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1"/>
  </p:notesMasterIdLst>
  <p:sldIdLst>
    <p:sldId id="256" r:id="rId2"/>
    <p:sldId id="294" r:id="rId3"/>
    <p:sldId id="257" r:id="rId4"/>
    <p:sldId id="292" r:id="rId5"/>
    <p:sldId id="258" r:id="rId6"/>
    <p:sldId id="298" r:id="rId7"/>
    <p:sldId id="260" r:id="rId8"/>
    <p:sldId id="299" r:id="rId9"/>
    <p:sldId id="261" r:id="rId10"/>
    <p:sldId id="295" r:id="rId11"/>
    <p:sldId id="271" r:id="rId12"/>
    <p:sldId id="275" r:id="rId13"/>
    <p:sldId id="277" r:id="rId14"/>
    <p:sldId id="272" r:id="rId15"/>
    <p:sldId id="301" r:id="rId16"/>
    <p:sldId id="296" r:id="rId17"/>
    <p:sldId id="279" r:id="rId18"/>
    <p:sldId id="302" r:id="rId19"/>
    <p:sldId id="263" r:id="rId20"/>
    <p:sldId id="303" r:id="rId21"/>
    <p:sldId id="304" r:id="rId22"/>
    <p:sldId id="321" r:id="rId23"/>
    <p:sldId id="305" r:id="rId24"/>
    <p:sldId id="334" r:id="rId25"/>
    <p:sldId id="293" r:id="rId26"/>
    <p:sldId id="323" r:id="rId27"/>
    <p:sldId id="297" r:id="rId28"/>
    <p:sldId id="281" r:id="rId29"/>
    <p:sldId id="324" r:id="rId30"/>
    <p:sldId id="282" r:id="rId31"/>
    <p:sldId id="283" r:id="rId32"/>
    <p:sldId id="307" r:id="rId33"/>
    <p:sldId id="308" r:id="rId34"/>
    <p:sldId id="309" r:id="rId35"/>
    <p:sldId id="287" r:id="rId36"/>
    <p:sldId id="289" r:id="rId37"/>
    <p:sldId id="288" r:id="rId38"/>
    <p:sldId id="290" r:id="rId39"/>
    <p:sldId id="284" r:id="rId40"/>
    <p:sldId id="285" r:id="rId41"/>
    <p:sldId id="286" r:id="rId42"/>
    <p:sldId id="310" r:id="rId43"/>
    <p:sldId id="314" r:id="rId44"/>
    <p:sldId id="311" r:id="rId45"/>
    <p:sldId id="312" r:id="rId46"/>
    <p:sldId id="329" r:id="rId47"/>
    <p:sldId id="313" r:id="rId48"/>
    <p:sldId id="315" r:id="rId49"/>
    <p:sldId id="316" r:id="rId50"/>
    <p:sldId id="327" r:id="rId51"/>
    <p:sldId id="317" r:id="rId52"/>
    <p:sldId id="330" r:id="rId53"/>
    <p:sldId id="331" r:id="rId54"/>
    <p:sldId id="332" r:id="rId55"/>
    <p:sldId id="333" r:id="rId56"/>
    <p:sldId id="319" r:id="rId57"/>
    <p:sldId id="325" r:id="rId58"/>
    <p:sldId id="326" r:id="rId59"/>
    <p:sldId id="32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87" autoAdjust="0"/>
    <p:restoredTop sz="86667" autoAdjust="0"/>
  </p:normalViewPr>
  <p:slideViewPr>
    <p:cSldViewPr>
      <p:cViewPr>
        <p:scale>
          <a:sx n="66" d="100"/>
          <a:sy n="66" d="100"/>
        </p:scale>
        <p:origin x="-1133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5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D1BA-6169-47FD-8D7F-43C8A5C8092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8B506-938A-4DDC-914C-AE2A10232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Nonparametric approaches typically extract a set of features from each frame of the video.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features are then matched to a stored template.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Volumetric approaches on the other hand do not extract features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frame-by-frame basis. Instead, they consider a video as a 3-D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of pixel intensities and extend standard image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scale-space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spatial filter responses, etc.,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3-D case.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Parametric time-series approaches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impose a model on the temporal dynamics of the motion.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parameters for a class of actions is then estimated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training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Nonparametric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 extract a set of features from each frame of the video.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features are then matched to a stored template. Volumetric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approaches on the other hand do not extract features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frame-by-frame basis. Instead, they consider a video as a 3-D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of pixel intensities and extend standard image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scale-space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spatial filter responses, etc.,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3-D case. Parametric time-series approaches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impose a model on the temporal dynamics of the motion.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parameters for a class of actions is then estimated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training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STV is generated from a sequence of contours, we analyze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to compute important action descriptors which correspond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changes 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direction, speed and shape of parts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contour. Changes in these quantities are reflected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of STV, and can be computed using the differential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geometry. A set of these action descriptors for an action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action sketch.</a:t>
            </a:r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surface types are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two metric quantities, the Gaussian curvature,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curvature,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H, computed from the first and second fundamental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 of the underlying differential geometry.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Volumetric approaches on the other hand do not extract features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frame-by-frame basis. Instead, they consider a video as a 3-D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of pixel intensities and extend standard image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scale-space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spatial filter responses, etc.,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3-D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Parametric time-series approaches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impose a model on the temporal dynamics of the motion.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parameters for a class of actions is then estimated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training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B506-938A-4DDC-914C-AE2A102325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50A00-3CCA-4634-A3D8-2CEC9C9CB577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6555F-2CF7-4B7F-87C0-DC79D02CA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8305800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Machine recognition of human activities : a survey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Hakan</a:t>
            </a:r>
            <a:r>
              <a:rPr lang="en-US" dirty="0" smtClean="0"/>
              <a:t> </a:t>
            </a:r>
            <a:r>
              <a:rPr lang="en-US" dirty="0" err="1" smtClean="0"/>
              <a:t>Boyraz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Pavan</a:t>
            </a:r>
            <a:r>
              <a:rPr lang="en-US" i="1" dirty="0" smtClean="0"/>
              <a:t> </a:t>
            </a:r>
            <a:r>
              <a:rPr lang="en-US" i="1" dirty="0" err="1" smtClean="0"/>
              <a:t>Turaga</a:t>
            </a:r>
            <a:r>
              <a:rPr lang="en-US" i="1" dirty="0" smtClean="0"/>
              <a:t>, Student Member, IEEE, Rama </a:t>
            </a:r>
            <a:r>
              <a:rPr lang="en-US" i="1" dirty="0" err="1" smtClean="0"/>
              <a:t>Chellappa</a:t>
            </a:r>
            <a:r>
              <a:rPr lang="en-US" i="1" dirty="0" smtClean="0"/>
              <a:t>, Fellow, IEEE, V. S. </a:t>
            </a:r>
            <a:r>
              <a:rPr lang="en-US" i="1" dirty="0" err="1" smtClean="0"/>
              <a:t>Subrahmanian</a:t>
            </a:r>
            <a:r>
              <a:rPr lang="en-US" i="1" dirty="0" smtClean="0"/>
              <a:t>, and Octavian </a:t>
            </a:r>
            <a:r>
              <a:rPr lang="en-US" i="1" dirty="0" err="1" smtClean="0"/>
              <a:t>Udrea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&amp; Recognizing 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9812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20574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Non-Parametric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5814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Volumetric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35814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Parametric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47244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2D Template Matching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3D Objects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Manifold Learning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47244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Space Time Filtering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Part Based Methods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Sub-volume Matching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7244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HMMs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Linear Dynamic Systems (LDS)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Switching LDS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30480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7526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6192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2-D Temporal Templates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 subtraction</a:t>
            </a:r>
          </a:p>
          <a:p>
            <a:r>
              <a:rPr lang="en-US" sz="2800" dirty="0"/>
              <a:t>Aggregate background </a:t>
            </a:r>
            <a:r>
              <a:rPr lang="en-US" sz="2800" dirty="0" smtClean="0"/>
              <a:t>subtracted </a:t>
            </a:r>
            <a:r>
              <a:rPr lang="en-US" sz="2800" dirty="0"/>
              <a:t>blobs into a static </a:t>
            </a:r>
            <a:r>
              <a:rPr lang="en-US" sz="2800" dirty="0" smtClean="0"/>
              <a:t>images</a:t>
            </a:r>
            <a:endParaRPr lang="en-US" sz="2800" dirty="0"/>
          </a:p>
          <a:p>
            <a:pPr lvl="1"/>
            <a:r>
              <a:rPr lang="en-US" sz="2400" dirty="0"/>
              <a:t>Equally weight all images in the sequence (MEI = Motion Energy Image)</a:t>
            </a:r>
          </a:p>
          <a:p>
            <a:pPr lvl="1"/>
            <a:r>
              <a:rPr lang="en-US" sz="2400" dirty="0"/>
              <a:t>Higher weights for new frames (MHI = Motion History Image) </a:t>
            </a:r>
          </a:p>
          <a:p>
            <a:pPr lvl="1"/>
            <a:r>
              <a:rPr lang="en-US" sz="2400" dirty="0" err="1"/>
              <a:t>Hu</a:t>
            </a:r>
            <a:r>
              <a:rPr lang="en-US" sz="2400" dirty="0"/>
              <a:t> moments are extracted from templates</a:t>
            </a:r>
          </a:p>
          <a:p>
            <a:r>
              <a:rPr lang="en-US" sz="2800" dirty="0"/>
              <a:t>Complex </a:t>
            </a:r>
            <a:r>
              <a:rPr lang="en-US" sz="2800" dirty="0" smtClean="0"/>
              <a:t>actions </a:t>
            </a:r>
            <a:r>
              <a:rPr lang="en-US" sz="2800" dirty="0"/>
              <a:t>– overwrite of the motion history </a:t>
            </a:r>
          </a:p>
          <a:p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3051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3-D Object Models - Counters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968663" cy="261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038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Boundaries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objects are detected in each frame as 2D (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counter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Sequence of counters with respect to time generates spatiotemporal volume (STV) in (</a:t>
            </a:r>
            <a:r>
              <a:rPr lang="en-US" dirty="0" err="1" smtClean="0"/>
              <a:t>x,y,t</a:t>
            </a:r>
            <a:r>
              <a:rPr lang="en-US" dirty="0" smtClean="0"/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STV can be treated as a 3D </a:t>
            </a:r>
            <a:r>
              <a:rPr lang="en-US" dirty="0" smtClean="0"/>
              <a:t>object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 the descriptors of the object’s surface corresponding to geometric features such as peaks, valleys, and ridges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oint correspondence needs to be computed between each frame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3-D Object Models - Blobs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1" y="3505200"/>
            <a:ext cx="4114800" cy="17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601" y="5257800"/>
            <a:ext cx="37569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600200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Uses background subtracted blobs instead of counters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Blobs are stacked together to create an (</a:t>
            </a:r>
            <a:r>
              <a:rPr lang="en-US" sz="2400" dirty="0" err="1" smtClean="0"/>
              <a:t>x,y,t</a:t>
            </a:r>
            <a:r>
              <a:rPr lang="en-US" sz="2400" dirty="0" smtClean="0"/>
              <a:t>) binary space-time volume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Establishing correspondence between points on counters is not required</a:t>
            </a:r>
            <a:endParaRPr lang="en-US" sz="25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Solution to Poisson equation is used to extract space-time features such as local space-time saliency, action dynamics, shape structure, and orientation.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Manifold Learning Methods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Determine inherent dimensionality of the data as opposed to raw dimensionality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Reduce the high dimensionality of video </a:t>
            </a:r>
            <a:r>
              <a:rPr lang="en-US" sz="3200" dirty="0" smtClean="0"/>
              <a:t>feature data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Apply </a:t>
            </a:r>
            <a:r>
              <a:rPr lang="en-US" sz="3200" dirty="0" smtClean="0"/>
              <a:t>action </a:t>
            </a:r>
            <a:r>
              <a:rPr lang="en-US" sz="3200" dirty="0"/>
              <a:t>recognition </a:t>
            </a:r>
            <a:r>
              <a:rPr lang="en-US" sz="3200" dirty="0" smtClean="0"/>
              <a:t>algorithms </a:t>
            </a:r>
            <a:r>
              <a:rPr lang="en-US" sz="3200" dirty="0"/>
              <a:t>(such as template matching) </a:t>
            </a:r>
            <a:r>
              <a:rPr lang="en-US" sz="3200" dirty="0" smtClean="0"/>
              <a:t>on the </a:t>
            </a:r>
            <a:r>
              <a:rPr lang="en-US" sz="3200" dirty="0"/>
              <a:t>new data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Manifold Learning Methods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Principal Component Analysis (PCA)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Subtract the mean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Compute the Covariance Matrix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Calculate the eigenvalues and eigenvectors of the Covariance Matrix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Sort the eigenvalues from high to low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Select the eigenvectors as new basis corresponding to high eigenvalues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Linear Subspace Assumption : the observed data is a linear combinations of certain basis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Nonlinear methods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Locally Linear Embedding (LLE)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Laplacian Eigenmap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Isomap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&amp; Recognizing 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Non-Parametric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352800"/>
            <a:ext cx="20574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Volumetric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3528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Parametric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2D Template Matching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3D Objects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Manifold Learning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Space Time Filtering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Part Based Methods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Sub-volume Matching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4958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HMMs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Linear Dynamic Systems (LDS)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Switching LDS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8194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5240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3906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Spatio-Temporal Filtering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Model a segment of video as spatio-temporal volume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Compute the filter responses using </a:t>
            </a:r>
            <a:r>
              <a:rPr lang="en-US" sz="2800" dirty="0" smtClean="0"/>
              <a:t>oriented Gaussian </a:t>
            </a:r>
            <a:r>
              <a:rPr lang="en-US" sz="2800" dirty="0"/>
              <a:t>kernels and/or Gabor Filter </a:t>
            </a:r>
            <a:r>
              <a:rPr lang="en-US" sz="2800" dirty="0" smtClean="0"/>
              <a:t>banks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Derive </a:t>
            </a:r>
            <a:r>
              <a:rPr lang="en-US" sz="2800" dirty="0"/>
              <a:t>the action specific features from the filter </a:t>
            </a:r>
            <a:r>
              <a:rPr lang="en-US" sz="2800" dirty="0" smtClean="0"/>
              <a:t>responses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Filtering approaches are fast and easy to implement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Filter bandwidth is not know a priori; large filter banks at several spatial and temporal scales are required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Spatio-Temporal Filtering</a:t>
            </a:r>
            <a:br>
              <a:rPr lang="en-US" dirty="0" smtClean="0"/>
            </a:br>
            <a:r>
              <a:rPr lang="en-US" sz="2700" dirty="0" smtClean="0"/>
              <a:t>“Probabilistic recognition of activity using local appearance”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Filter responses are computed using Gabor filters at different orientations and scales at space domain and a single scale is used in temporal domain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 multi-dimensional histogram is computed from the outputs of the filter bank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Histograms are used as a form of signature for activities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Bayesian rule is used to estimate activities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548" t="9850" r="23072" b="19272"/>
          <a:stretch>
            <a:fillRect/>
          </a:stretch>
        </p:blipFill>
        <p:spPr bwMode="auto">
          <a:xfrm>
            <a:off x="2057400" y="5334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908" t="9422" r="22570" b="19266"/>
          <a:stretch>
            <a:fillRect/>
          </a:stretch>
        </p:blipFill>
        <p:spPr bwMode="auto">
          <a:xfrm>
            <a:off x="3124200" y="5334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22242" t="9636" r="22570" b="19052"/>
          <a:stretch>
            <a:fillRect/>
          </a:stretch>
        </p:blipFill>
        <p:spPr bwMode="auto">
          <a:xfrm>
            <a:off x="4191000" y="53340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 l="22214" t="10064" r="23072" b="18844"/>
          <a:stretch>
            <a:fillRect/>
          </a:stretch>
        </p:blipFill>
        <p:spPr bwMode="auto">
          <a:xfrm>
            <a:off x="5410200" y="5334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 l="22359" t="10064" r="22910" b="19272"/>
          <a:stretch>
            <a:fillRect/>
          </a:stretch>
        </p:blipFill>
        <p:spPr bwMode="auto">
          <a:xfrm>
            <a:off x="2087631" y="4185138"/>
            <a:ext cx="884169" cy="9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/>
          <a:srcRect l="21896" t="8994" r="22277" b="19058"/>
          <a:stretch>
            <a:fillRect/>
          </a:stretch>
        </p:blipFill>
        <p:spPr bwMode="auto">
          <a:xfrm>
            <a:off x="3124200" y="4191000"/>
            <a:ext cx="914400" cy="9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/>
          <a:srcRect l="21908" t="9850" r="23239" b="18837"/>
          <a:stretch>
            <a:fillRect/>
          </a:stretch>
        </p:blipFill>
        <p:spPr bwMode="auto">
          <a:xfrm>
            <a:off x="4191000" y="4191000"/>
            <a:ext cx="1025012" cy="91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/>
          <a:srcRect l="22420" t="9850" r="23406" b="19638"/>
          <a:stretch>
            <a:fillRect/>
          </a:stretch>
        </p:blipFill>
        <p:spPr bwMode="auto">
          <a:xfrm>
            <a:off x="5410200" y="4191000"/>
            <a:ext cx="9418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Based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3-D Generalization of Harris interest point detector</a:t>
            </a:r>
          </a:p>
          <a:p>
            <a:r>
              <a:rPr lang="en-US" dirty="0" smtClean="0"/>
              <a:t>Dollar’s method</a:t>
            </a:r>
          </a:p>
          <a:p>
            <a:r>
              <a:rPr lang="en-US" dirty="0" smtClean="0"/>
              <a:t>Bag of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Actions vs.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Applications of Activity Recognition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Activity Recognition System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Low Level Feature Extraction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Action Recognition Models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Activity Recognition Models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Generalization of Harris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 spatio-temporal interest points using generalized version of Harris interest point detector</a:t>
            </a:r>
          </a:p>
          <a:p>
            <a:r>
              <a:rPr lang="en-US" dirty="0" smtClean="0"/>
              <a:t>Compute the normalized spatio-temporal Gaussian derivatives at the interest point as feature descriptor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Mahalanobis</a:t>
            </a:r>
            <a:r>
              <a:rPr lang="en-US" dirty="0" smtClean="0"/>
              <a:t> distance between feature descriptors to measure the similarity between events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Explicitly designed a spatio-temporal feature detector to detect large number of features rather than too few</a:t>
            </a:r>
          </a:p>
          <a:p>
            <a:r>
              <a:rPr lang="en-US" sz="2700" dirty="0" smtClean="0"/>
              <a:t>At each interest point extract the cuboids which contains the pixel values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352800"/>
            <a:ext cx="2826597" cy="301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Dollar’s Method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153400" cy="4495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the following transformations to each cuboids: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Normalized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pixel values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Brightness gradient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Windowed Optical flow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feature vector given a transformed cuboid : flatten the cuboid into a vector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 the cuboids extracted from the training data (using K-means) to create a library of cuboid prototypes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histogram of cuboid types as behavior descriptor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Bag of </a:t>
            </a:r>
            <a:r>
              <a:rPr lang="en-US" dirty="0" smtClean="0"/>
              <a:t>Words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Represent each video sequence as a collection of spatio temporal words	</a:t>
            </a:r>
          </a:p>
          <a:p>
            <a:pPr lvl="1"/>
            <a:r>
              <a:rPr lang="en-US" sz="2500" dirty="0" smtClean="0"/>
              <a:t>Extract the local space-time regions using interest point detectors</a:t>
            </a:r>
          </a:p>
          <a:p>
            <a:pPr lvl="1"/>
            <a:r>
              <a:rPr lang="en-US" sz="2500" dirty="0" smtClean="0"/>
              <a:t>Cluster local regions into a set of video </a:t>
            </a:r>
            <a:r>
              <a:rPr lang="en-US" sz="2500" dirty="0" err="1" smtClean="0"/>
              <a:t>codewords</a:t>
            </a:r>
            <a:r>
              <a:rPr lang="en-US" sz="2500" dirty="0" smtClean="0"/>
              <a:t>,</a:t>
            </a:r>
            <a:r>
              <a:rPr lang="en-US" sz="2500" dirty="0" smtClean="0"/>
              <a:t> called codebook</a:t>
            </a:r>
            <a:endParaRPr lang="en-US" sz="2500" dirty="0" smtClean="0"/>
          </a:p>
          <a:p>
            <a:r>
              <a:rPr lang="en-US" sz="2800" dirty="0" smtClean="0"/>
              <a:t>Calculate </a:t>
            </a:r>
            <a:r>
              <a:rPr lang="en-US" sz="2800" dirty="0" smtClean="0"/>
              <a:t>the brightness gradient for each word and concatenate it into form a vector</a:t>
            </a:r>
          </a:p>
          <a:p>
            <a:r>
              <a:rPr lang="en-US" sz="2800" dirty="0" smtClean="0"/>
              <a:t>Reduce the dimensionality of the feature </a:t>
            </a:r>
            <a:r>
              <a:rPr lang="en-US" sz="2800" dirty="0" smtClean="0"/>
              <a:t>descriptors </a:t>
            </a:r>
            <a:r>
              <a:rPr lang="en-US" sz="2800" dirty="0" smtClean="0"/>
              <a:t>using PCA</a:t>
            </a:r>
          </a:p>
          <a:p>
            <a:r>
              <a:rPr lang="en-US" sz="2800" dirty="0" smtClean="0"/>
              <a:t>Unsupervised learning of actions using the  probabilistic Latent Semantic Analysis (</a:t>
            </a:r>
            <a:r>
              <a:rPr lang="en-US" sz="2800" dirty="0" err="1" smtClean="0"/>
              <a:t>pLSA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Bag of </a:t>
            </a:r>
            <a:r>
              <a:rPr lang="en-US" dirty="0" smtClean="0"/>
              <a:t>Words</a:t>
            </a:r>
            <a:br>
              <a:rPr lang="en-US" dirty="0" smtClean="0"/>
            </a:br>
            <a:r>
              <a:rPr lang="en-US" sz="2700" dirty="0" smtClean="0"/>
              <a:t>“</a:t>
            </a:r>
            <a:r>
              <a:rPr lang="en-US" sz="2700" dirty="0" smtClean="0"/>
              <a:t>Unsupervised learning of human action categories using spatial-temporal words”</a:t>
            </a:r>
            <a:endParaRPr lang="en-US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5836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Volume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Matching the videos by matching sub-volumes between a video and template</a:t>
            </a:r>
          </a:p>
          <a:p>
            <a:r>
              <a:rPr lang="en-US" sz="2400" dirty="0" smtClean="0"/>
              <a:t>No action descriptors are extracted</a:t>
            </a:r>
            <a:endParaRPr lang="en-US" sz="2400" dirty="0"/>
          </a:p>
          <a:p>
            <a:r>
              <a:rPr lang="en-US" sz="2400" dirty="0" smtClean="0"/>
              <a:t>Segment the input video into space-time volumes</a:t>
            </a:r>
          </a:p>
          <a:p>
            <a:pPr lvl="1"/>
            <a:r>
              <a:rPr lang="en-US" sz="2100" dirty="0" smtClean="0"/>
              <a:t>Segment the three dimensional spatio-temporal volume instead of individually segmenting video frames and linking the regions temporarily </a:t>
            </a:r>
          </a:p>
          <a:p>
            <a:r>
              <a:rPr lang="en-US" sz="2400" dirty="0" smtClean="0"/>
              <a:t>Correlate action templates with the volumes using shape and flow features (volumetric region matching)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Sub Volume Matching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200" dirty="0" smtClean="0"/>
              <a:t>“Spatio-temporal Shape and Flow Correlation for Action Recognition”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4880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&amp; Recognizing 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9050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Non-Parametric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5052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Volumetric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505200"/>
            <a:ext cx="21336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Parametric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6482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2D Template Matching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3D Objects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Manifold Learning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46482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Space Time Filtering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Part Based Methods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Sub-volume Matching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6482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HMMs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Linear Dynamic Systems (LDS)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Switching LDS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9718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6764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5430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3434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3434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3434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 (HMM)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37338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419600"/>
            <a:ext cx="8153400" cy="1905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/>
              <a:t>Train the model parameters 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lang="en-US" sz="3200" dirty="0" smtClean="0"/>
              <a:t>= (A, B, </a:t>
            </a:r>
            <a:r>
              <a:rPr lang="el-GR" sz="3200" dirty="0" smtClean="0"/>
              <a:t>π</a:t>
            </a:r>
            <a:r>
              <a:rPr lang="en-US" sz="3200" dirty="0" smtClean="0"/>
              <a:t>) in order to maximize P(Y/</a:t>
            </a:r>
            <a:r>
              <a:rPr lang="el-GR" sz="3200" dirty="0" smtClean="0">
                <a:latin typeface="Times New Roman"/>
                <a:cs typeface="Times New Roman"/>
              </a:rPr>
              <a:t> α</a:t>
            </a:r>
            <a:r>
              <a:rPr lang="en-US" sz="3200" dirty="0" smtClean="0"/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 sequence Y = y1y2..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model </a:t>
            </a:r>
            <a:r>
              <a:rPr lang="el-GR" sz="3200" dirty="0" smtClean="0">
                <a:latin typeface="Times New Roman"/>
                <a:cs typeface="Times New Roman"/>
              </a:rPr>
              <a:t>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we choose the corresponding state sequence X=x1x2….</a:t>
            </a:r>
            <a:r>
              <a:rPr lang="en-US" sz="3200" dirty="0" smtClean="0"/>
              <a:t>x3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Assumption is single person is performing the action</a:t>
            </a:r>
          </a:p>
          <a:p>
            <a:pPr lvl="0"/>
            <a:r>
              <a:rPr lang="en-US" sz="3200" dirty="0" smtClean="0"/>
              <a:t>Not effective in applications where multiple agents are performing an action or interacting with each other</a:t>
            </a:r>
          </a:p>
          <a:p>
            <a:pPr lvl="0"/>
            <a:r>
              <a:rPr lang="en-US" sz="3200" dirty="0" smtClean="0"/>
              <a:t>Different algorithms based on HMM are proposed for recognizing actions with multiple agents such as coupled HMM</a:t>
            </a:r>
          </a:p>
          <a:p>
            <a:pPr lvl="0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vs.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Recognizing human activities from videos</a:t>
            </a:r>
          </a:p>
          <a:p>
            <a:r>
              <a:rPr lang="en-US" sz="2800" dirty="0" smtClean="0"/>
              <a:t>Actions: simple motion patterns usually executed by a single person: walking, swimming, etc. </a:t>
            </a:r>
          </a:p>
          <a:p>
            <a:r>
              <a:rPr lang="en-US" sz="2800" dirty="0" smtClean="0"/>
              <a:t>Activities: Complex sequence of actions performed by multiple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Dynamical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Continuous state–space generalization of HMMs with a Gaussian observation model</a:t>
            </a:r>
          </a:p>
          <a:p>
            <a:pPr lvl="1">
              <a:buNone/>
            </a:pPr>
            <a:r>
              <a:rPr lang="en-US" sz="3200" i="1" dirty="0" smtClean="0"/>
              <a:t>x(t) = A x(t-1) + w(t), w ~ N(0, Q)</a:t>
            </a:r>
          </a:p>
          <a:p>
            <a:pPr lvl="1">
              <a:buNone/>
            </a:pPr>
            <a:r>
              <a:rPr lang="en-US" sz="3200" i="1" dirty="0" smtClean="0"/>
              <a:t>y(t) = C x(t) + v(t),  v ~ N(0,R)</a:t>
            </a:r>
          </a:p>
          <a:p>
            <a:r>
              <a:rPr lang="en-US" sz="3200" dirty="0" smtClean="0"/>
              <a:t>Learning the model parameters is more efficient than in the case of HMM</a:t>
            </a:r>
          </a:p>
          <a:p>
            <a:r>
              <a:rPr lang="en-US" sz="3200" dirty="0" smtClean="0"/>
              <a:t>It is not applicable to non-stationary actions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Linear Dynamical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Time varying version of LDS:</a:t>
            </a:r>
          </a:p>
          <a:p>
            <a:pPr lvl="1">
              <a:buNone/>
            </a:pPr>
            <a:r>
              <a:rPr lang="en-US" sz="3200" i="1" dirty="0" smtClean="0"/>
              <a:t>x(t) = A(t) x(t-1) + w(t), w ~ N(0, Q)</a:t>
            </a:r>
          </a:p>
          <a:p>
            <a:pPr lvl="1">
              <a:buNone/>
            </a:pPr>
            <a:r>
              <a:rPr lang="en-US" sz="3200" i="1" dirty="0" smtClean="0"/>
              <a:t>y(t) = C(t) x(t) + v(t),  v ~ N(0,R)</a:t>
            </a:r>
            <a:endParaRPr lang="en-US" sz="3200" dirty="0" smtClean="0"/>
          </a:p>
          <a:p>
            <a:r>
              <a:rPr lang="en-US" sz="3200" dirty="0" smtClean="0"/>
              <a:t>More complex activities can be modeled using switching linear dynamical systems (SLDS)</a:t>
            </a:r>
          </a:p>
          <a:p>
            <a:r>
              <a:rPr lang="en-US" sz="3200" dirty="0" smtClean="0"/>
              <a:t>An SLDS consists of set of LDSs with a switching function that causes model parameters to change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Recognition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Graphical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Syntactic	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3528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Based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Dynamic Belief Nets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Petri nets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Context Free Grammar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Stochastic CFG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Attribute Grammars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4958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Constraint Satisfaction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Logic Rule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Ontologies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8194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5240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3906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0574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Graphical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Syntactic	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3528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Based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Dynamic Belief Nets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Petri nets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Context Free Grammar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Stochastic CFG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Attribute Grammars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4958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Constraint Satisfaction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Logic Rule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Ontologies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8194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5240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3906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Belief Network (BN)is a directed acyclic graphical model for probabilistic relationship between set of random variables</a:t>
            </a:r>
          </a:p>
          <a:p>
            <a:r>
              <a:rPr lang="en-US" dirty="0" smtClean="0"/>
              <a:t>Each node in the network corresponds to a random variable</a:t>
            </a:r>
          </a:p>
          <a:p>
            <a:r>
              <a:rPr lang="en-US" dirty="0" smtClean="0"/>
              <a:t>Arc between nodes represents casual connection between random variables</a:t>
            </a:r>
          </a:p>
          <a:p>
            <a:r>
              <a:rPr lang="en-US" dirty="0" smtClean="0"/>
              <a:t>Each node contains a table which provides conditional probabilities of node’s possible states given each possible states of its parents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Networks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170" y="1668621"/>
            <a:ext cx="6913096" cy="381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632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figure is from 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Belief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 Belief Networks (DBN) are generalization of BN </a:t>
            </a:r>
          </a:p>
          <a:p>
            <a:r>
              <a:rPr lang="en-US" dirty="0" smtClean="0"/>
              <a:t>Observations are taken at regular time slices</a:t>
            </a:r>
          </a:p>
          <a:p>
            <a:r>
              <a:rPr lang="en-US" dirty="0" smtClean="0"/>
              <a:t>A given network structure is replicated for each slice</a:t>
            </a:r>
          </a:p>
          <a:p>
            <a:r>
              <a:rPr lang="en-US" dirty="0" smtClean="0"/>
              <a:t>Nodes can be connected to other nodes in the same slice and/or to the nodes in previous or next slices</a:t>
            </a:r>
          </a:p>
          <a:p>
            <a:r>
              <a:rPr lang="en-US" dirty="0" smtClean="0"/>
              <a:t>When new slices are added to the network, older slices are </a:t>
            </a:r>
            <a:r>
              <a:rPr lang="en-US" dirty="0" smtClean="0"/>
              <a:t>removed</a:t>
            </a:r>
          </a:p>
          <a:p>
            <a:r>
              <a:rPr lang="en-US" dirty="0" smtClean="0"/>
              <a:t>Example: vision based traffic monitoring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Belief Networks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sequential activities can be handled by DBNs</a:t>
            </a:r>
          </a:p>
          <a:p>
            <a:r>
              <a:rPr lang="en-US" dirty="0" smtClean="0"/>
              <a:t>Learning local conditional probability densities require for a large networks requires very large amount of training data</a:t>
            </a:r>
          </a:p>
          <a:p>
            <a:r>
              <a:rPr lang="en-US" dirty="0" smtClean="0"/>
              <a:t>Requires area experts to tune the network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Petri Nets contain two types of nodes: places and transitions </a:t>
            </a:r>
          </a:p>
          <a:p>
            <a:pPr lvl="1"/>
            <a:r>
              <a:rPr lang="en-US" sz="1800" dirty="0" smtClean="0"/>
              <a:t>Places: State of Entity</a:t>
            </a:r>
          </a:p>
          <a:p>
            <a:pPr lvl="1"/>
            <a:r>
              <a:rPr lang="en-US" sz="1800" dirty="0" smtClean="0"/>
              <a:t>Transitions: changes in state of entities</a:t>
            </a:r>
          </a:p>
          <a:p>
            <a:endParaRPr lang="en-US" sz="2000" dirty="0" smtClean="0"/>
          </a:p>
          <a:p>
            <a:r>
              <a:rPr lang="en-US" sz="2000" dirty="0" smtClean="0"/>
              <a:t>Transitions has certain number of input and output places</a:t>
            </a:r>
          </a:p>
          <a:p>
            <a:r>
              <a:rPr lang="en-US" sz="2000" dirty="0" smtClean="0"/>
              <a:t>When an action occurs a token is inserted in the place where action occurs</a:t>
            </a:r>
          </a:p>
          <a:p>
            <a:r>
              <a:rPr lang="en-US" sz="2000" dirty="0" smtClean="0"/>
              <a:t>When all input conditions are met (all the input places have tokens) then the transition is enabled</a:t>
            </a:r>
          </a:p>
          <a:p>
            <a:r>
              <a:rPr lang="en-US" sz="2000" dirty="0" smtClean="0"/>
              <a:t>Transition is fired only when the condition associated with the transition is met</a:t>
            </a:r>
          </a:p>
          <a:p>
            <a:r>
              <a:rPr lang="en-US" sz="2000" dirty="0" smtClean="0"/>
              <a:t>When the condition is met, the transition is fired and input tokens are moved from input place to output place</a:t>
            </a: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7848600" y="20574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r>
              <a:rPr kumimoji="0" lang="ko-KR" altLang="en-US" sz="2400" baseline="-25000" dirty="0">
                <a:latin typeface="Times New Roman" pitchFamily="18" charset="0"/>
              </a:rPr>
              <a:t>                     </a:t>
            </a:r>
            <a:endParaRPr kumimoji="0" lang="en-US" altLang="ko-KR" sz="2400" baseline="-25000" dirty="0" smtClean="0">
              <a:latin typeface="Times New Roman" pitchFamily="18" charset="0"/>
            </a:endParaRPr>
          </a:p>
          <a:p>
            <a:pPr algn="ctr" latinLnBrk="0"/>
            <a:r>
              <a:rPr lang="en-US" altLang="ko-KR" sz="2400" baseline="-25000" dirty="0" smtClean="0">
                <a:latin typeface="Times New Roman" pitchFamily="18" charset="0"/>
              </a:rPr>
              <a:t>    </a:t>
            </a:r>
            <a:r>
              <a:rPr kumimoji="0" lang="en-US" altLang="ko-KR" sz="2400" dirty="0" smtClean="0">
                <a:latin typeface="Times New Roman" pitchFamily="18" charset="0"/>
              </a:rPr>
              <a:t>p</a:t>
            </a:r>
            <a:r>
              <a:rPr kumimoji="0" lang="en-US" altLang="ko-KR" sz="2400" baseline="-25000" dirty="0" smtClean="0">
                <a:latin typeface="Times New Roman" pitchFamily="18" charset="0"/>
              </a:rPr>
              <a:t>2 </a:t>
            </a:r>
            <a:endParaRPr kumimoji="0" lang="en-US" altLang="ko-KR" sz="2400" baseline="-25000" dirty="0">
              <a:latin typeface="Times New Roman" pitchFamily="18" charset="0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6172200" y="2057400"/>
            <a:ext cx="762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kumimoji="0" lang="ko-KR" altLang="en-US" sz="2400" baseline="-25000" dirty="0">
                <a:latin typeface="Times New Roman" pitchFamily="18" charset="0"/>
              </a:rPr>
              <a:t/>
            </a:r>
            <a:br>
              <a:rPr kumimoji="0" lang="ko-KR" altLang="en-US" sz="2400" baseline="-25000" dirty="0">
                <a:latin typeface="Times New Roman" pitchFamily="18" charset="0"/>
              </a:rPr>
            </a:br>
            <a:r>
              <a:rPr kumimoji="0" lang="ko-KR" altLang="en-US" sz="2400" baseline="-25000" dirty="0">
                <a:latin typeface="Times New Roman" pitchFamily="18" charset="0"/>
              </a:rPr>
              <a:t/>
            </a:r>
            <a:br>
              <a:rPr kumimoji="0" lang="ko-KR" altLang="en-US" sz="2400" baseline="-25000" dirty="0">
                <a:latin typeface="Times New Roman" pitchFamily="18" charset="0"/>
              </a:rPr>
            </a:br>
            <a:r>
              <a:rPr kumimoji="0" lang="ko-KR" altLang="en-US" sz="2400" baseline="-25000" dirty="0">
                <a:latin typeface="Times New Roman" pitchFamily="18" charset="0"/>
              </a:rPr>
              <a:t/>
            </a:r>
            <a:br>
              <a:rPr kumimoji="0" lang="ko-KR" altLang="en-US" sz="2400" baseline="-25000" dirty="0">
                <a:latin typeface="Times New Roman" pitchFamily="18" charset="0"/>
              </a:rPr>
            </a:br>
            <a:r>
              <a:rPr kumimoji="0" lang="ko-KR" altLang="en-US" sz="2400" baseline="-25000" dirty="0">
                <a:latin typeface="Times New Roman" pitchFamily="18" charset="0"/>
              </a:rPr>
              <a:t> 	</a:t>
            </a:r>
            <a:endParaRPr kumimoji="0" lang="en-US" altLang="ko-KR" sz="2400" baseline="-25000" dirty="0" smtClean="0">
              <a:latin typeface="Times New Roman" pitchFamily="18" charset="0"/>
            </a:endParaRPr>
          </a:p>
          <a:p>
            <a:pPr algn="ctr" latinLnBrk="0"/>
            <a:r>
              <a:rPr kumimoji="0" lang="en-US" altLang="ko-KR" sz="2400" dirty="0" smtClean="0">
                <a:latin typeface="Times New Roman" pitchFamily="18" charset="0"/>
              </a:rPr>
              <a:t>p</a:t>
            </a:r>
            <a:r>
              <a:rPr kumimoji="0" lang="en-US" altLang="ko-KR" sz="2400" baseline="-25000" dirty="0" smtClean="0">
                <a:latin typeface="Times New Roman" pitchFamily="18" charset="0"/>
              </a:rPr>
              <a:t>1</a:t>
            </a:r>
            <a:endParaRPr kumimoji="0" lang="en-US" altLang="ko-KR" sz="2400" baseline="-25000" dirty="0"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315200" y="2057400"/>
            <a:ext cx="1524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r>
              <a:rPr kumimoji="0" lang="ko-KR" altLang="en-US" sz="2400" baseline="-25000" dirty="0">
                <a:latin typeface="Times New Roman" pitchFamily="18" charset="0"/>
              </a:rPr>
              <a:t>   </a:t>
            </a:r>
          </a:p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endParaRPr kumimoji="0" lang="ko-KR" altLang="en-US" sz="2400" baseline="-25000" dirty="0">
              <a:latin typeface="Times New Roman" pitchFamily="18" charset="0"/>
            </a:endParaRPr>
          </a:p>
          <a:p>
            <a:pPr algn="ctr" latinLnBrk="0"/>
            <a:r>
              <a:rPr kumimoji="0" lang="ko-KR" altLang="en-US" sz="2400" dirty="0">
                <a:latin typeface="Times New Roman" pitchFamily="18" charset="0"/>
              </a:rPr>
              <a:t>      </a:t>
            </a:r>
            <a:endParaRPr kumimoji="0" lang="en-US" altLang="ko-KR" sz="2400" dirty="0" smtClean="0">
              <a:latin typeface="Times New Roman" pitchFamily="18" charset="0"/>
            </a:endParaRPr>
          </a:p>
          <a:p>
            <a:pPr algn="ctr" latinLnBrk="0"/>
            <a:r>
              <a:rPr kumimoji="0" lang="en-US" altLang="ko-KR" sz="2400" dirty="0" smtClean="0">
                <a:latin typeface="Times New Roman" pitchFamily="18" charset="0"/>
              </a:rPr>
              <a:t>t</a:t>
            </a:r>
            <a:r>
              <a:rPr kumimoji="0" lang="en-US" altLang="ko-KR" sz="2400" baseline="-25000" dirty="0" smtClean="0">
                <a:latin typeface="Times New Roman" pitchFamily="18" charset="0"/>
              </a:rPr>
              <a:t>1</a:t>
            </a:r>
            <a:endParaRPr kumimoji="0" lang="en-US" altLang="ko-KR" sz="2400" baseline="-25000" dirty="0">
              <a:latin typeface="Times New Roman" pitchFamily="18" charset="0"/>
            </a:endParaRPr>
          </a:p>
          <a:p>
            <a:pPr algn="ctr" latinLnBrk="0"/>
            <a:r>
              <a:rPr kumimoji="0" lang="en-US" altLang="ko-KR" sz="2400" baseline="-25000" dirty="0">
                <a:latin typeface="Times New Roman" pitchFamily="18" charset="0"/>
              </a:rPr>
              <a:t>   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9342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467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400800" y="2286000"/>
            <a:ext cx="304800" cy="304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Behavioral biometrics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Content based video analysis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Security and surveillance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Interactive Applications and Environments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Animation and Synthesis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Probabilistic Petri Nets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3124200"/>
            <a:ext cx="4724400" cy="350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Petri Nets are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deterministic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Real-life human activities don’t conform to hard-coded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Petri Nets: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/>
              <a:t>Transitions</a:t>
            </a:r>
            <a:r>
              <a:rPr lang="en-US" sz="3200" dirty="0" smtClean="0"/>
              <a:t> are associated with a weight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Manually describe the model structure</a:t>
            </a:r>
          </a:p>
          <a:p>
            <a:r>
              <a:rPr lang="en-US" dirty="0" smtClean="0"/>
              <a:t>Learning the structure from training data is not addressed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Graphical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352800"/>
            <a:ext cx="20574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Syntactic	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3528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Based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Dynamic Belief Nets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Petri nets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Context Free Grammar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Stochastic CFG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Attribute Grammars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4958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Constraint Satisfaction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Logic Rule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Ontologies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8194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5240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3906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 (CFG)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complex activities based on simple actions</a:t>
            </a:r>
          </a:p>
          <a:p>
            <a:pPr lvl="1"/>
            <a:r>
              <a:rPr lang="en-US" sz="2400" dirty="0" smtClean="0"/>
              <a:t>Words -&gt;Activity primitives </a:t>
            </a:r>
          </a:p>
          <a:p>
            <a:pPr lvl="1"/>
            <a:r>
              <a:rPr lang="en-US" sz="2400" dirty="0" smtClean="0"/>
              <a:t>Sentences -&gt;  Activities</a:t>
            </a:r>
          </a:p>
          <a:p>
            <a:pPr lvl="1"/>
            <a:r>
              <a:rPr lang="en-US" sz="2400" dirty="0" smtClean="0"/>
              <a:t>Production rules -&gt; how to construct Activities from Activity Primitives </a:t>
            </a:r>
          </a:p>
          <a:p>
            <a:r>
              <a:rPr lang="en-US" dirty="0" smtClean="0"/>
              <a:t>HMM and BNs are used for primitive  action  detection</a:t>
            </a:r>
          </a:p>
          <a:p>
            <a:r>
              <a:rPr lang="en-US" dirty="0" smtClean="0"/>
              <a:t>Not suited to deal with errors in low level tasks</a:t>
            </a:r>
          </a:p>
          <a:p>
            <a:r>
              <a:rPr lang="en-US" dirty="0" smtClean="0"/>
              <a:t>It is difficult to formulate the grammars manually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Probabilistic extension of CFGs</a:t>
            </a:r>
          </a:p>
          <a:p>
            <a:r>
              <a:rPr lang="en-US" dirty="0" smtClean="0"/>
              <a:t>Probabilities are added to each production rule</a:t>
            </a:r>
          </a:p>
          <a:p>
            <a:r>
              <a:rPr lang="en-US" dirty="0" smtClean="0"/>
              <a:t>Probability of a parse tree is the product of rule probabilities</a:t>
            </a:r>
          </a:p>
          <a:p>
            <a:r>
              <a:rPr lang="en-US" dirty="0" smtClean="0"/>
              <a:t>More robust to insertion errors and errors in low-level modules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Attribute Grammars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700" b="1" dirty="0" smtClean="0"/>
              <a:t>Recognition of Multi-Object Events Using Attribute Grammars”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Associate additional finite set of attributes with primitive events</a:t>
            </a:r>
          </a:p>
          <a:p>
            <a:r>
              <a:rPr lang="en-US" dirty="0" smtClean="0"/>
              <a:t>Passenger Boarding Example: </a:t>
            </a:r>
          </a:p>
          <a:p>
            <a:r>
              <a:rPr lang="en-US" dirty="0" smtClean="0"/>
              <a:t>Track objects using background subtraction</a:t>
            </a:r>
          </a:p>
          <a:p>
            <a:r>
              <a:rPr lang="en-US" dirty="0" smtClean="0"/>
              <a:t>Objects were manually classified into person, vehicle and passive object</a:t>
            </a:r>
          </a:p>
          <a:p>
            <a:r>
              <a:rPr lang="en-US" dirty="0" smtClean="0"/>
              <a:t>Recognize primitive events (appear, disappear, move-close, and move-away)</a:t>
            </a:r>
          </a:p>
          <a:p>
            <a:r>
              <a:rPr lang="en-US" dirty="0" smtClean="0"/>
              <a:t>Associate attributes with primitives: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dr</a:t>
            </a:r>
            <a:r>
              <a:rPr lang="en-US" dirty="0" smtClean="0"/>
              <a:t>: id of the entity to/from which person moves close/away</a:t>
            </a:r>
          </a:p>
          <a:p>
            <a:pPr lvl="1"/>
            <a:r>
              <a:rPr lang="en-US" dirty="0" smtClean="0"/>
              <a:t>Contextual objects are Plane and Gate</a:t>
            </a:r>
          </a:p>
          <a:p>
            <a:pPr lvl="1"/>
            <a:r>
              <a:rPr lang="en-US" dirty="0" smtClean="0"/>
              <a:t>Class: object classification label</a:t>
            </a:r>
          </a:p>
          <a:p>
            <a:pPr lvl="1"/>
            <a:r>
              <a:rPr lang="en-US" dirty="0" smtClean="0"/>
              <a:t>Loc: location in the image where the primitive event occurs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52272"/>
            <a:ext cx="6552361" cy="23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7526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Graphical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3528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Syntactic	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3352800"/>
            <a:ext cx="2133600" cy="533400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Based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2672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Dynamic Belief Nets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Petri nets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958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Context Free Grammar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Stochastic CFG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Attribute Grammars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4958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Logical Rules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Ontologies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28194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5240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3906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676400" y="40767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1910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Logical Rules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“Event Detection and Analysis from Video Streams”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Logical Rules are used to describe activities</a:t>
            </a:r>
          </a:p>
          <a:p>
            <a:r>
              <a:rPr lang="en-US" sz="3200" dirty="0" smtClean="0"/>
              <a:t>Object trajectories are computed by the object detection and tracking module</a:t>
            </a:r>
          </a:p>
          <a:p>
            <a:r>
              <a:rPr lang="en-US" sz="3200" dirty="0" smtClean="0"/>
              <a:t>Given object trajectories and associated contextual information, behavior interpretation system tries to recognize activities</a:t>
            </a:r>
          </a:p>
          <a:p>
            <a:r>
              <a:rPr lang="en-US" sz="3200" dirty="0" smtClean="0"/>
              <a:t>Scenario recognition system uses two kinds of context information:</a:t>
            </a:r>
          </a:p>
          <a:p>
            <a:pPr lvl="1"/>
            <a:r>
              <a:rPr lang="en-US" dirty="0" smtClean="0"/>
              <a:t>Spatial Context (defined as a priori information)</a:t>
            </a:r>
          </a:p>
          <a:p>
            <a:pPr lvl="1"/>
            <a:r>
              <a:rPr lang="en-US" dirty="0" smtClean="0"/>
              <a:t>Mission Context (defines specific methods to recognize the type of actions)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Logical Rules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(Activity) Modeling:</a:t>
            </a:r>
          </a:p>
          <a:p>
            <a:r>
              <a:rPr lang="en-US" dirty="0" smtClean="0"/>
              <a:t>Single state constraint on object properties</a:t>
            </a:r>
          </a:p>
          <a:p>
            <a:pPr lvl="1">
              <a:buNone/>
            </a:pPr>
            <a:r>
              <a:rPr lang="en-US" dirty="0" smtClean="0"/>
              <a:t>“Car goes toward the checkpoint”</a:t>
            </a:r>
          </a:p>
          <a:p>
            <a:pPr lvl="1"/>
            <a:r>
              <a:rPr lang="en-US" dirty="0" smtClean="0"/>
              <a:t>Distance between the car and checkpoint</a:t>
            </a:r>
          </a:p>
          <a:p>
            <a:pPr lvl="1"/>
            <a:r>
              <a:rPr lang="en-US" dirty="0" smtClean="0"/>
              <a:t>Direction of the car</a:t>
            </a:r>
          </a:p>
          <a:p>
            <a:pPr lvl="1"/>
            <a:r>
              <a:rPr lang="en-US" dirty="0" smtClean="0"/>
              <a:t>Speed of the car</a:t>
            </a:r>
          </a:p>
          <a:p>
            <a:r>
              <a:rPr lang="en-US" dirty="0" smtClean="0"/>
              <a:t>Multi state constraint representing temporal sequence of sub-scenarios</a:t>
            </a:r>
          </a:p>
          <a:p>
            <a:pPr lvl="1">
              <a:buNone/>
            </a:pPr>
            <a:r>
              <a:rPr lang="en-US" dirty="0" smtClean="0"/>
              <a:t>“the car avoids the checkpoint”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Lower Level : Extraction of low level features: background foreground segmentation, tracking, object detection</a:t>
            </a:r>
          </a:p>
          <a:p>
            <a:r>
              <a:rPr lang="en-US" sz="2800" dirty="0" smtClean="0"/>
              <a:t>Middle Level: Action descriptions from low level features</a:t>
            </a:r>
          </a:p>
          <a:p>
            <a:r>
              <a:rPr lang="en-US" sz="2800" dirty="0" smtClean="0"/>
              <a:t>Higher Level: reasoning engines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Logical Rules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009" y="1600200"/>
            <a:ext cx="686839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943600"/>
            <a:ext cx="523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Activity representation of the </a:t>
            </a:r>
            <a:r>
              <a:rPr lang="en-US" dirty="0" smtClean="0"/>
              <a:t>car avoids the checkpoint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Ontologies are used </a:t>
            </a:r>
          </a:p>
          <a:p>
            <a:pPr lvl="1"/>
            <a:r>
              <a:rPr lang="en-US" dirty="0" smtClean="0"/>
              <a:t>standardize activity definitions</a:t>
            </a:r>
          </a:p>
          <a:p>
            <a:pPr lvl="1"/>
            <a:r>
              <a:rPr lang="en-US" dirty="0" smtClean="0"/>
              <a:t>Allow for easy portability to specific deployments</a:t>
            </a:r>
          </a:p>
          <a:p>
            <a:pPr lvl="1"/>
            <a:r>
              <a:rPr lang="en-US" dirty="0" smtClean="0"/>
              <a:t>Enable interoperability</a:t>
            </a:r>
          </a:p>
          <a:p>
            <a:r>
              <a:rPr lang="en-US" dirty="0" smtClean="0"/>
              <a:t>Different ontologies have been defined for six domains of video surveillance</a:t>
            </a:r>
          </a:p>
          <a:p>
            <a:pPr lvl="1"/>
            <a:r>
              <a:rPr lang="en-US" dirty="0" smtClean="0"/>
              <a:t>Internal security</a:t>
            </a:r>
          </a:p>
          <a:p>
            <a:pPr lvl="1"/>
            <a:r>
              <a:rPr lang="en-US" dirty="0" smtClean="0"/>
              <a:t>Railroad crossing surveillance </a:t>
            </a:r>
          </a:p>
          <a:p>
            <a:pPr lvl="1"/>
            <a:r>
              <a:rPr lang="en-US" dirty="0" smtClean="0"/>
              <a:t>Visual bank monitoring</a:t>
            </a:r>
          </a:p>
          <a:p>
            <a:pPr lvl="1"/>
            <a:r>
              <a:rPr lang="en-US" dirty="0" smtClean="0"/>
              <a:t>Visual metro monitoring</a:t>
            </a:r>
          </a:p>
          <a:p>
            <a:pPr lvl="1"/>
            <a:r>
              <a:rPr lang="en-US" dirty="0" smtClean="0"/>
              <a:t>Store security</a:t>
            </a:r>
          </a:p>
          <a:p>
            <a:pPr lvl="1"/>
            <a:r>
              <a:rPr lang="en-US" dirty="0" smtClean="0"/>
              <a:t>Airport-tarmac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Activity Recognition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Conditions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Errors at low level feature extraction due to noise, occlusions, shadows, etc can propagate to higher levels</a:t>
            </a:r>
          </a:p>
          <a:p>
            <a:r>
              <a:rPr lang="en-US" dirty="0" smtClean="0"/>
              <a:t>Algorithms should be able to deal with low-resolution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Invariances in Action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Activity algorithms should be invariant to the following:</a:t>
            </a:r>
          </a:p>
          <a:p>
            <a:pPr lvl="1"/>
            <a:r>
              <a:rPr lang="en-US" dirty="0" smtClean="0"/>
              <a:t>Viewpoints</a:t>
            </a:r>
          </a:p>
          <a:p>
            <a:pPr lvl="1"/>
            <a:r>
              <a:rPr lang="en-US" dirty="0" smtClean="0"/>
              <a:t>Execution Rate</a:t>
            </a:r>
          </a:p>
          <a:p>
            <a:pPr lvl="1"/>
            <a:r>
              <a:rPr lang="en-US" dirty="0" smtClean="0"/>
              <a:t>Anthropometry (size, shape, gender, etc.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Establishing of a standardized test beds</a:t>
            </a:r>
          </a:p>
          <a:p>
            <a:r>
              <a:rPr lang="en-US" dirty="0" smtClean="0"/>
              <a:t>Integration with other modalities such as audio, temperature, inertial sensors</a:t>
            </a:r>
          </a:p>
          <a:p>
            <a:r>
              <a:rPr lang="en-US" dirty="0" smtClean="0"/>
              <a:t>Intention reasoning: predicting the activities beforehand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2971800"/>
            <a:ext cx="43813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r>
              <a:rPr lang="en-US" dirty="0" smtClean="0"/>
              <a:t>Context Free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sz="3200" dirty="0" smtClean="0"/>
              <a:t>Context free grammar consists of following components:</a:t>
            </a:r>
          </a:p>
          <a:p>
            <a:pPr lvl="1"/>
            <a:r>
              <a:rPr lang="en-US" sz="3200" dirty="0" smtClean="0"/>
              <a:t>A finite set </a:t>
            </a:r>
            <a:r>
              <a:rPr lang="en-US" sz="3200" i="1" dirty="0" smtClean="0"/>
              <a:t>N</a:t>
            </a:r>
            <a:r>
              <a:rPr lang="en-US" sz="3200" dirty="0" smtClean="0"/>
              <a:t> of non-terminal symbols</a:t>
            </a:r>
          </a:p>
          <a:p>
            <a:pPr lvl="1"/>
            <a:r>
              <a:rPr lang="en-US" sz="3200" dirty="0" smtClean="0"/>
              <a:t>A finite set ∑ of terminal symbols</a:t>
            </a:r>
          </a:p>
          <a:p>
            <a:pPr lvl="1"/>
            <a:r>
              <a:rPr lang="en-US" sz="3200" dirty="0" smtClean="0"/>
              <a:t>A finite set </a:t>
            </a:r>
            <a:r>
              <a:rPr lang="en-US" sz="3200" i="1" dirty="0" smtClean="0"/>
              <a:t>P </a:t>
            </a:r>
            <a:r>
              <a:rPr lang="en-US" sz="3200" dirty="0" smtClean="0"/>
              <a:t>of production rules</a:t>
            </a:r>
          </a:p>
          <a:p>
            <a:pPr lvl="1"/>
            <a:r>
              <a:rPr lang="en-US" sz="3200" dirty="0" smtClean="0"/>
              <a:t>A start symbol </a:t>
            </a:r>
            <a:r>
              <a:rPr lang="en-US" sz="3200" i="1" dirty="0" smtClean="0"/>
              <a:t>S</a:t>
            </a:r>
            <a:r>
              <a:rPr lang="en-US" sz="3200" dirty="0" smtClean="0"/>
              <a:t> </a:t>
            </a:r>
            <a:r>
              <a:rPr lang="az-Cyrl-AZ" sz="3200" dirty="0" smtClean="0"/>
              <a:t>Є</a:t>
            </a:r>
            <a:r>
              <a:rPr lang="en-US" sz="3200" dirty="0" smtClean="0"/>
              <a:t> </a:t>
            </a:r>
            <a:r>
              <a:rPr lang="en-US" sz="3200" i="1" dirty="0" smtClean="0"/>
              <a:t>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7700" dirty="0" smtClean="0"/>
              <a:t>Given a Grammar G with following components: </a:t>
            </a:r>
          </a:p>
          <a:p>
            <a:pPr lvl="2">
              <a:buNone/>
            </a:pPr>
            <a:r>
              <a:rPr lang="en-US" sz="7400" dirty="0" smtClean="0"/>
              <a:t>N = {S,B},  ∑ = {</a:t>
            </a:r>
            <a:r>
              <a:rPr lang="en-US" sz="7400" dirty="0" err="1" smtClean="0"/>
              <a:t>a,b,c</a:t>
            </a:r>
            <a:r>
              <a:rPr lang="en-US" sz="7400" dirty="0" smtClean="0"/>
              <a:t>}, </a:t>
            </a:r>
          </a:p>
          <a:p>
            <a:pPr lvl="2">
              <a:buNone/>
            </a:pPr>
            <a:r>
              <a:rPr lang="en-US" sz="7400" dirty="0" smtClean="0"/>
              <a:t>S        </a:t>
            </a:r>
            <a:r>
              <a:rPr lang="en-US" sz="7400" dirty="0" err="1" smtClean="0"/>
              <a:t>aBSc</a:t>
            </a:r>
            <a:endParaRPr lang="en-US" sz="7400" dirty="0" smtClean="0"/>
          </a:p>
          <a:p>
            <a:pPr lvl="2">
              <a:buNone/>
            </a:pPr>
            <a:r>
              <a:rPr lang="en-US" sz="7400" dirty="0" smtClean="0"/>
              <a:t>S        </a:t>
            </a:r>
            <a:r>
              <a:rPr lang="en-US" sz="7400" dirty="0" err="1" smtClean="0"/>
              <a:t>abc</a:t>
            </a:r>
            <a:endParaRPr lang="en-US" sz="7400" dirty="0" smtClean="0"/>
          </a:p>
          <a:p>
            <a:pPr lvl="2">
              <a:buNone/>
            </a:pPr>
            <a:r>
              <a:rPr lang="en-US" sz="7400" dirty="0" err="1" smtClean="0"/>
              <a:t>Ba</a:t>
            </a:r>
            <a:r>
              <a:rPr lang="en-US" sz="7400" dirty="0" smtClean="0"/>
              <a:t>      </a:t>
            </a:r>
            <a:r>
              <a:rPr lang="en-US" sz="7400" dirty="0" err="1" smtClean="0"/>
              <a:t>aB</a:t>
            </a:r>
            <a:endParaRPr lang="en-US" sz="7400" dirty="0" smtClean="0"/>
          </a:p>
          <a:p>
            <a:pPr lvl="2">
              <a:buNone/>
            </a:pPr>
            <a:r>
              <a:rPr lang="en-US" sz="7400" dirty="0" smtClean="0"/>
              <a:t>Bb      </a:t>
            </a:r>
            <a:r>
              <a:rPr lang="en-US" sz="7400" dirty="0" err="1" smtClean="0"/>
              <a:t>bb</a:t>
            </a:r>
            <a:endParaRPr lang="en-US" sz="7400" dirty="0" smtClean="0"/>
          </a:p>
          <a:p>
            <a:r>
              <a:rPr lang="en-US" sz="7700" dirty="0" smtClean="0"/>
              <a:t>Example Strings: </a:t>
            </a:r>
          </a:p>
          <a:p>
            <a:pPr lvl="2">
              <a:buNone/>
            </a:pPr>
            <a:r>
              <a:rPr lang="en-US" sz="7400" dirty="0" smtClean="0"/>
              <a:t>S =&gt; </a:t>
            </a:r>
            <a:r>
              <a:rPr lang="en-US" sz="7400" dirty="0" err="1" smtClean="0"/>
              <a:t>abc</a:t>
            </a:r>
            <a:endParaRPr lang="en-US" sz="7400" dirty="0" smtClean="0"/>
          </a:p>
          <a:p>
            <a:pPr lvl="2">
              <a:buNone/>
            </a:pPr>
            <a:r>
              <a:rPr lang="en-US" sz="7400" dirty="0" smtClean="0"/>
              <a:t>S =&gt;</a:t>
            </a:r>
            <a:r>
              <a:rPr lang="en-US" sz="7400" dirty="0" err="1" smtClean="0"/>
              <a:t>aB</a:t>
            </a:r>
            <a:r>
              <a:rPr lang="en-US" sz="7400" b="1" dirty="0" err="1" smtClean="0"/>
              <a:t>S</a:t>
            </a:r>
            <a:r>
              <a:rPr lang="en-US" sz="7400" dirty="0" err="1" smtClean="0"/>
              <a:t>c</a:t>
            </a:r>
            <a:r>
              <a:rPr lang="en-US" sz="7400" dirty="0" smtClean="0"/>
              <a:t>=&gt;</a:t>
            </a:r>
            <a:r>
              <a:rPr lang="en-US" sz="7400" dirty="0" err="1" smtClean="0"/>
              <a:t>a</a:t>
            </a:r>
            <a:r>
              <a:rPr lang="en-US" sz="7400" b="1" dirty="0" err="1" smtClean="0"/>
              <a:t>Ba</a:t>
            </a:r>
            <a:r>
              <a:rPr lang="en-US" sz="7400" dirty="0" err="1" smtClean="0"/>
              <a:t>bcc</a:t>
            </a:r>
            <a:r>
              <a:rPr lang="en-US" sz="7400" dirty="0" smtClean="0"/>
              <a:t>=&gt;</a:t>
            </a:r>
            <a:r>
              <a:rPr lang="en-US" sz="7400" dirty="0" err="1" smtClean="0"/>
              <a:t>aa</a:t>
            </a:r>
            <a:r>
              <a:rPr lang="en-US" sz="7400" b="1" dirty="0" err="1" smtClean="0"/>
              <a:t>Bb</a:t>
            </a:r>
            <a:r>
              <a:rPr lang="en-US" sz="7400" dirty="0" err="1" smtClean="0"/>
              <a:t>cc</a:t>
            </a:r>
            <a:r>
              <a:rPr lang="en-US" sz="7400" dirty="0" smtClean="0"/>
              <a:t>=&gt;</a:t>
            </a:r>
            <a:r>
              <a:rPr lang="en-US" sz="7400" dirty="0" err="1" smtClean="0"/>
              <a:t>aa</a:t>
            </a:r>
            <a:r>
              <a:rPr lang="en-US" sz="7400" b="1" dirty="0" err="1" smtClean="0"/>
              <a:t>bb</a:t>
            </a:r>
            <a:r>
              <a:rPr lang="en-US" sz="7400" dirty="0" err="1" smtClean="0"/>
              <a:t>cc</a:t>
            </a:r>
            <a:endParaRPr lang="en-US" sz="7400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26670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30480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3505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3960812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Event Detection and Analysis from Video Streams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4999"/>
            <a:ext cx="5410200" cy="42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34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Low Level Feature Extraction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Optical Flow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Point Trajectories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Background Subtraction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Filter Responses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457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Recognition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1981200"/>
            <a:ext cx="1295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Non-Parametric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581400"/>
            <a:ext cx="20574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Volumetric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3581400"/>
            <a:ext cx="21336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Parametric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47244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2D Template Matching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3D Objects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Manifold Learning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4724400"/>
            <a:ext cx="20574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Space Time Filtering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Part Based Methods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Sub-volume Matching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724400"/>
            <a:ext cx="2133600" cy="990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n-US" sz="1400" dirty="0" smtClean="0"/>
              <a:t> HMMs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Linear Dynamic Systems (LDS)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 Switching LDS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rot="5400000">
            <a:off x="3924300" y="3048000"/>
            <a:ext cx="1066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6" idx="0"/>
          </p:cNvCxnSpPr>
          <p:nvPr/>
        </p:nvCxnSpPr>
        <p:spPr>
          <a:xfrm rot="5400000">
            <a:off x="2628900" y="1752600"/>
            <a:ext cx="1066800" cy="2590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2"/>
            <a:endCxn id="8" idx="0"/>
          </p:cNvCxnSpPr>
          <p:nvPr/>
        </p:nvCxnSpPr>
        <p:spPr>
          <a:xfrm rot="16200000" flipH="1">
            <a:off x="5353050" y="1619250"/>
            <a:ext cx="1066800" cy="2857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9" idx="0"/>
          </p:cNvCxnSpPr>
          <p:nvPr/>
        </p:nvCxnSpPr>
        <p:spPr>
          <a:xfrm rot="5400000">
            <a:off x="15621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1" idx="0"/>
          </p:cNvCxnSpPr>
          <p:nvPr/>
        </p:nvCxnSpPr>
        <p:spPr>
          <a:xfrm rot="5400000">
            <a:off x="41529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2" idx="0"/>
          </p:cNvCxnSpPr>
          <p:nvPr/>
        </p:nvCxnSpPr>
        <p:spPr>
          <a:xfrm rot="5400000">
            <a:off x="7010400" y="44196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&amp; Recognizing 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1895</TotalTime>
  <Words>2593</Words>
  <Application>Microsoft Office PowerPoint</Application>
  <PresentationFormat>On-screen Show (4:3)</PresentationFormat>
  <Paragraphs>436</Paragraphs>
  <Slides>59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Median</vt:lpstr>
      <vt:lpstr>Machine recognition of human activities : a survey</vt:lpstr>
      <vt:lpstr>Outline </vt:lpstr>
      <vt:lpstr>Actions vs. Activities</vt:lpstr>
      <vt:lpstr>Applications</vt:lpstr>
      <vt:lpstr>Activity Recognition Systems</vt:lpstr>
      <vt:lpstr>Low Level Feature Extraction</vt:lpstr>
      <vt:lpstr>Feature Extraction</vt:lpstr>
      <vt:lpstr>Slide 8</vt:lpstr>
      <vt:lpstr>Modeling &amp; Recognizing Actions</vt:lpstr>
      <vt:lpstr>Modeling &amp; Recognizing Actions</vt:lpstr>
      <vt:lpstr>2-D Temporal Templates</vt:lpstr>
      <vt:lpstr>3-D Object Models - Counters</vt:lpstr>
      <vt:lpstr>3-D Object Models - Blobs</vt:lpstr>
      <vt:lpstr>Manifold Learning Methods</vt:lpstr>
      <vt:lpstr>Manifold Learning Methods (Con’t)</vt:lpstr>
      <vt:lpstr>Modeling &amp; Recognizing Actions</vt:lpstr>
      <vt:lpstr>Spatio-Temporal Filtering</vt:lpstr>
      <vt:lpstr>Spatio-Temporal Filtering “Probabilistic recognition of activity using local appearance”  </vt:lpstr>
      <vt:lpstr>Part Based Approaches</vt:lpstr>
      <vt:lpstr>3D Generalization of Harris Detector</vt:lpstr>
      <vt:lpstr>Dollar’s Method</vt:lpstr>
      <vt:lpstr>Dollar’s Method (Con’t)</vt:lpstr>
      <vt:lpstr>Bag of Words</vt:lpstr>
      <vt:lpstr>Bag of Words “Unsupervised learning of human action categories using spatial-temporal words”</vt:lpstr>
      <vt:lpstr>Sub Volume Matching</vt:lpstr>
      <vt:lpstr>Sub Volume Matching (Con’t) “Spatio-temporal Shape and Flow Correlation for Action Recognition”</vt:lpstr>
      <vt:lpstr>Modeling &amp; Recognizing Actions</vt:lpstr>
      <vt:lpstr>Hidden Markov Model (HMM)</vt:lpstr>
      <vt:lpstr>HMM (Con’t)</vt:lpstr>
      <vt:lpstr>Linear Dynamical Systems</vt:lpstr>
      <vt:lpstr>Non Linear Dynamical Systems</vt:lpstr>
      <vt:lpstr>Slide 32</vt:lpstr>
      <vt:lpstr>Recognizing Activities</vt:lpstr>
      <vt:lpstr>Recognizing Activities</vt:lpstr>
      <vt:lpstr>Belief Networks</vt:lpstr>
      <vt:lpstr>Belief Networks (Con’t)</vt:lpstr>
      <vt:lpstr>Dynamic Belief Networks</vt:lpstr>
      <vt:lpstr>Dynamic Belief Networks (Con’t)</vt:lpstr>
      <vt:lpstr>Petri Nets</vt:lpstr>
      <vt:lpstr>Probabilistic Petri Nets</vt:lpstr>
      <vt:lpstr>Petri Nets (Con’t)</vt:lpstr>
      <vt:lpstr>Recognizing Activities</vt:lpstr>
      <vt:lpstr>Context Free Grammars (CFG)</vt:lpstr>
      <vt:lpstr>Stochastic CFG</vt:lpstr>
      <vt:lpstr>Attribute Grammars “Recognition of Multi-Object Events Using Attribute Grammars”</vt:lpstr>
      <vt:lpstr>Attribute Grammars (Con’t)</vt:lpstr>
      <vt:lpstr>Recognizing Activities</vt:lpstr>
      <vt:lpstr>Logical Rules “Event Detection and Analysis from Video Streams”</vt:lpstr>
      <vt:lpstr>Logical Rules (Con’t)</vt:lpstr>
      <vt:lpstr>Logical Rules (Con’t)</vt:lpstr>
      <vt:lpstr>Ontologies</vt:lpstr>
      <vt:lpstr>Slide 52</vt:lpstr>
      <vt:lpstr>Real-World Conditions </vt:lpstr>
      <vt:lpstr>Invariances in Action Analysis</vt:lpstr>
      <vt:lpstr>Future Directions</vt:lpstr>
      <vt:lpstr> </vt:lpstr>
      <vt:lpstr>Context Free Grammar</vt:lpstr>
      <vt:lpstr>Context Free Grammar - Example</vt:lpstr>
      <vt:lpstr>Event Detection and Analysis from Video Streams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hboyraz</dc:creator>
  <cp:lastModifiedBy>hboyraz</cp:lastModifiedBy>
  <cp:revision>190</cp:revision>
  <dcterms:created xsi:type="dcterms:W3CDTF">2009-09-25T00:13:34Z</dcterms:created>
  <dcterms:modified xsi:type="dcterms:W3CDTF">2009-09-29T12:38:06Z</dcterms:modified>
</cp:coreProperties>
</file>