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80" r:id="rId4"/>
    <p:sldId id="281" r:id="rId5"/>
    <p:sldId id="282" r:id="rId6"/>
    <p:sldId id="283" r:id="rId7"/>
    <p:sldId id="258" r:id="rId8"/>
    <p:sldId id="260" r:id="rId9"/>
    <p:sldId id="273" r:id="rId10"/>
    <p:sldId id="274" r:id="rId11"/>
    <p:sldId id="275" r:id="rId12"/>
    <p:sldId id="261" r:id="rId13"/>
    <p:sldId id="263" r:id="rId14"/>
    <p:sldId id="264" r:id="rId15"/>
    <p:sldId id="265" r:id="rId16"/>
    <p:sldId id="267" r:id="rId17"/>
    <p:sldId id="266" r:id="rId18"/>
    <p:sldId id="262" r:id="rId19"/>
    <p:sldId id="268" r:id="rId20"/>
    <p:sldId id="269" r:id="rId21"/>
    <p:sldId id="270" r:id="rId22"/>
    <p:sldId id="271" r:id="rId23"/>
    <p:sldId id="272" r:id="rId24"/>
    <p:sldId id="284" r:id="rId25"/>
    <p:sldId id="285" r:id="rId26"/>
    <p:sldId id="286" r:id="rId27"/>
    <p:sldId id="287" r:id="rId28"/>
    <p:sldId id="276" r:id="rId29"/>
    <p:sldId id="288" r:id="rId30"/>
    <p:sldId id="289" r:id="rId31"/>
    <p:sldId id="290" r:id="rId32"/>
    <p:sldId id="277" r:id="rId33"/>
    <p:sldId id="291" r:id="rId34"/>
    <p:sldId id="292" r:id="rId35"/>
    <p:sldId id="293" r:id="rId36"/>
    <p:sldId id="294" r:id="rId37"/>
    <p:sldId id="299" r:id="rId38"/>
    <p:sldId id="300" r:id="rId39"/>
    <p:sldId id="301" r:id="rId40"/>
    <p:sldId id="302" r:id="rId41"/>
    <p:sldId id="303" r:id="rId42"/>
    <p:sldId id="304" r:id="rId43"/>
    <p:sldId id="295" r:id="rId44"/>
    <p:sldId id="296" r:id="rId45"/>
    <p:sldId id="297" r:id="rId46"/>
    <p:sldId id="298" r:id="rId47"/>
    <p:sldId id="305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79167" autoAdjust="0"/>
  </p:normalViewPr>
  <p:slideViewPr>
    <p:cSldViewPr>
      <p:cViewPr varScale="1">
        <p:scale>
          <a:sx n="62" d="100"/>
          <a:sy n="62" d="100"/>
        </p:scale>
        <p:origin x="-8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5F548-69E3-4329-A545-DE50AA17357A}" type="datetimeFigureOut">
              <a:rPr lang="en-US" smtClean="0"/>
              <a:pPr/>
              <a:t>9/17/2008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E9D97-0EF9-4CB8-94BF-FF8156580C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Have you seen this exact scene? Of course not.  Are you reasoning about its location based on what you know about vegetation distribution, etc?</a:t>
            </a:r>
          </a:p>
          <a:p>
            <a:pPr>
              <a:spcBef>
                <a:spcPct val="0"/>
              </a:spcBef>
            </a:pPr>
            <a:r>
              <a:rPr lang="en-US" smtClean="0"/>
              <a:t>We’re going to try and locate images like this through data association, not the semantic reasoning that a human like yourself could employ</a:t>
            </a: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4C4D605-869E-4DB6-80BB-87C7E785664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The world is so self similar that “noise” from the dynamic processes of the earth will obfuscate the true nearest neighbor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People are often intentionally against you- think multiple </a:t>
            </a:r>
            <a:r>
              <a:rPr lang="en-US" dirty="0" err="1" smtClean="0"/>
              <a:t>eifel</a:t>
            </a:r>
            <a:r>
              <a:rPr lang="en-US" dirty="0" smtClean="0"/>
              <a:t> towers, theme parks simulating other regions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This algorithm might, in fact, be fighting against the very phenomena that makes scene matching promising for computer vision.</a:t>
            </a: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B37B1B-EDD5-48A8-8418-B19921F182C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Reduce map to 8x8 for each class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E9D97-0EF9-4CB8-94BF-FF8156580CC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Probability map for that same image</a:t>
            </a:r>
          </a:p>
          <a:p>
            <a:pPr>
              <a:spcBef>
                <a:spcPct val="0"/>
              </a:spcBef>
            </a:pPr>
            <a:r>
              <a:rPr lang="en-US" smtClean="0"/>
              <a:t>Explain the green circles and how they relate to evaluation</a:t>
            </a: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5CD1EA0-9CC0-4EFA-A6E0-14DFC557582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IM2GPS: Estimating Geographic Information from a Single Image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James Hays and Alexei A. </a:t>
            </a:r>
            <a:r>
              <a:rPr lang="en-US" dirty="0" err="1" smtClean="0"/>
              <a:t>Efros</a:t>
            </a:r>
            <a:endParaRPr lang="en-US" dirty="0" smtClean="0"/>
          </a:p>
          <a:p>
            <a:r>
              <a:rPr lang="en-US" dirty="0" smtClean="0"/>
              <a:t>CMU – CVPR 2008</a:t>
            </a:r>
          </a:p>
          <a:p>
            <a:endParaRPr lang="en-US" dirty="0" smtClean="0"/>
          </a:p>
          <a:p>
            <a:r>
              <a:rPr lang="en-US" dirty="0" smtClean="0"/>
              <a:t>Presented by: Janaka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 descr="C:\Documents and Settings\jhhays\Desktop\im2gps\im2gps_figures\CR_images\all_coords.jpg"/>
          <p:cNvPicPr>
            <a:picLocks noChangeAspect="1" noChangeArrowheads="1"/>
          </p:cNvPicPr>
          <p:nvPr/>
        </p:nvPicPr>
        <p:blipFill>
          <a:blip r:embed="rId2"/>
          <a:srcRect l="33334" r="-2"/>
          <a:stretch>
            <a:fillRect/>
          </a:stretch>
        </p:blipFill>
        <p:spPr bwMode="auto">
          <a:xfrm>
            <a:off x="0" y="15240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Distribution of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Features for </a:t>
            </a:r>
            <a:r>
              <a:rPr lang="en-US" dirty="0" smtClean="0"/>
              <a:t>Visual Similarity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8637"/>
            <a:ext cx="8229600" cy="4525963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 </a:t>
            </a:r>
            <a:r>
              <a:rPr lang="en-US" b="1" dirty="0" smtClean="0"/>
              <a:t>Tiny Images </a:t>
            </a:r>
            <a:r>
              <a:rPr lang="en-US" dirty="0" smtClean="0"/>
              <a:t>– 16x16 RGB images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Color Histograms  </a:t>
            </a:r>
            <a:r>
              <a:rPr lang="en-US" dirty="0" smtClean="0"/>
              <a:t>- L*A*B* 4x14x14 histograms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err="1" smtClean="0"/>
              <a:t>Texton</a:t>
            </a:r>
            <a:r>
              <a:rPr lang="en-US" b="1" dirty="0" smtClean="0"/>
              <a:t> Histograms </a:t>
            </a:r>
            <a:r>
              <a:rPr lang="en-US" dirty="0" smtClean="0"/>
              <a:t>– 512 entry, filter bank based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Line Features </a:t>
            </a:r>
            <a:r>
              <a:rPr lang="en-US" dirty="0" smtClean="0"/>
              <a:t>– Histograms of straight line stats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Geometric Context </a:t>
            </a:r>
            <a:r>
              <a:rPr lang="en-US" dirty="0" smtClean="0"/>
              <a:t>– Ground, Vertical, Sky prob.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Gist Descriptor + Color</a:t>
            </a: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Tiny Images (</a:t>
            </a:r>
            <a:r>
              <a:rPr lang="en-US" dirty="0" err="1" smtClean="0"/>
              <a:t>Torralba</a:t>
            </a:r>
            <a:r>
              <a:rPr lang="en-US" dirty="0" smtClean="0"/>
              <a:t> MIT)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352800" cy="243839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Reduce image dimensions to 16x16</a:t>
            </a:r>
          </a:p>
          <a:p>
            <a:r>
              <a:rPr lang="en-US" dirty="0" smtClean="0"/>
              <a:t>Computationally feasible</a:t>
            </a:r>
          </a:p>
          <a:p>
            <a:r>
              <a:rPr lang="en-US" dirty="0" smtClean="0"/>
              <a:t>Less sensitive to exact alignment</a:t>
            </a:r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95850"/>
            <a:ext cx="3876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3825" y="1724025"/>
            <a:ext cx="5210175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Histograms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6629400" cy="182879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L*a*b* color space</a:t>
            </a:r>
          </a:p>
          <a:p>
            <a:pPr lvl="1"/>
            <a:r>
              <a:rPr lang="en-US" dirty="0" smtClean="0"/>
              <a:t>L </a:t>
            </a:r>
            <a:r>
              <a:rPr lang="en-US" dirty="0" smtClean="0"/>
              <a:t>:</a:t>
            </a:r>
            <a:r>
              <a:rPr lang="en-US" dirty="0" smtClean="0"/>
              <a:t>lightness</a:t>
            </a:r>
            <a:r>
              <a:rPr lang="en-US" dirty="0" smtClean="0"/>
              <a:t>, a &amp; </a:t>
            </a:r>
            <a:r>
              <a:rPr lang="en-US" dirty="0" smtClean="0"/>
              <a:t>b: color </a:t>
            </a:r>
            <a:r>
              <a:rPr lang="en-US" dirty="0" smtClean="0"/>
              <a:t>components</a:t>
            </a:r>
          </a:p>
          <a:p>
            <a:r>
              <a:rPr lang="en-US" dirty="0" smtClean="0"/>
              <a:t>4, 14 and 14 bins along L, a and b – 784 total bins</a:t>
            </a:r>
          </a:p>
          <a:p>
            <a:r>
              <a:rPr lang="el-GR" dirty="0" smtClean="0"/>
              <a:t>χ</a:t>
            </a:r>
            <a:r>
              <a:rPr lang="el-GR" baseline="30000" dirty="0" smtClean="0"/>
              <a:t>2</a:t>
            </a:r>
            <a:r>
              <a:rPr lang="en-US" dirty="0" smtClean="0"/>
              <a:t> distance between histograms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0" y="1143000"/>
            <a:ext cx="1905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t="14497" b="9763"/>
          <a:stretch>
            <a:fillRect/>
          </a:stretch>
        </p:blipFill>
        <p:spPr bwMode="auto">
          <a:xfrm>
            <a:off x="457200" y="3886200"/>
            <a:ext cx="533995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 descr="C:\Users\Janaka\Desktop\chisqgf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2971800"/>
            <a:ext cx="1600200" cy="438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Texton</a:t>
            </a:r>
            <a:r>
              <a:rPr lang="en-US" dirty="0" smtClean="0"/>
              <a:t> Histograms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Texture features</a:t>
            </a:r>
          </a:p>
          <a:p>
            <a:pPr lvl="1"/>
            <a:r>
              <a:rPr lang="en-US" dirty="0" smtClean="0"/>
              <a:t>Identifies – building material, vegetation, terrain types etc</a:t>
            </a:r>
          </a:p>
          <a:p>
            <a:r>
              <a:rPr lang="en-US" dirty="0" smtClean="0"/>
              <a:t>Build 512 entry </a:t>
            </a:r>
            <a:r>
              <a:rPr lang="en-US" dirty="0" err="1" smtClean="0"/>
              <a:t>Texton</a:t>
            </a:r>
            <a:r>
              <a:rPr lang="en-US" dirty="0" smtClean="0"/>
              <a:t> dictionary – 32 filters</a:t>
            </a:r>
          </a:p>
          <a:p>
            <a:r>
              <a:rPr lang="en-US" dirty="0" err="1" smtClean="0"/>
              <a:t>Texton</a:t>
            </a:r>
            <a:r>
              <a:rPr lang="en-US" dirty="0" smtClean="0"/>
              <a:t> histograms with 512 bins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t="20765" b="8341"/>
          <a:stretch>
            <a:fillRect/>
          </a:stretch>
        </p:blipFill>
        <p:spPr bwMode="auto">
          <a:xfrm>
            <a:off x="457200" y="2971800"/>
            <a:ext cx="7308849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1459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Use </a:t>
            </a:r>
            <a:r>
              <a:rPr lang="en-US" dirty="0" smtClean="0"/>
              <a:t>Canny </a:t>
            </a:r>
            <a:r>
              <a:rPr lang="en-US" dirty="0" smtClean="0"/>
              <a:t>to find edges and then</a:t>
            </a:r>
            <a:r>
              <a:rPr lang="en-US" dirty="0" smtClean="0"/>
              <a:t> </a:t>
            </a:r>
            <a:r>
              <a:rPr lang="en-US" dirty="0" smtClean="0"/>
              <a:t>find straight lines</a:t>
            </a:r>
          </a:p>
          <a:p>
            <a:r>
              <a:rPr lang="en-US" dirty="0" smtClean="0"/>
              <a:t>Two Histograms</a:t>
            </a:r>
          </a:p>
          <a:p>
            <a:pPr lvl="1"/>
            <a:r>
              <a:rPr lang="en-US" dirty="0" smtClean="0"/>
              <a:t>Line angles</a:t>
            </a:r>
          </a:p>
          <a:p>
            <a:pPr lvl="1"/>
            <a:r>
              <a:rPr lang="en-US" dirty="0" smtClean="0"/>
              <a:t>Line lengths</a:t>
            </a:r>
          </a:p>
          <a:p>
            <a:r>
              <a:rPr lang="en-US" dirty="0" smtClean="0"/>
              <a:t>L1 distance (Manhattan, city-block, taxicab)</a:t>
            </a:r>
            <a:endParaRPr lang="en-US" dirty="0"/>
          </a:p>
        </p:txBody>
      </p:sp>
      <p:pic>
        <p:nvPicPr>
          <p:cNvPr id="2050" name="Picture 2" descr="C:\Users\Janaka\Desktop\Untitl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962400"/>
            <a:ext cx="2695575" cy="2695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 </a:t>
            </a:r>
            <a:r>
              <a:rPr lang="en-US" dirty="0" smtClean="0"/>
              <a:t>Angle </a:t>
            </a:r>
            <a:r>
              <a:rPr lang="en-US" dirty="0" smtClean="0"/>
              <a:t>Histogram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447800"/>
            <a:ext cx="689610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 </a:t>
            </a:r>
            <a:r>
              <a:rPr lang="en-US" dirty="0" smtClean="0"/>
              <a:t>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7086600" cy="525779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Three classes</a:t>
            </a:r>
          </a:p>
          <a:p>
            <a:pPr lvl="1"/>
            <a:r>
              <a:rPr lang="en-US" dirty="0" smtClean="0"/>
              <a:t>Ground - green</a:t>
            </a:r>
          </a:p>
          <a:p>
            <a:pPr lvl="1"/>
            <a:r>
              <a:rPr lang="en-US" dirty="0" smtClean="0"/>
              <a:t>Sky - blue</a:t>
            </a:r>
          </a:p>
          <a:p>
            <a:pPr lvl="1"/>
            <a:r>
              <a:rPr lang="en-US" dirty="0" smtClean="0"/>
              <a:t>Vertical – </a:t>
            </a:r>
            <a:r>
              <a:rPr lang="en-US" dirty="0" smtClean="0"/>
              <a:t>red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Compute class probabilities for </a:t>
            </a:r>
            <a:r>
              <a:rPr lang="en-US" dirty="0" smtClean="0"/>
              <a:t>each regions</a:t>
            </a:r>
            <a:endParaRPr lang="en-US" dirty="0" smtClean="0"/>
          </a:p>
          <a:p>
            <a:r>
              <a:rPr lang="en-US" dirty="0" smtClean="0"/>
              <a:t>Use L2 distance (Euclidean)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819400"/>
            <a:ext cx="68389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6 million image – 15 </a:t>
            </a:r>
            <a:r>
              <a:rPr lang="en-US" dirty="0" err="1" smtClean="0"/>
              <a:t>secs</a:t>
            </a:r>
            <a:r>
              <a:rPr lang="en-US" dirty="0" smtClean="0"/>
              <a:t> per image</a:t>
            </a:r>
          </a:p>
          <a:p>
            <a:r>
              <a:rPr lang="en-US" dirty="0" smtClean="0"/>
              <a:t>Intel </a:t>
            </a:r>
            <a:r>
              <a:rPr lang="en-US" dirty="0" smtClean="0"/>
              <a:t>Research </a:t>
            </a:r>
            <a:r>
              <a:rPr lang="en-US" dirty="0" smtClean="0"/>
              <a:t>– Pittsburgh (CMU)</a:t>
            </a:r>
            <a:endParaRPr lang="en-US" dirty="0" smtClean="0"/>
          </a:p>
          <a:p>
            <a:r>
              <a:rPr lang="en-US" dirty="0" smtClean="0"/>
              <a:t>400 processors 3 days – 3.08 CPU years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1219200"/>
          </a:xfrm>
        </p:spPr>
        <p:txBody>
          <a:bodyPr/>
          <a:lstStyle/>
          <a:p>
            <a:r>
              <a:rPr lang="en-US" dirty="0" smtClean="0"/>
              <a:t>237 Images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904" t="11429" r="5055" b="8220"/>
          <a:stretch>
            <a:fillRect/>
          </a:stretch>
        </p:blipFill>
        <p:spPr bwMode="auto">
          <a:xfrm>
            <a:off x="0" y="1981200"/>
            <a:ext cx="9144000" cy="493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Find the geo location where the image is taken</a:t>
            </a:r>
          </a:p>
          <a:p>
            <a:r>
              <a:rPr lang="en-US" dirty="0" smtClean="0"/>
              <a:t>Visually compare the image to a DB of images with known locations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</a:t>
            </a:r>
            <a:r>
              <a:rPr lang="en-US" dirty="0" smtClean="0"/>
              <a:t>Geo-location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Compare each test image to all 6 million</a:t>
            </a:r>
          </a:p>
          <a:p>
            <a:r>
              <a:rPr lang="en-US" dirty="0" smtClean="0"/>
              <a:t>Scale each feature – equal Standard Deviation</a:t>
            </a:r>
          </a:p>
          <a:p>
            <a:r>
              <a:rPr lang="en-US" dirty="0" smtClean="0"/>
              <a:t>Aggregate feature distances </a:t>
            </a:r>
            <a:r>
              <a:rPr lang="en-US" dirty="0" smtClean="0"/>
              <a:t>(6D</a:t>
            </a:r>
            <a:r>
              <a:rPr lang="en-US" dirty="0" smtClean="0"/>
              <a:t>)</a:t>
            </a:r>
          </a:p>
          <a:p>
            <a:r>
              <a:rPr lang="en-US" dirty="0" smtClean="0"/>
              <a:t>Evaluation</a:t>
            </a:r>
          </a:p>
          <a:p>
            <a:pPr lvl="1"/>
            <a:r>
              <a:rPr lang="en-US" dirty="0" smtClean="0"/>
              <a:t>1-NN</a:t>
            </a:r>
          </a:p>
          <a:p>
            <a:pPr lvl="1"/>
            <a:r>
              <a:rPr lang="en-US" dirty="0" smtClean="0"/>
              <a:t>k-NN with k=120</a:t>
            </a:r>
          </a:p>
          <a:p>
            <a:pPr lvl="2"/>
            <a:r>
              <a:rPr lang="en-US" dirty="0" smtClean="0"/>
              <a:t>Probability map</a:t>
            </a:r>
            <a:endParaRPr lang="en-US" dirty="0"/>
          </a:p>
        </p:txBody>
      </p:sp>
      <p:pic>
        <p:nvPicPr>
          <p:cNvPr id="4099" name="Picture 3" descr="C:\Users\Janaka\Desktop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3581400"/>
            <a:ext cx="2657475" cy="2400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Nearest Neighbors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Mean shift clustering on k neighbors' </a:t>
            </a:r>
            <a:r>
              <a:rPr lang="en-US" dirty="0" err="1" smtClean="0"/>
              <a:t>geolocations</a:t>
            </a:r>
            <a:endParaRPr lang="en-US" dirty="0" smtClean="0"/>
          </a:p>
          <a:p>
            <a:r>
              <a:rPr lang="en-US" dirty="0" smtClean="0"/>
              <a:t>Mean Shift </a:t>
            </a:r>
            <a:r>
              <a:rPr lang="en-US" dirty="0" smtClean="0"/>
              <a:t>bandwidth – 500km</a:t>
            </a:r>
          </a:p>
          <a:p>
            <a:r>
              <a:rPr lang="en-US" dirty="0" smtClean="0"/>
              <a:t>Center of the cluster with highest cardinality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Scene Matches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/>
          <a:srcRect l="659" t="10901" r="2966" b="9802"/>
          <a:stretch>
            <a:fillRect/>
          </a:stretch>
        </p:blipFill>
        <p:spPr bwMode="auto">
          <a:xfrm>
            <a:off x="0" y="1752600"/>
            <a:ext cx="9144000" cy="470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85800" y="55626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Barcelona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Distribution of Matches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/>
          <a:srcRect l="10001" t="19810" r="11427" b="16190"/>
          <a:stretch>
            <a:fillRect/>
          </a:stretch>
        </p:blipFill>
        <p:spPr bwMode="auto">
          <a:xfrm>
            <a:off x="0" y="1746250"/>
            <a:ext cx="9144000" cy="46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1988" name="Picture 1" descr="C:\Documents and Settings\jhhays\Desktop\como workshop\images\0005_Paris_00005_44406254_0054d193dc_27_98908999@N00.jpg"/>
          <p:cNvPicPr preferRelativeResize="0">
            <a:picLocks noChangeAspect="1" noChangeArrowheads="1"/>
          </p:cNvPicPr>
          <p:nvPr/>
        </p:nvPicPr>
        <p:blipFill>
          <a:blip r:embed="rId2"/>
          <a:srcRect r="61014"/>
          <a:stretch>
            <a:fillRect/>
          </a:stretch>
        </p:blipFill>
        <p:spPr bwMode="auto">
          <a:xfrm>
            <a:off x="0" y="1035050"/>
            <a:ext cx="9144000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600" y="5257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3012" name="Picture 1" descr="C:\Documents and Settings\jhhays\Desktop\como workshop\images\0005_Paris_00005_44406254_0054d193dc_27_98908999@N00.jpg"/>
          <p:cNvPicPr>
            <a:picLocks noChangeAspect="1" noChangeArrowheads="1"/>
          </p:cNvPicPr>
          <p:nvPr/>
        </p:nvPicPr>
        <p:blipFill>
          <a:blip r:embed="rId2"/>
          <a:srcRect l="38824" r="20477"/>
          <a:stretch>
            <a:fillRect/>
          </a:stretch>
        </p:blipFill>
        <p:spPr bwMode="auto">
          <a:xfrm>
            <a:off x="0" y="2273300"/>
            <a:ext cx="9144000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1" descr="C:\Documents and Settings\jhhays\Desktop\como workshop\images\0005_Paris_00005_44406254_0054d193dc_27_98908999@N00.jpg"/>
          <p:cNvPicPr>
            <a:picLocks noChangeAspect="1" noChangeArrowheads="1"/>
          </p:cNvPicPr>
          <p:nvPr/>
        </p:nvPicPr>
        <p:blipFill>
          <a:blip r:embed="rId3"/>
          <a:srcRect r="61111"/>
          <a:stretch>
            <a:fillRect/>
          </a:stretch>
        </p:blipFill>
        <p:spPr bwMode="auto">
          <a:xfrm>
            <a:off x="2438400" y="0"/>
            <a:ext cx="42672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4036" name="Picture 1" descr="C:\Documents and Settings\jhhays\Desktop\como workshop\images\0079_Bangkok_00011_215914338_705d7ea038_92_20194767@N00.jpg"/>
          <p:cNvPicPr>
            <a:picLocks noChangeAspect="1" noChangeArrowheads="1"/>
          </p:cNvPicPr>
          <p:nvPr/>
        </p:nvPicPr>
        <p:blipFill>
          <a:blip r:embed="rId2"/>
          <a:srcRect r="61111"/>
          <a:stretch>
            <a:fillRect/>
          </a:stretch>
        </p:blipFill>
        <p:spPr bwMode="auto">
          <a:xfrm>
            <a:off x="0" y="1028700"/>
            <a:ext cx="91471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3400" y="46482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Thailand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5060" name="Picture 1" descr="C:\Documents and Settings\jhhays\Desktop\como workshop\images\0079_Bangkok_00011_215914338_705d7ea038_92_20194767@N00.jpg"/>
          <p:cNvPicPr>
            <a:picLocks noChangeAspect="1" noChangeArrowheads="1"/>
          </p:cNvPicPr>
          <p:nvPr/>
        </p:nvPicPr>
        <p:blipFill>
          <a:blip r:embed="rId2"/>
          <a:srcRect r="61111"/>
          <a:stretch>
            <a:fillRect/>
          </a:stretch>
        </p:blipFill>
        <p:spPr bwMode="auto">
          <a:xfrm>
            <a:off x="2438400" y="0"/>
            <a:ext cx="42672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1" descr="C:\Documents and Settings\jhhays\Desktop\como workshop\images\0079_Bangkok_00011_215914338_705d7ea038_92_20194767@N00.jpg"/>
          <p:cNvPicPr>
            <a:picLocks noChangeAspect="1" noChangeArrowheads="1"/>
          </p:cNvPicPr>
          <p:nvPr/>
        </p:nvPicPr>
        <p:blipFill>
          <a:blip r:embed="rId3"/>
          <a:srcRect l="38937"/>
          <a:stretch>
            <a:fillRect/>
          </a:stretch>
        </p:blipFill>
        <p:spPr bwMode="auto">
          <a:xfrm>
            <a:off x="0" y="2963863"/>
            <a:ext cx="9144000" cy="305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Data Helping?</a:t>
            </a:r>
            <a:endParaRPr lang="en-US" dirty="0" smtClean="0"/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1295400" y="1600200"/>
          <a:ext cx="6858000" cy="4897438"/>
        </p:xfrm>
        <a:graphic>
          <a:graphicData uri="http://schemas.openxmlformats.org/presentationml/2006/ole">
            <p:oleObj spid="_x0000_s5122" name="Acrobat Document" r:id="rId3" imgW="3881880" imgH="2768400" progId="AcroExch.Document.7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57400" y="55626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 times better than chance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features help?</a:t>
            </a:r>
            <a:endParaRPr lang="en-US" dirty="0" smtClean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371600" y="1447800"/>
          <a:ext cx="6448425" cy="4114800"/>
        </p:xfrm>
        <a:graphic>
          <a:graphicData uri="http://schemas.openxmlformats.org/presentationml/2006/ole">
            <p:oleObj spid="_x0000_s39938" name="Acrobat Document" r:id="rId3" imgW="4867033" imgH="3104757" progId="AcroExch.Document.7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90600" y="5715000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Good – Gist and color (when outliers are removed)</a:t>
            </a:r>
          </a:p>
          <a:p>
            <a:r>
              <a:rPr lang="en-US" sz="2400" dirty="0" smtClean="0"/>
              <a:t>Bad – Geometry and tiny images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 l="18095" t="13715" r="46191" b="10857"/>
          <a:stretch>
            <a:fillRect/>
          </a:stretch>
        </p:blipFill>
        <p:spPr bwMode="auto">
          <a:xfrm>
            <a:off x="2152650" y="234950"/>
            <a:ext cx="4838700" cy="638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066800" y="990600"/>
          <a:ext cx="6953250" cy="4876800"/>
        </p:xfrm>
        <a:graphic>
          <a:graphicData uri="http://schemas.openxmlformats.org/presentationml/2006/ole">
            <p:oleObj spid="_x0000_s40962" name="Acrobat Document" r:id="rId3" imgW="5676831" imgH="3981080" progId="AcroExch.Document.7">
              <p:embed/>
            </p:oleObj>
          </a:graphicData>
        </a:graphic>
      </p:graphicFrame>
      <p:sp>
        <p:nvSpPr>
          <p:cNvPr id="30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accurate?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295400" y="57150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25% - within the country</a:t>
            </a:r>
          </a:p>
          <a:p>
            <a:r>
              <a:rPr lang="en-US" dirty="0" smtClean="0"/>
              <a:t>50% - within the continent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guesses are allowed?</a:t>
            </a:r>
            <a:endParaRPr lang="en-US" dirty="0" smtClean="0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371600" y="1143000"/>
          <a:ext cx="6629400" cy="4733925"/>
        </p:xfrm>
        <a:graphic>
          <a:graphicData uri="http://schemas.openxmlformats.org/presentationml/2006/ole">
            <p:oleObj spid="_x0000_s41986" name="Acrobat Document" r:id="rId3" imgW="5228775" imgH="3733476" progId="AcroExch.Document.7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43000" y="60198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Median error 500km if 6 guesses are allowed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Secondary Geographic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Probability Map of similar </a:t>
            </a:r>
            <a:r>
              <a:rPr lang="en-US" dirty="0" smtClean="0"/>
              <a:t>images (k-NN)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Global distribution of </a:t>
            </a:r>
            <a:r>
              <a:rPr lang="en-US" dirty="0" smtClean="0"/>
              <a:t>a certain geographic property (X)</a:t>
            </a:r>
          </a:p>
          <a:p>
            <a:pPr marL="971550" lvl="1" indent="-514350"/>
            <a:r>
              <a:rPr lang="en-US" dirty="0" smtClean="0"/>
              <a:t>Light pollution (urban/rural)</a:t>
            </a:r>
          </a:p>
          <a:p>
            <a:pPr marL="971550" lvl="1" indent="-514350"/>
            <a:r>
              <a:rPr lang="en-US" dirty="0" smtClean="0"/>
              <a:t>Land cover</a:t>
            </a:r>
          </a:p>
          <a:p>
            <a:pPr marL="971550" lvl="1" indent="-514350"/>
            <a:r>
              <a:rPr lang="en-US" dirty="0" smtClean="0"/>
              <a:t>Population </a:t>
            </a:r>
            <a:r>
              <a:rPr lang="en-US" dirty="0" smtClean="0"/>
              <a:t>density</a:t>
            </a:r>
          </a:p>
          <a:p>
            <a:pPr marL="971550" lvl="1" indent="-514350"/>
            <a:r>
              <a:rPr lang="en-US" dirty="0" smtClean="0"/>
              <a:t>Elevation Gradient</a:t>
            </a:r>
            <a:endParaRPr lang="en-US" dirty="0" smtClean="0"/>
          </a:p>
          <a:p>
            <a:r>
              <a:rPr lang="en-US" dirty="0" smtClean="0"/>
              <a:t>Intersection of 1 &amp; 2 is proportional to the amount X in original image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Elevation Gradient</a:t>
            </a:r>
            <a:endParaRPr lang="en-US" dirty="0" smtClean="0"/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/>
          <a:srcRect l="659" t="19341" r="1758" b="20493"/>
          <a:stretch>
            <a:fillRect/>
          </a:stretch>
        </p:blipFill>
        <p:spPr bwMode="auto">
          <a:xfrm>
            <a:off x="0" y="1733550"/>
            <a:ext cx="914400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Elevation gradient magnitude ranking</a:t>
            </a:r>
            <a:endParaRPr lang="en-US" dirty="0"/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2"/>
          <a:srcRect l="4762" t="19048" r="5238" b="21524"/>
          <a:stretch>
            <a:fillRect/>
          </a:stretch>
        </p:blipFill>
        <p:spPr bwMode="auto">
          <a:xfrm>
            <a:off x="0" y="1905000"/>
            <a:ext cx="9144000" cy="377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 l="439" t="14243" r="1649" b="24396"/>
          <a:stretch>
            <a:fillRect/>
          </a:stretch>
        </p:blipFill>
        <p:spPr bwMode="auto">
          <a:xfrm>
            <a:off x="0" y="1638300"/>
            <a:ext cx="9144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Population Density Map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 l="5238" t="19048" r="5238" b="19238"/>
          <a:stretch>
            <a:fillRect/>
          </a:stretch>
        </p:blipFill>
        <p:spPr bwMode="auto">
          <a:xfrm>
            <a:off x="0" y="1774825"/>
            <a:ext cx="9144000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Population density ranking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 l="8681" t="11955" r="11868" b="8571"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Land cover classification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Snow and Ice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/>
          <a:srcRect l="5714" t="15237" r="4286" b="21524"/>
          <a:stretch>
            <a:fillRect/>
          </a:stretch>
        </p:blipFill>
        <p:spPr bwMode="auto">
          <a:xfrm>
            <a:off x="0" y="1774825"/>
            <a:ext cx="9144000" cy="40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Forest (non rain forest)</a:t>
            </a: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2"/>
          <a:srcRect l="4762" t="19048" r="5714" b="20763"/>
          <a:stretch>
            <a:fillRect/>
          </a:stretch>
        </p:blipFill>
        <p:spPr bwMode="auto">
          <a:xfrm>
            <a:off x="0" y="1752600"/>
            <a:ext cx="9144000" cy="384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2"/>
          <a:srcRect l="22858" t="12952" r="15714" b="11620"/>
          <a:stretch>
            <a:fillRect/>
          </a:stretch>
        </p:blipFill>
        <p:spPr bwMode="auto">
          <a:xfrm>
            <a:off x="849313" y="571500"/>
            <a:ext cx="74453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Rain forest</a:t>
            </a:r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/>
          <a:srcRect l="7143" t="22095" r="3810" b="18475"/>
          <a:stretch>
            <a:fillRect/>
          </a:stretch>
        </p:blipFill>
        <p:spPr bwMode="auto">
          <a:xfrm>
            <a:off x="0" y="1976438"/>
            <a:ext cx="9144000" cy="381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Savannah</a:t>
            </a: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2"/>
          <a:srcRect l="5714" t="20570" r="3810" b="18475"/>
          <a:stretch>
            <a:fillRect/>
          </a:stretch>
        </p:blipFill>
        <p:spPr bwMode="auto">
          <a:xfrm>
            <a:off x="0" y="2017713"/>
            <a:ext cx="9144000" cy="384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</a:t>
            </a: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2"/>
          <a:srcRect l="5714" t="22095" r="5238" b="20000"/>
          <a:stretch>
            <a:fillRect/>
          </a:stretch>
        </p:blipFill>
        <p:spPr bwMode="auto">
          <a:xfrm>
            <a:off x="0" y="2151063"/>
            <a:ext cx="9144000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Rural / Urban classification</a:t>
            </a:r>
          </a:p>
        </p:txBody>
      </p:sp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2"/>
          <a:srcRect l="9048" t="30476" r="11429" b="22285"/>
          <a:stretch>
            <a:fillRect/>
          </a:stretch>
        </p:blipFill>
        <p:spPr bwMode="auto">
          <a:xfrm>
            <a:off x="0" y="2133600"/>
            <a:ext cx="91440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 l="9525" t="12308" r="12381" b="8571"/>
          <a:stretch>
            <a:fillRect/>
          </a:stretch>
        </p:blipFill>
        <p:spPr bwMode="auto">
          <a:xfrm>
            <a:off x="0" y="1068388"/>
            <a:ext cx="9144000" cy="578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Rural </a:t>
            </a:r>
            <a:r>
              <a:rPr lang="en-US" dirty="0" smtClean="0"/>
              <a:t>Images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 l="9779" t="14906" r="12747" b="6110"/>
          <a:stretch>
            <a:fillRect/>
          </a:stretch>
        </p:blipFill>
        <p:spPr bwMode="auto">
          <a:xfrm>
            <a:off x="0" y="1030288"/>
            <a:ext cx="9144000" cy="582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Urban Images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Urban vs Rural ROC</a:t>
            </a: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219200" y="1143000"/>
          <a:ext cx="6858000" cy="4824413"/>
        </p:xfrm>
        <a:graphic>
          <a:graphicData uri="http://schemas.openxmlformats.org/presentationml/2006/ole">
            <p:oleObj spid="_x0000_s43010" name="Acrobat Document" r:id="rId3" imgW="4819511" imgH="3390715" progId="AcroExch.Document.7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95400" y="601980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82% under ROC curve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it? </a:t>
            </a:r>
            <a:r>
              <a:rPr lang="en-US" dirty="0" smtClean="0"/>
              <a:t>– </a:t>
            </a:r>
            <a:r>
              <a:rPr lang="en-US" dirty="0" smtClean="0"/>
              <a:t>no idea</a:t>
            </a:r>
          </a:p>
          <a:p>
            <a:r>
              <a:rPr lang="en-US" dirty="0" smtClean="0"/>
              <a:t>What is it </a:t>
            </a:r>
            <a:r>
              <a:rPr lang="en-US" i="1" dirty="0" smtClean="0"/>
              <a:t>like</a:t>
            </a:r>
            <a:r>
              <a:rPr lang="en-US" dirty="0" smtClean="0"/>
              <a:t>? – small town in Mediterranean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l="22858" t="12952" r="15714" b="11620"/>
          <a:stretch>
            <a:fillRect/>
          </a:stretch>
        </p:blipFill>
        <p:spPr bwMode="auto">
          <a:xfrm>
            <a:off x="1981200" y="2895600"/>
            <a:ext cx="4267200" cy="32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3"/>
          <a:srcRect l="37033" t="21516" r="16484" b="20988"/>
          <a:stretch>
            <a:fillRect/>
          </a:stretch>
        </p:blipFill>
        <p:spPr bwMode="auto">
          <a:xfrm>
            <a:off x="876300" y="571500"/>
            <a:ext cx="7391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Difficulties</a:t>
            </a:r>
            <a:endParaRPr lang="en-US" dirty="0" smtClean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Many </a:t>
            </a:r>
            <a:r>
              <a:rPr lang="en-US" dirty="0" smtClean="0"/>
              <a:t>images are uninformative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W</a:t>
            </a:r>
            <a:r>
              <a:rPr lang="en-US" dirty="0" smtClean="0"/>
              <a:t>orld </a:t>
            </a:r>
            <a:r>
              <a:rPr lang="en-US" dirty="0" smtClean="0"/>
              <a:t>is dynamic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W</a:t>
            </a:r>
            <a:r>
              <a:rPr lang="en-US" dirty="0" smtClean="0"/>
              <a:t>orld </a:t>
            </a:r>
            <a:r>
              <a:rPr lang="en-US" dirty="0" smtClean="0"/>
              <a:t>is (sometimes intentionally) self similar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524000" y="3505200"/>
            <a:ext cx="5807869" cy="3188732"/>
            <a:chOff x="1524000" y="3505200"/>
            <a:chExt cx="5807869" cy="3188732"/>
          </a:xfrm>
        </p:grpSpPr>
        <p:pic>
          <p:nvPicPr>
            <p:cNvPr id="44034" name="Picture 2" descr="C:\Users\Janaka\Desktop\eifel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57800" y="3505200"/>
              <a:ext cx="2074069" cy="2765425"/>
            </a:xfrm>
            <a:prstGeom prst="rect">
              <a:avLst/>
            </a:prstGeom>
            <a:noFill/>
          </p:spPr>
        </p:pic>
        <p:pic>
          <p:nvPicPr>
            <p:cNvPr id="44035" name="Picture 3" descr="C:\Users\Janaka\Desktop\eiffel-tower01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24000" y="3810000"/>
              <a:ext cx="2871048" cy="2153285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1676400" y="6096000"/>
              <a:ext cx="1600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Paris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34000" y="6324600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Las Vegas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image database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1676400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None/>
            </a:pPr>
            <a:r>
              <a:rPr lang="en-US" dirty="0" smtClean="0"/>
              <a:t>Extract </a:t>
            </a:r>
            <a:r>
              <a:rPr lang="en-US" dirty="0" err="1" smtClean="0"/>
              <a:t>Flickr</a:t>
            </a:r>
            <a:r>
              <a:rPr lang="en-US" dirty="0" smtClean="0"/>
              <a:t> </a:t>
            </a:r>
            <a:r>
              <a:rPr lang="en-US" dirty="0" smtClean="0"/>
              <a:t>Images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Geographic </a:t>
            </a:r>
            <a:r>
              <a:rPr lang="en-US" dirty="0" smtClean="0"/>
              <a:t>keywords – Ambiguous </a:t>
            </a:r>
          </a:p>
          <a:p>
            <a:pPr marL="971550" lvl="1" indent="-514350"/>
            <a:r>
              <a:rPr lang="en-US" dirty="0" smtClean="0"/>
              <a:t>Washington city/state</a:t>
            </a:r>
          </a:p>
          <a:p>
            <a:pPr marL="971550" lvl="1" indent="-514350"/>
            <a:r>
              <a:rPr lang="en-US" dirty="0" smtClean="0"/>
              <a:t>Georgia state/country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Geo-location </a:t>
            </a:r>
            <a:r>
              <a:rPr lang="en-US" dirty="0" smtClean="0"/>
              <a:t>– sometimes not useful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609600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Take intersection of 1) &amp; 2) </a:t>
            </a:r>
            <a:endParaRPr lang="en-US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533400" y="2971800"/>
            <a:ext cx="6705600" cy="2932331"/>
            <a:chOff x="533400" y="2971800"/>
            <a:chExt cx="6705600" cy="2932331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33400" y="3048000"/>
              <a:ext cx="3405930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685800" y="5257800"/>
              <a:ext cx="2438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Label: Trail</a:t>
              </a:r>
            </a:p>
            <a:p>
              <a:r>
                <a:rPr lang="en-US" dirty="0" smtClean="0"/>
                <a:t>Tag: (-36.431, 121.733)</a:t>
              </a:r>
              <a:endParaRPr lang="en-US" dirty="0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00600" y="2971800"/>
              <a:ext cx="2370815" cy="2228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Box 9"/>
            <p:cNvSpPr txBox="1"/>
            <p:nvPr/>
          </p:nvSpPr>
          <p:spPr>
            <a:xfrm>
              <a:off x="4800600" y="5257800"/>
              <a:ext cx="2438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Label: Dog</a:t>
              </a:r>
            </a:p>
            <a:p>
              <a:r>
                <a:rPr lang="en-US" dirty="0" smtClean="0"/>
                <a:t>Tag: (-56.739, 182.736)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image database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Geotags</a:t>
            </a:r>
            <a:r>
              <a:rPr lang="en-US" dirty="0" smtClean="0"/>
              <a:t> </a:t>
            </a:r>
            <a:r>
              <a:rPr lang="en-US" dirty="0" smtClean="0"/>
              <a:t>accurate to 1km, 90% of the time</a:t>
            </a:r>
          </a:p>
          <a:p>
            <a:r>
              <a:rPr lang="en-US" dirty="0" smtClean="0"/>
              <a:t>Geographic keywords</a:t>
            </a:r>
          </a:p>
          <a:p>
            <a:pPr lvl="1"/>
            <a:r>
              <a:rPr lang="en-US" dirty="0" smtClean="0"/>
              <a:t>Every country and continent</a:t>
            </a:r>
          </a:p>
          <a:p>
            <a:pPr lvl="1"/>
            <a:r>
              <a:rPr lang="en-US" dirty="0" smtClean="0"/>
              <a:t>Top 200 most populated cities</a:t>
            </a:r>
          </a:p>
          <a:p>
            <a:pPr lvl="1"/>
            <a:r>
              <a:rPr lang="en-US" dirty="0" smtClean="0"/>
              <a:t>Every US state and popular tourist site</a:t>
            </a:r>
          </a:p>
          <a:p>
            <a:r>
              <a:rPr lang="en-US" dirty="0" smtClean="0"/>
              <a:t>Images with both </a:t>
            </a:r>
            <a:r>
              <a:rPr lang="en-US" dirty="0" err="1" smtClean="0"/>
              <a:t>g</a:t>
            </a:r>
            <a:r>
              <a:rPr lang="en-US" dirty="0" err="1" smtClean="0"/>
              <a:t>eotags</a:t>
            </a:r>
            <a:r>
              <a:rPr lang="en-US" dirty="0" smtClean="0"/>
              <a:t> </a:t>
            </a:r>
            <a:r>
              <a:rPr lang="en-US" dirty="0" smtClean="0"/>
              <a:t>and geographic keywords – 20 million</a:t>
            </a:r>
          </a:p>
          <a:p>
            <a:r>
              <a:rPr lang="en-US" dirty="0" smtClean="0"/>
              <a:t>Remove images with – birthday, concert, abstract etc. – 6 million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 of Data</a:t>
            </a:r>
            <a:endParaRPr lang="en-US" dirty="0" smtClean="0"/>
          </a:p>
        </p:txBody>
      </p:sp>
      <p:pic>
        <p:nvPicPr>
          <p:cNvPr id="34819" name="Picture 2" descr="C:\Documents and Settings\jhhays\Desktop\im2gps\im2gps_figures\CR_images\all_coords.jpg"/>
          <p:cNvPicPr>
            <a:picLocks noChangeAspect="1" noChangeArrowheads="1"/>
          </p:cNvPicPr>
          <p:nvPr/>
        </p:nvPicPr>
        <p:blipFill>
          <a:blip r:embed="rId2"/>
          <a:srcRect r="33530"/>
          <a:stretch>
            <a:fillRect/>
          </a:stretch>
        </p:blipFill>
        <p:spPr bwMode="auto">
          <a:xfrm>
            <a:off x="0" y="1524000"/>
            <a:ext cx="91170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2195</TotalTime>
  <Words>757</Words>
  <Application>Microsoft Office PowerPoint</Application>
  <PresentationFormat>On-screen Show (4:3)</PresentationFormat>
  <Paragraphs>149</Paragraphs>
  <Slides>47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Office Theme</vt:lpstr>
      <vt:lpstr>Acrobat Document</vt:lpstr>
      <vt:lpstr>IM2GPS: Estimating Geographic Information from a Single Image</vt:lpstr>
      <vt:lpstr>The Idea</vt:lpstr>
      <vt:lpstr>Slide 3</vt:lpstr>
      <vt:lpstr>Slide 4</vt:lpstr>
      <vt:lpstr>Slide 5</vt:lpstr>
      <vt:lpstr>Difficulties</vt:lpstr>
      <vt:lpstr>Building image database</vt:lpstr>
      <vt:lpstr>Building image database</vt:lpstr>
      <vt:lpstr>Distribution of Data</vt:lpstr>
      <vt:lpstr>Slide 10</vt:lpstr>
      <vt:lpstr>Features for Visual Similarity</vt:lpstr>
      <vt:lpstr>Tiny Images (Torralba MIT)</vt:lpstr>
      <vt:lpstr>Color Histograms</vt:lpstr>
      <vt:lpstr>Texton Histograms</vt:lpstr>
      <vt:lpstr>Line Features</vt:lpstr>
      <vt:lpstr>Line Angle Histogram</vt:lpstr>
      <vt:lpstr>Geometric Context</vt:lpstr>
      <vt:lpstr>Processing</vt:lpstr>
      <vt:lpstr>Test Set</vt:lpstr>
      <vt:lpstr>Finding Geo-location</vt:lpstr>
      <vt:lpstr>Nearest Neighbors</vt:lpstr>
      <vt:lpstr>Example Scene Matches</vt:lpstr>
      <vt:lpstr>Distribution of Matches</vt:lpstr>
      <vt:lpstr>Slide 24</vt:lpstr>
      <vt:lpstr>Slide 25</vt:lpstr>
      <vt:lpstr>Slide 26</vt:lpstr>
      <vt:lpstr>Slide 27</vt:lpstr>
      <vt:lpstr>How is Data Helping?</vt:lpstr>
      <vt:lpstr>What features help?</vt:lpstr>
      <vt:lpstr>How accurate?</vt:lpstr>
      <vt:lpstr>What if guesses are allowed?</vt:lpstr>
      <vt:lpstr>Secondary Geographic Tasks</vt:lpstr>
      <vt:lpstr>Elevation Gradient</vt:lpstr>
      <vt:lpstr>Elevation gradient magnitude ranking</vt:lpstr>
      <vt:lpstr>Population Density Map</vt:lpstr>
      <vt:lpstr>Population density ranking</vt:lpstr>
      <vt:lpstr>Land cover classification</vt:lpstr>
      <vt:lpstr>Snow and Ice</vt:lpstr>
      <vt:lpstr>Forest (non rain forest)</vt:lpstr>
      <vt:lpstr>Rain forest</vt:lpstr>
      <vt:lpstr>Savannah</vt:lpstr>
      <vt:lpstr>Water</vt:lpstr>
      <vt:lpstr>Rural / Urban classification</vt:lpstr>
      <vt:lpstr>Rural Images</vt:lpstr>
      <vt:lpstr>Urban Images</vt:lpstr>
      <vt:lpstr>Urban vs Rural ROC</vt:lpstr>
      <vt:lpstr>Conclusion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IM2GPS: Estimating Geographic Information from a Single Image</dc:title>
  <dc:creator>Janaka</dc:creator>
  <cp:lastModifiedBy>Janaka Pradeep Liyanage</cp:lastModifiedBy>
  <cp:revision>166</cp:revision>
  <dcterms:created xsi:type="dcterms:W3CDTF">2006-08-16T00:00:00Z</dcterms:created>
  <dcterms:modified xsi:type="dcterms:W3CDTF">2008-09-18T22:25:41Z</dcterms:modified>
</cp:coreProperties>
</file>