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2" r:id="rId3"/>
    <p:sldId id="324" r:id="rId4"/>
    <p:sldId id="315" r:id="rId5"/>
    <p:sldId id="306" r:id="rId6"/>
    <p:sldId id="323" r:id="rId7"/>
    <p:sldId id="308" r:id="rId8"/>
    <p:sldId id="309" r:id="rId9"/>
    <p:sldId id="307" r:id="rId10"/>
    <p:sldId id="310" r:id="rId11"/>
    <p:sldId id="312" r:id="rId12"/>
    <p:sldId id="313" r:id="rId13"/>
    <p:sldId id="325" r:id="rId14"/>
    <p:sldId id="314" r:id="rId15"/>
    <p:sldId id="316" r:id="rId16"/>
    <p:sldId id="326" r:id="rId17"/>
    <p:sldId id="317" r:id="rId18"/>
    <p:sldId id="318" r:id="rId19"/>
    <p:sldId id="320" r:id="rId20"/>
    <p:sldId id="319" r:id="rId21"/>
    <p:sldId id="321" r:id="rId22"/>
    <p:sldId id="328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167" autoAdjust="0"/>
  </p:normalViewPr>
  <p:slideViewPr>
    <p:cSldViewPr>
      <p:cViewPr varScale="1">
        <p:scale>
          <a:sx n="62" d="100"/>
          <a:sy n="62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F548-69E3-4329-A545-DE50AA17357A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9D97-0EF9-4CB8-94BF-FF8156580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9D97-0EF9-4CB8-94BF-FF8156580C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Recursive Unsupervised Learning of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Finite Mixture Models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Zoran</a:t>
            </a:r>
            <a:r>
              <a:rPr lang="en-US" dirty="0" smtClean="0"/>
              <a:t> </a:t>
            </a:r>
            <a:r>
              <a:rPr lang="en-US" dirty="0" err="1" smtClean="0"/>
              <a:t>Zivkovic</a:t>
            </a:r>
            <a:r>
              <a:rPr lang="en-US" dirty="0" smtClean="0"/>
              <a:t> and Ferdinand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Heijden</a:t>
            </a:r>
            <a:endParaRPr lang="en-US" dirty="0" smtClean="0"/>
          </a:p>
          <a:p>
            <a:r>
              <a:rPr lang="en-US" dirty="0" smtClean="0"/>
              <a:t>Netherlands – PAMI 2004</a:t>
            </a:r>
          </a:p>
          <a:p>
            <a:endParaRPr lang="en-US" dirty="0" smtClean="0"/>
          </a:p>
          <a:p>
            <a:r>
              <a:rPr lang="en-US" dirty="0" smtClean="0"/>
              <a:t>Presented by: Janaka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0"/>
            <a:ext cx="6343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Criteria: increase</a:t>
            </a:r>
          </a:p>
          <a:p>
            <a:endParaRPr lang="en-US" dirty="0" smtClean="0"/>
          </a:p>
          <a:p>
            <a:r>
              <a:rPr lang="en-US" dirty="0" smtClean="0"/>
              <a:t>Log-likelihood and prior </a:t>
            </a:r>
          </a:p>
          <a:p>
            <a:r>
              <a:rPr lang="en-US" dirty="0" smtClean="0"/>
              <a:t>Find ML for different M’s (by EM) and  find highest J.</a:t>
            </a:r>
          </a:p>
          <a:p>
            <a:r>
              <a:rPr lang="en-US" dirty="0" smtClean="0"/>
              <a:t>Simple prior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Prior is about the distribution of parameters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57400"/>
            <a:ext cx="5943601" cy="609600"/>
            <a:chOff x="2209800" y="2057400"/>
            <a:chExt cx="5943601" cy="609600"/>
          </a:xfrm>
        </p:grpSpPr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057400"/>
              <a:ext cx="520566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1" y="2133601"/>
              <a:ext cx="4038600" cy="47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667000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in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Select </a:t>
            </a:r>
          </a:p>
          <a:p>
            <a:r>
              <a:rPr lang="en-US" dirty="0" smtClean="0"/>
              <a:t>Start with</a:t>
            </a:r>
          </a:p>
          <a:p>
            <a:endParaRPr lang="en-US" dirty="0" smtClean="0"/>
          </a:p>
          <a:p>
            <a:r>
              <a:rPr lang="en-US" dirty="0" smtClean="0"/>
              <a:t>Ownership </a:t>
            </a:r>
          </a:p>
          <a:p>
            <a:r>
              <a:rPr lang="en-US" dirty="0" smtClean="0"/>
              <a:t>ML estimate </a:t>
            </a:r>
          </a:p>
          <a:p>
            <a:endParaRPr lang="en-US" dirty="0" smtClean="0"/>
          </a:p>
          <a:p>
            <a:r>
              <a:rPr lang="en-US" dirty="0" smtClean="0"/>
              <a:t>MAP using prior</a:t>
            </a:r>
          </a:p>
          <a:p>
            <a:r>
              <a:rPr lang="en-US" dirty="0" smtClean="0"/>
              <a:t>Combining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33600" y="1524000"/>
          <a:ext cx="4876800" cy="522288"/>
        </p:xfrm>
        <a:graphic>
          <a:graphicData uri="http://schemas.openxmlformats.org/presentationml/2006/ole">
            <p:oleObj spid="_x0000_s3074" name="Equation" r:id="rId3" imgW="2844720" imgH="30456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19400" y="2209800"/>
          <a:ext cx="1066800" cy="512064"/>
        </p:xfrm>
        <a:graphic>
          <a:graphicData uri="http://schemas.openxmlformats.org/presentationml/2006/ole">
            <p:oleObj spid="_x0000_s3075" name="Equation" r:id="rId4" imgW="634680" imgH="304560" progId="Equation.3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76600"/>
            <a:ext cx="5029200" cy="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114800"/>
            <a:ext cx="3352800" cy="6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724400"/>
            <a:ext cx="3962400" cy="109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5791200"/>
            <a:ext cx="2209800" cy="8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58000" y="4038600"/>
          <a:ext cx="838200" cy="606972"/>
        </p:xfrm>
        <a:graphic>
          <a:graphicData uri="http://schemas.openxmlformats.org/presentationml/2006/ole">
            <p:oleObj spid="_x0000_s3081" name="Equation" r:id="rId9" imgW="368280" imgH="2664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553200" y="6019800"/>
          <a:ext cx="1524000" cy="387927"/>
        </p:xfrm>
        <a:graphic>
          <a:graphicData uri="http://schemas.openxmlformats.org/presentationml/2006/ole">
            <p:oleObj spid="_x0000_s3082" name="Equation" r:id="rId10" imgW="6984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+ Prior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bias	 	fixed</a:t>
            </a:r>
          </a:p>
          <a:p>
            <a:pPr lvl="1"/>
            <a:r>
              <a:rPr lang="en-US" dirty="0" smtClean="0"/>
              <a:t>Decreases with</a:t>
            </a:r>
            <a:r>
              <a:rPr lang="en-US" i="1" dirty="0" smtClean="0"/>
              <a:t> t</a:t>
            </a:r>
          </a:p>
          <a:p>
            <a:pPr lvl="1"/>
            <a:r>
              <a:rPr lang="en-US" dirty="0" smtClean="0"/>
              <a:t>Negative update for small </a:t>
            </a:r>
            <a:r>
              <a:rPr lang="en-US" i="1" dirty="0" smtClean="0"/>
              <a:t>t</a:t>
            </a:r>
          </a:p>
          <a:p>
            <a:endParaRPr lang="en-US" dirty="0" smtClean="0"/>
          </a:p>
          <a:p>
            <a:r>
              <a:rPr lang="en-US" dirty="0" smtClean="0"/>
              <a:t>Approx			by </a:t>
            </a:r>
          </a:p>
          <a:p>
            <a:r>
              <a:rPr lang="en-US" dirty="0" smtClean="0"/>
              <a:t>Update equation for weights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Prior only influences weights - Remove when negative</a:t>
            </a:r>
          </a:p>
          <a:p>
            <a:r>
              <a:rPr lang="en-US" dirty="0" smtClean="0"/>
              <a:t>Other parameters same as EM</a:t>
            </a:r>
          </a:p>
          <a:p>
            <a:endParaRPr lang="en-US" dirty="0"/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6981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00200"/>
            <a:ext cx="1514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00400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200400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parameters same as in EM</a:t>
            </a:r>
          </a:p>
          <a:p>
            <a:r>
              <a:rPr lang="en-US" dirty="0" smtClean="0"/>
              <a:t>Mean and covariance matrix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8763000" cy="25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Algorithm (</a:t>
            </a:r>
            <a:r>
              <a:rPr lang="en-US" dirty="0" err="1" smtClean="0"/>
              <a:t>RuEM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the Influence from new samples			to</a:t>
            </a:r>
          </a:p>
          <a:p>
            <a:pPr lvl="1"/>
            <a:r>
              <a:rPr lang="en-US" dirty="0" smtClean="0"/>
              <a:t>Instability for small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Rapidly forget the past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Apply to GMM</a:t>
            </a:r>
          </a:p>
          <a:p>
            <a:pPr lvl="1"/>
            <a:r>
              <a:rPr lang="en-US" dirty="0" smtClean="0"/>
              <a:t>Start with a large M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d</a:t>
            </a:r>
            <a:r>
              <a:rPr lang="en-US" dirty="0" smtClean="0"/>
              <a:t>-dimensional data N =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943600"/>
            <a:ext cx="1838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257800"/>
            <a:ext cx="2409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76400"/>
            <a:ext cx="1409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209800"/>
            <a:ext cx="1390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RuEM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1981200"/>
          <a:ext cx="6096000" cy="3962400"/>
        </p:xfrm>
        <a:graphic>
          <a:graphicData uri="http://schemas.openxmlformats.org/presentationml/2006/ole">
            <p:oleObj spid="_x0000_s7170" name="Equation" r:id="rId3" imgW="3047760" imgH="1981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C:\Users\Janaka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724400"/>
            <a:ext cx="4914900" cy="542925"/>
          </a:xfrm>
          <a:prstGeom prst="rect">
            <a:avLst/>
          </a:prstGeom>
          <a:noFill/>
        </p:spPr>
      </p:pic>
      <p:sp>
        <p:nvSpPr>
          <p:cNvPr id="25" name="Right Arrow 24"/>
          <p:cNvSpPr/>
          <p:nvPr/>
        </p:nvSpPr>
        <p:spPr>
          <a:xfrm>
            <a:off x="2057400" y="3581400"/>
            <a:ext cx="609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9" name="Picture 11" descr="C:\Users\Janak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81600"/>
            <a:ext cx="4914900" cy="59055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800600" y="2886075"/>
            <a:ext cx="3886200" cy="2057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20923422">
            <a:off x="4283025" y="3491410"/>
            <a:ext cx="1447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81000" y="3581400"/>
            <a:ext cx="609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1848483">
            <a:off x="5768002" y="2099843"/>
            <a:ext cx="1850488" cy="2944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543257">
            <a:off x="3391092" y="2610360"/>
            <a:ext cx="11430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81" name="Picture 13" descr="C:\Users\Janaka\Desktop\Untit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29200"/>
            <a:ext cx="6562725" cy="120015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6096000" y="3114675"/>
            <a:ext cx="990600" cy="609600"/>
            <a:chOff x="6096000" y="3114675"/>
            <a:chExt cx="990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6096000" y="3114675"/>
              <a:ext cx="990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3124200"/>
              <a:ext cx="742950" cy="50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44"/>
          <p:cNvGrpSpPr/>
          <p:nvPr/>
        </p:nvGrpSpPr>
        <p:grpSpPr>
          <a:xfrm>
            <a:off x="5589270" y="4105274"/>
            <a:ext cx="1040130" cy="695325"/>
            <a:chOff x="5589270" y="4105274"/>
            <a:chExt cx="1040130" cy="695325"/>
          </a:xfrm>
        </p:grpSpPr>
        <p:sp>
          <p:nvSpPr>
            <p:cNvPr id="5" name="Oval 4"/>
            <p:cNvSpPr/>
            <p:nvPr/>
          </p:nvSpPr>
          <p:spPr>
            <a:xfrm>
              <a:off x="5589270" y="4105274"/>
              <a:ext cx="1040130" cy="69532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5000" y="4267200"/>
              <a:ext cx="69965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7086600" y="3876675"/>
            <a:ext cx="1143000" cy="762000"/>
            <a:chOff x="7086600" y="3876675"/>
            <a:chExt cx="1143000" cy="762000"/>
          </a:xfrm>
        </p:grpSpPr>
        <p:sp>
          <p:nvSpPr>
            <p:cNvPr id="6" name="Oval 5"/>
            <p:cNvSpPr/>
            <p:nvPr/>
          </p:nvSpPr>
          <p:spPr>
            <a:xfrm>
              <a:off x="7086600" y="3876675"/>
              <a:ext cx="11430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4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4038600"/>
              <a:ext cx="72067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ight Arrow 34"/>
          <p:cNvSpPr/>
          <p:nvPr/>
        </p:nvSpPr>
        <p:spPr>
          <a:xfrm rot="6718470">
            <a:off x="6086308" y="3711240"/>
            <a:ext cx="488279" cy="30860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3552324">
            <a:off x="6871397" y="3715812"/>
            <a:ext cx="488279" cy="30860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63091" y="1143000"/>
            <a:ext cx="1585259" cy="1327150"/>
            <a:chOff x="4263091" y="1143000"/>
            <a:chExt cx="1585259" cy="1327150"/>
          </a:xfrm>
        </p:grpSpPr>
        <p:sp>
          <p:nvSpPr>
            <p:cNvPr id="20" name="Oval 19"/>
            <p:cNvSpPr/>
            <p:nvPr/>
          </p:nvSpPr>
          <p:spPr>
            <a:xfrm>
              <a:off x="4263091" y="1555750"/>
              <a:ext cx="1219200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61809" y="2012950"/>
              <a:ext cx="334682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30962" y="1979083"/>
              <a:ext cx="358588" cy="3386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38114" y="1665817"/>
              <a:ext cx="310777" cy="2709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5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4000" y="1143000"/>
              <a:ext cx="5143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2514600"/>
            <a:ext cx="83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2895600" y="3419475"/>
            <a:ext cx="1295400" cy="685800"/>
            <a:chOff x="2895600" y="3419475"/>
            <a:chExt cx="1295400" cy="685800"/>
          </a:xfrm>
        </p:grpSpPr>
        <p:sp>
          <p:nvSpPr>
            <p:cNvPr id="18" name="Rectangle 17"/>
            <p:cNvSpPr/>
            <p:nvPr/>
          </p:nvSpPr>
          <p:spPr>
            <a:xfrm>
              <a:off x="2895600" y="3419475"/>
              <a:ext cx="1295400" cy="685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7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71801" y="3544389"/>
              <a:ext cx="1143000" cy="41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4" name="Group 53"/>
          <p:cNvGrpSpPr/>
          <p:nvPr/>
        </p:nvGrpSpPr>
        <p:grpSpPr>
          <a:xfrm>
            <a:off x="1066800" y="3343274"/>
            <a:ext cx="1066800" cy="771526"/>
            <a:chOff x="1066800" y="3343274"/>
            <a:chExt cx="1066800" cy="771526"/>
          </a:xfrm>
        </p:grpSpPr>
        <p:sp>
          <p:nvSpPr>
            <p:cNvPr id="16" name="Oval 15"/>
            <p:cNvSpPr/>
            <p:nvPr/>
          </p:nvSpPr>
          <p:spPr>
            <a:xfrm>
              <a:off x="1066800" y="3343274"/>
              <a:ext cx="1066800" cy="77152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88" name="Picture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19200" y="3505200"/>
              <a:ext cx="762000" cy="415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4" grpId="0" animBg="1"/>
      <p:bldP spid="34" grpId="0" animBg="1"/>
      <p:bldP spid="34" grpId="1" animBg="1"/>
      <p:bldP spid="37" grpId="1" animBg="1"/>
      <p:bldP spid="37" grpId="2" animBg="1"/>
      <p:bldP spid="38" grpId="0" animBg="1"/>
      <p:bldP spid="39" grpId="0" animBg="1"/>
      <p:bldP spid="39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to standard problems (Gaussian)</a:t>
            </a:r>
          </a:p>
          <a:p>
            <a:pPr marL="914400" lvl="1" indent="-514350"/>
            <a:r>
              <a:rPr lang="en-US" dirty="0" smtClean="0"/>
              <a:t>Three 2D - 900</a:t>
            </a:r>
          </a:p>
          <a:p>
            <a:pPr marL="914400" lvl="1" indent="-514350"/>
            <a:r>
              <a:rPr lang="en-US" dirty="0" smtClean="0"/>
              <a:t>Iris - Three 4D – 150</a:t>
            </a:r>
          </a:p>
          <a:p>
            <a:pPr marL="914400" lvl="1" indent="-514350"/>
            <a:r>
              <a:rPr lang="en-US" dirty="0" smtClean="0"/>
              <a:t>3D shrinking spiral - 900</a:t>
            </a:r>
          </a:p>
          <a:p>
            <a:pPr marL="914400" lvl="1" indent="-514350"/>
            <a:r>
              <a:rPr lang="en-US" dirty="0" smtClean="0"/>
              <a:t>Enzyme  - 1D -245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Comparison with batch algorithms</a:t>
            </a:r>
          </a:p>
          <a:p>
            <a:pPr lvl="1"/>
            <a:r>
              <a:rPr lang="en-US" dirty="0" smtClean="0"/>
              <a:t>Carefully initialized EM</a:t>
            </a:r>
          </a:p>
          <a:p>
            <a:pPr lvl="1"/>
            <a:r>
              <a:rPr lang="en-US" dirty="0" smtClean="0"/>
              <a:t>Split and Merge EM</a:t>
            </a:r>
          </a:p>
          <a:p>
            <a:pPr lvl="1"/>
            <a:r>
              <a:rPr lang="en-US" dirty="0" smtClean="0"/>
              <a:t>Greedy EM – start with one component</a:t>
            </a:r>
          </a:p>
          <a:p>
            <a:pPr lvl="1"/>
            <a:r>
              <a:rPr lang="en-US" dirty="0" smtClean="0"/>
              <a:t>Polished </a:t>
            </a:r>
            <a:r>
              <a:rPr lang="en-US" dirty="0" err="1" smtClean="0"/>
              <a:t>RuEM</a:t>
            </a:r>
            <a:r>
              <a:rPr lang="en-US" dirty="0" smtClean="0"/>
              <a:t> – learn rate +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Mixture of 3 Gaussians – 2D</a:t>
            </a:r>
          </a:p>
          <a:p>
            <a:r>
              <a:rPr lang="en-US" dirty="0" smtClean="0"/>
              <a:t>900 samples</a:t>
            </a:r>
          </a:p>
          <a:p>
            <a:r>
              <a:rPr lang="en-US" dirty="0" smtClean="0"/>
              <a:t>EM needs 200 iterations (x 900)</a:t>
            </a:r>
          </a:p>
          <a:p>
            <a:r>
              <a:rPr lang="en-US" dirty="0" smtClean="0"/>
              <a:t>RUEM needs 9000 iterations (repeatedly apply 900 samples)</a:t>
            </a:r>
          </a:p>
          <a:p>
            <a:r>
              <a:rPr lang="en-US" dirty="0" smtClean="0"/>
              <a:t>20 times 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33181"/>
            <a:ext cx="4943475" cy="37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0"/>
            <a:ext cx="4119562" cy="33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2714625"/>
            <a:ext cx="2457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666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Sample data -&gt; Mixture Model parameters</a:t>
            </a:r>
          </a:p>
          <a:p>
            <a:r>
              <a:rPr lang="en-US" dirty="0" smtClean="0"/>
              <a:t>EM - </a:t>
            </a:r>
            <a:r>
              <a:rPr lang="en-US" dirty="0" smtClean="0">
                <a:solidFill>
                  <a:srgbClr val="C00000"/>
                </a:solidFill>
              </a:rPr>
              <a:t>maximum likelihood </a:t>
            </a:r>
            <a:r>
              <a:rPr lang="en-US" dirty="0" smtClean="0"/>
              <a:t>estimation of parameters</a:t>
            </a:r>
          </a:p>
          <a:p>
            <a:r>
              <a:rPr lang="en-US" dirty="0" smtClean="0"/>
              <a:t>Variations</a:t>
            </a:r>
          </a:p>
          <a:p>
            <a:pPr lvl="1"/>
            <a:r>
              <a:rPr lang="en-US" dirty="0" smtClean="0"/>
              <a:t>Fixed vs. Variable number of </a:t>
            </a:r>
            <a:r>
              <a:rPr lang="en-US" dirty="0" smtClean="0">
                <a:solidFill>
                  <a:srgbClr val="C00000"/>
                </a:solidFill>
              </a:rPr>
              <a:t>components</a:t>
            </a:r>
          </a:p>
          <a:p>
            <a:pPr lvl="1"/>
            <a:r>
              <a:rPr lang="en-US" dirty="0" smtClean="0"/>
              <a:t>Batch vs. Online (</a:t>
            </a:r>
            <a:r>
              <a:rPr lang="en-US" dirty="0" smtClean="0">
                <a:solidFill>
                  <a:srgbClr val="C00000"/>
                </a:solidFill>
              </a:rPr>
              <a:t>recursive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2133600" y="40005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Iris, Shrinking Spiral, Enzyme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39"/>
            <a:ext cx="8085270" cy="6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(mean and variance)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0350"/>
            <a:ext cx="9144000" cy="48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earning rate on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Three Gaussians				Shrinking Spiral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16154"/>
            <a:ext cx="4495800" cy="453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915" y="2209800"/>
            <a:ext cx="458208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Discussion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and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population parameter </a:t>
            </a:r>
            <a:r>
              <a:rPr lang="el-GR" dirty="0" smtClean="0"/>
              <a:t>θ</a:t>
            </a:r>
            <a:r>
              <a:rPr lang="en-US" dirty="0" smtClean="0"/>
              <a:t> from samples 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Maximum Likelihood </a:t>
            </a:r>
            <a:r>
              <a:rPr lang="en-US" dirty="0" smtClean="0">
                <a:solidFill>
                  <a:srgbClr val="C00000"/>
                </a:solidFill>
              </a:rPr>
              <a:t>(ML)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Prior</a:t>
            </a:r>
            <a:r>
              <a:rPr lang="en-US" dirty="0" smtClean="0"/>
              <a:t> distribution </a:t>
            </a:r>
            <a:r>
              <a:rPr lang="en-US" i="1" dirty="0" smtClean="0"/>
              <a:t>g</a:t>
            </a:r>
            <a:r>
              <a:rPr lang="en-US" dirty="0" smtClean="0"/>
              <a:t> over θ exists</a:t>
            </a:r>
          </a:p>
          <a:p>
            <a:r>
              <a:rPr lang="en-US" dirty="0" smtClean="0"/>
              <a:t>Maximum a posteriori </a:t>
            </a:r>
            <a:r>
              <a:rPr lang="en-US" dirty="0" smtClean="0">
                <a:solidFill>
                  <a:srgbClr val="C00000"/>
                </a:solidFill>
              </a:rPr>
              <a:t>(MAP)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1"/>
            <a:ext cx="1600200" cy="3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28540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Janaka\Desktop\f9db3f91677f2c7336ab98f7bed2884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354922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Using a </a:t>
            </a:r>
            <a:r>
              <a:rPr lang="en-US" dirty="0" smtClean="0">
                <a:solidFill>
                  <a:srgbClr val="C00000"/>
                </a:solidFill>
              </a:rPr>
              <a:t>prior</a:t>
            </a:r>
            <a:r>
              <a:rPr lang="en-US" dirty="0" smtClean="0"/>
              <a:t> with EM [3] [6]</a:t>
            </a:r>
          </a:p>
          <a:p>
            <a:r>
              <a:rPr lang="en-US" dirty="0" smtClean="0"/>
              <a:t>Recursive parameter estimation [5,13,15] – approximates batch processing</a:t>
            </a:r>
          </a:p>
          <a:p>
            <a:r>
              <a:rPr lang="en-US" dirty="0" smtClean="0"/>
              <a:t>Connecting above two – coming up with a heuristic</a:t>
            </a:r>
          </a:p>
          <a:p>
            <a:endParaRPr lang="en-US" dirty="0" smtClean="0"/>
          </a:p>
          <a:p>
            <a:r>
              <a:rPr lang="en-US" dirty="0" smtClean="0"/>
              <a:t>Randomly initialize M components</a:t>
            </a:r>
          </a:p>
          <a:p>
            <a:r>
              <a:rPr lang="en-US" dirty="0" smtClean="0"/>
              <a:t>Search for MAP using iterative proc(e.g. EM)</a:t>
            </a:r>
          </a:p>
          <a:p>
            <a:r>
              <a:rPr lang="en-US" dirty="0" smtClean="0"/>
              <a:t>Let prior drive irrelevant components to extinction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Definition</a:t>
            </a:r>
          </a:p>
          <a:p>
            <a:pPr>
              <a:buNone/>
            </a:pPr>
            <a:r>
              <a:rPr lang="en-US" dirty="0" smtClean="0"/>
              <a:t>	Iteratively reach the best set of parameters that model the observed data, under the occurrence of some unobserved (missing) parameters/data.</a:t>
            </a:r>
          </a:p>
          <a:p>
            <a:endParaRPr lang="en-US" dirty="0" smtClean="0"/>
          </a:p>
          <a:p>
            <a:r>
              <a:rPr lang="en-US" dirty="0" smtClean="0"/>
              <a:t>Apply to Mixture models</a:t>
            </a:r>
          </a:p>
          <a:p>
            <a:pPr lvl="1"/>
            <a:r>
              <a:rPr lang="en-US" dirty="0" smtClean="0"/>
              <a:t>Unobserved data – the component each data point belongs to</a:t>
            </a:r>
          </a:p>
          <a:p>
            <a:pPr lvl="1"/>
            <a:r>
              <a:rPr lang="en-US" dirty="0" smtClean="0"/>
              <a:t>Parameters – parameters of the each component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2000" y="4038600"/>
            <a:ext cx="8077200" cy="2378075"/>
            <a:chOff x="240" y="2688"/>
            <a:chExt cx="5328" cy="154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40" y="2688"/>
              <a:ext cx="5328" cy="12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56" y="3897"/>
              <a:ext cx="2579" cy="33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</a:rPr>
                <a:t>Repeat until convergence!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How to classify points and estimate parameters of the models in a mixture at the same time?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(Chicken and egg problem)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Expectation step: </a:t>
            </a:r>
            <a:r>
              <a:rPr lang="en-US" dirty="0" smtClean="0"/>
              <a:t>Use current parameters (and observations) to reconstruct hidden structure</a:t>
            </a:r>
          </a:p>
          <a:p>
            <a:r>
              <a:rPr lang="en-US" b="1" dirty="0" smtClean="0"/>
              <a:t>Maximization step: </a:t>
            </a:r>
            <a:r>
              <a:rPr lang="en-US" dirty="0" smtClean="0"/>
              <a:t>Use that hidden structure (and observations) to </a:t>
            </a:r>
            <a:r>
              <a:rPr lang="en-US" dirty="0" err="1" smtClean="0"/>
              <a:t>reestimate</a:t>
            </a:r>
            <a:r>
              <a:rPr lang="en-US" dirty="0" smtClean="0"/>
              <a:t> parameters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05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260032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a random variable of d-dimensions, </a:t>
            </a:r>
            <a:endParaRPr lang="en-US" sz="2000" dirty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400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2514600"/>
            <a:ext cx="3952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429000"/>
            <a:ext cx="302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962400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" y="3429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data,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3505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ML estimate given by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257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 searches for the local maximum of log likelihood function (i.e. ML estimate)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For each </a:t>
            </a:r>
            <a:r>
              <a:rPr lang="en-US" i="1" dirty="0" smtClean="0"/>
              <a:t>    , </a:t>
            </a:r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Multinomial distribution</a:t>
            </a:r>
          </a:p>
          <a:p>
            <a:r>
              <a:rPr lang="en-US" dirty="0" smtClean="0"/>
              <a:t>Set of unobserved data</a:t>
            </a:r>
          </a:p>
          <a:p>
            <a:r>
              <a:rPr lang="en-US" dirty="0" smtClean="0"/>
              <a:t>Estimate 	in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E-step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M-step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2524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057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76600"/>
            <a:ext cx="4741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886200"/>
            <a:ext cx="6296025" cy="15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638800"/>
            <a:ext cx="454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7031" y="1676400"/>
            <a:ext cx="416169" cy="3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with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EM must know the M-num components</a:t>
            </a:r>
          </a:p>
          <a:p>
            <a:r>
              <a:rPr lang="en-US" dirty="0" smtClean="0"/>
              <a:t>All data at </a:t>
            </a:r>
            <a:r>
              <a:rPr lang="en-US" dirty="0" smtClean="0"/>
              <a:t>the same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Apply MAP (ML with prior) to the EM – the prior biased towards compact models</a:t>
            </a:r>
          </a:p>
          <a:p>
            <a:r>
              <a:rPr lang="en-US" dirty="0" smtClean="0"/>
              <a:t>D</a:t>
            </a:r>
            <a:r>
              <a:rPr lang="en-US" dirty="0" smtClean="0"/>
              <a:t>ata </a:t>
            </a:r>
            <a:r>
              <a:rPr lang="en-US" dirty="0" smtClean="0"/>
              <a:t>– one at a 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453</Words>
  <Application>Microsoft Office PowerPoint</Application>
  <PresentationFormat>On-screen Show (4:3)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Recursive Unsupervised Learning of Finite Mixture Models</vt:lpstr>
      <vt:lpstr>Introduction</vt:lpstr>
      <vt:lpstr>ML and MAP</vt:lpstr>
      <vt:lpstr>Introduction</vt:lpstr>
      <vt:lpstr>EM algorithm</vt:lpstr>
      <vt:lpstr>EM Algorithm</vt:lpstr>
      <vt:lpstr>Mixture Models</vt:lpstr>
      <vt:lpstr>EM for Mixture Models</vt:lpstr>
      <vt:lpstr>Differences with EM</vt:lpstr>
      <vt:lpstr>Prior</vt:lpstr>
      <vt:lpstr>Prior in EM</vt:lpstr>
      <vt:lpstr>EM + Prior iterations</vt:lpstr>
      <vt:lpstr>EM for GMM</vt:lpstr>
      <vt:lpstr>Practical Algorithm (RuEM)</vt:lpstr>
      <vt:lpstr>RuEM</vt:lpstr>
      <vt:lpstr>Slide 16</vt:lpstr>
      <vt:lpstr>Experiments</vt:lpstr>
      <vt:lpstr>Three Gaussians</vt:lpstr>
      <vt:lpstr>Slide 19</vt:lpstr>
      <vt:lpstr>Slide 20</vt:lpstr>
      <vt:lpstr>ML (mean and variance)</vt:lpstr>
      <vt:lpstr>Learning rate on M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IM2GPS: Estimating Geographic Information from a Single Image</dc:title>
  <dc:creator>Janaka</dc:creator>
  <cp:lastModifiedBy>Janaka Pradeep Liyanage</cp:lastModifiedBy>
  <cp:revision>406</cp:revision>
  <dcterms:created xsi:type="dcterms:W3CDTF">2006-08-16T00:00:00Z</dcterms:created>
  <dcterms:modified xsi:type="dcterms:W3CDTF">2008-09-30T18:56:41Z</dcterms:modified>
</cp:coreProperties>
</file>