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7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5" r:id="rId10"/>
    <p:sldId id="289" r:id="rId11"/>
    <p:sldId id="264" r:id="rId12"/>
    <p:sldId id="268" r:id="rId13"/>
    <p:sldId id="267" r:id="rId14"/>
    <p:sldId id="270" r:id="rId15"/>
    <p:sldId id="269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5" r:id="rId30"/>
    <p:sldId id="287" r:id="rId31"/>
    <p:sldId id="286" r:id="rId32"/>
    <p:sldId id="288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A140437A-693F-6C46-83B6-42B2920665C7}" type="datetimeFigureOut">
              <a:rPr lang="en-US" smtClean="0"/>
              <a:pPr/>
              <a:t>9/9/08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1B9C28-839F-9B45-BD11-05538A06F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Robust Object matching for persistent tracking with heterogeneous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Enrique G. Ortiz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Result</a:t>
            </a:r>
            <a:endParaRPr lang="en-US" dirty="0"/>
          </a:p>
        </p:txBody>
      </p:sp>
      <p:pic>
        <p:nvPicPr>
          <p:cNvPr id="4" name="Content Placeholder 3" descr="Picture 2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462" r="-28462"/>
          <a:stretch>
            <a:fillRect/>
          </a:stretch>
        </p:blipFill>
        <p:spPr>
          <a:xfrm>
            <a:off x="282648" y="1524000"/>
            <a:ext cx="8861352" cy="52125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Sequence Quasi-Rigid Alignment</a:t>
            </a:r>
            <a:endParaRPr lang="en-US" dirty="0"/>
          </a:p>
        </p:txBody>
      </p:sp>
      <p:pic>
        <p:nvPicPr>
          <p:cNvPr id="4" name="Picture 3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7" y="2514600"/>
            <a:ext cx="7717803" cy="329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 and Classify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Canny Edge Detection</a:t>
            </a:r>
          </a:p>
          <a:p>
            <a:endParaRPr lang="en-US" dirty="0" smtClean="0"/>
          </a:p>
          <a:p>
            <a:r>
              <a:rPr lang="en-US" dirty="0" smtClean="0"/>
              <a:t>Classify Edges</a:t>
            </a:r>
          </a:p>
          <a:p>
            <a:endParaRPr lang="en-US" dirty="0"/>
          </a:p>
        </p:txBody>
      </p:sp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2"/>
          <a:srcRect l="2479" t="959" r="-2188"/>
          <a:stretch>
            <a:fillRect/>
          </a:stretch>
        </p:blipFill>
        <p:spPr>
          <a:xfrm>
            <a:off x="506504" y="4375053"/>
            <a:ext cx="3913096" cy="1381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55696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855696"/>
            <a:ext cx="1524000" cy="1524000"/>
          </a:xfrm>
          <a:prstGeom prst="rect">
            <a:avLst/>
          </a:prstGeom>
        </p:spPr>
      </p:pic>
      <p:pic>
        <p:nvPicPr>
          <p:cNvPr id="8" name="Picture 7" descr="Picture 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003050"/>
            <a:ext cx="4648200" cy="239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 and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 Image [Y R G B]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Normalized Correlation</a:t>
            </a:r>
            <a:endParaRPr lang="en-US" dirty="0"/>
          </a:p>
        </p:txBody>
      </p:sp>
      <p:pic>
        <p:nvPicPr>
          <p:cNvPr id="6" name="Picture 5" descr="Picture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590800"/>
            <a:ext cx="4647217" cy="271929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0" y="5715000"/>
          <a:ext cx="3352800" cy="931333"/>
        </p:xfrm>
        <a:graphic>
          <a:graphicData uri="http://schemas.openxmlformats.org/presentationml/2006/ole">
            <p:oleObj spid="_x0000_s86018" name="Equation" r:id="rId4" imgW="2286000" imgH="63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2971800" cy="914400"/>
          </a:xfrm>
        </p:spPr>
        <p:txBody>
          <a:bodyPr/>
          <a:lstStyle/>
          <a:p>
            <a:r>
              <a:rPr lang="en-US" dirty="0" smtClean="0"/>
              <a:t>Matching Result</a:t>
            </a:r>
            <a:endParaRPr lang="en-US" dirty="0"/>
          </a:p>
        </p:txBody>
      </p:sp>
      <p:pic>
        <p:nvPicPr>
          <p:cNvPr id="4" name="Picture 3" descr="Picture 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0"/>
            <a:ext cx="61214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076700" y="2247899"/>
            <a:ext cx="3124201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161534" y="2427732"/>
            <a:ext cx="383133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553201" y="2895601"/>
            <a:ext cx="3962401" cy="304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</a:p>
          <a:p>
            <a:pPr lvl="1"/>
            <a:r>
              <a:rPr lang="en-US" dirty="0" smtClean="0"/>
              <a:t>Edges with similar appearance</a:t>
            </a:r>
          </a:p>
          <a:p>
            <a:pPr lvl="1"/>
            <a:r>
              <a:rPr lang="en-US" dirty="0" smtClean="0"/>
              <a:t>False matches</a:t>
            </a:r>
          </a:p>
          <a:p>
            <a:pPr lvl="1"/>
            <a:r>
              <a:rPr lang="en-US" dirty="0" smtClean="0"/>
              <a:t>Edges with cluttered background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Impose two rigidity constraints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 Outliers - Affine Rigidity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72000"/>
          </a:xfrm>
        </p:spPr>
        <p:txBody>
          <a:bodyPr/>
          <a:lstStyle/>
          <a:p>
            <a:r>
              <a:rPr lang="en-US" dirty="0" smtClean="0"/>
              <a:t>Target depth variation smaller than range</a:t>
            </a:r>
          </a:p>
          <a:p>
            <a:endParaRPr lang="en-US" sz="1000" dirty="0" smtClean="0"/>
          </a:p>
          <a:p>
            <a:r>
              <a:rPr lang="en-US" dirty="0" smtClean="0"/>
              <a:t>Distances should satisfy 1D affine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38600"/>
            <a:ext cx="6116638" cy="2736112"/>
          </a:xfrm>
          <a:prstGeom prst="rect">
            <a:avLst/>
          </a:prstGeom>
        </p:spPr>
      </p:pic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038" y="3429000"/>
            <a:ext cx="21590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 Outliers – </a:t>
            </a:r>
            <a:br>
              <a:rPr lang="en-US" dirty="0" smtClean="0"/>
            </a:br>
            <a:r>
              <a:rPr lang="en-US" dirty="0" smtClean="0"/>
              <a:t>3D Line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572000"/>
          </a:xfrm>
        </p:spPr>
        <p:txBody>
          <a:bodyPr/>
          <a:lstStyle/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Camera Rotation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2D Line Correspondences</a:t>
            </a:r>
          </a:p>
          <a:p>
            <a:pPr lvl="1"/>
            <a:r>
              <a:rPr lang="en-US" dirty="0" smtClean="0"/>
              <a:t>Camera Translation</a:t>
            </a:r>
          </a:p>
          <a:p>
            <a:pPr lvl="1"/>
            <a:r>
              <a:rPr lang="en-US" dirty="0" smtClean="0"/>
              <a:t>3D Line Location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Reject line with large 3D location error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 Rejection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26303"/>
            <a:ext cx="8534400" cy="5455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Extend Line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4572000"/>
          </a:xfrm>
        </p:spPr>
        <p:txBody>
          <a:bodyPr/>
          <a:lstStyle/>
          <a:p>
            <a:r>
              <a:rPr lang="en-US" dirty="0" smtClean="0"/>
              <a:t>Extend until intersection</a:t>
            </a:r>
          </a:p>
          <a:p>
            <a:r>
              <a:rPr lang="en-US" dirty="0" smtClean="0"/>
              <a:t>Modify for equal orientation</a:t>
            </a:r>
            <a:endParaRPr lang="en-US" dirty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0"/>
            <a:ext cx="7086600" cy="449556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38900" y="914400"/>
            <a:ext cx="2400300" cy="647700"/>
            <a:chOff x="6438900" y="914400"/>
            <a:chExt cx="2400300" cy="647700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6438900" y="914400"/>
              <a:ext cx="647700" cy="647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8286750" y="1009650"/>
              <a:ext cx="5715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667500" y="1295400"/>
              <a:ext cx="16383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Object velocity</a:t>
            </a:r>
          </a:p>
          <a:p>
            <a:r>
              <a:rPr lang="en-US" dirty="0" smtClean="0"/>
              <a:t>Platform aspect angle</a:t>
            </a:r>
          </a:p>
          <a:p>
            <a:r>
              <a:rPr lang="en-US" dirty="0" smtClean="0"/>
              <a:t>Depression </a:t>
            </a:r>
            <a:r>
              <a:rPr lang="en-US" dirty="0" err="1" smtClean="0"/>
              <a:t>agle</a:t>
            </a:r>
            <a:endParaRPr lang="en-US" dirty="0" smtClean="0"/>
          </a:p>
          <a:p>
            <a:r>
              <a:rPr lang="en-US" dirty="0" smtClean="0"/>
              <a:t>Slant range</a:t>
            </a:r>
          </a:p>
          <a:p>
            <a:r>
              <a:rPr lang="en-US" dirty="0" smtClean="0"/>
              <a:t>Resolution</a:t>
            </a:r>
          </a:p>
          <a:p>
            <a:r>
              <a:rPr lang="en-US" dirty="0" smtClean="0"/>
              <a:t>Sensor azimuth</a:t>
            </a:r>
          </a:p>
          <a:p>
            <a:r>
              <a:rPr lang="en-US" dirty="0" smtClean="0"/>
              <a:t>Sensor Modality</a:t>
            </a:r>
          </a:p>
          <a:p>
            <a:r>
              <a:rPr lang="en-US" dirty="0" smtClean="0"/>
              <a:t>Object bounding box</a:t>
            </a:r>
          </a:p>
          <a:p>
            <a:r>
              <a:rPr lang="en-US" smtClean="0"/>
              <a:t>Etc.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Interpolating Flow Fields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922040"/>
          </a:xfrm>
        </p:spPr>
        <p:txBody>
          <a:bodyPr/>
          <a:lstStyle/>
          <a:p>
            <a:r>
              <a:rPr lang="en-US" dirty="0" smtClean="0"/>
              <a:t>Similarity Transformation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Weight flow less as move away from line</a:t>
            </a:r>
            <a:endParaRPr lang="en-US" dirty="0"/>
          </a:p>
        </p:txBody>
      </p:sp>
      <p:pic>
        <p:nvPicPr>
          <p:cNvPr id="6" name="Content Placeholder 3" descr="Picture 5.png"/>
          <p:cNvPicPr>
            <a:picLocks noChangeAspect="1"/>
          </p:cNvPicPr>
          <p:nvPr/>
        </p:nvPicPr>
        <p:blipFill>
          <a:blip r:embed="rId2"/>
          <a:srcRect t="-1493" b="-1493"/>
          <a:stretch>
            <a:fillRect/>
          </a:stretch>
        </p:blipFill>
        <p:spPr>
          <a:xfrm>
            <a:off x="1905000" y="2438400"/>
            <a:ext cx="621792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Incorporation of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Harris corner detector</a:t>
            </a:r>
          </a:p>
          <a:p>
            <a:r>
              <a:rPr lang="en-US" dirty="0" smtClean="0"/>
              <a:t>Match by correlation</a:t>
            </a:r>
          </a:p>
          <a:p>
            <a:r>
              <a:rPr lang="en-US" dirty="0" smtClean="0"/>
              <a:t>Alone insufficient for global motion model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0"/>
            <a:ext cx="8153400" cy="2896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724400"/>
            <a:ext cx="7010400" cy="1633326"/>
          </a:xfrm>
          <a:prstGeom prst="rect">
            <a:avLst/>
          </a:prstGeom>
        </p:spPr>
      </p:pic>
      <p:pic>
        <p:nvPicPr>
          <p:cNvPr id="7" name="Picture 6" descr="Picture 11.png"/>
          <p:cNvPicPr>
            <a:picLocks noChangeAspect="1"/>
          </p:cNvPicPr>
          <p:nvPr/>
        </p:nvPicPr>
        <p:blipFill>
          <a:blip r:embed="rId3"/>
          <a:srcRect b="43080"/>
          <a:stretch>
            <a:fillRect/>
          </a:stretch>
        </p:blipFill>
        <p:spPr>
          <a:xfrm>
            <a:off x="1447800" y="1905000"/>
            <a:ext cx="7010400" cy="23349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“Quasi-Rigid” Alignment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“Quasi-Rigid” Alignment Results</a:t>
            </a:r>
            <a:endParaRPr lang="en-US" dirty="0"/>
          </a:p>
        </p:txBody>
      </p:sp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4478"/>
            <a:ext cx="6983413" cy="4803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924" y="1524000"/>
            <a:ext cx="975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Query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2923" y="1524000"/>
            <a:ext cx="99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1524000"/>
            <a:ext cx="203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Warped Query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Match path to a local distribution of patches within constraints  provided by aligned images</a:t>
            </a:r>
          </a:p>
          <a:p>
            <a:r>
              <a:rPr lang="en-US" dirty="0" smtClean="0"/>
              <a:t>Represent patches as oriented energy filter outputs</a:t>
            </a:r>
          </a:p>
          <a:p>
            <a:pPr lvl="1"/>
            <a:r>
              <a:rPr lang="en-US" dirty="0" smtClean="0"/>
              <a:t>Captures significant features</a:t>
            </a:r>
          </a:p>
          <a:p>
            <a:pPr lvl="1"/>
            <a:r>
              <a:rPr lang="en-US" dirty="0" smtClean="0"/>
              <a:t>Ignores some illumination effects</a:t>
            </a:r>
          </a:p>
          <a:p>
            <a:pPr lvl="1"/>
            <a:r>
              <a:rPr lang="en-US" dirty="0" smtClean="0"/>
              <a:t>Each patch captures spatial arrange of edge energy and orientations within patch</a:t>
            </a:r>
          </a:p>
          <a:p>
            <a:pPr lvl="1"/>
            <a:r>
              <a:rPr lang="en-US" dirty="0" smtClean="0"/>
              <a:t>Perform nearest-neighbor matching with patches in target image to account for alignment error</a:t>
            </a:r>
          </a:p>
          <a:p>
            <a:pPr lvl="1"/>
            <a:r>
              <a:rPr lang="en-US" dirty="0" smtClean="0"/>
              <a:t>Score of the patch is computed as that of the best matching patch within a small range of translations around the patch</a:t>
            </a:r>
          </a:p>
          <a:p>
            <a:r>
              <a:rPr lang="en-US" dirty="0" smtClean="0"/>
              <a:t>Scores from all local patches aggregated to form overall score between two images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Oriented Energy Filter (0, 45, 90, 135)</a:t>
            </a:r>
            <a:endParaRPr lang="en-US" dirty="0"/>
          </a:p>
        </p:txBody>
      </p:sp>
      <p:pic>
        <p:nvPicPr>
          <p:cNvPr id="4" name="Picture 3" descr="Picture 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114" y="3000375"/>
            <a:ext cx="4759686" cy="3324225"/>
          </a:xfrm>
          <a:prstGeom prst="rect">
            <a:avLst/>
          </a:prstGeom>
        </p:spPr>
      </p:pic>
      <p:pic>
        <p:nvPicPr>
          <p:cNvPr id="5" name="Picture 4" descr="Picture 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86175"/>
            <a:ext cx="2433637" cy="175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Matching</a:t>
            </a:r>
            <a:endParaRPr lang="en-US" dirty="0"/>
          </a:p>
        </p:txBody>
      </p:sp>
      <p:pic>
        <p:nvPicPr>
          <p:cNvPr id="25" name="Picture 24" descr="Picture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1810742"/>
            <a:ext cx="8032750" cy="27612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2057400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8000"/>
                  <a:satMod val="138000"/>
                  <a:alpha val="8000"/>
                </a:schemeClr>
              </a:gs>
              <a:gs pos="25000">
                <a:schemeClr val="accent1">
                  <a:tint val="85000"/>
                  <a:alpha val="8000"/>
                </a:schemeClr>
              </a:gs>
              <a:gs pos="40000">
                <a:schemeClr val="accent1">
                  <a:tint val="92000"/>
                  <a:alpha val="8000"/>
                </a:schemeClr>
              </a:gs>
              <a:gs pos="50000">
                <a:schemeClr val="accent1">
                  <a:tint val="93000"/>
                  <a:alpha val="8000"/>
                </a:schemeClr>
              </a:gs>
              <a:gs pos="60000">
                <a:schemeClr val="accent1">
                  <a:tint val="92000"/>
                  <a:alpha val="8000"/>
                </a:schemeClr>
              </a:gs>
              <a:gs pos="75000">
                <a:schemeClr val="accent1">
                  <a:tint val="83000"/>
                  <a:satMod val="108000"/>
                  <a:alpha val="8000"/>
                </a:schemeClr>
              </a:gs>
              <a:gs pos="100000">
                <a:schemeClr val="accent1">
                  <a:tint val="48000"/>
                  <a:satMod val="150000"/>
                  <a:alpha val="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2057400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8000"/>
                  <a:satMod val="138000"/>
                  <a:alpha val="8000"/>
                </a:schemeClr>
              </a:gs>
              <a:gs pos="25000">
                <a:schemeClr val="accent1">
                  <a:tint val="85000"/>
                  <a:alpha val="8000"/>
                </a:schemeClr>
              </a:gs>
              <a:gs pos="40000">
                <a:schemeClr val="accent1">
                  <a:tint val="92000"/>
                  <a:alpha val="8000"/>
                </a:schemeClr>
              </a:gs>
              <a:gs pos="50000">
                <a:schemeClr val="accent1">
                  <a:tint val="93000"/>
                  <a:alpha val="8000"/>
                </a:schemeClr>
              </a:gs>
              <a:gs pos="60000">
                <a:schemeClr val="accent1">
                  <a:tint val="92000"/>
                  <a:alpha val="8000"/>
                </a:schemeClr>
              </a:gs>
              <a:gs pos="75000">
                <a:schemeClr val="accent1">
                  <a:tint val="83000"/>
                  <a:satMod val="108000"/>
                  <a:alpha val="8000"/>
                </a:schemeClr>
              </a:gs>
              <a:gs pos="100000">
                <a:schemeClr val="accent1">
                  <a:tint val="48000"/>
                  <a:satMod val="150000"/>
                  <a:alpha val="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2514600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48000"/>
                  <a:satMod val="138000"/>
                  <a:alpha val="15000"/>
                </a:schemeClr>
              </a:gs>
              <a:gs pos="25000">
                <a:schemeClr val="accent2">
                  <a:tint val="85000"/>
                  <a:alpha val="15000"/>
                </a:schemeClr>
              </a:gs>
              <a:gs pos="40000">
                <a:schemeClr val="accent2">
                  <a:tint val="92000"/>
                  <a:alpha val="15000"/>
                </a:schemeClr>
              </a:gs>
              <a:gs pos="50000">
                <a:schemeClr val="accent2">
                  <a:tint val="93000"/>
                  <a:alpha val="15000"/>
                </a:schemeClr>
              </a:gs>
              <a:gs pos="60000">
                <a:schemeClr val="accent2">
                  <a:tint val="92000"/>
                  <a:alpha val="15000"/>
                </a:schemeClr>
              </a:gs>
              <a:gs pos="75000">
                <a:schemeClr val="accent2">
                  <a:tint val="83000"/>
                  <a:satMod val="108000"/>
                  <a:alpha val="15000"/>
                </a:schemeClr>
              </a:gs>
              <a:gs pos="100000">
                <a:schemeClr val="accent2">
                  <a:tint val="48000"/>
                  <a:satMod val="150000"/>
                  <a:alpha val="1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2057400"/>
            <a:ext cx="304800" cy="3048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48000"/>
                  <a:satMod val="138000"/>
                  <a:alpha val="13000"/>
                </a:schemeClr>
              </a:gs>
              <a:gs pos="25000">
                <a:schemeClr val="accent4">
                  <a:tint val="85000"/>
                  <a:alpha val="13000"/>
                </a:schemeClr>
              </a:gs>
              <a:gs pos="40000">
                <a:schemeClr val="accent4">
                  <a:tint val="92000"/>
                  <a:alpha val="13000"/>
                </a:schemeClr>
              </a:gs>
              <a:gs pos="50000">
                <a:schemeClr val="accent4">
                  <a:tint val="93000"/>
                  <a:alpha val="13000"/>
                </a:schemeClr>
              </a:gs>
              <a:gs pos="60000">
                <a:schemeClr val="accent4">
                  <a:tint val="92000"/>
                  <a:alpha val="13000"/>
                </a:schemeClr>
              </a:gs>
              <a:gs pos="75000">
                <a:schemeClr val="accent4">
                  <a:tint val="83000"/>
                  <a:satMod val="108000"/>
                  <a:alpha val="13000"/>
                </a:schemeClr>
              </a:gs>
              <a:gs pos="100000">
                <a:schemeClr val="accent4">
                  <a:tint val="48000"/>
                  <a:satMod val="150000"/>
                  <a:alpha val="13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673497" y="2985691"/>
            <a:ext cx="2540000" cy="1294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04171" y="4826000"/>
            <a:ext cx="2220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Spatial Edge Energy</a:t>
            </a:r>
          </a:p>
          <a:p>
            <a:r>
              <a:rPr lang="en-US" dirty="0" smtClean="0"/>
              <a:t>- Orientation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47800" y="2195732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Weighted </a:t>
            </a:r>
            <a:r>
              <a:rPr lang="en-US" dirty="0" smtClean="0"/>
              <a:t>sum of correlation score from all the pixels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/>
      <p:bldP spid="19" grpId="1"/>
      <p:bldP spid="2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Correlation Scores</a:t>
            </a:r>
            <a:endParaRPr lang="en-US" dirty="0"/>
          </a:p>
        </p:txBody>
      </p:sp>
      <p:pic>
        <p:nvPicPr>
          <p:cNvPr id="4" name="Content Placeholder 3" descr="Picture 1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0308" b="-4030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29209" y="2057400"/>
            <a:ext cx="321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Global Affine Alignment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28387" y="2057400"/>
            <a:ext cx="330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“Quasi-Rigid” Alignment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and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Template Matching</a:t>
            </a:r>
          </a:p>
          <a:p>
            <a:pPr lvl="1"/>
            <a:r>
              <a:rPr lang="en-US" dirty="0" smtClean="0"/>
              <a:t>Similar to Normalized Correlation</a:t>
            </a:r>
          </a:p>
          <a:p>
            <a:endParaRPr lang="en-US" dirty="0" smtClean="0"/>
          </a:p>
          <a:p>
            <a:r>
              <a:rPr lang="en-US" dirty="0" smtClean="0"/>
              <a:t>Average Color Similarity</a:t>
            </a:r>
          </a:p>
          <a:p>
            <a:pPr lvl="1"/>
            <a:r>
              <a:rPr lang="en-US" dirty="0" smtClean="0"/>
              <a:t>Measure the angle between RGB vectors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Picture 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34" y="685800"/>
            <a:ext cx="7958666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0"/>
            <a:ext cx="528637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3019425" cy="914400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r>
              <a:rPr lang="en-US" dirty="0" smtClean="0"/>
              <a:t>well for sequences up to 30 seconds apart (98.8%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Does well up to approximately 30° pose change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1.png"/>
          <p:cNvPicPr>
            <a:picLocks noChangeAspect="1"/>
          </p:cNvPicPr>
          <p:nvPr/>
        </p:nvPicPr>
        <p:blipFill>
          <a:blip r:embed="rId2"/>
          <a:srcRect l="4615" b="18831"/>
          <a:stretch>
            <a:fillRect/>
          </a:stretch>
        </p:blipFill>
        <p:spPr>
          <a:xfrm>
            <a:off x="457200" y="25400"/>
            <a:ext cx="4724400" cy="31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057132"/>
            <a:ext cx="399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2D Affine Alignment + global correlation</a:t>
            </a:r>
          </a:p>
          <a:p>
            <a:pPr algn="ctr"/>
            <a:r>
              <a:rPr lang="en-US" dirty="0" smtClean="0"/>
              <a:t>80% for pose &lt; 33°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953000"/>
            <a:ext cx="1929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Their Method</a:t>
            </a:r>
          </a:p>
          <a:p>
            <a:pPr algn="ctr"/>
            <a:r>
              <a:rPr lang="en-US" dirty="0" smtClean="0"/>
              <a:t>91% for pose &lt; 33°</a:t>
            </a:r>
            <a:endParaRPr lang="en-US" dirty="0"/>
          </a:p>
        </p:txBody>
      </p:sp>
      <p:pic>
        <p:nvPicPr>
          <p:cNvPr id="9" name="Picture 8" descr="Picture 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3403600"/>
            <a:ext cx="50673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048000"/>
            <a:ext cx="50292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 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9" y="0"/>
            <a:ext cx="4813301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Prewarping</a:t>
            </a:r>
            <a:r>
              <a:rPr lang="en-US" dirty="0" smtClean="0"/>
              <a:t>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match resolutions</a:t>
            </a:r>
          </a:p>
          <a:p>
            <a:endParaRPr lang="en-US" dirty="0" smtClean="0"/>
          </a:p>
          <a:p>
            <a:r>
              <a:rPr lang="en-US" dirty="0" smtClean="0"/>
              <a:t>Define vehicles three directions</a:t>
            </a:r>
          </a:p>
          <a:p>
            <a:endParaRPr lang="en-US" dirty="0" smtClean="0"/>
          </a:p>
          <a:p>
            <a:r>
              <a:rPr lang="en-US" dirty="0" smtClean="0"/>
              <a:t>Chamfer matching for initial translation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Within Sequence Object Mask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Blob Feature Extraction</a:t>
            </a:r>
          </a:p>
          <a:p>
            <a:endParaRPr lang="en-US" dirty="0" smtClean="0"/>
          </a:p>
          <a:p>
            <a:r>
              <a:rPr lang="en-US" dirty="0" smtClean="0"/>
              <a:t>Blob Tracking via Earth Mover’s Distance</a:t>
            </a:r>
          </a:p>
          <a:p>
            <a:endParaRPr lang="en-US" dirty="0" smtClean="0"/>
          </a:p>
          <a:p>
            <a:r>
              <a:rPr lang="en-US" dirty="0" smtClean="0"/>
              <a:t>Object </a:t>
            </a:r>
            <a:r>
              <a:rPr lang="en-US" dirty="0" smtClean="0"/>
              <a:t>Mask Generation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 Detection</a:t>
            </a:r>
            <a:endParaRPr lang="en-US" dirty="0"/>
          </a:p>
        </p:txBody>
      </p:sp>
      <p:pic>
        <p:nvPicPr>
          <p:cNvPr id="7" name="Picture 6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8286750" cy="2209800"/>
          </a:xfrm>
          <a:prstGeom prst="rect">
            <a:avLst/>
          </a:prstGeom>
        </p:spPr>
      </p:pic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657600"/>
            <a:ext cx="6767119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Mover’s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Transportation Problem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1676400" y="2819400"/>
            <a:ext cx="6172200" cy="1752600"/>
          </a:xfrm>
          <a:prstGeom prst="cube">
            <a:avLst>
              <a:gd name="adj" fmla="val 82778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lumMod val="50000"/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90800" y="2819400"/>
            <a:ext cx="4114800" cy="1219200"/>
            <a:chOff x="2514600" y="2667000"/>
            <a:chExt cx="4114800" cy="1219200"/>
          </a:xfrm>
        </p:grpSpPr>
        <p:sp>
          <p:nvSpPr>
            <p:cNvPr id="5" name="Freeform 4"/>
            <p:cNvSpPr/>
            <p:nvPr/>
          </p:nvSpPr>
          <p:spPr>
            <a:xfrm>
              <a:off x="2514600" y="3352800"/>
              <a:ext cx="533400" cy="533400"/>
            </a:xfrm>
            <a:custGeom>
              <a:avLst/>
              <a:gdLst>
                <a:gd name="connsiteX0" fmla="*/ 0 w 533400"/>
                <a:gd name="connsiteY0" fmla="*/ 266700 h 533400"/>
                <a:gd name="connsiteX1" fmla="*/ 266700 w 533400"/>
                <a:gd name="connsiteY1" fmla="*/ 0 h 533400"/>
                <a:gd name="connsiteX2" fmla="*/ 533400 w 533400"/>
                <a:gd name="connsiteY2" fmla="*/ 266700 h 533400"/>
                <a:gd name="connsiteX3" fmla="*/ 266700 w 533400"/>
                <a:gd name="connsiteY3" fmla="*/ 533400 h 533400"/>
                <a:gd name="connsiteX4" fmla="*/ 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0" y="266700"/>
                  </a:move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63500">
                <a:schemeClr val="accent3">
                  <a:lumMod val="50000"/>
                  <a:alpha val="45000"/>
                </a:schemeClr>
              </a:glow>
            </a:effectLst>
            <a:scene3d>
              <a:camera prst="orthographicFront">
                <a:rot lat="19208645" lon="2004199" rev="20225392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1">
                  <a:tint val="7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096000" y="3086100"/>
              <a:ext cx="533400" cy="533400"/>
            </a:xfrm>
            <a:custGeom>
              <a:avLst/>
              <a:gdLst>
                <a:gd name="connsiteX0" fmla="*/ 0 w 533400"/>
                <a:gd name="connsiteY0" fmla="*/ 266700 h 533400"/>
                <a:gd name="connsiteX1" fmla="*/ 266700 w 533400"/>
                <a:gd name="connsiteY1" fmla="*/ 0 h 533400"/>
                <a:gd name="connsiteX2" fmla="*/ 533400 w 533400"/>
                <a:gd name="connsiteY2" fmla="*/ 266700 h 533400"/>
                <a:gd name="connsiteX3" fmla="*/ 266700 w 533400"/>
                <a:gd name="connsiteY3" fmla="*/ 533400 h 533400"/>
                <a:gd name="connsiteX4" fmla="*/ 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0" y="266700"/>
                  </a:move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63500">
                <a:schemeClr val="accent3">
                  <a:lumMod val="50000"/>
                  <a:alpha val="45000"/>
                </a:schemeClr>
              </a:glow>
            </a:effectLst>
            <a:scene3d>
              <a:camera prst="orthographicFront">
                <a:rot lat="19208645" lon="2004199" rev="20225392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1">
                  <a:tint val="7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191000" y="2667000"/>
              <a:ext cx="1219200" cy="1219200"/>
            </a:xfrm>
            <a:custGeom>
              <a:avLst/>
              <a:gdLst>
                <a:gd name="connsiteX0" fmla="*/ 0 w 533400"/>
                <a:gd name="connsiteY0" fmla="*/ 266700 h 533400"/>
                <a:gd name="connsiteX1" fmla="*/ 266700 w 533400"/>
                <a:gd name="connsiteY1" fmla="*/ 0 h 533400"/>
                <a:gd name="connsiteX2" fmla="*/ 533400 w 533400"/>
                <a:gd name="connsiteY2" fmla="*/ 266700 h 533400"/>
                <a:gd name="connsiteX3" fmla="*/ 266700 w 533400"/>
                <a:gd name="connsiteY3" fmla="*/ 533400 h 533400"/>
                <a:gd name="connsiteX4" fmla="*/ 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0" y="266700"/>
                  </a:move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63500">
                <a:schemeClr val="accent3">
                  <a:lumMod val="50000"/>
                  <a:alpha val="45000"/>
                </a:schemeClr>
              </a:glow>
            </a:effectLst>
            <a:scene3d>
              <a:camera prst="orthographicFront">
                <a:rot lat="19208645" lon="2004199" rev="20225392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1">
                  <a:tint val="7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76600" y="2971800"/>
              <a:ext cx="533400" cy="533400"/>
            </a:xfrm>
            <a:custGeom>
              <a:avLst/>
              <a:gdLst>
                <a:gd name="connsiteX0" fmla="*/ 0 w 533400"/>
                <a:gd name="connsiteY0" fmla="*/ 266700 h 533400"/>
                <a:gd name="connsiteX1" fmla="*/ 266700 w 533400"/>
                <a:gd name="connsiteY1" fmla="*/ 0 h 533400"/>
                <a:gd name="connsiteX2" fmla="*/ 533400 w 533400"/>
                <a:gd name="connsiteY2" fmla="*/ 266700 h 533400"/>
                <a:gd name="connsiteX3" fmla="*/ 266700 w 533400"/>
                <a:gd name="connsiteY3" fmla="*/ 533400 h 533400"/>
                <a:gd name="connsiteX4" fmla="*/ 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0" y="266700"/>
                  </a:move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63500">
                <a:schemeClr val="accent3">
                  <a:lumMod val="50000"/>
                  <a:alpha val="45000"/>
                </a:schemeClr>
              </a:glow>
            </a:effectLst>
            <a:scene3d>
              <a:camera prst="orthographicFront">
                <a:rot lat="19208645" lon="2004199" rev="20225392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1">
                  <a:tint val="7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0600" y="990600"/>
            <a:ext cx="3733800" cy="2514600"/>
            <a:chOff x="4800600" y="990600"/>
            <a:chExt cx="3733800" cy="2514600"/>
          </a:xfrm>
        </p:grpSpPr>
        <p:sp>
          <p:nvSpPr>
            <p:cNvPr id="11" name="Freeform 10"/>
            <p:cNvSpPr/>
            <p:nvPr/>
          </p:nvSpPr>
          <p:spPr>
            <a:xfrm>
              <a:off x="7315200" y="990600"/>
              <a:ext cx="1219200" cy="1219200"/>
            </a:xfrm>
            <a:custGeom>
              <a:avLst/>
              <a:gdLst>
                <a:gd name="connsiteX0" fmla="*/ 0 w 533400"/>
                <a:gd name="connsiteY0" fmla="*/ 266700 h 533400"/>
                <a:gd name="connsiteX1" fmla="*/ 266700 w 533400"/>
                <a:gd name="connsiteY1" fmla="*/ 0 h 533400"/>
                <a:gd name="connsiteX2" fmla="*/ 533400 w 533400"/>
                <a:gd name="connsiteY2" fmla="*/ 266700 h 533400"/>
                <a:gd name="connsiteX3" fmla="*/ 266700 w 533400"/>
                <a:gd name="connsiteY3" fmla="*/ 533400 h 533400"/>
                <a:gd name="connsiteX4" fmla="*/ 0 w 533400"/>
                <a:gd name="connsiteY4" fmla="*/ 2667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0" y="266700"/>
                  </a:moveTo>
                  <a:cubicBezTo>
                    <a:pt x="0" y="119406"/>
                    <a:pt x="119406" y="0"/>
                    <a:pt x="266700" y="0"/>
                  </a:cubicBezTo>
                  <a:cubicBezTo>
                    <a:pt x="413994" y="0"/>
                    <a:pt x="533400" y="119406"/>
                    <a:pt x="533400" y="266700"/>
                  </a:cubicBezTo>
                  <a:cubicBezTo>
                    <a:pt x="533400" y="413994"/>
                    <a:pt x="413994" y="533400"/>
                    <a:pt x="266700" y="533400"/>
                  </a:cubicBezTo>
                  <a:cubicBezTo>
                    <a:pt x="119406" y="533400"/>
                    <a:pt x="0" y="413994"/>
                    <a:pt x="0" y="26670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63500">
                <a:schemeClr val="accent3">
                  <a:lumMod val="50000"/>
                  <a:alpha val="45000"/>
                </a:schemeClr>
              </a:glow>
            </a:effectLst>
            <a:scene3d>
              <a:camera prst="orthographicFront">
                <a:rot lat="19208645" lon="2004199" rev="20225392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1">
                  <a:tint val="7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4800600" y="1981200"/>
              <a:ext cx="2514600" cy="15240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effectLst>
              <a:glow rad="63500">
                <a:schemeClr val="accent3">
                  <a:lumMod val="50000"/>
                  <a:alpha val="45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562600"/>
            <a:ext cx="4100512" cy="119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Matching through EMD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783560"/>
            <a:ext cx="1676400" cy="45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1783560"/>
            <a:ext cx="1676400" cy="45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1394198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Distribution 1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394198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Distribution 2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5029200" y="20574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3505200"/>
            <a:ext cx="7620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</a:t>
            </a:r>
            <a:r>
              <a:rPr lang="en-US" baseline="-25000" dirty="0" err="1" smtClean="0"/>
              <a:t>i,</a:t>
            </a:r>
            <a:r>
              <a:rPr lang="en-US" baseline="-25000" dirty="0" err="1" smtClean="0"/>
              <a:t>j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52600" y="49530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3352800"/>
            <a:ext cx="838200" cy="838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28800" y="2057400"/>
            <a:ext cx="685800" cy="685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</a:t>
            </a:r>
            <a:r>
              <a:rPr lang="en-US" baseline="-25000" dirty="0" err="1" smtClean="0"/>
              <a:t>i,j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05400" y="4953000"/>
            <a:ext cx="838200" cy="838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>
            <a:off x="5410201" y="2175308"/>
            <a:ext cx="1219199" cy="339292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1725" y="1960602"/>
            <a:ext cx="26184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[R, G, B, X, Y, A]</a:t>
            </a:r>
            <a:endParaRPr lang="en-US" sz="3000" dirty="0"/>
          </a:p>
        </p:txBody>
      </p:sp>
      <p:cxnSp>
        <p:nvCxnSpPr>
          <p:cNvPr id="17" name="Straight Arrow Connector 16"/>
          <p:cNvCxnSpPr>
            <a:stCxn id="12" idx="6"/>
          </p:cNvCxnSpPr>
          <p:nvPr/>
        </p:nvCxnSpPr>
        <p:spPr>
          <a:xfrm>
            <a:off x="2514600" y="2400300"/>
            <a:ext cx="2514600" cy="39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chemeClr val="tx1"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6"/>
          </p:cNvCxnSpPr>
          <p:nvPr/>
        </p:nvCxnSpPr>
        <p:spPr>
          <a:xfrm>
            <a:off x="2514600" y="2400300"/>
            <a:ext cx="2667000" cy="1562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chemeClr val="tx1"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2"/>
          </p:cNvCxnSpPr>
          <p:nvPr/>
        </p:nvCxnSpPr>
        <p:spPr>
          <a:xfrm rot="16200000" flipH="1">
            <a:off x="2343150" y="2609850"/>
            <a:ext cx="2933700" cy="2590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chemeClr val="tx1"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03951" y="1992868"/>
            <a:ext cx="4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baseline="-25000" dirty="0" err="1" smtClean="0"/>
              <a:t>i,j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903951" y="2743200"/>
            <a:ext cx="4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baseline="-25000" dirty="0" err="1" smtClean="0"/>
              <a:t>i,j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903951" y="3593068"/>
            <a:ext cx="44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baseline="-25000" dirty="0" err="1" smtClean="0"/>
              <a:t>i,j</a:t>
            </a:r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43600" y="3902868"/>
            <a:ext cx="1295400" cy="39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63500">
              <a:schemeClr val="tx1">
                <a:alpha val="4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15200" y="3757890"/>
            <a:ext cx="1825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</a:t>
            </a:r>
            <a:r>
              <a:rPr lang="en-US" sz="2000" baseline="-25000" dirty="0" err="1" smtClean="0"/>
              <a:t>i,j</a:t>
            </a:r>
            <a:r>
              <a:rPr lang="en-US" sz="2000" dirty="0" smtClean="0"/>
              <a:t>=</a:t>
            </a:r>
            <a:r>
              <a:rPr lang="en-US" sz="2000" dirty="0" err="1" smtClean="0"/>
              <a:t>min(w</a:t>
            </a:r>
            <a:r>
              <a:rPr lang="en-US" sz="2000" baseline="-25000" dirty="0" err="1" smtClean="0"/>
              <a:t>i,j</a:t>
            </a:r>
            <a:r>
              <a:rPr lang="en-US" sz="2000" dirty="0" err="1" smtClean="0"/>
              <a:t>,w’</a:t>
            </a:r>
            <a:r>
              <a:rPr lang="en-US" sz="2000" baseline="-25000" dirty="0" err="1" smtClean="0"/>
              <a:t>I,j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772400" cy="914400"/>
          </a:xfrm>
        </p:spPr>
        <p:txBody>
          <a:bodyPr/>
          <a:lstStyle/>
          <a:p>
            <a:r>
              <a:rPr lang="en-US" dirty="0" smtClean="0"/>
              <a:t>Object Mask Generation</a:t>
            </a:r>
            <a:endParaRPr lang="en-US" dirty="0"/>
          </a:p>
        </p:txBody>
      </p:sp>
      <p:pic>
        <p:nvPicPr>
          <p:cNvPr id="4" name="Picture 3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02" y="609600"/>
            <a:ext cx="4958398" cy="4014295"/>
          </a:xfrm>
          <a:prstGeom prst="rect">
            <a:avLst/>
          </a:prstGeom>
        </p:spPr>
      </p:pic>
      <p:pic>
        <p:nvPicPr>
          <p:cNvPr id="5" name="Picture 4" descr="Picture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724400"/>
            <a:ext cx="6096000" cy="2115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2855</TotalTime>
  <Words>481</Words>
  <Application>Microsoft Macintosh PowerPoint</Application>
  <PresentationFormat>On-screen Show (4:3)</PresentationFormat>
  <Paragraphs>147</Paragraphs>
  <Slides>33</Slides>
  <Notes>0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Metro</vt:lpstr>
      <vt:lpstr>Microsoft Equation</vt:lpstr>
      <vt:lpstr>Robust Object matching for persistent tracking with heterogeneous features</vt:lpstr>
      <vt:lpstr>Metadata</vt:lpstr>
      <vt:lpstr>System Overview</vt:lpstr>
      <vt:lpstr>Prewarping Stage</vt:lpstr>
      <vt:lpstr>Within Sequence Object Mask Generation</vt:lpstr>
      <vt:lpstr>Blob Detection</vt:lpstr>
      <vt:lpstr>Earth Mover’s Distance</vt:lpstr>
      <vt:lpstr>Region Matching through EMD</vt:lpstr>
      <vt:lpstr>Object Mask Generation</vt:lpstr>
      <vt:lpstr>Segmentation Result</vt:lpstr>
      <vt:lpstr>Cross Sequence Quasi-Rigid Alignment</vt:lpstr>
      <vt:lpstr>Detect and Classify Edges</vt:lpstr>
      <vt:lpstr>Descriptor and Matching</vt:lpstr>
      <vt:lpstr>Matching Result</vt:lpstr>
      <vt:lpstr>Reject Outliers</vt:lpstr>
      <vt:lpstr>Reject Outliers - Affine Rigidity</vt:lpstr>
      <vt:lpstr>Reject Outliers –  3D Line Reconstruction</vt:lpstr>
      <vt:lpstr>Outlier Rejection Result</vt:lpstr>
      <vt:lpstr>Extend Line Segments</vt:lpstr>
      <vt:lpstr>Interpolating Flow Fields</vt:lpstr>
      <vt:lpstr>Incorporation of Points</vt:lpstr>
      <vt:lpstr>“Quasi-Rigid” Alignment Results</vt:lpstr>
      <vt:lpstr>“Quasi-Rigid” Alignment Results</vt:lpstr>
      <vt:lpstr>Slide 24</vt:lpstr>
      <vt:lpstr>Matching</vt:lpstr>
      <vt:lpstr>Patch Matching</vt:lpstr>
      <vt:lpstr>Local Correlation Scores</vt:lpstr>
      <vt:lpstr>Color and Texture</vt:lpstr>
      <vt:lpstr>Results</vt:lpstr>
      <vt:lpstr>Results</vt:lpstr>
      <vt:lpstr>Slide 31</vt:lpstr>
      <vt:lpstr>Slide 32</vt:lpstr>
      <vt:lpstr>End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Enrique Ortiz</dc:creator>
  <cp:lastModifiedBy>Enrique Ortiz</cp:lastModifiedBy>
  <cp:revision>11</cp:revision>
  <dcterms:created xsi:type="dcterms:W3CDTF">2008-09-09T19:12:42Z</dcterms:created>
  <dcterms:modified xsi:type="dcterms:W3CDTF">2008-09-11T18:48:02Z</dcterms:modified>
</cp:coreProperties>
</file>