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5" r:id="rId2"/>
    <p:sldId id="276" r:id="rId3"/>
    <p:sldId id="273" r:id="rId4"/>
    <p:sldId id="256" r:id="rId5"/>
    <p:sldId id="279" r:id="rId6"/>
    <p:sldId id="277" r:id="rId7"/>
    <p:sldId id="280" r:id="rId8"/>
    <p:sldId id="281" r:id="rId9"/>
    <p:sldId id="282" r:id="rId10"/>
    <p:sldId id="278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6" r:id="rId20"/>
    <p:sldId id="267" r:id="rId21"/>
    <p:sldId id="268" r:id="rId22"/>
    <p:sldId id="269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28EEA-F37D-45FC-8A2C-1D83CE6835D5}" type="datetimeFigureOut">
              <a:rPr lang="en-US" smtClean="0"/>
              <a:pPr/>
              <a:t>12/20/2014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E9735-F1B3-4734-8CBC-A7C187A0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5681B9-FC6F-4B1F-BE3D-3245DB83B617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5681B9-FC6F-4B1F-BE3D-3245DB83B617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47630-50C5-4885-82FB-F689054A3989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1A61-4095-4F9A-848F-1912B3C7B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FFC21-ABA9-4526-8763-953F45CA9D70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53E6B-5060-49E5-B76E-78AEA5571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5841A-D01C-4DA7-9181-8BF13C517EF6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D8AF-C55B-4993-AF69-62474CCCB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93154-21F6-4079-94DA-486F06AA8451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841C0-ABEB-4694-9DC8-03BB27C46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36E7B-DAAF-428A-843A-E9FDCAF6215F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D7665-E271-4315-8379-FF336C6DB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BCA18-0C76-4171-9FAB-E92539BD48B7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14B95-BF9F-4E29-868F-EB9A76802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3EE9D-A089-4FB6-909D-797C48F8AF6C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EF12E-7AB8-4F23-ACDC-FA384CF42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B845-A98C-48AD-BCCA-706C82092005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3822F-B20D-4C7B-9257-A2A5F6D18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5C7D2-382D-4042-96E1-B4C504EF46F5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00CF4-8DA7-445F-9D4D-EED197226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B4B6E-A777-48A6-BF36-C277DCB7183A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F5492-EF87-453B-B534-7534C508D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038B2-7C9B-43D7-8CA8-07D67C4F348F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93E6-2B90-43BB-B665-F671A8615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4FEBE8-23CD-4BCE-818C-35A9097B6986}" type="datetimeFigureOut">
              <a:rPr lang="en-US"/>
              <a:pPr>
                <a:defRPr/>
              </a:pPr>
              <a:t>12/20/2014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AEA928-A7F5-48B0-922E-1109A7A65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533400"/>
            <a:ext cx="82296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Canny Algorithm, Part One</a:t>
            </a:r>
          </a:p>
        </p:txBody>
      </p:sp>
      <p:sp>
        <p:nvSpPr>
          <p:cNvPr id="50182" name="Text Box 5"/>
          <p:cNvSpPr txBox="1">
            <a:spLocks noChangeArrowheads="1"/>
          </p:cNvSpPr>
          <p:nvPr/>
        </p:nvSpPr>
        <p:spPr bwMode="auto">
          <a:xfrm>
            <a:off x="1066800" y="1524000"/>
            <a:ext cx="80772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 smtClean="0"/>
              <a:t>So, the main difference between Canny Part One  and </a:t>
            </a:r>
            <a:r>
              <a:rPr lang="en-US" dirty="0" err="1" smtClean="0"/>
              <a:t>Sobel</a:t>
            </a:r>
            <a:r>
              <a:rPr lang="en-US" dirty="0" smtClean="0"/>
              <a:t> is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smoothener</a:t>
            </a:r>
            <a:r>
              <a:rPr lang="en-US" dirty="0" smtClean="0"/>
              <a:t> (Canny uses a Gaussian </a:t>
            </a:r>
            <a:r>
              <a:rPr lang="en-US" dirty="0" err="1" smtClean="0"/>
              <a:t>Sobel</a:t>
            </a:r>
            <a:r>
              <a:rPr lang="en-US" dirty="0" smtClean="0"/>
              <a:t> uses the four one’s.</a:t>
            </a:r>
          </a:p>
          <a:p>
            <a:pPr eaLnBrk="1" hangingPunct="1">
              <a:spcBef>
                <a:spcPct val="50000"/>
              </a:spcBef>
            </a:pPr>
            <a:endParaRPr lang="en-US" dirty="0" smtClean="0"/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To write code for canny, we will start with </a:t>
            </a:r>
            <a:r>
              <a:rPr lang="en-US" dirty="0" err="1" smtClean="0"/>
              <a:t>marrh.c</a:t>
            </a:r>
            <a:r>
              <a:rPr lang="en-US" dirty="0"/>
              <a:t> </a:t>
            </a:r>
            <a:r>
              <a:rPr lang="en-US" dirty="0" smtClean="0"/>
              <a:t>and do these steps.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-- </a:t>
            </a:r>
            <a:r>
              <a:rPr lang="en-US" dirty="0" err="1" smtClean="0"/>
              <a:t>Marrh.c</a:t>
            </a:r>
            <a:r>
              <a:rPr lang="en-US" dirty="0" smtClean="0"/>
              <a:t> uses flexible size masks (which we need), we will keep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 this part of the code.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-- </a:t>
            </a:r>
            <a:r>
              <a:rPr lang="en-US" dirty="0" err="1" smtClean="0"/>
              <a:t>Marrh.c</a:t>
            </a:r>
            <a:r>
              <a:rPr lang="en-US" dirty="0" smtClean="0"/>
              <a:t> uses second derivatives, whereas we need only first derivatives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 (we need first x- and y- derivatives), so we will change the equation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 in the </a:t>
            </a:r>
            <a:r>
              <a:rPr lang="en-US" dirty="0" err="1" smtClean="0"/>
              <a:t>marrh.c</a:t>
            </a:r>
            <a:r>
              <a:rPr lang="en-US" dirty="0" smtClean="0"/>
              <a:t> line to be the first x-derivative.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-- Then, because we need two derivatives, we will double up on that line,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 i.e., make a copy of it to compute the y-derivative, finally ending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 up with two masks (</a:t>
            </a:r>
            <a:r>
              <a:rPr lang="en-US" dirty="0" err="1" smtClean="0"/>
              <a:t>xmask</a:t>
            </a:r>
            <a:r>
              <a:rPr lang="en-US" dirty="0" smtClean="0"/>
              <a:t> and </a:t>
            </a:r>
            <a:r>
              <a:rPr lang="en-US" dirty="0" err="1" smtClean="0"/>
              <a:t>ymask</a:t>
            </a:r>
            <a:r>
              <a:rPr lang="en-US" dirty="0" smtClean="0"/>
              <a:t>).</a:t>
            </a:r>
            <a:endParaRPr lang="en-US" dirty="0"/>
          </a:p>
          <a:p>
            <a:pPr eaLnBrk="1" hangingPunct="1">
              <a:spcBef>
                <a:spcPct val="50000"/>
              </a:spcBef>
            </a:pPr>
            <a:endParaRPr lang="en-US" dirty="0" smtClean="0"/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mtClean="0"/>
          </a:p>
        </p:txBody>
      </p:sp>
      <p:pic>
        <p:nvPicPr>
          <p:cNvPr id="3076" name="Picture 3" descr="cannypeaks7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1524000"/>
            <a:ext cx="9529612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Canny Part Two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4099" name="Content Placeholder 3" descr="cannypeaks8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133600"/>
            <a:ext cx="9852606" cy="4095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5123" name="Content Placeholder 3" descr="cannypeaks9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600200"/>
            <a:ext cx="9531823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6147" name="Content Placeholder 3" descr="cannypeaks10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" y="1981200"/>
            <a:ext cx="9715127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7171" name="Content Placeholder 3" descr="cannypeaks1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" y="1676400"/>
            <a:ext cx="9531823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8195" name="Content Placeholder 3" descr="cannypeaks13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" y="1828800"/>
            <a:ext cx="9531823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9219" name="Content Placeholder 3" descr="cannypeaks14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752600"/>
            <a:ext cx="9898432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0243" name="Content Placeholder 3" descr="cannypeaks15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" y="2057400"/>
            <a:ext cx="9531823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1267" name="Content Placeholder 3" descr="cannypeaks16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905000"/>
            <a:ext cx="9898432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3315" name="Content Placeholder 3" descr="cannypeaks18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828800"/>
            <a:ext cx="10081736" cy="4191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533400"/>
            <a:ext cx="82296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Canny Algorithm, Part One</a:t>
            </a:r>
          </a:p>
        </p:txBody>
      </p:sp>
      <p:sp>
        <p:nvSpPr>
          <p:cNvPr id="50182" name="Text Box 5"/>
          <p:cNvSpPr txBox="1">
            <a:spLocks noChangeArrowheads="1"/>
          </p:cNvSpPr>
          <p:nvPr/>
        </p:nvSpPr>
        <p:spPr bwMode="auto">
          <a:xfrm>
            <a:off x="1066800" y="1524000"/>
            <a:ext cx="8077200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 smtClean="0"/>
              <a:t>   -- Then use the convolution code from </a:t>
            </a:r>
            <a:r>
              <a:rPr lang="en-US" dirty="0" err="1" smtClean="0"/>
              <a:t>marrh</a:t>
            </a:r>
            <a:r>
              <a:rPr lang="en-US" dirty="0" smtClean="0"/>
              <a:t> but remember to double up on it, to get two outputs. 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   -- Then delete the code  in </a:t>
            </a:r>
            <a:r>
              <a:rPr lang="en-US" dirty="0" err="1" smtClean="0"/>
              <a:t>marrh</a:t>
            </a:r>
            <a:r>
              <a:rPr lang="en-US" dirty="0" smtClean="0"/>
              <a:t> that is below the convolution code. 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 </a:t>
            </a:r>
            <a:endParaRPr lang="en-US" dirty="0"/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   -- Then bring in the </a:t>
            </a:r>
            <a:r>
              <a:rPr lang="en-US" dirty="0" err="1" smtClean="0"/>
              <a:t>sqrt</a:t>
            </a:r>
            <a:r>
              <a:rPr lang="en-US" dirty="0" smtClean="0"/>
              <a:t> (of squares) code from </a:t>
            </a:r>
            <a:r>
              <a:rPr lang="en-US" dirty="0" err="1" smtClean="0"/>
              <a:t>sobel</a:t>
            </a:r>
            <a:r>
              <a:rPr lang="en-US" dirty="0" smtClean="0"/>
              <a:t>. This will compute the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 magnitude, will scale it for output, and will print it out.</a:t>
            </a:r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   -- At this point, you are done with Canny part One, and your code should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smtClean="0"/>
              <a:t>     produce output very similar to the </a:t>
            </a:r>
            <a:r>
              <a:rPr lang="en-US" dirty="0" err="1" smtClean="0"/>
              <a:t>Sobel</a:t>
            </a:r>
            <a:r>
              <a:rPr lang="en-US" dirty="0" smtClean="0"/>
              <a:t> magnitude image.</a:t>
            </a:r>
            <a:endParaRPr lang="en-US" dirty="0"/>
          </a:p>
          <a:p>
            <a:pPr eaLnBrk="1" hangingPunct="1">
              <a:spcBef>
                <a:spcPct val="50000"/>
              </a:spcBef>
            </a:pPr>
            <a:endParaRPr lang="en-US" dirty="0"/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4339" name="Content Placeholder 3" descr="cannypeaks19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828800"/>
            <a:ext cx="9898432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5363" name="Content Placeholder 3" descr="cannypeaks20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304801" y="1981200"/>
            <a:ext cx="9531823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6387" name="Content Placeholder 3" descr="cannypeaks2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905000"/>
            <a:ext cx="10081736" cy="4191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pic>
        <p:nvPicPr>
          <p:cNvPr id="17411" name="Content Placeholder 3" descr="cannypeaks24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533401" y="1752600"/>
            <a:ext cx="9898432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Actual code for Peaks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72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for(</a:t>
            </a:r>
            <a:r>
              <a:rPr lang="en-US" sz="1100" dirty="0" err="1" smtClean="0"/>
              <a:t>i</a:t>
            </a:r>
            <a:r>
              <a:rPr lang="en-US" sz="1100" dirty="0" smtClean="0"/>
              <a:t>=</a:t>
            </a:r>
            <a:r>
              <a:rPr lang="en-US" sz="1100" dirty="0" err="1" smtClean="0"/>
              <a:t>MR;i</a:t>
            </a:r>
            <a:r>
              <a:rPr lang="en-US" sz="1100" dirty="0" smtClean="0"/>
              <a:t>&lt;256-MR;i++){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for(j=</a:t>
            </a:r>
            <a:r>
              <a:rPr lang="en-US" sz="1100" dirty="0" err="1" smtClean="0"/>
              <a:t>MR;j</a:t>
            </a:r>
            <a:r>
              <a:rPr lang="en-US" sz="1100" dirty="0" smtClean="0"/>
              <a:t>&lt;256-MR;j++){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if((</a:t>
            </a:r>
            <a:r>
              <a:rPr lang="en-US" sz="1100" dirty="0" err="1" smtClean="0"/>
              <a:t>xconv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][j]) == 0.0) 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</a:t>
            </a:r>
            <a:r>
              <a:rPr lang="en-US" sz="1100" dirty="0" err="1" smtClean="0"/>
              <a:t>xconv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= .00001;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slope = </a:t>
            </a:r>
            <a:r>
              <a:rPr lang="en-US" sz="1100" dirty="0" err="1" smtClean="0"/>
              <a:t>yconv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][j]/</a:t>
            </a:r>
            <a:r>
              <a:rPr lang="en-US" sz="1100" dirty="0" err="1" smtClean="0"/>
              <a:t>xconv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if( (slope &lt;= .4142)&amp;&amp;(slope &gt; -.4142)){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if((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][j-1])&amp;&amp;(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][j+1])){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  </a:t>
            </a:r>
            <a:r>
              <a:rPr lang="en-US" sz="1100" dirty="0" err="1" smtClean="0"/>
              <a:t>cand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= 255;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else if( (slope &lt;= 2.4142)&amp;&amp;(slope &gt; .4142)){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if((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[i-1][j-1])&amp;&amp;(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[i+1][j+1])){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   </a:t>
            </a:r>
            <a:r>
              <a:rPr lang="en-US" sz="1100" dirty="0" err="1" smtClean="0"/>
              <a:t>cand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= 255;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else if( (slope &lt;= -.4142)&amp;&amp;(slope &gt; -2.4142)){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if((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[i+1][j-1])&amp;&amp;(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[i-1][j+1])){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   </a:t>
            </a:r>
            <a:r>
              <a:rPr lang="en-US" sz="1100" dirty="0" err="1" smtClean="0"/>
              <a:t>cand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= 255;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}else{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if((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[i-1][j])&amp;&amp;(</a:t>
            </a:r>
            <a:r>
              <a:rPr lang="en-US" sz="1100" dirty="0" err="1" smtClean="0"/>
              <a:t>mag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&gt; </a:t>
            </a:r>
            <a:r>
              <a:rPr lang="en-US" sz="1100" dirty="0" err="1" smtClean="0"/>
              <a:t>mag</a:t>
            </a:r>
            <a:r>
              <a:rPr lang="en-US" sz="1100" dirty="0" smtClean="0"/>
              <a:t>[i+1][j])){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   </a:t>
            </a:r>
            <a:r>
              <a:rPr lang="en-US" sz="1100" dirty="0" err="1" smtClean="0"/>
              <a:t>cand</a:t>
            </a:r>
            <a:r>
              <a:rPr lang="en-US" sz="1100" dirty="0" smtClean="0"/>
              <a:t>[</a:t>
            </a:r>
            <a:r>
              <a:rPr lang="en-US" sz="1100" dirty="0" err="1" smtClean="0"/>
              <a:t>i</a:t>
            </a:r>
            <a:r>
              <a:rPr lang="en-US" sz="1100" dirty="0" smtClean="0"/>
              <a:t>][j] = 255;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   }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100" dirty="0" smtClean="0"/>
              <a:t>  }</a:t>
            </a:r>
          </a:p>
          <a:p>
            <a:pPr fontAlgn="auto">
              <a:spcAft>
                <a:spcPts val="0"/>
              </a:spcAft>
              <a:defRPr/>
            </a:pPr>
            <a:endParaRPr lang="en-US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Hysteresis (Double) Threshold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Canny Part Two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924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Normally </a:t>
            </a:r>
            <a:r>
              <a:rPr lang="en-US" dirty="0" smtClean="0"/>
              <a:t> </a:t>
            </a:r>
            <a:r>
              <a:rPr lang="en-US" dirty="0" smtClean="0"/>
              <a:t>called  </a:t>
            </a:r>
            <a:r>
              <a:rPr lang="en-US" dirty="0" smtClean="0"/>
              <a:t>Non-</a:t>
            </a:r>
            <a:r>
              <a:rPr lang="en-US" dirty="0" err="1" smtClean="0"/>
              <a:t>maximaSuppression</a:t>
            </a: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We will call it </a:t>
            </a:r>
            <a:r>
              <a:rPr lang="en-US" dirty="0" err="1" smtClean="0"/>
              <a:t>RidgePeaks</a:t>
            </a:r>
            <a:r>
              <a:rPr lang="en-US" dirty="0" smtClean="0"/>
              <a:t> of  Magnitude Image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77724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Consider the Magnitude image obtained in Part One 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514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57200" y="5181600"/>
            <a:ext cx="86868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Think about it as a terrain map.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So, its numbers represent height.  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T</a:t>
            </a:r>
            <a:r>
              <a:rPr lang="en-US" sz="2800" dirty="0" smtClean="0">
                <a:solidFill>
                  <a:srgbClr val="FF0000"/>
                </a:solidFill>
              </a:rPr>
              <a:t>he Magnitude image can be viewed as a relief map (on right) 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514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5181600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Let us examine a ridge in this relief map (the magnitude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pic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)  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Student\Desktop\4453fa14\ridgeFig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514600"/>
            <a:ext cx="24384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7772400" cy="1470025"/>
          </a:xfrm>
        </p:spPr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87630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Visualize ridges </a:t>
            </a:r>
            <a:r>
              <a:rPr lang="en-US" sz="2800" dirty="0" smtClean="0">
                <a:solidFill>
                  <a:srgbClr val="FF0000"/>
                </a:solidFill>
              </a:rPr>
              <a:t>in this relief map (the magnitude </a:t>
            </a:r>
            <a:r>
              <a:rPr lang="en-US" sz="2800" dirty="0" smtClean="0">
                <a:solidFill>
                  <a:srgbClr val="FF0000"/>
                </a:solidFill>
              </a:rPr>
              <a:t>image). Two different ways to visualize are shown here.  </a:t>
            </a:r>
            <a:endParaRPr lang="en-US" sz="2800" dirty="0" smtClean="0"/>
          </a:p>
        </p:txBody>
      </p:sp>
      <p:pic>
        <p:nvPicPr>
          <p:cNvPr id="2050" name="Picture 2" descr="C:\Users\Student\Desktop\4453fa14\ridgeFig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1" y="2209800"/>
            <a:ext cx="2803985" cy="2362200"/>
          </a:xfrm>
          <a:prstGeom prst="rect">
            <a:avLst/>
          </a:prstGeom>
          <a:noFill/>
        </p:spPr>
      </p:pic>
      <p:pic>
        <p:nvPicPr>
          <p:cNvPr id="2051" name="Picture 3" descr="C:\Users\Student\Desktop\4453fa14\ridgeFig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2362200"/>
            <a:ext cx="3038475" cy="20002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33400" y="495300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Ridges in the magnitude image represent edges.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The stronger  the brightness  jump in the original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picture,  the higher the ridge in the magnitude image.  </a:t>
            </a:r>
            <a:endParaRPr lang="en-US" sz="2800" dirty="0" smtClean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4495800"/>
            <a:ext cx="2557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Figure is from internet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81600" y="4419600"/>
            <a:ext cx="2557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Figure is from internet 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0"/>
            <a:ext cx="80010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Consider  some ridges,  and how to find their peaks.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 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2456795"/>
            <a:ext cx="487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For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the ridges shown, we would want to traverse a row, such as, say, B, C, D, or E, and ask if we are finding a peak as we encounter  the values in that row.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A Peak is simply a position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w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hose magnitude value exceeds that of the neighbor to the left and to the right. This is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MaxTest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. 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 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" name="Picture 2" descr="C:\Users\Student\Desktop\4453fa14\ridgeFig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0"/>
            <a:ext cx="3867150" cy="26860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752600" y="4953000"/>
            <a:ext cx="2557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Figure is from internet 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772400" cy="1470025"/>
          </a:xfrm>
        </p:spPr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4038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Direction for </a:t>
            </a:r>
            <a:r>
              <a:rPr lang="en-US" sz="2800" dirty="0" err="1" smtClean="0">
                <a:solidFill>
                  <a:srgbClr val="FF0000"/>
                </a:solidFill>
              </a:rPr>
              <a:t>MaxTest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 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2025908"/>
            <a:ext cx="4876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MaxTest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runs across these rows.  If we knew that the ridge is a vertical one (as these examples are), we would  NOT want to run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MaxTest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in a vertical direction or in a diagonal direction (for  these specific ridges).  i.e.,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MaxTest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runs in a direction perpendicular to the ridge.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 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" name="Picture 2" descr="C:\Users\Student\Desktop\4453fa14\ridgeFig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828800"/>
            <a:ext cx="3867150" cy="26860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828800" y="4495800"/>
            <a:ext cx="2557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Figure is from internet 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772400" cy="1470025"/>
          </a:xfrm>
        </p:spPr>
        <p:txBody>
          <a:bodyPr/>
          <a:lstStyle/>
          <a:p>
            <a:r>
              <a:rPr lang="en-US" dirty="0" smtClean="0"/>
              <a:t>Canny Part Two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88392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rgbClr val="FF0000"/>
                </a:solidFill>
              </a:rPr>
              <a:t>MaxTest’s</a:t>
            </a:r>
            <a:r>
              <a:rPr lang="en-US" sz="2800" dirty="0" smtClean="0">
                <a:solidFill>
                  <a:srgbClr val="FF0000"/>
                </a:solidFill>
              </a:rPr>
              <a:t> Direction: Hmmm… Perpendicular to the ridge??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 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2025908"/>
            <a:ext cx="4876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MaxTest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runs in a direction perpendicular to the ridge.</a:t>
            </a:r>
          </a:p>
          <a:p>
            <a:pPr fontAlgn="auto">
              <a:spcAft>
                <a:spcPts val="0"/>
              </a:spcAft>
              <a:defRPr/>
            </a:pP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Well, that is simply IN THE DIRECTION OF THE GRADIENT!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 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" name="Picture 2" descr="C:\Users\Student\Desktop\4453fa14\ridgeFig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828800"/>
            <a:ext cx="3867150" cy="26860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828800" y="4495800"/>
            <a:ext cx="2557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Figure is from internet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1816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The gradient was a vector. We used its Magnitude. Now we get to employ its Direction.</a:t>
            </a:r>
            <a:endParaRPr lang="en-US" sz="2800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9496</TotalTime>
  <Words>915</Words>
  <Application>Microsoft Office PowerPoint</Application>
  <PresentationFormat>On-screen Show (4:3)</PresentationFormat>
  <Paragraphs>138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 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Slide 10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Canny Part Two</vt:lpstr>
      <vt:lpstr>Actual code for Peaks</vt:lpstr>
      <vt:lpstr>Hysteresis (Double) Threshold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Student</cp:lastModifiedBy>
  <cp:revision>7</cp:revision>
  <dcterms:created xsi:type="dcterms:W3CDTF">2012-05-15T16:19:33Z</dcterms:created>
  <dcterms:modified xsi:type="dcterms:W3CDTF">2014-12-22T04:21:24Z</dcterms:modified>
</cp:coreProperties>
</file>