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67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69"/>
  </p:notesMasterIdLst>
  <p:sldIdLst>
    <p:sldId id="355" r:id="rId2"/>
    <p:sldId id="364" r:id="rId3"/>
    <p:sldId id="366" r:id="rId4"/>
    <p:sldId id="365" r:id="rId5"/>
    <p:sldId id="361" r:id="rId6"/>
    <p:sldId id="290" r:id="rId7"/>
    <p:sldId id="291" r:id="rId8"/>
    <p:sldId id="292" r:id="rId9"/>
    <p:sldId id="343" r:id="rId10"/>
    <p:sldId id="339" r:id="rId11"/>
    <p:sldId id="342" r:id="rId12"/>
    <p:sldId id="340" r:id="rId13"/>
    <p:sldId id="341" r:id="rId14"/>
    <p:sldId id="293" r:id="rId15"/>
    <p:sldId id="356" r:id="rId16"/>
    <p:sldId id="367" r:id="rId17"/>
    <p:sldId id="369" r:id="rId18"/>
    <p:sldId id="287" r:id="rId19"/>
    <p:sldId id="288" r:id="rId20"/>
    <p:sldId id="314" r:id="rId21"/>
    <p:sldId id="357" r:id="rId22"/>
    <p:sldId id="289" r:id="rId23"/>
    <p:sldId id="315" r:id="rId24"/>
    <p:sldId id="294" r:id="rId25"/>
    <p:sldId id="295" r:id="rId26"/>
    <p:sldId id="332" r:id="rId27"/>
    <p:sldId id="333" r:id="rId28"/>
    <p:sldId id="334" r:id="rId29"/>
    <p:sldId id="335" r:id="rId30"/>
    <p:sldId id="362" r:id="rId31"/>
    <p:sldId id="363" r:id="rId32"/>
    <p:sldId id="336" r:id="rId33"/>
    <p:sldId id="337" r:id="rId34"/>
    <p:sldId id="296" r:id="rId35"/>
    <p:sldId id="317" r:id="rId36"/>
    <p:sldId id="318" r:id="rId37"/>
    <p:sldId id="319" r:id="rId38"/>
    <p:sldId id="316" r:id="rId39"/>
    <p:sldId id="322" r:id="rId40"/>
    <p:sldId id="329" r:id="rId41"/>
    <p:sldId id="331" r:id="rId42"/>
    <p:sldId id="358" r:id="rId43"/>
    <p:sldId id="330" r:id="rId44"/>
    <p:sldId id="302" r:id="rId45"/>
    <p:sldId id="306" r:id="rId46"/>
    <p:sldId id="307" r:id="rId47"/>
    <p:sldId id="308" r:id="rId48"/>
    <p:sldId id="309" r:id="rId49"/>
    <p:sldId id="310" r:id="rId50"/>
    <p:sldId id="346" r:id="rId51"/>
    <p:sldId id="370" r:id="rId52"/>
    <p:sldId id="347" r:id="rId53"/>
    <p:sldId id="350" r:id="rId54"/>
    <p:sldId id="348" r:id="rId55"/>
    <p:sldId id="354" r:id="rId56"/>
    <p:sldId id="376" r:id="rId57"/>
    <p:sldId id="371" r:id="rId58"/>
    <p:sldId id="372" r:id="rId59"/>
    <p:sldId id="373" r:id="rId60"/>
    <p:sldId id="374" r:id="rId61"/>
    <p:sldId id="349" r:id="rId62"/>
    <p:sldId id="375" r:id="rId63"/>
    <p:sldId id="359" r:id="rId64"/>
    <p:sldId id="360" r:id="rId65"/>
    <p:sldId id="351" r:id="rId66"/>
    <p:sldId id="352" r:id="rId67"/>
    <p:sldId id="353" r:id="rId6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33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20" y="-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64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54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05B56003-E3F1-4624-84C7-FADCDA0D9F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C326D5-76A4-4BB1-B44A-AD43A4B1671D}" type="slidenum">
              <a:rPr lang="en-US" smtClean="0">
                <a:latin typeface="Arial" charset="0"/>
              </a:rPr>
              <a:pPr/>
              <a:t>1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BCEF4C-3B78-4FE9-ACCD-1CF8E6605ED2}" type="slidenum">
              <a:rPr lang="en-US" smtClean="0">
                <a:latin typeface="Arial" charset="0"/>
              </a:rPr>
              <a:pPr/>
              <a:t>10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6BCD47-B4E5-4F28-ABE8-1F20D6BF4CF7}" type="slidenum">
              <a:rPr lang="en-US" smtClean="0">
                <a:latin typeface="Arial" charset="0"/>
              </a:rPr>
              <a:pPr/>
              <a:t>11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C40409-7C55-4D5B-AFF3-C20665309341}" type="slidenum">
              <a:rPr lang="en-US" smtClean="0">
                <a:latin typeface="Arial" charset="0"/>
              </a:rPr>
              <a:pPr/>
              <a:t>12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49CD52-14BB-4F92-9C47-C0F9A70DA361}" type="slidenum">
              <a:rPr lang="en-US" smtClean="0">
                <a:latin typeface="Arial" charset="0"/>
              </a:rPr>
              <a:pPr/>
              <a:t>13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EDFA8E-E5EC-4B03-8701-0046F21E68AE}" type="slidenum">
              <a:rPr lang="en-US" smtClean="0">
                <a:latin typeface="Arial" charset="0"/>
              </a:rPr>
              <a:pPr/>
              <a:t>14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009D8C-F180-4020-A2A8-6AE795AF796A}" type="slidenum">
              <a:rPr lang="en-US" smtClean="0">
                <a:latin typeface="Arial" charset="0"/>
              </a:rPr>
              <a:pPr/>
              <a:t>15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1832BA-941E-4C76-945B-8CE70282C546}" type="slidenum">
              <a:rPr lang="en-US" smtClean="0">
                <a:latin typeface="Arial" charset="0"/>
              </a:rPr>
              <a:pPr/>
              <a:t>16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4439F9-39C7-44E6-A525-5A395FC7B885}" type="slidenum">
              <a:rPr lang="en-US" smtClean="0">
                <a:latin typeface="Arial" charset="0"/>
              </a:rPr>
              <a:pPr/>
              <a:t>17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4439F9-39C7-44E6-A525-5A395FC7B885}" type="slidenum">
              <a:rPr lang="en-US" smtClean="0">
                <a:latin typeface="Arial" charset="0"/>
              </a:rPr>
              <a:pPr/>
              <a:t>18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2ECFAD-71B8-4DD0-864A-5D2D2A36C633}" type="slidenum">
              <a:rPr lang="en-US" smtClean="0">
                <a:latin typeface="Arial" charset="0"/>
              </a:rPr>
              <a:pPr/>
              <a:t>19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DE0F9A-F080-4722-B234-57CB5916E503}" type="slidenum">
              <a:rPr lang="en-US" smtClean="0">
                <a:latin typeface="Arial" charset="0"/>
              </a:rPr>
              <a:pPr/>
              <a:t>2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A80ADF-251D-47AB-A154-646D795BC2FB}" type="slidenum">
              <a:rPr lang="en-US" smtClean="0">
                <a:latin typeface="Arial" charset="0"/>
              </a:rPr>
              <a:pPr/>
              <a:t>20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BB1007-9677-4AC3-A5A6-ED8A79752A04}" type="slidenum">
              <a:rPr lang="en-US" smtClean="0">
                <a:latin typeface="Arial" charset="0"/>
              </a:rPr>
              <a:pPr/>
              <a:t>21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F15EAF-9D35-49AF-9592-101D7EA32CCE}" type="slidenum">
              <a:rPr lang="en-US" smtClean="0">
                <a:latin typeface="Arial" charset="0"/>
              </a:rPr>
              <a:pPr/>
              <a:t>22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EF798B-58DE-4C23-9426-B8C2B3C8E0D7}" type="slidenum">
              <a:rPr lang="en-US" smtClean="0">
                <a:latin typeface="Arial" charset="0"/>
              </a:rPr>
              <a:pPr/>
              <a:t>23</a:t>
            </a:fld>
            <a:endParaRPr lang="en-US" smtClean="0">
              <a:latin typeface="Arial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Maybe students have seen this before in Math class. Geometry or Alg I. 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99A856-5812-4522-A42F-A2BFA092842C}" type="slidenum">
              <a:rPr lang="en-US" smtClean="0">
                <a:latin typeface="Arial" charset="0"/>
              </a:rPr>
              <a:pPr/>
              <a:t>24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B75A1C-6A2C-42DC-AD6C-E3D6F19C9D83}" type="slidenum">
              <a:rPr lang="en-US" smtClean="0">
                <a:latin typeface="Arial" charset="0"/>
              </a:rPr>
              <a:pPr/>
              <a:t>25</a:t>
            </a:fld>
            <a:endParaRPr lang="en-US" smtClean="0">
              <a:latin typeface="Arial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The previous slide vector is substituted into this derivative formula. For Math majors only.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8A1365-30D9-493E-9C5D-F49AA10AD88D}" type="slidenum">
              <a:rPr lang="en-US" smtClean="0">
                <a:latin typeface="Arial" charset="0"/>
              </a:rPr>
              <a:pPr/>
              <a:t>26</a:t>
            </a:fld>
            <a:endParaRPr lang="en-US" smtClean="0">
              <a:latin typeface="Arial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Add graph showing number absolute value result from B-A. As box moved from a pair of pixels to another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FAED3A-667D-4DCC-8A62-DCDED10F3DD2}" type="slidenum">
              <a:rPr lang="en-US" smtClean="0">
                <a:latin typeface="Arial" charset="0"/>
              </a:rPr>
              <a:pPr/>
              <a:t>27</a:t>
            </a:fld>
            <a:endParaRPr lang="en-US" smtClean="0">
              <a:latin typeface="Arial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Add graph showing number absolute value result from B-A. As box moved from a pair of pixels to another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647D68-2791-4E35-A52B-CEC1C777CAE3}" type="slidenum">
              <a:rPr lang="en-US" smtClean="0">
                <a:latin typeface="Arial" charset="0"/>
              </a:rPr>
              <a:pPr/>
              <a:t>28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70B47D-3238-490A-84DE-D829A26AEB19}" type="slidenum">
              <a:rPr lang="en-US" smtClean="0">
                <a:latin typeface="Arial" charset="0"/>
              </a:rPr>
              <a:pPr/>
              <a:t>29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36B7EE-5B13-4BAF-AAA2-C86B610468CE}" type="slidenum">
              <a:rPr lang="en-US" smtClean="0">
                <a:latin typeface="Arial" charset="0"/>
              </a:rPr>
              <a:pPr/>
              <a:t>3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F61DF6-732F-4D49-B3E4-FB9516A58801}" type="slidenum">
              <a:rPr lang="en-US" smtClean="0">
                <a:latin typeface="Arial" charset="0"/>
              </a:rPr>
              <a:pPr/>
              <a:t>30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C16C66-A3AA-4F08-B1E8-AB3B9A5CEB13}" type="slidenum">
              <a:rPr lang="en-US" smtClean="0">
                <a:latin typeface="Arial" charset="0"/>
              </a:rPr>
              <a:pPr/>
              <a:t>31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16ABA7-EFBB-47F3-B0B8-2D1EC7727EE3}" type="slidenum">
              <a:rPr lang="en-US" smtClean="0">
                <a:latin typeface="Arial" charset="0"/>
              </a:rPr>
              <a:pPr/>
              <a:t>32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983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95DAD0-494D-4175-A854-C0B64ED5D01B}" type="slidenum">
              <a:rPr lang="en-US" smtClean="0">
                <a:latin typeface="Arial" charset="0"/>
              </a:rPr>
              <a:pPr/>
              <a:t>33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2885BD-3827-41D2-AE85-7376A8B2C171}" type="slidenum">
              <a:rPr lang="en-US" smtClean="0">
                <a:latin typeface="Arial" charset="0"/>
              </a:rPr>
              <a:pPr/>
              <a:t>34</a:t>
            </a:fld>
            <a:endParaRPr lang="en-US" smtClean="0">
              <a:latin typeface="Arial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Make another slide that shows first half of Sobel.c code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8C10E3-0A4F-4DF2-A4E1-EE2F93FC345D}" type="slidenum">
              <a:rPr lang="en-US" smtClean="0">
                <a:latin typeface="Arial" charset="0"/>
              </a:rPr>
              <a:pPr/>
              <a:t>35</a:t>
            </a:fld>
            <a:endParaRPr lang="en-US" smtClean="0">
              <a:latin typeface="Arial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Add box with A and B moving from one pair of pixels to another. The data is processed in a sequential manner.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Box moves and it should record </a:t>
            </a:r>
          </a:p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C3852E-2C8F-4E4F-95E2-CEEBE9ACB47F}" type="slidenum">
              <a:rPr lang="en-US" smtClean="0">
                <a:latin typeface="Arial" charset="0"/>
              </a:rPr>
              <a:pPr/>
              <a:t>36</a:t>
            </a:fld>
            <a:endParaRPr lang="en-US" smtClean="0">
              <a:latin typeface="Arial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Add box with A and B moving from one pair of pixels to another. The data is processed in a sequential manner.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Box moves and it should record </a:t>
            </a:r>
          </a:p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BFD1CD-8FE0-46D3-A57F-F3A33CC28017}" type="slidenum">
              <a:rPr lang="en-US" smtClean="0">
                <a:latin typeface="Arial" charset="0"/>
              </a:rPr>
              <a:pPr/>
              <a:t>37</a:t>
            </a:fld>
            <a:endParaRPr lang="en-US" smtClean="0">
              <a:latin typeface="Arial" charset="0"/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Add box with A and B moving from one pair of pixels to another. The data is processed in a sequential manner.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Box moves and it should record </a:t>
            </a:r>
          </a:p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41EBE1-D6A0-4143-BA42-6D8C5545560C}" type="slidenum">
              <a:rPr lang="en-US" smtClean="0">
                <a:latin typeface="Arial" charset="0"/>
              </a:rPr>
              <a:pPr/>
              <a:t>38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FE0E6D-EA35-4FC4-9664-54E33AD74B6E}" type="slidenum">
              <a:rPr lang="en-US" smtClean="0">
                <a:latin typeface="Arial" charset="0"/>
              </a:rPr>
              <a:pPr/>
              <a:t>39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CE0A89-8159-4515-833D-47CFEEFD826D}" type="slidenum">
              <a:rPr lang="en-US" smtClean="0">
                <a:latin typeface="Arial" charset="0"/>
              </a:rPr>
              <a:pPr/>
              <a:t>4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54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054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8FD285-C884-4FAD-BBE4-1DBEEF8CEA49}" type="slidenum">
              <a:rPr lang="en-US" smtClean="0">
                <a:latin typeface="Arial" charset="0"/>
              </a:rPr>
              <a:pPr/>
              <a:t>40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065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B28863-4E3B-42F2-A437-4EF905764ED3}" type="slidenum">
              <a:rPr lang="en-US" smtClean="0">
                <a:latin typeface="Arial" charset="0"/>
              </a:rPr>
              <a:pPr/>
              <a:t>41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075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308039-6721-49E6-8AE0-3037BE0CAEE6}" type="slidenum">
              <a:rPr lang="en-US" smtClean="0">
                <a:latin typeface="Arial" charset="0"/>
              </a:rPr>
              <a:pPr/>
              <a:t>42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085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EBE141-6513-449D-9995-883AB8B661B2}" type="slidenum">
              <a:rPr lang="en-US" smtClean="0">
                <a:latin typeface="Arial" charset="0"/>
              </a:rPr>
              <a:pPr/>
              <a:t>43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872D84-327E-4351-860B-24AE77828FBF}" type="slidenum">
              <a:rPr lang="en-US" smtClean="0">
                <a:latin typeface="Arial" charset="0"/>
              </a:rPr>
              <a:pPr/>
              <a:t>44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B25013-CCDA-46E8-A416-DFA1F9D8F372}" type="slidenum">
              <a:rPr lang="en-US" smtClean="0">
                <a:latin typeface="Arial" charset="0"/>
              </a:rPr>
              <a:pPr/>
              <a:t>45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C37A6C-363A-4E7D-89FD-2800419828D2}" type="slidenum">
              <a:rPr lang="en-US" smtClean="0">
                <a:latin typeface="Arial" charset="0"/>
              </a:rPr>
              <a:pPr/>
              <a:t>46</a:t>
            </a:fld>
            <a:endParaRPr lang="en-US" smtClean="0">
              <a:latin typeface="Arial" charset="0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Put this at beginning</a:t>
            </a: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126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7FD0FB-B94A-47BB-97DF-51D32DE6495B}" type="slidenum">
              <a:rPr lang="en-US" smtClean="0">
                <a:latin typeface="Arial" charset="0"/>
              </a:rPr>
              <a:pPr/>
              <a:t>47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6310FD-2329-4F2D-9963-8D9501A2D13D}" type="slidenum">
              <a:rPr lang="en-US" smtClean="0">
                <a:latin typeface="Arial" charset="0"/>
              </a:rPr>
              <a:pPr/>
              <a:t>48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46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146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B9C42F-4876-4D27-B56B-A52328D071C0}" type="slidenum">
              <a:rPr lang="en-US" smtClean="0">
                <a:latin typeface="Arial" charset="0"/>
              </a:rPr>
              <a:pPr/>
              <a:t>49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7BE4FE-72B1-42F1-9A62-9ABE5C3DE97B}" type="slidenum">
              <a:rPr lang="en-US" smtClean="0">
                <a:latin typeface="Arial" charset="0"/>
              </a:rPr>
              <a:pPr/>
              <a:t>5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762BF3-0BFD-4FEE-98B1-E8A49B4389D2}" type="slidenum">
              <a:rPr lang="en-US" smtClean="0">
                <a:latin typeface="Arial" charset="0"/>
              </a:rPr>
              <a:pPr/>
              <a:t>50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762BF3-0BFD-4FEE-98B1-E8A49B4389D2}" type="slidenum">
              <a:rPr lang="en-US" smtClean="0">
                <a:latin typeface="Arial" charset="0"/>
              </a:rPr>
              <a:pPr/>
              <a:t>51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67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167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C3B5B5-32DC-46AE-A8BE-341F9617A732}" type="slidenum">
              <a:rPr lang="en-US" smtClean="0">
                <a:latin typeface="Arial" charset="0"/>
              </a:rPr>
              <a:pPr/>
              <a:t>52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77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177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44ABBE-09ED-464F-BC9C-BFB26263486E}" type="slidenum">
              <a:rPr lang="en-US" smtClean="0">
                <a:latin typeface="Arial" charset="0"/>
              </a:rPr>
              <a:pPr/>
              <a:t>53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87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187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3BE532-573F-4AFE-8512-AC5253FD90AC}" type="slidenum">
              <a:rPr lang="en-US" smtClean="0">
                <a:latin typeface="Arial" charset="0"/>
              </a:rPr>
              <a:pPr/>
              <a:t>54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98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198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458566-578D-4C5A-85CE-37BCF9FA1B6E}" type="slidenum">
              <a:rPr lang="en-US" smtClean="0">
                <a:latin typeface="Arial" charset="0"/>
              </a:rPr>
              <a:pPr/>
              <a:t>55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98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198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458566-578D-4C5A-85CE-37BCF9FA1B6E}" type="slidenum">
              <a:rPr lang="en-US" smtClean="0">
                <a:latin typeface="Arial" charset="0"/>
              </a:rPr>
              <a:pPr/>
              <a:t>56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98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198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458566-578D-4C5A-85CE-37BCF9FA1B6E}" type="slidenum">
              <a:rPr lang="en-US" smtClean="0">
                <a:latin typeface="Arial" charset="0"/>
              </a:rPr>
              <a:pPr/>
              <a:t>57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98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198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458566-578D-4C5A-85CE-37BCF9FA1B6E}" type="slidenum">
              <a:rPr lang="en-US" smtClean="0">
                <a:latin typeface="Arial" charset="0"/>
              </a:rPr>
              <a:pPr/>
              <a:t>58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98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198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458566-578D-4C5A-85CE-37BCF9FA1B6E}" type="slidenum">
              <a:rPr lang="en-US" smtClean="0">
                <a:latin typeface="Arial" charset="0"/>
              </a:rPr>
              <a:pPr/>
              <a:t>59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749E73-3EBD-49DA-B4A3-FFF85DE57981}" type="slidenum">
              <a:rPr lang="en-US" smtClean="0">
                <a:latin typeface="Arial" charset="0"/>
              </a:rPr>
              <a:pPr/>
              <a:t>6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98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198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458566-578D-4C5A-85CE-37BCF9FA1B6E}" type="slidenum">
              <a:rPr lang="en-US" smtClean="0">
                <a:latin typeface="Arial" charset="0"/>
              </a:rPr>
              <a:pPr/>
              <a:t>60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08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208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FB0A7F-19BF-4180-9087-C4D3E131DBBA}" type="slidenum">
              <a:rPr lang="en-US" smtClean="0">
                <a:latin typeface="Arial" charset="0"/>
              </a:rPr>
              <a:pPr/>
              <a:t>61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08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208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FB0A7F-19BF-4180-9087-C4D3E131DBBA}" type="slidenum">
              <a:rPr lang="en-US" smtClean="0">
                <a:latin typeface="Arial" charset="0"/>
              </a:rPr>
              <a:pPr/>
              <a:t>62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F78B36-B29D-4E3C-A1A7-AAA42A372CD8}" type="slidenum">
              <a:rPr lang="en-US" smtClean="0">
                <a:latin typeface="Arial" charset="0"/>
              </a:rPr>
              <a:pPr/>
              <a:t>63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8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228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EE8D25-F909-46D8-BB10-6884F05DD075}" type="slidenum">
              <a:rPr lang="en-US" smtClean="0">
                <a:latin typeface="Arial" charset="0"/>
              </a:rPr>
              <a:pPr/>
              <a:t>64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239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2C5583-6F4B-4A58-83B0-39EA39094179}" type="slidenum">
              <a:rPr lang="en-US" smtClean="0">
                <a:latin typeface="Arial" charset="0"/>
              </a:rPr>
              <a:pPr/>
              <a:t>65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49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249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360071-0732-487D-B197-B941AFC45910}" type="slidenum">
              <a:rPr lang="en-US" smtClean="0">
                <a:latin typeface="Arial" charset="0"/>
              </a:rPr>
              <a:pPr/>
              <a:t>66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59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1259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9E2D71-5EA0-402D-86E4-977FF8CA51A5}" type="slidenum">
              <a:rPr lang="en-US" smtClean="0">
                <a:latin typeface="Arial" charset="0"/>
              </a:rPr>
              <a:pPr/>
              <a:t>67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2E5CDA-BD70-4634-9F40-D13850A7E6C7}" type="slidenum">
              <a:rPr lang="en-US" smtClean="0">
                <a:latin typeface="Arial" charset="0"/>
              </a:rPr>
              <a:pPr/>
              <a:t>7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8C2B06-4908-4DAD-B365-7D03811A20AB}" type="slidenum">
              <a:rPr lang="en-US" smtClean="0">
                <a:latin typeface="Arial" charset="0"/>
              </a:rPr>
              <a:pPr/>
              <a:t>8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A0666C-41ED-41BA-ACFC-BF2F391844D7}" type="slidenum">
              <a:rPr lang="en-US" smtClean="0">
                <a:latin typeface="Arial" charset="0"/>
              </a:rPr>
              <a:pPr/>
              <a:t>9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914400"/>
            <a:ext cx="8686800" cy="2514600"/>
            <a:chOff x="0" y="576"/>
            <a:chExt cx="5472" cy="1584"/>
          </a:xfrm>
        </p:grpSpPr>
        <p:sp>
          <p:nvSpPr>
            <p:cNvPr id="5" name="Oval 7"/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" name="Freeform 10"/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>
                <a:gd name="T0" fmla="*/ 0 w 1000"/>
                <a:gd name="T1" fmla="*/ 635 h 1000"/>
                <a:gd name="T2" fmla="*/ 0 w 1000"/>
                <a:gd name="T3" fmla="*/ 635 h 1000"/>
                <a:gd name="T4" fmla="*/ 0 w 1000"/>
                <a:gd name="T5" fmla="*/ 0 h 1000"/>
                <a:gd name="T6" fmla="*/ 0 w 1000"/>
                <a:gd name="T7" fmla="*/ 0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9" name="Freeform 11"/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>
                <a:gd name="T0" fmla="*/ 0 w 1000"/>
                <a:gd name="T1" fmla="*/ 0 h 1000"/>
                <a:gd name="T2" fmla="*/ 0 w 1000"/>
                <a:gd name="T3" fmla="*/ 0 h 1000"/>
                <a:gd name="T4" fmla="*/ 0 w 1000"/>
                <a:gd name="T5" fmla="*/ 481 h 1000"/>
                <a:gd name="T6" fmla="*/ 0 w 1000"/>
                <a:gd name="T7" fmla="*/ 481 h 10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</p:grpSp>
      <p:sp>
        <p:nvSpPr>
          <p:cNvPr id="4710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581400"/>
            <a:ext cx="5638800" cy="19050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71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838200" y="1443038"/>
            <a:ext cx="7086600" cy="16002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3CCFA-9206-4351-B35C-7C816ECD5B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6FBE6-870C-4889-BFC1-E7ADB1BD95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1313" y="96838"/>
            <a:ext cx="1919287" cy="59991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31863" y="96838"/>
            <a:ext cx="5607050" cy="59991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928F4-B3C9-47C5-8A66-D02385F374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863" y="96838"/>
            <a:ext cx="7158037" cy="14128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49325" y="1981200"/>
            <a:ext cx="7661275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606D74-F38D-4293-B219-8A09FFBE8B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863" y="96838"/>
            <a:ext cx="7158037" cy="14128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856163" y="1981200"/>
            <a:ext cx="3754437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3E5BD-E0A8-407F-A34D-C3181B49DA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E87B06-FA00-4FFB-BD8E-6F13A0C843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BC628-E7FF-45EF-848D-F58FF0DFEE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6163" y="1981200"/>
            <a:ext cx="37544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AE68F-78A1-469E-A7E9-795E3A4DD9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4CB13-6620-49E1-90DA-2244DBCC8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F3F9D-6646-4B8E-BE00-FE41BA9BA3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E01E42-5842-4C7C-9D5C-7CBBF1A029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B4B70-85B1-405D-ABD2-8FDEC7539B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422EE-455F-4EF6-9E07-F8E974A67B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1377950"/>
            <a:ext cx="2133600" cy="1016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447800" y="1377950"/>
            <a:ext cx="7239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931863" y="96838"/>
            <a:ext cx="7158037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9325" y="1981200"/>
            <a:ext cx="76612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461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fld id="{ACB61813-5E21-4225-831F-2BAC727B27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3" name="Freeform 9"/>
          <p:cNvSpPr>
            <a:spLocks noChangeArrowheads="1"/>
          </p:cNvSpPr>
          <p:nvPr/>
        </p:nvSpPr>
        <p:spPr bwMode="auto">
          <a:xfrm>
            <a:off x="838200" y="561975"/>
            <a:ext cx="152400" cy="1066800"/>
          </a:xfrm>
          <a:custGeom>
            <a:avLst/>
            <a:gdLst>
              <a:gd name="T0" fmla="*/ 2147483647 w 1000"/>
              <a:gd name="T1" fmla="*/ 2147483647 h 1000"/>
              <a:gd name="T2" fmla="*/ 0 w 1000"/>
              <a:gd name="T3" fmla="*/ 2147483647 h 1000"/>
              <a:gd name="T4" fmla="*/ 0 w 1000"/>
              <a:gd name="T5" fmla="*/ 0 h 1000"/>
              <a:gd name="T6" fmla="*/ 2147483647 w 1000"/>
              <a:gd name="T7" fmla="*/ 0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1034" name="Freeform 10"/>
          <p:cNvSpPr>
            <a:spLocks noChangeArrowheads="1"/>
          </p:cNvSpPr>
          <p:nvPr/>
        </p:nvSpPr>
        <p:spPr bwMode="auto">
          <a:xfrm>
            <a:off x="8262938" y="269875"/>
            <a:ext cx="152400" cy="1073150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447675" indent="-44767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889000" indent="-43973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¡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293813" indent="-4032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81163" indent="-3857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¡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70100" indent="-3873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273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845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417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989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4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5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6.bin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35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15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524000"/>
            <a:ext cx="8153400" cy="1905000"/>
          </a:xfrm>
        </p:spPr>
        <p:txBody>
          <a:bodyPr/>
          <a:lstStyle/>
          <a:p>
            <a:pPr eaLnBrk="1" hangingPunct="1">
              <a:buFont typeface="Wingdings" charset="0"/>
              <a:buChar char="n"/>
              <a:defRPr/>
            </a:pPr>
            <a:r>
              <a:rPr lang="en-US" sz="2800" dirty="0" smtClean="0">
                <a:cs typeface="+mn-cs"/>
              </a:rPr>
              <a:t>The purpose of Edge Detection is to find jumps in the brightness function (of an image) and mark them. </a:t>
            </a:r>
          </a:p>
          <a:p>
            <a:pPr eaLnBrk="1" hangingPunct="1">
              <a:buFont typeface="Wingdings" charset="0"/>
              <a:buChar char="n"/>
              <a:defRPr/>
            </a:pPr>
            <a:endParaRPr lang="en-US" sz="2800" dirty="0" smtClean="0">
              <a:cs typeface="+mn-cs"/>
            </a:endParaRPr>
          </a:p>
          <a:p>
            <a:pPr eaLnBrk="1" hangingPunct="1">
              <a:buFont typeface="Wingdings" charset="0"/>
              <a:buChar char="n"/>
              <a:defRPr/>
            </a:pPr>
            <a:endParaRPr lang="en-US" sz="2800" dirty="0" smtClean="0">
              <a:cs typeface="+mn-cs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sz="2800" dirty="0" smtClean="0">
              <a:cs typeface="+mn-cs"/>
            </a:endParaRPr>
          </a:p>
          <a:p>
            <a:pPr marL="0" indent="0" eaLnBrk="1" hangingPunct="1">
              <a:buFont typeface="Wingdings" charset="0"/>
              <a:buNone/>
              <a:defRPr/>
            </a:pPr>
            <a:r>
              <a:rPr lang="en-US" sz="2800" dirty="0" smtClean="0">
                <a:cs typeface="+mn-cs"/>
              </a:rPr>
              <a:t>     </a:t>
            </a:r>
            <a:endParaRPr lang="en-US" sz="8000" dirty="0">
              <a:cs typeface="+mn-cs"/>
            </a:endParaRPr>
          </a:p>
        </p:txBody>
      </p:sp>
      <p:sp>
        <p:nvSpPr>
          <p:cNvPr id="8195" name="Title 11"/>
          <p:cNvSpPr>
            <a:spLocks noGrp="1"/>
          </p:cNvSpPr>
          <p:nvPr>
            <p:ph type="title"/>
          </p:nvPr>
        </p:nvSpPr>
        <p:spPr>
          <a:xfrm>
            <a:off x="1143000" y="0"/>
            <a:ext cx="7158038" cy="1412875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Edge Detection</a:t>
            </a:r>
          </a:p>
        </p:txBody>
      </p:sp>
      <p:sp>
        <p:nvSpPr>
          <p:cNvPr id="8196" name="TextBox 2"/>
          <p:cNvSpPr txBox="1">
            <a:spLocks noChangeArrowheads="1"/>
          </p:cNvSpPr>
          <p:nvPr/>
        </p:nvSpPr>
        <p:spPr bwMode="auto">
          <a:xfrm>
            <a:off x="-914400" y="373380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Computing Weighted Sum</a:t>
            </a:r>
          </a:p>
        </p:txBody>
      </p:sp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304800" y="1905000"/>
            <a:ext cx="2071688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/>
              <a:t>0  0  0  0  0  0</a:t>
            </a:r>
          </a:p>
          <a:p>
            <a:pPr eaLnBrk="1" hangingPunct="1"/>
            <a:r>
              <a:rPr lang="en-US" sz="2400"/>
              <a:t>0  0  0  0  0  0</a:t>
            </a:r>
          </a:p>
          <a:p>
            <a:pPr eaLnBrk="1" hangingPunct="1"/>
            <a:r>
              <a:rPr lang="en-US" sz="2400"/>
              <a:t>0  0 -1 +1 0  0</a:t>
            </a:r>
          </a:p>
          <a:p>
            <a:pPr eaLnBrk="1" hangingPunct="1"/>
            <a:r>
              <a:rPr lang="en-US" sz="2400"/>
              <a:t>0  0 -2 +2 0  0</a:t>
            </a:r>
          </a:p>
          <a:p>
            <a:pPr eaLnBrk="1" hangingPunct="1"/>
            <a:r>
              <a:rPr lang="en-US" sz="2400"/>
              <a:t>0  0  0  0  0  0</a:t>
            </a:r>
          </a:p>
          <a:p>
            <a:pPr eaLnBrk="1" hangingPunct="1"/>
            <a:r>
              <a:rPr lang="en-US" sz="2400"/>
              <a:t>0  0  0  0  0  0</a:t>
            </a:r>
          </a:p>
        </p:txBody>
      </p:sp>
      <p:sp>
        <p:nvSpPr>
          <p:cNvPr id="154629" name="Text Box 5"/>
          <p:cNvSpPr txBox="1">
            <a:spLocks noChangeArrowheads="1"/>
          </p:cNvSpPr>
          <p:nvPr/>
        </p:nvSpPr>
        <p:spPr bwMode="auto">
          <a:xfrm>
            <a:off x="4267200" y="2743200"/>
            <a:ext cx="819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3      1</a:t>
            </a:r>
          </a:p>
          <a:p>
            <a:pPr eaLnBrk="1" hangingPunct="1"/>
            <a:r>
              <a:rPr lang="en-US"/>
              <a:t>2      0</a:t>
            </a:r>
          </a:p>
        </p:txBody>
      </p:sp>
      <p:sp>
        <p:nvSpPr>
          <p:cNvPr id="154630" name="Rectangle 6"/>
          <p:cNvSpPr>
            <a:spLocks noChangeArrowheads="1"/>
          </p:cNvSpPr>
          <p:nvPr/>
        </p:nvSpPr>
        <p:spPr bwMode="auto">
          <a:xfrm>
            <a:off x="3505200" y="2286000"/>
            <a:ext cx="24447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8000"/>
              <a:t>[      ]</a:t>
            </a:r>
          </a:p>
        </p:txBody>
      </p:sp>
      <p:sp>
        <p:nvSpPr>
          <p:cNvPr id="17414" name="Line 7"/>
          <p:cNvSpPr>
            <a:spLocks noChangeShapeType="1"/>
          </p:cNvSpPr>
          <p:nvPr/>
        </p:nvSpPr>
        <p:spPr bwMode="auto">
          <a:xfrm flipH="1" flipV="1">
            <a:off x="533400" y="2209800"/>
            <a:ext cx="3733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15" name="Line 8"/>
          <p:cNvSpPr>
            <a:spLocks noChangeShapeType="1"/>
          </p:cNvSpPr>
          <p:nvPr/>
        </p:nvSpPr>
        <p:spPr bwMode="auto">
          <a:xfrm flipH="1" flipV="1">
            <a:off x="914400" y="2133600"/>
            <a:ext cx="388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16" name="Line 9"/>
          <p:cNvSpPr>
            <a:spLocks noChangeShapeType="1"/>
          </p:cNvSpPr>
          <p:nvPr/>
        </p:nvSpPr>
        <p:spPr bwMode="auto">
          <a:xfrm flipH="1" flipV="1">
            <a:off x="533400" y="2514600"/>
            <a:ext cx="38100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17" name="Line 10"/>
          <p:cNvSpPr>
            <a:spLocks noChangeShapeType="1"/>
          </p:cNvSpPr>
          <p:nvPr/>
        </p:nvSpPr>
        <p:spPr bwMode="auto">
          <a:xfrm flipH="1" flipV="1">
            <a:off x="914400" y="2514600"/>
            <a:ext cx="388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18" name="Text Box 11"/>
          <p:cNvSpPr txBox="1">
            <a:spLocks noChangeArrowheads="1"/>
          </p:cNvSpPr>
          <p:nvPr/>
        </p:nvSpPr>
        <p:spPr bwMode="auto">
          <a:xfrm>
            <a:off x="6172200" y="2438400"/>
            <a:ext cx="23368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3*0 + 1*0 + 2*0 + 0*0</a:t>
            </a:r>
          </a:p>
          <a:p>
            <a:endParaRPr lang="en-US"/>
          </a:p>
          <a:p>
            <a:r>
              <a:rPr lang="en-US"/>
              <a:t>This calculates the</a:t>
            </a:r>
          </a:p>
          <a:p>
            <a:r>
              <a:rPr lang="en-US"/>
              <a:t>weighted sum.</a:t>
            </a:r>
          </a:p>
        </p:txBody>
      </p:sp>
      <p:sp>
        <p:nvSpPr>
          <p:cNvPr id="17419" name="Text Box 12"/>
          <p:cNvSpPr txBox="1">
            <a:spLocks noChangeArrowheads="1"/>
          </p:cNvSpPr>
          <p:nvPr/>
        </p:nvSpPr>
        <p:spPr bwMode="auto">
          <a:xfrm>
            <a:off x="3794125" y="3694113"/>
            <a:ext cx="1416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The weights</a:t>
            </a:r>
          </a:p>
        </p:txBody>
      </p:sp>
      <p:sp>
        <p:nvSpPr>
          <p:cNvPr id="17420" name="Text Box 13"/>
          <p:cNvSpPr txBox="1">
            <a:spLocks noChangeArrowheads="1"/>
          </p:cNvSpPr>
          <p:nvPr/>
        </p:nvSpPr>
        <p:spPr bwMode="auto">
          <a:xfrm>
            <a:off x="171450" y="4357688"/>
            <a:ext cx="8210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Summing these numbers after weighting them by the individual weights</a:t>
            </a:r>
          </a:p>
        </p:txBody>
      </p:sp>
      <p:sp>
        <p:nvSpPr>
          <p:cNvPr id="17421" name="Text Box 14"/>
          <p:cNvSpPr txBox="1">
            <a:spLocks noChangeArrowheads="1"/>
          </p:cNvSpPr>
          <p:nvPr/>
        </p:nvSpPr>
        <p:spPr bwMode="auto">
          <a:xfrm>
            <a:off x="4114800" y="4859338"/>
            <a:ext cx="4362450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/>
              <a:t>Note: each weighted sum results in</a:t>
            </a:r>
          </a:p>
          <a:p>
            <a:r>
              <a:rPr lang="en-US"/>
              <a:t>one number.</a:t>
            </a:r>
          </a:p>
          <a:p>
            <a:pPr>
              <a:buFontTx/>
              <a:buChar char="•"/>
            </a:pPr>
            <a:r>
              <a:rPr lang="en-US"/>
              <a:t>This number gets placed in the output </a:t>
            </a:r>
          </a:p>
          <a:p>
            <a:r>
              <a:rPr lang="en-US"/>
              <a:t>array in the position that the inputs came </a:t>
            </a:r>
          </a:p>
          <a:p>
            <a:r>
              <a:rPr lang="en-US"/>
              <a:t>from.</a:t>
            </a:r>
          </a:p>
        </p:txBody>
      </p:sp>
      <p:sp>
        <p:nvSpPr>
          <p:cNvPr id="154640" name="Rectangle 16"/>
          <p:cNvSpPr>
            <a:spLocks noChangeArrowheads="1"/>
          </p:cNvSpPr>
          <p:nvPr/>
        </p:nvSpPr>
        <p:spPr bwMode="auto">
          <a:xfrm>
            <a:off x="457200" y="4814888"/>
            <a:ext cx="3686175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9600"/>
              <a:t>[</a:t>
            </a:r>
            <a:r>
              <a:rPr lang="en-US" sz="8000"/>
              <a:t>          </a:t>
            </a:r>
            <a:r>
              <a:rPr lang="en-US" sz="9600"/>
              <a:t>]</a:t>
            </a:r>
          </a:p>
        </p:txBody>
      </p:sp>
      <p:sp>
        <p:nvSpPr>
          <p:cNvPr id="17423" name="Text Box 17"/>
          <p:cNvSpPr txBox="1">
            <a:spLocks noChangeArrowheads="1"/>
          </p:cNvSpPr>
          <p:nvPr/>
        </p:nvSpPr>
        <p:spPr bwMode="auto">
          <a:xfrm>
            <a:off x="996950" y="5257800"/>
            <a:ext cx="692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      </a:t>
            </a:r>
          </a:p>
        </p:txBody>
      </p:sp>
      <p:sp>
        <p:nvSpPr>
          <p:cNvPr id="17424" name="Line 8"/>
          <p:cNvSpPr>
            <a:spLocks noChangeShapeType="1"/>
          </p:cNvSpPr>
          <p:nvPr/>
        </p:nvSpPr>
        <p:spPr bwMode="auto">
          <a:xfrm flipH="1">
            <a:off x="609600" y="1676400"/>
            <a:ext cx="1295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25" name="TextBox 1"/>
          <p:cNvSpPr txBox="1">
            <a:spLocks noChangeArrowheads="1"/>
          </p:cNvSpPr>
          <p:nvPr/>
        </p:nvSpPr>
        <p:spPr bwMode="auto">
          <a:xfrm>
            <a:off x="1905000" y="1447800"/>
            <a:ext cx="6553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The computed sum goes in this location, but not on the original image, instead, it goes on an output table.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4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4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4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9" grpId="0"/>
      <p:bldP spid="154630" grpId="0"/>
      <p:bldP spid="1546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The previous slide….	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Was an example of a one-location convolution.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If we move the location of the numbers being summed, we have scanning convolution.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The next slides show the scanning convolution.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Computing Weighted Sum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304800" y="1905000"/>
            <a:ext cx="2071688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/>
              <a:t>0  0  0  0  0  0</a:t>
            </a:r>
          </a:p>
          <a:p>
            <a:pPr eaLnBrk="1" hangingPunct="1"/>
            <a:r>
              <a:rPr lang="en-US" sz="2400"/>
              <a:t>0  0  0  0  0  0</a:t>
            </a:r>
          </a:p>
          <a:p>
            <a:pPr eaLnBrk="1" hangingPunct="1"/>
            <a:r>
              <a:rPr lang="en-US" sz="2400"/>
              <a:t>0  0 -1 +1 0  0</a:t>
            </a:r>
          </a:p>
          <a:p>
            <a:pPr eaLnBrk="1" hangingPunct="1"/>
            <a:r>
              <a:rPr lang="en-US" sz="2400"/>
              <a:t>0  0 -2 +2 0  0</a:t>
            </a:r>
          </a:p>
          <a:p>
            <a:pPr eaLnBrk="1" hangingPunct="1"/>
            <a:r>
              <a:rPr lang="en-US" sz="2400"/>
              <a:t>0  0  0  0  0  0</a:t>
            </a:r>
          </a:p>
          <a:p>
            <a:pPr eaLnBrk="1" hangingPunct="1"/>
            <a:r>
              <a:rPr lang="en-US" sz="2400"/>
              <a:t>0  0  0  0  0  0</a:t>
            </a:r>
          </a:p>
        </p:txBody>
      </p:sp>
      <p:sp>
        <p:nvSpPr>
          <p:cNvPr id="155652" name="Text Box 4"/>
          <p:cNvSpPr txBox="1">
            <a:spLocks noChangeArrowheads="1"/>
          </p:cNvSpPr>
          <p:nvPr/>
        </p:nvSpPr>
        <p:spPr bwMode="auto">
          <a:xfrm>
            <a:off x="4267200" y="2743200"/>
            <a:ext cx="819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3      1</a:t>
            </a:r>
          </a:p>
          <a:p>
            <a:pPr eaLnBrk="1" hangingPunct="1"/>
            <a:r>
              <a:rPr lang="en-US"/>
              <a:t>2      0</a:t>
            </a:r>
          </a:p>
        </p:txBody>
      </p:sp>
      <p:sp>
        <p:nvSpPr>
          <p:cNvPr id="155653" name="Rectangle 5"/>
          <p:cNvSpPr>
            <a:spLocks noChangeArrowheads="1"/>
          </p:cNvSpPr>
          <p:nvPr/>
        </p:nvSpPr>
        <p:spPr bwMode="auto">
          <a:xfrm>
            <a:off x="3505200" y="2286000"/>
            <a:ext cx="24447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8000"/>
              <a:t>[      ]</a:t>
            </a:r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 flipH="1" flipV="1">
            <a:off x="914400" y="2209800"/>
            <a:ext cx="3352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 flipH="1" flipV="1">
            <a:off x="1219200" y="2133600"/>
            <a:ext cx="3581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4" name="Line 8"/>
          <p:cNvSpPr>
            <a:spLocks noChangeShapeType="1"/>
          </p:cNvSpPr>
          <p:nvPr/>
        </p:nvSpPr>
        <p:spPr bwMode="auto">
          <a:xfrm flipH="1" flipV="1">
            <a:off x="914400" y="2590800"/>
            <a:ext cx="3429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 flipH="1" flipV="1">
            <a:off x="1219200" y="2514600"/>
            <a:ext cx="3581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6248400" y="2833688"/>
            <a:ext cx="23368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3*0 + 1*0 + 2*0 + 0*0</a:t>
            </a:r>
          </a:p>
          <a:p>
            <a:endParaRPr lang="en-US"/>
          </a:p>
          <a:p>
            <a:r>
              <a:rPr lang="en-US"/>
              <a:t>This calculates the </a:t>
            </a:r>
          </a:p>
          <a:p>
            <a:r>
              <a:rPr lang="en-US"/>
              <a:t>next weighted sum.</a:t>
            </a: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3794125" y="3694113"/>
            <a:ext cx="1416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The weights</a:t>
            </a: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171450" y="4357688"/>
            <a:ext cx="272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Summing these numbers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4232275" y="4343400"/>
            <a:ext cx="41497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/>
              <a:t>This number gets placed in the output </a:t>
            </a:r>
          </a:p>
          <a:p>
            <a:r>
              <a:rPr lang="en-US"/>
              <a:t>array in the NEXT position.</a:t>
            </a:r>
          </a:p>
        </p:txBody>
      </p:sp>
      <p:sp>
        <p:nvSpPr>
          <p:cNvPr id="155662" name="Rectangle 14"/>
          <p:cNvSpPr>
            <a:spLocks noChangeArrowheads="1"/>
          </p:cNvSpPr>
          <p:nvPr/>
        </p:nvSpPr>
        <p:spPr bwMode="auto">
          <a:xfrm>
            <a:off x="3956050" y="4814888"/>
            <a:ext cx="3686175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9600"/>
              <a:t>[</a:t>
            </a:r>
            <a:r>
              <a:rPr lang="en-US" sz="8000"/>
              <a:t>          </a:t>
            </a:r>
            <a:r>
              <a:rPr lang="en-US" sz="9600"/>
              <a:t>]</a:t>
            </a: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4495800" y="5257800"/>
            <a:ext cx="819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0      0</a:t>
            </a:r>
          </a:p>
        </p:txBody>
      </p:sp>
      <p:sp>
        <p:nvSpPr>
          <p:cNvPr id="19472" name="TextBox 1"/>
          <p:cNvSpPr txBox="1">
            <a:spLocks noChangeArrowheads="1"/>
          </p:cNvSpPr>
          <p:nvPr/>
        </p:nvSpPr>
        <p:spPr bwMode="auto">
          <a:xfrm>
            <a:off x="3657600" y="1752600"/>
            <a:ext cx="4724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First compute all columns in first row, then move on to the second row, and so 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5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5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5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2" grpId="0"/>
      <p:bldP spid="155653" grpId="0"/>
      <p:bldP spid="15566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Computing Weighted Sum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304800" y="1905000"/>
            <a:ext cx="2071688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/>
              <a:t>0  0  0  0  0  0</a:t>
            </a:r>
          </a:p>
          <a:p>
            <a:pPr eaLnBrk="1" hangingPunct="1"/>
            <a:r>
              <a:rPr lang="en-US" sz="2400"/>
              <a:t>0  0  0  0  0  0</a:t>
            </a:r>
          </a:p>
          <a:p>
            <a:pPr eaLnBrk="1" hangingPunct="1"/>
            <a:r>
              <a:rPr lang="en-US" sz="2400"/>
              <a:t>0  0 -1 +1 0  0</a:t>
            </a:r>
          </a:p>
          <a:p>
            <a:pPr eaLnBrk="1" hangingPunct="1"/>
            <a:r>
              <a:rPr lang="en-US" sz="2400"/>
              <a:t>0  0 -2 +2 0  0</a:t>
            </a:r>
          </a:p>
          <a:p>
            <a:pPr eaLnBrk="1" hangingPunct="1"/>
            <a:r>
              <a:rPr lang="en-US" sz="2400"/>
              <a:t>0  0  0  0  0  0</a:t>
            </a:r>
          </a:p>
          <a:p>
            <a:pPr eaLnBrk="1" hangingPunct="1"/>
            <a:r>
              <a:rPr lang="en-US" sz="2400"/>
              <a:t>0  0  0  0  0  0</a:t>
            </a:r>
          </a:p>
        </p:txBody>
      </p:sp>
      <p:sp>
        <p:nvSpPr>
          <p:cNvPr id="158724" name="Text Box 4"/>
          <p:cNvSpPr txBox="1">
            <a:spLocks noChangeArrowheads="1"/>
          </p:cNvSpPr>
          <p:nvPr/>
        </p:nvSpPr>
        <p:spPr bwMode="auto">
          <a:xfrm>
            <a:off x="4267200" y="2743200"/>
            <a:ext cx="819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3      1</a:t>
            </a:r>
          </a:p>
          <a:p>
            <a:pPr eaLnBrk="1" hangingPunct="1"/>
            <a:r>
              <a:rPr lang="en-US"/>
              <a:t>2      0</a:t>
            </a:r>
          </a:p>
        </p:txBody>
      </p:sp>
      <p:sp>
        <p:nvSpPr>
          <p:cNvPr id="158725" name="Rectangle 5"/>
          <p:cNvSpPr>
            <a:spLocks noChangeArrowheads="1"/>
          </p:cNvSpPr>
          <p:nvPr/>
        </p:nvSpPr>
        <p:spPr bwMode="auto">
          <a:xfrm>
            <a:off x="3505200" y="2286000"/>
            <a:ext cx="24447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8000"/>
              <a:t>[      ]</a:t>
            </a:r>
          </a:p>
        </p:txBody>
      </p:sp>
      <p:sp>
        <p:nvSpPr>
          <p:cNvPr id="20486" name="Line 6"/>
          <p:cNvSpPr>
            <a:spLocks noChangeShapeType="1"/>
          </p:cNvSpPr>
          <p:nvPr/>
        </p:nvSpPr>
        <p:spPr bwMode="auto">
          <a:xfrm flipH="1">
            <a:off x="1676400" y="2895600"/>
            <a:ext cx="2590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87" name="Line 7"/>
          <p:cNvSpPr>
            <a:spLocks noChangeShapeType="1"/>
          </p:cNvSpPr>
          <p:nvPr/>
        </p:nvSpPr>
        <p:spPr bwMode="auto">
          <a:xfrm flipH="1">
            <a:off x="1905000" y="2895600"/>
            <a:ext cx="2895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88" name="Line 8"/>
          <p:cNvSpPr>
            <a:spLocks noChangeShapeType="1"/>
          </p:cNvSpPr>
          <p:nvPr/>
        </p:nvSpPr>
        <p:spPr bwMode="auto">
          <a:xfrm flipH="1">
            <a:off x="1600200" y="3200400"/>
            <a:ext cx="2743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1905000" y="3352800"/>
            <a:ext cx="2971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6248400" y="2833688"/>
            <a:ext cx="23368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3*2 + 1*0 + 2*0 + 0*0</a:t>
            </a:r>
          </a:p>
          <a:p>
            <a:endParaRPr lang="en-US"/>
          </a:p>
          <a:p>
            <a:r>
              <a:rPr lang="en-US"/>
              <a:t>This calculates the </a:t>
            </a:r>
          </a:p>
          <a:p>
            <a:r>
              <a:rPr lang="en-US"/>
              <a:t>next weighted sum.</a:t>
            </a: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3794125" y="3694113"/>
            <a:ext cx="1416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The weights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171450" y="4357688"/>
            <a:ext cx="272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Summing these numbers</a:t>
            </a: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4232275" y="4343400"/>
            <a:ext cx="41497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/>
              <a:t>This number gets placed in the output </a:t>
            </a:r>
          </a:p>
          <a:p>
            <a:r>
              <a:rPr lang="en-US"/>
              <a:t>array in the NEXT position.</a:t>
            </a:r>
          </a:p>
        </p:txBody>
      </p:sp>
      <p:sp>
        <p:nvSpPr>
          <p:cNvPr id="158734" name="Rectangle 14"/>
          <p:cNvSpPr>
            <a:spLocks noChangeArrowheads="1"/>
          </p:cNvSpPr>
          <p:nvPr/>
        </p:nvSpPr>
        <p:spPr bwMode="auto">
          <a:xfrm>
            <a:off x="3962400" y="4953000"/>
            <a:ext cx="3686175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9600"/>
              <a:t>[</a:t>
            </a:r>
            <a:r>
              <a:rPr lang="en-US" sz="8000"/>
              <a:t>          </a:t>
            </a:r>
            <a:r>
              <a:rPr lang="en-US" sz="9600"/>
              <a:t>]</a:t>
            </a: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4495800" y="5257800"/>
            <a:ext cx="15811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0    0 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                    6</a:t>
            </a:r>
          </a:p>
          <a:p>
            <a:endParaRPr lang="en-US"/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8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8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8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4" grpId="0"/>
      <p:bldP spid="158725" grpId="0"/>
      <p:bldP spid="1587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ea typeface="ＭＳ Ｐゴシック" pitchFamily="34" charset="-128"/>
              </a:rPr>
              <a:t>Computing Weighted Sum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057400"/>
            <a:ext cx="8229600" cy="4083050"/>
          </a:xfrm>
        </p:spPr>
        <p:txBody>
          <a:bodyPr/>
          <a:lstStyle/>
          <a:p>
            <a:pPr eaLnBrk="1" hangingPunct="1"/>
            <a:r>
              <a:rPr lang="en-US" sz="2800" smtClean="0">
                <a:ea typeface="ＭＳ Ｐゴシック" pitchFamily="34" charset="-128"/>
              </a:rPr>
              <a:t>In example, have two arrays of four numbers each</a:t>
            </a:r>
          </a:p>
          <a:p>
            <a:pPr eaLnBrk="1" hangingPunct="1"/>
            <a:r>
              <a:rPr lang="en-US" sz="2800" smtClean="0">
                <a:ea typeface="ＭＳ Ｐゴシック" pitchFamily="34" charset="-128"/>
              </a:rPr>
              <a:t>One is the image, the other is the weights.</a:t>
            </a:r>
          </a:p>
          <a:p>
            <a:pPr eaLnBrk="1" hangingPunct="1"/>
            <a:r>
              <a:rPr lang="en-US" sz="2800" smtClean="0">
                <a:ea typeface="ＭＳ Ｐゴシック" pitchFamily="34" charset="-128"/>
              </a:rPr>
              <a:t>The result is the weighted sums (the output)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8000" smtClean="0">
                <a:ea typeface="ＭＳ Ｐゴシック" pitchFamily="34" charset="-128"/>
              </a:rPr>
              <a:t>[</a:t>
            </a:r>
            <a:r>
              <a:rPr lang="en-US" sz="6000" smtClean="0">
                <a:ea typeface="ＭＳ Ｐゴシック" pitchFamily="34" charset="-128"/>
              </a:rPr>
              <a:t>      </a:t>
            </a:r>
            <a:r>
              <a:rPr lang="en-US" sz="8000" smtClean="0">
                <a:ea typeface="ＭＳ Ｐゴシック" pitchFamily="34" charset="-128"/>
              </a:rPr>
              <a:t>]  [</a:t>
            </a:r>
            <a:r>
              <a:rPr lang="en-US" sz="6000" smtClean="0">
                <a:ea typeface="ＭＳ Ｐゴシック" pitchFamily="34" charset="-128"/>
              </a:rPr>
              <a:t>      </a:t>
            </a:r>
            <a:r>
              <a:rPr lang="en-US" sz="8000" smtClean="0">
                <a:ea typeface="ＭＳ Ｐゴシック" pitchFamily="34" charset="-128"/>
              </a:rPr>
              <a:t>] </a:t>
            </a:r>
            <a:r>
              <a:rPr lang="en-US" sz="6000" smtClean="0">
                <a:ea typeface="ＭＳ Ｐゴシック" pitchFamily="34" charset="-128"/>
              </a:rPr>
              <a:t>= </a:t>
            </a:r>
            <a:r>
              <a:rPr lang="en-US" sz="8000" smtClean="0">
                <a:ea typeface="ＭＳ Ｐゴシック" pitchFamily="34" charset="-128"/>
              </a:rPr>
              <a:t>[</a:t>
            </a:r>
            <a:r>
              <a:rPr lang="en-US" sz="6000" smtClean="0">
                <a:ea typeface="ＭＳ Ｐゴシック" pitchFamily="34" charset="-128"/>
              </a:rPr>
              <a:t>      </a:t>
            </a:r>
            <a:r>
              <a:rPr lang="en-US" sz="8000" smtClean="0">
                <a:ea typeface="ＭＳ Ｐゴシック" pitchFamily="34" charset="-128"/>
              </a:rPr>
              <a:t>] </a:t>
            </a:r>
            <a:endParaRPr lang="en-US" sz="6000" smtClean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en-US" sz="8000" smtClean="0">
              <a:ea typeface="ＭＳ Ｐゴシック" pitchFamily="34" charset="-128"/>
            </a:endParaRP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1397000" y="4648200"/>
            <a:ext cx="965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-1     +1</a:t>
            </a:r>
          </a:p>
          <a:p>
            <a:pPr eaLnBrk="1" hangingPunct="1"/>
            <a:r>
              <a:rPr lang="en-US"/>
              <a:t>-2     +2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3905250" y="4692650"/>
            <a:ext cx="819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0      2</a:t>
            </a:r>
          </a:p>
          <a:p>
            <a:pPr eaLnBrk="1" hangingPunct="1"/>
            <a:r>
              <a:rPr lang="en-US"/>
              <a:t>1      3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2901950" y="4648200"/>
            <a:ext cx="4508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5400"/>
              <a:t>*</a:t>
            </a:r>
          </a:p>
        </p:txBody>
      </p:sp>
      <p:sp>
        <p:nvSpPr>
          <p:cNvPr id="21511" name="Oval 7"/>
          <p:cNvSpPr>
            <a:spLocks noChangeArrowheads="1"/>
          </p:cNvSpPr>
          <p:nvPr/>
        </p:nvSpPr>
        <p:spPr bwMode="auto">
          <a:xfrm>
            <a:off x="2895600" y="4724400"/>
            <a:ext cx="457200" cy="457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6629400" y="4572000"/>
            <a:ext cx="995363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400"/>
              <a:t> 0   -2   +2</a:t>
            </a:r>
          </a:p>
          <a:p>
            <a:pPr eaLnBrk="1" hangingPunct="1"/>
            <a:r>
              <a:rPr lang="en-US" sz="1400"/>
              <a:t>-1   -6   +7</a:t>
            </a:r>
          </a:p>
          <a:p>
            <a:pPr eaLnBrk="1" hangingPunct="1"/>
            <a:r>
              <a:rPr lang="en-US" sz="1400"/>
              <a:t>-2   -4   +6</a:t>
            </a: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1295400" y="5638800"/>
            <a:ext cx="958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(image)</a:t>
            </a:r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3816350" y="5607050"/>
            <a:ext cx="1111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(weights)</a:t>
            </a:r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6254750" y="5729288"/>
            <a:ext cx="1974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/>
              <a:t>(weighted sums)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Edge Detection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2" eaLnBrk="1" hangingPunct="1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Now that we have defined convolution, and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know how to execute it, let us put aside the 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concept of Convolution, while we consider 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a simple approach to detecting a steep jump in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brightness values in a row.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(After that, we will employ the notion of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 convolution).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Consider this picture</a:t>
            </a:r>
          </a:p>
        </p:txBody>
      </p:sp>
      <p:pic>
        <p:nvPicPr>
          <p:cNvPr id="23555" name="Picture 5" descr="ches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21336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983537" cy="1412875"/>
          </a:xfrm>
        </p:spPr>
        <p:txBody>
          <a:bodyPr/>
          <a:lstStyle/>
          <a:p>
            <a:pPr eaLnBrk="1" hangingPunct="1"/>
            <a:r>
              <a:rPr lang="en-US" sz="3600" dirty="0" smtClean="0">
                <a:ea typeface="ＭＳ Ｐゴシック" pitchFamily="34" charset="-128"/>
              </a:rPr>
              <a:t> Consider a row of values in picture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057400"/>
            <a:ext cx="7966075" cy="838200"/>
          </a:xfrm>
        </p:spPr>
        <p:txBody>
          <a:bodyPr/>
          <a:lstStyle/>
          <a:p>
            <a:pPr marL="514350" indent="-514350" eaLnBrk="1" hangingPunct="1">
              <a:buNone/>
            </a:pPr>
            <a:r>
              <a:rPr lang="en-US" dirty="0" smtClean="0">
                <a:ea typeface="ＭＳ Ｐゴシック" pitchFamily="34" charset="-128"/>
              </a:rPr>
              <a:t>1  2  1  0  98  99  98  97  99  98  1  2  1  2</a:t>
            </a:r>
          </a:p>
          <a:p>
            <a:pPr marL="514350" indent="-514350" eaLnBrk="1" hangingPunct="1">
              <a:buNone/>
            </a:pPr>
            <a:endParaRPr lang="en-US" dirty="0" smtClean="0">
              <a:ea typeface="ＭＳ Ｐゴシック" pitchFamily="34" charset="-128"/>
            </a:endParaRPr>
          </a:p>
          <a:p>
            <a:pPr marL="514350" indent="-514350" eaLnBrk="1" hangingPunct="1">
              <a:buNone/>
            </a:pPr>
            <a:r>
              <a:rPr lang="en-US" dirty="0" smtClean="0">
                <a:ea typeface="ＭＳ Ｐゴシック" pitchFamily="34" charset="-128"/>
              </a:rPr>
              <a:t>Look at: abs(jumps in value sideways)</a:t>
            </a:r>
          </a:p>
          <a:p>
            <a:pPr marL="514350" indent="-514350" eaLnBrk="1" hangingPunct="1">
              <a:buNone/>
            </a:pPr>
            <a:endParaRPr lang="en-US" dirty="0" smtClean="0">
              <a:ea typeface="ＭＳ Ｐゴシック" pitchFamily="34" charset="-128"/>
            </a:endParaRPr>
          </a:p>
          <a:p>
            <a:pPr marL="514350" indent="-514350" eaLnBrk="1" hangingPunct="1">
              <a:buNone/>
            </a:pPr>
            <a:endParaRPr lang="en-US" dirty="0" smtClean="0">
              <a:ea typeface="ＭＳ Ｐゴシック" pitchFamily="34" charset="-128"/>
            </a:endParaRPr>
          </a:p>
          <a:p>
            <a:pPr lvl="1" eaLnBrk="1" hangingPunct="1">
              <a:buFont typeface="Wingdings" pitchFamily="2" charset="2"/>
              <a:buNone/>
            </a:pPr>
            <a:endParaRPr lang="en-US" dirty="0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dirty="0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dirty="0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dirty="0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dirty="0" smtClean="0">
              <a:ea typeface="ＭＳ Ｐゴシック" pitchFamily="34" charset="-128"/>
            </a:endParaRPr>
          </a:p>
        </p:txBody>
      </p:sp>
      <p:graphicFrame>
        <p:nvGraphicFramePr>
          <p:cNvPr id="142338" name="Object 3"/>
          <p:cNvGraphicFramePr>
            <a:graphicFrameLocks noChangeAspect="1"/>
          </p:cNvGraphicFramePr>
          <p:nvPr/>
        </p:nvGraphicFramePr>
        <p:xfrm>
          <a:off x="0" y="3810000"/>
          <a:ext cx="8915400" cy="2438400"/>
        </p:xfrm>
        <a:graphic>
          <a:graphicData uri="http://schemas.openxmlformats.org/presentationml/2006/ole">
            <p:oleObj spid="_x0000_s142338" name="Chart" r:id="rId4" imgW="10077450" imgH="6219825" progId="MSGraph.Chart.8">
              <p:embed followColorScheme="full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Edge Detection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Create the algorithm in pseudocode: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while row not ended     </a:t>
            </a:r>
            <a:r>
              <a:rPr lang="en-US" sz="1800" smtClean="0">
                <a:ea typeface="ＭＳ Ｐゴシック" pitchFamily="34" charset="-128"/>
              </a:rPr>
              <a:t>// keep scanning until end of row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1800" smtClean="0">
                <a:ea typeface="ＭＳ Ｐゴシック" pitchFamily="34" charset="-128"/>
              </a:rPr>
              <a:t>		</a:t>
            </a:r>
            <a:r>
              <a:rPr lang="en-US" sz="2400" smtClean="0">
                <a:ea typeface="ＭＳ Ｐゴシック" pitchFamily="34" charset="-128"/>
              </a:rPr>
              <a:t>select the next A and B pair, which are neighboring pixels.</a:t>
            </a:r>
            <a:r>
              <a:rPr lang="en-US" sz="1800" smtClean="0">
                <a:ea typeface="ＭＳ Ｐゴシック" pitchFamily="34" charset="-128"/>
              </a:rPr>
              <a:t>			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diff = B – A		</a:t>
            </a:r>
            <a:r>
              <a:rPr lang="en-US" sz="1800" smtClean="0">
                <a:ea typeface="ＭＳ Ｐゴシック" pitchFamily="34" charset="-128"/>
              </a:rPr>
              <a:t>//formula to show math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	if abs(diff) &gt; Threshold     </a:t>
            </a:r>
            <a:r>
              <a:rPr lang="en-US" sz="1800" smtClean="0">
                <a:ea typeface="ＭＳ Ｐゴシック" pitchFamily="34" charset="-128"/>
              </a:rPr>
              <a:t>//(THR)</a:t>
            </a:r>
            <a:r>
              <a:rPr lang="en-US" smtClean="0">
                <a:ea typeface="ＭＳ Ｐゴシック" pitchFamily="34" charset="-128"/>
              </a:rPr>
              <a:t>     </a:t>
            </a:r>
            <a:endParaRPr lang="en-US" sz="1800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		mark as edge   </a:t>
            </a:r>
          </a:p>
          <a:p>
            <a:pPr lvl="2"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143000" y="4953000"/>
            <a:ext cx="72120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en-US"/>
          </a:p>
          <a:p>
            <a:pPr eaLnBrk="1" hangingPunct="1"/>
            <a:r>
              <a:rPr lang="en-US"/>
              <a:t>Above is a simple solution to detecting the differences in pixel values </a:t>
            </a:r>
          </a:p>
          <a:p>
            <a:pPr eaLnBrk="1" hangingPunct="1"/>
            <a:r>
              <a:rPr lang="en-US"/>
              <a:t>that are side by side.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ea typeface="ＭＳ Ｐゴシック" pitchFamily="34" charset="-128"/>
              </a:rPr>
              <a:t>Edge Detection: </a:t>
            </a:r>
            <a:br>
              <a:rPr lang="en-US" sz="3600" smtClean="0">
                <a:ea typeface="ＭＳ Ｐゴシック" pitchFamily="34" charset="-128"/>
              </a:rPr>
            </a:br>
            <a:r>
              <a:rPr lang="en-US" sz="3600" smtClean="0">
                <a:ea typeface="ＭＳ Ｐゴシック" pitchFamily="34" charset="-128"/>
              </a:rPr>
              <a:t>One-location Convolution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diff = B – A is the same as: </a:t>
            </a:r>
          </a:p>
          <a:p>
            <a:pPr eaLnBrk="1" hangingPunct="1"/>
            <a:endParaRPr lang="en-US" smtClean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 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762000" y="2743200"/>
            <a:ext cx="914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/>
              <a:t>A</a:t>
            </a: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1676400" y="2743200"/>
            <a:ext cx="914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/>
              <a:t>B</a:t>
            </a: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3276600" y="2743200"/>
            <a:ext cx="914400" cy="6858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/>
              <a:t>-1</a:t>
            </a: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4191000" y="2743200"/>
            <a:ext cx="914400" cy="6858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/>
              <a:t>+1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2667000" y="2819400"/>
            <a:ext cx="4508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5400"/>
              <a:t>*</a:t>
            </a:r>
          </a:p>
        </p:txBody>
      </p:sp>
      <p:sp>
        <p:nvSpPr>
          <p:cNvPr id="26633" name="Oval 9"/>
          <p:cNvSpPr>
            <a:spLocks noChangeArrowheads="1"/>
          </p:cNvSpPr>
          <p:nvPr/>
        </p:nvSpPr>
        <p:spPr bwMode="auto">
          <a:xfrm>
            <a:off x="2667000" y="2895600"/>
            <a:ext cx="457200" cy="457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2362200" y="3962400"/>
            <a:ext cx="217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Convolution symbol</a:t>
            </a:r>
          </a:p>
        </p:txBody>
      </p:sp>
      <p:sp>
        <p:nvSpPr>
          <p:cNvPr id="26635" name="Line 11"/>
          <p:cNvSpPr>
            <a:spLocks noChangeShapeType="1"/>
          </p:cNvSpPr>
          <p:nvPr/>
        </p:nvSpPr>
        <p:spPr bwMode="auto">
          <a:xfrm flipH="1" flipV="1">
            <a:off x="3048000" y="3429000"/>
            <a:ext cx="228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1050925" y="3595688"/>
            <a:ext cx="768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Box 1</a:t>
            </a:r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3657600" y="3581400"/>
            <a:ext cx="191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Box 2 (</a:t>
            </a:r>
            <a:r>
              <a:rPr lang="ja-JP" altLang="en-US"/>
              <a:t>“</a:t>
            </a:r>
            <a:r>
              <a:rPr lang="en-US" altLang="ja-JP"/>
              <a:t>weights</a:t>
            </a:r>
            <a:r>
              <a:rPr lang="ja-JP" altLang="en-US"/>
              <a:t>”</a:t>
            </a:r>
            <a:r>
              <a:rPr lang="en-US" altLang="ja-JP"/>
              <a:t>)</a:t>
            </a:r>
            <a:endParaRPr lang="en-US"/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1130300" y="4510088"/>
            <a:ext cx="4127500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Place box 2 on top of box 1, multiply. </a:t>
            </a:r>
          </a:p>
          <a:p>
            <a:pPr eaLnBrk="1" hangingPunct="1"/>
            <a:r>
              <a:rPr lang="en-US"/>
              <a:t>-1 </a:t>
            </a:r>
            <a:r>
              <a:rPr lang="en-US" sz="2400"/>
              <a:t>*</a:t>
            </a:r>
            <a:r>
              <a:rPr lang="en-US"/>
              <a:t> A and  +1 </a:t>
            </a:r>
            <a:r>
              <a:rPr lang="en-US" sz="2400"/>
              <a:t>*</a:t>
            </a:r>
            <a:r>
              <a:rPr lang="en-US"/>
              <a:t> B </a:t>
            </a:r>
          </a:p>
          <a:p>
            <a:pPr eaLnBrk="1" hangingPunct="1"/>
            <a:r>
              <a:rPr lang="en-US"/>
              <a:t>Result is –A + B  which is the same as </a:t>
            </a:r>
          </a:p>
          <a:p>
            <a:pPr eaLnBrk="1" hangingPunct="1"/>
            <a:r>
              <a:rPr lang="en-US"/>
              <a:t>B –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Consider this picture</a:t>
            </a:r>
          </a:p>
        </p:txBody>
      </p:sp>
      <p:pic>
        <p:nvPicPr>
          <p:cNvPr id="9219" name="Picture 5" descr="ches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21336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Edge Detection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7661275" cy="41148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  Create the algorithm in pseudocode: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while row not ended     </a:t>
            </a:r>
            <a:r>
              <a:rPr lang="en-US" sz="1800" smtClean="0">
                <a:ea typeface="ＭＳ Ｐゴシック" pitchFamily="34" charset="-128"/>
              </a:rPr>
              <a:t>// keep scanning until end of row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1800" smtClean="0">
                <a:ea typeface="ＭＳ Ｐゴシック" pitchFamily="34" charset="-128"/>
              </a:rPr>
              <a:t>		</a:t>
            </a:r>
            <a:r>
              <a:rPr lang="en-US" sz="2400" smtClean="0">
                <a:ea typeface="ＭＳ Ｐゴシック" pitchFamily="34" charset="-128"/>
              </a:rPr>
              <a:t>select the next A and B pair</a:t>
            </a:r>
            <a:r>
              <a:rPr lang="en-US" sz="1800" smtClean="0">
                <a:ea typeface="ＭＳ Ｐゴシック" pitchFamily="34" charset="-128"/>
              </a:rPr>
              <a:t>			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diff = 		                            </a:t>
            </a:r>
            <a:r>
              <a:rPr lang="en-US" sz="1800" smtClean="0">
                <a:ea typeface="ＭＳ Ｐゴシック" pitchFamily="34" charset="-128"/>
              </a:rPr>
              <a:t>//formula to show math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	if abs(diff) &gt; Threshold     </a:t>
            </a:r>
            <a:r>
              <a:rPr lang="en-US" sz="1800" smtClean="0">
                <a:ea typeface="ＭＳ Ｐゴシック" pitchFamily="34" charset="-128"/>
              </a:rPr>
              <a:t>//(THR)</a:t>
            </a:r>
            <a:r>
              <a:rPr lang="en-US" smtClean="0">
                <a:ea typeface="ＭＳ Ｐゴシック" pitchFamily="34" charset="-128"/>
              </a:rPr>
              <a:t>     </a:t>
            </a:r>
            <a:endParaRPr lang="en-US" sz="1800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		mark as edge   </a:t>
            </a:r>
          </a:p>
          <a:p>
            <a:pPr lvl="2"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1143000" y="4953000"/>
            <a:ext cx="7194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Above is a simple solution to detecting the differences in pixel values </a:t>
            </a:r>
          </a:p>
          <a:p>
            <a:pPr eaLnBrk="1" hangingPunct="1"/>
            <a:r>
              <a:rPr lang="en-US"/>
              <a:t>that are side by side.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 flipH="1">
            <a:off x="2057400" y="3048000"/>
            <a:ext cx="5334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/>
              <a:t>A</a:t>
            </a: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 flipH="1">
            <a:off x="2590800" y="3048000"/>
            <a:ext cx="5334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/>
              <a:t>B</a:t>
            </a: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 flipH="1">
            <a:off x="3581400" y="3048000"/>
            <a:ext cx="533400" cy="3048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/>
              <a:t>-1</a:t>
            </a: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 flipH="1">
            <a:off x="4114800" y="3048000"/>
            <a:ext cx="533400" cy="3048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/>
              <a:t>+1</a:t>
            </a:r>
          </a:p>
        </p:txBody>
      </p:sp>
      <p:sp>
        <p:nvSpPr>
          <p:cNvPr id="27657" name="Oval 9"/>
          <p:cNvSpPr>
            <a:spLocks noChangeArrowheads="1"/>
          </p:cNvSpPr>
          <p:nvPr/>
        </p:nvSpPr>
        <p:spPr bwMode="auto">
          <a:xfrm flipH="1">
            <a:off x="3124200" y="3124200"/>
            <a:ext cx="304800" cy="2286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Text Box 11"/>
          <p:cNvSpPr txBox="1">
            <a:spLocks noChangeArrowheads="1"/>
          </p:cNvSpPr>
          <p:nvPr/>
        </p:nvSpPr>
        <p:spPr bwMode="auto">
          <a:xfrm>
            <a:off x="3124200" y="2971800"/>
            <a:ext cx="382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/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Edge Detection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7661275" cy="41148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  Create the algorithm in pseudocode: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while row not ended     </a:t>
            </a:r>
            <a:r>
              <a:rPr lang="en-US" sz="1800" smtClean="0">
                <a:ea typeface="ＭＳ Ｐゴシック" pitchFamily="34" charset="-128"/>
              </a:rPr>
              <a:t>// keep scanning until end of row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1800" smtClean="0">
                <a:ea typeface="ＭＳ Ｐゴシック" pitchFamily="34" charset="-128"/>
              </a:rPr>
              <a:t>		</a:t>
            </a:r>
            <a:r>
              <a:rPr lang="en-US" sz="2400" smtClean="0">
                <a:ea typeface="ＭＳ Ｐゴシック" pitchFamily="34" charset="-128"/>
              </a:rPr>
              <a:t>select the next A and B pair</a:t>
            </a:r>
            <a:r>
              <a:rPr lang="en-US" sz="1800" smtClean="0">
                <a:ea typeface="ＭＳ Ｐゴシック" pitchFamily="34" charset="-128"/>
              </a:rPr>
              <a:t>			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diff = 		                            </a:t>
            </a:r>
            <a:r>
              <a:rPr lang="en-US" sz="1800" smtClean="0">
                <a:ea typeface="ＭＳ Ｐゴシック" pitchFamily="34" charset="-128"/>
              </a:rPr>
              <a:t>//formula to show math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	if abs(diff) &gt; Threshold     </a:t>
            </a:r>
            <a:r>
              <a:rPr lang="en-US" sz="1800" smtClean="0">
                <a:ea typeface="ＭＳ Ｐゴシック" pitchFamily="34" charset="-128"/>
              </a:rPr>
              <a:t>//(THR)</a:t>
            </a:r>
            <a:r>
              <a:rPr lang="en-US" smtClean="0">
                <a:ea typeface="ＭＳ Ｐゴシック" pitchFamily="34" charset="-128"/>
              </a:rPr>
              <a:t>     </a:t>
            </a:r>
            <a:endParaRPr lang="en-US" sz="1800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		mark as edge   </a:t>
            </a:r>
          </a:p>
          <a:p>
            <a:pPr lvl="2"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1143000" y="4953000"/>
            <a:ext cx="790416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200"/>
              <a:t>Note that in this algorithm, we are actually </a:t>
            </a:r>
          </a:p>
          <a:p>
            <a:pPr eaLnBrk="1" hangingPunct="1"/>
            <a:r>
              <a:rPr lang="en-US" sz="3200"/>
              <a:t>doing a scanning convolution, the scan</a:t>
            </a:r>
          </a:p>
          <a:p>
            <a:pPr eaLnBrk="1" hangingPunct="1"/>
            <a:r>
              <a:rPr lang="en-US" sz="3200"/>
              <a:t>is hidden in the while loop</a:t>
            </a:r>
            <a:endParaRPr lang="en-US" sz="2000"/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 flipH="1">
            <a:off x="2057400" y="3048000"/>
            <a:ext cx="5334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/>
              <a:t>A</a:t>
            </a: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 flipH="1">
            <a:off x="2590800" y="3048000"/>
            <a:ext cx="5334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/>
              <a:t>B</a:t>
            </a: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 flipH="1">
            <a:off x="3581400" y="3048000"/>
            <a:ext cx="533400" cy="3048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/>
              <a:t>-1</a:t>
            </a:r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auto">
          <a:xfrm flipH="1">
            <a:off x="4114800" y="3048000"/>
            <a:ext cx="533400" cy="3048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/>
              <a:t>+1</a:t>
            </a:r>
          </a:p>
        </p:txBody>
      </p:sp>
      <p:sp>
        <p:nvSpPr>
          <p:cNvPr id="28681" name="Oval 9"/>
          <p:cNvSpPr>
            <a:spLocks noChangeArrowheads="1"/>
          </p:cNvSpPr>
          <p:nvPr/>
        </p:nvSpPr>
        <p:spPr bwMode="auto">
          <a:xfrm flipH="1">
            <a:off x="3124200" y="3124200"/>
            <a:ext cx="304800" cy="2286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Text Box 11"/>
          <p:cNvSpPr txBox="1">
            <a:spLocks noChangeArrowheads="1"/>
          </p:cNvSpPr>
          <p:nvPr/>
        </p:nvSpPr>
        <p:spPr bwMode="auto">
          <a:xfrm>
            <a:off x="3124200" y="2971800"/>
            <a:ext cx="382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/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ea typeface="ＭＳ Ｐゴシック" pitchFamily="34" charset="-128"/>
              </a:rPr>
              <a:t>Edge Detection:</a:t>
            </a:r>
            <a:br>
              <a:rPr lang="en-US" sz="3200" smtClean="0">
                <a:ea typeface="ＭＳ Ｐゴシック" pitchFamily="34" charset="-128"/>
              </a:rPr>
            </a:br>
            <a:r>
              <a:rPr lang="en-US" sz="3200" smtClean="0">
                <a:ea typeface="ＭＳ Ｐゴシック" pitchFamily="34" charset="-128"/>
              </a:rPr>
              <a:t>Pixel Values Become Gradient Values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74838"/>
            <a:ext cx="8229600" cy="4525962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2 pixel values are derived from two measurements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Horizontal</a:t>
            </a:r>
          </a:p>
          <a:p>
            <a:pPr lvl="1" eaLnBrk="1" hangingPunct="1"/>
            <a:endParaRPr lang="en-US" smtClean="0">
              <a:ea typeface="ＭＳ Ｐゴシック" pitchFamily="34" charset="-128"/>
            </a:endParaRPr>
          </a:p>
          <a:p>
            <a:pPr lvl="1" eaLnBrk="1" hangingPunct="1"/>
            <a:endParaRPr lang="en-US" smtClean="0">
              <a:ea typeface="ＭＳ Ｐゴシック" pitchFamily="34" charset="-128"/>
            </a:endParaRP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Vertical</a:t>
            </a:r>
          </a:p>
          <a:p>
            <a:pPr lvl="1"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  <a:p>
            <a:pPr lvl="1"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  <a:p>
            <a:pPr lvl="1"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  <a:p>
            <a:pPr lvl="1"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  <a:p>
            <a:pPr eaLnBrk="1" hangingPunct="1"/>
            <a:endParaRPr lang="en-US" sz="2400" smtClean="0">
              <a:ea typeface="ＭＳ Ｐゴシック" pitchFamily="34" charset="-128"/>
            </a:endParaRP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381000" y="3538538"/>
            <a:ext cx="914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/>
              <a:t>A</a:t>
            </a: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1295400" y="3538538"/>
            <a:ext cx="914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/>
              <a:t>B</a:t>
            </a: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2895600" y="3538538"/>
            <a:ext cx="914400" cy="6858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/>
              <a:t>-1</a:t>
            </a: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3810000" y="3538538"/>
            <a:ext cx="914400" cy="6858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/>
              <a:t>+1</a:t>
            </a:r>
          </a:p>
        </p:txBody>
      </p:sp>
      <p:sp>
        <p:nvSpPr>
          <p:cNvPr id="29704" name="Oval 8"/>
          <p:cNvSpPr>
            <a:spLocks noChangeArrowheads="1"/>
          </p:cNvSpPr>
          <p:nvPr/>
        </p:nvSpPr>
        <p:spPr bwMode="auto">
          <a:xfrm>
            <a:off x="2286000" y="3690938"/>
            <a:ext cx="457200" cy="457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533400" y="5181600"/>
            <a:ext cx="914400" cy="685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/>
              <a:t>A</a:t>
            </a:r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533400" y="5867400"/>
            <a:ext cx="914400" cy="6858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/>
              <a:t>B</a:t>
            </a:r>
          </a:p>
        </p:txBody>
      </p:sp>
      <p:sp>
        <p:nvSpPr>
          <p:cNvPr id="29707" name="Rectangle 11"/>
          <p:cNvSpPr>
            <a:spLocks noChangeArrowheads="1"/>
          </p:cNvSpPr>
          <p:nvPr/>
        </p:nvSpPr>
        <p:spPr bwMode="auto">
          <a:xfrm>
            <a:off x="2590800" y="5181600"/>
            <a:ext cx="914400" cy="6858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/>
              <a:t>-1</a:t>
            </a:r>
          </a:p>
        </p:txBody>
      </p:sp>
      <p:sp>
        <p:nvSpPr>
          <p:cNvPr id="29708" name="Rectangle 12"/>
          <p:cNvSpPr>
            <a:spLocks noChangeArrowheads="1"/>
          </p:cNvSpPr>
          <p:nvPr/>
        </p:nvSpPr>
        <p:spPr bwMode="auto">
          <a:xfrm>
            <a:off x="2590800" y="5867400"/>
            <a:ext cx="914400" cy="6858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/>
              <a:t>+1</a:t>
            </a:r>
          </a:p>
        </p:txBody>
      </p:sp>
      <p:sp>
        <p:nvSpPr>
          <p:cNvPr id="29709" name="Oval 13"/>
          <p:cNvSpPr>
            <a:spLocks noChangeArrowheads="1"/>
          </p:cNvSpPr>
          <p:nvPr/>
        </p:nvSpPr>
        <p:spPr bwMode="auto">
          <a:xfrm>
            <a:off x="1828800" y="5638800"/>
            <a:ext cx="457200" cy="457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Text Box 14"/>
          <p:cNvSpPr txBox="1">
            <a:spLocks noChangeArrowheads="1"/>
          </p:cNvSpPr>
          <p:nvPr/>
        </p:nvSpPr>
        <p:spPr bwMode="auto">
          <a:xfrm>
            <a:off x="1828800" y="5638800"/>
            <a:ext cx="382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/>
              <a:t>*</a:t>
            </a:r>
          </a:p>
        </p:txBody>
      </p:sp>
      <p:sp>
        <p:nvSpPr>
          <p:cNvPr id="29711" name="Text Box 15"/>
          <p:cNvSpPr txBox="1">
            <a:spLocks noChangeArrowheads="1"/>
          </p:cNvSpPr>
          <p:nvPr/>
        </p:nvSpPr>
        <p:spPr bwMode="auto">
          <a:xfrm>
            <a:off x="2305050" y="3641725"/>
            <a:ext cx="382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/>
              <a:t>*</a:t>
            </a:r>
          </a:p>
        </p:txBody>
      </p:sp>
      <p:sp>
        <p:nvSpPr>
          <p:cNvPr id="29712" name="Text Box 16"/>
          <p:cNvSpPr txBox="1">
            <a:spLocks noChangeArrowheads="1"/>
          </p:cNvSpPr>
          <p:nvPr/>
        </p:nvSpPr>
        <p:spPr bwMode="auto">
          <a:xfrm>
            <a:off x="4556125" y="4989513"/>
            <a:ext cx="42227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Note: A,B pixel pair will be moved over</a:t>
            </a:r>
          </a:p>
          <a:p>
            <a:r>
              <a:rPr lang="en-US"/>
              <a:t>whole image to get different answers at </a:t>
            </a:r>
          </a:p>
          <a:p>
            <a:r>
              <a:rPr lang="en-US"/>
              <a:t>different positions on the image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The Resulting Vectors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z="2000" smtClean="0">
              <a:ea typeface="ＭＳ Ｐゴシック" pitchFamily="34" charset="-128"/>
            </a:endParaRPr>
          </a:p>
          <a:p>
            <a:pPr eaLnBrk="1" hangingPunct="1"/>
            <a:r>
              <a:rPr lang="en-US" sz="2800" smtClean="0">
                <a:ea typeface="ＭＳ Ｐゴシック" pitchFamily="34" charset="-128"/>
              </a:rPr>
              <a:t>Two values are then considered vectors</a:t>
            </a:r>
          </a:p>
          <a:p>
            <a:pPr eaLnBrk="1" hangingPunct="1"/>
            <a:r>
              <a:rPr lang="en-US" sz="2800" smtClean="0">
                <a:ea typeface="ＭＳ Ｐゴシック" pitchFamily="34" charset="-128"/>
              </a:rPr>
              <a:t>The vector is a pair of numbers: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[Horizontal answer, Vertical answer]</a:t>
            </a:r>
          </a:p>
          <a:p>
            <a:pPr eaLnBrk="1" hangingPunct="1"/>
            <a:r>
              <a:rPr lang="en-US" sz="2800" smtClean="0">
                <a:ea typeface="ＭＳ Ｐゴシック" pitchFamily="34" charset="-128"/>
              </a:rPr>
              <a:t>This pair of numbers can also be represented by magnitude and direction</a:t>
            </a:r>
          </a:p>
          <a:p>
            <a:pPr lvl="1" eaLnBrk="1" hangingPunct="1"/>
            <a:endParaRPr lang="en-US" sz="2400" smtClean="0"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ea typeface="ＭＳ Ｐゴシック" pitchFamily="34" charset="-128"/>
              </a:rPr>
              <a:t>Edge Detection:</a:t>
            </a:r>
            <a:br>
              <a:rPr lang="en-US" sz="3600" smtClean="0">
                <a:ea typeface="ＭＳ Ｐゴシック" pitchFamily="34" charset="-128"/>
              </a:rPr>
            </a:br>
            <a:r>
              <a:rPr lang="en-US" sz="3600" smtClean="0">
                <a:ea typeface="ＭＳ Ｐゴシック" pitchFamily="34" charset="-128"/>
              </a:rPr>
              <a:t>Vectors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The magnitude of a vector is the square root of the numbers from the convolution</a:t>
            </a:r>
          </a:p>
          <a:p>
            <a:pPr eaLnBrk="1" hangingPunct="1"/>
            <a:endParaRPr lang="en-US" smtClean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7200" smtClean="0">
                <a:ea typeface="ＭＳ Ｐゴシック" pitchFamily="34" charset="-128"/>
                <a:cs typeface="Arial" charset="0"/>
              </a:rPr>
              <a:t>        √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>
            <a:off x="3505200" y="4343400"/>
            <a:ext cx="1905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3429000" y="4495800"/>
            <a:ext cx="19081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200"/>
              <a:t>(a)</a:t>
            </a:r>
            <a:r>
              <a:rPr lang="en-US" sz="3200">
                <a:cs typeface="Arial" charset="0"/>
              </a:rPr>
              <a:t>² + (b)²</a:t>
            </a:r>
          </a:p>
        </p:txBody>
      </p:sp>
      <p:sp>
        <p:nvSpPr>
          <p:cNvPr id="87046" name="Line 6"/>
          <p:cNvSpPr>
            <a:spLocks noChangeShapeType="1"/>
          </p:cNvSpPr>
          <p:nvPr/>
        </p:nvSpPr>
        <p:spPr bwMode="auto">
          <a:xfrm flipH="1">
            <a:off x="3810000" y="2971800"/>
            <a:ext cx="14478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7047" name="Line 7"/>
          <p:cNvSpPr>
            <a:spLocks noChangeShapeType="1"/>
          </p:cNvSpPr>
          <p:nvPr/>
        </p:nvSpPr>
        <p:spPr bwMode="auto">
          <a:xfrm flipH="1">
            <a:off x="4876800" y="3048000"/>
            <a:ext cx="6858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822325" y="5980113"/>
            <a:ext cx="2393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 is horizontal answer</a:t>
            </a:r>
          </a:p>
          <a:p>
            <a:r>
              <a:rPr lang="en-US"/>
              <a:t>b is vertical answer</a:t>
            </a:r>
          </a:p>
        </p:txBody>
      </p:sp>
      <p:sp>
        <p:nvSpPr>
          <p:cNvPr id="31753" name="TextBox 1"/>
          <p:cNvSpPr txBox="1">
            <a:spLocks noChangeArrowheads="1"/>
          </p:cNvSpPr>
          <p:nvPr/>
        </p:nvSpPr>
        <p:spPr bwMode="auto">
          <a:xfrm>
            <a:off x="6019800" y="3581400"/>
            <a:ext cx="2438400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The answer to this equation yields the difference of brightness between neighboring pixels. Higher number means a greater sudden change in brightness. </a:t>
            </a:r>
          </a:p>
        </p:txBody>
      </p:sp>
      <p:sp>
        <p:nvSpPr>
          <p:cNvPr id="31754" name="TextBox 1"/>
          <p:cNvSpPr txBox="1">
            <a:spLocks noChangeArrowheads="1"/>
          </p:cNvSpPr>
          <p:nvPr/>
        </p:nvSpPr>
        <p:spPr bwMode="auto">
          <a:xfrm>
            <a:off x="3429000" y="6172200"/>
            <a:ext cx="533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We can plot the output of this equation onto a 2 dimensional image to show edges.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7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6" grpId="0" animBg="1"/>
      <p:bldP spid="8704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ea typeface="ＭＳ Ｐゴシック" pitchFamily="34" charset="-128"/>
              </a:rPr>
              <a:t>Edge Detection:</a:t>
            </a:r>
            <a:br>
              <a:rPr lang="en-US" sz="3600" smtClean="0">
                <a:ea typeface="ＭＳ Ｐゴシック" pitchFamily="34" charset="-128"/>
              </a:rPr>
            </a:br>
            <a:r>
              <a:rPr lang="en-US" sz="3600" smtClean="0">
                <a:ea typeface="ＭＳ Ｐゴシック" pitchFamily="34" charset="-128"/>
              </a:rPr>
              <a:t>Deriving Gradient, the Math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8229600" cy="4530725"/>
          </a:xfrm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1127125" y="1712913"/>
            <a:ext cx="450532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buFontTx/>
              <a:buChar char="•"/>
            </a:pPr>
            <a:r>
              <a:rPr lang="en-US"/>
              <a:t>The gradient is made up of two quantities:</a:t>
            </a:r>
          </a:p>
          <a:p>
            <a:pPr lvl="1" eaLnBrk="1" hangingPunct="1">
              <a:buFontTx/>
              <a:buChar char="•"/>
            </a:pPr>
            <a:r>
              <a:rPr lang="en-US"/>
              <a:t>The derivative of I with respect to x</a:t>
            </a:r>
          </a:p>
          <a:p>
            <a:pPr lvl="1" eaLnBrk="1" hangingPunct="1">
              <a:buFontTx/>
              <a:buChar char="•"/>
            </a:pPr>
            <a:r>
              <a:rPr lang="en-US"/>
              <a:t>The derivative of I with respect to y</a:t>
            </a:r>
          </a:p>
        </p:txBody>
      </p:sp>
      <p:sp>
        <p:nvSpPr>
          <p:cNvPr id="88069" name="AutoShape 5"/>
          <p:cNvSpPr>
            <a:spLocks noChangeArrowheads="1"/>
          </p:cNvSpPr>
          <p:nvPr/>
        </p:nvSpPr>
        <p:spPr bwMode="auto">
          <a:xfrm rot="10800000">
            <a:off x="1295400" y="3048000"/>
            <a:ext cx="304800" cy="3048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8070" name="Text Box 6"/>
          <p:cNvSpPr txBox="1">
            <a:spLocks noChangeArrowheads="1"/>
          </p:cNvSpPr>
          <p:nvPr/>
        </p:nvSpPr>
        <p:spPr bwMode="auto">
          <a:xfrm>
            <a:off x="1736725" y="2566988"/>
            <a:ext cx="31972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600"/>
              <a:t>I  =  </a:t>
            </a:r>
            <a:r>
              <a:rPr lang="en-US" sz="6000"/>
              <a:t>[       ] </a:t>
            </a:r>
          </a:p>
        </p:txBody>
      </p:sp>
      <p:sp>
        <p:nvSpPr>
          <p:cNvPr id="88071" name="Text Box 7"/>
          <p:cNvSpPr txBox="1">
            <a:spLocks noChangeArrowheads="1"/>
          </p:cNvSpPr>
          <p:nvPr/>
        </p:nvSpPr>
        <p:spPr bwMode="auto">
          <a:xfrm>
            <a:off x="3124200" y="2819400"/>
            <a:ext cx="11461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u="sng">
                <a:cs typeface="Arial" charset="0"/>
              </a:rPr>
              <a:t>∂ I</a:t>
            </a:r>
            <a:r>
              <a:rPr lang="en-US">
                <a:cs typeface="Arial" charset="0"/>
              </a:rPr>
              <a:t>       </a:t>
            </a:r>
            <a:r>
              <a:rPr lang="en-US" u="sng"/>
              <a:t>∂ I</a:t>
            </a:r>
          </a:p>
          <a:p>
            <a:pPr eaLnBrk="1" hangingPunct="1"/>
            <a:r>
              <a:rPr lang="en-US"/>
              <a:t>∂x   ,   ∂ y</a:t>
            </a:r>
          </a:p>
        </p:txBody>
      </p:sp>
      <p:sp>
        <p:nvSpPr>
          <p:cNvPr id="88072" name="Text Box 8"/>
          <p:cNvSpPr txBox="1">
            <a:spLocks noChangeArrowheads="1"/>
          </p:cNvSpPr>
          <p:nvPr/>
        </p:nvSpPr>
        <p:spPr bwMode="auto">
          <a:xfrm>
            <a:off x="2190750" y="2833688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∆</a:t>
            </a:r>
          </a:p>
        </p:txBody>
      </p:sp>
      <p:sp>
        <p:nvSpPr>
          <p:cNvPr id="88073" name="Line 9"/>
          <p:cNvSpPr>
            <a:spLocks noChangeShapeType="1"/>
          </p:cNvSpPr>
          <p:nvPr/>
        </p:nvSpPr>
        <p:spPr bwMode="auto">
          <a:xfrm>
            <a:off x="1371600" y="2819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8074" name="Line 10"/>
          <p:cNvSpPr>
            <a:spLocks noChangeShapeType="1"/>
          </p:cNvSpPr>
          <p:nvPr/>
        </p:nvSpPr>
        <p:spPr bwMode="auto">
          <a:xfrm>
            <a:off x="1752600" y="2819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8075" name="Text Box 11"/>
          <p:cNvSpPr txBox="1">
            <a:spLocks noChangeArrowheads="1"/>
          </p:cNvSpPr>
          <p:nvPr/>
        </p:nvSpPr>
        <p:spPr bwMode="auto">
          <a:xfrm>
            <a:off x="914400" y="5089525"/>
            <a:ext cx="1600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6000"/>
              <a:t>√            </a:t>
            </a:r>
          </a:p>
        </p:txBody>
      </p:sp>
      <p:sp>
        <p:nvSpPr>
          <p:cNvPr id="88076" name="Line 12"/>
          <p:cNvSpPr>
            <a:spLocks noChangeShapeType="1"/>
          </p:cNvSpPr>
          <p:nvPr/>
        </p:nvSpPr>
        <p:spPr bwMode="auto">
          <a:xfrm>
            <a:off x="1371600" y="5181600"/>
            <a:ext cx="2590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77" name="Text Box 13"/>
          <p:cNvSpPr txBox="1">
            <a:spLocks noChangeArrowheads="1"/>
          </p:cNvSpPr>
          <p:nvPr/>
        </p:nvSpPr>
        <p:spPr bwMode="auto">
          <a:xfrm>
            <a:off x="1752600" y="5257800"/>
            <a:ext cx="23145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u="sng">
                <a:cs typeface="Arial" charset="0"/>
              </a:rPr>
              <a:t>∂ I</a:t>
            </a:r>
            <a:r>
              <a:rPr lang="en-US">
                <a:cs typeface="Arial" charset="0"/>
              </a:rPr>
              <a:t>       2           </a:t>
            </a:r>
            <a:r>
              <a:rPr lang="en-US" u="sng"/>
              <a:t>∂ I</a:t>
            </a:r>
            <a:r>
              <a:rPr lang="en-US"/>
              <a:t>    2</a:t>
            </a:r>
          </a:p>
          <a:p>
            <a:pPr eaLnBrk="1" hangingPunct="1"/>
            <a:r>
              <a:rPr lang="en-US"/>
              <a:t>∂x          +        ∂ y</a:t>
            </a:r>
          </a:p>
        </p:txBody>
      </p:sp>
      <p:sp>
        <p:nvSpPr>
          <p:cNvPr id="88078" name="Text Box 14"/>
          <p:cNvSpPr txBox="1">
            <a:spLocks noChangeArrowheads="1"/>
          </p:cNvSpPr>
          <p:nvPr/>
        </p:nvSpPr>
        <p:spPr bwMode="auto">
          <a:xfrm>
            <a:off x="1371600" y="5208588"/>
            <a:ext cx="3698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4400"/>
              <a:t>(</a:t>
            </a:r>
          </a:p>
        </p:txBody>
      </p:sp>
      <p:sp>
        <p:nvSpPr>
          <p:cNvPr id="88079" name="Text Box 15"/>
          <p:cNvSpPr txBox="1">
            <a:spLocks noChangeArrowheads="1"/>
          </p:cNvSpPr>
          <p:nvPr/>
        </p:nvSpPr>
        <p:spPr bwMode="auto">
          <a:xfrm>
            <a:off x="3516313" y="5181600"/>
            <a:ext cx="36988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4400"/>
              <a:t>)</a:t>
            </a:r>
            <a:endParaRPr lang="en-US"/>
          </a:p>
        </p:txBody>
      </p:sp>
      <p:sp>
        <p:nvSpPr>
          <p:cNvPr id="88080" name="Text Box 16"/>
          <p:cNvSpPr txBox="1">
            <a:spLocks noChangeArrowheads="1"/>
          </p:cNvSpPr>
          <p:nvPr/>
        </p:nvSpPr>
        <p:spPr bwMode="auto">
          <a:xfrm>
            <a:off x="2982913" y="5181600"/>
            <a:ext cx="36988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4400"/>
              <a:t>(</a:t>
            </a:r>
          </a:p>
        </p:txBody>
      </p:sp>
      <p:sp>
        <p:nvSpPr>
          <p:cNvPr id="88081" name="Text Box 17"/>
          <p:cNvSpPr txBox="1">
            <a:spLocks noChangeArrowheads="1"/>
          </p:cNvSpPr>
          <p:nvPr/>
        </p:nvSpPr>
        <p:spPr bwMode="auto">
          <a:xfrm>
            <a:off x="2133600" y="5181600"/>
            <a:ext cx="3698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4400"/>
              <a:t>)</a:t>
            </a:r>
          </a:p>
        </p:txBody>
      </p:sp>
      <p:sp>
        <p:nvSpPr>
          <p:cNvPr id="88082" name="Line 18"/>
          <p:cNvSpPr>
            <a:spLocks noChangeShapeType="1"/>
          </p:cNvSpPr>
          <p:nvPr/>
        </p:nvSpPr>
        <p:spPr bwMode="auto">
          <a:xfrm flipH="1">
            <a:off x="2133600" y="3429000"/>
            <a:ext cx="11430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8083" name="Line 19"/>
          <p:cNvSpPr>
            <a:spLocks noChangeShapeType="1"/>
          </p:cNvSpPr>
          <p:nvPr/>
        </p:nvSpPr>
        <p:spPr bwMode="auto">
          <a:xfrm flipH="1">
            <a:off x="3505200" y="3429000"/>
            <a:ext cx="4572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8084" name="Text Box 20"/>
          <p:cNvSpPr txBox="1">
            <a:spLocks noChangeArrowheads="1"/>
          </p:cNvSpPr>
          <p:nvPr/>
        </p:nvSpPr>
        <p:spPr bwMode="auto">
          <a:xfrm>
            <a:off x="4327525" y="3694113"/>
            <a:ext cx="43370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So the gradient of I is the magnitude</a:t>
            </a:r>
          </a:p>
          <a:p>
            <a:pPr eaLnBrk="1" hangingPunct="1"/>
            <a:r>
              <a:rPr lang="en-US"/>
              <a:t>of the gradient. Arrived at mathematically</a:t>
            </a:r>
          </a:p>
          <a:p>
            <a:pPr eaLnBrk="1" hangingPunct="1"/>
            <a:r>
              <a:rPr lang="en-US"/>
              <a:t>by the </a:t>
            </a:r>
            <a:r>
              <a:rPr lang="ja-JP" altLang="en-US"/>
              <a:t>“</a:t>
            </a:r>
            <a:r>
              <a:rPr lang="en-US" altLang="ja-JP"/>
              <a:t>simple</a:t>
            </a:r>
            <a:r>
              <a:rPr lang="ja-JP" altLang="en-US"/>
              <a:t>”</a:t>
            </a:r>
            <a:r>
              <a:rPr lang="en-US" altLang="ja-JP"/>
              <a:t> Roberts algorithm.</a:t>
            </a:r>
            <a:endParaRPr lang="en-US"/>
          </a:p>
        </p:txBody>
      </p:sp>
      <p:sp>
        <p:nvSpPr>
          <p:cNvPr id="88085" name="Text Box 21"/>
          <p:cNvSpPr txBox="1">
            <a:spLocks noChangeArrowheads="1"/>
          </p:cNvSpPr>
          <p:nvPr/>
        </p:nvSpPr>
        <p:spPr bwMode="auto">
          <a:xfrm>
            <a:off x="5867400" y="3048000"/>
            <a:ext cx="12652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200"/>
              <a:t>||</a:t>
            </a:r>
            <a:r>
              <a:rPr lang="en-US"/>
              <a:t>      </a:t>
            </a:r>
            <a:r>
              <a:rPr lang="en-US" sz="2400"/>
              <a:t>I</a:t>
            </a:r>
            <a:r>
              <a:rPr lang="en-US"/>
              <a:t>   </a:t>
            </a:r>
            <a:r>
              <a:rPr lang="en-US" sz="3200"/>
              <a:t>||</a:t>
            </a:r>
          </a:p>
        </p:txBody>
      </p:sp>
      <p:sp>
        <p:nvSpPr>
          <p:cNvPr id="88086" name="AutoShape 22"/>
          <p:cNvSpPr>
            <a:spLocks noChangeArrowheads="1"/>
          </p:cNvSpPr>
          <p:nvPr/>
        </p:nvSpPr>
        <p:spPr bwMode="auto">
          <a:xfrm rot="10800000">
            <a:off x="6188075" y="3260725"/>
            <a:ext cx="304800" cy="2286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8087" name="Line 23"/>
          <p:cNvSpPr>
            <a:spLocks noChangeShapeType="1"/>
          </p:cNvSpPr>
          <p:nvPr/>
        </p:nvSpPr>
        <p:spPr bwMode="auto">
          <a:xfrm>
            <a:off x="6188075" y="3184525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8088" name="Text Box 24"/>
          <p:cNvSpPr txBox="1">
            <a:spLocks noChangeArrowheads="1"/>
          </p:cNvSpPr>
          <p:nvPr/>
        </p:nvSpPr>
        <p:spPr bwMode="auto">
          <a:xfrm>
            <a:off x="4876800" y="4953000"/>
            <a:ext cx="39306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The Sobel method takes the average</a:t>
            </a:r>
          </a:p>
          <a:p>
            <a:pPr eaLnBrk="1" hangingPunct="1"/>
            <a:r>
              <a:rPr lang="en-US"/>
              <a:t>Of 4 pixels to smooth (applying a </a:t>
            </a:r>
          </a:p>
          <a:p>
            <a:pPr eaLnBrk="1" hangingPunct="1"/>
            <a:r>
              <a:rPr lang="en-US"/>
              <a:t>smoothing feature before finding</a:t>
            </a:r>
          </a:p>
          <a:p>
            <a:pPr eaLnBrk="1" hangingPunct="1"/>
            <a:r>
              <a:rPr lang="en-US"/>
              <a:t>edges.</a:t>
            </a:r>
          </a:p>
        </p:txBody>
      </p:sp>
      <p:sp>
        <p:nvSpPr>
          <p:cNvPr id="88089" name="Text Box 25"/>
          <p:cNvSpPr txBox="1">
            <a:spLocks noChangeArrowheads="1"/>
          </p:cNvSpPr>
          <p:nvPr/>
        </p:nvSpPr>
        <p:spPr bwMode="auto">
          <a:xfrm>
            <a:off x="6400800" y="1752600"/>
            <a:ext cx="23225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∂ = derivative symbol</a:t>
            </a:r>
          </a:p>
        </p:txBody>
      </p:sp>
      <p:sp>
        <p:nvSpPr>
          <p:cNvPr id="88090" name="Text Box 26"/>
          <p:cNvSpPr txBox="1">
            <a:spLocks noChangeArrowheads="1"/>
          </p:cNvSpPr>
          <p:nvPr/>
        </p:nvSpPr>
        <p:spPr bwMode="auto">
          <a:xfrm>
            <a:off x="6400800" y="2224088"/>
            <a:ext cx="317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=</a:t>
            </a:r>
          </a:p>
        </p:txBody>
      </p:sp>
      <p:sp>
        <p:nvSpPr>
          <p:cNvPr id="88091" name="Text Box 27"/>
          <p:cNvSpPr txBox="1">
            <a:spLocks noChangeArrowheads="1"/>
          </p:cNvSpPr>
          <p:nvPr/>
        </p:nvSpPr>
        <p:spPr bwMode="auto">
          <a:xfrm>
            <a:off x="6416675" y="2097088"/>
            <a:ext cx="19939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∆  = is defined as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8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8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8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8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8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8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8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8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8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8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8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8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88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88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8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8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8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8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8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8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8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8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8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8" grpId="0"/>
      <p:bldP spid="88069" grpId="0" animBg="1"/>
      <p:bldP spid="88070" grpId="0"/>
      <p:bldP spid="88071" grpId="0"/>
      <p:bldP spid="88072" grpId="0"/>
      <p:bldP spid="88073" grpId="0" animBg="1"/>
      <p:bldP spid="88074" grpId="0" animBg="1"/>
      <p:bldP spid="88075" grpId="0"/>
      <p:bldP spid="88076" grpId="0" animBg="1"/>
      <p:bldP spid="88077" grpId="0"/>
      <p:bldP spid="88078" grpId="0"/>
      <p:bldP spid="88079" grpId="0"/>
      <p:bldP spid="88080" grpId="0"/>
      <p:bldP spid="88081" grpId="0"/>
      <p:bldP spid="88082" grpId="0" animBg="1"/>
      <p:bldP spid="88083" grpId="0" animBg="1"/>
      <p:bldP spid="88084" grpId="0"/>
      <p:bldP spid="88085" grpId="0"/>
      <p:bldP spid="88086" grpId="0" animBg="1"/>
      <p:bldP spid="88087" grpId="0" animBg="1"/>
      <p:bldP spid="88088" grpId="0"/>
      <p:bldP spid="88089" grpId="0"/>
      <p:bldP spid="88090" grpId="0"/>
      <p:bldP spid="8809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Showing abs(diff B-A)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>
            <p:ph idx="1"/>
          </p:nvPr>
        </p:nvGraphicFramePr>
        <p:xfrm>
          <a:off x="1446213" y="1981200"/>
          <a:ext cx="6667500" cy="4114800"/>
        </p:xfrm>
        <a:graphic>
          <a:graphicData uri="http://schemas.openxmlformats.org/presentationml/2006/ole">
            <p:oleObj spid="_x0000_s1026" name="Chart" r:id="rId4" imgW="10077450" imgH="6219825" progId="MSGraph.Chart.8">
              <p:embed followColorScheme="full"/>
            </p:oleObj>
          </a:graphicData>
        </a:graphic>
      </p:graphicFrame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1736725" y="6208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Effect of Thresholding</a:t>
            </a: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>
            <p:ph idx="1"/>
          </p:nvPr>
        </p:nvGraphicFramePr>
        <p:xfrm>
          <a:off x="1435100" y="1981200"/>
          <a:ext cx="6689725" cy="4114800"/>
        </p:xfrm>
        <a:graphic>
          <a:graphicData uri="http://schemas.openxmlformats.org/presentationml/2006/ole">
            <p:oleObj spid="_x0000_s2050" name="Chart" r:id="rId4" imgW="10096500" imgH="6210300" progId="MSGraph.Chart.8">
              <p:embed followColorScheme="full"/>
            </p:oleObj>
          </a:graphicData>
        </a:graphic>
      </p:graphicFrame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600200" y="4495800"/>
            <a:ext cx="6553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36525" y="4227513"/>
            <a:ext cx="1200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Threshold</a:t>
            </a:r>
          </a:p>
          <a:p>
            <a:r>
              <a:rPr lang="en-US"/>
              <a:t>Bar</a:t>
            </a:r>
          </a:p>
        </p:txBody>
      </p:sp>
      <p:sp>
        <p:nvSpPr>
          <p:cNvPr id="2054" name="Line 6"/>
          <p:cNvSpPr>
            <a:spLocks noChangeShapeType="1"/>
          </p:cNvSpPr>
          <p:nvPr/>
        </p:nvSpPr>
        <p:spPr bwMode="auto">
          <a:xfrm flipV="1">
            <a:off x="533400" y="4648200"/>
            <a:ext cx="990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2286000" y="4572000"/>
            <a:ext cx="5715000" cy="8382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6" name="Line 8"/>
          <p:cNvSpPr>
            <a:spLocks noChangeShapeType="1"/>
          </p:cNvSpPr>
          <p:nvPr/>
        </p:nvSpPr>
        <p:spPr bwMode="auto">
          <a:xfrm>
            <a:off x="2209800" y="5410200"/>
            <a:ext cx="579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7" name="TextBox 1"/>
          <p:cNvSpPr txBox="1">
            <a:spLocks noChangeArrowheads="1"/>
          </p:cNvSpPr>
          <p:nvPr/>
        </p:nvSpPr>
        <p:spPr bwMode="auto">
          <a:xfrm>
            <a:off x="1219200" y="1524000"/>
            <a:ext cx="7086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Any value above threshold means we should mark it as an edge.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158038" cy="1412875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Thresholding the Gradient Magnitude	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Whatever the gradient magnitude is, for example, in the previous slide, with two blips, we picked a threshold number to decide if a pixel is to be labeled an edge or not. 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The next three slides will shows one example of different thresholding limits.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Gradient Magnitude Output</a:t>
            </a: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22098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TextBox 1"/>
          <p:cNvSpPr txBox="1">
            <a:spLocks noChangeArrowheads="1"/>
          </p:cNvSpPr>
          <p:nvPr/>
        </p:nvSpPr>
        <p:spPr bwMode="auto">
          <a:xfrm>
            <a:off x="914400" y="2286000"/>
            <a:ext cx="24384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This image takes the original pixels from chess.pgm, and replaces the each pixel</a:t>
            </a:r>
            <a:r>
              <a:rPr lang="en-US" altLang="en-US">
                <a:solidFill>
                  <a:srgbClr val="FF0000"/>
                </a:solidFill>
              </a:rPr>
              <a:t>’</a:t>
            </a:r>
            <a:r>
              <a:rPr lang="en-US">
                <a:solidFill>
                  <a:srgbClr val="FF0000"/>
                </a:solidFill>
              </a:rPr>
              <a:t>s value using the magnitude formula discussed earlier.</a:t>
            </a:r>
          </a:p>
          <a:p>
            <a:endParaRPr lang="en-US">
              <a:solidFill>
                <a:srgbClr val="FF0000"/>
              </a:solidFill>
            </a:endParaRPr>
          </a:p>
          <a:p>
            <a:r>
              <a:rPr lang="en-US">
                <a:solidFill>
                  <a:srgbClr val="FF0000"/>
                </a:solidFill>
              </a:rPr>
              <a:t>This image does not use any threshold.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We would like its output to be</a:t>
            </a:r>
          </a:p>
        </p:txBody>
      </p:sp>
      <p:pic>
        <p:nvPicPr>
          <p:cNvPr id="10243" name="Picture 3" descr="cannyfinal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22098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Consider this picture</a:t>
            </a:r>
          </a:p>
        </p:txBody>
      </p:sp>
      <p:pic>
        <p:nvPicPr>
          <p:cNvPr id="35843" name="Picture 5" descr="ches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21336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Consider this picture</a:t>
            </a:r>
          </a:p>
        </p:txBody>
      </p:sp>
      <p:pic>
        <p:nvPicPr>
          <p:cNvPr id="36867" name="Picture 5" descr="ches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21336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Magnitude Output with a low bar (threshold number)</a:t>
            </a: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22098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TextBox 1"/>
          <p:cNvSpPr txBox="1">
            <a:spLocks noChangeArrowheads="1"/>
          </p:cNvSpPr>
          <p:nvPr/>
        </p:nvSpPr>
        <p:spPr bwMode="auto">
          <a:xfrm>
            <a:off x="304800" y="2286000"/>
            <a:ext cx="28956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This image takes the pixel values from the previous image and uses a threshold to decide whether it is an edge and then for edges it replaces the pixel</a:t>
            </a:r>
            <a:r>
              <a:rPr lang="en-US" altLang="en-US">
                <a:solidFill>
                  <a:srgbClr val="FF0000"/>
                </a:solidFill>
              </a:rPr>
              <a:t>’</a:t>
            </a:r>
            <a:r>
              <a:rPr lang="en-US">
                <a:solidFill>
                  <a:srgbClr val="FF0000"/>
                </a:solidFill>
              </a:rPr>
              <a:t>s value with a 255. If it is not an edge, it replaces the pixel</a:t>
            </a:r>
            <a:r>
              <a:rPr lang="en-US" altLang="en-US">
                <a:solidFill>
                  <a:srgbClr val="FF0000"/>
                </a:solidFill>
              </a:rPr>
              <a:t>’</a:t>
            </a:r>
            <a:r>
              <a:rPr lang="en-US">
                <a:solidFill>
                  <a:srgbClr val="FF0000"/>
                </a:solidFill>
              </a:rPr>
              <a:t>s value with a 0.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Magnitude Output with a high bar (threshold number)</a:t>
            </a:r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22098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1584325" y="5192713"/>
            <a:ext cx="73580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Edges have thinned out, but horses head and other parts of the </a:t>
            </a:r>
          </a:p>
          <a:p>
            <a:r>
              <a:rPr lang="en-US" sz="2000"/>
              <a:t>pawn have disappeared. We can hardly see the edges on the</a:t>
            </a:r>
          </a:p>
          <a:p>
            <a:r>
              <a:rPr lang="en-US" sz="2000"/>
              <a:t>bottom two pieces.</a:t>
            </a:r>
          </a:p>
        </p:txBody>
      </p:sp>
      <p:sp>
        <p:nvSpPr>
          <p:cNvPr id="38917" name="TextBox 1"/>
          <p:cNvSpPr txBox="1">
            <a:spLocks noChangeArrowheads="1"/>
          </p:cNvSpPr>
          <p:nvPr/>
        </p:nvSpPr>
        <p:spPr bwMode="auto">
          <a:xfrm>
            <a:off x="762000" y="2362200"/>
            <a:ext cx="20574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The higher threshold means that greater changes in brightness must be present to be considered an edge.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Magnitude Formula in the c Code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solidFill>
                  <a:srgbClr val="0000FF"/>
                </a:solidFill>
                <a:ea typeface="ＭＳ Ｐゴシック" pitchFamily="34" charset="-128"/>
              </a:rPr>
              <a:t>/* Applying the Magnitude formula in the code*/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ea typeface="ＭＳ Ｐゴシック" pitchFamily="34" charset="-128"/>
              </a:rPr>
              <a:t>        maxival = 0;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ea typeface="ＭＳ Ｐゴシック" pitchFamily="34" charset="-128"/>
              </a:rPr>
              <a:t>        for (i=mr;i&lt;256-mr;i++)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ea typeface="ＭＳ Ｐゴシック" pitchFamily="34" charset="-128"/>
              </a:rPr>
              <a:t>        { for (j=mr;j&lt;256-mr;j++)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ea typeface="ＭＳ Ｐゴシック" pitchFamily="34" charset="-128"/>
              </a:rPr>
              <a:t>          {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ea typeface="ＭＳ Ｐゴシック" pitchFamily="34" charset="-128"/>
              </a:rPr>
              <a:t>             ival[i][j]=sqrt((double)((outpicx[i][j]*outpicx[i][j]) +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ea typeface="ＭＳ Ｐゴシック" pitchFamily="34" charset="-128"/>
              </a:rPr>
              <a:t>                                      (outpicy[i][j]*outpicy[i][j]));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ea typeface="ＭＳ Ｐゴシック" pitchFamily="34" charset="-128"/>
              </a:rPr>
              <a:t>             if (ival[i][j] &gt; maxival)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ea typeface="ＭＳ Ｐゴシック" pitchFamily="34" charset="-128"/>
              </a:rPr>
              <a:t>                maxival = ival[i][j];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ea typeface="ＭＳ Ｐゴシック" pitchFamily="34" charset="-128"/>
              </a:rPr>
              <a:t>           }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ea typeface="ＭＳ Ｐゴシック" pitchFamily="34" charset="-128"/>
              </a:rPr>
              <a:t>        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Edge Detection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49325" y="1981200"/>
            <a:ext cx="3759200" cy="4114800"/>
          </a:xfrm>
        </p:spPr>
        <p:txBody>
          <a:bodyPr/>
          <a:lstStyle/>
          <a:p>
            <a:pPr eaLnBrk="1" hangingPunct="1"/>
            <a:endParaRPr lang="en-US" sz="2800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sz="2000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sz="2000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sz="2000" smtClean="0">
              <a:ea typeface="ＭＳ Ｐゴシック" pitchFamily="34" charset="-128"/>
            </a:endParaRPr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1074738" y="1524000"/>
          <a:ext cx="7026275" cy="4332288"/>
        </p:xfrm>
        <a:graphic>
          <a:graphicData uri="http://schemas.openxmlformats.org/presentationml/2006/ole">
            <p:oleObj spid="_x0000_s3074" name="Chart" r:id="rId4" imgW="10077602" imgH="6219749" progId="MSGraph.Chart.8">
              <p:embed followColorScheme="full"/>
            </p:oleObj>
          </a:graphicData>
        </a:graphic>
      </p:graphicFrame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2286000" y="5867400"/>
            <a:ext cx="5492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Graph shows one line of pixel values from an image.</a:t>
            </a:r>
          </a:p>
          <a:p>
            <a:pPr eaLnBrk="1" hangingPunct="1"/>
            <a:r>
              <a:rPr lang="en-US"/>
              <a:t>Where did this graph come from?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Smoothening before Difference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49325" y="1981200"/>
            <a:ext cx="3759200" cy="4114800"/>
          </a:xfrm>
        </p:spPr>
        <p:txBody>
          <a:bodyPr/>
          <a:lstStyle/>
          <a:p>
            <a:pPr eaLnBrk="1" hangingPunct="1"/>
            <a:endParaRPr lang="en-US" sz="2800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sz="2000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sz="2000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sz="2000" smtClean="0">
              <a:ea typeface="ＭＳ Ｐゴシック" pitchFamily="34" charset="-128"/>
            </a:endParaRPr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1082675" y="1524000"/>
          <a:ext cx="7008813" cy="4332288"/>
        </p:xfrm>
        <a:graphic>
          <a:graphicData uri="http://schemas.openxmlformats.org/presentationml/2006/ole">
            <p:oleObj spid="_x0000_s4098" name="Chart" r:id="rId4" imgW="10077602" imgH="6229502" progId="MSGraph.Chart.8">
              <p:embed followColorScheme="full"/>
            </p:oleObj>
          </a:graphicData>
        </a:graphic>
      </p:graphicFrame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838200" y="5807075"/>
            <a:ext cx="78660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/>
              <a:t>Smoothening in this case was obtained by averaging two</a:t>
            </a:r>
          </a:p>
          <a:p>
            <a:pPr eaLnBrk="1" hangingPunct="1"/>
            <a:r>
              <a:rPr lang="en-US" sz="2400"/>
              <a:t>neighboring pixels.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Edge Detection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49325" y="1981200"/>
            <a:ext cx="3759200" cy="4114800"/>
          </a:xfrm>
        </p:spPr>
        <p:txBody>
          <a:bodyPr/>
          <a:lstStyle/>
          <a:p>
            <a:pPr eaLnBrk="1" hangingPunct="1"/>
            <a:endParaRPr lang="en-US" sz="2800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sz="2000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sz="2000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sz="2000" smtClean="0">
              <a:ea typeface="ＭＳ Ｐゴシック" pitchFamily="34" charset="-128"/>
            </a:endParaRPr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1074738" y="1524000"/>
          <a:ext cx="7026275" cy="4332288"/>
        </p:xfrm>
        <a:graphic>
          <a:graphicData uri="http://schemas.openxmlformats.org/presentationml/2006/ole">
            <p:oleObj spid="_x0000_s5122" name="Chart" r:id="rId4" imgW="10077602" imgH="6219749" progId="MSGraph.Chart.8">
              <p:embed followColorScheme="full"/>
            </p:oleObj>
          </a:graphicData>
        </a:graphic>
      </p:graphicFrame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286000" y="5867400"/>
            <a:ext cx="5492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Graph shows one line of pixel values from an image.</a:t>
            </a:r>
          </a:p>
          <a:p>
            <a:pPr eaLnBrk="1" hangingPunct="1"/>
            <a:r>
              <a:rPr lang="en-US"/>
              <a:t>Where did this graph come from?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Smoothening rationale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Smoothening: We need to smoothen before we apply the derivative convolution.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We mean read an image, smoothen it, and then take it</a:t>
            </a:r>
            <a:r>
              <a:rPr lang="ja-JP" altLang="en-US" smtClean="0">
                <a:ea typeface="ＭＳ Ｐゴシック" pitchFamily="34" charset="-128"/>
              </a:rPr>
              <a:t>’</a:t>
            </a:r>
            <a:r>
              <a:rPr lang="en-US" altLang="ja-JP" smtClean="0">
                <a:ea typeface="ＭＳ Ｐゴシック" pitchFamily="34" charset="-128"/>
              </a:rPr>
              <a:t>s gradient. 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Then apply the threshold.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The Four Ones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The way we will take an average of four neighboring pixels is to convolve the pixels with </a:t>
            </a: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1905000" y="5867400"/>
            <a:ext cx="419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4267200" y="2895600"/>
            <a:ext cx="2438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9600"/>
              <a:t>[</a:t>
            </a:r>
            <a:r>
              <a:rPr lang="en-US" sz="6000"/>
              <a:t>      </a:t>
            </a:r>
            <a:r>
              <a:rPr lang="en-US" sz="9600"/>
              <a:t>]</a:t>
            </a:r>
            <a:r>
              <a:rPr lang="en-US" sz="8000"/>
              <a:t> </a:t>
            </a:r>
            <a:endParaRPr lang="en-US" sz="6000"/>
          </a:p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n-US" sz="8000"/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4724400" y="3124200"/>
            <a:ext cx="1235075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¼    ¼</a:t>
            </a:r>
          </a:p>
          <a:p>
            <a:r>
              <a:rPr lang="en-US" sz="2800"/>
              <a:t>   </a:t>
            </a:r>
          </a:p>
          <a:p>
            <a:r>
              <a:rPr lang="en-US" sz="2800"/>
              <a:t>¼    ¼</a:t>
            </a:r>
            <a:r>
              <a:rPr lang="en-US"/>
              <a:t> </a:t>
            </a: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1752600" y="5029200"/>
            <a:ext cx="5994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Convolving with this is equal to a + b + c + d divided by 4.</a:t>
            </a:r>
          </a:p>
          <a:p>
            <a:r>
              <a:rPr lang="en-US"/>
              <a:t>(Where a,b,c,d are the four neighboring pixels.)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8153400" cy="1905000"/>
          </a:xfrm>
        </p:spPr>
        <p:txBody>
          <a:bodyPr/>
          <a:lstStyle/>
          <a:p>
            <a:pPr eaLnBrk="1" hangingPunct="1">
              <a:buFont typeface="Wingdings" charset="0"/>
              <a:buChar char="n"/>
              <a:defRPr/>
            </a:pPr>
            <a:r>
              <a:rPr lang="en-US" sz="2800" dirty="0" smtClean="0">
                <a:cs typeface="+mn-cs"/>
              </a:rPr>
              <a:t>So, to repeat: The purpose of Edge Detection is to find jumps in the brightness function (of an image) and mark them. </a:t>
            </a:r>
          </a:p>
          <a:p>
            <a:pPr eaLnBrk="1" hangingPunct="1">
              <a:buFont typeface="Wingdings" charset="0"/>
              <a:buChar char="n"/>
              <a:defRPr/>
            </a:pPr>
            <a:endParaRPr lang="en-US" sz="2800" dirty="0" smtClean="0">
              <a:cs typeface="+mn-cs"/>
            </a:endParaRPr>
          </a:p>
          <a:p>
            <a:pPr eaLnBrk="1" hangingPunct="1">
              <a:buFont typeface="Wingdings" charset="0"/>
              <a:buChar char="n"/>
              <a:defRPr/>
            </a:pPr>
            <a:endParaRPr lang="en-US" sz="2800" dirty="0" smtClean="0">
              <a:cs typeface="+mn-cs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 dirty="0" smtClean="0">
                <a:cs typeface="+mn-cs"/>
              </a:rPr>
              <a:t>Before we get into details, we need to detour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 dirty="0" smtClean="0">
                <a:cs typeface="+mn-cs"/>
              </a:rPr>
              <a:t>and introduce the concept of Convolution.</a:t>
            </a:r>
          </a:p>
          <a:p>
            <a:pPr marL="0" indent="0" eaLnBrk="1" hangingPunct="1">
              <a:buFont typeface="Wingdings" charset="0"/>
              <a:buNone/>
              <a:defRPr/>
            </a:pPr>
            <a:r>
              <a:rPr lang="en-US" sz="2800" dirty="0" smtClean="0">
                <a:cs typeface="+mn-cs"/>
              </a:rPr>
              <a:t>     </a:t>
            </a:r>
            <a:endParaRPr lang="en-US" sz="8000" dirty="0">
              <a:cs typeface="+mn-cs"/>
            </a:endParaRPr>
          </a:p>
        </p:txBody>
      </p:sp>
      <p:sp>
        <p:nvSpPr>
          <p:cNvPr id="11267" name="Title 11"/>
          <p:cNvSpPr>
            <a:spLocks noGrp="1"/>
          </p:cNvSpPr>
          <p:nvPr>
            <p:ph type="title"/>
          </p:nvPr>
        </p:nvSpPr>
        <p:spPr>
          <a:xfrm>
            <a:off x="838200" y="0"/>
            <a:ext cx="7158038" cy="1412875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Edge Detection</a:t>
            </a:r>
          </a:p>
        </p:txBody>
      </p:sp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-914400" y="373380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Four Ones, cont.</a:t>
            </a:r>
          </a:p>
        </p:txBody>
      </p:sp>
      <p:sp>
        <p:nvSpPr>
          <p:cNvPr id="43011" name="Rectangle 4"/>
          <p:cNvSpPr>
            <a:spLocks noChangeArrowheads="1"/>
          </p:cNvSpPr>
          <p:nvPr/>
        </p:nvSpPr>
        <p:spPr bwMode="auto">
          <a:xfrm>
            <a:off x="762000" y="1828800"/>
            <a:ext cx="2438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9600"/>
              <a:t>[</a:t>
            </a:r>
            <a:r>
              <a:rPr lang="en-US" sz="6000"/>
              <a:t>      </a:t>
            </a:r>
            <a:r>
              <a:rPr lang="en-US" sz="9600"/>
              <a:t>]</a:t>
            </a:r>
            <a:r>
              <a:rPr lang="en-US" sz="8000"/>
              <a:t> </a:t>
            </a:r>
            <a:endParaRPr lang="en-US" sz="6000"/>
          </a:p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n-US" sz="8000"/>
          </a:p>
        </p:txBody>
      </p:sp>
      <p:sp>
        <p:nvSpPr>
          <p:cNvPr id="43012" name="Text Box 5"/>
          <p:cNvSpPr txBox="1">
            <a:spLocks noChangeArrowheads="1"/>
          </p:cNvSpPr>
          <p:nvPr/>
        </p:nvSpPr>
        <p:spPr bwMode="auto">
          <a:xfrm>
            <a:off x="1219200" y="2057400"/>
            <a:ext cx="1235075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¼    ¼</a:t>
            </a:r>
          </a:p>
          <a:p>
            <a:r>
              <a:rPr lang="en-US" sz="2800"/>
              <a:t>   </a:t>
            </a:r>
          </a:p>
          <a:p>
            <a:r>
              <a:rPr lang="en-US" sz="2800"/>
              <a:t>¼    ¼</a:t>
            </a:r>
            <a:r>
              <a:rPr lang="en-US"/>
              <a:t> </a:t>
            </a:r>
          </a:p>
        </p:txBody>
      </p:sp>
      <p:sp>
        <p:nvSpPr>
          <p:cNvPr id="43013" name="Text Box 6"/>
          <p:cNvSpPr txBox="1">
            <a:spLocks noChangeArrowheads="1"/>
          </p:cNvSpPr>
          <p:nvPr/>
        </p:nvSpPr>
        <p:spPr bwMode="auto">
          <a:xfrm>
            <a:off x="2971800" y="2438400"/>
            <a:ext cx="328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Can also be written as:</a:t>
            </a:r>
          </a:p>
        </p:txBody>
      </p:sp>
      <p:sp>
        <p:nvSpPr>
          <p:cNvPr id="43014" name="Rectangle 9"/>
          <p:cNvSpPr>
            <a:spLocks noChangeArrowheads="1"/>
          </p:cNvSpPr>
          <p:nvPr/>
        </p:nvSpPr>
        <p:spPr bwMode="auto">
          <a:xfrm>
            <a:off x="6705600" y="1828800"/>
            <a:ext cx="2438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9600"/>
              <a:t>[</a:t>
            </a:r>
            <a:r>
              <a:rPr lang="en-US" sz="6000"/>
              <a:t>      </a:t>
            </a:r>
            <a:r>
              <a:rPr lang="en-US" sz="9600"/>
              <a:t>]</a:t>
            </a:r>
            <a:r>
              <a:rPr lang="en-US" sz="8000"/>
              <a:t> </a:t>
            </a:r>
            <a:endParaRPr lang="en-US" sz="6000"/>
          </a:p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n-US" sz="8000"/>
          </a:p>
        </p:txBody>
      </p:sp>
      <p:sp>
        <p:nvSpPr>
          <p:cNvPr id="43015" name="Text Box 10"/>
          <p:cNvSpPr txBox="1">
            <a:spLocks noChangeArrowheads="1"/>
          </p:cNvSpPr>
          <p:nvPr/>
        </p:nvSpPr>
        <p:spPr bwMode="auto">
          <a:xfrm>
            <a:off x="7267575" y="2057400"/>
            <a:ext cx="1038225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1    1</a:t>
            </a:r>
          </a:p>
          <a:p>
            <a:r>
              <a:rPr lang="en-US" sz="2800"/>
              <a:t>   </a:t>
            </a:r>
          </a:p>
          <a:p>
            <a:r>
              <a:rPr lang="en-US" sz="2800"/>
              <a:t>1    1</a:t>
            </a:r>
            <a:r>
              <a:rPr lang="en-US"/>
              <a:t> </a:t>
            </a:r>
          </a:p>
        </p:txBody>
      </p:sp>
      <p:sp>
        <p:nvSpPr>
          <p:cNvPr id="43016" name="Text Box 11"/>
          <p:cNvSpPr txBox="1">
            <a:spLocks noChangeArrowheads="1"/>
          </p:cNvSpPr>
          <p:nvPr/>
        </p:nvSpPr>
        <p:spPr bwMode="auto">
          <a:xfrm>
            <a:off x="6280150" y="2514600"/>
            <a:ext cx="501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1/4</a:t>
            </a:r>
          </a:p>
        </p:txBody>
      </p:sp>
      <p:sp>
        <p:nvSpPr>
          <p:cNvPr id="43017" name="Text Box 12"/>
          <p:cNvSpPr txBox="1">
            <a:spLocks noChangeArrowheads="1"/>
          </p:cNvSpPr>
          <p:nvPr/>
        </p:nvSpPr>
        <p:spPr bwMode="auto">
          <a:xfrm>
            <a:off x="2193925" y="3489325"/>
            <a:ext cx="61642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Meaning now, to get the complete answer, we should</a:t>
            </a:r>
          </a:p>
          <a:p>
            <a:r>
              <a:rPr lang="en-US" sz="2000"/>
              <a:t>compute: </a:t>
            </a:r>
          </a:p>
        </p:txBody>
      </p:sp>
      <p:sp>
        <p:nvSpPr>
          <p:cNvPr id="43018" name="Text Box 13"/>
          <p:cNvSpPr txBox="1">
            <a:spLocks noChangeArrowheads="1"/>
          </p:cNvSpPr>
          <p:nvPr/>
        </p:nvSpPr>
        <p:spPr bwMode="auto">
          <a:xfrm>
            <a:off x="1050925" y="4532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43019" name="Rectangle 14"/>
          <p:cNvSpPr>
            <a:spLocks noChangeArrowheads="1"/>
          </p:cNvSpPr>
          <p:nvPr/>
        </p:nvSpPr>
        <p:spPr bwMode="auto">
          <a:xfrm>
            <a:off x="838200" y="4495800"/>
            <a:ext cx="2438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5400"/>
              <a:t>[        ]</a:t>
            </a:r>
            <a:r>
              <a:rPr lang="en-US" sz="8000"/>
              <a:t> </a:t>
            </a:r>
            <a:endParaRPr lang="en-US" sz="6000"/>
          </a:p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n-US" sz="8000"/>
          </a:p>
        </p:txBody>
      </p:sp>
      <p:sp>
        <p:nvSpPr>
          <p:cNvPr id="43020" name="Text Box 15"/>
          <p:cNvSpPr txBox="1">
            <a:spLocks noChangeArrowheads="1"/>
          </p:cNvSpPr>
          <p:nvPr/>
        </p:nvSpPr>
        <p:spPr bwMode="auto">
          <a:xfrm>
            <a:off x="1371600" y="5119688"/>
            <a:ext cx="11747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Image</a:t>
            </a:r>
            <a:endParaRPr lang="en-US"/>
          </a:p>
        </p:txBody>
      </p:sp>
      <p:sp>
        <p:nvSpPr>
          <p:cNvPr id="43021" name="Rectangle 16"/>
          <p:cNvSpPr>
            <a:spLocks noChangeArrowheads="1"/>
          </p:cNvSpPr>
          <p:nvPr/>
        </p:nvSpPr>
        <p:spPr bwMode="auto">
          <a:xfrm>
            <a:off x="3429000" y="4495800"/>
            <a:ext cx="2438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5400"/>
              <a:t>[       ]</a:t>
            </a:r>
            <a:r>
              <a:rPr lang="en-US" sz="8000"/>
              <a:t> </a:t>
            </a:r>
            <a:endParaRPr lang="en-US" sz="6000"/>
          </a:p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n-US" sz="8000"/>
          </a:p>
        </p:txBody>
      </p:sp>
      <p:sp>
        <p:nvSpPr>
          <p:cNvPr id="43022" name="Text Box 17"/>
          <p:cNvSpPr txBox="1">
            <a:spLocks noChangeArrowheads="1"/>
          </p:cNvSpPr>
          <p:nvPr/>
        </p:nvSpPr>
        <p:spPr bwMode="auto">
          <a:xfrm>
            <a:off x="3990975" y="4848225"/>
            <a:ext cx="7556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1    1</a:t>
            </a:r>
          </a:p>
          <a:p>
            <a:r>
              <a:rPr lang="en-US"/>
              <a:t>   </a:t>
            </a:r>
          </a:p>
          <a:p>
            <a:r>
              <a:rPr lang="en-US"/>
              <a:t>1    1 </a:t>
            </a:r>
          </a:p>
        </p:txBody>
      </p:sp>
      <p:sp>
        <p:nvSpPr>
          <p:cNvPr id="43023" name="Rectangle 18"/>
          <p:cNvSpPr>
            <a:spLocks noChangeArrowheads="1"/>
          </p:cNvSpPr>
          <p:nvPr/>
        </p:nvSpPr>
        <p:spPr bwMode="auto">
          <a:xfrm>
            <a:off x="6477000" y="4494213"/>
            <a:ext cx="2438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9600"/>
              <a:t>[</a:t>
            </a:r>
            <a:r>
              <a:rPr lang="en-US" sz="6000"/>
              <a:t>      </a:t>
            </a:r>
            <a:r>
              <a:rPr lang="en-US" sz="9600"/>
              <a:t>]</a:t>
            </a:r>
            <a:r>
              <a:rPr lang="en-US" sz="8000"/>
              <a:t> </a:t>
            </a:r>
            <a:endParaRPr lang="en-US" sz="6000"/>
          </a:p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n-US" sz="8000"/>
          </a:p>
        </p:txBody>
      </p:sp>
      <p:sp>
        <p:nvSpPr>
          <p:cNvPr id="43024" name="Text Box 19"/>
          <p:cNvSpPr txBox="1">
            <a:spLocks noChangeArrowheads="1"/>
          </p:cNvSpPr>
          <p:nvPr/>
        </p:nvSpPr>
        <p:spPr bwMode="auto">
          <a:xfrm>
            <a:off x="7048500" y="4953000"/>
            <a:ext cx="10287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-1      +1</a:t>
            </a:r>
          </a:p>
          <a:p>
            <a:endParaRPr lang="en-US"/>
          </a:p>
          <a:p>
            <a:r>
              <a:rPr lang="en-US"/>
              <a:t>-1      +1</a:t>
            </a:r>
          </a:p>
        </p:txBody>
      </p:sp>
      <p:sp>
        <p:nvSpPr>
          <p:cNvPr id="43025" name="Text Box 20"/>
          <p:cNvSpPr txBox="1">
            <a:spLocks noChangeArrowheads="1"/>
          </p:cNvSpPr>
          <p:nvPr/>
        </p:nvSpPr>
        <p:spPr bwMode="auto">
          <a:xfrm>
            <a:off x="2978150" y="5105400"/>
            <a:ext cx="4508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5400"/>
              <a:t>*</a:t>
            </a:r>
          </a:p>
        </p:txBody>
      </p:sp>
      <p:sp>
        <p:nvSpPr>
          <p:cNvPr id="43026" name="Oval 21"/>
          <p:cNvSpPr>
            <a:spLocks noChangeArrowheads="1"/>
          </p:cNvSpPr>
          <p:nvPr/>
        </p:nvSpPr>
        <p:spPr bwMode="auto">
          <a:xfrm>
            <a:off x="2971800" y="5181600"/>
            <a:ext cx="457200" cy="457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7" name="Text Box 22"/>
          <p:cNvSpPr txBox="1">
            <a:spLocks noChangeArrowheads="1"/>
          </p:cNvSpPr>
          <p:nvPr/>
        </p:nvSpPr>
        <p:spPr bwMode="auto">
          <a:xfrm>
            <a:off x="381000" y="4464050"/>
            <a:ext cx="5730875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600"/>
              <a:t>(              )</a:t>
            </a:r>
          </a:p>
        </p:txBody>
      </p:sp>
      <p:sp>
        <p:nvSpPr>
          <p:cNvPr id="43028" name="Text Box 23"/>
          <p:cNvSpPr txBox="1">
            <a:spLocks noChangeArrowheads="1"/>
          </p:cNvSpPr>
          <p:nvPr/>
        </p:nvSpPr>
        <p:spPr bwMode="auto">
          <a:xfrm>
            <a:off x="6102350" y="5105400"/>
            <a:ext cx="4508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5400"/>
              <a:t>*</a:t>
            </a:r>
          </a:p>
        </p:txBody>
      </p:sp>
      <p:sp>
        <p:nvSpPr>
          <p:cNvPr id="43029" name="Oval 24"/>
          <p:cNvSpPr>
            <a:spLocks noChangeArrowheads="1"/>
          </p:cNvSpPr>
          <p:nvPr/>
        </p:nvSpPr>
        <p:spPr bwMode="auto">
          <a:xfrm>
            <a:off x="6096000" y="5181600"/>
            <a:ext cx="457200" cy="457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30" name="Text Box 26"/>
          <p:cNvSpPr txBox="1">
            <a:spLocks noChangeArrowheads="1"/>
          </p:cNvSpPr>
          <p:nvPr/>
        </p:nvSpPr>
        <p:spPr bwMode="auto">
          <a:xfrm>
            <a:off x="76200" y="5272088"/>
            <a:ext cx="501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1/4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Four Ones, cont.</a:t>
            </a:r>
          </a:p>
        </p:txBody>
      </p:sp>
      <p:sp>
        <p:nvSpPr>
          <p:cNvPr id="44035" name="Text Box 10"/>
          <p:cNvSpPr txBox="1">
            <a:spLocks noChangeArrowheads="1"/>
          </p:cNvSpPr>
          <p:nvPr/>
        </p:nvSpPr>
        <p:spPr bwMode="auto">
          <a:xfrm>
            <a:off x="1050925" y="13636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44036" name="Rectangle 11"/>
          <p:cNvSpPr>
            <a:spLocks noChangeArrowheads="1"/>
          </p:cNvSpPr>
          <p:nvPr/>
        </p:nvSpPr>
        <p:spPr bwMode="auto">
          <a:xfrm>
            <a:off x="838200" y="1327150"/>
            <a:ext cx="2438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5400"/>
              <a:t>[        ]</a:t>
            </a:r>
            <a:r>
              <a:rPr lang="en-US" sz="8000"/>
              <a:t> </a:t>
            </a:r>
            <a:endParaRPr lang="en-US" sz="6000"/>
          </a:p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n-US" sz="8000"/>
          </a:p>
        </p:txBody>
      </p:sp>
      <p:sp>
        <p:nvSpPr>
          <p:cNvPr id="44037" name="Text Box 12"/>
          <p:cNvSpPr txBox="1">
            <a:spLocks noChangeArrowheads="1"/>
          </p:cNvSpPr>
          <p:nvPr/>
        </p:nvSpPr>
        <p:spPr bwMode="auto">
          <a:xfrm>
            <a:off x="1371600" y="1951038"/>
            <a:ext cx="11747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Image</a:t>
            </a:r>
            <a:endParaRPr lang="en-US"/>
          </a:p>
        </p:txBody>
      </p:sp>
      <p:sp>
        <p:nvSpPr>
          <p:cNvPr id="44038" name="Rectangle 13"/>
          <p:cNvSpPr>
            <a:spLocks noChangeArrowheads="1"/>
          </p:cNvSpPr>
          <p:nvPr/>
        </p:nvSpPr>
        <p:spPr bwMode="auto">
          <a:xfrm>
            <a:off x="3429000" y="1327150"/>
            <a:ext cx="2438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5400"/>
              <a:t>[       ]</a:t>
            </a:r>
            <a:r>
              <a:rPr lang="en-US" sz="8000"/>
              <a:t> </a:t>
            </a:r>
            <a:endParaRPr lang="en-US" sz="6000"/>
          </a:p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n-US" sz="8000"/>
          </a:p>
        </p:txBody>
      </p:sp>
      <p:sp>
        <p:nvSpPr>
          <p:cNvPr id="44039" name="Text Box 14"/>
          <p:cNvSpPr txBox="1">
            <a:spLocks noChangeArrowheads="1"/>
          </p:cNvSpPr>
          <p:nvPr/>
        </p:nvSpPr>
        <p:spPr bwMode="auto">
          <a:xfrm>
            <a:off x="3990975" y="1679575"/>
            <a:ext cx="7556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1    1</a:t>
            </a:r>
          </a:p>
          <a:p>
            <a:r>
              <a:rPr lang="en-US"/>
              <a:t>   </a:t>
            </a:r>
          </a:p>
          <a:p>
            <a:r>
              <a:rPr lang="en-US"/>
              <a:t>1    1 </a:t>
            </a:r>
          </a:p>
        </p:txBody>
      </p:sp>
      <p:sp>
        <p:nvSpPr>
          <p:cNvPr id="44040" name="Rectangle 15"/>
          <p:cNvSpPr>
            <a:spLocks noChangeArrowheads="1"/>
          </p:cNvSpPr>
          <p:nvPr/>
        </p:nvSpPr>
        <p:spPr bwMode="auto">
          <a:xfrm>
            <a:off x="6477000" y="1325563"/>
            <a:ext cx="2438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9600"/>
              <a:t>[</a:t>
            </a:r>
            <a:r>
              <a:rPr lang="en-US" sz="6000"/>
              <a:t>      </a:t>
            </a:r>
            <a:r>
              <a:rPr lang="en-US" sz="9600"/>
              <a:t>]</a:t>
            </a:r>
            <a:r>
              <a:rPr lang="en-US" sz="8000"/>
              <a:t> </a:t>
            </a:r>
            <a:endParaRPr lang="en-US" sz="6000"/>
          </a:p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n-US" sz="8000"/>
          </a:p>
        </p:txBody>
      </p:sp>
      <p:sp>
        <p:nvSpPr>
          <p:cNvPr id="44041" name="Text Box 16"/>
          <p:cNvSpPr txBox="1">
            <a:spLocks noChangeArrowheads="1"/>
          </p:cNvSpPr>
          <p:nvPr/>
        </p:nvSpPr>
        <p:spPr bwMode="auto">
          <a:xfrm>
            <a:off x="7048500" y="1784350"/>
            <a:ext cx="10287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-1      +1</a:t>
            </a:r>
          </a:p>
          <a:p>
            <a:endParaRPr lang="en-US"/>
          </a:p>
          <a:p>
            <a:r>
              <a:rPr lang="en-US"/>
              <a:t>-1      +1</a:t>
            </a:r>
          </a:p>
        </p:txBody>
      </p:sp>
      <p:sp>
        <p:nvSpPr>
          <p:cNvPr id="44042" name="Text Box 17"/>
          <p:cNvSpPr txBox="1">
            <a:spLocks noChangeArrowheads="1"/>
          </p:cNvSpPr>
          <p:nvPr/>
        </p:nvSpPr>
        <p:spPr bwMode="auto">
          <a:xfrm>
            <a:off x="2978150" y="1936750"/>
            <a:ext cx="4508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5400"/>
              <a:t>*</a:t>
            </a:r>
          </a:p>
        </p:txBody>
      </p:sp>
      <p:sp>
        <p:nvSpPr>
          <p:cNvPr id="44043" name="Oval 18"/>
          <p:cNvSpPr>
            <a:spLocks noChangeArrowheads="1"/>
          </p:cNvSpPr>
          <p:nvPr/>
        </p:nvSpPr>
        <p:spPr bwMode="auto">
          <a:xfrm>
            <a:off x="2971800" y="2012950"/>
            <a:ext cx="457200" cy="457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4" name="Text Box 19"/>
          <p:cNvSpPr txBox="1">
            <a:spLocks noChangeArrowheads="1"/>
          </p:cNvSpPr>
          <p:nvPr/>
        </p:nvSpPr>
        <p:spPr bwMode="auto">
          <a:xfrm>
            <a:off x="381000" y="1295400"/>
            <a:ext cx="5730875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600"/>
              <a:t>(              )</a:t>
            </a:r>
          </a:p>
        </p:txBody>
      </p:sp>
      <p:sp>
        <p:nvSpPr>
          <p:cNvPr id="44045" name="Text Box 20"/>
          <p:cNvSpPr txBox="1">
            <a:spLocks noChangeArrowheads="1"/>
          </p:cNvSpPr>
          <p:nvPr/>
        </p:nvSpPr>
        <p:spPr bwMode="auto">
          <a:xfrm>
            <a:off x="6102350" y="1936750"/>
            <a:ext cx="4508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5400"/>
              <a:t>*</a:t>
            </a:r>
          </a:p>
        </p:txBody>
      </p:sp>
      <p:sp>
        <p:nvSpPr>
          <p:cNvPr id="44046" name="Oval 21"/>
          <p:cNvSpPr>
            <a:spLocks noChangeArrowheads="1"/>
          </p:cNvSpPr>
          <p:nvPr/>
        </p:nvSpPr>
        <p:spPr bwMode="auto">
          <a:xfrm>
            <a:off x="6096000" y="2012950"/>
            <a:ext cx="457200" cy="457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7" name="Text Box 22"/>
          <p:cNvSpPr txBox="1">
            <a:spLocks noChangeArrowheads="1"/>
          </p:cNvSpPr>
          <p:nvPr/>
        </p:nvSpPr>
        <p:spPr bwMode="auto">
          <a:xfrm>
            <a:off x="0" y="1981200"/>
            <a:ext cx="501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1/4</a:t>
            </a:r>
          </a:p>
        </p:txBody>
      </p:sp>
      <p:sp>
        <p:nvSpPr>
          <p:cNvPr id="44048" name="Text Box 32"/>
          <p:cNvSpPr txBox="1">
            <a:spLocks noChangeArrowheads="1"/>
          </p:cNvSpPr>
          <p:nvPr/>
        </p:nvSpPr>
        <p:spPr bwMode="auto">
          <a:xfrm>
            <a:off x="1203325" y="3541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44049" name="Rectangle 33"/>
          <p:cNvSpPr>
            <a:spLocks noChangeArrowheads="1"/>
          </p:cNvSpPr>
          <p:nvPr/>
        </p:nvSpPr>
        <p:spPr bwMode="auto">
          <a:xfrm>
            <a:off x="990600" y="3505200"/>
            <a:ext cx="2438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5400"/>
              <a:t>[        ]</a:t>
            </a:r>
            <a:r>
              <a:rPr lang="en-US" sz="8000"/>
              <a:t> </a:t>
            </a:r>
            <a:endParaRPr lang="en-US" sz="6000"/>
          </a:p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n-US" sz="8000"/>
          </a:p>
        </p:txBody>
      </p:sp>
      <p:sp>
        <p:nvSpPr>
          <p:cNvPr id="44050" name="Text Box 34"/>
          <p:cNvSpPr txBox="1">
            <a:spLocks noChangeArrowheads="1"/>
          </p:cNvSpPr>
          <p:nvPr/>
        </p:nvSpPr>
        <p:spPr bwMode="auto">
          <a:xfrm>
            <a:off x="1524000" y="4129088"/>
            <a:ext cx="11747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Image</a:t>
            </a:r>
            <a:endParaRPr lang="en-US"/>
          </a:p>
        </p:txBody>
      </p:sp>
      <p:sp>
        <p:nvSpPr>
          <p:cNvPr id="44051" name="Rectangle 35"/>
          <p:cNvSpPr>
            <a:spLocks noChangeArrowheads="1"/>
          </p:cNvSpPr>
          <p:nvPr/>
        </p:nvSpPr>
        <p:spPr bwMode="auto">
          <a:xfrm>
            <a:off x="4343400" y="3505200"/>
            <a:ext cx="2438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5400"/>
              <a:t>[       ]</a:t>
            </a:r>
            <a:r>
              <a:rPr lang="en-US" sz="8000"/>
              <a:t> </a:t>
            </a:r>
            <a:endParaRPr lang="en-US" sz="6000"/>
          </a:p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n-US" sz="8000"/>
          </a:p>
        </p:txBody>
      </p:sp>
      <p:sp>
        <p:nvSpPr>
          <p:cNvPr id="44052" name="Text Box 36"/>
          <p:cNvSpPr txBox="1">
            <a:spLocks noChangeArrowheads="1"/>
          </p:cNvSpPr>
          <p:nvPr/>
        </p:nvSpPr>
        <p:spPr bwMode="auto">
          <a:xfrm>
            <a:off x="5035550" y="3857625"/>
            <a:ext cx="7556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1    1</a:t>
            </a:r>
          </a:p>
          <a:p>
            <a:r>
              <a:rPr lang="en-US"/>
              <a:t>   </a:t>
            </a:r>
          </a:p>
          <a:p>
            <a:r>
              <a:rPr lang="en-US"/>
              <a:t>1    1 </a:t>
            </a:r>
          </a:p>
        </p:txBody>
      </p:sp>
      <p:sp>
        <p:nvSpPr>
          <p:cNvPr id="44053" name="Rectangle 37"/>
          <p:cNvSpPr>
            <a:spLocks noChangeArrowheads="1"/>
          </p:cNvSpPr>
          <p:nvPr/>
        </p:nvSpPr>
        <p:spPr bwMode="auto">
          <a:xfrm>
            <a:off x="6629400" y="3503613"/>
            <a:ext cx="2438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5400"/>
              <a:t>[       ]</a:t>
            </a:r>
            <a:r>
              <a:rPr lang="en-US" sz="8000"/>
              <a:t> </a:t>
            </a:r>
            <a:endParaRPr lang="en-US" sz="6000"/>
          </a:p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n-US" sz="8000"/>
          </a:p>
        </p:txBody>
      </p:sp>
      <p:sp>
        <p:nvSpPr>
          <p:cNvPr id="44054" name="Text Box 38"/>
          <p:cNvSpPr txBox="1">
            <a:spLocks noChangeArrowheads="1"/>
          </p:cNvSpPr>
          <p:nvPr/>
        </p:nvSpPr>
        <p:spPr bwMode="auto">
          <a:xfrm>
            <a:off x="7086600" y="3962400"/>
            <a:ext cx="10287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-1      +1</a:t>
            </a:r>
          </a:p>
          <a:p>
            <a:endParaRPr lang="en-US"/>
          </a:p>
          <a:p>
            <a:r>
              <a:rPr lang="en-US"/>
              <a:t>-1      +1</a:t>
            </a:r>
          </a:p>
        </p:txBody>
      </p:sp>
      <p:sp>
        <p:nvSpPr>
          <p:cNvPr id="44055" name="Text Box 39"/>
          <p:cNvSpPr txBox="1">
            <a:spLocks noChangeArrowheads="1"/>
          </p:cNvSpPr>
          <p:nvPr/>
        </p:nvSpPr>
        <p:spPr bwMode="auto">
          <a:xfrm>
            <a:off x="3130550" y="4114800"/>
            <a:ext cx="4508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5400"/>
              <a:t>*</a:t>
            </a:r>
          </a:p>
        </p:txBody>
      </p:sp>
      <p:sp>
        <p:nvSpPr>
          <p:cNvPr id="44056" name="Oval 40"/>
          <p:cNvSpPr>
            <a:spLocks noChangeArrowheads="1"/>
          </p:cNvSpPr>
          <p:nvPr/>
        </p:nvSpPr>
        <p:spPr bwMode="auto">
          <a:xfrm>
            <a:off x="3124200" y="4191000"/>
            <a:ext cx="457200" cy="457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57" name="Text Box 41"/>
          <p:cNvSpPr txBox="1">
            <a:spLocks noChangeArrowheads="1"/>
          </p:cNvSpPr>
          <p:nvPr/>
        </p:nvSpPr>
        <p:spPr bwMode="auto">
          <a:xfrm>
            <a:off x="3860800" y="3505200"/>
            <a:ext cx="50546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600"/>
              <a:t>(            )</a:t>
            </a:r>
          </a:p>
        </p:txBody>
      </p:sp>
      <p:sp>
        <p:nvSpPr>
          <p:cNvPr id="44058" name="Text Box 42"/>
          <p:cNvSpPr txBox="1">
            <a:spLocks noChangeArrowheads="1"/>
          </p:cNvSpPr>
          <p:nvPr/>
        </p:nvSpPr>
        <p:spPr bwMode="auto">
          <a:xfrm>
            <a:off x="6254750" y="4114800"/>
            <a:ext cx="4508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5400"/>
              <a:t>*</a:t>
            </a:r>
          </a:p>
        </p:txBody>
      </p:sp>
      <p:sp>
        <p:nvSpPr>
          <p:cNvPr id="44059" name="Oval 43"/>
          <p:cNvSpPr>
            <a:spLocks noChangeArrowheads="1"/>
          </p:cNvSpPr>
          <p:nvPr/>
        </p:nvSpPr>
        <p:spPr bwMode="auto">
          <a:xfrm>
            <a:off x="6248400" y="4191000"/>
            <a:ext cx="457200" cy="457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60" name="Text Box 44"/>
          <p:cNvSpPr txBox="1">
            <a:spLocks noChangeArrowheads="1"/>
          </p:cNvSpPr>
          <p:nvPr/>
        </p:nvSpPr>
        <p:spPr bwMode="auto">
          <a:xfrm>
            <a:off x="152400" y="4159250"/>
            <a:ext cx="501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1/4</a:t>
            </a:r>
          </a:p>
        </p:txBody>
      </p:sp>
      <p:sp>
        <p:nvSpPr>
          <p:cNvPr id="44061" name="Text Box 45"/>
          <p:cNvSpPr txBox="1">
            <a:spLocks noChangeArrowheads="1"/>
          </p:cNvSpPr>
          <p:nvPr/>
        </p:nvSpPr>
        <p:spPr bwMode="auto">
          <a:xfrm>
            <a:off x="1203325" y="3138488"/>
            <a:ext cx="667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By the associative property of convolution we get this next step. </a:t>
            </a:r>
          </a:p>
        </p:txBody>
      </p:sp>
      <p:sp>
        <p:nvSpPr>
          <p:cNvPr id="44062" name="Text Box 46"/>
          <p:cNvSpPr txBox="1">
            <a:spLocks noChangeArrowheads="1"/>
          </p:cNvSpPr>
          <p:nvPr/>
        </p:nvSpPr>
        <p:spPr bwMode="auto">
          <a:xfrm>
            <a:off x="1279525" y="5294313"/>
            <a:ext cx="7219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We do this to call the convolution code only once, which precomputes</a:t>
            </a:r>
          </a:p>
          <a:p>
            <a:r>
              <a:rPr lang="en-US"/>
              <a:t>The quantities in the parentheses.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Four Ones, cont.</a:t>
            </a:r>
          </a:p>
        </p:txBody>
      </p:sp>
      <p:sp>
        <p:nvSpPr>
          <p:cNvPr id="45059" name="Text Box 10"/>
          <p:cNvSpPr txBox="1">
            <a:spLocks noChangeArrowheads="1"/>
          </p:cNvSpPr>
          <p:nvPr/>
        </p:nvSpPr>
        <p:spPr bwMode="auto">
          <a:xfrm>
            <a:off x="1050925" y="13636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45060" name="Rectangle 11"/>
          <p:cNvSpPr>
            <a:spLocks noChangeArrowheads="1"/>
          </p:cNvSpPr>
          <p:nvPr/>
        </p:nvSpPr>
        <p:spPr bwMode="auto">
          <a:xfrm>
            <a:off x="838200" y="1327150"/>
            <a:ext cx="2438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8000"/>
              <a:t> </a:t>
            </a:r>
            <a:endParaRPr lang="en-US" sz="6000"/>
          </a:p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n-US" sz="8000"/>
          </a:p>
        </p:txBody>
      </p:sp>
      <p:sp>
        <p:nvSpPr>
          <p:cNvPr id="45061" name="Rectangle 13"/>
          <p:cNvSpPr>
            <a:spLocks noChangeArrowheads="1"/>
          </p:cNvSpPr>
          <p:nvPr/>
        </p:nvSpPr>
        <p:spPr bwMode="auto">
          <a:xfrm>
            <a:off x="3429000" y="1327150"/>
            <a:ext cx="2438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8000"/>
              <a:t> </a:t>
            </a:r>
            <a:endParaRPr lang="en-US" sz="6000"/>
          </a:p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n-US" sz="8000"/>
          </a:p>
        </p:txBody>
      </p:sp>
      <p:sp>
        <p:nvSpPr>
          <p:cNvPr id="45062" name="Rectangle 15"/>
          <p:cNvSpPr>
            <a:spLocks noChangeArrowheads="1"/>
          </p:cNvSpPr>
          <p:nvPr/>
        </p:nvSpPr>
        <p:spPr bwMode="auto">
          <a:xfrm>
            <a:off x="6477000" y="1325563"/>
            <a:ext cx="2438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8000"/>
              <a:t> </a:t>
            </a:r>
            <a:endParaRPr lang="en-US" sz="6000"/>
          </a:p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n-US" sz="8000"/>
          </a:p>
        </p:txBody>
      </p:sp>
      <p:sp>
        <p:nvSpPr>
          <p:cNvPr id="45063" name="Text Box 32"/>
          <p:cNvSpPr txBox="1">
            <a:spLocks noChangeArrowheads="1"/>
          </p:cNvSpPr>
          <p:nvPr/>
        </p:nvSpPr>
        <p:spPr bwMode="auto">
          <a:xfrm>
            <a:off x="1203325" y="3541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45064" name="Rectangle 33"/>
          <p:cNvSpPr>
            <a:spLocks noChangeArrowheads="1"/>
          </p:cNvSpPr>
          <p:nvPr/>
        </p:nvSpPr>
        <p:spPr bwMode="auto">
          <a:xfrm>
            <a:off x="838200" y="1676400"/>
            <a:ext cx="2438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5400"/>
              <a:t>[        ]</a:t>
            </a:r>
            <a:r>
              <a:rPr lang="en-US" sz="8000"/>
              <a:t> </a:t>
            </a:r>
            <a:endParaRPr lang="en-US" sz="6000"/>
          </a:p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n-US" sz="8000"/>
          </a:p>
        </p:txBody>
      </p:sp>
      <p:sp>
        <p:nvSpPr>
          <p:cNvPr id="45065" name="Text Box 34"/>
          <p:cNvSpPr txBox="1">
            <a:spLocks noChangeArrowheads="1"/>
          </p:cNvSpPr>
          <p:nvPr/>
        </p:nvSpPr>
        <p:spPr bwMode="auto">
          <a:xfrm>
            <a:off x="1219200" y="2286000"/>
            <a:ext cx="1174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Image</a:t>
            </a:r>
            <a:endParaRPr lang="en-US"/>
          </a:p>
        </p:txBody>
      </p:sp>
      <p:sp>
        <p:nvSpPr>
          <p:cNvPr id="45066" name="Rectangle 35"/>
          <p:cNvSpPr>
            <a:spLocks noChangeArrowheads="1"/>
          </p:cNvSpPr>
          <p:nvPr/>
        </p:nvSpPr>
        <p:spPr bwMode="auto">
          <a:xfrm>
            <a:off x="4343400" y="1752600"/>
            <a:ext cx="2438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5400"/>
              <a:t>[       ]</a:t>
            </a:r>
            <a:r>
              <a:rPr lang="en-US" sz="8000"/>
              <a:t> </a:t>
            </a:r>
            <a:endParaRPr lang="en-US" sz="6000"/>
          </a:p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n-US" sz="8000"/>
          </a:p>
        </p:txBody>
      </p:sp>
      <p:sp>
        <p:nvSpPr>
          <p:cNvPr id="45067" name="Text Box 36"/>
          <p:cNvSpPr txBox="1">
            <a:spLocks noChangeArrowheads="1"/>
          </p:cNvSpPr>
          <p:nvPr/>
        </p:nvSpPr>
        <p:spPr bwMode="auto">
          <a:xfrm>
            <a:off x="4953000" y="2133600"/>
            <a:ext cx="7556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1    1</a:t>
            </a:r>
          </a:p>
          <a:p>
            <a:r>
              <a:rPr lang="en-US"/>
              <a:t>   </a:t>
            </a:r>
          </a:p>
          <a:p>
            <a:r>
              <a:rPr lang="en-US"/>
              <a:t>1    1 </a:t>
            </a:r>
          </a:p>
        </p:txBody>
      </p:sp>
      <p:sp>
        <p:nvSpPr>
          <p:cNvPr id="45068" name="Rectangle 37"/>
          <p:cNvSpPr>
            <a:spLocks noChangeArrowheads="1"/>
          </p:cNvSpPr>
          <p:nvPr/>
        </p:nvSpPr>
        <p:spPr bwMode="auto">
          <a:xfrm>
            <a:off x="6705600" y="1752600"/>
            <a:ext cx="2438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5400"/>
              <a:t>[       ]</a:t>
            </a:r>
            <a:r>
              <a:rPr lang="en-US" sz="8000"/>
              <a:t> </a:t>
            </a:r>
            <a:endParaRPr lang="en-US" sz="6000"/>
          </a:p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n-US" sz="8000"/>
          </a:p>
        </p:txBody>
      </p:sp>
      <p:sp>
        <p:nvSpPr>
          <p:cNvPr id="45069" name="Text Box 38"/>
          <p:cNvSpPr txBox="1">
            <a:spLocks noChangeArrowheads="1"/>
          </p:cNvSpPr>
          <p:nvPr/>
        </p:nvSpPr>
        <p:spPr bwMode="auto">
          <a:xfrm>
            <a:off x="7086600" y="2133600"/>
            <a:ext cx="10287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-1      +1</a:t>
            </a:r>
          </a:p>
          <a:p>
            <a:endParaRPr lang="en-US"/>
          </a:p>
          <a:p>
            <a:r>
              <a:rPr lang="en-US"/>
              <a:t>-1      +1</a:t>
            </a:r>
          </a:p>
        </p:txBody>
      </p:sp>
      <p:sp>
        <p:nvSpPr>
          <p:cNvPr id="45070" name="Text Box 39"/>
          <p:cNvSpPr txBox="1">
            <a:spLocks noChangeArrowheads="1"/>
          </p:cNvSpPr>
          <p:nvPr/>
        </p:nvSpPr>
        <p:spPr bwMode="auto">
          <a:xfrm>
            <a:off x="3200400" y="2133600"/>
            <a:ext cx="4508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5400"/>
              <a:t>*</a:t>
            </a:r>
          </a:p>
        </p:txBody>
      </p:sp>
      <p:sp>
        <p:nvSpPr>
          <p:cNvPr id="45071" name="Oval 40"/>
          <p:cNvSpPr>
            <a:spLocks noChangeArrowheads="1"/>
          </p:cNvSpPr>
          <p:nvPr/>
        </p:nvSpPr>
        <p:spPr bwMode="auto">
          <a:xfrm>
            <a:off x="3200400" y="2209800"/>
            <a:ext cx="457200" cy="457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Text Box 41"/>
          <p:cNvSpPr txBox="1">
            <a:spLocks noChangeArrowheads="1"/>
          </p:cNvSpPr>
          <p:nvPr/>
        </p:nvSpPr>
        <p:spPr bwMode="auto">
          <a:xfrm>
            <a:off x="3886200" y="1752600"/>
            <a:ext cx="50546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600"/>
              <a:t>(            )</a:t>
            </a:r>
          </a:p>
        </p:txBody>
      </p:sp>
      <p:sp>
        <p:nvSpPr>
          <p:cNvPr id="45073" name="Text Box 42"/>
          <p:cNvSpPr txBox="1">
            <a:spLocks noChangeArrowheads="1"/>
          </p:cNvSpPr>
          <p:nvPr/>
        </p:nvSpPr>
        <p:spPr bwMode="auto">
          <a:xfrm>
            <a:off x="6248400" y="2286000"/>
            <a:ext cx="4508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5400"/>
              <a:t>*</a:t>
            </a:r>
          </a:p>
        </p:txBody>
      </p:sp>
      <p:sp>
        <p:nvSpPr>
          <p:cNvPr id="45074" name="Oval 43"/>
          <p:cNvSpPr>
            <a:spLocks noChangeArrowheads="1"/>
          </p:cNvSpPr>
          <p:nvPr/>
        </p:nvSpPr>
        <p:spPr bwMode="auto">
          <a:xfrm>
            <a:off x="6248400" y="2362200"/>
            <a:ext cx="457200" cy="457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75" name="Text Box 44"/>
          <p:cNvSpPr txBox="1">
            <a:spLocks noChangeArrowheads="1"/>
          </p:cNvSpPr>
          <p:nvPr/>
        </p:nvSpPr>
        <p:spPr bwMode="auto">
          <a:xfrm>
            <a:off x="228600" y="2286000"/>
            <a:ext cx="501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1/4</a:t>
            </a:r>
          </a:p>
        </p:txBody>
      </p:sp>
      <p:sp>
        <p:nvSpPr>
          <p:cNvPr id="45076" name="Text Box 46"/>
          <p:cNvSpPr txBox="1">
            <a:spLocks noChangeArrowheads="1"/>
          </p:cNvSpPr>
          <p:nvPr/>
        </p:nvSpPr>
        <p:spPr bwMode="auto">
          <a:xfrm>
            <a:off x="685800" y="3962400"/>
            <a:ext cx="7045325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We will be </a:t>
            </a:r>
            <a:r>
              <a:rPr lang="en-US" b="1"/>
              <a:t>getting rid </a:t>
            </a:r>
            <a:r>
              <a:rPr lang="en-US"/>
              <a:t>of the </a:t>
            </a:r>
            <a:r>
              <a:rPr lang="en-US" sz="2800"/>
              <a:t>1/4</a:t>
            </a:r>
            <a:r>
              <a:rPr lang="en-US"/>
              <a:t> factor, because it turns out that</a:t>
            </a:r>
          </a:p>
          <a:p>
            <a:r>
              <a:rPr lang="en-US"/>
              <a:t>when  we forget about it, to fix our forgetfulness, we merely need to</a:t>
            </a:r>
          </a:p>
          <a:p>
            <a:r>
              <a:rPr lang="en-US"/>
              <a:t>raise our threshold by a factor of 4 (which is O.K.  because we </a:t>
            </a:r>
          </a:p>
          <a:p>
            <a:r>
              <a:rPr lang="en-US"/>
              <a:t>were quite arbitrary about how to pick a threshold).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Four Ones, cont. </a:t>
            </a:r>
          </a:p>
        </p:txBody>
      </p:sp>
      <p:sp>
        <p:nvSpPr>
          <p:cNvPr id="46083" name="Rectangle 10"/>
          <p:cNvSpPr>
            <a:spLocks noChangeArrowheads="1"/>
          </p:cNvSpPr>
          <p:nvPr/>
        </p:nvSpPr>
        <p:spPr bwMode="auto">
          <a:xfrm>
            <a:off x="1168400" y="1600200"/>
            <a:ext cx="2438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5400"/>
              <a:t>[       ]</a:t>
            </a:r>
            <a:r>
              <a:rPr lang="en-US" sz="8000"/>
              <a:t> </a:t>
            </a:r>
            <a:endParaRPr lang="en-US" sz="6000"/>
          </a:p>
          <a:p>
            <a:pPr marL="447675" indent="-447675" eaLnBrk="1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n-US" sz="8000"/>
          </a:p>
        </p:txBody>
      </p:sp>
      <p:sp>
        <p:nvSpPr>
          <p:cNvPr id="46084" name="Text Box 11"/>
          <p:cNvSpPr txBox="1">
            <a:spLocks noChangeArrowheads="1"/>
          </p:cNvSpPr>
          <p:nvPr/>
        </p:nvSpPr>
        <p:spPr bwMode="auto">
          <a:xfrm>
            <a:off x="1860550" y="1952625"/>
            <a:ext cx="7556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1    1</a:t>
            </a:r>
          </a:p>
          <a:p>
            <a:r>
              <a:rPr lang="en-US"/>
              <a:t>   </a:t>
            </a:r>
          </a:p>
          <a:p>
            <a:r>
              <a:rPr lang="en-US"/>
              <a:t>1    1 </a:t>
            </a:r>
          </a:p>
        </p:txBody>
      </p:sp>
      <p:sp>
        <p:nvSpPr>
          <p:cNvPr id="46085" name="Text Box 12"/>
          <p:cNvSpPr txBox="1">
            <a:spLocks noChangeArrowheads="1"/>
          </p:cNvSpPr>
          <p:nvPr/>
        </p:nvSpPr>
        <p:spPr bwMode="auto">
          <a:xfrm>
            <a:off x="3911600" y="2057400"/>
            <a:ext cx="10287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-1      +1</a:t>
            </a:r>
          </a:p>
          <a:p>
            <a:endParaRPr lang="en-US"/>
          </a:p>
          <a:p>
            <a:r>
              <a:rPr lang="en-US"/>
              <a:t>-1      +1</a:t>
            </a:r>
          </a:p>
        </p:txBody>
      </p:sp>
      <p:sp>
        <p:nvSpPr>
          <p:cNvPr id="46086" name="Text Box 13"/>
          <p:cNvSpPr txBox="1">
            <a:spLocks noChangeArrowheads="1"/>
          </p:cNvSpPr>
          <p:nvPr/>
        </p:nvSpPr>
        <p:spPr bwMode="auto">
          <a:xfrm>
            <a:off x="685800" y="1600200"/>
            <a:ext cx="50546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600"/>
              <a:t>(            )</a:t>
            </a:r>
          </a:p>
        </p:txBody>
      </p:sp>
      <p:sp>
        <p:nvSpPr>
          <p:cNvPr id="46087" name="Text Box 14"/>
          <p:cNvSpPr txBox="1">
            <a:spLocks noChangeArrowheads="1"/>
          </p:cNvSpPr>
          <p:nvPr/>
        </p:nvSpPr>
        <p:spPr bwMode="auto">
          <a:xfrm>
            <a:off x="3079750" y="2209800"/>
            <a:ext cx="4508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5400"/>
              <a:t>*</a:t>
            </a:r>
          </a:p>
        </p:txBody>
      </p:sp>
      <p:sp>
        <p:nvSpPr>
          <p:cNvPr id="46088" name="Oval 15"/>
          <p:cNvSpPr>
            <a:spLocks noChangeArrowheads="1"/>
          </p:cNvSpPr>
          <p:nvPr/>
        </p:nvSpPr>
        <p:spPr bwMode="auto">
          <a:xfrm>
            <a:off x="3073400" y="2286000"/>
            <a:ext cx="457200" cy="457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9" name="Text Box 16"/>
          <p:cNvSpPr txBox="1">
            <a:spLocks noChangeArrowheads="1"/>
          </p:cNvSpPr>
          <p:nvPr/>
        </p:nvSpPr>
        <p:spPr bwMode="auto">
          <a:xfrm>
            <a:off x="3581400" y="1981200"/>
            <a:ext cx="17081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400"/>
              <a:t>[      ]</a:t>
            </a:r>
          </a:p>
        </p:txBody>
      </p:sp>
      <p:sp>
        <p:nvSpPr>
          <p:cNvPr id="46090" name="Text Box 17"/>
          <p:cNvSpPr txBox="1">
            <a:spLocks noChangeArrowheads="1"/>
          </p:cNvSpPr>
          <p:nvPr/>
        </p:nvSpPr>
        <p:spPr bwMode="auto">
          <a:xfrm>
            <a:off x="974725" y="3465513"/>
            <a:ext cx="3613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As we did in the </a:t>
            </a:r>
            <a:r>
              <a:rPr lang="en-US">
                <a:hlinkClick r:id="rId3" action="ppaction://hlinksldjump"/>
              </a:rPr>
              <a:t>convolution slide</a:t>
            </a:r>
            <a:r>
              <a:rPr lang="en-US"/>
              <a:t>:</a:t>
            </a:r>
          </a:p>
        </p:txBody>
      </p:sp>
      <p:sp>
        <p:nvSpPr>
          <p:cNvPr id="46091" name="Text Box 18"/>
          <p:cNvSpPr txBox="1">
            <a:spLocks noChangeArrowheads="1"/>
          </p:cNvSpPr>
          <p:nvPr/>
        </p:nvSpPr>
        <p:spPr bwMode="auto">
          <a:xfrm>
            <a:off x="898525" y="4532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pic>
        <p:nvPicPr>
          <p:cNvPr id="46092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5000" y="4572000"/>
            <a:ext cx="169545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93" name="Text Box 21"/>
          <p:cNvSpPr txBox="1">
            <a:spLocks noChangeArrowheads="1"/>
          </p:cNvSpPr>
          <p:nvPr/>
        </p:nvSpPr>
        <p:spPr bwMode="auto">
          <a:xfrm>
            <a:off x="1524000" y="4114800"/>
            <a:ext cx="2571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We combine this to get:</a:t>
            </a:r>
          </a:p>
        </p:txBody>
      </p:sp>
      <p:sp>
        <p:nvSpPr>
          <p:cNvPr id="46094" name="Text Box 22"/>
          <p:cNvSpPr txBox="1">
            <a:spLocks noChangeArrowheads="1"/>
          </p:cNvSpPr>
          <p:nvPr/>
        </p:nvSpPr>
        <p:spPr bwMode="auto">
          <a:xfrm>
            <a:off x="5105400" y="4419600"/>
            <a:ext cx="3092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This table is a result of doing</a:t>
            </a:r>
          </a:p>
          <a:p>
            <a:r>
              <a:rPr lang="en-US"/>
              <a:t>a scanning convolution.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658938" y="3087688"/>
            <a:ext cx="6170612" cy="9001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The magnitude of the gradient is then calculated using the formula which we have seen before: </a:t>
            </a:r>
          </a:p>
        </p:txBody>
      </p:sp>
      <p:pic>
        <p:nvPicPr>
          <p:cNvPr id="47107" name="Picture 3" descr="mask_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8388" y="609600"/>
            <a:ext cx="4467225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4" descr="grad_ma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7400" y="5334000"/>
            <a:ext cx="342900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9" name="TextBox 1"/>
          <p:cNvSpPr txBox="1">
            <a:spLocks noChangeArrowheads="1"/>
          </p:cNvSpPr>
          <p:nvPr/>
        </p:nvSpPr>
        <p:spPr bwMode="auto">
          <a:xfrm>
            <a:off x="457200" y="1905000"/>
            <a:ext cx="152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First these two masks are applied to the image.</a:t>
            </a:r>
          </a:p>
        </p:txBody>
      </p:sp>
      <p:sp>
        <p:nvSpPr>
          <p:cNvPr id="47110" name="Right Arrow 2"/>
          <p:cNvSpPr>
            <a:spLocks noChangeArrowheads="1"/>
          </p:cNvSpPr>
          <p:nvPr/>
        </p:nvSpPr>
        <p:spPr bwMode="auto">
          <a:xfrm>
            <a:off x="1828800" y="2057400"/>
            <a:ext cx="3810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1" name="TextBox 3"/>
          <p:cNvSpPr txBox="1">
            <a:spLocks noChangeArrowheads="1"/>
          </p:cNvSpPr>
          <p:nvPr/>
        </p:nvSpPr>
        <p:spPr bwMode="auto">
          <a:xfrm>
            <a:off x="5562600" y="4648200"/>
            <a:ext cx="33528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Then, the two output tables of the masks and image are combined using the magnitude formula. This gives us a smoothened gradient magnitude output.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23963" y="187325"/>
            <a:ext cx="7158037" cy="1412875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Sobel Algorithm…another way to look at it.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1981200"/>
            <a:ext cx="7661275" cy="1870075"/>
          </a:xfrm>
        </p:spPr>
        <p:txBody>
          <a:bodyPr/>
          <a:lstStyle/>
          <a:p>
            <a:pPr eaLnBrk="1" hangingPunct="1"/>
            <a:r>
              <a:rPr lang="en-US" sz="2800" smtClean="0">
                <a:ea typeface="ＭＳ Ｐゴシック" pitchFamily="34" charset="-128"/>
              </a:rPr>
              <a:t>The Sobel algorithm uses a smoothener to lessen the effect of noise present in most images. This combined with the Roberts produces these two –     3X3  convolution masks.</a:t>
            </a:r>
          </a:p>
        </p:txBody>
      </p:sp>
      <p:pic>
        <p:nvPicPr>
          <p:cNvPr id="48132" name="Picture 4" descr="Sobelmask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5975" y="4114800"/>
            <a:ext cx="48482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2895600" y="6096000"/>
            <a:ext cx="342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/>
              <a:t>G</a:t>
            </a:r>
            <a:r>
              <a:rPr lang="en-US" sz="2400" baseline="-25000"/>
              <a:t>x</a:t>
            </a:r>
            <a:r>
              <a:rPr lang="en-US" sz="2400"/>
              <a:t>			G</a:t>
            </a:r>
            <a:r>
              <a:rPr lang="en-US" sz="2400" baseline="-8000"/>
              <a:t>y</a:t>
            </a:r>
          </a:p>
        </p:txBody>
      </p:sp>
      <p:sp>
        <p:nvSpPr>
          <p:cNvPr id="48134" name="Text Box 8"/>
          <p:cNvSpPr txBox="1">
            <a:spLocks noChangeArrowheads="1"/>
          </p:cNvSpPr>
          <p:nvPr/>
        </p:nvSpPr>
        <p:spPr bwMode="auto">
          <a:xfrm>
            <a:off x="381000" y="4267200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6019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smtClean="0">
                <a:ea typeface="ＭＳ Ｐゴシック" pitchFamily="34" charset="-128"/>
              </a:rPr>
              <a:t>     Step 1 – use small image with only black (pixel value = 0) and white (pixel value = 255)</a:t>
            </a:r>
          </a:p>
          <a:p>
            <a:pPr eaLnBrk="1" hangingPunct="1">
              <a:buFont typeface="Wingdings" pitchFamily="2" charset="2"/>
              <a:buNone/>
            </a:pPr>
            <a:endParaRPr lang="en-US" sz="2800" smtClean="0">
              <a:ea typeface="ＭＳ Ｐゴシック" pitchFamily="34" charset="-128"/>
            </a:endParaRPr>
          </a:p>
          <a:p>
            <a:pPr lvl="3" eaLnBrk="1" hangingPunct="1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20 X 20 pixel image of black box on square white background</a:t>
            </a:r>
          </a:p>
          <a:p>
            <a:pPr lvl="3"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  <a:p>
            <a:pPr lvl="3" eaLnBrk="1" hangingPunct="1"/>
            <a:endParaRPr lang="en-US" smtClean="0">
              <a:ea typeface="ＭＳ Ｐゴシック" pitchFamily="34" charset="-128"/>
            </a:endParaRPr>
          </a:p>
          <a:p>
            <a:pPr lvl="3" eaLnBrk="1" hangingPunct="1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Pixel values for above image</a:t>
            </a:r>
          </a:p>
        </p:txBody>
      </p:sp>
      <p:pic>
        <p:nvPicPr>
          <p:cNvPr id="49155" name="Picture 3" descr="showbo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25146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4" descr="showboxvalu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3733800"/>
            <a:ext cx="60769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7" name="TextBox 1"/>
          <p:cNvSpPr txBox="1">
            <a:spLocks noChangeArrowheads="1"/>
          </p:cNvSpPr>
          <p:nvPr/>
        </p:nvSpPr>
        <p:spPr bwMode="auto">
          <a:xfrm>
            <a:off x="5791200" y="2362200"/>
            <a:ext cx="2667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This is the original image. Nothing has been applied to it yet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smtClean="0">
                <a:ea typeface="ＭＳ Ｐゴシック" pitchFamily="34" charset="-128"/>
              </a:rPr>
              <a:t>     Step 2 – Apply Sobel masks to the image,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>
                <a:ea typeface="ＭＳ Ｐゴシック" pitchFamily="34" charset="-128"/>
              </a:rPr>
              <a:t>     first the x and then the y.</a:t>
            </a:r>
          </a:p>
        </p:txBody>
      </p:sp>
      <p:pic>
        <p:nvPicPr>
          <p:cNvPr id="50179" name="Picture 3" descr="showboxYmas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4191000"/>
            <a:ext cx="5181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4" descr="showboxXmas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524000"/>
            <a:ext cx="531495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5943600" y="1752600"/>
            <a:ext cx="1905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X mask values</a:t>
            </a: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5943600" y="4343400"/>
            <a:ext cx="1752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Y mask values</a:t>
            </a:r>
          </a:p>
        </p:txBody>
      </p:sp>
      <p:sp>
        <p:nvSpPr>
          <p:cNvPr id="50183" name="TextBox 1"/>
          <p:cNvSpPr txBox="1">
            <a:spLocks noChangeArrowheads="1"/>
          </p:cNvSpPr>
          <p:nvPr/>
        </p:nvSpPr>
        <p:spPr bwMode="auto">
          <a:xfrm>
            <a:off x="6019800" y="2590800"/>
            <a:ext cx="3124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The masks are then convolved with the x and y masks. These are the results of the convolution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38200" y="304800"/>
            <a:ext cx="6858000" cy="1066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smtClean="0">
                <a:ea typeface="ＭＳ Ｐゴシック" pitchFamily="34" charset="-128"/>
              </a:rPr>
              <a:t>    Step 3 – Find the Magnitudes using      the formula c = sqrt(X</a:t>
            </a:r>
            <a:r>
              <a:rPr lang="en-US" sz="2800" baseline="30000" smtClean="0">
                <a:ea typeface="ＭＳ Ｐゴシック" pitchFamily="34" charset="-128"/>
              </a:rPr>
              <a:t>2</a:t>
            </a:r>
            <a:r>
              <a:rPr lang="en-US" sz="2800" smtClean="0">
                <a:ea typeface="ＭＳ Ｐゴシック" pitchFamily="34" charset="-128"/>
              </a:rPr>
              <a:t> + Y</a:t>
            </a:r>
            <a:r>
              <a:rPr lang="en-US" sz="2800" baseline="30000" smtClean="0">
                <a:ea typeface="ＭＳ Ｐゴシック" pitchFamily="34" charset="-128"/>
              </a:rPr>
              <a:t>2</a:t>
            </a:r>
            <a:r>
              <a:rPr lang="en-US" sz="2800" smtClean="0">
                <a:ea typeface="ＭＳ Ｐゴシック" pitchFamily="34" charset="-128"/>
              </a:rPr>
              <a:t>)</a:t>
            </a:r>
          </a:p>
        </p:txBody>
      </p:sp>
      <p:pic>
        <p:nvPicPr>
          <p:cNvPr id="51203" name="Picture 3" descr="showboxMasksCombin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2743200"/>
            <a:ext cx="4648200" cy="260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4" descr="showboxXmas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828800"/>
            <a:ext cx="441960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5" descr="showboxYmas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267200"/>
            <a:ext cx="4419600" cy="195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1371600" y="14478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X mask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1371600" y="3962400"/>
            <a:ext cx="946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Y mask</a:t>
            </a:r>
          </a:p>
        </p:txBody>
      </p:sp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4953000" y="2286000"/>
            <a:ext cx="342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Magnitudes </a:t>
            </a:r>
          </a:p>
        </p:txBody>
      </p:sp>
      <p:sp>
        <p:nvSpPr>
          <p:cNvPr id="51209" name="Text Box 10"/>
          <p:cNvSpPr txBox="1">
            <a:spLocks noChangeArrowheads="1"/>
          </p:cNvSpPr>
          <p:nvPr/>
        </p:nvSpPr>
        <p:spPr bwMode="auto">
          <a:xfrm>
            <a:off x="4419600" y="1431925"/>
            <a:ext cx="4343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500">
                <a:solidFill>
                  <a:srgbClr val="FF0000"/>
                </a:solidFill>
              </a:rPr>
              <a:t>^ Using the formula above, the X mask and the Y mask of the image is combined to create the magnitude image below. This is applied to each individual pixel.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12192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Step 4 – Apply threshold, say 150, to the combined image to produce final image.</a:t>
            </a:r>
          </a:p>
        </p:txBody>
      </p:sp>
      <p:pic>
        <p:nvPicPr>
          <p:cNvPr id="52227" name="Picture 3" descr="showboxConvolv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2590800"/>
            <a:ext cx="2286000" cy="215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Picture 4" descr="showboxthreshol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2590800"/>
            <a:ext cx="2424113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1143000" y="19812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Before threshold</a:t>
            </a: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5638800" y="1981200"/>
            <a:ext cx="2514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After threshold of 150</a:t>
            </a: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5029200" y="5029200"/>
            <a:ext cx="3810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/>
              <a:t>These are the edges it found</a:t>
            </a:r>
          </a:p>
        </p:txBody>
      </p:sp>
      <p:sp>
        <p:nvSpPr>
          <p:cNvPr id="52232" name="Text Box 9"/>
          <p:cNvSpPr txBox="1">
            <a:spLocks noChangeArrowheads="1"/>
          </p:cNvSpPr>
          <p:nvPr/>
        </p:nvSpPr>
        <p:spPr bwMode="auto">
          <a:xfrm>
            <a:off x="3657600" y="2057400"/>
            <a:ext cx="17526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The left image is the image combined with masks. The right image uses a threshold to separate the grey into either 0 or 255.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524000"/>
            <a:ext cx="8153400" cy="1905000"/>
          </a:xfrm>
        </p:spPr>
        <p:txBody>
          <a:bodyPr/>
          <a:lstStyle/>
          <a:p>
            <a:pPr eaLnBrk="1" hangingPunct="1">
              <a:buFont typeface="Wingdings" charset="0"/>
              <a:buChar char="n"/>
              <a:defRPr/>
            </a:pPr>
            <a:r>
              <a:rPr lang="en-US" sz="2800" dirty="0">
                <a:cs typeface="+mn-cs"/>
              </a:rPr>
              <a:t>Is an operation between two tables of </a:t>
            </a:r>
            <a:r>
              <a:rPr lang="en-US" sz="2800" dirty="0" smtClean="0">
                <a:cs typeface="+mn-cs"/>
              </a:rPr>
              <a:t>numbers,</a:t>
            </a:r>
          </a:p>
          <a:p>
            <a:pPr marL="0" indent="0" eaLnBrk="1" hangingPunct="1">
              <a:buFont typeface="Wingdings" charset="0"/>
              <a:buNone/>
              <a:defRPr/>
            </a:pPr>
            <a:r>
              <a:rPr lang="en-US" sz="2800" dirty="0" smtClean="0">
                <a:cs typeface="+mn-cs"/>
              </a:rPr>
              <a:t>     usually between an image and weights.</a:t>
            </a: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n"/>
              <a:defRPr/>
            </a:pPr>
            <a:r>
              <a:rPr lang="en-US" sz="2800" dirty="0">
                <a:cs typeface="+mn-cs"/>
              </a:rPr>
              <a:t>Typically, if one table is smaller, it is on </a:t>
            </a:r>
            <a:r>
              <a:rPr lang="en-US" sz="2800" dirty="0" smtClean="0">
                <a:cs typeface="+mn-cs"/>
              </a:rPr>
              <a:t>the right </a:t>
            </a:r>
            <a:r>
              <a:rPr lang="en-US" sz="2800" dirty="0">
                <a:cs typeface="+mn-cs"/>
              </a:rPr>
              <a:t>of the operator   </a:t>
            </a:r>
            <a:r>
              <a:rPr lang="en-US" sz="2800" dirty="0" smtClean="0">
                <a:cs typeface="+mn-cs"/>
              </a:rPr>
              <a:t>  </a:t>
            </a: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None/>
              <a:defRPr/>
            </a:pPr>
            <a:r>
              <a:rPr lang="en-US" sz="2800" dirty="0">
                <a:cs typeface="+mn-cs"/>
              </a:rPr>
              <a:t>	</a:t>
            </a:r>
            <a:r>
              <a:rPr lang="en-US" sz="2800" dirty="0" smtClean="0">
                <a:cs typeface="+mn-cs"/>
              </a:rPr>
              <a:t>	               </a:t>
            </a:r>
            <a:r>
              <a:rPr lang="en-US" sz="4000" dirty="0" smtClean="0">
                <a:cs typeface="+mn-cs"/>
              </a:rPr>
              <a:t>*</a:t>
            </a:r>
            <a:r>
              <a:rPr lang="en-US" sz="2800" dirty="0" smtClean="0">
                <a:cs typeface="+mn-cs"/>
              </a:rPr>
              <a:t>  </a:t>
            </a:r>
          </a:p>
          <a:p>
            <a:pPr eaLnBrk="1" hangingPunct="1">
              <a:buFont typeface="Wingdings" charset="0"/>
              <a:buNone/>
              <a:defRPr/>
            </a:pPr>
            <a:r>
              <a:rPr lang="en-US" sz="8000" dirty="0" smtClean="0">
                <a:cs typeface="+mn-cs"/>
              </a:rPr>
              <a:t>[</a:t>
            </a:r>
            <a:r>
              <a:rPr lang="en-US" sz="6000" dirty="0" smtClean="0">
                <a:cs typeface="+mn-cs"/>
              </a:rPr>
              <a:t>      </a:t>
            </a:r>
            <a:r>
              <a:rPr lang="en-US" sz="8000" dirty="0" smtClean="0">
                <a:cs typeface="+mn-cs"/>
              </a:rPr>
              <a:t>]  [</a:t>
            </a:r>
            <a:r>
              <a:rPr lang="en-US" sz="6000" dirty="0" smtClean="0">
                <a:cs typeface="+mn-cs"/>
              </a:rPr>
              <a:t>      </a:t>
            </a:r>
            <a:r>
              <a:rPr lang="en-US" sz="8000" dirty="0" smtClean="0">
                <a:cs typeface="+mn-cs"/>
              </a:rPr>
              <a:t>] </a:t>
            </a:r>
            <a:r>
              <a:rPr lang="en-US" sz="6000" dirty="0" smtClean="0">
                <a:cs typeface="+mn-cs"/>
              </a:rPr>
              <a:t>=   ???</a:t>
            </a:r>
          </a:p>
          <a:p>
            <a:pPr eaLnBrk="1" hangingPunct="1">
              <a:buFont typeface="Wingdings" charset="0"/>
              <a:buNone/>
              <a:defRPr/>
            </a:pPr>
            <a:endParaRPr lang="en-US" sz="8000" dirty="0">
              <a:cs typeface="+mn-cs"/>
            </a:endParaRPr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1447800" y="4800600"/>
            <a:ext cx="965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-1     +1</a:t>
            </a:r>
          </a:p>
          <a:p>
            <a:pPr eaLnBrk="1" hangingPunct="1"/>
            <a:r>
              <a:rPr lang="en-US"/>
              <a:t>-2     +2</a:t>
            </a:r>
          </a:p>
        </p:txBody>
      </p:sp>
      <p:sp>
        <p:nvSpPr>
          <p:cNvPr id="12292" name="Text Box 5"/>
          <p:cNvSpPr txBox="1">
            <a:spLocks noChangeArrowheads="1"/>
          </p:cNvSpPr>
          <p:nvPr/>
        </p:nvSpPr>
        <p:spPr bwMode="auto">
          <a:xfrm>
            <a:off x="3886200" y="4800600"/>
            <a:ext cx="819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0      2</a:t>
            </a:r>
          </a:p>
          <a:p>
            <a:pPr eaLnBrk="1" hangingPunct="1"/>
            <a:r>
              <a:rPr lang="en-US"/>
              <a:t>1      3</a:t>
            </a:r>
          </a:p>
        </p:txBody>
      </p:sp>
      <p:sp>
        <p:nvSpPr>
          <p:cNvPr id="12293" name="Text Box 6"/>
          <p:cNvSpPr txBox="1">
            <a:spLocks noChangeArrowheads="1"/>
          </p:cNvSpPr>
          <p:nvPr/>
        </p:nvSpPr>
        <p:spPr bwMode="auto">
          <a:xfrm>
            <a:off x="2901950" y="4648200"/>
            <a:ext cx="4508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5400"/>
              <a:t>*</a:t>
            </a:r>
          </a:p>
        </p:txBody>
      </p:sp>
      <p:sp>
        <p:nvSpPr>
          <p:cNvPr id="12294" name="Oval 7"/>
          <p:cNvSpPr>
            <a:spLocks noChangeArrowheads="1"/>
          </p:cNvSpPr>
          <p:nvPr/>
        </p:nvSpPr>
        <p:spPr bwMode="auto">
          <a:xfrm>
            <a:off x="2895600" y="4724400"/>
            <a:ext cx="457200" cy="457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Title 11"/>
          <p:cNvSpPr>
            <a:spLocks noGrp="1"/>
          </p:cNvSpPr>
          <p:nvPr>
            <p:ph type="title"/>
          </p:nvPr>
        </p:nvSpPr>
        <p:spPr>
          <a:xfrm>
            <a:off x="1143000" y="0"/>
            <a:ext cx="7158038" cy="1412875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Introducing Convolution</a:t>
            </a:r>
          </a:p>
        </p:txBody>
      </p:sp>
      <p:sp>
        <p:nvSpPr>
          <p:cNvPr id="12296" name="Oval 7"/>
          <p:cNvSpPr>
            <a:spLocks noChangeArrowheads="1"/>
          </p:cNvSpPr>
          <p:nvPr/>
        </p:nvSpPr>
        <p:spPr bwMode="auto">
          <a:xfrm>
            <a:off x="3352800" y="3505200"/>
            <a:ext cx="457200" cy="457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7" name="TextBox 1"/>
          <p:cNvSpPr txBox="1">
            <a:spLocks noChangeArrowheads="1"/>
          </p:cNvSpPr>
          <p:nvPr/>
        </p:nvSpPr>
        <p:spPr bwMode="auto">
          <a:xfrm>
            <a:off x="1219200" y="4191000"/>
            <a:ext cx="4114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     Image                      	Weights</a:t>
            </a:r>
          </a:p>
        </p:txBody>
      </p:sp>
      <p:sp>
        <p:nvSpPr>
          <p:cNvPr id="12298" name="TextBox 2"/>
          <p:cNvSpPr txBox="1">
            <a:spLocks noChangeArrowheads="1"/>
          </p:cNvSpPr>
          <p:nvPr/>
        </p:nvSpPr>
        <p:spPr bwMode="auto">
          <a:xfrm>
            <a:off x="-914400" y="373380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12192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Canny Algorithm</a:t>
            </a:r>
          </a:p>
        </p:txBody>
      </p:sp>
      <p:sp>
        <p:nvSpPr>
          <p:cNvPr id="53251" name="Text Box 5"/>
          <p:cNvSpPr txBox="1">
            <a:spLocks noChangeArrowheads="1"/>
          </p:cNvSpPr>
          <p:nvPr/>
        </p:nvSpPr>
        <p:spPr bwMode="auto">
          <a:xfrm>
            <a:off x="1143000" y="16764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dirty="0"/>
              <a:t>Part One</a:t>
            </a:r>
          </a:p>
        </p:txBody>
      </p:sp>
      <p:sp>
        <p:nvSpPr>
          <p:cNvPr id="53252" name="Text Box 6"/>
          <p:cNvSpPr txBox="1">
            <a:spLocks noChangeArrowheads="1"/>
          </p:cNvSpPr>
          <p:nvPr/>
        </p:nvSpPr>
        <p:spPr bwMode="auto">
          <a:xfrm>
            <a:off x="1143000" y="2438400"/>
            <a:ext cx="7620000" cy="4108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dirty="0"/>
              <a:t>Convolve with Gaussian instead of four 1</a:t>
            </a:r>
            <a:r>
              <a:rPr lang="ja-JP" altLang="en-US"/>
              <a:t>’</a:t>
            </a:r>
            <a:r>
              <a:rPr lang="en-US" altLang="ja-JP" dirty="0"/>
              <a:t>s</a:t>
            </a:r>
          </a:p>
          <a:p>
            <a:pPr eaLnBrk="1" hangingPunct="1">
              <a:spcBef>
                <a:spcPct val="50000"/>
              </a:spcBef>
            </a:pPr>
            <a:endParaRPr lang="en-US" dirty="0"/>
          </a:p>
          <a:p>
            <a:pPr eaLnBrk="1" hangingPunct="1">
              <a:spcBef>
                <a:spcPct val="50000"/>
              </a:spcBef>
            </a:pPr>
            <a:endParaRPr lang="en-US" dirty="0"/>
          </a:p>
          <a:p>
            <a:pPr eaLnBrk="1" hangingPunct="1">
              <a:spcBef>
                <a:spcPct val="50000"/>
              </a:spcBef>
            </a:pPr>
            <a:r>
              <a:rPr lang="en-US" dirty="0"/>
              <a:t>Four 1</a:t>
            </a:r>
            <a:r>
              <a:rPr lang="ja-JP" altLang="en-US"/>
              <a:t>’</a:t>
            </a:r>
            <a:r>
              <a:rPr lang="en-US" altLang="ja-JP" dirty="0"/>
              <a:t>s is hat or box function, so preserves some kinks due to </a:t>
            </a:r>
            <a:r>
              <a:rPr lang="en-US" altLang="ja-JP" dirty="0" smtClean="0"/>
              <a:t>corners</a:t>
            </a:r>
          </a:p>
          <a:p>
            <a:pPr eaLnBrk="1" hangingPunct="1">
              <a:spcBef>
                <a:spcPct val="50000"/>
              </a:spcBef>
            </a:pPr>
            <a:endParaRPr lang="en-US" altLang="ja-JP" dirty="0" smtClean="0"/>
          </a:p>
          <a:p>
            <a:pPr eaLnBrk="1" hangingPunct="1">
              <a:spcBef>
                <a:spcPct val="50000"/>
              </a:spcBef>
            </a:pPr>
            <a:r>
              <a:rPr lang="en-US" altLang="ja-JP" dirty="0" smtClean="0">
                <a:solidFill>
                  <a:srgbClr val="FF0000"/>
                </a:solidFill>
              </a:rPr>
              <a:t>When convolving, if the picture is the table on the left, then the table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dirty="0" smtClean="0">
                <a:solidFill>
                  <a:srgbClr val="FF0000"/>
                </a:solidFill>
              </a:rPr>
              <a:t>on the right can be viewed as a Filter. i.e., the resulting output is going to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dirty="0" smtClean="0">
                <a:solidFill>
                  <a:srgbClr val="FF0000"/>
                </a:solidFill>
              </a:rPr>
              <a:t>be whatever parts of the picture (table on the left) are to be emphasized.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dirty="0" smtClean="0">
                <a:solidFill>
                  <a:srgbClr val="FF0000"/>
                </a:solidFill>
              </a:rPr>
              <a:t>Thus, table on the right is like a guard, permitting only certain parts of the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dirty="0" smtClean="0">
                <a:solidFill>
                  <a:srgbClr val="FF0000"/>
                </a:solidFill>
              </a:rPr>
              <a:t>input to pass through to the resulting output. 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12192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Canny Algorithm</a:t>
            </a:r>
          </a:p>
        </p:txBody>
      </p:sp>
      <p:sp>
        <p:nvSpPr>
          <p:cNvPr id="53251" name="Text Box 5"/>
          <p:cNvSpPr txBox="1">
            <a:spLocks noChangeArrowheads="1"/>
          </p:cNvSpPr>
          <p:nvPr/>
        </p:nvSpPr>
        <p:spPr bwMode="auto">
          <a:xfrm>
            <a:off x="1143000" y="19812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Part One</a:t>
            </a:r>
          </a:p>
        </p:txBody>
      </p:sp>
      <p:sp>
        <p:nvSpPr>
          <p:cNvPr id="53252" name="Text Box 6"/>
          <p:cNvSpPr txBox="1">
            <a:spLocks noChangeArrowheads="1"/>
          </p:cNvSpPr>
          <p:nvPr/>
        </p:nvSpPr>
        <p:spPr bwMode="auto">
          <a:xfrm>
            <a:off x="1219200" y="2819400"/>
            <a:ext cx="7620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dirty="0" smtClean="0"/>
              <a:t>Four </a:t>
            </a:r>
            <a:r>
              <a:rPr lang="en-US" dirty="0"/>
              <a:t>1</a:t>
            </a:r>
            <a:r>
              <a:rPr lang="ja-JP" altLang="en-US"/>
              <a:t>’</a:t>
            </a:r>
            <a:r>
              <a:rPr lang="en-US" altLang="ja-JP" dirty="0"/>
              <a:t>s is hat or box function, so preserves some kinks due to corners  </a:t>
            </a:r>
            <a:endParaRPr lang="en-US" dirty="0"/>
          </a:p>
        </p:txBody>
      </p:sp>
      <p:pic>
        <p:nvPicPr>
          <p:cNvPr id="5" name="Picture 4" descr="boxhatFuncFig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62200" y="3352800"/>
            <a:ext cx="4495800" cy="3219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12192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Canny Algorithm, Part One</a:t>
            </a:r>
          </a:p>
        </p:txBody>
      </p:sp>
      <p:sp>
        <p:nvSpPr>
          <p:cNvPr id="54275" name="Text Box 5"/>
          <p:cNvSpPr txBox="1">
            <a:spLocks noChangeArrowheads="1"/>
          </p:cNvSpPr>
          <p:nvPr/>
        </p:nvSpPr>
        <p:spPr bwMode="auto">
          <a:xfrm>
            <a:off x="1143000" y="19812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292929"/>
                </a:solidFill>
              </a:rPr>
              <a:t>Gaussian</a:t>
            </a:r>
          </a:p>
        </p:txBody>
      </p:sp>
      <p:pic>
        <p:nvPicPr>
          <p:cNvPr id="54276" name="Picture 4" descr="garb213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1600200"/>
            <a:ext cx="31813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Picture 5" descr="garb2135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4200" y="3733800"/>
            <a:ext cx="3810000" cy="295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9" name="TextBox 2"/>
          <p:cNvSpPr txBox="1">
            <a:spLocks noChangeArrowheads="1"/>
          </p:cNvSpPr>
          <p:nvPr/>
        </p:nvSpPr>
        <p:spPr bwMode="auto">
          <a:xfrm>
            <a:off x="457200" y="3114675"/>
            <a:ext cx="49323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The bell curve of the Guassian function makes </a:t>
            </a:r>
          </a:p>
          <a:p>
            <a:r>
              <a:rPr lang="en-US">
                <a:solidFill>
                  <a:srgbClr val="FF0000"/>
                </a:solidFill>
              </a:rPr>
              <a:t>it ideal to smoothen an image, with out having </a:t>
            </a:r>
          </a:p>
          <a:p>
            <a:r>
              <a:rPr lang="en-US">
                <a:solidFill>
                  <a:srgbClr val="FF0000"/>
                </a:solidFill>
              </a:rPr>
              <a:t>kinks in the output.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12192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Canny Algorithm, Part One</a:t>
            </a:r>
          </a:p>
        </p:txBody>
      </p:sp>
      <p:sp>
        <p:nvSpPr>
          <p:cNvPr id="55299" name="Text Box 5"/>
          <p:cNvSpPr txBox="1">
            <a:spLocks noChangeArrowheads="1"/>
          </p:cNvSpPr>
          <p:nvPr/>
        </p:nvSpPr>
        <p:spPr bwMode="auto">
          <a:xfrm>
            <a:off x="0" y="1676400"/>
            <a:ext cx="24384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Using Gaussian</a:t>
            </a:r>
          </a:p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pic>
        <p:nvPicPr>
          <p:cNvPr id="55300" name="Picture 6" descr="garb2131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2819400"/>
            <a:ext cx="479107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7" descr="garb2131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4572000"/>
            <a:ext cx="451643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2" name="Text Box 5"/>
          <p:cNvSpPr txBox="1">
            <a:spLocks noChangeArrowheads="1"/>
          </p:cNvSpPr>
          <p:nvPr/>
        </p:nvSpPr>
        <p:spPr bwMode="auto">
          <a:xfrm>
            <a:off x="0" y="2286000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/>
              <a:t>Instead of  convolving  with   +1|-1   for derivative, take derivative of Gaussian</a:t>
            </a:r>
          </a:p>
        </p:txBody>
      </p:sp>
      <p:sp>
        <p:nvSpPr>
          <p:cNvPr id="55303" name="TextBox 1"/>
          <p:cNvSpPr txBox="1">
            <a:spLocks noChangeArrowheads="1"/>
          </p:cNvSpPr>
          <p:nvPr/>
        </p:nvSpPr>
        <p:spPr bwMode="auto">
          <a:xfrm>
            <a:off x="304800" y="3200400"/>
            <a:ext cx="20574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This is the derivative of a one dimensional function. For an image, we will need to use a two dimensional function.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685800"/>
            <a:ext cx="8229600" cy="12192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Canny Algorithm, Part One</a:t>
            </a:r>
          </a:p>
        </p:txBody>
      </p:sp>
      <p:sp>
        <p:nvSpPr>
          <p:cNvPr id="56323" name="Text Box 5"/>
          <p:cNvSpPr txBox="1">
            <a:spLocks noChangeArrowheads="1"/>
          </p:cNvSpPr>
          <p:nvPr/>
        </p:nvSpPr>
        <p:spPr bwMode="auto">
          <a:xfrm>
            <a:off x="533400" y="19812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2-d  Gaussian</a:t>
            </a:r>
          </a:p>
        </p:txBody>
      </p:sp>
      <p:pic>
        <p:nvPicPr>
          <p:cNvPr id="56324" name="Picture 6" descr="garb213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3429000"/>
            <a:ext cx="5181600" cy="310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7" descr="garb213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1905000"/>
            <a:ext cx="368617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6" name="TextBox 1"/>
          <p:cNvSpPr txBox="1">
            <a:spLocks noChangeArrowheads="1"/>
          </p:cNvSpPr>
          <p:nvPr/>
        </p:nvSpPr>
        <p:spPr bwMode="auto">
          <a:xfrm>
            <a:off x="6629400" y="4343400"/>
            <a:ext cx="21336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Take the derivative of this function and use it in our program. Plug in values for x, y, and sigma, to give us a table of weights.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12192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Canny Algorithm, Part One</a:t>
            </a:r>
          </a:p>
        </p:txBody>
      </p:sp>
      <p:sp>
        <p:nvSpPr>
          <p:cNvPr id="57347" name="Text Box 5"/>
          <p:cNvSpPr txBox="1">
            <a:spLocks noChangeArrowheads="1"/>
          </p:cNvSpPr>
          <p:nvPr/>
        </p:nvSpPr>
        <p:spPr bwMode="auto">
          <a:xfrm>
            <a:off x="1143000" y="1828800"/>
            <a:ext cx="6705600" cy="244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dirty="0" smtClean="0"/>
              <a:t>For derivative, should we convolve  Gaussian table with a table of +1/-1’s (as </a:t>
            </a:r>
            <a:r>
              <a:rPr lang="en-US" dirty="0" err="1" smtClean="0"/>
              <a:t>Sobel</a:t>
            </a:r>
            <a:r>
              <a:rPr lang="en-US" dirty="0" smtClean="0"/>
              <a:t> did) or should we use  a formula that has already taken the derivative of the Gaussian? In both cases, we would have to generate a table from a formula. In the first option, the table would be generated from the Gaussian formula, and in the second option, the table would be generated from the (Gaussian’s) derivative equation.</a:t>
            </a:r>
            <a:endParaRPr lang="en-US" dirty="0"/>
          </a:p>
          <a:p>
            <a:pPr eaLnBrk="1" hangingPunct="1">
              <a:spcBef>
                <a:spcPct val="50000"/>
              </a:spcBef>
            </a:pPr>
            <a:endParaRPr lang="en-US" dirty="0"/>
          </a:p>
        </p:txBody>
      </p:sp>
      <p:sp>
        <p:nvSpPr>
          <p:cNvPr id="57349" name="TextBox 1"/>
          <p:cNvSpPr txBox="1">
            <a:spLocks noChangeArrowheads="1"/>
          </p:cNvSpPr>
          <p:nvPr/>
        </p:nvSpPr>
        <p:spPr bwMode="auto">
          <a:xfrm>
            <a:off x="435654" y="4724400"/>
            <a:ext cx="8259569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It turns out that the second option is better, if the intent is to increase </a:t>
            </a:r>
            <a:r>
              <a:rPr lang="en-US" dirty="0">
                <a:solidFill>
                  <a:srgbClr val="FF0000"/>
                </a:solidFill>
              </a:rPr>
              <a:t>accuracy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In either case, we would need to figure out how large  our table should be.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We  will discuss this size calculation in the context of the first option, but the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reasoning will carry over to the second option as well. 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12192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Canny Algorithm, Part One</a:t>
            </a:r>
          </a:p>
        </p:txBody>
      </p:sp>
      <p:sp>
        <p:nvSpPr>
          <p:cNvPr id="57347" name="Text Box 5"/>
          <p:cNvSpPr txBox="1">
            <a:spLocks noChangeArrowheads="1"/>
          </p:cNvSpPr>
          <p:nvPr/>
        </p:nvSpPr>
        <p:spPr bwMode="auto">
          <a:xfrm>
            <a:off x="0" y="1600200"/>
            <a:ext cx="243840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dirty="0"/>
              <a:t>Using </a:t>
            </a:r>
            <a:r>
              <a:rPr lang="en-US" dirty="0" smtClean="0"/>
              <a:t>Gaussian, how wide will it be?</a:t>
            </a:r>
            <a:endParaRPr lang="en-US" dirty="0"/>
          </a:p>
          <a:p>
            <a:pPr eaLnBrk="1" hangingPunct="1">
              <a:spcBef>
                <a:spcPct val="50000"/>
              </a:spcBef>
            </a:pPr>
            <a:endParaRPr lang="en-US" dirty="0"/>
          </a:p>
        </p:txBody>
      </p:sp>
      <p:sp>
        <p:nvSpPr>
          <p:cNvPr id="57349" name="TextBox 1"/>
          <p:cNvSpPr txBox="1">
            <a:spLocks noChangeArrowheads="1"/>
          </p:cNvSpPr>
          <p:nvPr/>
        </p:nvSpPr>
        <p:spPr bwMode="auto">
          <a:xfrm>
            <a:off x="1676400" y="2362200"/>
            <a:ext cx="48099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We start this size calculation, by noticing this: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Picture 5" descr="gaussianStdDevsFig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2819400"/>
            <a:ext cx="6238875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12192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Canny Algorithm, Part One</a:t>
            </a:r>
          </a:p>
        </p:txBody>
      </p:sp>
      <p:sp>
        <p:nvSpPr>
          <p:cNvPr id="57347" name="Text Box 5"/>
          <p:cNvSpPr txBox="1">
            <a:spLocks noChangeArrowheads="1"/>
          </p:cNvSpPr>
          <p:nvPr/>
        </p:nvSpPr>
        <p:spPr bwMode="auto">
          <a:xfrm>
            <a:off x="0" y="1676400"/>
            <a:ext cx="243840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dirty="0" smtClean="0"/>
              <a:t>This figure is from Wikipedia</a:t>
            </a:r>
            <a:endParaRPr lang="en-US" dirty="0"/>
          </a:p>
          <a:p>
            <a:pPr eaLnBrk="1" hangingPunct="1">
              <a:spcBef>
                <a:spcPct val="50000"/>
              </a:spcBef>
            </a:pPr>
            <a:endParaRPr lang="en-US" dirty="0"/>
          </a:p>
        </p:txBody>
      </p:sp>
      <p:sp>
        <p:nvSpPr>
          <p:cNvPr id="57349" name="TextBox 1"/>
          <p:cNvSpPr txBox="1">
            <a:spLocks noChangeArrowheads="1"/>
          </p:cNvSpPr>
          <p:nvPr/>
        </p:nvSpPr>
        <p:spPr bwMode="auto">
          <a:xfrm>
            <a:off x="546100" y="5029200"/>
            <a:ext cx="802014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We </a:t>
            </a:r>
            <a:r>
              <a:rPr lang="en-US" dirty="0" smtClean="0">
                <a:solidFill>
                  <a:srgbClr val="FF0000"/>
                </a:solidFill>
              </a:rPr>
              <a:t>notice that the Gaussian function has very small values to the left of the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third negative Standard Deviation, and the same behavior to the right of the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third positive Standard Deviation.  Hence, we only need to represent the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Gaussian within this window, from negative third SD to positive third SD.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Outside of this window, the values of the function are tiny, and hence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negligible, and so we choose to crop the function at these ends.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" name="Picture 6" descr="gaussianStdDevsFig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5400" y="2133600"/>
            <a:ext cx="6238875" cy="2886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12192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Canny Algorithm, Part One</a:t>
            </a:r>
          </a:p>
        </p:txBody>
      </p:sp>
      <p:sp>
        <p:nvSpPr>
          <p:cNvPr id="57347" name="Text Box 5"/>
          <p:cNvSpPr txBox="1">
            <a:spLocks noChangeArrowheads="1"/>
          </p:cNvSpPr>
          <p:nvPr/>
        </p:nvSpPr>
        <p:spPr bwMode="auto">
          <a:xfrm>
            <a:off x="0" y="1600200"/>
            <a:ext cx="281940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dirty="0" smtClean="0"/>
              <a:t>How wide to represent the Gaussian?</a:t>
            </a:r>
            <a:endParaRPr lang="en-US" dirty="0"/>
          </a:p>
          <a:p>
            <a:pPr eaLnBrk="1" hangingPunct="1">
              <a:spcBef>
                <a:spcPct val="50000"/>
              </a:spcBef>
            </a:pPr>
            <a:endParaRPr lang="en-US" dirty="0"/>
          </a:p>
        </p:txBody>
      </p:sp>
      <p:sp>
        <p:nvSpPr>
          <p:cNvPr id="57349" name="TextBox 1"/>
          <p:cNvSpPr txBox="1">
            <a:spLocks noChangeArrowheads="1"/>
          </p:cNvSpPr>
          <p:nvPr/>
        </p:nvSpPr>
        <p:spPr bwMode="auto">
          <a:xfrm>
            <a:off x="533400" y="5486400"/>
            <a:ext cx="859729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So, we will sample our Gaussian at the location of these circles. In general,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Our Gaussian will be represented at one position for the center, and (plus) however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many positions are needed to cover 3</a:t>
            </a:r>
            <a:r>
              <a:rPr lang="el-GR" dirty="0" smtClean="0">
                <a:solidFill>
                  <a:srgbClr val="FF0000"/>
                </a:solidFill>
              </a:rPr>
              <a:t>σ</a:t>
            </a:r>
            <a:r>
              <a:rPr lang="en-US" dirty="0" smtClean="0">
                <a:solidFill>
                  <a:srgbClr val="FF0000"/>
                </a:solidFill>
              </a:rPr>
              <a:t> on each side of the center. A boss will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tell us how large </a:t>
            </a:r>
            <a:r>
              <a:rPr lang="el-GR" dirty="0" smtClean="0">
                <a:solidFill>
                  <a:srgbClr val="FF0000"/>
                </a:solidFill>
              </a:rPr>
              <a:t>σ</a:t>
            </a:r>
            <a:r>
              <a:rPr lang="en-US" dirty="0" smtClean="0">
                <a:solidFill>
                  <a:srgbClr val="FF0000"/>
                </a:solidFill>
              </a:rPr>
              <a:t> needs to be, i.e., how wide the Gaussian is to be.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Picture 5" descr="gaussianStdDevsFi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2209800"/>
            <a:ext cx="8153400" cy="1905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04800" y="4419600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          O               </a:t>
            </a:r>
            <a:r>
              <a:rPr lang="en-US" dirty="0" err="1" smtClean="0">
                <a:solidFill>
                  <a:srgbClr val="FF0000"/>
                </a:solidFill>
              </a:rPr>
              <a:t>O</a:t>
            </a:r>
            <a:r>
              <a:rPr lang="en-US" dirty="0" smtClean="0">
                <a:solidFill>
                  <a:srgbClr val="FF0000"/>
                </a:solidFill>
              </a:rPr>
              <a:t>               </a:t>
            </a:r>
            <a:r>
              <a:rPr lang="en-US" dirty="0" err="1" smtClean="0">
                <a:solidFill>
                  <a:srgbClr val="FF0000"/>
                </a:solidFill>
              </a:rPr>
              <a:t>O</a:t>
            </a:r>
            <a:r>
              <a:rPr lang="en-US" dirty="0" smtClean="0">
                <a:solidFill>
                  <a:srgbClr val="FF0000"/>
                </a:solidFill>
              </a:rPr>
              <a:t>              </a:t>
            </a:r>
            <a:r>
              <a:rPr lang="en-US" dirty="0" err="1" smtClean="0">
                <a:solidFill>
                  <a:srgbClr val="FF0000"/>
                </a:solidFill>
              </a:rPr>
              <a:t>O</a:t>
            </a:r>
            <a:r>
              <a:rPr lang="en-US" dirty="0" smtClean="0">
                <a:solidFill>
                  <a:srgbClr val="FF0000"/>
                </a:solidFill>
              </a:rPr>
              <a:t>             </a:t>
            </a:r>
            <a:r>
              <a:rPr lang="en-US" dirty="0" err="1" smtClean="0">
                <a:solidFill>
                  <a:srgbClr val="FF0000"/>
                </a:solidFill>
              </a:rPr>
              <a:t>O</a:t>
            </a:r>
            <a:r>
              <a:rPr lang="en-US" dirty="0" smtClean="0">
                <a:solidFill>
                  <a:srgbClr val="FF0000"/>
                </a:solidFill>
              </a:rPr>
              <a:t>              </a:t>
            </a:r>
            <a:r>
              <a:rPr lang="en-US" dirty="0" err="1" smtClean="0">
                <a:solidFill>
                  <a:srgbClr val="FF0000"/>
                </a:solidFill>
              </a:rPr>
              <a:t>O</a:t>
            </a:r>
            <a:r>
              <a:rPr lang="en-US" dirty="0" smtClean="0">
                <a:solidFill>
                  <a:srgbClr val="FF0000"/>
                </a:solidFill>
              </a:rPr>
              <a:t>                  </a:t>
            </a:r>
            <a:r>
              <a:rPr lang="en-US" dirty="0" err="1" smtClean="0">
                <a:solidFill>
                  <a:srgbClr val="FF0000"/>
                </a:solidFill>
              </a:rPr>
              <a:t>O</a:t>
            </a:r>
            <a:r>
              <a:rPr lang="en-US" dirty="0" smtClean="0">
                <a:solidFill>
                  <a:srgbClr val="FF0000"/>
                </a:solidFill>
              </a:rPr>
              <a:t>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12192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Canny Algorithm, Part One</a:t>
            </a:r>
          </a:p>
        </p:txBody>
      </p:sp>
      <p:sp>
        <p:nvSpPr>
          <p:cNvPr id="57347" name="Text Box 5"/>
          <p:cNvSpPr txBox="1">
            <a:spLocks noChangeArrowheads="1"/>
          </p:cNvSpPr>
          <p:nvPr/>
        </p:nvSpPr>
        <p:spPr bwMode="auto">
          <a:xfrm>
            <a:off x="0" y="1676400"/>
            <a:ext cx="24384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dirty="0" smtClean="0"/>
              <a:t>Gaussian’s width:</a:t>
            </a:r>
            <a:endParaRPr lang="en-US" dirty="0"/>
          </a:p>
          <a:p>
            <a:pPr eaLnBrk="1" hangingPunct="1">
              <a:spcBef>
                <a:spcPct val="50000"/>
              </a:spcBef>
            </a:pPr>
            <a:endParaRPr lang="en-US" dirty="0"/>
          </a:p>
        </p:txBody>
      </p:sp>
      <p:sp>
        <p:nvSpPr>
          <p:cNvPr id="57349" name="TextBox 1"/>
          <p:cNvSpPr txBox="1">
            <a:spLocks noChangeArrowheads="1"/>
          </p:cNvSpPr>
          <p:nvPr/>
        </p:nvSpPr>
        <p:spPr bwMode="auto">
          <a:xfrm>
            <a:off x="547688" y="2133600"/>
            <a:ext cx="7149714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The boss tells us how wide each sigma is to be.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So, if boss says </a:t>
            </a:r>
            <a:r>
              <a:rPr lang="el-GR" dirty="0" smtClean="0">
                <a:solidFill>
                  <a:srgbClr val="FF0000"/>
                </a:solidFill>
              </a:rPr>
              <a:t>σ</a:t>
            </a:r>
            <a:r>
              <a:rPr lang="en-US" dirty="0" smtClean="0">
                <a:solidFill>
                  <a:srgbClr val="FF0000"/>
                </a:solidFill>
              </a:rPr>
              <a:t> is to be 1 pixel wide, then the total window will be 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1 + 3*1 + 3*1, i.e., 7 pixels wide.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If boss says </a:t>
            </a:r>
            <a:r>
              <a:rPr lang="el-GR" dirty="0" smtClean="0">
                <a:solidFill>
                  <a:srgbClr val="FF0000"/>
                </a:solidFill>
              </a:rPr>
              <a:t>σ</a:t>
            </a:r>
            <a:r>
              <a:rPr lang="en-US" dirty="0" smtClean="0">
                <a:solidFill>
                  <a:srgbClr val="FF0000"/>
                </a:solidFill>
              </a:rPr>
              <a:t> is to be 2, then window’s total width is 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1 + 3*2 + 3*2, i.e., 13 pixels wide.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If </a:t>
            </a:r>
            <a:r>
              <a:rPr lang="el-GR" dirty="0" smtClean="0">
                <a:solidFill>
                  <a:srgbClr val="FF0000"/>
                </a:solidFill>
              </a:rPr>
              <a:t>σ</a:t>
            </a:r>
            <a:r>
              <a:rPr lang="en-US" dirty="0" smtClean="0">
                <a:solidFill>
                  <a:srgbClr val="FF0000"/>
                </a:solidFill>
              </a:rPr>
              <a:t> is to be 3, then total width is 19.    And so on. The basic idea is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that the width is give by: 1 +  6*</a:t>
            </a:r>
            <a:r>
              <a:rPr lang="el-GR" dirty="0" smtClean="0">
                <a:solidFill>
                  <a:srgbClr val="FF0000"/>
                </a:solidFill>
              </a:rPr>
              <a:t>σ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Executing a Convolution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Pad left array with several zeros. 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Do a double-flip or diagonal flip on right array.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Then compute the weighted sum.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(In practice we don</a:t>
            </a:r>
            <a:r>
              <a:rPr lang="ja-JP" altLang="en-US" smtClean="0">
                <a:ea typeface="ＭＳ Ｐゴシック" pitchFamily="34" charset="-128"/>
              </a:rPr>
              <a:t>’</a:t>
            </a:r>
            <a:r>
              <a:rPr lang="en-US" altLang="ja-JP" smtClean="0">
                <a:ea typeface="ＭＳ Ｐゴシック" pitchFamily="34" charset="-128"/>
              </a:rPr>
              <a:t>t do double flip.)</a:t>
            </a:r>
          </a:p>
          <a:p>
            <a:pPr lvl="2"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12192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Canny Algorithm, Part One</a:t>
            </a:r>
          </a:p>
        </p:txBody>
      </p:sp>
      <p:sp>
        <p:nvSpPr>
          <p:cNvPr id="57347" name="Text Box 5"/>
          <p:cNvSpPr txBox="1">
            <a:spLocks noChangeArrowheads="1"/>
          </p:cNvSpPr>
          <p:nvPr/>
        </p:nvSpPr>
        <p:spPr bwMode="auto">
          <a:xfrm>
            <a:off x="0" y="1676400"/>
            <a:ext cx="24384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Using Gaussian</a:t>
            </a:r>
          </a:p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pic>
        <p:nvPicPr>
          <p:cNvPr id="57348" name="Picture 6" descr="garb2131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2362200"/>
            <a:ext cx="569595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9" name="TextBox 1"/>
          <p:cNvSpPr txBox="1">
            <a:spLocks noChangeArrowheads="1"/>
          </p:cNvSpPr>
          <p:nvPr/>
        </p:nvSpPr>
        <p:spPr bwMode="auto">
          <a:xfrm>
            <a:off x="547688" y="2133600"/>
            <a:ext cx="8597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We can use either a table of weights, or we can use an equation within the code to</a:t>
            </a:r>
          </a:p>
          <a:p>
            <a:r>
              <a:rPr lang="en-US">
                <a:solidFill>
                  <a:srgbClr val="FF0000"/>
                </a:solidFill>
              </a:rPr>
              <a:t>Increase accuracy.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533400"/>
            <a:ext cx="8229600" cy="12192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Canny Algorithm, Part One</a:t>
            </a:r>
          </a:p>
        </p:txBody>
      </p:sp>
      <p:sp>
        <p:nvSpPr>
          <p:cNvPr id="58371" name="Text Box 5"/>
          <p:cNvSpPr txBox="1">
            <a:spLocks noChangeArrowheads="1"/>
          </p:cNvSpPr>
          <p:nvPr/>
        </p:nvSpPr>
        <p:spPr bwMode="auto">
          <a:xfrm>
            <a:off x="1143000" y="1981200"/>
            <a:ext cx="8305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Instead of  convolving with +1|-1 for derivative, take derivative of Gaussian</a:t>
            </a:r>
          </a:p>
        </p:txBody>
      </p:sp>
      <p:pic>
        <p:nvPicPr>
          <p:cNvPr id="58372" name="Picture 6" descr="garb2138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438400"/>
            <a:ext cx="6419850" cy="160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3" name="Picture 7" descr="garb2139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4038600"/>
            <a:ext cx="5105400" cy="211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4" name="Text Box 5"/>
          <p:cNvSpPr txBox="1">
            <a:spLocks noChangeArrowheads="1"/>
          </p:cNvSpPr>
          <p:nvPr/>
        </p:nvSpPr>
        <p:spPr bwMode="auto">
          <a:xfrm>
            <a:off x="1066800" y="1524000"/>
            <a:ext cx="8077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2-d  Gaussian, plus derivative</a:t>
            </a:r>
          </a:p>
        </p:txBody>
      </p:sp>
      <p:pic>
        <p:nvPicPr>
          <p:cNvPr id="58375" name="Picture 4" descr="grad_ma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6215063"/>
            <a:ext cx="3429000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533400"/>
            <a:ext cx="8229600" cy="12192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Canny Algorithm, Part One</a:t>
            </a:r>
          </a:p>
        </p:txBody>
      </p:sp>
      <p:sp>
        <p:nvSpPr>
          <p:cNvPr id="58371" name="Text Box 5"/>
          <p:cNvSpPr txBox="1">
            <a:spLocks noChangeArrowheads="1"/>
          </p:cNvSpPr>
          <p:nvPr/>
        </p:nvSpPr>
        <p:spPr bwMode="auto">
          <a:xfrm>
            <a:off x="1143000" y="1981200"/>
            <a:ext cx="8305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Instead of  convolving with +1|-1 for derivative, take derivative of Gaussian</a:t>
            </a:r>
          </a:p>
        </p:txBody>
      </p:sp>
      <p:pic>
        <p:nvPicPr>
          <p:cNvPr id="58372" name="Picture 6" descr="garb2138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438400"/>
            <a:ext cx="6419850" cy="160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4" name="Text Box 5"/>
          <p:cNvSpPr txBox="1">
            <a:spLocks noChangeArrowheads="1"/>
          </p:cNvSpPr>
          <p:nvPr/>
        </p:nvSpPr>
        <p:spPr bwMode="auto">
          <a:xfrm>
            <a:off x="1066800" y="1524000"/>
            <a:ext cx="8077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2-d  Gaussian, plus derivative</a:t>
            </a:r>
          </a:p>
        </p:txBody>
      </p:sp>
      <p:pic>
        <p:nvPicPr>
          <p:cNvPr id="58375" name="Picture 4" descr="grad_ma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6215063"/>
            <a:ext cx="3429000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gaussianFirstDerivEqn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600" y="4343400"/>
            <a:ext cx="4431198" cy="152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533400"/>
            <a:ext cx="8229600" cy="12192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Canny Algorithm, Part One</a:t>
            </a:r>
          </a:p>
        </p:txBody>
      </p:sp>
      <p:sp>
        <p:nvSpPr>
          <p:cNvPr id="59395" name="Text Box 5"/>
          <p:cNvSpPr txBox="1">
            <a:spLocks noChangeArrowheads="1"/>
          </p:cNvSpPr>
          <p:nvPr/>
        </p:nvSpPr>
        <p:spPr bwMode="auto">
          <a:xfrm>
            <a:off x="1066800" y="1524000"/>
            <a:ext cx="8077200" cy="61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So, the main difference between Canny Part One  and Sobel is</a:t>
            </a:r>
          </a:p>
          <a:p>
            <a:pPr eaLnBrk="1" hangingPunct="1">
              <a:spcBef>
                <a:spcPct val="50000"/>
              </a:spcBef>
            </a:pPr>
            <a:r>
              <a:rPr lang="en-US"/>
              <a:t>the smoothener (Canny uses a Gaussian Sobel uses the four one’s.</a:t>
            </a:r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r>
              <a:rPr lang="en-US"/>
              <a:t>To write code for canny, we will start with marrh.c and do these steps.</a:t>
            </a:r>
          </a:p>
          <a:p>
            <a:pPr eaLnBrk="1" hangingPunct="1">
              <a:spcBef>
                <a:spcPct val="50000"/>
              </a:spcBef>
            </a:pPr>
            <a:r>
              <a:rPr lang="en-US"/>
              <a:t>   -- Marrh.c uses flexible size masks (which we need), we will keep</a:t>
            </a:r>
          </a:p>
          <a:p>
            <a:pPr eaLnBrk="1" hangingPunct="1">
              <a:spcBef>
                <a:spcPct val="50000"/>
              </a:spcBef>
            </a:pPr>
            <a:r>
              <a:rPr lang="en-US"/>
              <a:t>       this part of the code.</a:t>
            </a:r>
          </a:p>
          <a:p>
            <a:pPr eaLnBrk="1" hangingPunct="1">
              <a:spcBef>
                <a:spcPct val="50000"/>
              </a:spcBef>
            </a:pPr>
            <a:r>
              <a:rPr lang="en-US"/>
              <a:t>   -- Marrh.c uses second derivatives, whereas we need only first derivatives</a:t>
            </a:r>
          </a:p>
          <a:p>
            <a:pPr eaLnBrk="1" hangingPunct="1">
              <a:spcBef>
                <a:spcPct val="50000"/>
              </a:spcBef>
            </a:pPr>
            <a:r>
              <a:rPr lang="en-US"/>
              <a:t>       (we need first x- and y- derivatives), so we will change the equation</a:t>
            </a:r>
          </a:p>
          <a:p>
            <a:pPr eaLnBrk="1" hangingPunct="1">
              <a:spcBef>
                <a:spcPct val="50000"/>
              </a:spcBef>
            </a:pPr>
            <a:r>
              <a:rPr lang="en-US"/>
              <a:t>       in the marrh.c line to be the first x-derivative.</a:t>
            </a:r>
          </a:p>
          <a:p>
            <a:pPr eaLnBrk="1" hangingPunct="1">
              <a:spcBef>
                <a:spcPct val="50000"/>
              </a:spcBef>
            </a:pPr>
            <a:r>
              <a:rPr lang="en-US"/>
              <a:t>   -- Then, because we need two derivatives, we will double up on that line,</a:t>
            </a:r>
          </a:p>
          <a:p>
            <a:pPr eaLnBrk="1" hangingPunct="1">
              <a:spcBef>
                <a:spcPct val="50000"/>
              </a:spcBef>
            </a:pPr>
            <a:r>
              <a:rPr lang="en-US"/>
              <a:t>       i.e., make a copy of it to compute the y-derivative, finally ending</a:t>
            </a:r>
          </a:p>
          <a:p>
            <a:pPr eaLnBrk="1" hangingPunct="1">
              <a:spcBef>
                <a:spcPct val="50000"/>
              </a:spcBef>
            </a:pPr>
            <a:r>
              <a:rPr lang="en-US"/>
              <a:t>       up with two masks (xmask and ymask).</a:t>
            </a:r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r>
              <a:rPr lang="en-U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533400"/>
            <a:ext cx="8229600" cy="12192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Canny Algorithm, Part One</a:t>
            </a:r>
          </a:p>
        </p:txBody>
      </p:sp>
      <p:sp>
        <p:nvSpPr>
          <p:cNvPr id="60419" name="Text Box 5"/>
          <p:cNvSpPr txBox="1">
            <a:spLocks noChangeArrowheads="1"/>
          </p:cNvSpPr>
          <p:nvPr/>
        </p:nvSpPr>
        <p:spPr bwMode="auto">
          <a:xfrm>
            <a:off x="1066800" y="1524000"/>
            <a:ext cx="8077200" cy="438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   -- Then use the convolution code from marrh but remember to double up on it, to get two outputs. </a:t>
            </a:r>
          </a:p>
          <a:p>
            <a:pPr eaLnBrk="1" hangingPunct="1">
              <a:spcBef>
                <a:spcPct val="50000"/>
              </a:spcBef>
            </a:pPr>
            <a:r>
              <a:rPr lang="en-US"/>
              <a:t>   -- Then delete the code  in marrh that is below the convolution code. </a:t>
            </a:r>
          </a:p>
          <a:p>
            <a:pPr eaLnBrk="1" hangingPunct="1">
              <a:spcBef>
                <a:spcPct val="50000"/>
              </a:spcBef>
            </a:pPr>
            <a:r>
              <a:rPr lang="en-US"/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/>
              <a:t>   -- Then bring in the sqrt (of squares) code from sobel. This will compute the</a:t>
            </a:r>
          </a:p>
          <a:p>
            <a:pPr eaLnBrk="1" hangingPunct="1">
              <a:spcBef>
                <a:spcPct val="50000"/>
              </a:spcBef>
            </a:pPr>
            <a:r>
              <a:rPr lang="en-US"/>
              <a:t>       magnitude, will scale it for output, and will print it out.</a:t>
            </a:r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r>
              <a:rPr lang="en-US"/>
              <a:t>   -- At this point, you are done with Canny part One, and your code should</a:t>
            </a:r>
          </a:p>
          <a:p>
            <a:pPr eaLnBrk="1" hangingPunct="1">
              <a:spcBef>
                <a:spcPct val="50000"/>
              </a:spcBef>
            </a:pPr>
            <a:r>
              <a:rPr lang="en-US"/>
              <a:t>      produce output very similar to the Sobel magnitude image.</a:t>
            </a:r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r>
              <a:rPr lang="en-U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12192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Canny Algorithm, Part Two</a:t>
            </a:r>
          </a:p>
        </p:txBody>
      </p:sp>
      <p:sp>
        <p:nvSpPr>
          <p:cNvPr id="61443" name="Text Box 5"/>
          <p:cNvSpPr txBox="1">
            <a:spLocks noChangeArrowheads="1"/>
          </p:cNvSpPr>
          <p:nvPr/>
        </p:nvSpPr>
        <p:spPr bwMode="auto">
          <a:xfrm>
            <a:off x="0" y="1676400"/>
            <a:ext cx="70104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  Peak Finding, Non-Maxima Suppression</a:t>
            </a:r>
          </a:p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61444" name="Text Box 5"/>
          <p:cNvSpPr txBox="1">
            <a:spLocks noChangeArrowheads="1"/>
          </p:cNvSpPr>
          <p:nvPr/>
        </p:nvSpPr>
        <p:spPr bwMode="auto">
          <a:xfrm>
            <a:off x="0" y="2286000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/>
              <a:t> Consider four directions available in 3x3  neighborhood</a:t>
            </a:r>
          </a:p>
        </p:txBody>
      </p:sp>
      <p:sp>
        <p:nvSpPr>
          <p:cNvPr id="61445" name="TextBox 1"/>
          <p:cNvSpPr txBox="1">
            <a:spLocks noChangeArrowheads="1"/>
          </p:cNvSpPr>
          <p:nvPr/>
        </p:nvSpPr>
        <p:spPr bwMode="auto">
          <a:xfrm>
            <a:off x="1066800" y="2895600"/>
            <a:ext cx="60198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Peak finding first determines edge direction, and then tests the pixels that are on the sides (perpendicular) to see if </a:t>
            </a:r>
            <a:r>
              <a:rPr lang="en-US" dirty="0" err="1" smtClean="0">
                <a:solidFill>
                  <a:srgbClr val="FF0000"/>
                </a:solidFill>
              </a:rPr>
              <a:t>i</a:t>
            </a:r>
            <a:r>
              <a:rPr lang="en-US" dirty="0" err="1" smtClean="0">
                <a:solidFill>
                  <a:srgbClr val="FF0000"/>
                </a:solidFill>
              </a:rPr>
              <a:t>the</a:t>
            </a:r>
            <a:r>
              <a:rPr lang="en-US" dirty="0" smtClean="0">
                <a:solidFill>
                  <a:srgbClr val="FF0000"/>
                </a:solidFill>
              </a:rPr>
              <a:t> center pixel </a:t>
            </a:r>
            <a:r>
              <a:rPr lang="en-US" dirty="0" smtClean="0">
                <a:solidFill>
                  <a:srgbClr val="FF0000"/>
                </a:solidFill>
              </a:rPr>
              <a:t>has </a:t>
            </a:r>
            <a:r>
              <a:rPr lang="en-US" dirty="0">
                <a:solidFill>
                  <a:srgbClr val="FF0000"/>
                </a:solidFill>
              </a:rPr>
              <a:t>the highest value among said neighbors. If it has the highest value then it will be considered </a:t>
            </a:r>
            <a:r>
              <a:rPr lang="en-US" dirty="0" smtClean="0">
                <a:solidFill>
                  <a:srgbClr val="FF0000"/>
                </a:solidFill>
              </a:rPr>
              <a:t>a potential edge</a:t>
            </a:r>
            <a:r>
              <a:rPr lang="en-US" dirty="0">
                <a:solidFill>
                  <a:srgbClr val="FF0000"/>
                </a:solidFill>
              </a:rPr>
              <a:t>. </a:t>
            </a:r>
            <a:r>
              <a:rPr lang="en-US" dirty="0" smtClean="0">
                <a:solidFill>
                  <a:srgbClr val="FF0000"/>
                </a:solidFill>
              </a:rPr>
              <a:t> So, peaks are potential edges. If a pixel is not a peak, it has no chance of being an edge.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12192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Canny Algorithm, Part Three</a:t>
            </a:r>
          </a:p>
        </p:txBody>
      </p:sp>
      <p:sp>
        <p:nvSpPr>
          <p:cNvPr id="62467" name="Text Box 5"/>
          <p:cNvSpPr txBox="1">
            <a:spLocks noChangeArrowheads="1"/>
          </p:cNvSpPr>
          <p:nvPr/>
        </p:nvSpPr>
        <p:spPr bwMode="auto">
          <a:xfrm>
            <a:off x="0" y="1676400"/>
            <a:ext cx="70104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  Double Threshholding, Hysteresis Thresholding</a:t>
            </a:r>
          </a:p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62468" name="Text Box 5"/>
          <p:cNvSpPr txBox="1">
            <a:spLocks noChangeArrowheads="1"/>
          </p:cNvSpPr>
          <p:nvPr/>
        </p:nvSpPr>
        <p:spPr bwMode="auto">
          <a:xfrm>
            <a:off x="0" y="2438400"/>
            <a:ext cx="914400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dirty="0"/>
              <a:t> First, accept  all </a:t>
            </a:r>
            <a:r>
              <a:rPr lang="en-US" sz="2000" dirty="0" smtClean="0"/>
              <a:t> peak pixels </a:t>
            </a:r>
            <a:r>
              <a:rPr lang="en-US" sz="2000" dirty="0"/>
              <a:t>where Magnitude exceeds HIGH, then all who are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dirty="0"/>
              <a:t>connected to HIGHs and also exceed a lower LO threshold.</a:t>
            </a:r>
          </a:p>
        </p:txBody>
      </p:sp>
      <p:sp>
        <p:nvSpPr>
          <p:cNvPr id="62469" name="TextBox 1"/>
          <p:cNvSpPr txBox="1">
            <a:spLocks noChangeArrowheads="1"/>
          </p:cNvSpPr>
          <p:nvPr/>
        </p:nvSpPr>
        <p:spPr bwMode="auto">
          <a:xfrm>
            <a:off x="609600" y="3429000"/>
            <a:ext cx="77724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Often times in edge detection, there will be edges that will be very close to the threshold. This causes noise and dotted edges. Using double </a:t>
            </a:r>
            <a:r>
              <a:rPr lang="en-US" dirty="0" err="1">
                <a:solidFill>
                  <a:srgbClr val="FF0000"/>
                </a:solidFill>
              </a:rPr>
              <a:t>thresholding</a:t>
            </a:r>
            <a:r>
              <a:rPr lang="en-US" dirty="0">
                <a:solidFill>
                  <a:srgbClr val="FF0000"/>
                </a:solidFill>
              </a:rPr>
              <a:t>, we can eliminate that noise by having two thresholds, a high and a low. An edge must first exceed the higher threshold. Any </a:t>
            </a:r>
            <a:r>
              <a:rPr lang="en-US" dirty="0" smtClean="0">
                <a:solidFill>
                  <a:srgbClr val="FF0000"/>
                </a:solidFill>
              </a:rPr>
              <a:t> peak pixel </a:t>
            </a:r>
            <a:r>
              <a:rPr lang="en-US" dirty="0">
                <a:solidFill>
                  <a:srgbClr val="FF0000"/>
                </a:solidFill>
              </a:rPr>
              <a:t>touching a valid edge must have a value less than the low threshold to not be considered an edge</a:t>
            </a:r>
            <a:r>
              <a:rPr lang="en-US" dirty="0" smtClean="0">
                <a:solidFill>
                  <a:srgbClr val="FF0000"/>
                </a:solidFill>
              </a:rPr>
              <a:t>. Conversely, any peak pixel must at least  exceed the low threshold for a valid edge neighbor to bring the peak into the final edge.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12192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Canny Algorithm, Part Four</a:t>
            </a:r>
          </a:p>
        </p:txBody>
      </p:sp>
      <p:sp>
        <p:nvSpPr>
          <p:cNvPr id="63491" name="Text Box 5"/>
          <p:cNvSpPr txBox="1">
            <a:spLocks noChangeArrowheads="1"/>
          </p:cNvSpPr>
          <p:nvPr/>
        </p:nvSpPr>
        <p:spPr bwMode="auto">
          <a:xfrm>
            <a:off x="0" y="1676400"/>
            <a:ext cx="70104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  Automatically, determine HI and LO.</a:t>
            </a:r>
          </a:p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63492" name="Text Box 5"/>
          <p:cNvSpPr txBox="1">
            <a:spLocks noChangeArrowheads="1"/>
          </p:cNvSpPr>
          <p:nvPr/>
        </p:nvSpPr>
        <p:spPr bwMode="auto">
          <a:xfrm>
            <a:off x="0" y="2743200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ea typeface="ＭＳ Ｐゴシック" pitchFamily="34" charset="-128"/>
              </a:rPr>
              <a:t>Convolution: Step One </a:t>
            </a:r>
            <a:br>
              <a:rPr lang="en-US" sz="3600" smtClean="0">
                <a:ea typeface="ＭＳ Ｐゴシック" pitchFamily="34" charset="-128"/>
              </a:rPr>
            </a:br>
            <a:r>
              <a:rPr lang="en-US" sz="3600" smtClean="0">
                <a:ea typeface="ＭＳ Ｐゴシック" pitchFamily="34" charset="-128"/>
              </a:rPr>
              <a:t>Padding an array with zeros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746125" y="1404938"/>
            <a:ext cx="25082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8000"/>
              <a:t>[      ]</a:t>
            </a:r>
            <a:r>
              <a:rPr lang="en-US"/>
              <a:t> 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397000" y="1828800"/>
            <a:ext cx="965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-1     +1</a:t>
            </a:r>
          </a:p>
          <a:p>
            <a:pPr eaLnBrk="1" hangingPunct="1"/>
            <a:r>
              <a:rPr lang="en-US"/>
              <a:t>-2     +2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3643313" y="3468688"/>
            <a:ext cx="2071687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/>
              <a:t>0  0  0  0  0  0</a:t>
            </a:r>
          </a:p>
          <a:p>
            <a:pPr eaLnBrk="1" hangingPunct="1"/>
            <a:r>
              <a:rPr lang="en-US" sz="2400"/>
              <a:t>0  0  0  0  0  0</a:t>
            </a:r>
          </a:p>
          <a:p>
            <a:pPr eaLnBrk="1" hangingPunct="1"/>
            <a:r>
              <a:rPr lang="en-US" sz="2400"/>
              <a:t>0  0 -1 +1 0  0</a:t>
            </a:r>
          </a:p>
          <a:p>
            <a:pPr eaLnBrk="1" hangingPunct="1"/>
            <a:r>
              <a:rPr lang="en-US" sz="2400"/>
              <a:t>0  0 -2 +2 0  0</a:t>
            </a:r>
          </a:p>
          <a:p>
            <a:pPr eaLnBrk="1" hangingPunct="1"/>
            <a:r>
              <a:rPr lang="en-US" sz="2400"/>
              <a:t>0  0  0  0  0  0</a:t>
            </a:r>
          </a:p>
          <a:p>
            <a:pPr eaLnBrk="1" hangingPunct="1"/>
            <a:r>
              <a:rPr lang="en-US" sz="2400"/>
              <a:t>0  0  0  0  0  0</a:t>
            </a:r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2057400" y="2667000"/>
            <a:ext cx="1371600" cy="99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343" name="Text Box 8"/>
          <p:cNvSpPr txBox="1">
            <a:spLocks noChangeArrowheads="1"/>
          </p:cNvSpPr>
          <p:nvPr/>
        </p:nvSpPr>
        <p:spPr bwMode="auto">
          <a:xfrm>
            <a:off x="6400800" y="2590800"/>
            <a:ext cx="24384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Do we start Convolution at the start of original numbers or from the padded numbers?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533400"/>
            <a:ext cx="7391400" cy="1066800"/>
          </a:xfrm>
        </p:spPr>
        <p:txBody>
          <a:bodyPr/>
          <a:lstStyle/>
          <a:p>
            <a:pPr eaLnBrk="1" hangingPunct="1"/>
            <a:r>
              <a:rPr lang="en-US" sz="3600" smtClean="0">
                <a:ea typeface="ＭＳ Ｐゴシック" pitchFamily="34" charset="-128"/>
              </a:rPr>
              <a:t>Convolution</a:t>
            </a:r>
            <a:r>
              <a:rPr lang="en-US" sz="3200" smtClean="0">
                <a:ea typeface="ＭＳ Ｐゴシック" pitchFamily="34" charset="-128"/>
              </a:rPr>
              <a:t> : Step Two</a:t>
            </a:r>
            <a:br>
              <a:rPr lang="en-US" sz="3200" smtClean="0">
                <a:ea typeface="ＭＳ Ｐゴシック" pitchFamily="34" charset="-128"/>
              </a:rPr>
            </a:br>
            <a:r>
              <a:rPr lang="en-US" sz="3200" smtClean="0">
                <a:ea typeface="ＭＳ Ｐゴシック" pitchFamily="34" charset="-128"/>
              </a:rPr>
              <a:t>Double Flip the second array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  <a:p>
            <a:pPr lvl="2"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</p:txBody>
      </p:sp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685800" y="2057400"/>
            <a:ext cx="24447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8000"/>
              <a:t>[      ]</a:t>
            </a:r>
          </a:p>
        </p:txBody>
      </p: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1447800" y="2514600"/>
            <a:ext cx="819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0      2</a:t>
            </a:r>
          </a:p>
          <a:p>
            <a:pPr eaLnBrk="1" hangingPunct="1"/>
            <a:r>
              <a:rPr lang="en-US"/>
              <a:t>1      3</a:t>
            </a:r>
          </a:p>
        </p:txBody>
      </p:sp>
      <p:sp>
        <p:nvSpPr>
          <p:cNvPr id="84998" name="Text Box 6"/>
          <p:cNvSpPr txBox="1">
            <a:spLocks noChangeArrowheads="1"/>
          </p:cNvSpPr>
          <p:nvPr/>
        </p:nvSpPr>
        <p:spPr bwMode="auto">
          <a:xfrm>
            <a:off x="1524000" y="4953000"/>
            <a:ext cx="819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3      1</a:t>
            </a:r>
          </a:p>
          <a:p>
            <a:pPr eaLnBrk="1" hangingPunct="1"/>
            <a:r>
              <a:rPr lang="en-US"/>
              <a:t>2      0</a:t>
            </a:r>
          </a:p>
        </p:txBody>
      </p:sp>
      <p:sp>
        <p:nvSpPr>
          <p:cNvPr id="84999" name="Text Box 7"/>
          <p:cNvSpPr txBox="1">
            <a:spLocks noChangeArrowheads="1"/>
          </p:cNvSpPr>
          <p:nvPr/>
        </p:nvSpPr>
        <p:spPr bwMode="auto">
          <a:xfrm>
            <a:off x="6096000" y="3581400"/>
            <a:ext cx="819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1      3</a:t>
            </a:r>
          </a:p>
          <a:p>
            <a:pPr eaLnBrk="1" hangingPunct="1"/>
            <a:r>
              <a:rPr lang="en-US"/>
              <a:t>0      2</a:t>
            </a:r>
          </a:p>
        </p:txBody>
      </p:sp>
      <p:sp>
        <p:nvSpPr>
          <p:cNvPr id="85000" name="Rectangle 8"/>
          <p:cNvSpPr>
            <a:spLocks noChangeArrowheads="1"/>
          </p:cNvSpPr>
          <p:nvPr/>
        </p:nvSpPr>
        <p:spPr bwMode="auto">
          <a:xfrm>
            <a:off x="5334000" y="3200400"/>
            <a:ext cx="24447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8000"/>
              <a:t>[      ]</a:t>
            </a:r>
          </a:p>
        </p:txBody>
      </p:sp>
      <p:sp>
        <p:nvSpPr>
          <p:cNvPr id="85001" name="Rectangle 9"/>
          <p:cNvSpPr>
            <a:spLocks noChangeArrowheads="1"/>
          </p:cNvSpPr>
          <p:nvPr/>
        </p:nvSpPr>
        <p:spPr bwMode="auto">
          <a:xfrm>
            <a:off x="762000" y="4572000"/>
            <a:ext cx="24447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8000"/>
              <a:t>[      ]</a:t>
            </a:r>
          </a:p>
        </p:txBody>
      </p:sp>
      <p:sp>
        <p:nvSpPr>
          <p:cNvPr id="85002" name="Line 10"/>
          <p:cNvSpPr>
            <a:spLocks noChangeShapeType="1"/>
          </p:cNvSpPr>
          <p:nvPr/>
        </p:nvSpPr>
        <p:spPr bwMode="auto">
          <a:xfrm>
            <a:off x="3276600" y="2819400"/>
            <a:ext cx="19050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5003" name="Line 11"/>
          <p:cNvSpPr>
            <a:spLocks noChangeShapeType="1"/>
          </p:cNvSpPr>
          <p:nvPr/>
        </p:nvSpPr>
        <p:spPr bwMode="auto">
          <a:xfrm flipH="1">
            <a:off x="3200400" y="4495800"/>
            <a:ext cx="24384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5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5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85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6" grpId="0"/>
      <p:bldP spid="84997" grpId="0"/>
      <p:bldP spid="84998" grpId="0"/>
      <p:bldP spid="84999" grpId="0"/>
      <p:bldP spid="85000" grpId="0"/>
      <p:bldP spid="85001" grpId="0"/>
      <p:bldP spid="85002" grpId="0" animBg="1"/>
      <p:bldP spid="8500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Convolution: Step Three</a:t>
            </a:r>
            <a:br>
              <a:rPr lang="en-US" smtClean="0">
                <a:ea typeface="ＭＳ Ｐゴシック" pitchFamily="34" charset="-128"/>
              </a:rPr>
            </a:br>
            <a:r>
              <a:rPr lang="en-US" smtClean="0">
                <a:ea typeface="ＭＳ Ｐゴシック" pitchFamily="34" charset="-128"/>
              </a:rPr>
              <a:t>Computing Weighted Sum</a:t>
            </a:r>
          </a:p>
        </p:txBody>
      </p:sp>
      <p:pic>
        <p:nvPicPr>
          <p:cNvPr id="16387" name="Picture 15" descr="garb213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828800"/>
            <a:ext cx="6943725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16" descr="garb21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5410200"/>
            <a:ext cx="7058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17" descr="garb2133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7600" y="5410200"/>
            <a:ext cx="714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TextBox 1"/>
          <p:cNvSpPr txBox="1">
            <a:spLocks noChangeArrowheads="1"/>
          </p:cNvSpPr>
          <p:nvPr/>
        </p:nvSpPr>
        <p:spPr bwMode="auto">
          <a:xfrm>
            <a:off x="944563" y="4216400"/>
            <a:ext cx="65738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The sum of the convolution goes in the upper left hand corner </a:t>
            </a:r>
          </a:p>
          <a:p>
            <a:r>
              <a:rPr lang="en-US">
                <a:solidFill>
                  <a:srgbClr val="FF0000"/>
                </a:solidFill>
              </a:rPr>
              <a:t>only for 2x2 tables. Any larger tables should have an odd </a:t>
            </a:r>
          </a:p>
          <a:p>
            <a:r>
              <a:rPr lang="en-US">
                <a:solidFill>
                  <a:srgbClr val="FF0000"/>
                </a:solidFill>
              </a:rPr>
              <a:t>number of rows and columns and the sum will go in the center.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xis">
  <a:themeElements>
    <a:clrScheme name="Axis 8">
      <a:dk1>
        <a:srgbClr val="292929"/>
      </a:dk1>
      <a:lt1>
        <a:srgbClr val="FFFFFF"/>
      </a:lt1>
      <a:dk2>
        <a:srgbClr val="000000"/>
      </a:dk2>
      <a:lt2>
        <a:srgbClr val="808080"/>
      </a:lt2>
      <a:accent1>
        <a:srgbClr val="CC9900"/>
      </a:accent1>
      <a:accent2>
        <a:srgbClr val="CCCC99"/>
      </a:accent2>
      <a:accent3>
        <a:srgbClr val="FFFFFF"/>
      </a:accent3>
      <a:accent4>
        <a:srgbClr val="212121"/>
      </a:accent4>
      <a:accent5>
        <a:srgbClr val="E2CAAA"/>
      </a:accent5>
      <a:accent6>
        <a:srgbClr val="B9B98A"/>
      </a:accent6>
      <a:hlink>
        <a:srgbClr val="999933"/>
      </a:hlink>
      <a:folHlink>
        <a:srgbClr val="B2B2B2"/>
      </a:folHlink>
    </a:clrScheme>
    <a:fontScheme name="Axi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xis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Axis</Template>
  <TotalTime>8602</TotalTime>
  <Words>3892</Words>
  <Application>Microsoft Office PowerPoint</Application>
  <PresentationFormat>On-screen Show (4:3)</PresentationFormat>
  <Paragraphs>666</Paragraphs>
  <Slides>67</Slides>
  <Notes>67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69" baseType="lpstr">
      <vt:lpstr>Axis</vt:lpstr>
      <vt:lpstr>Chart</vt:lpstr>
      <vt:lpstr>Edge Detection</vt:lpstr>
      <vt:lpstr>Consider this picture</vt:lpstr>
      <vt:lpstr>We would like its output to be</vt:lpstr>
      <vt:lpstr>Edge Detection</vt:lpstr>
      <vt:lpstr>Introducing Convolution</vt:lpstr>
      <vt:lpstr>Executing a Convolution</vt:lpstr>
      <vt:lpstr>Convolution: Step One  Padding an array with zeros</vt:lpstr>
      <vt:lpstr>Convolution : Step Two Double Flip the second array</vt:lpstr>
      <vt:lpstr>Convolution: Step Three Computing Weighted Sum</vt:lpstr>
      <vt:lpstr>Computing Weighted Sum</vt:lpstr>
      <vt:lpstr>The previous slide…. </vt:lpstr>
      <vt:lpstr>Computing Weighted Sum</vt:lpstr>
      <vt:lpstr>Computing Weighted Sum</vt:lpstr>
      <vt:lpstr>Computing Weighted Sum</vt:lpstr>
      <vt:lpstr>Edge Detection</vt:lpstr>
      <vt:lpstr>Consider this picture</vt:lpstr>
      <vt:lpstr> Consider a row of values in picture</vt:lpstr>
      <vt:lpstr>Edge Detection</vt:lpstr>
      <vt:lpstr>Edge Detection:  One-location Convolution</vt:lpstr>
      <vt:lpstr>Edge Detection</vt:lpstr>
      <vt:lpstr>Edge Detection</vt:lpstr>
      <vt:lpstr>Edge Detection: Pixel Values Become Gradient Values</vt:lpstr>
      <vt:lpstr>The Resulting Vectors</vt:lpstr>
      <vt:lpstr>Edge Detection: Vectors</vt:lpstr>
      <vt:lpstr>Edge Detection: Deriving Gradient, the Math</vt:lpstr>
      <vt:lpstr>Showing abs(diff B-A)</vt:lpstr>
      <vt:lpstr>Effect of Thresholding</vt:lpstr>
      <vt:lpstr>Thresholding the Gradient Magnitude </vt:lpstr>
      <vt:lpstr>Gradient Magnitude Output</vt:lpstr>
      <vt:lpstr>Consider this picture</vt:lpstr>
      <vt:lpstr>Consider this picture</vt:lpstr>
      <vt:lpstr>Magnitude Output with a low bar (threshold number)</vt:lpstr>
      <vt:lpstr>Magnitude Output with a high bar (threshold number)</vt:lpstr>
      <vt:lpstr>Magnitude Formula in the c Code</vt:lpstr>
      <vt:lpstr>Edge Detection</vt:lpstr>
      <vt:lpstr>Smoothening before Difference</vt:lpstr>
      <vt:lpstr>Edge Detection</vt:lpstr>
      <vt:lpstr>Smoothening rationale</vt:lpstr>
      <vt:lpstr>The Four Ones</vt:lpstr>
      <vt:lpstr>Four Ones, cont.</vt:lpstr>
      <vt:lpstr>Four Ones, cont.</vt:lpstr>
      <vt:lpstr>Four Ones, cont.</vt:lpstr>
      <vt:lpstr>Four Ones, cont. </vt:lpstr>
      <vt:lpstr>Slide 44</vt:lpstr>
      <vt:lpstr>Sobel Algorithm…another way to look at it.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</vt:vector>
  </TitlesOfParts>
  <Company>Edgewater High 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Vision Teacher Training</dc:title>
  <dc:creator>Paul J. Ackerman</dc:creator>
  <cp:lastModifiedBy>Student</cp:lastModifiedBy>
  <cp:revision>91</cp:revision>
  <dcterms:created xsi:type="dcterms:W3CDTF">2007-05-31T13:47:35Z</dcterms:created>
  <dcterms:modified xsi:type="dcterms:W3CDTF">2014-12-23T12:10:38Z</dcterms:modified>
</cp:coreProperties>
</file>