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23f4fd46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23f4fd46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23f4fd46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23f4fd469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23f4fd46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23f4fd469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23f4fd46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23f4fd469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23f4fd46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23f4fd46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23f4fd4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23f4fd4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23f4fd46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23f4fd46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ask students to perform average pooling as a problem.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23f4fd469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23f4fd469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3570b923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3570b923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3570b923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3570b923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23f4fd46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23f4fd46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3570b923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3570b923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3570b923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3570b923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3570b923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3570b923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3570b923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3570b923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3570b923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3570b923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3570b923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3570b923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3570b923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3570b923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softmax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23f4fd46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23f4fd46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3570b923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3570b923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23f4fd46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23f4fd46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23f4fd46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23f4fd46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3570b92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3570b92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Softmax!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3f4fd46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3f4fd46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 depth details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570b923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570b923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3570b923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3570b923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3570b923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3570b923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23f4fd469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23f4fd469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ann_LeCu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713022" cy="3138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Convolutional Neural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Networks</a:t>
            </a:r>
            <a:b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for CAP4453</a:t>
            </a:r>
            <a:b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Convolution - Intuition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curve detector filter when convolved on a curve in the input image should result in a high number.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336675" y="4617375"/>
            <a:ext cx="591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https://adeshpande3.github.io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975" y="1869125"/>
            <a:ext cx="7604050" cy="26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/>
          <p:nvPr/>
        </p:nvSpPr>
        <p:spPr>
          <a:xfrm>
            <a:off x="4170400" y="2093750"/>
            <a:ext cx="598825" cy="395650"/>
          </a:xfrm>
          <a:custGeom>
            <a:avLst/>
            <a:gdLst/>
            <a:ahLst/>
            <a:cxnLst/>
            <a:rect l="l" t="t" r="r" b="b"/>
            <a:pathLst>
              <a:path w="23953" h="15826" extrusionOk="0">
                <a:moveTo>
                  <a:pt x="0" y="0"/>
                </a:moveTo>
                <a:cubicBezTo>
                  <a:pt x="8206" y="4924"/>
                  <a:pt x="14873" y="12804"/>
                  <a:pt x="23953" y="15826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Convolution - Intuition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400" y="1654125"/>
            <a:ext cx="59436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1336675" y="4617375"/>
            <a:ext cx="591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https://adeshpande3.github.io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Convolution - Intuition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3241675" y="4769775"/>
            <a:ext cx="591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https://adeshpande3.github.io</a:t>
            </a:r>
            <a:endParaRPr sz="1200"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28" y="1192438"/>
            <a:ext cx="8218501" cy="30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673675" y="4189650"/>
            <a:ext cx="794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the input image, if there is a shape that generally resembles the curve that this filter is representing, then all of the multiplications summed together will result in a large value!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Convolution - Intuition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3241675" y="4769775"/>
            <a:ext cx="591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https://adeshpande3.github.io</a:t>
            </a:r>
            <a:endParaRPr sz="1200"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25" y="1003028"/>
            <a:ext cx="8392050" cy="29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</a:t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320800" y="608650"/>
            <a:ext cx="3090300" cy="15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channel input (RGB)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 sets of filters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set size is the # of input channels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Creates 2 channels of outputs, called “feature maps”</a:t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150" y="155575"/>
            <a:ext cx="5507524" cy="46811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26"/>
          <p:cNvGrpSpPr/>
          <p:nvPr/>
        </p:nvGrpSpPr>
        <p:grpSpPr>
          <a:xfrm>
            <a:off x="140350" y="2232775"/>
            <a:ext cx="3550200" cy="2910600"/>
            <a:chOff x="-12050" y="2232775"/>
            <a:chExt cx="3550200" cy="2910600"/>
          </a:xfrm>
        </p:grpSpPr>
        <p:pic>
          <p:nvPicPr>
            <p:cNvPr id="170" name="Google Shape;17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2312600"/>
              <a:ext cx="735222" cy="72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933" y="2312600"/>
              <a:ext cx="742292" cy="709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400" y="3194650"/>
              <a:ext cx="715752" cy="72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76924" y="3206664"/>
              <a:ext cx="742300" cy="735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9125" y="4059652"/>
              <a:ext cx="742300" cy="779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57225" y="4143404"/>
              <a:ext cx="715750" cy="695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6"/>
            <p:cNvSpPr txBox="1"/>
            <p:nvPr/>
          </p:nvSpPr>
          <p:spPr>
            <a:xfrm>
              <a:off x="868150" y="2571750"/>
              <a:ext cx="301500" cy="2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*</a:t>
              </a:r>
              <a:endParaRPr sz="1800" b="1"/>
            </a:p>
          </p:txBody>
        </p:sp>
        <p:sp>
          <p:nvSpPr>
            <p:cNvPr id="177" name="Google Shape;177;p26"/>
            <p:cNvSpPr txBox="1"/>
            <p:nvPr/>
          </p:nvSpPr>
          <p:spPr>
            <a:xfrm>
              <a:off x="868150" y="3409950"/>
              <a:ext cx="301500" cy="2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*</a:t>
              </a:r>
              <a:endParaRPr sz="1800" b="1"/>
            </a:p>
          </p:txBody>
        </p:sp>
        <p:sp>
          <p:nvSpPr>
            <p:cNvPr id="178" name="Google Shape;178;p26"/>
            <p:cNvSpPr txBox="1"/>
            <p:nvPr/>
          </p:nvSpPr>
          <p:spPr>
            <a:xfrm>
              <a:off x="868150" y="4248150"/>
              <a:ext cx="301500" cy="2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*</a:t>
              </a:r>
              <a:endParaRPr sz="1800" b="1"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1847250" y="2617725"/>
              <a:ext cx="245400" cy="209700"/>
            </a:xfrm>
            <a:prstGeom prst="mathPlus">
              <a:avLst>
                <a:gd name="adj1" fmla="val 2352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1847250" y="3455925"/>
              <a:ext cx="245400" cy="209700"/>
            </a:xfrm>
            <a:prstGeom prst="mathPlus">
              <a:avLst>
                <a:gd name="adj1" fmla="val 2352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1847250" y="4370325"/>
              <a:ext cx="245400" cy="209700"/>
            </a:xfrm>
            <a:prstGeom prst="mathPlus">
              <a:avLst>
                <a:gd name="adj1" fmla="val 2352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2" name="Google Shape;182;p2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245050" y="4299550"/>
              <a:ext cx="342900" cy="323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6"/>
            <p:cNvSpPr txBox="1"/>
            <p:nvPr/>
          </p:nvSpPr>
          <p:spPr>
            <a:xfrm>
              <a:off x="2170750" y="4777775"/>
              <a:ext cx="876900" cy="2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Bias b0</a:t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684025" y="4414225"/>
              <a:ext cx="342900" cy="16590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5" name="Google Shape;185;p2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083250" y="4299550"/>
              <a:ext cx="323850" cy="323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6"/>
            <p:cNvSpPr/>
            <p:nvPr/>
          </p:nvSpPr>
          <p:spPr>
            <a:xfrm>
              <a:off x="-12050" y="2232775"/>
              <a:ext cx="3550200" cy="2910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26"/>
          <p:cNvSpPr txBox="1"/>
          <p:nvPr/>
        </p:nvSpPr>
        <p:spPr>
          <a:xfrm>
            <a:off x="3748750" y="4797900"/>
            <a:ext cx="48294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http://cs231n.github.io/convolutional-networks/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150" y="677850"/>
            <a:ext cx="4167324" cy="3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456050" y="270500"/>
            <a:ext cx="35019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 Demo:</a:t>
            </a: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4226300" y="4774425"/>
            <a:ext cx="48294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http://cs231n.github.io/convolutional-networks/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311700" y="14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Pooling or subsampling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350875" y="641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CNNs, it is common to periodically insert </a:t>
            </a:r>
            <a:r>
              <a:rPr lang="en" sz="1400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Pooling </a:t>
            </a:r>
            <a:r>
              <a:rPr lang="en" sz="14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layer in-between Conv layers. </a:t>
            </a:r>
            <a:endParaRPr sz="14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idea is to reduce the spatial size of the representation to reduce the amount of parameters and computation in the network, and hence to also control overfitting. </a:t>
            </a:r>
            <a:endParaRPr sz="14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 b="1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Common types of Pooling:</a:t>
            </a:r>
            <a:r>
              <a:rPr lang="en" sz="1400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Max Pooling, Average Pooling </a:t>
            </a:r>
            <a:endParaRPr sz="1400" dirty="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Note: Pooling layer does not have learnable parameters. </a:t>
            </a:r>
            <a:endParaRPr sz="1400" dirty="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r>
              <a:rPr lang="en" sz="1400" dirty="0" smtClean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figure below, </a:t>
            </a:r>
            <a:r>
              <a:rPr lang="en" sz="1400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" sz="1400" dirty="0" smtClean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400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filter of 2x2 for pooling as shown in different </a:t>
            </a:r>
            <a:r>
              <a:rPr lang="en" sz="1400" dirty="0" smtClean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colored </a:t>
            </a:r>
            <a:r>
              <a:rPr lang="en" sz="1400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blocks in the input data. </a:t>
            </a:r>
            <a:endParaRPr sz="1400" dirty="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Stride is the displacement of filter. So, for stride = 2, we move the filter by 2 locations in x. Similarly in y.</a:t>
            </a:r>
            <a:endParaRPr sz="1400" dirty="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So, in each window we perform max pooling or average pooling operation to get a single value.   </a:t>
            </a:r>
            <a:endParaRPr sz="1400" dirty="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5752950" y="4827300"/>
            <a:ext cx="33363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Source: http://cs231n.github.io/convolutional-networks/</a:t>
            </a:r>
            <a:endParaRPr sz="9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123" y="2865773"/>
            <a:ext cx="3965699" cy="16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 txBox="1"/>
          <p:nvPr/>
        </p:nvSpPr>
        <p:spPr>
          <a:xfrm>
            <a:off x="607000" y="2938575"/>
            <a:ext cx="2193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Pooling Calculation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211075" y="4503675"/>
            <a:ext cx="56979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Similarly, for </a:t>
            </a:r>
            <a:r>
              <a:rPr lang="en" sz="1200" b="1">
                <a:solidFill>
                  <a:srgbClr val="434343"/>
                </a:solidFill>
              </a:rPr>
              <a:t>Average pooling</a:t>
            </a:r>
            <a:r>
              <a:rPr lang="en" sz="1200">
                <a:solidFill>
                  <a:srgbClr val="434343"/>
                </a:solidFill>
              </a:rPr>
              <a:t>, you take the average of all the values in a block. 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For example: for first block: (1+1+5+6)/4 = 3.25</a:t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 Example</a:t>
            </a:r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400" y="1017713"/>
            <a:ext cx="24574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601050" y="3149975"/>
            <a:ext cx="7742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575651"/>
              </a:buClr>
              <a:buSzPts val="1050"/>
              <a:buFont typeface="Roboto"/>
              <a:buChar char="●"/>
            </a:pPr>
            <a:r>
              <a:rPr lang="en" sz="1050">
                <a:solidFill>
                  <a:srgbClr val="5756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Pooling layer downsamples the volume spatially, independently in each depth slice of the input volume.</a:t>
            </a:r>
            <a:endParaRPr sz="1050">
              <a:solidFill>
                <a:srgbClr val="5756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575651"/>
              </a:buClr>
              <a:buSzPts val="1050"/>
              <a:buFont typeface="Roboto"/>
              <a:buChar char="●"/>
            </a:pPr>
            <a:r>
              <a:rPr lang="en" sz="1050">
                <a:solidFill>
                  <a:srgbClr val="5756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this example, the input volume of size [224x224x64] is pooled with filter size 2, stride 2 into output volume of size [112x112x64]. </a:t>
            </a:r>
            <a:endParaRPr sz="1050">
              <a:solidFill>
                <a:srgbClr val="5756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575651"/>
              </a:buClr>
              <a:buSzPts val="1050"/>
              <a:buFont typeface="Roboto"/>
              <a:buChar char="●"/>
            </a:pPr>
            <a:r>
              <a:rPr lang="en" sz="1050">
                <a:solidFill>
                  <a:srgbClr val="5756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Notice that the volume depth is preserved.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460550" y="2790950"/>
            <a:ext cx="8023500" cy="22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Step 1 - </a:t>
            </a: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Calculations for Conv layer 1 (conv1 or C1)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Width and height of Image, W or H = 32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Number of filters for conv1, N = 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Filter size = 5x5. Thus F =5.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Stride, S= 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Padding, P= 0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 width of the conv layer is given by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(W-F+2P)/S + 1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(32-5+2*0)/1 +1 = 28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 height of the conv layer is given by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(H-F+2P)/S + 1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(32-5+2*0)/1 +1 = 28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output activation maps will be of size (28,28,6) where 6 is the number of filter as shown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8" name="Google Shape;218;p30"/>
          <p:cNvCxnSpPr/>
          <p:nvPr/>
        </p:nvCxnSpPr>
        <p:spPr>
          <a:xfrm rot="10800000" flipH="1">
            <a:off x="2536700" y="2666200"/>
            <a:ext cx="39000" cy="21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19" name="Google Shape;219;p30"/>
          <p:cNvGrpSpPr/>
          <p:nvPr/>
        </p:nvGrpSpPr>
        <p:grpSpPr>
          <a:xfrm>
            <a:off x="1286538" y="714928"/>
            <a:ext cx="7101788" cy="2180825"/>
            <a:chOff x="1286538" y="714928"/>
            <a:chExt cx="7101788" cy="2180825"/>
          </a:xfrm>
        </p:grpSpPr>
        <p:cxnSp>
          <p:nvCxnSpPr>
            <p:cNvPr id="220" name="Google Shape;220;p30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21" name="Google Shape;22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30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3" name="Google Shape;223;p30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460550" y="2790950"/>
            <a:ext cx="8023500" cy="2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Step 2 - </a:t>
            </a:r>
            <a:r>
              <a:rPr lang="en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Calculations for SubSampling or Pooling (S2)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Input to sampling layer is feature maps of size 28x28x6. (W1xH1xD1)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For Pooling we are using, stride = 2, and filter size = 2x2, thus F =2.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Thus, the output volume sizes are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W2 = (W1-F)/S + 1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H2 = (H1-F)/S + 1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D2 = D1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So, we have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S2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equals to (W2,H2,D2) = (14,14,6)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0" name="Google Shape;230;p31"/>
          <p:cNvGrpSpPr/>
          <p:nvPr/>
        </p:nvGrpSpPr>
        <p:grpSpPr>
          <a:xfrm>
            <a:off x="1286538" y="610128"/>
            <a:ext cx="7101788" cy="2180825"/>
            <a:chOff x="1286538" y="714928"/>
            <a:chExt cx="7101788" cy="2180825"/>
          </a:xfrm>
        </p:grpSpPr>
        <p:cxnSp>
          <p:nvCxnSpPr>
            <p:cNvPr id="231" name="Google Shape;231;p31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32" name="Google Shape;23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31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4" name="Google Shape;234;p31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5" name="Google Shape;235;p31"/>
          <p:cNvCxnSpPr/>
          <p:nvPr/>
        </p:nvCxnSpPr>
        <p:spPr>
          <a:xfrm rot="10800000" flipH="1">
            <a:off x="3715275" y="2275950"/>
            <a:ext cx="124800" cy="619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Recap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From previous lecture: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Neural Networks receive an input (a single vector), and transform it through a series of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hidden layers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Each hidden layer is made up of a set of neurons, where each neuron is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fully connected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to all neurons in the previous layer.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Neurons in a single layer function completely independently and do not share any connections.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last fully-connected layer is called the “output layer”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460550" y="2790950"/>
            <a:ext cx="8023500" cy="2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Step 3 - </a:t>
            </a:r>
            <a:r>
              <a:rPr lang="en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Calculations for Conv layer 2 (conv2 or C3)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Input Volume - (14,14,6)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Filter size - (5x5x6)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Number of filters - 16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Stride =1, 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and padding = 0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Similar from step 1 output activation map has size (10x10x16)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2" name="Google Shape;242;p32"/>
          <p:cNvGrpSpPr/>
          <p:nvPr/>
        </p:nvGrpSpPr>
        <p:grpSpPr>
          <a:xfrm>
            <a:off x="1286538" y="714928"/>
            <a:ext cx="7101788" cy="2180825"/>
            <a:chOff x="1286538" y="714928"/>
            <a:chExt cx="7101788" cy="2180825"/>
          </a:xfrm>
        </p:grpSpPr>
        <p:cxnSp>
          <p:nvCxnSpPr>
            <p:cNvPr id="243" name="Google Shape;243;p32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44" name="Google Shape;244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32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6" name="Google Shape;246;p32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47" name="Google Shape;247;p32"/>
          <p:cNvCxnSpPr/>
          <p:nvPr/>
        </p:nvCxnSpPr>
        <p:spPr>
          <a:xfrm rot="10800000" flipH="1">
            <a:off x="3769875" y="2673775"/>
            <a:ext cx="889800" cy="304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460550" y="2790950"/>
            <a:ext cx="8023500" cy="2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Step 4 - </a:t>
            </a: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Calculations for SubSampling or Pooling (S4)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Input to sampling layer is feature maps of size 10x10x16. (W3xH3xD3)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 Pooling we are using, stride = 2, and filter size = 2x2, thus F =2.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Same as step 2, we obtain output of size (5,5,16)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4" name="Google Shape;254;p33"/>
          <p:cNvGrpSpPr/>
          <p:nvPr/>
        </p:nvGrpSpPr>
        <p:grpSpPr>
          <a:xfrm>
            <a:off x="1325563" y="660303"/>
            <a:ext cx="7101788" cy="2180825"/>
            <a:chOff x="1286538" y="714928"/>
            <a:chExt cx="7101788" cy="2180825"/>
          </a:xfrm>
        </p:grpSpPr>
        <p:cxnSp>
          <p:nvCxnSpPr>
            <p:cNvPr id="255" name="Google Shape;255;p33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56" name="Google Shape;256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33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8" name="Google Shape;258;p33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59" name="Google Shape;259;p33"/>
          <p:cNvCxnSpPr/>
          <p:nvPr/>
        </p:nvCxnSpPr>
        <p:spPr>
          <a:xfrm rot="10800000" flipH="1">
            <a:off x="3715275" y="2611350"/>
            <a:ext cx="1678200" cy="28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460550" y="2790950"/>
            <a:ext cx="8023500" cy="2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Step 5:</a:t>
            </a: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Flattening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Now your convolution layers are ready.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the next step, you will flatten the feature maps in S4 (5,5,16) to a single vector of size 5*5*16=400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Now, your input will be similar to the Neural Network.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6" name="Google Shape;266;p34"/>
          <p:cNvGrpSpPr/>
          <p:nvPr/>
        </p:nvGrpSpPr>
        <p:grpSpPr>
          <a:xfrm>
            <a:off x="1225825" y="660303"/>
            <a:ext cx="7101788" cy="2180825"/>
            <a:chOff x="1286538" y="714928"/>
            <a:chExt cx="7101788" cy="2180825"/>
          </a:xfrm>
        </p:grpSpPr>
        <p:cxnSp>
          <p:nvCxnSpPr>
            <p:cNvPr id="267" name="Google Shape;267;p34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68" name="Google Shape;268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4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0" name="Google Shape;270;p34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71" name="Google Shape;271;p34"/>
          <p:cNvCxnSpPr/>
          <p:nvPr/>
        </p:nvCxnSpPr>
        <p:spPr>
          <a:xfrm rot="10800000" flipH="1">
            <a:off x="3715275" y="2431950"/>
            <a:ext cx="1982400" cy="463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460550" y="2790950"/>
            <a:ext cx="8023500" cy="2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Step 6:</a:t>
            </a: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Fully Connected 1 (fc1) layer (C5)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Input size - 400x1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Now, you have choose Number Neurons for FC layer. In our case it’s 120.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8" name="Google Shape;278;p35"/>
          <p:cNvGrpSpPr/>
          <p:nvPr/>
        </p:nvGrpSpPr>
        <p:grpSpPr>
          <a:xfrm>
            <a:off x="1348988" y="660303"/>
            <a:ext cx="7101788" cy="2180825"/>
            <a:chOff x="1286538" y="714928"/>
            <a:chExt cx="7101788" cy="2180825"/>
          </a:xfrm>
        </p:grpSpPr>
        <p:cxnSp>
          <p:nvCxnSpPr>
            <p:cNvPr id="279" name="Google Shape;279;p35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80" name="Google Shape;28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35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82" name="Google Shape;282;p35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83" name="Google Shape;283;p35"/>
          <p:cNvCxnSpPr/>
          <p:nvPr/>
        </p:nvCxnSpPr>
        <p:spPr>
          <a:xfrm rot="10800000" flipH="1">
            <a:off x="3715275" y="2275950"/>
            <a:ext cx="2677200" cy="619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460550" y="2790950"/>
            <a:ext cx="8023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Step 7:</a:t>
            </a: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Fully Connected 2 (fc2) layer (F6)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Now, you have to choose Number Neurons for FC 2 layer. In our case it’s 84.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0" name="Google Shape;290;p36"/>
          <p:cNvGrpSpPr/>
          <p:nvPr/>
        </p:nvGrpSpPr>
        <p:grpSpPr>
          <a:xfrm>
            <a:off x="1294338" y="660303"/>
            <a:ext cx="7101788" cy="2180825"/>
            <a:chOff x="1286538" y="714928"/>
            <a:chExt cx="7101788" cy="2180825"/>
          </a:xfrm>
        </p:grpSpPr>
        <p:cxnSp>
          <p:nvCxnSpPr>
            <p:cNvPr id="291" name="Google Shape;291;p36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92" name="Google Shape;292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36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94" name="Google Shape;294;p36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5" name="Google Shape;295;p36"/>
          <p:cNvCxnSpPr/>
          <p:nvPr/>
        </p:nvCxnSpPr>
        <p:spPr>
          <a:xfrm rot="10800000" flipH="1">
            <a:off x="3715275" y="2189850"/>
            <a:ext cx="3067500" cy="705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460550" y="2790950"/>
            <a:ext cx="80235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Step 8:</a:t>
            </a:r>
            <a:r>
              <a:rPr lang="en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Final layer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In this layer, your number of neuron will be equal to number of classes.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In our case,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we will be using the 10 numerical digits, hence need 10 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classes.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So, in fact you should see that the picture example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should not have shown an “A”, </a:t>
            </a: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but instead should have shown a numerical digit. Thus,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for any numerical digit </a:t>
            </a: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used in training, that would then lead to 10 possible classes of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digits.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2" name="Google Shape;302;p37"/>
          <p:cNvGrpSpPr/>
          <p:nvPr/>
        </p:nvGrpSpPr>
        <p:grpSpPr>
          <a:xfrm>
            <a:off x="1294338" y="660303"/>
            <a:ext cx="7101788" cy="2180825"/>
            <a:chOff x="1286538" y="714928"/>
            <a:chExt cx="7101788" cy="2180825"/>
          </a:xfrm>
        </p:grpSpPr>
        <p:cxnSp>
          <p:nvCxnSpPr>
            <p:cNvPr id="303" name="Google Shape;303;p37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304" name="Google Shape;304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37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6" name="Google Shape;306;p37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07" name="Google Shape;307;p37"/>
          <p:cNvCxnSpPr/>
          <p:nvPr/>
        </p:nvCxnSpPr>
        <p:spPr>
          <a:xfrm rot="10800000" flipH="1">
            <a:off x="3715275" y="2057250"/>
            <a:ext cx="3371700" cy="838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>
            <a:spLocks noGrp="1"/>
          </p:cNvSpPr>
          <p:nvPr>
            <p:ph type="title"/>
          </p:nvPr>
        </p:nvSpPr>
        <p:spPr>
          <a:xfrm>
            <a:off x="280475" y="265500"/>
            <a:ext cx="47226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Design Calculations for LeNet Architecture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38"/>
          <p:cNvSpPr txBox="1"/>
          <p:nvPr/>
        </p:nvSpPr>
        <p:spPr>
          <a:xfrm>
            <a:off x="460550" y="2790950"/>
            <a:ext cx="80235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Step 8:</a:t>
            </a: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Softmax layer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4" name="Google Shape;314;p38"/>
          <p:cNvGrpSpPr/>
          <p:nvPr/>
        </p:nvGrpSpPr>
        <p:grpSpPr>
          <a:xfrm>
            <a:off x="1294338" y="660303"/>
            <a:ext cx="7101788" cy="2180825"/>
            <a:chOff x="1286538" y="714928"/>
            <a:chExt cx="7101788" cy="2180825"/>
          </a:xfrm>
        </p:grpSpPr>
        <p:cxnSp>
          <p:nvCxnSpPr>
            <p:cNvPr id="315" name="Google Shape;315;p38"/>
            <p:cNvCxnSpPr/>
            <p:nvPr/>
          </p:nvCxnSpPr>
          <p:spPr>
            <a:xfrm rot="10800000" flipH="1">
              <a:off x="2029375" y="2346100"/>
              <a:ext cx="444900" cy="522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316" name="Google Shape;31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6538" y="7149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38"/>
            <p:cNvSpPr txBox="1"/>
            <p:nvPr/>
          </p:nvSpPr>
          <p:spPr>
            <a:xfrm>
              <a:off x="6930925" y="2254250"/>
              <a:ext cx="14574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8" name="Google Shape;318;p38"/>
            <p:cNvCxnSpPr/>
            <p:nvPr/>
          </p:nvCxnSpPr>
          <p:spPr>
            <a:xfrm rot="10800000">
              <a:off x="7336775" y="2182225"/>
              <a:ext cx="0" cy="10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19" name="Google Shape;319;p38"/>
          <p:cNvCxnSpPr/>
          <p:nvPr/>
        </p:nvCxnSpPr>
        <p:spPr>
          <a:xfrm rot="10800000" flipH="1">
            <a:off x="3715275" y="2072850"/>
            <a:ext cx="3473100" cy="822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/>
          </p:nvPr>
        </p:nvSpPr>
        <p:spPr>
          <a:xfrm>
            <a:off x="389750" y="24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Softmax</a:t>
            </a:r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89750" y="752325"/>
            <a:ext cx="8520600" cy="21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the idea from the last presentation where you saw binary classification of odd and even. </a:t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binary classification, the output is the probability between 0 to 1.</a:t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Softmax</a:t>
            </a:r>
            <a:r>
              <a:rPr lang="en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extends this idea into a multi-class. That is, Softmax assigns decimal probabilities to each class in a multi-class problem. Those decimal probabilities must add up to 1.0.</a:t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input is 3, output is presented by a vector of length 10 with it’s 4</a:t>
            </a:r>
            <a:r>
              <a:rPr lang="en" sz="1400" baseline="30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location as 1.</a:t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Equation below represents </a:t>
            </a:r>
            <a:r>
              <a:rPr lang="en" sz="14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Softmax</a:t>
            </a:r>
            <a:r>
              <a:rPr lang="en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where σ(z)</a:t>
            </a:r>
            <a:r>
              <a:rPr lang="en" sz="1400" baseline="-25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probability of z being class j and z is the output vector from the CNN and K is the number of classes. </a:t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500" y="2607450"/>
            <a:ext cx="2536150" cy="601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39"/>
          <p:cNvGrpSpPr/>
          <p:nvPr/>
        </p:nvGrpSpPr>
        <p:grpSpPr>
          <a:xfrm>
            <a:off x="1406683" y="3247748"/>
            <a:ext cx="6825167" cy="1892084"/>
            <a:chOff x="1406683" y="3095348"/>
            <a:chExt cx="6825167" cy="1892084"/>
          </a:xfrm>
        </p:grpSpPr>
        <p:grpSp>
          <p:nvGrpSpPr>
            <p:cNvPr id="328" name="Google Shape;328;p39"/>
            <p:cNvGrpSpPr/>
            <p:nvPr/>
          </p:nvGrpSpPr>
          <p:grpSpPr>
            <a:xfrm>
              <a:off x="1406683" y="3095348"/>
              <a:ext cx="6221876" cy="1892084"/>
              <a:chOff x="1286538" y="714928"/>
              <a:chExt cx="7101788" cy="2180825"/>
            </a:xfrm>
          </p:grpSpPr>
          <p:cxnSp>
            <p:nvCxnSpPr>
              <p:cNvPr id="329" name="Google Shape;329;p39"/>
              <p:cNvCxnSpPr/>
              <p:nvPr/>
            </p:nvCxnSpPr>
            <p:spPr>
              <a:xfrm rot="10800000" flipH="1">
                <a:off x="2029375" y="2346100"/>
                <a:ext cx="444900" cy="522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pic>
            <p:nvPicPr>
              <p:cNvPr id="330" name="Google Shape;330;p3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286538" y="714928"/>
                <a:ext cx="6945575" cy="2180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1" name="Google Shape;331;p39"/>
              <p:cNvSpPr txBox="1"/>
              <p:nvPr/>
            </p:nvSpPr>
            <p:spPr>
              <a:xfrm>
                <a:off x="6930925" y="2254250"/>
                <a:ext cx="1457400" cy="224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Softmax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32" name="Google Shape;332;p39"/>
              <p:cNvCxnSpPr/>
              <p:nvPr/>
            </p:nvCxnSpPr>
            <p:spPr>
              <a:xfrm rot="10800000">
                <a:off x="7336775" y="2182225"/>
                <a:ext cx="0" cy="10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33" name="Google Shape;333;p39"/>
            <p:cNvSpPr txBox="1"/>
            <p:nvPr/>
          </p:nvSpPr>
          <p:spPr>
            <a:xfrm>
              <a:off x="7050975" y="3278000"/>
              <a:ext cx="215100" cy="123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1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34" name="Google Shape;334;p39"/>
            <p:cNvSpPr txBox="1"/>
            <p:nvPr/>
          </p:nvSpPr>
          <p:spPr>
            <a:xfrm>
              <a:off x="7508175" y="3278000"/>
              <a:ext cx="215100" cy="123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1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0</a:t>
              </a:r>
              <a:endParaRPr sz="7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35" name="Google Shape;335;p39"/>
            <p:cNvSpPr txBox="1"/>
            <p:nvPr/>
          </p:nvSpPr>
          <p:spPr>
            <a:xfrm>
              <a:off x="6707300" y="4660400"/>
              <a:ext cx="8319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Times New Roman"/>
                  <a:ea typeface="Times New Roman"/>
                  <a:cs typeface="Times New Roman"/>
                  <a:sym typeface="Times New Roman"/>
                </a:rPr>
                <a:t>For input = 3</a:t>
              </a:r>
              <a:endParaRPr sz="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6" name="Google Shape;336;p39"/>
            <p:cNvSpPr txBox="1"/>
            <p:nvPr/>
          </p:nvSpPr>
          <p:spPr>
            <a:xfrm>
              <a:off x="7399950" y="4660400"/>
              <a:ext cx="8319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Times New Roman"/>
                  <a:ea typeface="Times New Roman"/>
                  <a:cs typeface="Times New Roman"/>
                  <a:sym typeface="Times New Roman"/>
                </a:rPr>
                <a:t>For input = 7</a:t>
              </a:r>
              <a:endParaRPr sz="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37" name="Google Shape;337;p39"/>
            <p:cNvCxnSpPr/>
            <p:nvPr/>
          </p:nvCxnSpPr>
          <p:spPr>
            <a:xfrm>
              <a:off x="7142950" y="4508000"/>
              <a:ext cx="0" cy="20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39"/>
            <p:cNvCxnSpPr/>
            <p:nvPr/>
          </p:nvCxnSpPr>
          <p:spPr>
            <a:xfrm>
              <a:off x="7609475" y="4523675"/>
              <a:ext cx="0" cy="16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39" name="Google Shape;339;p39"/>
          <p:cNvCxnSpPr>
            <a:endCxn id="333" idx="0"/>
          </p:cNvCxnSpPr>
          <p:nvPr/>
        </p:nvCxnSpPr>
        <p:spPr>
          <a:xfrm rot="10800000" flipH="1">
            <a:off x="6123525" y="3430400"/>
            <a:ext cx="1035000" cy="441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39"/>
          <p:cNvCxnSpPr>
            <a:endCxn id="333" idx="2"/>
          </p:cNvCxnSpPr>
          <p:nvPr/>
        </p:nvCxnSpPr>
        <p:spPr>
          <a:xfrm>
            <a:off x="6763425" y="4496600"/>
            <a:ext cx="395100" cy="163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 + ReLU</a:t>
            </a:r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From the slide 5, you can see that in convolution networks after conv layer we add a ReLU or activation layer.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ReLU is added to introduce a non-linearity in the convolutional layer</a:t>
            </a:r>
            <a:r>
              <a:rPr lang="en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(You have previously seen 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igmoid.)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Introducing this nonlinearity gives CNNs the power to capture non-linear patterns in your data.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ReLU </a:t>
            </a:r>
            <a:r>
              <a:rPr lang="en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is a 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commonly used activation function in practice but there are other activations such as sigmoid, tanh etc. as mentioned </a:t>
            </a:r>
            <a:r>
              <a:rPr lang="en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Neural Network lecture earlier. 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>
            <a:spLocks noGrp="1"/>
          </p:cNvSpPr>
          <p:nvPr>
            <p:ph type="body" idx="1"/>
          </p:nvPr>
        </p:nvSpPr>
        <p:spPr>
          <a:xfrm>
            <a:off x="311700" y="1082525"/>
            <a:ext cx="863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CNNs are compact representation of Neural networks used for image understanding.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CNNs are built using set of conv layers, pooling layers, activations functions, and fully connected layers connected in a specific manner.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Conv layer has filters which are the learnable parameters of the network, while pooling layer has not parameters and lastly, fully connected layers parameters are same as Neural Network parameters.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Softmax </a:t>
            </a:r>
            <a:r>
              <a:rPr lang="en" sz="1400" smtClean="0"/>
              <a:t>is often </a:t>
            </a:r>
            <a:r>
              <a:rPr lang="en" sz="1400"/>
              <a:t>used for Multi-class </a:t>
            </a:r>
            <a:r>
              <a:rPr lang="en" sz="1400" smtClean="0"/>
              <a:t>classification. 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The training procedure for CNN is same as that of Neural network but your data is in the form of 2-D (generally images).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311700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341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Input image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75" y="914350"/>
            <a:ext cx="889635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311700" y="4256825"/>
            <a:ext cx="832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Our task in computer vision is to make sense of these numbers as humans do and beyond that.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Convolutional Neural Network are one set of algorithms popular used to solve these tasks.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50725" y="218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50738" y="707575"/>
            <a:ext cx="8520600" cy="15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Convolution Neural Network (CNN) </a:t>
            </a:r>
            <a:endParaRPr u="sng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successful architecture developed for image recognition was </a:t>
            </a:r>
            <a:r>
              <a:rPr lang="en" sz="12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LeNet.</a:t>
            </a:r>
            <a:endParaRPr sz="12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LeNet was developed by Yann </a:t>
            </a:r>
            <a:r>
              <a:rPr lang="en" sz="1200" u="sng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LeCun</a:t>
            </a: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1998. </a:t>
            </a:r>
            <a:endParaRPr sz="12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classifies digits, and was applied by several banks to recognise handwritten numbers on checks (cheques) digitized in 32x32 pixel images. </a:t>
            </a:r>
            <a:endParaRPr sz="1200" u="sng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62025" y="2326350"/>
            <a:ext cx="17172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LeNet Architecture:</a:t>
            </a:r>
            <a:endParaRPr/>
          </a:p>
        </p:txBody>
      </p:sp>
      <p:grpSp>
        <p:nvGrpSpPr>
          <p:cNvPr id="75" name="Google Shape;75;p16"/>
          <p:cNvGrpSpPr/>
          <p:nvPr/>
        </p:nvGrpSpPr>
        <p:grpSpPr>
          <a:xfrm>
            <a:off x="1138238" y="2720728"/>
            <a:ext cx="6945575" cy="2180825"/>
            <a:chOff x="1138238" y="2720728"/>
            <a:chExt cx="6945575" cy="2180825"/>
          </a:xfrm>
        </p:grpSpPr>
        <p:pic>
          <p:nvPicPr>
            <p:cNvPr id="76" name="Google Shape;76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8238" y="2720728"/>
              <a:ext cx="6945575" cy="218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6"/>
            <p:cNvSpPr txBox="1"/>
            <p:nvPr/>
          </p:nvSpPr>
          <p:spPr>
            <a:xfrm>
              <a:off x="6855125" y="4275750"/>
              <a:ext cx="1106100" cy="22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imes New Roman"/>
                  <a:ea typeface="Times New Roman"/>
                  <a:cs typeface="Times New Roman"/>
                  <a:sym typeface="Times New Roman"/>
                </a:rPr>
                <a:t>Softmax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8" name="Google Shape;78;p16"/>
            <p:cNvCxnSpPr/>
            <p:nvPr/>
          </p:nvCxnSpPr>
          <p:spPr>
            <a:xfrm flipH="1">
              <a:off x="7172825" y="4180350"/>
              <a:ext cx="7800" cy="18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Example of Modern representation of CNN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2466"/>
            <a:ext cx="9144002" cy="319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81950" y="546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Introduction to CNN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81950" y="1394425"/>
            <a:ext cx="8520600" cy="25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building block of CNN is called Convolutional layer (Conv layer).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Convolutional layer perform convolution operations. 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operations are performed using set of filters. 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filters are learnable parameters for the network.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Every filter is small matrix that </a:t>
            </a:r>
            <a:r>
              <a:rPr lang="en" b="1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extends through the full depth of the input volume.</a:t>
            </a:r>
            <a:endParaRPr b="1">
              <a:solidFill>
                <a:srgbClr val="43434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These filter parameters extract complex features from your data. 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398100" y="628850"/>
            <a:ext cx="44958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Representation of Convolution layer: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7711400" y="707000"/>
            <a:ext cx="476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88275" y="995650"/>
            <a:ext cx="86952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This is a simplified representation of the Conv layer.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the figure, we have grayscale image of size 32x32 and we use 6 filters of size 5x5x1 to perform convolution.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Each filter produces a </a:t>
            </a: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feature map or activation map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independently.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Thus, we have 6 feature maps corresponding to each filter.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8" name="Google Shape;98;p19"/>
          <p:cNvGrpSpPr/>
          <p:nvPr/>
        </p:nvGrpSpPr>
        <p:grpSpPr>
          <a:xfrm>
            <a:off x="2607025" y="2250950"/>
            <a:ext cx="4284975" cy="2401450"/>
            <a:chOff x="2607025" y="2250950"/>
            <a:chExt cx="4284975" cy="2401450"/>
          </a:xfrm>
        </p:grpSpPr>
        <p:pic>
          <p:nvPicPr>
            <p:cNvPr id="99" name="Google Shape;9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07025" y="2250950"/>
              <a:ext cx="3031950" cy="202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9"/>
            <p:cNvSpPr/>
            <p:nvPr/>
          </p:nvSpPr>
          <p:spPr>
            <a:xfrm>
              <a:off x="5315200" y="2525975"/>
              <a:ext cx="15768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highlight>
                    <a:srgbClr val="FFFFFF"/>
                  </a:highlight>
                </a:rPr>
                <a:t>6 feature maps</a:t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3574750" y="4277700"/>
              <a:ext cx="1162800" cy="3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Convolution operation </a:t>
              </a:r>
              <a:endParaRPr sz="1000"/>
            </a:p>
          </p:txBody>
        </p:sp>
        <p:cxnSp>
          <p:nvCxnSpPr>
            <p:cNvPr id="102" name="Google Shape;102;p19"/>
            <p:cNvCxnSpPr/>
            <p:nvPr/>
          </p:nvCxnSpPr>
          <p:spPr>
            <a:xfrm flipH="1">
              <a:off x="3168750" y="3778200"/>
              <a:ext cx="249900" cy="49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" name="Google Shape;103;p19"/>
            <p:cNvSpPr txBox="1"/>
            <p:nvPr/>
          </p:nvSpPr>
          <p:spPr>
            <a:xfrm>
              <a:off x="2659750" y="4201500"/>
              <a:ext cx="9150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5x5 filter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398100" y="449325"/>
            <a:ext cx="44958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Alternate Representation:</a:t>
            </a:r>
            <a:endParaRPr u="sng"/>
          </a:p>
        </p:txBody>
      </p:sp>
      <p:sp>
        <p:nvSpPr>
          <p:cNvPr id="109" name="Google Shape;109;p20"/>
          <p:cNvSpPr txBox="1"/>
          <p:nvPr/>
        </p:nvSpPr>
        <p:spPr>
          <a:xfrm>
            <a:off x="7711400" y="707000"/>
            <a:ext cx="476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125" y="2650975"/>
            <a:ext cx="3017750" cy="21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213875" y="2762050"/>
            <a:ext cx="2849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 example input volume in red (an image of size 32x32x3)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2523625" y="3104250"/>
            <a:ext cx="523975" cy="363575"/>
          </a:xfrm>
          <a:custGeom>
            <a:avLst/>
            <a:gdLst/>
            <a:ahLst/>
            <a:cxnLst/>
            <a:rect l="l" t="t" r="r" b="b"/>
            <a:pathLst>
              <a:path w="20959" h="14543" extrusionOk="0">
                <a:moveTo>
                  <a:pt x="0" y="0"/>
                </a:moveTo>
                <a:cubicBezTo>
                  <a:pt x="4719" y="7074"/>
                  <a:pt x="13355" y="10737"/>
                  <a:pt x="20959" y="1454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13" name="Google Shape;113;p20"/>
          <p:cNvSpPr txBox="1"/>
          <p:nvPr/>
        </p:nvSpPr>
        <p:spPr>
          <a:xfrm>
            <a:off x="6266300" y="2826200"/>
            <a:ext cx="27483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756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example volume of neurons in the first Convolutional layer</a:t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6116600" y="2780129"/>
            <a:ext cx="417025" cy="185100"/>
          </a:xfrm>
          <a:custGeom>
            <a:avLst/>
            <a:gdLst/>
            <a:ahLst/>
            <a:cxnLst/>
            <a:rect l="l" t="t" r="r" b="b"/>
            <a:pathLst>
              <a:path w="16681" h="7404" extrusionOk="0">
                <a:moveTo>
                  <a:pt x="16681" y="4838"/>
                </a:moveTo>
                <a:cubicBezTo>
                  <a:pt x="13710" y="2527"/>
                  <a:pt x="10142" y="-398"/>
                  <a:pt x="6416" y="133"/>
                </a:cubicBezTo>
                <a:cubicBezTo>
                  <a:pt x="3216" y="589"/>
                  <a:pt x="0" y="4172"/>
                  <a:pt x="0" y="7404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15" name="Google Shape;115;p20"/>
          <p:cNvSpPr/>
          <p:nvPr/>
        </p:nvSpPr>
        <p:spPr>
          <a:xfrm>
            <a:off x="5859950" y="3517743"/>
            <a:ext cx="855475" cy="78375"/>
          </a:xfrm>
          <a:custGeom>
            <a:avLst/>
            <a:gdLst/>
            <a:ahLst/>
            <a:cxnLst/>
            <a:rect l="l" t="t" r="r" b="b"/>
            <a:pathLst>
              <a:path w="34219" h="3135" extrusionOk="0">
                <a:moveTo>
                  <a:pt x="34219" y="2280"/>
                </a:moveTo>
                <a:cubicBezTo>
                  <a:pt x="22964" y="404"/>
                  <a:pt x="10210" y="-1958"/>
                  <a:pt x="0" y="31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16" name="Google Shape;116;p20"/>
          <p:cNvSpPr txBox="1"/>
          <p:nvPr/>
        </p:nvSpPr>
        <p:spPr>
          <a:xfrm>
            <a:off x="6768900" y="3382275"/>
            <a:ext cx="18819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neurons looking at the same region in the input i.e. depth of the convolutional layer 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288725" y="3596125"/>
            <a:ext cx="27162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756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neuron in the convolutional layer is connected only to a local region in the input volume spatially, but to the full depth (i.e. all color channels).</a:t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2748200" y="3713750"/>
            <a:ext cx="609500" cy="224575"/>
          </a:xfrm>
          <a:custGeom>
            <a:avLst/>
            <a:gdLst/>
            <a:ahLst/>
            <a:cxnLst/>
            <a:rect l="l" t="t" r="r" b="b"/>
            <a:pathLst>
              <a:path w="24380" h="8983" extrusionOk="0">
                <a:moveTo>
                  <a:pt x="0" y="8983"/>
                </a:moveTo>
                <a:cubicBezTo>
                  <a:pt x="8661" y="8983"/>
                  <a:pt x="16635" y="3877"/>
                  <a:pt x="2438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19" name="Google Shape;119;p20"/>
          <p:cNvSpPr txBox="1"/>
          <p:nvPr/>
        </p:nvSpPr>
        <p:spPr>
          <a:xfrm>
            <a:off x="468375" y="933375"/>
            <a:ext cx="78831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Commonly, you will see CNNs are represented in the form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of the diagram below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In this case, you have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an RGB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image of size 32x32x3 and we use 5 filters of size 5x5x3.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Notice, here depth of filter is 3 while in last slide depth of filter was 1.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This happens because the input to the conv layer has 3 planes (32x32x</a:t>
            </a:r>
            <a:r>
              <a:rPr lang="en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This representation is mathematically similar to the last one but we compactly use the below form.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4722100" y="2411700"/>
            <a:ext cx="936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28x28x5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3114300" y="4719875"/>
            <a:ext cx="1248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Filter of size 5x5x3</a:t>
            </a:r>
            <a:endParaRPr sz="1000"/>
          </a:p>
        </p:txBody>
      </p:sp>
      <p:cxnSp>
        <p:nvCxnSpPr>
          <p:cNvPr id="122" name="Google Shape;122;p20"/>
          <p:cNvCxnSpPr>
            <a:stCxn id="121" idx="0"/>
          </p:cNvCxnSpPr>
          <p:nvPr/>
        </p:nvCxnSpPr>
        <p:spPr>
          <a:xfrm rot="10800000">
            <a:off x="3520200" y="3950375"/>
            <a:ext cx="218400" cy="76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Filters Intuition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965150"/>
            <a:ext cx="85206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CNNs, the filters perform convolutions and are the learnable parameters.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These filter parameters extract complex features from your input data.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Below are some commonly used human-crafted features with their functionality.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595" y="2141870"/>
            <a:ext cx="2844225" cy="273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845" y="2348520"/>
            <a:ext cx="3057350" cy="20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1826</Words>
  <Application>Microsoft Office PowerPoint</Application>
  <PresentationFormat>On-screen Show (16:9)</PresentationFormat>
  <Paragraphs>201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Roboto</vt:lpstr>
      <vt:lpstr>Times New Roman</vt:lpstr>
      <vt:lpstr>Arial</vt:lpstr>
      <vt:lpstr>Simple Light</vt:lpstr>
      <vt:lpstr>Convolutional Neural Networks for CAP4453 </vt:lpstr>
      <vt:lpstr>Recap</vt:lpstr>
      <vt:lpstr>Input image</vt:lpstr>
      <vt:lpstr>Introduction </vt:lpstr>
      <vt:lpstr>Example of Modern representation of CNN</vt:lpstr>
      <vt:lpstr>Introduction to CNN</vt:lpstr>
      <vt:lpstr>PowerPoint Presentation</vt:lpstr>
      <vt:lpstr>PowerPoint Presentation</vt:lpstr>
      <vt:lpstr>Filters Intuition</vt:lpstr>
      <vt:lpstr>Convolution - Intuition</vt:lpstr>
      <vt:lpstr>Convolution - Intuition</vt:lpstr>
      <vt:lpstr>Convolution - Intuition</vt:lpstr>
      <vt:lpstr>Convolution - Intuition</vt:lpstr>
      <vt:lpstr>Convolution</vt:lpstr>
      <vt:lpstr>PowerPoint Presentation</vt:lpstr>
      <vt:lpstr>Pooling or subsampling</vt:lpstr>
      <vt:lpstr>Pooling Example</vt:lpstr>
      <vt:lpstr>Design Calculations for LeNet Architecture</vt:lpstr>
      <vt:lpstr>Design Calculations for LeNet Architecture</vt:lpstr>
      <vt:lpstr>Design Calculations for LeNet Architecture</vt:lpstr>
      <vt:lpstr>Design Calculations for LeNet Architecture</vt:lpstr>
      <vt:lpstr>Design Calculations for LeNet Architecture</vt:lpstr>
      <vt:lpstr>Design Calculations for LeNet Architecture</vt:lpstr>
      <vt:lpstr>Design Calculations for LeNet Architecture</vt:lpstr>
      <vt:lpstr>Design Calculations for LeNet Architecture</vt:lpstr>
      <vt:lpstr>Design Calculations for LeNet Architecture</vt:lpstr>
      <vt:lpstr>Softmax</vt:lpstr>
      <vt:lpstr>Convolution + ReLU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Networks for CAP4453 </dc:title>
  <cp:lastModifiedBy>niels lobo</cp:lastModifiedBy>
  <cp:revision>3</cp:revision>
  <dcterms:modified xsi:type="dcterms:W3CDTF">2019-02-09T14:55:41Z</dcterms:modified>
</cp:coreProperties>
</file>