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3" r:id="rId7"/>
    <p:sldId id="264" r:id="rId8"/>
    <p:sldId id="265" r:id="rId9"/>
    <p:sldId id="266" r:id="rId10"/>
    <p:sldId id="267"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5" d="100"/>
          <a:sy n="55" d="100"/>
        </p:scale>
        <p:origin x="960" y="6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1/27/2019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1/27/2019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1/27/2019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1/27/2019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Linear Algebra and Matrices</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8229600" cy="1143000"/>
          </a:xfrm>
        </p:spPr>
        <p:txBody>
          <a:bodyPr>
            <a:normAutofit/>
          </a:bodyPr>
          <a:lstStyle/>
          <a:p>
            <a:r>
              <a:rPr lang="en-US" dirty="0" smtClean="0"/>
              <a:t>Matrices</a:t>
            </a:r>
            <a:endParaRPr lang="en-US" dirty="0"/>
          </a:p>
        </p:txBody>
      </p:sp>
      <p:sp>
        <p:nvSpPr>
          <p:cNvPr id="3" name="Content Placeholder 2"/>
          <p:cNvSpPr>
            <a:spLocks noGrp="1"/>
          </p:cNvSpPr>
          <p:nvPr>
            <p:ph idx="1"/>
          </p:nvPr>
        </p:nvSpPr>
        <p:spPr>
          <a:xfrm>
            <a:off x="381000" y="457200"/>
            <a:ext cx="8763000" cy="7848600"/>
          </a:xfrm>
        </p:spPr>
        <p:txBody>
          <a:bodyPr>
            <a:normAutofit/>
          </a:bodyPr>
          <a:lstStyle/>
          <a:p>
            <a:r>
              <a:rPr lang="en-US" sz="2800" dirty="0" smtClean="0"/>
              <a:t>Some notes on Matrices</a:t>
            </a:r>
          </a:p>
          <a:p>
            <a:endParaRPr lang="en-US" sz="2800" dirty="0" smtClean="0"/>
          </a:p>
          <a:p>
            <a:r>
              <a:rPr lang="en-US" sz="2800" dirty="0" smtClean="0"/>
              <a:t>1) we have not said anything about “How to Compute the Inverse?” This topic Is covered in a Matrix Algebra class in about the 3 to 4 weeks. Suffice it to say that we rarely have to write  the actual computation code for the inverse. This is because it has become a standard add-on to  most libraries, in particular to platforms like </a:t>
            </a:r>
            <a:r>
              <a:rPr lang="en-US" sz="2800" dirty="0" err="1" smtClean="0"/>
              <a:t>MATLab</a:t>
            </a:r>
            <a:r>
              <a:rPr lang="en-US" sz="2800" dirty="0" smtClean="0"/>
              <a:t> .</a:t>
            </a:r>
          </a:p>
          <a:p>
            <a:pPr>
              <a:buNone/>
            </a:pPr>
            <a:endParaRPr lang="en-US" sz="2800" dirty="0" smtClean="0"/>
          </a:p>
          <a:p>
            <a:r>
              <a:rPr lang="en-US" sz="2800" dirty="0" smtClean="0"/>
              <a:t>2) Whether we multiply on the left or the right depends on the positioning of  the item we are trying to remove.</a:t>
            </a:r>
          </a:p>
          <a:p>
            <a:pPr>
              <a:buNone/>
            </a:pPr>
            <a:endParaRPr lang="en-US" sz="2800" dirty="0" smtClean="0"/>
          </a:p>
          <a:p>
            <a:pPr>
              <a:buNone/>
            </a:pPr>
            <a:endParaRPr lang="en-US" sz="2800"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229600" cy="1143000"/>
          </a:xfrm>
        </p:spPr>
        <p:txBody>
          <a:bodyPr>
            <a:normAutofit/>
          </a:bodyPr>
          <a:lstStyle/>
          <a:p>
            <a:r>
              <a:rPr lang="en-US" dirty="0" smtClean="0"/>
              <a:t>Linear Algebra and</a:t>
            </a:r>
            <a:r>
              <a:rPr lang="en-US" dirty="0" smtClean="0"/>
              <a:t> </a:t>
            </a:r>
            <a:r>
              <a:rPr lang="en-US" dirty="0" smtClean="0"/>
              <a:t>Matrices</a:t>
            </a:r>
            <a:endParaRPr lang="en-US" dirty="0"/>
          </a:p>
        </p:txBody>
      </p:sp>
      <p:sp>
        <p:nvSpPr>
          <p:cNvPr id="3" name="Content Placeholder 2"/>
          <p:cNvSpPr>
            <a:spLocks noGrp="1"/>
          </p:cNvSpPr>
          <p:nvPr>
            <p:ph idx="1"/>
          </p:nvPr>
        </p:nvSpPr>
        <p:spPr>
          <a:xfrm>
            <a:off x="0" y="914400"/>
            <a:ext cx="9144000" cy="5257800"/>
          </a:xfrm>
        </p:spPr>
        <p:txBody>
          <a:bodyPr>
            <a:normAutofit fontScale="92500" lnSpcReduction="10000"/>
          </a:bodyPr>
          <a:lstStyle/>
          <a:p>
            <a:pPr>
              <a:buNone/>
            </a:pPr>
            <a:r>
              <a:rPr lang="en-US" sz="3500" dirty="0" smtClean="0"/>
              <a:t>We  start with looking </a:t>
            </a:r>
            <a:r>
              <a:rPr lang="en-US" sz="3500" dirty="0" smtClean="0"/>
              <a:t>at a </a:t>
            </a:r>
            <a:r>
              <a:rPr lang="en-US" sz="3500" dirty="0" smtClean="0"/>
              <a:t>problem such as:</a:t>
            </a:r>
          </a:p>
          <a:p>
            <a:r>
              <a:rPr lang="en-US" sz="3500" dirty="0" smtClean="0"/>
              <a:t>4 Apples plus 5 Bananas costs $10</a:t>
            </a:r>
          </a:p>
          <a:p>
            <a:r>
              <a:rPr lang="en-US" sz="3500" dirty="0" smtClean="0"/>
              <a:t>7 Apples plus 6 Bananas costs $20</a:t>
            </a:r>
          </a:p>
          <a:p>
            <a:r>
              <a:rPr lang="en-US" sz="3500" dirty="0" smtClean="0"/>
              <a:t>What is price of apple or banana?</a:t>
            </a:r>
          </a:p>
          <a:p>
            <a:endParaRPr lang="en-US" sz="3500" dirty="0" smtClean="0"/>
          </a:p>
          <a:p>
            <a:pPr>
              <a:buNone/>
            </a:pPr>
            <a:r>
              <a:rPr lang="en-US" sz="3500" dirty="0" smtClean="0"/>
              <a:t>So, first we call </a:t>
            </a:r>
            <a:r>
              <a:rPr lang="en-US" sz="3500" dirty="0" err="1" smtClean="0"/>
              <a:t>applePrice</a:t>
            </a:r>
            <a:r>
              <a:rPr lang="en-US" sz="3500" dirty="0" smtClean="0"/>
              <a:t> A,  and </a:t>
            </a:r>
            <a:r>
              <a:rPr lang="en-US" sz="3500" dirty="0" err="1" smtClean="0"/>
              <a:t>bananaPrice</a:t>
            </a:r>
            <a:r>
              <a:rPr lang="en-US" sz="3500" dirty="0" smtClean="0"/>
              <a:t> B, get:</a:t>
            </a:r>
          </a:p>
          <a:p>
            <a:pPr>
              <a:buNone/>
            </a:pPr>
            <a:endParaRPr lang="en-US" sz="3500" dirty="0" smtClean="0"/>
          </a:p>
          <a:p>
            <a:pPr>
              <a:buNone/>
            </a:pPr>
            <a:r>
              <a:rPr lang="en-US" sz="3500" dirty="0" smtClean="0"/>
              <a:t>                               4A + 5B  =  10   </a:t>
            </a:r>
          </a:p>
          <a:p>
            <a:pPr>
              <a:buNone/>
            </a:pPr>
            <a:r>
              <a:rPr lang="en-US" sz="3500" dirty="0" smtClean="0"/>
              <a:t>                    and     7A + 6B =   20</a:t>
            </a:r>
          </a:p>
          <a:p>
            <a:endParaRPr lang="en-US" sz="7700" dirty="0" smtClean="0"/>
          </a:p>
          <a:p>
            <a:endParaRPr lang="en-US" dirty="0"/>
          </a:p>
        </p:txBody>
      </p:sp>
      <p:sp>
        <p:nvSpPr>
          <p:cNvPr id="9" name="Text Box 5"/>
          <p:cNvSpPr txBox="1">
            <a:spLocks noChangeArrowheads="1"/>
          </p:cNvSpPr>
          <p:nvPr/>
        </p:nvSpPr>
        <p:spPr bwMode="auto">
          <a:xfrm>
            <a:off x="2743200" y="5105400"/>
            <a:ext cx="381000" cy="369332"/>
          </a:xfrm>
          <a:prstGeom prst="rect">
            <a:avLst/>
          </a:prstGeom>
          <a:noFill/>
          <a:ln w="9525">
            <a:noFill/>
            <a:miter lim="800000"/>
            <a:headEnd/>
            <a:tailEnd/>
          </a:ln>
        </p:spPr>
        <p:txBody>
          <a:bodyPr wrap="square">
            <a:spAutoFit/>
          </a:bodyPr>
          <a:lstStyle/>
          <a:p>
            <a:pPr eaLnBrk="1" hangingPunct="1"/>
            <a:r>
              <a:rPr lang="en-US" dirty="0" smtClean="0"/>
              <a:t> </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Linear Equations and Matrices</a:t>
            </a:r>
            <a:endParaRPr lang="en-US" dirty="0"/>
          </a:p>
        </p:txBody>
      </p:sp>
      <p:sp>
        <p:nvSpPr>
          <p:cNvPr id="3" name="Content Placeholder 2"/>
          <p:cNvSpPr>
            <a:spLocks noGrp="1"/>
          </p:cNvSpPr>
          <p:nvPr>
            <p:ph idx="1"/>
          </p:nvPr>
        </p:nvSpPr>
        <p:spPr>
          <a:xfrm>
            <a:off x="457200" y="1371600"/>
            <a:ext cx="8686800" cy="5257800"/>
          </a:xfrm>
        </p:spPr>
        <p:txBody>
          <a:bodyPr>
            <a:normAutofit/>
          </a:bodyPr>
          <a:lstStyle/>
          <a:p>
            <a:pPr>
              <a:buNone/>
            </a:pPr>
            <a:r>
              <a:rPr lang="en-US" dirty="0" smtClean="0"/>
              <a:t>                                4A + 5B  =  10   </a:t>
            </a:r>
          </a:p>
          <a:p>
            <a:pPr>
              <a:buNone/>
            </a:pPr>
            <a:r>
              <a:rPr lang="en-US" dirty="0" smtClean="0"/>
              <a:t>                    and     7A + 6B  =   20</a:t>
            </a:r>
          </a:p>
          <a:p>
            <a:pPr>
              <a:buNone/>
            </a:pPr>
            <a:endParaRPr lang="en-US" dirty="0" smtClean="0"/>
          </a:p>
          <a:p>
            <a:pPr>
              <a:buNone/>
            </a:pPr>
            <a:r>
              <a:rPr lang="en-US" dirty="0" smtClean="0"/>
              <a:t>Those two equations can be written as Matrix, get:</a:t>
            </a:r>
          </a:p>
          <a:p>
            <a:pPr>
              <a:buNone/>
            </a:pPr>
            <a:r>
              <a:rPr lang="en-US" sz="7700" dirty="0" smtClean="0"/>
              <a:t>  [ </a:t>
            </a:r>
            <a:r>
              <a:rPr lang="en-US" sz="9600" dirty="0" smtClean="0"/>
              <a:t>    </a:t>
            </a:r>
            <a:r>
              <a:rPr lang="en-US" sz="7700" dirty="0" smtClean="0"/>
              <a:t>] [  ]   =  [  ] </a:t>
            </a:r>
            <a:endParaRPr lang="en-US" sz="2000" dirty="0" smtClean="0"/>
          </a:p>
          <a:p>
            <a:r>
              <a:rPr lang="en-US" sz="2800" dirty="0" smtClean="0"/>
              <a:t>Which is matrix notation for this kind of problem.</a:t>
            </a:r>
          </a:p>
          <a:p>
            <a:endParaRPr lang="en-US" dirty="0"/>
          </a:p>
        </p:txBody>
      </p:sp>
      <p:sp>
        <p:nvSpPr>
          <p:cNvPr id="4" name="Text Box 4"/>
          <p:cNvSpPr txBox="1">
            <a:spLocks noChangeArrowheads="1"/>
          </p:cNvSpPr>
          <p:nvPr/>
        </p:nvSpPr>
        <p:spPr bwMode="auto">
          <a:xfrm>
            <a:off x="1447800" y="4343400"/>
            <a:ext cx="958917" cy="954107"/>
          </a:xfrm>
          <a:prstGeom prst="rect">
            <a:avLst/>
          </a:prstGeom>
          <a:noFill/>
          <a:ln w="9525">
            <a:noFill/>
            <a:miter lim="800000"/>
            <a:headEnd/>
            <a:tailEnd/>
          </a:ln>
        </p:spPr>
        <p:txBody>
          <a:bodyPr wrap="none">
            <a:spAutoFit/>
          </a:bodyPr>
          <a:lstStyle/>
          <a:p>
            <a:pPr eaLnBrk="1" hangingPunct="1"/>
            <a:r>
              <a:rPr lang="en-US" sz="2800" dirty="0" smtClean="0"/>
              <a:t>4     5</a:t>
            </a:r>
            <a:endParaRPr lang="en-US" sz="2800" dirty="0"/>
          </a:p>
          <a:p>
            <a:pPr eaLnBrk="1" hangingPunct="1"/>
            <a:r>
              <a:rPr lang="en-US" sz="2800" dirty="0" smtClean="0"/>
              <a:t>7     6</a:t>
            </a:r>
            <a:endParaRPr lang="en-US" sz="2800" dirty="0"/>
          </a:p>
        </p:txBody>
      </p:sp>
      <p:sp>
        <p:nvSpPr>
          <p:cNvPr id="5" name="Text Box 5"/>
          <p:cNvSpPr txBox="1">
            <a:spLocks noChangeArrowheads="1"/>
          </p:cNvSpPr>
          <p:nvPr/>
        </p:nvSpPr>
        <p:spPr bwMode="auto">
          <a:xfrm>
            <a:off x="6019800" y="4343400"/>
            <a:ext cx="685800" cy="954107"/>
          </a:xfrm>
          <a:prstGeom prst="rect">
            <a:avLst/>
          </a:prstGeom>
          <a:noFill/>
          <a:ln w="9525">
            <a:noFill/>
            <a:miter lim="800000"/>
            <a:headEnd/>
            <a:tailEnd/>
          </a:ln>
        </p:spPr>
        <p:txBody>
          <a:bodyPr wrap="square">
            <a:spAutoFit/>
          </a:bodyPr>
          <a:lstStyle/>
          <a:p>
            <a:pPr eaLnBrk="1" hangingPunct="1"/>
            <a:r>
              <a:rPr lang="en-US" sz="2800" dirty="0" smtClean="0"/>
              <a:t>10     </a:t>
            </a:r>
            <a:endParaRPr lang="en-US" sz="2800" dirty="0"/>
          </a:p>
          <a:p>
            <a:pPr eaLnBrk="1" hangingPunct="1"/>
            <a:r>
              <a:rPr lang="en-US" sz="2800" dirty="0" smtClean="0"/>
              <a:t>20  </a:t>
            </a:r>
            <a:endParaRPr lang="en-US" sz="2800" dirty="0"/>
          </a:p>
        </p:txBody>
      </p:sp>
      <p:sp>
        <p:nvSpPr>
          <p:cNvPr id="9" name="Text Box 5"/>
          <p:cNvSpPr txBox="1">
            <a:spLocks noChangeArrowheads="1"/>
          </p:cNvSpPr>
          <p:nvPr/>
        </p:nvSpPr>
        <p:spPr bwMode="auto">
          <a:xfrm>
            <a:off x="3505200" y="4343400"/>
            <a:ext cx="381000" cy="954107"/>
          </a:xfrm>
          <a:prstGeom prst="rect">
            <a:avLst/>
          </a:prstGeom>
          <a:noFill/>
          <a:ln w="9525">
            <a:noFill/>
            <a:miter lim="800000"/>
            <a:headEnd/>
            <a:tailEnd/>
          </a:ln>
        </p:spPr>
        <p:txBody>
          <a:bodyPr wrap="square">
            <a:spAutoFit/>
          </a:bodyPr>
          <a:lstStyle/>
          <a:p>
            <a:pPr eaLnBrk="1" hangingPunct="1"/>
            <a:r>
              <a:rPr lang="en-US" sz="2800" dirty="0" smtClean="0"/>
              <a:t>AB</a:t>
            </a:r>
            <a:r>
              <a:rPr lang="en-US" dirty="0" smtClean="0"/>
              <a:t>  </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8229600" cy="1143000"/>
          </a:xfrm>
        </p:spPr>
        <p:txBody>
          <a:bodyPr>
            <a:normAutofit fontScale="90000"/>
          </a:bodyPr>
          <a:lstStyle/>
          <a:p>
            <a:r>
              <a:rPr lang="en-US" dirty="0" smtClean="0"/>
              <a:t>Going from one notation to another</a:t>
            </a:r>
            <a:endParaRPr lang="en-US" dirty="0"/>
          </a:p>
        </p:txBody>
      </p:sp>
      <p:sp>
        <p:nvSpPr>
          <p:cNvPr id="3" name="Content Placeholder 2"/>
          <p:cNvSpPr>
            <a:spLocks noGrp="1"/>
          </p:cNvSpPr>
          <p:nvPr>
            <p:ph idx="1"/>
          </p:nvPr>
        </p:nvSpPr>
        <p:spPr>
          <a:xfrm>
            <a:off x="228600" y="1219200"/>
            <a:ext cx="8686800" cy="5257800"/>
          </a:xfrm>
        </p:spPr>
        <p:txBody>
          <a:bodyPr>
            <a:normAutofit fontScale="92500" lnSpcReduction="10000"/>
          </a:bodyPr>
          <a:lstStyle/>
          <a:p>
            <a:pPr>
              <a:buNone/>
            </a:pPr>
            <a:r>
              <a:rPr lang="en-US" dirty="0" smtClean="0"/>
              <a:t>                                4A + 5B  =  10   </a:t>
            </a:r>
          </a:p>
          <a:p>
            <a:pPr>
              <a:buNone/>
            </a:pPr>
            <a:r>
              <a:rPr lang="en-US" dirty="0" smtClean="0"/>
              <a:t>                    and     7A + 6B  =   20</a:t>
            </a:r>
          </a:p>
          <a:p>
            <a:pPr>
              <a:buNone/>
            </a:pPr>
            <a:endParaRPr lang="en-US" dirty="0" smtClean="0"/>
          </a:p>
          <a:p>
            <a:pPr>
              <a:buNone/>
            </a:pPr>
            <a:r>
              <a:rPr lang="en-US" dirty="0" smtClean="0"/>
              <a:t>XXXXXXXXXXXXXXXXXXXXXXXXXXXXXXXXXXXXX</a:t>
            </a:r>
          </a:p>
          <a:p>
            <a:pPr>
              <a:buNone/>
            </a:pPr>
            <a:r>
              <a:rPr lang="en-US" sz="7700" dirty="0" smtClean="0"/>
              <a:t>  [ </a:t>
            </a:r>
            <a:r>
              <a:rPr lang="en-US" sz="9600" dirty="0" smtClean="0"/>
              <a:t>    </a:t>
            </a:r>
            <a:r>
              <a:rPr lang="en-US" sz="7700" dirty="0" smtClean="0"/>
              <a:t>] [  ]   =  [  ] </a:t>
            </a:r>
          </a:p>
          <a:p>
            <a:endParaRPr lang="en-US" sz="2000" dirty="0" smtClean="0"/>
          </a:p>
          <a:p>
            <a:r>
              <a:rPr lang="en-US" sz="2800" dirty="0" smtClean="0"/>
              <a:t>Note that we have not actually solved anything by doing this to get the new notation, we have merely got a different way to express the Problem. But, now, solution will be easier. </a:t>
            </a:r>
          </a:p>
          <a:p>
            <a:endParaRPr lang="en-US" dirty="0"/>
          </a:p>
        </p:txBody>
      </p:sp>
      <p:sp>
        <p:nvSpPr>
          <p:cNvPr id="4" name="Text Box 4"/>
          <p:cNvSpPr txBox="1">
            <a:spLocks noChangeArrowheads="1"/>
          </p:cNvSpPr>
          <p:nvPr/>
        </p:nvSpPr>
        <p:spPr bwMode="auto">
          <a:xfrm>
            <a:off x="1143000" y="3657600"/>
            <a:ext cx="958917" cy="954107"/>
          </a:xfrm>
          <a:prstGeom prst="rect">
            <a:avLst/>
          </a:prstGeom>
          <a:noFill/>
          <a:ln w="9525">
            <a:noFill/>
            <a:miter lim="800000"/>
            <a:headEnd/>
            <a:tailEnd/>
          </a:ln>
        </p:spPr>
        <p:txBody>
          <a:bodyPr wrap="none">
            <a:spAutoFit/>
          </a:bodyPr>
          <a:lstStyle/>
          <a:p>
            <a:pPr eaLnBrk="1" hangingPunct="1"/>
            <a:r>
              <a:rPr lang="en-US" sz="2800" dirty="0" smtClean="0"/>
              <a:t>4     5</a:t>
            </a:r>
            <a:endParaRPr lang="en-US" sz="2800" dirty="0"/>
          </a:p>
          <a:p>
            <a:pPr eaLnBrk="1" hangingPunct="1"/>
            <a:r>
              <a:rPr lang="en-US" sz="2800" dirty="0" smtClean="0"/>
              <a:t>7     6</a:t>
            </a:r>
            <a:endParaRPr lang="en-US" sz="2800" dirty="0"/>
          </a:p>
        </p:txBody>
      </p:sp>
      <p:sp>
        <p:nvSpPr>
          <p:cNvPr id="5" name="Text Box 5"/>
          <p:cNvSpPr txBox="1">
            <a:spLocks noChangeArrowheads="1"/>
          </p:cNvSpPr>
          <p:nvPr/>
        </p:nvSpPr>
        <p:spPr bwMode="auto">
          <a:xfrm>
            <a:off x="5410200" y="3657600"/>
            <a:ext cx="685800" cy="954107"/>
          </a:xfrm>
          <a:prstGeom prst="rect">
            <a:avLst/>
          </a:prstGeom>
          <a:noFill/>
          <a:ln w="9525">
            <a:noFill/>
            <a:miter lim="800000"/>
            <a:headEnd/>
            <a:tailEnd/>
          </a:ln>
        </p:spPr>
        <p:txBody>
          <a:bodyPr wrap="square">
            <a:spAutoFit/>
          </a:bodyPr>
          <a:lstStyle/>
          <a:p>
            <a:pPr eaLnBrk="1" hangingPunct="1"/>
            <a:r>
              <a:rPr lang="en-US" sz="2800" dirty="0" smtClean="0"/>
              <a:t>10     </a:t>
            </a:r>
            <a:endParaRPr lang="en-US" sz="2800" dirty="0"/>
          </a:p>
          <a:p>
            <a:pPr eaLnBrk="1" hangingPunct="1"/>
            <a:r>
              <a:rPr lang="en-US" sz="2800" dirty="0" smtClean="0"/>
              <a:t>20  </a:t>
            </a:r>
            <a:endParaRPr lang="en-US" sz="2800" dirty="0"/>
          </a:p>
        </p:txBody>
      </p:sp>
      <p:sp>
        <p:nvSpPr>
          <p:cNvPr id="9" name="Text Box 5"/>
          <p:cNvSpPr txBox="1">
            <a:spLocks noChangeArrowheads="1"/>
          </p:cNvSpPr>
          <p:nvPr/>
        </p:nvSpPr>
        <p:spPr bwMode="auto">
          <a:xfrm>
            <a:off x="2971800" y="3657600"/>
            <a:ext cx="381000" cy="954107"/>
          </a:xfrm>
          <a:prstGeom prst="rect">
            <a:avLst/>
          </a:prstGeom>
          <a:noFill/>
          <a:ln w="9525">
            <a:noFill/>
            <a:miter lim="800000"/>
            <a:headEnd/>
            <a:tailEnd/>
          </a:ln>
        </p:spPr>
        <p:txBody>
          <a:bodyPr wrap="square">
            <a:spAutoFit/>
          </a:bodyPr>
          <a:lstStyle/>
          <a:p>
            <a:pPr eaLnBrk="1" hangingPunct="1"/>
            <a:r>
              <a:rPr lang="en-US" sz="2800" dirty="0" smtClean="0"/>
              <a:t>AB</a:t>
            </a:r>
            <a:r>
              <a:rPr lang="en-US" dirty="0" smtClean="0"/>
              <a:t>  </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8229600" cy="1143000"/>
          </a:xfrm>
        </p:spPr>
        <p:txBody>
          <a:bodyPr>
            <a:normAutofit/>
          </a:bodyPr>
          <a:lstStyle/>
          <a:p>
            <a:r>
              <a:rPr lang="en-US" dirty="0" smtClean="0"/>
              <a:t>Matrices</a:t>
            </a:r>
            <a:endParaRPr lang="en-US" dirty="0"/>
          </a:p>
        </p:txBody>
      </p:sp>
      <p:sp>
        <p:nvSpPr>
          <p:cNvPr id="3" name="Content Placeholder 2"/>
          <p:cNvSpPr>
            <a:spLocks noGrp="1"/>
          </p:cNvSpPr>
          <p:nvPr>
            <p:ph idx="1"/>
          </p:nvPr>
        </p:nvSpPr>
        <p:spPr>
          <a:xfrm>
            <a:off x="228600" y="1219200"/>
            <a:ext cx="8763000" cy="5257800"/>
          </a:xfrm>
        </p:spPr>
        <p:txBody>
          <a:bodyPr>
            <a:normAutofit/>
          </a:bodyPr>
          <a:lstStyle/>
          <a:p>
            <a:pPr>
              <a:buNone/>
            </a:pPr>
            <a:r>
              <a:rPr lang="en-US" sz="7700" dirty="0" smtClean="0"/>
              <a:t>  [ </a:t>
            </a:r>
            <a:r>
              <a:rPr lang="en-US" sz="9600" dirty="0" smtClean="0"/>
              <a:t>    </a:t>
            </a:r>
            <a:r>
              <a:rPr lang="en-US" sz="7700" dirty="0" smtClean="0"/>
              <a:t>] [  ]   =  [  ] </a:t>
            </a:r>
          </a:p>
          <a:p>
            <a:endParaRPr lang="en-US" sz="2000" dirty="0" smtClean="0"/>
          </a:p>
          <a:p>
            <a:r>
              <a:rPr lang="en-US" sz="2800" dirty="0" smtClean="0"/>
              <a:t>We said, solution will be easier. </a:t>
            </a:r>
          </a:p>
          <a:p>
            <a:r>
              <a:rPr lang="en-US" sz="2800" dirty="0" smtClean="0"/>
              <a:t>Well, what happens in mathematics, is that they tell you: </a:t>
            </a:r>
          </a:p>
          <a:p>
            <a:r>
              <a:rPr lang="en-US" sz="2800" dirty="0" smtClean="0"/>
              <a:t>          To name the matrix as, say, P.</a:t>
            </a:r>
          </a:p>
          <a:p>
            <a:r>
              <a:rPr lang="en-US" sz="2800" dirty="0" smtClean="0"/>
              <a:t>          Then find the inverse of P, called P</a:t>
            </a:r>
          </a:p>
          <a:p>
            <a:r>
              <a:rPr lang="en-US" sz="2800" dirty="0" smtClean="0"/>
              <a:t>          Then,</a:t>
            </a:r>
            <a:r>
              <a:rPr lang="en-US" dirty="0" smtClean="0"/>
              <a:t>  </a:t>
            </a:r>
            <a:r>
              <a:rPr lang="en-US" sz="2800" dirty="0" smtClean="0"/>
              <a:t>multiply both sides by P</a:t>
            </a:r>
            <a:endParaRPr lang="en-US" sz="2800" dirty="0"/>
          </a:p>
        </p:txBody>
      </p:sp>
      <p:sp>
        <p:nvSpPr>
          <p:cNvPr id="4" name="Text Box 4"/>
          <p:cNvSpPr txBox="1">
            <a:spLocks noChangeArrowheads="1"/>
          </p:cNvSpPr>
          <p:nvPr/>
        </p:nvSpPr>
        <p:spPr bwMode="auto">
          <a:xfrm>
            <a:off x="1219200" y="1676400"/>
            <a:ext cx="958917" cy="954107"/>
          </a:xfrm>
          <a:prstGeom prst="rect">
            <a:avLst/>
          </a:prstGeom>
          <a:noFill/>
          <a:ln w="9525">
            <a:noFill/>
            <a:miter lim="800000"/>
            <a:headEnd/>
            <a:tailEnd/>
          </a:ln>
        </p:spPr>
        <p:txBody>
          <a:bodyPr wrap="none">
            <a:spAutoFit/>
          </a:bodyPr>
          <a:lstStyle/>
          <a:p>
            <a:pPr eaLnBrk="1" hangingPunct="1"/>
            <a:r>
              <a:rPr lang="en-US" sz="2800" dirty="0" smtClean="0"/>
              <a:t>4     5</a:t>
            </a:r>
            <a:endParaRPr lang="en-US" sz="2800" dirty="0"/>
          </a:p>
          <a:p>
            <a:pPr eaLnBrk="1" hangingPunct="1"/>
            <a:r>
              <a:rPr lang="en-US" sz="2800" dirty="0" smtClean="0"/>
              <a:t>7     6</a:t>
            </a:r>
            <a:endParaRPr lang="en-US" sz="2800" dirty="0"/>
          </a:p>
        </p:txBody>
      </p:sp>
      <p:sp>
        <p:nvSpPr>
          <p:cNvPr id="5" name="Text Box 5"/>
          <p:cNvSpPr txBox="1">
            <a:spLocks noChangeArrowheads="1"/>
          </p:cNvSpPr>
          <p:nvPr/>
        </p:nvSpPr>
        <p:spPr bwMode="auto">
          <a:xfrm>
            <a:off x="5715000" y="1600200"/>
            <a:ext cx="685800" cy="954107"/>
          </a:xfrm>
          <a:prstGeom prst="rect">
            <a:avLst/>
          </a:prstGeom>
          <a:noFill/>
          <a:ln w="9525">
            <a:noFill/>
            <a:miter lim="800000"/>
            <a:headEnd/>
            <a:tailEnd/>
          </a:ln>
        </p:spPr>
        <p:txBody>
          <a:bodyPr wrap="square">
            <a:spAutoFit/>
          </a:bodyPr>
          <a:lstStyle/>
          <a:p>
            <a:pPr eaLnBrk="1" hangingPunct="1"/>
            <a:r>
              <a:rPr lang="en-US" sz="2800" dirty="0" smtClean="0"/>
              <a:t>10     </a:t>
            </a:r>
            <a:endParaRPr lang="en-US" sz="2800" dirty="0"/>
          </a:p>
          <a:p>
            <a:pPr eaLnBrk="1" hangingPunct="1"/>
            <a:r>
              <a:rPr lang="en-US" sz="2800" dirty="0" smtClean="0"/>
              <a:t>20  </a:t>
            </a:r>
            <a:endParaRPr lang="en-US" sz="2800" dirty="0"/>
          </a:p>
        </p:txBody>
      </p:sp>
      <p:sp>
        <p:nvSpPr>
          <p:cNvPr id="9" name="Text Box 5"/>
          <p:cNvSpPr txBox="1">
            <a:spLocks noChangeArrowheads="1"/>
          </p:cNvSpPr>
          <p:nvPr/>
        </p:nvSpPr>
        <p:spPr bwMode="auto">
          <a:xfrm>
            <a:off x="3200400" y="1676400"/>
            <a:ext cx="381000" cy="954107"/>
          </a:xfrm>
          <a:prstGeom prst="rect">
            <a:avLst/>
          </a:prstGeom>
          <a:noFill/>
          <a:ln w="9525">
            <a:noFill/>
            <a:miter lim="800000"/>
            <a:headEnd/>
            <a:tailEnd/>
          </a:ln>
        </p:spPr>
        <p:txBody>
          <a:bodyPr wrap="square">
            <a:spAutoFit/>
          </a:bodyPr>
          <a:lstStyle/>
          <a:p>
            <a:pPr eaLnBrk="1" hangingPunct="1"/>
            <a:r>
              <a:rPr lang="en-US" sz="2800" dirty="0" smtClean="0"/>
              <a:t>AB</a:t>
            </a:r>
            <a:r>
              <a:rPr lang="en-US" dirty="0" smtClean="0"/>
              <a:t>  </a:t>
            </a:r>
            <a:endParaRPr lang="en-US" dirty="0"/>
          </a:p>
        </p:txBody>
      </p:sp>
      <p:sp>
        <p:nvSpPr>
          <p:cNvPr id="10" name="TextBox 9"/>
          <p:cNvSpPr txBox="1"/>
          <p:nvPr/>
        </p:nvSpPr>
        <p:spPr>
          <a:xfrm>
            <a:off x="6324600" y="4572000"/>
            <a:ext cx="457200" cy="461665"/>
          </a:xfrm>
          <a:prstGeom prst="rect">
            <a:avLst/>
          </a:prstGeom>
          <a:noFill/>
        </p:spPr>
        <p:txBody>
          <a:bodyPr wrap="square" rtlCol="0">
            <a:spAutoFit/>
          </a:bodyPr>
          <a:lstStyle/>
          <a:p>
            <a:r>
              <a:rPr lang="en-US" sz="2400" dirty="0" smtClean="0"/>
              <a:t>-1</a:t>
            </a:r>
            <a:endParaRPr lang="en-US" sz="2400" dirty="0"/>
          </a:p>
        </p:txBody>
      </p:sp>
      <p:sp>
        <p:nvSpPr>
          <p:cNvPr id="12" name="Rectangle 11"/>
          <p:cNvSpPr/>
          <p:nvPr/>
        </p:nvSpPr>
        <p:spPr>
          <a:xfrm>
            <a:off x="5867400" y="5257800"/>
            <a:ext cx="372218" cy="369332"/>
          </a:xfrm>
          <a:prstGeom prst="rect">
            <a:avLst/>
          </a:prstGeom>
        </p:spPr>
        <p:txBody>
          <a:bodyPr wrap="none">
            <a:spAutoFit/>
          </a:bodyPr>
          <a:lstStyle/>
          <a:p>
            <a:r>
              <a:rPr lang="en-US" dirty="0" smtClean="0"/>
              <a:t>-1</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8229600" cy="1143000"/>
          </a:xfrm>
        </p:spPr>
        <p:txBody>
          <a:bodyPr>
            <a:normAutofit/>
          </a:bodyPr>
          <a:lstStyle/>
          <a:p>
            <a:r>
              <a:rPr lang="en-US" dirty="0" smtClean="0"/>
              <a:t>Matrices</a:t>
            </a:r>
            <a:endParaRPr lang="en-US" dirty="0"/>
          </a:p>
        </p:txBody>
      </p:sp>
      <p:sp>
        <p:nvSpPr>
          <p:cNvPr id="3" name="Content Placeholder 2"/>
          <p:cNvSpPr>
            <a:spLocks noGrp="1"/>
          </p:cNvSpPr>
          <p:nvPr>
            <p:ph idx="1"/>
          </p:nvPr>
        </p:nvSpPr>
        <p:spPr>
          <a:xfrm>
            <a:off x="381000" y="838200"/>
            <a:ext cx="8763000" cy="5257800"/>
          </a:xfrm>
        </p:spPr>
        <p:txBody>
          <a:bodyPr>
            <a:normAutofit fontScale="92500" lnSpcReduction="10000"/>
          </a:bodyPr>
          <a:lstStyle/>
          <a:p>
            <a:pPr>
              <a:buNone/>
            </a:pPr>
            <a:r>
              <a:rPr lang="en-US" sz="2800" dirty="0" smtClean="0"/>
              <a:t>So, we name the matrix, as P</a:t>
            </a:r>
          </a:p>
          <a:p>
            <a:pPr>
              <a:buNone/>
            </a:pPr>
            <a:r>
              <a:rPr lang="en-US" sz="2800" dirty="0" smtClean="0"/>
              <a:t>Let </a:t>
            </a:r>
            <a:r>
              <a:rPr lang="en-US" sz="4800" dirty="0" smtClean="0"/>
              <a:t> P = </a:t>
            </a:r>
            <a:r>
              <a:rPr lang="en-US" sz="7700" dirty="0" smtClean="0"/>
              <a:t>[ </a:t>
            </a:r>
            <a:r>
              <a:rPr lang="en-US" sz="9600" dirty="0" smtClean="0"/>
              <a:t>  </a:t>
            </a:r>
            <a:r>
              <a:rPr lang="en-US" sz="7700" dirty="0" smtClean="0"/>
              <a:t>], </a:t>
            </a:r>
            <a:r>
              <a:rPr lang="en-US" sz="4800" dirty="0" smtClean="0"/>
              <a:t>so get</a:t>
            </a:r>
            <a:r>
              <a:rPr lang="en-US" sz="7700" dirty="0" smtClean="0"/>
              <a:t> </a:t>
            </a:r>
            <a:r>
              <a:rPr lang="en-US" sz="7200" dirty="0" smtClean="0"/>
              <a:t>P [ ] = [  ] </a:t>
            </a:r>
          </a:p>
          <a:p>
            <a:endParaRPr lang="en-US" sz="2800" dirty="0" smtClean="0"/>
          </a:p>
          <a:p>
            <a:r>
              <a:rPr lang="en-US" sz="2800" dirty="0" smtClean="0"/>
              <a:t>Then find the inverse of P, called P</a:t>
            </a:r>
          </a:p>
          <a:p>
            <a:r>
              <a:rPr lang="en-US" sz="2800" dirty="0" smtClean="0"/>
              <a:t>Then,</a:t>
            </a:r>
            <a:r>
              <a:rPr lang="en-US" dirty="0" smtClean="0"/>
              <a:t>  </a:t>
            </a:r>
            <a:r>
              <a:rPr lang="en-US" sz="2800" dirty="0" smtClean="0"/>
              <a:t>multiply both sides by  P   ,  multiply by putting on left</a:t>
            </a:r>
          </a:p>
          <a:p>
            <a:r>
              <a:rPr lang="en-US" sz="2800" dirty="0" smtClean="0"/>
              <a:t>So, we get</a:t>
            </a:r>
          </a:p>
          <a:p>
            <a:pPr>
              <a:buNone/>
            </a:pPr>
            <a:r>
              <a:rPr lang="en-US" sz="7200" dirty="0" smtClean="0"/>
              <a:t>      </a:t>
            </a:r>
            <a:r>
              <a:rPr lang="en-US" sz="4800" dirty="0" smtClean="0"/>
              <a:t>P   </a:t>
            </a:r>
            <a:r>
              <a:rPr lang="en-US" sz="4800" dirty="0" err="1" smtClean="0"/>
              <a:t>P</a:t>
            </a:r>
            <a:r>
              <a:rPr lang="en-US" sz="4800" dirty="0" smtClean="0"/>
              <a:t> </a:t>
            </a:r>
            <a:r>
              <a:rPr lang="en-US" sz="7200" dirty="0" smtClean="0"/>
              <a:t>[  ]   =    </a:t>
            </a:r>
            <a:r>
              <a:rPr lang="en-US" sz="4800" dirty="0" smtClean="0"/>
              <a:t>P</a:t>
            </a:r>
            <a:r>
              <a:rPr lang="en-US" sz="7200" dirty="0" smtClean="0"/>
              <a:t>  [  ] </a:t>
            </a:r>
          </a:p>
          <a:p>
            <a:endParaRPr lang="en-US" sz="2800" dirty="0"/>
          </a:p>
        </p:txBody>
      </p:sp>
      <p:sp>
        <p:nvSpPr>
          <p:cNvPr id="5" name="Text Box 5"/>
          <p:cNvSpPr txBox="1">
            <a:spLocks noChangeArrowheads="1"/>
          </p:cNvSpPr>
          <p:nvPr/>
        </p:nvSpPr>
        <p:spPr bwMode="auto">
          <a:xfrm>
            <a:off x="6248400" y="4724400"/>
            <a:ext cx="685800" cy="954107"/>
          </a:xfrm>
          <a:prstGeom prst="rect">
            <a:avLst/>
          </a:prstGeom>
          <a:noFill/>
          <a:ln w="9525">
            <a:noFill/>
            <a:miter lim="800000"/>
            <a:headEnd/>
            <a:tailEnd/>
          </a:ln>
        </p:spPr>
        <p:txBody>
          <a:bodyPr wrap="square">
            <a:spAutoFit/>
          </a:bodyPr>
          <a:lstStyle/>
          <a:p>
            <a:pPr eaLnBrk="1" hangingPunct="1"/>
            <a:r>
              <a:rPr lang="en-US" sz="2800" dirty="0" smtClean="0"/>
              <a:t>10     </a:t>
            </a:r>
            <a:endParaRPr lang="en-US" sz="2800" dirty="0"/>
          </a:p>
          <a:p>
            <a:pPr eaLnBrk="1" hangingPunct="1"/>
            <a:r>
              <a:rPr lang="en-US" sz="2800" dirty="0" smtClean="0"/>
              <a:t>20  </a:t>
            </a:r>
            <a:endParaRPr lang="en-US" sz="2800" dirty="0"/>
          </a:p>
        </p:txBody>
      </p:sp>
      <p:sp>
        <p:nvSpPr>
          <p:cNvPr id="9" name="Text Box 5"/>
          <p:cNvSpPr txBox="1">
            <a:spLocks noChangeArrowheads="1"/>
          </p:cNvSpPr>
          <p:nvPr/>
        </p:nvSpPr>
        <p:spPr bwMode="auto">
          <a:xfrm>
            <a:off x="2895600" y="4724400"/>
            <a:ext cx="381000" cy="954107"/>
          </a:xfrm>
          <a:prstGeom prst="rect">
            <a:avLst/>
          </a:prstGeom>
          <a:noFill/>
          <a:ln w="9525">
            <a:noFill/>
            <a:miter lim="800000"/>
            <a:headEnd/>
            <a:tailEnd/>
          </a:ln>
        </p:spPr>
        <p:txBody>
          <a:bodyPr wrap="square">
            <a:spAutoFit/>
          </a:bodyPr>
          <a:lstStyle/>
          <a:p>
            <a:pPr eaLnBrk="1" hangingPunct="1"/>
            <a:r>
              <a:rPr lang="en-US" sz="2800" dirty="0" smtClean="0"/>
              <a:t>AB</a:t>
            </a:r>
            <a:r>
              <a:rPr lang="en-US" dirty="0" smtClean="0"/>
              <a:t>  </a:t>
            </a:r>
            <a:endParaRPr lang="en-US" dirty="0"/>
          </a:p>
        </p:txBody>
      </p:sp>
      <p:sp>
        <p:nvSpPr>
          <p:cNvPr id="10" name="TextBox 9"/>
          <p:cNvSpPr txBox="1"/>
          <p:nvPr/>
        </p:nvSpPr>
        <p:spPr>
          <a:xfrm>
            <a:off x="5257800" y="2971800"/>
            <a:ext cx="457200" cy="461665"/>
          </a:xfrm>
          <a:prstGeom prst="rect">
            <a:avLst/>
          </a:prstGeom>
          <a:noFill/>
        </p:spPr>
        <p:txBody>
          <a:bodyPr wrap="square" rtlCol="0">
            <a:spAutoFit/>
          </a:bodyPr>
          <a:lstStyle/>
          <a:p>
            <a:r>
              <a:rPr lang="en-US" sz="2400" dirty="0" smtClean="0"/>
              <a:t>-1</a:t>
            </a:r>
            <a:endParaRPr lang="en-US" sz="2400" dirty="0"/>
          </a:p>
        </p:txBody>
      </p:sp>
      <p:sp>
        <p:nvSpPr>
          <p:cNvPr id="11" name="Rectangle 10"/>
          <p:cNvSpPr/>
          <p:nvPr/>
        </p:nvSpPr>
        <p:spPr>
          <a:xfrm>
            <a:off x="2057400" y="1752600"/>
            <a:ext cx="990600" cy="954107"/>
          </a:xfrm>
          <a:prstGeom prst="rect">
            <a:avLst/>
          </a:prstGeom>
        </p:spPr>
        <p:txBody>
          <a:bodyPr wrap="square">
            <a:spAutoFit/>
          </a:bodyPr>
          <a:lstStyle/>
          <a:p>
            <a:r>
              <a:rPr lang="en-US" sz="2800" dirty="0" smtClean="0"/>
              <a:t>4     5</a:t>
            </a:r>
          </a:p>
          <a:p>
            <a:r>
              <a:rPr lang="en-US" sz="2800" dirty="0" smtClean="0"/>
              <a:t>7     6</a:t>
            </a:r>
            <a:endParaRPr lang="en-US" sz="2800" dirty="0"/>
          </a:p>
        </p:txBody>
      </p:sp>
      <p:sp>
        <p:nvSpPr>
          <p:cNvPr id="13" name="Rectangle 12"/>
          <p:cNvSpPr/>
          <p:nvPr/>
        </p:nvSpPr>
        <p:spPr>
          <a:xfrm>
            <a:off x="4876800" y="3505200"/>
            <a:ext cx="434734" cy="461665"/>
          </a:xfrm>
          <a:prstGeom prst="rect">
            <a:avLst/>
          </a:prstGeom>
        </p:spPr>
        <p:txBody>
          <a:bodyPr wrap="none">
            <a:spAutoFit/>
          </a:bodyPr>
          <a:lstStyle/>
          <a:p>
            <a:r>
              <a:rPr lang="en-US" sz="2400" dirty="0" smtClean="0"/>
              <a:t>-1</a:t>
            </a:r>
            <a:endParaRPr lang="en-US" sz="2400" dirty="0"/>
          </a:p>
        </p:txBody>
      </p:sp>
      <p:sp>
        <p:nvSpPr>
          <p:cNvPr id="14" name="Rectangle 13"/>
          <p:cNvSpPr/>
          <p:nvPr/>
        </p:nvSpPr>
        <p:spPr>
          <a:xfrm>
            <a:off x="1752600" y="4800600"/>
            <a:ext cx="434734" cy="461665"/>
          </a:xfrm>
          <a:prstGeom prst="rect">
            <a:avLst/>
          </a:prstGeom>
        </p:spPr>
        <p:txBody>
          <a:bodyPr wrap="none">
            <a:spAutoFit/>
          </a:bodyPr>
          <a:lstStyle/>
          <a:p>
            <a:r>
              <a:rPr lang="en-US" sz="2400" dirty="0" smtClean="0"/>
              <a:t>-1</a:t>
            </a:r>
            <a:endParaRPr lang="en-US" sz="2400" dirty="0"/>
          </a:p>
        </p:txBody>
      </p:sp>
      <p:sp>
        <p:nvSpPr>
          <p:cNvPr id="15" name="Rectangle 14"/>
          <p:cNvSpPr/>
          <p:nvPr/>
        </p:nvSpPr>
        <p:spPr>
          <a:xfrm>
            <a:off x="5562600" y="4876800"/>
            <a:ext cx="434734" cy="461665"/>
          </a:xfrm>
          <a:prstGeom prst="rect">
            <a:avLst/>
          </a:prstGeom>
        </p:spPr>
        <p:txBody>
          <a:bodyPr wrap="none">
            <a:spAutoFit/>
          </a:bodyPr>
          <a:lstStyle/>
          <a:p>
            <a:r>
              <a:rPr lang="en-US" sz="2400" dirty="0" smtClean="0"/>
              <a:t>-1</a:t>
            </a:r>
            <a:endParaRPr lang="en-US" sz="2400" dirty="0"/>
          </a:p>
        </p:txBody>
      </p:sp>
      <p:sp>
        <p:nvSpPr>
          <p:cNvPr id="16" name="Rectangle 15"/>
          <p:cNvSpPr/>
          <p:nvPr/>
        </p:nvSpPr>
        <p:spPr>
          <a:xfrm>
            <a:off x="5943600" y="1752600"/>
            <a:ext cx="499611" cy="954107"/>
          </a:xfrm>
          <a:prstGeom prst="rect">
            <a:avLst/>
          </a:prstGeom>
        </p:spPr>
        <p:txBody>
          <a:bodyPr wrap="square">
            <a:spAutoFit/>
          </a:bodyPr>
          <a:lstStyle/>
          <a:p>
            <a:r>
              <a:rPr lang="en-US" sz="2800" dirty="0" smtClean="0"/>
              <a:t>A</a:t>
            </a:r>
          </a:p>
          <a:p>
            <a:r>
              <a:rPr lang="en-US" sz="2800" dirty="0" smtClean="0"/>
              <a:t>B</a:t>
            </a:r>
            <a:r>
              <a:rPr lang="en-US" dirty="0" smtClean="0"/>
              <a:t>  </a:t>
            </a:r>
            <a:endParaRPr lang="en-US" dirty="0"/>
          </a:p>
        </p:txBody>
      </p:sp>
      <p:sp>
        <p:nvSpPr>
          <p:cNvPr id="17" name="Rectangle 16"/>
          <p:cNvSpPr/>
          <p:nvPr/>
        </p:nvSpPr>
        <p:spPr>
          <a:xfrm>
            <a:off x="7467600" y="1752600"/>
            <a:ext cx="609600" cy="954107"/>
          </a:xfrm>
          <a:prstGeom prst="rect">
            <a:avLst/>
          </a:prstGeom>
        </p:spPr>
        <p:txBody>
          <a:bodyPr wrap="square">
            <a:spAutoFit/>
          </a:bodyPr>
          <a:lstStyle/>
          <a:p>
            <a:r>
              <a:rPr lang="en-US" sz="2800" dirty="0" smtClean="0"/>
              <a:t>10     </a:t>
            </a:r>
          </a:p>
          <a:p>
            <a:r>
              <a:rPr lang="en-US" sz="2800" dirty="0" smtClean="0"/>
              <a:t>20  </a:t>
            </a:r>
            <a:endParaRPr lang="en-US" sz="28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8229600" cy="1143000"/>
          </a:xfrm>
        </p:spPr>
        <p:txBody>
          <a:bodyPr>
            <a:normAutofit/>
          </a:bodyPr>
          <a:lstStyle/>
          <a:p>
            <a:r>
              <a:rPr lang="en-US" dirty="0" smtClean="0"/>
              <a:t>Matrices</a:t>
            </a:r>
            <a:endParaRPr lang="en-US" dirty="0"/>
          </a:p>
        </p:txBody>
      </p:sp>
      <p:sp>
        <p:nvSpPr>
          <p:cNvPr id="3" name="Content Placeholder 2"/>
          <p:cNvSpPr>
            <a:spLocks noGrp="1"/>
          </p:cNvSpPr>
          <p:nvPr>
            <p:ph idx="1"/>
          </p:nvPr>
        </p:nvSpPr>
        <p:spPr>
          <a:xfrm>
            <a:off x="381000" y="457200"/>
            <a:ext cx="8763000" cy="7848600"/>
          </a:xfrm>
        </p:spPr>
        <p:txBody>
          <a:bodyPr>
            <a:normAutofit/>
          </a:bodyPr>
          <a:lstStyle/>
          <a:p>
            <a:r>
              <a:rPr lang="en-US" sz="2800" dirty="0" smtClean="0"/>
              <a:t>So, we have</a:t>
            </a:r>
          </a:p>
          <a:p>
            <a:pPr>
              <a:buNone/>
            </a:pPr>
            <a:r>
              <a:rPr lang="en-US" sz="7200" dirty="0" smtClean="0"/>
              <a:t>      </a:t>
            </a:r>
            <a:r>
              <a:rPr lang="en-US" sz="4800" dirty="0" smtClean="0"/>
              <a:t>P   </a:t>
            </a:r>
            <a:r>
              <a:rPr lang="en-US" sz="4800" dirty="0" err="1" smtClean="0"/>
              <a:t>P</a:t>
            </a:r>
            <a:r>
              <a:rPr lang="en-US" sz="4800" dirty="0" smtClean="0"/>
              <a:t> </a:t>
            </a:r>
            <a:r>
              <a:rPr lang="en-US" sz="7200" dirty="0" smtClean="0"/>
              <a:t>[  ]   =    </a:t>
            </a:r>
            <a:r>
              <a:rPr lang="en-US" sz="4800" dirty="0" smtClean="0"/>
              <a:t>P</a:t>
            </a:r>
            <a:r>
              <a:rPr lang="en-US" sz="7200" dirty="0" smtClean="0"/>
              <a:t>  [  ]</a:t>
            </a:r>
          </a:p>
          <a:p>
            <a:pPr>
              <a:buNone/>
            </a:pPr>
            <a:r>
              <a:rPr lang="en-US" sz="2800" dirty="0" smtClean="0"/>
              <a:t>Now, for some matrix facts: </a:t>
            </a:r>
          </a:p>
          <a:p>
            <a:r>
              <a:rPr lang="en-US" sz="2800" dirty="0" smtClean="0"/>
              <a:t>1)  For any square matrix P,  </a:t>
            </a:r>
            <a:r>
              <a:rPr lang="en-US" sz="4800" dirty="0" smtClean="0"/>
              <a:t>P  </a:t>
            </a:r>
            <a:r>
              <a:rPr lang="en-US" sz="2800" dirty="0" smtClean="0"/>
              <a:t>x</a:t>
            </a:r>
            <a:r>
              <a:rPr lang="en-US" sz="4800" dirty="0" smtClean="0"/>
              <a:t>  P  =  Identity</a:t>
            </a:r>
            <a:r>
              <a:rPr lang="en-US" sz="2800" dirty="0" smtClean="0"/>
              <a:t> </a:t>
            </a:r>
          </a:p>
          <a:p>
            <a:r>
              <a:rPr lang="en-US" sz="2800" dirty="0" smtClean="0"/>
              <a:t>2)  For any  matrix or vector T,    </a:t>
            </a:r>
            <a:r>
              <a:rPr lang="en-US" sz="3600" dirty="0" smtClean="0"/>
              <a:t>Identity</a:t>
            </a:r>
            <a:r>
              <a:rPr lang="en-US" sz="2800" dirty="0" smtClean="0"/>
              <a:t> x </a:t>
            </a:r>
            <a:r>
              <a:rPr lang="en-US" sz="4400" dirty="0" smtClean="0"/>
              <a:t>T </a:t>
            </a:r>
            <a:r>
              <a:rPr lang="en-US" sz="2800" dirty="0" smtClean="0"/>
              <a:t>is =  </a:t>
            </a:r>
            <a:r>
              <a:rPr lang="en-US" sz="4000" dirty="0" smtClean="0"/>
              <a:t>T</a:t>
            </a:r>
          </a:p>
          <a:p>
            <a:r>
              <a:rPr lang="en-US" sz="2800" dirty="0" smtClean="0"/>
              <a:t>3)  For any square matrix P,  if  P is of dimension 2x2, then  its inverse,   </a:t>
            </a:r>
            <a:r>
              <a:rPr lang="en-US" sz="3600" dirty="0" smtClean="0"/>
              <a:t>P </a:t>
            </a:r>
            <a:r>
              <a:rPr lang="en-US" sz="2800" dirty="0" smtClean="0"/>
              <a:t>   ,  is also of dimension 2x2.</a:t>
            </a:r>
            <a:endParaRPr lang="en-US" sz="2800" dirty="0"/>
          </a:p>
        </p:txBody>
      </p:sp>
      <p:sp>
        <p:nvSpPr>
          <p:cNvPr id="10" name="TextBox 9"/>
          <p:cNvSpPr txBox="1"/>
          <p:nvPr/>
        </p:nvSpPr>
        <p:spPr>
          <a:xfrm>
            <a:off x="5105400" y="2819400"/>
            <a:ext cx="457200" cy="461665"/>
          </a:xfrm>
          <a:prstGeom prst="rect">
            <a:avLst/>
          </a:prstGeom>
          <a:noFill/>
        </p:spPr>
        <p:txBody>
          <a:bodyPr wrap="square" rtlCol="0">
            <a:spAutoFit/>
          </a:bodyPr>
          <a:lstStyle/>
          <a:p>
            <a:r>
              <a:rPr lang="en-US" sz="2400" dirty="0" smtClean="0"/>
              <a:t>-1</a:t>
            </a:r>
            <a:endParaRPr lang="en-US" sz="2400" dirty="0"/>
          </a:p>
        </p:txBody>
      </p:sp>
      <p:sp>
        <p:nvSpPr>
          <p:cNvPr id="13" name="Rectangle 12"/>
          <p:cNvSpPr/>
          <p:nvPr/>
        </p:nvSpPr>
        <p:spPr>
          <a:xfrm>
            <a:off x="3581400" y="4876800"/>
            <a:ext cx="434734" cy="461665"/>
          </a:xfrm>
          <a:prstGeom prst="rect">
            <a:avLst/>
          </a:prstGeom>
        </p:spPr>
        <p:txBody>
          <a:bodyPr wrap="none">
            <a:spAutoFit/>
          </a:bodyPr>
          <a:lstStyle/>
          <a:p>
            <a:r>
              <a:rPr lang="en-US" sz="2400" dirty="0" smtClean="0"/>
              <a:t>-1</a:t>
            </a:r>
            <a:endParaRPr lang="en-US" sz="2400" dirty="0"/>
          </a:p>
        </p:txBody>
      </p:sp>
      <p:sp>
        <p:nvSpPr>
          <p:cNvPr id="14" name="Rectangle 13"/>
          <p:cNvSpPr/>
          <p:nvPr/>
        </p:nvSpPr>
        <p:spPr>
          <a:xfrm>
            <a:off x="1905000" y="1371600"/>
            <a:ext cx="434734" cy="461665"/>
          </a:xfrm>
          <a:prstGeom prst="rect">
            <a:avLst/>
          </a:prstGeom>
        </p:spPr>
        <p:txBody>
          <a:bodyPr wrap="none">
            <a:spAutoFit/>
          </a:bodyPr>
          <a:lstStyle/>
          <a:p>
            <a:r>
              <a:rPr lang="en-US" sz="2400" dirty="0" smtClean="0"/>
              <a:t>-1</a:t>
            </a:r>
            <a:endParaRPr lang="en-US" sz="2400" dirty="0"/>
          </a:p>
        </p:txBody>
      </p:sp>
      <p:sp>
        <p:nvSpPr>
          <p:cNvPr id="15" name="Rectangle 14"/>
          <p:cNvSpPr/>
          <p:nvPr/>
        </p:nvSpPr>
        <p:spPr>
          <a:xfrm>
            <a:off x="6019800" y="1371600"/>
            <a:ext cx="434734" cy="461665"/>
          </a:xfrm>
          <a:prstGeom prst="rect">
            <a:avLst/>
          </a:prstGeom>
        </p:spPr>
        <p:txBody>
          <a:bodyPr wrap="none">
            <a:spAutoFit/>
          </a:bodyPr>
          <a:lstStyle/>
          <a:p>
            <a:r>
              <a:rPr lang="en-US" sz="2400" dirty="0" smtClean="0"/>
              <a:t>-1</a:t>
            </a:r>
            <a:endParaRPr lang="en-US" sz="2400" dirty="0"/>
          </a:p>
        </p:txBody>
      </p:sp>
      <p:sp>
        <p:nvSpPr>
          <p:cNvPr id="16" name="Rectangle 15"/>
          <p:cNvSpPr/>
          <p:nvPr/>
        </p:nvSpPr>
        <p:spPr>
          <a:xfrm>
            <a:off x="3124200" y="1295400"/>
            <a:ext cx="499611" cy="954107"/>
          </a:xfrm>
          <a:prstGeom prst="rect">
            <a:avLst/>
          </a:prstGeom>
        </p:spPr>
        <p:txBody>
          <a:bodyPr wrap="square">
            <a:spAutoFit/>
          </a:bodyPr>
          <a:lstStyle/>
          <a:p>
            <a:r>
              <a:rPr lang="en-US" sz="2800" dirty="0" smtClean="0"/>
              <a:t>A</a:t>
            </a:r>
          </a:p>
          <a:p>
            <a:r>
              <a:rPr lang="en-US" sz="2800" dirty="0" smtClean="0"/>
              <a:t>B</a:t>
            </a:r>
            <a:r>
              <a:rPr lang="en-US" dirty="0" smtClean="0"/>
              <a:t>  </a:t>
            </a:r>
            <a:endParaRPr lang="en-US" dirty="0"/>
          </a:p>
        </p:txBody>
      </p:sp>
      <p:sp>
        <p:nvSpPr>
          <p:cNvPr id="17" name="Rectangle 16"/>
          <p:cNvSpPr/>
          <p:nvPr/>
        </p:nvSpPr>
        <p:spPr>
          <a:xfrm>
            <a:off x="6705600" y="1295400"/>
            <a:ext cx="609600" cy="954107"/>
          </a:xfrm>
          <a:prstGeom prst="rect">
            <a:avLst/>
          </a:prstGeom>
        </p:spPr>
        <p:txBody>
          <a:bodyPr wrap="square">
            <a:spAutoFit/>
          </a:bodyPr>
          <a:lstStyle/>
          <a:p>
            <a:r>
              <a:rPr lang="en-US" sz="2800" dirty="0" smtClean="0"/>
              <a:t>10     </a:t>
            </a:r>
          </a:p>
          <a:p>
            <a:r>
              <a:rPr lang="en-US" sz="2800" dirty="0" smtClean="0"/>
              <a:t>20  </a:t>
            </a:r>
            <a:endParaRPr lang="en-US" sz="28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8229600" cy="1143000"/>
          </a:xfrm>
        </p:spPr>
        <p:txBody>
          <a:bodyPr>
            <a:normAutofit/>
          </a:bodyPr>
          <a:lstStyle/>
          <a:p>
            <a:r>
              <a:rPr lang="en-US" dirty="0" smtClean="0"/>
              <a:t>Matrices</a:t>
            </a:r>
            <a:endParaRPr lang="en-US" dirty="0"/>
          </a:p>
        </p:txBody>
      </p:sp>
      <p:sp>
        <p:nvSpPr>
          <p:cNvPr id="3" name="Content Placeholder 2"/>
          <p:cNvSpPr>
            <a:spLocks noGrp="1"/>
          </p:cNvSpPr>
          <p:nvPr>
            <p:ph idx="1"/>
          </p:nvPr>
        </p:nvSpPr>
        <p:spPr>
          <a:xfrm>
            <a:off x="381000" y="457200"/>
            <a:ext cx="8763000" cy="7848600"/>
          </a:xfrm>
        </p:spPr>
        <p:txBody>
          <a:bodyPr>
            <a:normAutofit/>
          </a:bodyPr>
          <a:lstStyle/>
          <a:p>
            <a:r>
              <a:rPr lang="en-US" sz="2800" dirty="0" smtClean="0"/>
              <a:t>4) For two entities (matrix or vector) to multiply, when the dimensions are written out,  the inner numbers must agree, i.e., be common; the resulting answer will have dimensions that are specified by the two outer numbers of the writing.</a:t>
            </a:r>
          </a:p>
          <a:p>
            <a:endParaRPr lang="en-US" sz="2800" dirty="0" smtClean="0"/>
          </a:p>
          <a:p>
            <a:r>
              <a:rPr lang="en-US" sz="2800" dirty="0" smtClean="0"/>
              <a:t> example1  for Fact  4:     A         B          =    C            is 2x7           </a:t>
            </a:r>
          </a:p>
          <a:p>
            <a:endParaRPr lang="en-US" sz="2800" dirty="0" smtClean="0"/>
          </a:p>
          <a:p>
            <a:pPr>
              <a:buNone/>
            </a:pPr>
            <a:r>
              <a:rPr lang="en-US" sz="2800" dirty="0" smtClean="0"/>
              <a:t>                  in the example above,  = means “gives the result”</a:t>
            </a:r>
          </a:p>
          <a:p>
            <a:pPr>
              <a:buNone/>
            </a:pPr>
            <a:endParaRPr lang="en-US" sz="2800" dirty="0" smtClean="0"/>
          </a:p>
          <a:p>
            <a:r>
              <a:rPr lang="en-US" sz="2800" dirty="0" smtClean="0"/>
              <a:t>example2 :              A          x      B         is not valid.  Why??</a:t>
            </a:r>
          </a:p>
          <a:p>
            <a:pPr>
              <a:buNone/>
            </a:pPr>
            <a:r>
              <a:rPr lang="en-US" sz="2800" dirty="0" smtClean="0"/>
              <a:t>  </a:t>
            </a:r>
          </a:p>
          <a:p>
            <a:pPr>
              <a:buNone/>
            </a:pPr>
            <a:endParaRPr lang="en-US" sz="2800" dirty="0" smtClean="0"/>
          </a:p>
          <a:p>
            <a:endParaRPr lang="en-US" sz="2800" dirty="0" smtClean="0"/>
          </a:p>
        </p:txBody>
      </p:sp>
      <p:sp>
        <p:nvSpPr>
          <p:cNvPr id="10" name="TextBox 9"/>
          <p:cNvSpPr txBox="1"/>
          <p:nvPr/>
        </p:nvSpPr>
        <p:spPr>
          <a:xfrm>
            <a:off x="5410200" y="3429000"/>
            <a:ext cx="1295400" cy="461665"/>
          </a:xfrm>
          <a:prstGeom prst="rect">
            <a:avLst/>
          </a:prstGeom>
          <a:noFill/>
        </p:spPr>
        <p:txBody>
          <a:bodyPr wrap="square" rtlCol="0">
            <a:spAutoFit/>
          </a:bodyPr>
          <a:lstStyle/>
          <a:p>
            <a:r>
              <a:rPr lang="en-US" sz="2400" dirty="0" smtClean="0"/>
              <a:t>3x7</a:t>
            </a:r>
            <a:endParaRPr lang="en-US" sz="2400" dirty="0"/>
          </a:p>
        </p:txBody>
      </p:sp>
      <p:sp>
        <p:nvSpPr>
          <p:cNvPr id="13" name="Rectangle 12"/>
          <p:cNvSpPr/>
          <p:nvPr/>
        </p:nvSpPr>
        <p:spPr>
          <a:xfrm>
            <a:off x="4495800" y="3429000"/>
            <a:ext cx="628698" cy="461665"/>
          </a:xfrm>
          <a:prstGeom prst="rect">
            <a:avLst/>
          </a:prstGeom>
        </p:spPr>
        <p:txBody>
          <a:bodyPr wrap="none">
            <a:spAutoFit/>
          </a:bodyPr>
          <a:lstStyle/>
          <a:p>
            <a:r>
              <a:rPr lang="en-US" sz="2400" dirty="0" smtClean="0"/>
              <a:t>2x3</a:t>
            </a:r>
            <a:endParaRPr lang="en-US" sz="1600" dirty="0"/>
          </a:p>
        </p:txBody>
      </p:sp>
      <p:sp>
        <p:nvSpPr>
          <p:cNvPr id="15" name="Rectangle 14"/>
          <p:cNvSpPr/>
          <p:nvPr/>
        </p:nvSpPr>
        <p:spPr>
          <a:xfrm>
            <a:off x="6934200" y="3352800"/>
            <a:ext cx="933269" cy="461665"/>
          </a:xfrm>
          <a:prstGeom prst="rect">
            <a:avLst/>
          </a:prstGeom>
        </p:spPr>
        <p:txBody>
          <a:bodyPr wrap="none">
            <a:spAutoFit/>
          </a:bodyPr>
          <a:lstStyle/>
          <a:p>
            <a:r>
              <a:rPr lang="en-US" sz="2400" dirty="0" smtClean="0"/>
              <a:t>__x__</a:t>
            </a:r>
            <a:endParaRPr lang="en-US" sz="2400" dirty="0"/>
          </a:p>
        </p:txBody>
      </p:sp>
      <p:sp>
        <p:nvSpPr>
          <p:cNvPr id="17" name="Rectangle 16"/>
          <p:cNvSpPr/>
          <p:nvPr/>
        </p:nvSpPr>
        <p:spPr>
          <a:xfrm>
            <a:off x="6781800" y="5903893"/>
            <a:ext cx="609600" cy="523220"/>
          </a:xfrm>
          <a:prstGeom prst="rect">
            <a:avLst/>
          </a:prstGeom>
        </p:spPr>
        <p:txBody>
          <a:bodyPr wrap="square">
            <a:spAutoFit/>
          </a:bodyPr>
          <a:lstStyle/>
          <a:p>
            <a:r>
              <a:rPr lang="en-US" sz="2800" dirty="0" smtClean="0"/>
              <a:t> </a:t>
            </a:r>
            <a:endParaRPr lang="en-US" sz="2800" dirty="0"/>
          </a:p>
        </p:txBody>
      </p:sp>
      <p:sp>
        <p:nvSpPr>
          <p:cNvPr id="18" name="Rectangle 17"/>
          <p:cNvSpPr/>
          <p:nvPr/>
        </p:nvSpPr>
        <p:spPr>
          <a:xfrm>
            <a:off x="3657600" y="5486400"/>
            <a:ext cx="518091" cy="369332"/>
          </a:xfrm>
          <a:prstGeom prst="rect">
            <a:avLst/>
          </a:prstGeom>
        </p:spPr>
        <p:txBody>
          <a:bodyPr wrap="none">
            <a:spAutoFit/>
          </a:bodyPr>
          <a:lstStyle/>
          <a:p>
            <a:r>
              <a:rPr lang="en-US" dirty="0" smtClean="0"/>
              <a:t>2x3</a:t>
            </a:r>
            <a:endParaRPr lang="en-US" dirty="0"/>
          </a:p>
        </p:txBody>
      </p:sp>
      <p:sp>
        <p:nvSpPr>
          <p:cNvPr id="21" name="Rectangle 20"/>
          <p:cNvSpPr/>
          <p:nvPr/>
        </p:nvSpPr>
        <p:spPr>
          <a:xfrm>
            <a:off x="5257800" y="5486400"/>
            <a:ext cx="518091" cy="369332"/>
          </a:xfrm>
          <a:prstGeom prst="rect">
            <a:avLst/>
          </a:prstGeom>
        </p:spPr>
        <p:txBody>
          <a:bodyPr wrap="none">
            <a:spAutoFit/>
          </a:bodyPr>
          <a:lstStyle/>
          <a:p>
            <a:r>
              <a:rPr lang="en-US" dirty="0" smtClean="0"/>
              <a:t>2x3</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8229600" cy="1143000"/>
          </a:xfrm>
        </p:spPr>
        <p:txBody>
          <a:bodyPr>
            <a:normAutofit/>
          </a:bodyPr>
          <a:lstStyle/>
          <a:p>
            <a:r>
              <a:rPr lang="en-US" dirty="0" smtClean="0"/>
              <a:t>Matrices</a:t>
            </a:r>
            <a:endParaRPr lang="en-US" dirty="0"/>
          </a:p>
        </p:txBody>
      </p:sp>
      <p:sp>
        <p:nvSpPr>
          <p:cNvPr id="3" name="Content Placeholder 2"/>
          <p:cNvSpPr>
            <a:spLocks noGrp="1"/>
          </p:cNvSpPr>
          <p:nvPr>
            <p:ph idx="1"/>
          </p:nvPr>
        </p:nvSpPr>
        <p:spPr>
          <a:xfrm>
            <a:off x="381000" y="457200"/>
            <a:ext cx="8763000" cy="7848600"/>
          </a:xfrm>
        </p:spPr>
        <p:txBody>
          <a:bodyPr>
            <a:normAutofit/>
          </a:bodyPr>
          <a:lstStyle/>
          <a:p>
            <a:r>
              <a:rPr lang="en-US" sz="2800" dirty="0" smtClean="0"/>
              <a:t> For Fact 4,</a:t>
            </a:r>
          </a:p>
          <a:p>
            <a:pPr>
              <a:buNone/>
            </a:pPr>
            <a:endParaRPr lang="en-US" sz="2800" dirty="0" smtClean="0"/>
          </a:p>
          <a:p>
            <a:pPr>
              <a:buNone/>
            </a:pPr>
            <a:r>
              <a:rPr lang="en-US" sz="2800" dirty="0" smtClean="0"/>
              <a:t>        example3 :     A         x    B            x     C</a:t>
            </a:r>
          </a:p>
          <a:p>
            <a:pPr>
              <a:buNone/>
            </a:pPr>
            <a:endParaRPr lang="en-US" sz="2800" dirty="0" smtClean="0"/>
          </a:p>
          <a:p>
            <a:pPr>
              <a:buNone/>
            </a:pPr>
            <a:r>
              <a:rPr lang="en-US" sz="2800" dirty="0" smtClean="0"/>
              <a:t>                                 the dimensions of B    MUST be   3x5.</a:t>
            </a:r>
          </a:p>
          <a:p>
            <a:endParaRPr lang="en-US" sz="2800" dirty="0" smtClean="0"/>
          </a:p>
          <a:p>
            <a:r>
              <a:rPr lang="en-US" sz="2800" dirty="0" smtClean="0"/>
              <a:t>5)   The </a:t>
            </a:r>
            <a:r>
              <a:rPr lang="en-US" sz="4000" dirty="0" smtClean="0"/>
              <a:t>Identity </a:t>
            </a:r>
            <a:r>
              <a:rPr lang="en-US" sz="2800" dirty="0" smtClean="0"/>
              <a:t> matrix is  a square matrix with zeroes in the complete matrix except the main diagonal which has 1’s. The main diagonal is the one that runs from the Northwest to the Southeast, or can be said as, from the top left to the bottom right.</a:t>
            </a:r>
            <a:endParaRPr lang="en-US" sz="4000" dirty="0" smtClean="0"/>
          </a:p>
          <a:p>
            <a:pPr>
              <a:buNone/>
            </a:pPr>
            <a:endParaRPr lang="en-US" sz="2800" dirty="0" smtClean="0"/>
          </a:p>
          <a:p>
            <a:pPr>
              <a:buNone/>
            </a:pPr>
            <a:endParaRPr lang="en-US" sz="2800" dirty="0" smtClean="0"/>
          </a:p>
          <a:p>
            <a:pPr>
              <a:buNone/>
            </a:pPr>
            <a:endParaRPr lang="en-US" sz="2800" dirty="0" smtClean="0"/>
          </a:p>
          <a:p>
            <a:endParaRPr lang="en-US" sz="2800" dirty="0" smtClean="0"/>
          </a:p>
          <a:p>
            <a:pPr>
              <a:buNone/>
            </a:pPr>
            <a:endParaRPr lang="en-US" sz="2800" dirty="0" smtClean="0"/>
          </a:p>
          <a:p>
            <a:pPr>
              <a:buNone/>
            </a:pPr>
            <a:endParaRPr lang="en-US" sz="2800" dirty="0" smtClean="0"/>
          </a:p>
        </p:txBody>
      </p:sp>
      <p:sp>
        <p:nvSpPr>
          <p:cNvPr id="10" name="TextBox 9"/>
          <p:cNvSpPr txBox="1"/>
          <p:nvPr/>
        </p:nvSpPr>
        <p:spPr>
          <a:xfrm>
            <a:off x="4572000" y="1752600"/>
            <a:ext cx="1295400" cy="461665"/>
          </a:xfrm>
          <a:prstGeom prst="rect">
            <a:avLst/>
          </a:prstGeom>
          <a:noFill/>
        </p:spPr>
        <p:txBody>
          <a:bodyPr wrap="square" rtlCol="0">
            <a:spAutoFit/>
          </a:bodyPr>
          <a:lstStyle/>
          <a:p>
            <a:r>
              <a:rPr lang="en-US" sz="2400" dirty="0" smtClean="0"/>
              <a:t>__x__   </a:t>
            </a:r>
            <a:endParaRPr lang="en-US" sz="2400" dirty="0"/>
          </a:p>
        </p:txBody>
      </p:sp>
      <p:sp>
        <p:nvSpPr>
          <p:cNvPr id="13" name="Rectangle 12"/>
          <p:cNvSpPr/>
          <p:nvPr/>
        </p:nvSpPr>
        <p:spPr>
          <a:xfrm>
            <a:off x="3200400" y="1752600"/>
            <a:ext cx="628698" cy="461665"/>
          </a:xfrm>
          <a:prstGeom prst="rect">
            <a:avLst/>
          </a:prstGeom>
        </p:spPr>
        <p:txBody>
          <a:bodyPr wrap="none">
            <a:spAutoFit/>
          </a:bodyPr>
          <a:lstStyle/>
          <a:p>
            <a:r>
              <a:rPr lang="en-US" sz="2400" dirty="0" smtClean="0"/>
              <a:t>2x3</a:t>
            </a:r>
            <a:endParaRPr lang="en-US" sz="1600" dirty="0"/>
          </a:p>
        </p:txBody>
      </p:sp>
      <p:sp>
        <p:nvSpPr>
          <p:cNvPr id="12" name="Rectangle 11"/>
          <p:cNvSpPr/>
          <p:nvPr/>
        </p:nvSpPr>
        <p:spPr>
          <a:xfrm>
            <a:off x="6324600" y="1752600"/>
            <a:ext cx="628698" cy="461665"/>
          </a:xfrm>
          <a:prstGeom prst="rect">
            <a:avLst/>
          </a:prstGeom>
        </p:spPr>
        <p:txBody>
          <a:bodyPr wrap="none">
            <a:spAutoFit/>
          </a:bodyPr>
          <a:lstStyle/>
          <a:p>
            <a:r>
              <a:rPr lang="en-US" sz="2400" dirty="0" smtClean="0"/>
              <a:t>5x3</a:t>
            </a:r>
            <a:endParaRPr lang="en-US" sz="24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6575</TotalTime>
  <Words>706</Words>
  <Application>Microsoft Office PowerPoint</Application>
  <PresentationFormat>On-screen Show (4:3)</PresentationFormat>
  <Paragraphs>124</Paragraphs>
  <Slides>10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Calibri</vt:lpstr>
      <vt:lpstr>Office Theme</vt:lpstr>
      <vt:lpstr>Linear Algebra and Matrices</vt:lpstr>
      <vt:lpstr>Linear Algebra and Matrices</vt:lpstr>
      <vt:lpstr>Linear Equations and Matrices</vt:lpstr>
      <vt:lpstr>Going from one notation to another</vt:lpstr>
      <vt:lpstr>Matrices</vt:lpstr>
      <vt:lpstr>Matrices</vt:lpstr>
      <vt:lpstr>Matrices</vt:lpstr>
      <vt:lpstr>Matrices</vt:lpstr>
      <vt:lpstr>Matrices</vt:lpstr>
      <vt:lpstr>Matrices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Student</dc:creator>
  <cp:lastModifiedBy>niels lobo</cp:lastModifiedBy>
  <cp:revision>11</cp:revision>
  <dcterms:created xsi:type="dcterms:W3CDTF">2006-08-16T00:00:00Z</dcterms:created>
  <dcterms:modified xsi:type="dcterms:W3CDTF">2019-01-27T17:15:20Z</dcterms:modified>
</cp:coreProperties>
</file>