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74"/>
  </p:notesMasterIdLst>
  <p:handoutMasterIdLst>
    <p:handoutMasterId r:id="rId75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B51A16BB-984E-474E-B7DE-3742F434412D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9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Calibri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51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60" y="8682840"/>
            <a:ext cx="2971800" cy="459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Calibri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fld id="{9C01AF15-8878-4B8A-B355-821269A36B1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Calibri" pitchFamily="34"/>
        <a:ea typeface="ＭＳ Ｐゴシック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2091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2091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87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8818B-92EE-4164-A5CA-94230DE48E1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2BFBA2-98F8-42A1-827D-F590BB82264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AE1B7F-6FCF-4380-BBFB-0CA93E97B5E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CD8AF1-F9DA-430E-824B-3B39F3CC8E6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E61CC2-A3B5-45FB-B837-A83BF795C3E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038917-1217-47CD-BDDE-2F077783798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094D88-71BE-43B6-8F24-34DE74DAA4A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7A306A-CBC7-49FC-B034-68C5A6ABA7A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3C68D6-12FF-45BF-9A3E-4C1A4BB3F9C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F46B25-79FF-4CAC-A78E-C27F1B32E94A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2DA9F1-B669-40C5-A368-BAA91CD23A1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0EC805-DF63-40E2-A52B-F0444176845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9B9C55-273A-4842-889A-7DE36E0F35D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F900F-3392-4F1B-BF92-26D53B8C9BBF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31ECA-0E9A-4B56-862E-B0CFC9DF687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4CEFCE-51A8-48B3-8D5F-57506DA7D4B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73376D-6621-4718-8198-2C75A3BB2AD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0E6AD8-2EDB-41AB-A52E-7F0B87D141A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AA1C70-86A1-4B85-979F-8B863F7110F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CD5A3-ED9A-4775-B78C-1907EBBCD1C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599E41-E72C-4817-9CCA-2224120CB74F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85731-ED25-4298-ABF4-0FB9BAB2D5C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D7D44A-72C5-4FD9-BE31-62FFA7CEBE3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1695EF-3B6A-4E35-A363-798E86ED353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B4B77-D386-4D74-9E4F-DBCDAEC10FD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D0C754-2873-4DC6-BDE4-065F9F2878F8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18E31B-9335-4AA4-ADCC-55540E6A409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49B57D-DD42-4B2F-AF3E-718B83D5234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7F4B26-15CF-4E9C-9F10-1840A16EFE7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2C25E-FCF0-4FF4-8FE7-8E0FBB51B07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C529A7-DC9F-408F-9ABC-DE983B04E32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EFBD81-8664-434E-A8D5-BCEE56F1979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F94341-0D2C-4BD6-A657-88CA9BA58B3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B686B9-BF29-42C9-95FF-C08DF6B1C1F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C10F5-4F66-4EB1-8D0A-5F37ABE44DB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8F6424-DBC9-4471-9A75-875773CD67A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3BC64B-6281-4E6A-A003-9D6D473E421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9B945C-0AB8-43FC-B8DC-06052EC23CA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A38933-9DD8-49E3-B24F-B4A97B57D79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3E6125-EE3F-42B4-9B5C-2E9D7EC7BE9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AD5F7-F558-40F9-A3AE-CF93CB49658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479D9F-3115-4FE6-B54E-8A3BBF001100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F918FD-ED03-4853-8C50-687DEB48E1C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1D1810-E246-4077-9266-7F4853911A9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238D7C-3A2A-45BB-8D96-EEB04D49736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B51903-D0A6-48A4-8DEF-D809C9AE842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04960-1628-4AA4-A86A-AEE21300A60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3C92B9-540B-4EB1-8B32-056EFA50D59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25ADDB-3F4D-4A60-A0E4-84530FC5CED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BFE8AC-E84D-45B7-B49C-AFC8029AB23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73C239-F94A-458C-8EC1-61B24AB3D2D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7978DD-7278-4508-9EA6-E87C4C48CD9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F392BC-0BB7-4688-AF80-4125B9FBD74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5497CA-8767-4857-B5E3-1118E4D85C0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FC4117-F347-4F5F-B92F-A419161804F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474EFF-33A1-458D-8744-16FB7E8C464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8EF66-260B-4764-A133-4A43E00A85E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3F3F0B-6880-4999-9C23-C1A40CAF45C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69AAE5-CA78-428D-A1EE-4D5089EBB79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D0AC11-DCF3-4B5F-A2D8-C908A49AC6C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3B114-CC58-4A34-B756-993EDBF5C44F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10D2BF-E600-4AC2-88CA-6B221C72E9F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E52731-1BA3-47BD-9547-B80D2862E4C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B3375E-670C-4037-B0C4-55A5CAEBFC8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BBA16-FE57-4809-9F6F-2F774FEE0C6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EB90CF-FB2C-425E-859F-DA3FBFE15D8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90CAF1-E070-4126-A67F-549CD4F0F25D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2AAB55-28F6-49FE-97C5-23B9AFC6430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B8DD83-0AA3-4BC9-964F-1FED9EEF2EA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9EA371-11D0-43D9-9F31-0D7965896F60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1DA30B-4405-4790-ACBE-2DA0E85EE068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543405-5298-4922-8B78-0B0C13ED124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B43397-3EB8-4127-AAA6-FB53BB705B8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CEE530-2323-44EB-A63D-31ECEC02BFA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CEE048-D241-46B2-AD11-1280CAE6FC7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4088AA-BD38-40E6-9E03-15498C3C6E30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DEE766-D0B9-49EA-B764-BB9EECBAF2E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F4F66F-DA02-4E9D-9BDB-BBC173C8E8D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68D6E1-5345-4BBF-8A7F-D61B35B1D80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6E7B41-C381-445A-888C-500979FABC3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F87431-0DAC-4438-B1DA-47A66FC5AB2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6217C-82A8-4E2E-A887-82B70D0163E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F6B30E-8E91-4A14-898E-D891B22F57D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A64B9-D1C3-4805-9BEF-473DCA69116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34CB4-B212-4782-97D4-367A7152D78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C4240-A799-4457-857C-E720933B025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7A52E-8654-41F3-9791-82F7AFBE2665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C7D4F-2FA5-41A6-B2F3-87E83AC845BF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Pictures/10000000000005DE000004673910E559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Pictures/10000000000005DE000004673910E559.pn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Pictures/10000000000005DE00000467B9A0D68B.pn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Pictures/10000000000005DE000004673910E559.pn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Pictures/10000000000005DE00000467B9A0D68B.png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Pictures/10000000000005DE000004673910E559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2"/>
          <p:cNvSpPr/>
          <p:nvPr/>
        </p:nvSpPr>
        <p:spPr>
          <a:xfrm>
            <a:off x="500040" y="5945040"/>
            <a:ext cx="4940280" cy="92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0"/>
              <a:gd name="f12" fmla="*/ f3 1 7485"/>
              <a:gd name="f13" fmla="*/ f4 1 337"/>
              <a:gd name="f14" fmla="*/ f11 f0 1"/>
              <a:gd name="f15" fmla="*/ 0 f12 1"/>
              <a:gd name="f16" fmla="*/ 7485 f12 1"/>
              <a:gd name="f17" fmla="*/ 337 f13 1"/>
              <a:gd name="f18" fmla="*/ 0 f13 1"/>
              <a:gd name="f19" fmla="*/ f14 1 f2"/>
              <a:gd name="f20" fmla="*/ 5760 f12 1"/>
              <a:gd name="f21" fmla="*/ 528 f13 1"/>
              <a:gd name="f22" fmla="*/ 48 f12 1"/>
              <a:gd name="f23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5" y="f18"/>
              </a:cxn>
              <a:cxn ang="f23">
                <a:pos x="f20" y="f18"/>
              </a:cxn>
              <a:cxn ang="f23">
                <a:pos x="f20" y="f21"/>
              </a:cxn>
              <a:cxn ang="f23">
                <a:pos x="f22" y="f18"/>
              </a:cxn>
            </a:cxnLst>
            <a:rect l="f15" t="f18" r="f16" b="f17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フリーフォーム 11"/>
          <p:cNvSpPr/>
          <p:nvPr/>
        </p:nvSpPr>
        <p:spPr>
          <a:xfrm>
            <a:off x="485640" y="5938920"/>
            <a:ext cx="3691080" cy="933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0"/>
              <a:gd name="f13" fmla="*/ f3 1 5591"/>
              <a:gd name="f14" fmla="*/ f4 1 588"/>
              <a:gd name="f15" fmla="*/ f12 f0 1"/>
              <a:gd name="f16" fmla="*/ 0 f13 1"/>
              <a:gd name="f17" fmla="*/ 5591 f13 1"/>
              <a:gd name="f18" fmla="*/ 588 f14 1"/>
              <a:gd name="f19" fmla="*/ 0 f14 1"/>
              <a:gd name="f20" fmla="*/ f15 1 f2"/>
              <a:gd name="f21" fmla="*/ 5760 f13 1"/>
              <a:gd name="f22" fmla="*/ 528 f14 1"/>
              <a:gd name="f23" fmla="*/ 48 f13 1"/>
              <a:gd name="f24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6" y="f19"/>
              </a:cxn>
              <a:cxn ang="f24">
                <a:pos x="f21" y="f19"/>
              </a:cxn>
              <a:cxn ang="f24">
                <a:pos x="f21" y="f22"/>
              </a:cxn>
              <a:cxn ang="f24">
                <a:pos x="f23" y="f19"/>
              </a:cxn>
            </a:cxnLst>
            <a:rect l="f16" t="f19" r="f17" b="f18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4" name="直角三角形 13"/>
          <p:cNvGrpSpPr/>
          <p:nvPr/>
        </p:nvGrpSpPr>
        <p:grpSpPr>
          <a:xfrm>
            <a:off x="-12600" y="5784840"/>
            <a:ext cx="3414600" cy="1092240"/>
            <a:chOff x="-12600" y="5784840"/>
            <a:chExt cx="3414600" cy="1092240"/>
          </a:xfrm>
        </p:grpSpPr>
        <p:pic>
          <p:nvPicPr>
            <p:cNvPr id="5" name="直角三角形 13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-12600" y="5784840"/>
              <a:ext cx="3414600" cy="1092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277920" y="6421320"/>
              <a:ext cx="1700280" cy="3603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pic>
        <p:nvPicPr>
          <p:cNvPr id="7" name="直線コネクタ 14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-19080" y="5772240"/>
            <a:ext cx="3421080" cy="11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Placeholder 7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baseline="0"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Footer Placeholder 10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baseline="0"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</a:lstStyle>
          <a:p>
            <a:pPr lvl="0"/>
            <a:fld id="{2CF71062-879C-4DF8-A69A-51A1115A6A4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baseline="0">
          <a:ln>
            <a:noFill/>
          </a:ln>
          <a:solidFill>
            <a:srgbClr val="464646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baseline="0">
          <a:ln>
            <a:noFill/>
          </a:ln>
          <a:solidFill>
            <a:srgbClr val="000000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0"/>
          <p:cNvSpPr/>
          <p:nvPr/>
        </p:nvSpPr>
        <p:spPr>
          <a:xfrm>
            <a:off x="0" y="4664160"/>
            <a:ext cx="915048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10800 f8 1"/>
              <a:gd name="f16" fmla="*/ 0 f9 1"/>
              <a:gd name="f17" fmla="*/ f10 1 f2"/>
              <a:gd name="f18" fmla="*/ 5400 f8 1"/>
              <a:gd name="f19" fmla="*/ 10800 f9 1"/>
              <a:gd name="f20" fmla="*/ 0 f8 1"/>
              <a:gd name="f21" fmla="*/ 21600 f9 1"/>
              <a:gd name="f22" fmla="*/ 21600 f8 1"/>
              <a:gd name="f23" fmla="*/ 16200 f8 1"/>
              <a:gd name="f24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5" y="f16"/>
              </a:cxn>
              <a:cxn ang="f24">
                <a:pos x="f18" y="f19"/>
              </a:cxn>
              <a:cxn ang="f24">
                <a:pos x="f20" y="f21"/>
              </a:cxn>
              <a:cxn ang="f24">
                <a:pos x="f15" y="f21"/>
              </a:cxn>
              <a:cxn ang="f24">
                <a:pos x="f22" y="f21"/>
              </a:cxn>
              <a:cxn ang="f24">
                <a:pos x="f23" y="f19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4ABBE0"/>
              </a:gs>
              <a:gs pos="50000">
                <a:srgbClr val="007897"/>
              </a:gs>
              <a:gs pos="100000">
                <a:srgbClr val="4ABBE0"/>
              </a:gs>
            </a:gsLst>
            <a:lin ang="30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3" name="グループ化 15"/>
          <p:cNvGrpSpPr/>
          <p:nvPr/>
        </p:nvGrpSpPr>
        <p:grpSpPr>
          <a:xfrm>
            <a:off x="-3240" y="4952880"/>
            <a:ext cx="9147240" cy="1911600"/>
            <a:chOff x="-3240" y="4952880"/>
            <a:chExt cx="9147240" cy="1911600"/>
          </a:xfrm>
        </p:grpSpPr>
        <p:sp>
          <p:nvSpPr>
            <p:cNvPr id="4" name="フリーフォーム 16"/>
            <p:cNvSpPr/>
            <p:nvPr/>
          </p:nvSpPr>
          <p:spPr>
            <a:xfrm>
              <a:off x="1693440" y="4952880"/>
              <a:ext cx="7444440" cy="486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97"/>
                <a:gd name="f7" fmla="val 367"/>
                <a:gd name="f8" fmla="val 218"/>
                <a:gd name="f9" fmla="+- 0 0 0"/>
                <a:gd name="f10" fmla="*/ f3 1 4697"/>
                <a:gd name="f11" fmla="*/ f4 1 367"/>
                <a:gd name="f12" fmla="*/ f9 f0 1"/>
                <a:gd name="f13" fmla="*/ 0 f10 1"/>
                <a:gd name="f14" fmla="*/ 4697 f10 1"/>
                <a:gd name="f15" fmla="*/ 367 f11 1"/>
                <a:gd name="f16" fmla="*/ 0 f11 1"/>
                <a:gd name="f17" fmla="*/ f12 1 f2"/>
                <a:gd name="f18" fmla="*/ 218 f11 1"/>
                <a:gd name="f19" fmla="+- f1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14" y="f16"/>
                </a:cxn>
                <a:cxn ang="f19">
                  <a:pos x="f14" y="f15"/>
                </a:cxn>
                <a:cxn ang="f19">
                  <a:pos x="f13" y="f18"/>
                </a:cxn>
                <a:cxn ang="f19">
                  <a:pos x="f14" y="f16"/>
                </a:cxn>
              </a:cxnLst>
              <a:rect l="f13" t="f16" r="f14" b="f15"/>
              <a:pathLst>
                <a:path w="4697" h="367">
                  <a:moveTo>
                    <a:pt x="f6" y="f5"/>
                  </a:moveTo>
                  <a:lnTo>
                    <a:pt x="f6" y="f7"/>
                  </a:lnTo>
                  <a:lnTo>
                    <a:pt x="f5" y="f8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9FCBD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5" name="フリーフォーム 18"/>
            <p:cNvSpPr/>
            <p:nvPr/>
          </p:nvSpPr>
          <p:spPr>
            <a:xfrm>
              <a:off x="44280" y="5236560"/>
              <a:ext cx="9093600" cy="786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0"/>
                <a:gd name="f7" fmla="val 528"/>
                <a:gd name="f8" fmla="val 48"/>
                <a:gd name="f9" fmla="+- 0 0 0"/>
                <a:gd name="f10" fmla="*/ f3 1 5760"/>
                <a:gd name="f11" fmla="*/ f4 1 528"/>
                <a:gd name="f12" fmla="*/ f9 f0 1"/>
                <a:gd name="f13" fmla="*/ 0 f10 1"/>
                <a:gd name="f14" fmla="*/ 5760 f10 1"/>
                <a:gd name="f15" fmla="*/ 528 f11 1"/>
                <a:gd name="f16" fmla="*/ 0 f11 1"/>
                <a:gd name="f17" fmla="*/ f12 1 f2"/>
                <a:gd name="f18" fmla="*/ 48 f10 1"/>
                <a:gd name="f19" fmla="+- f1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13" y="f16"/>
                </a:cxn>
                <a:cxn ang="f19">
                  <a:pos x="f14" y="f16"/>
                </a:cxn>
                <a:cxn ang="f19">
                  <a:pos x="f14" y="f15"/>
                </a:cxn>
                <a:cxn ang="f19">
                  <a:pos x="f18" y="f16"/>
                </a:cxn>
              </a:cxnLst>
              <a:rect l="f13" t="f16" r="f14" b="f15"/>
              <a:pathLst>
                <a:path w="5760" h="52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8" y="f5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grpSp>
          <p:nvGrpSpPr>
            <p:cNvPr id="6" name="フリーフォーム 19"/>
            <p:cNvGrpSpPr/>
            <p:nvPr/>
          </p:nvGrpSpPr>
          <p:grpSpPr>
            <a:xfrm>
              <a:off x="2520" y="4992120"/>
              <a:ext cx="9141480" cy="1872360"/>
              <a:chOff x="2520" y="4992120"/>
              <a:chExt cx="9141480" cy="1872360"/>
            </a:xfrm>
          </p:grpSpPr>
          <p:pic>
            <p:nvPicPr>
              <p:cNvPr id="7" name="フリーフォーム 19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520" y="4992120"/>
                <a:ext cx="9141480" cy="18723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Freeform 7"/>
              <p:cNvSpPr/>
              <p:nvPr/>
            </p:nvSpPr>
            <p:spPr>
              <a:xfrm>
                <a:off x="8280" y="5000400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>
                <a:defPPr lvl="0">
                  <a:buClr>
                    <a:srgbClr val="000000"/>
                  </a:buClr>
                  <a:buSzPct val="100000"/>
                  <a:buFont typeface="Lucida Sans Unicode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9pPr>
              </a:lstStyle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endParaRPr>
              </a:p>
            </p:txBody>
          </p:sp>
        </p:grpSp>
        <p:pic>
          <p:nvPicPr>
            <p:cNvPr id="9" name="直線コネクタ 20"/>
            <p:cNvPicPr>
              <a:picLocks noChangeAspect="1"/>
            </p:cNvPicPr>
            <p:nvPr/>
          </p:nvPicPr>
          <p:blipFill>
            <a:blip r:embed="rId1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-3240" y="4986000"/>
              <a:ext cx="9147240" cy="81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itle Placeholder 9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1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solidFill>
                  <a:srgbClr val="FFFFFF"/>
                </a:solidFill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Footer Placeholder 12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13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solidFill>
                  <a:srgbClr val="FFFFFF"/>
                </a:solidFill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7FBA94DD-D72F-4169-9D6A-A41FB3FF93C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464646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000000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2"/>
          <p:cNvSpPr/>
          <p:nvPr/>
        </p:nvSpPr>
        <p:spPr>
          <a:xfrm>
            <a:off x="500040" y="5945040"/>
            <a:ext cx="4940280" cy="92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0"/>
              <a:gd name="f12" fmla="*/ f3 1 7485"/>
              <a:gd name="f13" fmla="*/ f4 1 337"/>
              <a:gd name="f14" fmla="*/ f11 f0 1"/>
              <a:gd name="f15" fmla="*/ 0 f12 1"/>
              <a:gd name="f16" fmla="*/ 7485 f12 1"/>
              <a:gd name="f17" fmla="*/ 337 f13 1"/>
              <a:gd name="f18" fmla="*/ 0 f13 1"/>
              <a:gd name="f19" fmla="*/ f14 1 f2"/>
              <a:gd name="f20" fmla="*/ 5760 f12 1"/>
              <a:gd name="f21" fmla="*/ 528 f13 1"/>
              <a:gd name="f22" fmla="*/ 48 f12 1"/>
              <a:gd name="f23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5" y="f18"/>
              </a:cxn>
              <a:cxn ang="f23">
                <a:pos x="f20" y="f18"/>
              </a:cxn>
              <a:cxn ang="f23">
                <a:pos x="f20" y="f21"/>
              </a:cxn>
              <a:cxn ang="f23">
                <a:pos x="f22" y="f18"/>
              </a:cxn>
            </a:cxnLst>
            <a:rect l="f15" t="f18" r="f16" b="f17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フリーフォーム 11"/>
          <p:cNvSpPr/>
          <p:nvPr/>
        </p:nvSpPr>
        <p:spPr>
          <a:xfrm>
            <a:off x="485640" y="5938920"/>
            <a:ext cx="3691080" cy="933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0"/>
              <a:gd name="f13" fmla="*/ f3 1 5591"/>
              <a:gd name="f14" fmla="*/ f4 1 588"/>
              <a:gd name="f15" fmla="*/ f12 f0 1"/>
              <a:gd name="f16" fmla="*/ 0 f13 1"/>
              <a:gd name="f17" fmla="*/ 5591 f13 1"/>
              <a:gd name="f18" fmla="*/ 588 f14 1"/>
              <a:gd name="f19" fmla="*/ 0 f14 1"/>
              <a:gd name="f20" fmla="*/ f15 1 f2"/>
              <a:gd name="f21" fmla="*/ 5760 f13 1"/>
              <a:gd name="f22" fmla="*/ 528 f14 1"/>
              <a:gd name="f23" fmla="*/ 48 f13 1"/>
              <a:gd name="f24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6" y="f19"/>
              </a:cxn>
              <a:cxn ang="f24">
                <a:pos x="f21" y="f19"/>
              </a:cxn>
              <a:cxn ang="f24">
                <a:pos x="f21" y="f22"/>
              </a:cxn>
              <a:cxn ang="f24">
                <a:pos x="f23" y="f19"/>
              </a:cxn>
            </a:cxnLst>
            <a:rect l="f16" t="f19" r="f17" b="f18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4" name="直角三角形 13"/>
          <p:cNvGrpSpPr/>
          <p:nvPr/>
        </p:nvGrpSpPr>
        <p:grpSpPr>
          <a:xfrm>
            <a:off x="-12600" y="5784840"/>
            <a:ext cx="3414600" cy="1092240"/>
            <a:chOff x="-12600" y="5784840"/>
            <a:chExt cx="3414600" cy="1092240"/>
          </a:xfrm>
        </p:grpSpPr>
        <p:pic>
          <p:nvPicPr>
            <p:cNvPr id="5" name="直角三角形 13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-12600" y="5784840"/>
              <a:ext cx="3414600" cy="1092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277920" y="6421320"/>
              <a:ext cx="1700280" cy="3603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pic>
        <p:nvPicPr>
          <p:cNvPr id="7" name="直線コネクタ 14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-19080" y="5772240"/>
            <a:ext cx="3421080" cy="11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山形 10"/>
          <p:cNvSpPr/>
          <p:nvPr/>
        </p:nvSpPr>
        <p:spPr>
          <a:xfrm>
            <a:off x="3637080" y="3005279"/>
            <a:ext cx="182520" cy="228600"/>
          </a:xfrm>
          <a:custGeom>
            <a:avLst>
              <a:gd name="f0" fmla="val 108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  <a:gd name="f18" fmla="+- 21600 0 f11"/>
            </a:gdLst>
            <a:ahLst>
              <a:ahXY gdRefX="f0" minX="f3" maxX="f4" gdRefY="" minY="0" maxY="0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7FC4DD"/>
              </a:gs>
              <a:gs pos="100000">
                <a:srgbClr val="1389A6"/>
              </a:gs>
            </a:gsLst>
            <a:lin ang="16200000"/>
          </a:gradFill>
          <a:ln w="3240">
            <a:solidFill>
              <a:srgbClr val="1E768C"/>
            </a:solidFill>
            <a:prstDash val="solid"/>
            <a:miter/>
          </a:ln>
          <a:effectLst>
            <a:outerShdw dist="108733" dir="399266" algn="tl">
              <a:srgbClr val="000000">
                <a:alpha val="46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9" name="山形 15"/>
          <p:cNvSpPr/>
          <p:nvPr/>
        </p:nvSpPr>
        <p:spPr>
          <a:xfrm>
            <a:off x="3449520" y="3005279"/>
            <a:ext cx="184320" cy="228600"/>
          </a:xfrm>
          <a:custGeom>
            <a:avLst>
              <a:gd name="f0" fmla="val 108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  <a:gd name="f18" fmla="+- 21600 0 f11"/>
            </a:gdLst>
            <a:ahLst>
              <a:ahXY gdRefX="f0" minX="f3" maxX="f4" gdRefY="" minY="0" maxY="0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7FC4DD"/>
              </a:gs>
              <a:gs pos="100000">
                <a:srgbClr val="1389A6"/>
              </a:gs>
            </a:gsLst>
            <a:lin ang="16200000"/>
          </a:gradFill>
          <a:ln w="3240">
            <a:solidFill>
              <a:srgbClr val="1E768C"/>
            </a:solidFill>
            <a:prstDash val="solid"/>
            <a:miter/>
          </a:ln>
          <a:effectLst>
            <a:outerShdw dist="108733" dir="399266" algn="tl">
              <a:srgbClr val="000000">
                <a:alpha val="46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0" name="Title Placeholder 9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DEF5FA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DEF5FA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1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Footer Placeholder 12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13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3E99AAAD-BF60-4818-B32C-D3701CD8473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DEF5FA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FFFFFF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2"/>
          <p:cNvSpPr/>
          <p:nvPr/>
        </p:nvSpPr>
        <p:spPr>
          <a:xfrm>
            <a:off x="500040" y="5945040"/>
            <a:ext cx="4940280" cy="92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0"/>
              <a:gd name="f12" fmla="*/ f3 1 7485"/>
              <a:gd name="f13" fmla="*/ f4 1 337"/>
              <a:gd name="f14" fmla="*/ f11 f0 1"/>
              <a:gd name="f15" fmla="*/ 0 f12 1"/>
              <a:gd name="f16" fmla="*/ 7485 f12 1"/>
              <a:gd name="f17" fmla="*/ 337 f13 1"/>
              <a:gd name="f18" fmla="*/ 0 f13 1"/>
              <a:gd name="f19" fmla="*/ f14 1 f2"/>
              <a:gd name="f20" fmla="*/ 5760 f12 1"/>
              <a:gd name="f21" fmla="*/ 528 f13 1"/>
              <a:gd name="f22" fmla="*/ 48 f12 1"/>
              <a:gd name="f23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5" y="f18"/>
              </a:cxn>
              <a:cxn ang="f23">
                <a:pos x="f20" y="f18"/>
              </a:cxn>
              <a:cxn ang="f23">
                <a:pos x="f20" y="f21"/>
              </a:cxn>
              <a:cxn ang="f23">
                <a:pos x="f22" y="f18"/>
              </a:cxn>
            </a:cxnLst>
            <a:rect l="f15" t="f18" r="f16" b="f17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フリーフォーム 11"/>
          <p:cNvSpPr/>
          <p:nvPr/>
        </p:nvSpPr>
        <p:spPr>
          <a:xfrm>
            <a:off x="485640" y="5938920"/>
            <a:ext cx="3691080" cy="933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0"/>
              <a:gd name="f13" fmla="*/ f3 1 5591"/>
              <a:gd name="f14" fmla="*/ f4 1 588"/>
              <a:gd name="f15" fmla="*/ f12 f0 1"/>
              <a:gd name="f16" fmla="*/ 0 f13 1"/>
              <a:gd name="f17" fmla="*/ 5591 f13 1"/>
              <a:gd name="f18" fmla="*/ 588 f14 1"/>
              <a:gd name="f19" fmla="*/ 0 f14 1"/>
              <a:gd name="f20" fmla="*/ f15 1 f2"/>
              <a:gd name="f21" fmla="*/ 5760 f13 1"/>
              <a:gd name="f22" fmla="*/ 528 f14 1"/>
              <a:gd name="f23" fmla="*/ 48 f13 1"/>
              <a:gd name="f24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6" y="f19"/>
              </a:cxn>
              <a:cxn ang="f24">
                <a:pos x="f21" y="f19"/>
              </a:cxn>
              <a:cxn ang="f24">
                <a:pos x="f21" y="f22"/>
              </a:cxn>
              <a:cxn ang="f24">
                <a:pos x="f23" y="f19"/>
              </a:cxn>
            </a:cxnLst>
            <a:rect l="f16" t="f19" r="f17" b="f18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4" name="直角三角形 13"/>
          <p:cNvGrpSpPr/>
          <p:nvPr/>
        </p:nvGrpSpPr>
        <p:grpSpPr>
          <a:xfrm>
            <a:off x="-12600" y="5784840"/>
            <a:ext cx="3414600" cy="1092240"/>
            <a:chOff x="-12600" y="5784840"/>
            <a:chExt cx="3414600" cy="1092240"/>
          </a:xfrm>
        </p:grpSpPr>
        <p:pic>
          <p:nvPicPr>
            <p:cNvPr id="5" name="直角三角形 13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-12600" y="5784840"/>
              <a:ext cx="3414600" cy="1092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277920" y="6421320"/>
              <a:ext cx="1700280" cy="3603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pic>
        <p:nvPicPr>
          <p:cNvPr id="7" name="直線コネクタ 14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-19080" y="5772240"/>
            <a:ext cx="3421080" cy="11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Placeholder 7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DEF5FA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DEF5FA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Footer Placeholder 10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3B471278-96E4-499A-AAFF-D106AAC1CB0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DEF5FA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FFFFFF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B1494E5E-AFA0-4346-BC18-C25D68054B1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464646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000000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2"/>
          <p:cNvSpPr/>
          <p:nvPr/>
        </p:nvSpPr>
        <p:spPr>
          <a:xfrm>
            <a:off x="500040" y="5945040"/>
            <a:ext cx="4940280" cy="92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0"/>
              <a:gd name="f12" fmla="*/ f3 1 7485"/>
              <a:gd name="f13" fmla="*/ f4 1 337"/>
              <a:gd name="f14" fmla="*/ f11 f0 1"/>
              <a:gd name="f15" fmla="*/ 0 f12 1"/>
              <a:gd name="f16" fmla="*/ 7485 f12 1"/>
              <a:gd name="f17" fmla="*/ 337 f13 1"/>
              <a:gd name="f18" fmla="*/ 0 f13 1"/>
              <a:gd name="f19" fmla="*/ f14 1 f2"/>
              <a:gd name="f20" fmla="*/ 5760 f12 1"/>
              <a:gd name="f21" fmla="*/ 528 f13 1"/>
              <a:gd name="f22" fmla="*/ 48 f12 1"/>
              <a:gd name="f23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5" y="f18"/>
              </a:cxn>
              <a:cxn ang="f23">
                <a:pos x="f20" y="f18"/>
              </a:cxn>
              <a:cxn ang="f23">
                <a:pos x="f20" y="f21"/>
              </a:cxn>
              <a:cxn ang="f23">
                <a:pos x="f22" y="f18"/>
              </a:cxn>
            </a:cxnLst>
            <a:rect l="f15" t="f18" r="f16" b="f17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フリーフォーム 11"/>
          <p:cNvSpPr/>
          <p:nvPr/>
        </p:nvSpPr>
        <p:spPr>
          <a:xfrm>
            <a:off x="485640" y="5938920"/>
            <a:ext cx="3691080" cy="933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0"/>
              <a:gd name="f13" fmla="*/ f3 1 5591"/>
              <a:gd name="f14" fmla="*/ f4 1 588"/>
              <a:gd name="f15" fmla="*/ f12 f0 1"/>
              <a:gd name="f16" fmla="*/ 0 f13 1"/>
              <a:gd name="f17" fmla="*/ 5591 f13 1"/>
              <a:gd name="f18" fmla="*/ 588 f14 1"/>
              <a:gd name="f19" fmla="*/ 0 f14 1"/>
              <a:gd name="f20" fmla="*/ f15 1 f2"/>
              <a:gd name="f21" fmla="*/ 5760 f13 1"/>
              <a:gd name="f22" fmla="*/ 528 f14 1"/>
              <a:gd name="f23" fmla="*/ 48 f13 1"/>
              <a:gd name="f24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6" y="f19"/>
              </a:cxn>
              <a:cxn ang="f24">
                <a:pos x="f21" y="f19"/>
              </a:cxn>
              <a:cxn ang="f24">
                <a:pos x="f21" y="f22"/>
              </a:cxn>
              <a:cxn ang="f24">
                <a:pos x="f23" y="f19"/>
              </a:cxn>
            </a:cxnLst>
            <a:rect l="f16" t="f19" r="f17" b="f18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4" name="直角三角形 13"/>
          <p:cNvGrpSpPr/>
          <p:nvPr/>
        </p:nvGrpSpPr>
        <p:grpSpPr>
          <a:xfrm>
            <a:off x="-12600" y="5784840"/>
            <a:ext cx="3414600" cy="1092240"/>
            <a:chOff x="-12600" y="5784840"/>
            <a:chExt cx="3414600" cy="1092240"/>
          </a:xfrm>
        </p:grpSpPr>
        <p:pic>
          <p:nvPicPr>
            <p:cNvPr id="5" name="直角三角形 13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-12600" y="5784840"/>
              <a:ext cx="3414600" cy="1092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277920" y="6421320"/>
              <a:ext cx="1700280" cy="3603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pic>
        <p:nvPicPr>
          <p:cNvPr id="7" name="直線コネクタ 14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-19080" y="5772240"/>
            <a:ext cx="3421080" cy="11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Placeholder 7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DEF5FA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DEF5FA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Footer Placeholder 10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5FD8C8DB-0102-43CE-A008-6E61CD5E3CE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DEF5FA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FFFFFF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90CE4FC6-1C6F-4ED5-A38B-0147C2C12BD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464646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000000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0"/>
          <p:cNvSpPr/>
          <p:nvPr/>
        </p:nvSpPr>
        <p:spPr>
          <a:xfrm>
            <a:off x="500040" y="5945040"/>
            <a:ext cx="4940280" cy="92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0"/>
              <a:gd name="f12" fmla="*/ f3 1 7485"/>
              <a:gd name="f13" fmla="*/ f4 1 337"/>
              <a:gd name="f14" fmla="*/ f11 f0 1"/>
              <a:gd name="f15" fmla="*/ 0 f12 1"/>
              <a:gd name="f16" fmla="*/ 7485 f12 1"/>
              <a:gd name="f17" fmla="*/ 337 f13 1"/>
              <a:gd name="f18" fmla="*/ 0 f13 1"/>
              <a:gd name="f19" fmla="*/ f14 1 f2"/>
              <a:gd name="f20" fmla="*/ 5760 f12 1"/>
              <a:gd name="f21" fmla="*/ 528 f13 1"/>
              <a:gd name="f22" fmla="*/ 48 f12 1"/>
              <a:gd name="f23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5" y="f18"/>
              </a:cxn>
              <a:cxn ang="f23">
                <a:pos x="f20" y="f18"/>
              </a:cxn>
              <a:cxn ang="f23">
                <a:pos x="f20" y="f21"/>
              </a:cxn>
              <a:cxn ang="f23">
                <a:pos x="f22" y="f18"/>
              </a:cxn>
            </a:cxnLst>
            <a:rect l="f15" t="f18" r="f16" b="f17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フリーフォーム 15"/>
          <p:cNvSpPr/>
          <p:nvPr/>
        </p:nvSpPr>
        <p:spPr>
          <a:xfrm>
            <a:off x="485640" y="5938920"/>
            <a:ext cx="3691080" cy="933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0"/>
              <a:gd name="f13" fmla="*/ f3 1 5591"/>
              <a:gd name="f14" fmla="*/ f4 1 588"/>
              <a:gd name="f15" fmla="*/ f12 f0 1"/>
              <a:gd name="f16" fmla="*/ 0 f13 1"/>
              <a:gd name="f17" fmla="*/ 5591 f13 1"/>
              <a:gd name="f18" fmla="*/ 588 f14 1"/>
              <a:gd name="f19" fmla="*/ 0 f14 1"/>
              <a:gd name="f20" fmla="*/ f15 1 f2"/>
              <a:gd name="f21" fmla="*/ 5760 f13 1"/>
              <a:gd name="f22" fmla="*/ 528 f14 1"/>
              <a:gd name="f23" fmla="*/ 48 f13 1"/>
              <a:gd name="f24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6" y="f19"/>
              </a:cxn>
              <a:cxn ang="f24">
                <a:pos x="f21" y="f19"/>
              </a:cxn>
              <a:cxn ang="f24">
                <a:pos x="f21" y="f22"/>
              </a:cxn>
              <a:cxn ang="f24">
                <a:pos x="f23" y="f19"/>
              </a:cxn>
            </a:cxnLst>
            <a:rect l="f16" t="f19" r="f17" b="f18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4" name="直角三角形 16"/>
          <p:cNvGrpSpPr/>
          <p:nvPr/>
        </p:nvGrpSpPr>
        <p:grpSpPr>
          <a:xfrm>
            <a:off x="-12600" y="5784840"/>
            <a:ext cx="3414600" cy="1092240"/>
            <a:chOff x="-12600" y="5784840"/>
            <a:chExt cx="3414600" cy="1092240"/>
          </a:xfrm>
        </p:grpSpPr>
        <p:pic>
          <p:nvPicPr>
            <p:cNvPr id="5" name="直角三角形 16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-12600" y="5784840"/>
              <a:ext cx="3414600" cy="1092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277920" y="6421320"/>
              <a:ext cx="1700280" cy="3603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pic>
        <p:nvPicPr>
          <p:cNvPr id="7" name="直線コネクタ 18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-19080" y="5772240"/>
            <a:ext cx="3421080" cy="11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山形 19"/>
          <p:cNvSpPr/>
          <p:nvPr/>
        </p:nvSpPr>
        <p:spPr>
          <a:xfrm>
            <a:off x="8664480" y="4987800"/>
            <a:ext cx="182520" cy="228600"/>
          </a:xfrm>
          <a:custGeom>
            <a:avLst>
              <a:gd name="f0" fmla="val 108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  <a:gd name="f18" fmla="+- 21600 0 f11"/>
            </a:gdLst>
            <a:ahLst>
              <a:ahXY gdRefX="f0" minX="f3" maxX="f4" gdRefY="" minY="0" maxY="0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7FC4DD"/>
              </a:gs>
              <a:gs pos="100000">
                <a:srgbClr val="1389A6"/>
              </a:gs>
            </a:gsLst>
            <a:lin ang="16200000"/>
          </a:gradFill>
          <a:ln w="3240">
            <a:solidFill>
              <a:srgbClr val="1E768C"/>
            </a:solidFill>
            <a:prstDash val="solid"/>
            <a:miter/>
          </a:ln>
          <a:effectLst>
            <a:outerShdw dist="108733" dir="399266" algn="tl">
              <a:srgbClr val="000000">
                <a:alpha val="46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9" name="山形 20"/>
          <p:cNvSpPr/>
          <p:nvPr/>
        </p:nvSpPr>
        <p:spPr>
          <a:xfrm>
            <a:off x="8477280" y="4987800"/>
            <a:ext cx="182520" cy="228600"/>
          </a:xfrm>
          <a:custGeom>
            <a:avLst>
              <a:gd name="f0" fmla="val 108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  <a:gd name="f18" fmla="+- 21600 0 f11"/>
            </a:gdLst>
            <a:ahLst>
              <a:ahXY gdRefX="f0" minX="f3" maxX="f4" gdRefY="" minY="0" maxY="0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7FC4DD"/>
              </a:gs>
              <a:gs pos="100000">
                <a:srgbClr val="1389A6"/>
              </a:gs>
            </a:gsLst>
            <a:lin ang="16200000"/>
          </a:gradFill>
          <a:ln w="3240">
            <a:solidFill>
              <a:srgbClr val="1E768C"/>
            </a:solidFill>
            <a:prstDash val="solid"/>
            <a:miter/>
          </a:ln>
          <a:effectLst>
            <a:outerShdw dist="108733" dir="399266" algn="tl">
              <a:srgbClr val="000000">
                <a:alpha val="46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0" name="Title Placeholder 9"/>
          <p:cNvSpPr txBox="1">
            <a:spLocks noGrp="1"/>
          </p:cNvSpPr>
          <p:nvPr>
            <p:ph type="title"/>
          </p:nvPr>
        </p:nvSpPr>
        <p:spPr>
          <a:xfrm>
            <a:off x="457200" y="174600"/>
            <a:ext cx="8229600" cy="1343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DEF5FA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DEF5FA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1"/>
          </p:nvPr>
        </p:nvSpPr>
        <p:spPr>
          <a:xfrm>
            <a:off x="457200" y="1481039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1"/>
          <p:cNvSpPr txBox="1">
            <a:spLocks noGrp="1"/>
          </p:cNvSpPr>
          <p:nvPr>
            <p:ph type="dt" sz="half" idx="2"/>
          </p:nvPr>
        </p:nvSpPr>
        <p:spPr>
          <a:xfrm>
            <a:off x="6727680" y="6408360"/>
            <a:ext cx="1919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en-US" sz="1000" kern="1200">
                <a:solidFill>
                  <a:srgbClr val="FFFFFF"/>
                </a:solidFill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Footer Placeholder 12"/>
          <p:cNvSpPr txBox="1">
            <a:spLocks noGrp="1"/>
          </p:cNvSpPr>
          <p:nvPr>
            <p:ph type="ftr" sz="quarter" idx="3"/>
          </p:nvPr>
        </p:nvSpPr>
        <p:spPr>
          <a:xfrm>
            <a:off x="4379400" y="6314040"/>
            <a:ext cx="23511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13"/>
          <p:cNvSpPr txBox="1">
            <a:spLocks noGrp="1"/>
          </p:cNvSpPr>
          <p:nvPr>
            <p:ph type="sldNum" sz="quarter" idx="4"/>
          </p:nvPr>
        </p:nvSpPr>
        <p:spPr>
          <a:xfrm>
            <a:off x="8647200" y="6408360"/>
            <a:ext cx="36648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en-US" sz="1000" kern="1200">
                <a:solidFill>
                  <a:srgbClr val="FFFFFF"/>
                </a:solidFill>
                <a:latin typeface="Times New Roman" pitchFamily="18"/>
                <a:ea typeface="ＭＳ Ｐ明朝" pitchFamily="2"/>
                <a:cs typeface="Tahoma" pitchFamily="2"/>
              </a:defRPr>
            </a:lvl1pPr>
          </a:lstStyle>
          <a:p>
            <a:pPr lvl="0"/>
            <a:fld id="{DED03FC9-2942-4D3F-9E41-C2B946EC768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100" b="1" i="0" u="none" strike="noStrike" kern="1200" baseline="0">
          <a:ln>
            <a:noFill/>
          </a:ln>
          <a:solidFill>
            <a:srgbClr val="DEF5FA"/>
          </a:solidFill>
          <a:latin typeface="Lucida Sans Unicode" pitchFamily="34"/>
          <a:ea typeface="ＭＳ Ｐゴシック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400"/>
        </a:spcBef>
        <a:spcAft>
          <a:spcPts val="0"/>
        </a:spcAft>
        <a:tabLst>
          <a:tab pos="549000" algn="l"/>
          <a:tab pos="1463399" algn="l"/>
          <a:tab pos="2377800" algn="l"/>
          <a:tab pos="3292200" algn="l"/>
          <a:tab pos="4206600" algn="l"/>
          <a:tab pos="5121000" algn="l"/>
          <a:tab pos="6035399" algn="l"/>
          <a:tab pos="6949800" algn="l"/>
          <a:tab pos="7864200" algn="l"/>
          <a:tab pos="8778600" algn="l"/>
          <a:tab pos="9692999" algn="l"/>
        </a:tabLst>
        <a:defRPr lang="en-US" sz="2700" b="0" i="0" u="none" strike="noStrike" kern="1200" baseline="0">
          <a:ln>
            <a:noFill/>
          </a:ln>
          <a:solidFill>
            <a:srgbClr val="FFFFFF"/>
          </a:solidFill>
          <a:latin typeface="Lucida Sans Unicode" pitchFamily="34"/>
          <a:ea typeface="ＭＳ Ｐゴシック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60" y="858240"/>
            <a:ext cx="8053560" cy="18417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 Model of Compositional Abstraction of Aspect-Oriented Software</a:t>
            </a:r>
          </a:p>
        </p:txBody>
      </p:sp>
      <p:sp>
        <p:nvSpPr>
          <p:cNvPr id="3" name="テキスト ボックス 4"/>
          <p:cNvSpPr/>
          <p:nvPr/>
        </p:nvSpPr>
        <p:spPr>
          <a:xfrm>
            <a:off x="4475880" y="6357960"/>
            <a:ext cx="31067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FOAL '10		Mar. 15,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" y="3035520"/>
            <a:ext cx="7772400" cy="214848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800" rIns="45720" bIns="46800" anchor="t" anchorCtr="0" compatLnSpc="1">
            <a:spAutoFit/>
          </a:bodyPr>
          <a:lstStyle>
            <a:defPPr lvl="0">
              <a:buClr>
                <a:srgbClr val="2DA2BF"/>
              </a:buClr>
              <a:buSzPct val="68000"/>
              <a:buFont typeface="Wingdings 3" pitchFamily="18"/>
              <a:buNone/>
            </a:defPPr>
            <a:lvl1pPr lvl="0">
              <a:buClr>
                <a:srgbClr val="2DA2BF"/>
              </a:buClr>
              <a:buSzPct val="68000"/>
              <a:buFont typeface="Wingdings 3" pitchFamily="18"/>
              <a:buChar char=""/>
            </a:lvl1pPr>
            <a:lvl2pPr lvl="1">
              <a:buClr>
                <a:srgbClr val="2DA2BF"/>
              </a:buClr>
              <a:buSzPct val="100000"/>
              <a:buFont typeface="Verdana" pitchFamily="34"/>
              <a:buChar char="◦"/>
            </a:lvl2pPr>
            <a:lvl3pPr lvl="2">
              <a:buClr>
                <a:srgbClr val="DA1F28"/>
              </a:buClr>
              <a:buSzPct val="100000"/>
              <a:buFont typeface="Wingdings 2" pitchFamily="18"/>
              <a:buChar char=""/>
            </a:lvl3pPr>
            <a:lvl4pPr lvl="3">
              <a:buClr>
                <a:srgbClr val="DA1F28"/>
              </a:buClr>
              <a:buSzPct val="100000"/>
              <a:buFont typeface="Wingdings 2" pitchFamily="18"/>
              <a:buChar char=""/>
            </a:lvl4pPr>
            <a:lvl5pPr lvl="4">
              <a:buClr>
                <a:srgbClr val="DA1F28"/>
              </a:buClr>
              <a:buSzPct val="100000"/>
              <a:buFont typeface="Wingdings 2" pitchFamily="18"/>
              <a:buChar char=""/>
            </a:lvl5pPr>
            <a:lvl6pPr lvl="5">
              <a:buClr>
                <a:srgbClr val="DA1F28"/>
              </a:buClr>
              <a:buSzPct val="100000"/>
              <a:buFont typeface="Wingdings 2" pitchFamily="18"/>
              <a:buChar char=""/>
            </a:lvl6pPr>
            <a:lvl7pPr lvl="6">
              <a:buClr>
                <a:srgbClr val="DA1F28"/>
              </a:buClr>
              <a:buSzPct val="100000"/>
              <a:buFont typeface="Wingdings 2" pitchFamily="18"/>
              <a:buChar char=""/>
            </a:lvl7pPr>
            <a:lvl8pPr lvl="7">
              <a:buClr>
                <a:srgbClr val="DA1F28"/>
              </a:buClr>
              <a:buSzPct val="100000"/>
              <a:buFont typeface="Wingdings 2" pitchFamily="18"/>
              <a:buChar char=""/>
            </a:lvl8pPr>
            <a:lvl9pPr lvl="8">
              <a:buClr>
                <a:srgbClr val="DA1F28"/>
              </a:buClr>
              <a:buSzPct val="100000"/>
              <a:buFont typeface="Wingdings 2" pitchFamily="18"/>
              <a:buChar char="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804600" algn="l"/>
                <a:tab pos="1719000" algn="l"/>
                <a:tab pos="2633400" algn="l"/>
                <a:tab pos="3547800" algn="l"/>
                <a:tab pos="4462200" algn="l"/>
                <a:tab pos="5376600" algn="l"/>
                <a:tab pos="6290999" algn="l"/>
                <a:tab pos="7205400" algn="l"/>
                <a:tab pos="8119800" algn="l"/>
                <a:tab pos="9034200" algn="l"/>
                <a:tab pos="9948600" algn="l"/>
              </a:tabLst>
            </a:pPr>
            <a:r>
              <a:rPr lang="en-US" sz="2700" b="0" i="0" u="none" strike="noStrike" kern="1200" baseline="0">
                <a:ln>
                  <a:noFill/>
                </a:ln>
                <a:solidFill>
                  <a:srgbClr val="464646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Yasuyuki Tahara, Akihiko Ohsuga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804600" algn="l"/>
                <a:tab pos="1719000" algn="l"/>
                <a:tab pos="2633400" algn="l"/>
                <a:tab pos="3547800" algn="l"/>
                <a:tab pos="4462200" algn="l"/>
                <a:tab pos="5376600" algn="l"/>
                <a:tab pos="6290999" algn="l"/>
                <a:tab pos="7205400" algn="l"/>
                <a:tab pos="8119800" algn="l"/>
                <a:tab pos="9034200" algn="l"/>
                <a:tab pos="9948600" algn="l"/>
              </a:tabLst>
            </a:pPr>
            <a:r>
              <a:rPr lang="en-US" sz="1600" b="0" i="0" u="none" strike="noStrike" kern="1200" baseline="0">
                <a:ln>
                  <a:noFill/>
                </a:ln>
                <a:solidFill>
                  <a:srgbClr val="464646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The University of Electro-Communications, Tokyo, Japan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804600" algn="l"/>
                <a:tab pos="1719000" algn="l"/>
                <a:tab pos="2633400" algn="l"/>
                <a:tab pos="3547800" algn="l"/>
                <a:tab pos="4462200" algn="l"/>
                <a:tab pos="5376600" algn="l"/>
                <a:tab pos="6290999" algn="l"/>
                <a:tab pos="7205400" algn="l"/>
                <a:tab pos="8119800" algn="l"/>
                <a:tab pos="9034200" algn="l"/>
                <a:tab pos="9948600" algn="l"/>
              </a:tabLst>
            </a:pPr>
            <a:endParaRPr lang="en-US" sz="1600" b="0" i="0" u="none" strike="noStrike" kern="1200" baseline="0">
              <a:ln>
                <a:noFill/>
              </a:ln>
              <a:solidFill>
                <a:srgbClr val="464646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804600" algn="l"/>
                <a:tab pos="1719000" algn="l"/>
                <a:tab pos="2633400" algn="l"/>
                <a:tab pos="3547800" algn="l"/>
                <a:tab pos="4462200" algn="l"/>
                <a:tab pos="5376600" algn="l"/>
                <a:tab pos="6290999" algn="l"/>
                <a:tab pos="7205400" algn="l"/>
                <a:tab pos="8119800" algn="l"/>
                <a:tab pos="9034200" algn="l"/>
                <a:tab pos="9948600" algn="l"/>
              </a:tabLst>
            </a:pPr>
            <a:r>
              <a:rPr lang="en-US" sz="2700" b="0" i="0" u="none" strike="noStrike" kern="1200" baseline="0">
                <a:ln>
                  <a:noFill/>
                </a:ln>
                <a:solidFill>
                  <a:srgbClr val="464646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Shinichi Honiden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804600" algn="l"/>
                <a:tab pos="1719000" algn="l"/>
                <a:tab pos="2633400" algn="l"/>
                <a:tab pos="3547800" algn="l"/>
                <a:tab pos="4462200" algn="l"/>
                <a:tab pos="5376600" algn="l"/>
                <a:tab pos="6290999" algn="l"/>
                <a:tab pos="7205400" algn="l"/>
                <a:tab pos="8119800" algn="l"/>
                <a:tab pos="9034200" algn="l"/>
                <a:tab pos="9948600" algn="l"/>
              </a:tabLst>
            </a:pPr>
            <a:r>
              <a:rPr lang="en-US" sz="1600" b="0" i="0" u="none" strike="noStrike" kern="1200" baseline="0">
                <a:ln>
                  <a:noFill/>
                </a:ln>
                <a:solidFill>
                  <a:srgbClr val="464646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National Institute of Informatics and The University of Tokyo, Japan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Solution: Use the </a:t>
            </a:r>
            <a:r>
              <a:rPr lang="en-US">
                <a:solidFill>
                  <a:srgbClr val="FF0000"/>
                </a:solidFill>
              </a:rPr>
              <a:t>equational abstraction</a:t>
            </a:r>
            <a:r>
              <a:rPr lang="en-US"/>
              <a:t> theory [Meseguer et al. '08]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Based on an algebraic specification framework called </a:t>
            </a:r>
            <a:r>
              <a:rPr lang="en-US">
                <a:solidFill>
                  <a:srgbClr val="FF0000"/>
                </a:solidFill>
              </a:rPr>
              <a:t>rewriting logic</a:t>
            </a:r>
          </a:p>
          <a:p>
            <a:pPr lvl="1"/>
            <a:endParaRPr lang="en-US"/>
          </a:p>
          <a:p>
            <a:pPr lvl="2"/>
            <a:r>
              <a:rPr lang="en-US"/>
              <a:t>Easy to build compositional models</a:t>
            </a:r>
          </a:p>
          <a:p>
            <a:pPr lvl="1"/>
            <a:endParaRPr lang="en-US"/>
          </a:p>
          <a:p>
            <a:pPr lvl="1"/>
            <a:r>
              <a:rPr lang="en-US"/>
              <a:t>Extension of state machine abstraction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>
                <a:solidFill>
                  <a:srgbClr val="FF0000"/>
                </a:solidFill>
              </a:rPr>
              <a:t>Step 1:</a:t>
            </a:r>
            <a:r>
              <a:rPr lang="en-US"/>
              <a:t> Build a rewriting logic model extending the state machine model of aspects</a:t>
            </a:r>
          </a:p>
          <a:p>
            <a:pPr lvl="0">
              <a:buNone/>
            </a:pPr>
            <a:endParaRPr lang="en-US"/>
          </a:p>
          <a:p>
            <a:pPr lvl="1"/>
            <a:r>
              <a:rPr lang="en-US"/>
              <a:t>In fact, this model is more generic than state machine</a:t>
            </a:r>
          </a:p>
          <a:p>
            <a:pPr lvl="1"/>
            <a:endParaRPr lang="en-US"/>
          </a:p>
          <a:p>
            <a:pPr lvl="1"/>
            <a:r>
              <a:rPr lang="en-US"/>
              <a:t>For example, it can represent operational semantics of programming languages in detail</a:t>
            </a:r>
          </a:p>
          <a:p>
            <a:pPr lvl="0">
              <a:buNone/>
            </a:pPr>
            <a:endParaRPr lang="en-US"/>
          </a:p>
          <a:p>
            <a:pPr lvl="0">
              <a:buNone/>
            </a:pPr>
            <a:r>
              <a:rPr lang="en-US">
                <a:solidFill>
                  <a:srgbClr val="FF0000"/>
                </a:solidFill>
              </a:rPr>
              <a:t>Step 2:</a:t>
            </a:r>
            <a:r>
              <a:rPr lang="en-US"/>
              <a:t> Show compositionality of equational abstraction of the model built in Step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0000" y="2364659"/>
            <a:ext cx="2414879" cy="1271340"/>
            <a:chOff x="900000" y="2364659"/>
            <a:chExt cx="2414879" cy="1271340"/>
          </a:xfrm>
        </p:grpSpPr>
        <p:sp>
          <p:nvSpPr>
            <p:cNvPr id="8" name="TextBox 7"/>
            <p:cNvSpPr txBox="1"/>
            <p:nvPr/>
          </p:nvSpPr>
          <p:spPr>
            <a:xfrm>
              <a:off x="900000" y="3253319"/>
              <a:ext cx="1584000" cy="382680"/>
            </a:xfrm>
            <a:prstGeom prst="rect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Aspect model</a:t>
              </a:r>
            </a:p>
          </p:txBody>
        </p:sp>
        <p:cxnSp>
          <p:nvCxnSpPr>
            <p:cNvPr id="9" name="Straight Arrow Connector 8"/>
            <p:cNvCxnSpPr>
              <a:stCxn id="3" idx="1"/>
              <a:endCxn id="8" idx="0"/>
            </p:cNvCxnSpPr>
            <p:nvPr/>
          </p:nvCxnSpPr>
          <p:spPr>
            <a:xfrm rot="10800000" flipV="1">
              <a:off x="1692000" y="2364659"/>
              <a:ext cx="828000" cy="888659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105640" y="2713320"/>
              <a:ext cx="1209239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+ Aspects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92879" y="2556000"/>
            <a:ext cx="2062081" cy="1777320"/>
            <a:chOff x="3692879" y="2556000"/>
            <a:chExt cx="2062081" cy="1777320"/>
          </a:xfrm>
        </p:grpSpPr>
        <p:cxnSp>
          <p:nvCxnSpPr>
            <p:cNvPr id="12" name="Straight Arrow Connector 11"/>
            <p:cNvCxnSpPr>
              <a:stCxn id="3" idx="2"/>
            </p:cNvCxnSpPr>
            <p:nvPr/>
          </p:nvCxnSpPr>
          <p:spPr>
            <a:xfrm>
              <a:off x="3692879" y="2556000"/>
              <a:ext cx="5041" cy="177732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3" name="TextBox 12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14" name="Straight Connector 13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 rot="4648200">
            <a:off x="3693070" y="89374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8"/>
                </a:moveTo>
                <a:cubicBezTo>
                  <a:pt x="255" y="-22099"/>
                  <a:pt x="493" y="-22195"/>
                  <a:pt x="734" y="-22264"/>
                </a:cubicBezTo>
                <a:cubicBezTo>
                  <a:pt x="1027" y="-22348"/>
                  <a:pt x="1299" y="-22501"/>
                  <a:pt x="1576" y="-22631"/>
                </a:cubicBezTo>
                <a:cubicBezTo>
                  <a:pt x="1871" y="-22770"/>
                  <a:pt x="2160" y="-22923"/>
                  <a:pt x="2439" y="-23096"/>
                </a:cubicBezTo>
                <a:cubicBezTo>
                  <a:pt x="2674" y="-23242"/>
                  <a:pt x="2842" y="-23474"/>
                  <a:pt x="3056" y="-23657"/>
                </a:cubicBezTo>
                <a:cubicBezTo>
                  <a:pt x="3259" y="-23832"/>
                  <a:pt x="3424" y="-24045"/>
                  <a:pt x="3600" y="-24255"/>
                </a:cubicBezTo>
                <a:cubicBezTo>
                  <a:pt x="3819" y="-24516"/>
                  <a:pt x="4114" y="-24711"/>
                  <a:pt x="4335" y="-24974"/>
                </a:cubicBezTo>
                <a:cubicBezTo>
                  <a:pt x="4498" y="-25168"/>
                  <a:pt x="4555" y="-25439"/>
                  <a:pt x="4726" y="-25627"/>
                </a:cubicBezTo>
                <a:cubicBezTo>
                  <a:pt x="4899" y="-25817"/>
                  <a:pt x="4963" y="-26021"/>
                  <a:pt x="5105" y="-26220"/>
                </a:cubicBezTo>
                <a:cubicBezTo>
                  <a:pt x="5256" y="-26433"/>
                  <a:pt x="5328" y="-26692"/>
                  <a:pt x="5465" y="-26920"/>
                </a:cubicBezTo>
                <a:cubicBezTo>
                  <a:pt x="5681" y="-27280"/>
                  <a:pt x="5706" y="-27674"/>
                  <a:pt x="5897" y="-28035"/>
                </a:cubicBezTo>
                <a:cubicBezTo>
                  <a:pt x="6092" y="-28402"/>
                  <a:pt x="6094" y="-28837"/>
                  <a:pt x="6227" y="-29235"/>
                </a:cubicBezTo>
                <a:cubicBezTo>
                  <a:pt x="6338" y="-29571"/>
                  <a:pt x="6380" y="-29927"/>
                  <a:pt x="6457" y="-30273"/>
                </a:cubicBezTo>
                <a:cubicBezTo>
                  <a:pt x="6524" y="-30573"/>
                  <a:pt x="6636" y="-30866"/>
                  <a:pt x="6657" y="-31173"/>
                </a:cubicBezTo>
                <a:cubicBezTo>
                  <a:pt x="6675" y="-31426"/>
                  <a:pt x="6695" y="-31672"/>
                  <a:pt x="6778" y="-31905"/>
                </a:cubicBezTo>
                <a:cubicBezTo>
                  <a:pt x="6879" y="-32190"/>
                  <a:pt x="6835" y="-32457"/>
                  <a:pt x="6965" y="-32747"/>
                </a:cubicBezTo>
                <a:cubicBezTo>
                  <a:pt x="7055" y="-32947"/>
                  <a:pt x="7107" y="-33177"/>
                  <a:pt x="7070" y="-33402"/>
                </a:cubicBezTo>
                <a:cubicBezTo>
                  <a:pt x="7028" y="-33654"/>
                  <a:pt x="7035" y="-33911"/>
                  <a:pt x="7094" y="-34156"/>
                </a:cubicBezTo>
                <a:cubicBezTo>
                  <a:pt x="7152" y="-34398"/>
                  <a:pt x="7217" y="-34635"/>
                  <a:pt x="7235" y="-34884"/>
                </a:cubicBezTo>
                <a:cubicBezTo>
                  <a:pt x="7256" y="-35158"/>
                  <a:pt x="7226" y="-35430"/>
                  <a:pt x="7253" y="-35702"/>
                </a:cubicBezTo>
                <a:cubicBezTo>
                  <a:pt x="7280" y="-35978"/>
                  <a:pt x="7233" y="-36262"/>
                  <a:pt x="7294" y="-36534"/>
                </a:cubicBezTo>
                <a:cubicBezTo>
                  <a:pt x="7382" y="-36931"/>
                  <a:pt x="7367" y="-37290"/>
                  <a:pt x="7366" y="-37689"/>
                </a:cubicBezTo>
                <a:cubicBezTo>
                  <a:pt x="7363" y="-38311"/>
                  <a:pt x="7380" y="-38921"/>
                  <a:pt x="7448" y="-39539"/>
                </a:cubicBezTo>
                <a:cubicBezTo>
                  <a:pt x="7488" y="-39901"/>
                  <a:pt x="7314" y="-40115"/>
                  <a:pt x="7150" y="-40323"/>
                </a:cubicBezTo>
                <a:cubicBezTo>
                  <a:pt x="7003" y="-40510"/>
                  <a:pt x="6726" y="-40515"/>
                  <a:pt x="6525" y="-40648"/>
                </a:cubicBezTo>
                <a:cubicBezTo>
                  <a:pt x="6306" y="-40792"/>
                  <a:pt x="6068" y="-40872"/>
                  <a:pt x="5820" y="-40989"/>
                </a:cubicBezTo>
                <a:cubicBezTo>
                  <a:pt x="5626" y="-41080"/>
                  <a:pt x="5417" y="-41188"/>
                  <a:pt x="5205" y="-41084"/>
                </a:cubicBezTo>
                <a:cubicBezTo>
                  <a:pt x="4957" y="-40964"/>
                  <a:pt x="4685" y="-40968"/>
                  <a:pt x="4426" y="-40908"/>
                </a:cubicBezTo>
                <a:cubicBezTo>
                  <a:pt x="4197" y="-40855"/>
                  <a:pt x="3968" y="-40895"/>
                  <a:pt x="3733" y="-40837"/>
                </a:cubicBezTo>
                <a:cubicBezTo>
                  <a:pt x="3512" y="-40782"/>
                  <a:pt x="3282" y="-40732"/>
                  <a:pt x="3059" y="-40760"/>
                </a:cubicBezTo>
                <a:cubicBezTo>
                  <a:pt x="2822" y="-40790"/>
                  <a:pt x="2619" y="-40728"/>
                  <a:pt x="2394" y="-40724"/>
                </a:cubicBezTo>
                <a:cubicBezTo>
                  <a:pt x="2178" y="-40720"/>
                  <a:pt x="1962" y="-40712"/>
                  <a:pt x="1755" y="-40620"/>
                </a:cubicBezTo>
                <a:cubicBezTo>
                  <a:pt x="1527" y="-40518"/>
                  <a:pt x="1304" y="-40410"/>
                  <a:pt x="1072" y="-40320"/>
                </a:cubicBezTo>
                <a:cubicBezTo>
                  <a:pt x="838" y="-40229"/>
                  <a:pt x="627" y="-40055"/>
                  <a:pt x="511" y="-39828"/>
                </a:cubicBezTo>
                <a:lnTo>
                  <a:pt x="311" y="-39667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00000" y="2556000"/>
            <a:ext cx="3360240" cy="2160000"/>
            <a:chOff x="4500000" y="2556000"/>
            <a:chExt cx="3360240" cy="2160000"/>
          </a:xfrm>
        </p:grpSpPr>
        <p:cxnSp>
          <p:nvCxnSpPr>
            <p:cNvPr id="18" name="Straight Arrow Connector 17"/>
            <p:cNvCxnSpPr>
              <a:stCxn id="16" idx="3"/>
              <a:endCxn id="22" idx="1"/>
            </p:cNvCxnSpPr>
            <p:nvPr/>
          </p:nvCxnSpPr>
          <p:spPr>
            <a:xfrm>
              <a:off x="4540320" y="4524660"/>
              <a:ext cx="859680" cy="1588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9" name="Straight Arrow Connector 18"/>
            <p:cNvCxnSpPr>
              <a:stCxn id="4" idx="2"/>
              <a:endCxn id="22" idx="0"/>
            </p:cNvCxnSpPr>
            <p:nvPr/>
          </p:nvCxnSpPr>
          <p:spPr>
            <a:xfrm rot="5400000">
              <a:off x="5749830" y="3436290"/>
              <a:ext cx="1777320" cy="1674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</a:ln>
          </p:spPr>
        </p:cxnSp>
        <p:sp>
          <p:nvSpPr>
            <p:cNvPr id="20" name="TextBox 19"/>
            <p:cNvSpPr txBox="1"/>
            <p:nvPr/>
          </p:nvSpPr>
          <p:spPr>
            <a:xfrm>
              <a:off x="4500000" y="3924000"/>
              <a:ext cx="1062719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Property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 flipH="1" flipV="1">
              <a:off x="5760000" y="3311999"/>
              <a:ext cx="900000" cy="324001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00000" y="4333320"/>
              <a:ext cx="2460240" cy="382680"/>
            </a:xfrm>
            <a:prstGeom prst="rect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Equational abstraction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2001" y="3635998"/>
            <a:ext cx="5507999" cy="2308681"/>
            <a:chOff x="1692001" y="3635998"/>
            <a:chExt cx="5507999" cy="2308681"/>
          </a:xfrm>
        </p:grpSpPr>
        <p:grpSp>
          <p:nvGrpSpPr>
            <p:cNvPr id="24" name="Group 23"/>
            <p:cNvGrpSpPr/>
            <p:nvPr/>
          </p:nvGrpSpPr>
          <p:grpSpPr>
            <a:xfrm>
              <a:off x="1692001" y="3635998"/>
              <a:ext cx="1614959" cy="888661"/>
              <a:chOff x="1692001" y="3635998"/>
              <a:chExt cx="1614959" cy="888661"/>
            </a:xfrm>
          </p:grpSpPr>
          <p:cxnSp>
            <p:nvCxnSpPr>
              <p:cNvPr id="25" name="Straight Arrow Connector 24"/>
              <p:cNvCxnSpPr>
                <a:stCxn id="8" idx="2"/>
                <a:endCxn id="16" idx="1"/>
              </p:cNvCxnSpPr>
              <p:nvPr/>
            </p:nvCxnSpPr>
            <p:spPr>
              <a:xfrm rot="16200000" flipH="1">
                <a:off x="1829430" y="3498569"/>
                <a:ext cx="888661" cy="1163520"/>
              </a:xfrm>
              <a:prstGeom prst="straightConnector1">
                <a:avLst/>
              </a:prstGeom>
              <a:noFill/>
              <a:ln w="18000">
                <a:solidFill>
                  <a:srgbClr val="FF0000"/>
                </a:solidFill>
                <a:prstDash val="solid"/>
                <a:tailEnd type="arrow"/>
              </a:ln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2232000" y="3793319"/>
                <a:ext cx="1074960" cy="38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9000" tIns="54000" rIns="99000" bIns="54000" anchorCtr="0" compatLnSpc="1">
                <a:spAutoFit/>
              </a:bodyPr>
              <a:lstStyle>
                <a:defPPr lvl="0">
                  <a:buClr>
                    <a:srgbClr val="000000"/>
                  </a:buClr>
                  <a:buSzPct val="100000"/>
                  <a:buFont typeface="Lucida Sans Unicode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9pPr>
              </a:lstStyle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 b="0" i="0" u="none" strike="noStrike" baseline="0">
                    <a:ln>
                      <a:noFill/>
                    </a:ln>
                    <a:solidFill>
                      <a:srgbClr val="FF0000"/>
                    </a:solidFill>
                    <a:latin typeface="Lucida Sans Unicode" pitchFamily="34"/>
                    <a:ea typeface="ＭＳ Ｐゴシック" pitchFamily="2"/>
                    <a:cs typeface="ＭＳ Ｐゴシック" pitchFamily="2"/>
                  </a:rPr>
                  <a:t>Mapping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326480" y="5580000"/>
              <a:ext cx="2873520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0000"/>
                  </a:solidFill>
                </a:defRPr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(Our original contributions)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000" y="3253319"/>
            <a:ext cx="158400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000" y="4333320"/>
            <a:ext cx="246024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8" name="Straight Arrow Connector 7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9" name="TextBox 8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cxnSp>
        <p:nvCxnSpPr>
          <p:cNvPr id="10" name="Straight Arrow Connector 9"/>
          <p:cNvCxnSpPr>
            <a:stCxn id="3" idx="1"/>
            <a:endCxn id="5" idx="0"/>
          </p:cNvCxnSpPr>
          <p:nvPr/>
        </p:nvCxnSpPr>
        <p:spPr>
          <a:xfrm rot="10800000" flipV="1">
            <a:off x="1692000" y="2364659"/>
            <a:ext cx="828000" cy="888659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11" name="TextBox 10"/>
          <p:cNvSpPr txBox="1"/>
          <p:nvPr/>
        </p:nvSpPr>
        <p:spPr>
          <a:xfrm>
            <a:off x="2105640" y="2713320"/>
            <a:ext cx="120923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+ Aspects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3692879" y="2556000"/>
            <a:ext cx="5041" cy="177732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headEnd type="arrow"/>
            <a:tailEnd type="arrow"/>
          </a:ln>
        </p:spPr>
      </p:cxnSp>
      <p:sp>
        <p:nvSpPr>
          <p:cNvPr id="13" name="TextBox 12"/>
          <p:cNvSpPr txBox="1"/>
          <p:nvPr/>
        </p:nvSpPr>
        <p:spPr>
          <a:xfrm>
            <a:off x="4680000" y="3096000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4540320" y="4524660"/>
            <a:ext cx="8596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>
          <a:xfrm rot="5400000">
            <a:off x="5749830" y="3436290"/>
            <a:ext cx="1777320" cy="1674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headEnd type="arrow"/>
          </a:ln>
        </p:spPr>
      </p:cxnSp>
      <p:sp>
        <p:nvSpPr>
          <p:cNvPr id="16" name="TextBox 15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7" name="Straight Connector 16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C0C0C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8" name="Straight Arrow Connector 17"/>
          <p:cNvCxnSpPr>
            <a:stCxn id="5" idx="2"/>
            <a:endCxn id="6" idx="1"/>
          </p:cNvCxnSpPr>
          <p:nvPr/>
        </p:nvCxnSpPr>
        <p:spPr>
          <a:xfrm rot="16200000" flipH="1">
            <a:off x="1829430" y="3498569"/>
            <a:ext cx="888661" cy="116352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19" name="Straight Connector 18"/>
          <p:cNvSpPr/>
          <p:nvPr/>
        </p:nvSpPr>
        <p:spPr>
          <a:xfrm flipH="1">
            <a:off x="3780000" y="3276000"/>
            <a:ext cx="900000" cy="360000"/>
          </a:xfrm>
          <a:prstGeom prst="line">
            <a:avLst/>
          </a:prstGeom>
          <a:noFill/>
          <a:ln w="7200">
            <a:solidFill>
              <a:srgbClr val="C0C0C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2000" y="3793319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1" name="Freeform 20"/>
          <p:cNvSpPr/>
          <p:nvPr/>
        </p:nvSpPr>
        <p:spPr>
          <a:xfrm rot="4648200">
            <a:off x="3693246" y="894250"/>
            <a:ext cx="2683080" cy="6849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8">
                <a:moveTo>
                  <a:pt x="0" y="-22098"/>
                </a:moveTo>
                <a:cubicBezTo>
                  <a:pt x="255" y="-22099"/>
                  <a:pt x="493" y="-22194"/>
                  <a:pt x="734" y="-22264"/>
                </a:cubicBezTo>
                <a:cubicBezTo>
                  <a:pt x="1027" y="-22347"/>
                  <a:pt x="1299" y="-22501"/>
                  <a:pt x="1576" y="-22631"/>
                </a:cubicBezTo>
                <a:cubicBezTo>
                  <a:pt x="1871" y="-22769"/>
                  <a:pt x="2160" y="-22923"/>
                  <a:pt x="2439" y="-23096"/>
                </a:cubicBezTo>
                <a:cubicBezTo>
                  <a:pt x="2674" y="-23242"/>
                  <a:pt x="2842" y="-23473"/>
                  <a:pt x="3056" y="-23657"/>
                </a:cubicBezTo>
                <a:cubicBezTo>
                  <a:pt x="3259" y="-23832"/>
                  <a:pt x="3424" y="-24044"/>
                  <a:pt x="3600" y="-24254"/>
                </a:cubicBezTo>
                <a:cubicBezTo>
                  <a:pt x="3819" y="-24516"/>
                  <a:pt x="4114" y="-24711"/>
                  <a:pt x="4335" y="-24974"/>
                </a:cubicBezTo>
                <a:cubicBezTo>
                  <a:pt x="4498" y="-25167"/>
                  <a:pt x="4555" y="-25438"/>
                  <a:pt x="4726" y="-25627"/>
                </a:cubicBezTo>
                <a:cubicBezTo>
                  <a:pt x="4899" y="-25817"/>
                  <a:pt x="4963" y="-26021"/>
                  <a:pt x="5105" y="-26220"/>
                </a:cubicBezTo>
                <a:cubicBezTo>
                  <a:pt x="5256" y="-26433"/>
                  <a:pt x="5328" y="-26691"/>
                  <a:pt x="5465" y="-26920"/>
                </a:cubicBezTo>
                <a:cubicBezTo>
                  <a:pt x="5681" y="-27280"/>
                  <a:pt x="5706" y="-27674"/>
                  <a:pt x="5897" y="-28035"/>
                </a:cubicBezTo>
                <a:cubicBezTo>
                  <a:pt x="6092" y="-28401"/>
                  <a:pt x="6094" y="-28836"/>
                  <a:pt x="6227" y="-29235"/>
                </a:cubicBezTo>
                <a:cubicBezTo>
                  <a:pt x="6338" y="-29571"/>
                  <a:pt x="6380" y="-29926"/>
                  <a:pt x="6457" y="-30273"/>
                </a:cubicBezTo>
                <a:cubicBezTo>
                  <a:pt x="6524" y="-30572"/>
                  <a:pt x="6636" y="-30866"/>
                  <a:pt x="6657" y="-31173"/>
                </a:cubicBezTo>
                <a:cubicBezTo>
                  <a:pt x="6675" y="-31426"/>
                  <a:pt x="6695" y="-31671"/>
                  <a:pt x="6778" y="-31905"/>
                </a:cubicBezTo>
                <a:cubicBezTo>
                  <a:pt x="6879" y="-32190"/>
                  <a:pt x="6835" y="-32457"/>
                  <a:pt x="6965" y="-32746"/>
                </a:cubicBezTo>
                <a:cubicBezTo>
                  <a:pt x="7055" y="-32947"/>
                  <a:pt x="7107" y="-33177"/>
                  <a:pt x="7070" y="-33401"/>
                </a:cubicBezTo>
                <a:cubicBezTo>
                  <a:pt x="7028" y="-33654"/>
                  <a:pt x="7035" y="-33911"/>
                  <a:pt x="7094" y="-34155"/>
                </a:cubicBezTo>
                <a:cubicBezTo>
                  <a:pt x="7152" y="-34397"/>
                  <a:pt x="7217" y="-34635"/>
                  <a:pt x="7235" y="-34884"/>
                </a:cubicBezTo>
                <a:cubicBezTo>
                  <a:pt x="7256" y="-35158"/>
                  <a:pt x="7226" y="-35430"/>
                  <a:pt x="7253" y="-35701"/>
                </a:cubicBezTo>
                <a:cubicBezTo>
                  <a:pt x="7280" y="-35978"/>
                  <a:pt x="7233" y="-36262"/>
                  <a:pt x="7294" y="-36533"/>
                </a:cubicBezTo>
                <a:cubicBezTo>
                  <a:pt x="7382" y="-36931"/>
                  <a:pt x="7367" y="-37289"/>
                  <a:pt x="7366" y="-37688"/>
                </a:cubicBezTo>
                <a:cubicBezTo>
                  <a:pt x="7363" y="-38311"/>
                  <a:pt x="7380" y="-38920"/>
                  <a:pt x="7448" y="-39538"/>
                </a:cubicBezTo>
                <a:cubicBezTo>
                  <a:pt x="7488" y="-39900"/>
                  <a:pt x="7314" y="-40114"/>
                  <a:pt x="7150" y="-40323"/>
                </a:cubicBezTo>
                <a:cubicBezTo>
                  <a:pt x="7003" y="-40510"/>
                  <a:pt x="6726" y="-40514"/>
                  <a:pt x="6525" y="-40647"/>
                </a:cubicBezTo>
                <a:cubicBezTo>
                  <a:pt x="6306" y="-40792"/>
                  <a:pt x="6068" y="-40872"/>
                  <a:pt x="5820" y="-40988"/>
                </a:cubicBezTo>
                <a:cubicBezTo>
                  <a:pt x="5626" y="-41079"/>
                  <a:pt x="5417" y="-41187"/>
                  <a:pt x="5205" y="-41084"/>
                </a:cubicBezTo>
                <a:cubicBezTo>
                  <a:pt x="4957" y="-40963"/>
                  <a:pt x="4685" y="-40968"/>
                  <a:pt x="4426" y="-40908"/>
                </a:cubicBezTo>
                <a:cubicBezTo>
                  <a:pt x="4197" y="-40854"/>
                  <a:pt x="3968" y="-40895"/>
                  <a:pt x="3733" y="-40836"/>
                </a:cubicBezTo>
                <a:cubicBezTo>
                  <a:pt x="3512" y="-40782"/>
                  <a:pt x="3282" y="-40732"/>
                  <a:pt x="3059" y="-40760"/>
                </a:cubicBezTo>
                <a:cubicBezTo>
                  <a:pt x="2822" y="-40790"/>
                  <a:pt x="2619" y="-40727"/>
                  <a:pt x="2394" y="-40723"/>
                </a:cubicBezTo>
                <a:cubicBezTo>
                  <a:pt x="2178" y="-40719"/>
                  <a:pt x="1962" y="-40712"/>
                  <a:pt x="1755" y="-40619"/>
                </a:cubicBezTo>
                <a:cubicBezTo>
                  <a:pt x="1527" y="-40517"/>
                  <a:pt x="1304" y="-40409"/>
                  <a:pt x="1072" y="-40319"/>
                </a:cubicBezTo>
                <a:cubicBezTo>
                  <a:pt x="838" y="-40229"/>
                  <a:pt x="627" y="-40055"/>
                  <a:pt x="511" y="-39827"/>
                </a:cubicBezTo>
                <a:lnTo>
                  <a:pt x="311" y="-39667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6840" y="558072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C0C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77324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600"/>
              <a:t>A (finite) state machine </a:t>
            </a:r>
            <a:r>
              <a:rPr lang="en-US" sz="2600" i="1"/>
              <a:t>M</a:t>
            </a:r>
            <a:r>
              <a:rPr lang="en-US" sz="2600"/>
              <a:t> is a tuple (</a:t>
            </a:r>
            <a:r>
              <a:rPr lang="en-US" sz="2600" i="1"/>
              <a:t>S</a:t>
            </a:r>
            <a:r>
              <a:rPr lang="en-US" sz="2600" i="1" baseline="-25000"/>
              <a:t>M </a:t>
            </a:r>
            <a:r>
              <a:rPr lang="en-US" sz="2600"/>
              <a:t>, </a:t>
            </a:r>
            <a:r>
              <a:rPr lang="en-US" sz="2600" i="1"/>
              <a:t>S</a:t>
            </a:r>
            <a:r>
              <a:rPr lang="en-US" sz="2600" i="1" baseline="-25000"/>
              <a:t>0</a:t>
            </a:r>
            <a:r>
              <a:rPr lang="en-US" sz="2600" i="1" baseline="30000"/>
              <a:t>M</a:t>
            </a:r>
            <a:r>
              <a:rPr lang="en-US" sz="2600"/>
              <a:t>,</a:t>
            </a:r>
          </a:p>
          <a:p>
            <a:pPr lvl="0"/>
            <a:r>
              <a:rPr lang="en-US" sz="2600"/>
              <a:t>→</a:t>
            </a:r>
            <a:r>
              <a:rPr lang="en-US" sz="2600" i="1" baseline="-25000"/>
              <a:t>M </a:t>
            </a:r>
            <a:r>
              <a:rPr lang="en-US" sz="2600"/>
              <a:t>, </a:t>
            </a:r>
            <a:r>
              <a:rPr lang="en-US" sz="2600" i="1"/>
              <a:t>L</a:t>
            </a:r>
            <a:r>
              <a:rPr lang="en-US" sz="2600" i="1" baseline="-25000"/>
              <a:t>M </a:t>
            </a:r>
            <a:r>
              <a:rPr lang="en-US" sz="2600"/>
              <a:t>) where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sz="2200" i="1"/>
              <a:t>S</a:t>
            </a:r>
            <a:r>
              <a:rPr lang="en-US" sz="2200" i="1" baseline="-25000"/>
              <a:t>M </a:t>
            </a:r>
            <a:r>
              <a:rPr lang="en-US" sz="2200" i="1"/>
              <a:t> </a:t>
            </a:r>
            <a:r>
              <a:rPr lang="en-US" sz="2200"/>
              <a:t>is the finite set of </a:t>
            </a:r>
            <a:r>
              <a:rPr lang="en-US" sz="2200">
                <a:solidFill>
                  <a:srgbClr val="FF0000"/>
                </a:solidFill>
              </a:rPr>
              <a:t>states</a:t>
            </a:r>
          </a:p>
          <a:p>
            <a:pPr lvl="1"/>
            <a:endParaRPr lang="en-US"/>
          </a:p>
          <a:p>
            <a:pPr lvl="1"/>
            <a:r>
              <a:rPr lang="en-US" sz="2200" i="1"/>
              <a:t>S</a:t>
            </a:r>
            <a:r>
              <a:rPr lang="en-US" sz="2200" i="1" baseline="-25000"/>
              <a:t>0</a:t>
            </a:r>
            <a:r>
              <a:rPr lang="en-US" sz="2200" i="1" baseline="30000"/>
              <a:t>M</a:t>
            </a:r>
            <a:r>
              <a:rPr lang="en-US" sz="2200"/>
              <a:t> (⊆ </a:t>
            </a:r>
            <a:r>
              <a:rPr lang="en-US" sz="2200" i="1"/>
              <a:t>S</a:t>
            </a:r>
            <a:r>
              <a:rPr lang="en-US" sz="2200" i="1" baseline="-25000"/>
              <a:t>M </a:t>
            </a:r>
            <a:r>
              <a:rPr lang="en-US" sz="2200"/>
              <a:t>) is the set of </a:t>
            </a:r>
            <a:r>
              <a:rPr lang="en-US" sz="2200">
                <a:solidFill>
                  <a:srgbClr val="FF0000"/>
                </a:solidFill>
              </a:rPr>
              <a:t>initial states</a:t>
            </a:r>
          </a:p>
          <a:p>
            <a:pPr lvl="1"/>
            <a:endParaRPr lang="en-US"/>
          </a:p>
          <a:p>
            <a:pPr lvl="1"/>
            <a:r>
              <a:rPr lang="en-US" sz="2200"/>
              <a:t>→</a:t>
            </a:r>
            <a:r>
              <a:rPr lang="en-US" sz="2200" i="1" baseline="-25000"/>
              <a:t>M</a:t>
            </a:r>
            <a:r>
              <a:rPr lang="en-US" sz="2200"/>
              <a:t> (⊆ </a:t>
            </a:r>
            <a:r>
              <a:rPr lang="en-US" sz="2200" i="1"/>
              <a:t>S</a:t>
            </a:r>
            <a:r>
              <a:rPr lang="en-US" sz="2200" i="1" baseline="-25000"/>
              <a:t>M</a:t>
            </a:r>
            <a:r>
              <a:rPr lang="en-US" sz="2200"/>
              <a:t> × </a:t>
            </a:r>
            <a:r>
              <a:rPr lang="en-US" sz="2200" i="1"/>
              <a:t>S</a:t>
            </a:r>
            <a:r>
              <a:rPr lang="en-US" sz="2200" i="1" baseline="-25000"/>
              <a:t>M </a:t>
            </a:r>
            <a:r>
              <a:rPr lang="en-US" sz="2200"/>
              <a:t>) is the </a:t>
            </a:r>
            <a:r>
              <a:rPr lang="en-US" sz="2200">
                <a:solidFill>
                  <a:srgbClr val="FF0000"/>
                </a:solidFill>
              </a:rPr>
              <a:t>transition</a:t>
            </a:r>
            <a:r>
              <a:rPr lang="en-US" sz="2200"/>
              <a:t> relation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 sz="2000"/>
              <a:t>This needs to be </a:t>
            </a:r>
            <a:r>
              <a:rPr lang="en-US" sz="2000">
                <a:solidFill>
                  <a:srgbClr val="FF0000"/>
                </a:solidFill>
              </a:rPr>
              <a:t>total</a:t>
            </a:r>
            <a:r>
              <a:rPr lang="en-US" sz="2000"/>
              <a:t>, i. e. there is at least one transition from each 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600"/>
              <a:t>(Continued from the definition of the state machine </a:t>
            </a:r>
            <a:r>
              <a:rPr lang="en-US" sz="2600" i="1"/>
              <a:t>M</a:t>
            </a:r>
            <a:r>
              <a:rPr lang="en-US" sz="2600"/>
              <a:t> )</a:t>
            </a:r>
          </a:p>
          <a:p>
            <a:pPr lvl="1">
              <a:buNone/>
            </a:pPr>
            <a:endParaRPr lang="en-US" i="1"/>
          </a:p>
          <a:p>
            <a:pPr lvl="1"/>
            <a:r>
              <a:rPr lang="en-US" sz="2200" i="1"/>
              <a:t>L</a:t>
            </a:r>
            <a:r>
              <a:rPr lang="en-US" sz="2200" i="1" baseline="-25000"/>
              <a:t>M </a:t>
            </a:r>
            <a:r>
              <a:rPr lang="en-US" sz="2200"/>
              <a:t> : </a:t>
            </a:r>
            <a:r>
              <a:rPr lang="en-US" sz="2200" i="1"/>
              <a:t>S</a:t>
            </a:r>
            <a:r>
              <a:rPr lang="en-US" sz="2200" i="1" baseline="-25000"/>
              <a:t>M </a:t>
            </a:r>
            <a:r>
              <a:rPr lang="en-US" sz="2200"/>
              <a:t>→ 2</a:t>
            </a:r>
            <a:r>
              <a:rPr lang="en-US" sz="2200" i="1" baseline="30000"/>
              <a:t>AP</a:t>
            </a:r>
            <a:r>
              <a:rPr lang="en-US" sz="2200"/>
              <a:t> is the </a:t>
            </a:r>
            <a:r>
              <a:rPr lang="en-US" sz="2200">
                <a:solidFill>
                  <a:srgbClr val="FF0000"/>
                </a:solidFill>
              </a:rPr>
              <a:t>labeling function</a:t>
            </a:r>
            <a:r>
              <a:rPr lang="en-US" sz="2200"/>
              <a:t> on the finite set of </a:t>
            </a:r>
            <a:r>
              <a:rPr lang="en-US" sz="2200">
                <a:solidFill>
                  <a:srgbClr val="FF0000"/>
                </a:solidFill>
              </a:rPr>
              <a:t>atomic propositions</a:t>
            </a:r>
            <a:r>
              <a:rPr lang="en-US" sz="2200"/>
              <a:t> </a:t>
            </a:r>
            <a:r>
              <a:rPr lang="en-US" sz="2200" i="1"/>
              <a:t>AP</a:t>
            </a:r>
          </a:p>
          <a:p>
            <a:pPr lvl="2">
              <a:buNone/>
            </a:pPr>
            <a:endParaRPr lang="en-US" i="1"/>
          </a:p>
          <a:p>
            <a:pPr lvl="2"/>
            <a:r>
              <a:rPr lang="en-US" sz="2000"/>
              <a:t>“</a:t>
            </a:r>
            <a:r>
              <a:rPr lang="en-US" sz="2000" i="1"/>
              <a:t>p</a:t>
            </a:r>
            <a:r>
              <a:rPr lang="en-US" sz="2000"/>
              <a:t> ∈ </a:t>
            </a:r>
            <a:r>
              <a:rPr lang="en-US" sz="2000" i="1"/>
              <a:t>L</a:t>
            </a:r>
            <a:r>
              <a:rPr lang="en-US" sz="2000" i="1" baseline="-25000"/>
              <a:t>M </a:t>
            </a:r>
            <a:r>
              <a:rPr lang="en-US" sz="2000"/>
              <a:t>(</a:t>
            </a:r>
            <a:r>
              <a:rPr lang="en-US" sz="2000" i="1"/>
              <a:t>s</a:t>
            </a:r>
            <a:r>
              <a:rPr lang="en-US" sz="2000"/>
              <a:t> )” means that the proposition </a:t>
            </a:r>
            <a:r>
              <a:rPr lang="en-US" sz="2000" i="1"/>
              <a:t>p</a:t>
            </a:r>
            <a:r>
              <a:rPr lang="en-US" sz="2000"/>
              <a:t> holds at the state </a:t>
            </a:r>
            <a:r>
              <a:rPr lang="en-US" sz="2000" i="1"/>
              <a:t>s</a:t>
            </a:r>
          </a:p>
          <a:p>
            <a:pPr lvl="1"/>
            <a:endParaRPr lang="en-US"/>
          </a:p>
          <a:p>
            <a:pPr lvl="0"/>
            <a:r>
              <a:rPr lang="en-US" sz="2600"/>
              <a:t>For a temporal logic (such as CTL*) proposition </a:t>
            </a:r>
            <a:r>
              <a:rPr lang="en-US" sz="2600" i="1"/>
              <a:t>Φ</a:t>
            </a:r>
            <a:r>
              <a:rPr lang="en-US" sz="2600"/>
              <a:t>, the </a:t>
            </a:r>
            <a:r>
              <a:rPr lang="en-US" sz="2600">
                <a:solidFill>
                  <a:srgbClr val="FF0000"/>
                </a:solidFill>
              </a:rPr>
              <a:t>satisfaction</a:t>
            </a:r>
            <a:r>
              <a:rPr lang="en-US" sz="2600"/>
              <a:t> relation “</a:t>
            </a:r>
            <a:r>
              <a:rPr lang="en-US" sz="2600" i="1"/>
              <a:t>M</a:t>
            </a:r>
            <a:r>
              <a:rPr lang="en-US" sz="2600"/>
              <a:t> |=</a:t>
            </a:r>
            <a:r>
              <a:rPr lang="en-US" sz="2600" i="1"/>
              <a:t>Φ </a:t>
            </a:r>
            <a:r>
              <a:rPr lang="en-US" sz="2600"/>
              <a:t>” is defined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State Machine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620240"/>
          </a:xfrm>
        </p:spPr>
        <p:txBody>
          <a:bodyPr>
            <a:spAutoFit/>
          </a:bodyPr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(Taken from [Goldman &amp; Katz '07])</a:t>
            </a:r>
          </a:p>
          <a:p>
            <a:pPr lvl="0">
              <a:buNone/>
            </a:pPr>
            <a:endParaRPr lang="en-US"/>
          </a:p>
          <a:p>
            <a:pPr lvl="0"/>
            <a:r>
              <a:rPr lang="en-US"/>
              <a:t>({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2</a:t>
            </a:r>
            <a:r>
              <a:rPr lang="en-US"/>
              <a:t>}, {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}, {(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), (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2</a:t>
            </a:r>
            <a:r>
              <a:rPr lang="en-US"/>
              <a:t>), (</a:t>
            </a:r>
            <a:r>
              <a:rPr lang="en-US" sz="2400" i="1"/>
              <a:t>s</a:t>
            </a:r>
            <a:r>
              <a:rPr lang="en-US" sz="2400" baseline="-25000"/>
              <a:t>2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2</a:t>
            </a:r>
            <a:r>
              <a:rPr lang="en-US"/>
              <a:t>), (</a:t>
            </a:r>
            <a:r>
              <a:rPr lang="en-US" sz="2400" i="1"/>
              <a:t>s</a:t>
            </a:r>
            <a:r>
              <a:rPr lang="en-US" sz="2400" baseline="-25000"/>
              <a:t>2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)}, </a:t>
            </a:r>
            <a:r>
              <a:rPr lang="en-US" i="1"/>
              <a:t>L </a:t>
            </a:r>
            <a:r>
              <a:rPr lang="en-US"/>
              <a:t>)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i="1"/>
              <a:t>L</a:t>
            </a:r>
            <a:r>
              <a:rPr lang="en-US"/>
              <a:t>(</a:t>
            </a:r>
            <a:r>
              <a:rPr lang="en-US" sz="2400" i="1"/>
              <a:t>s</a:t>
            </a:r>
            <a:r>
              <a:rPr lang="en-US" sz="2400" baseline="-25000"/>
              <a:t>1</a:t>
            </a:r>
            <a:r>
              <a:rPr lang="en-US"/>
              <a:t>) = {</a:t>
            </a:r>
            <a:r>
              <a:rPr lang="en-US" i="1"/>
              <a:t>a </a:t>
            </a:r>
            <a:r>
              <a:rPr lang="en-US"/>
              <a:t>}, </a:t>
            </a:r>
            <a:r>
              <a:rPr lang="en-US" i="1"/>
              <a:t>L</a:t>
            </a:r>
            <a:r>
              <a:rPr lang="en-US"/>
              <a:t>(</a:t>
            </a:r>
            <a:r>
              <a:rPr lang="en-US" sz="2400" i="1"/>
              <a:t>s</a:t>
            </a:r>
            <a:r>
              <a:rPr lang="en-US" sz="2400" baseline="-25000"/>
              <a:t>2</a:t>
            </a:r>
            <a:r>
              <a:rPr lang="en-US"/>
              <a:t>) = {</a:t>
            </a:r>
            <a:r>
              <a:rPr lang="en-US" i="1"/>
              <a:t>b </a:t>
            </a:r>
            <a:r>
              <a:rPr lang="en-US"/>
              <a:t>}</a:t>
            </a:r>
          </a:p>
        </p:txBody>
      </p:sp>
      <p:sp>
        <p:nvSpPr>
          <p:cNvPr id="4" name="Freeform 3"/>
          <p:cNvSpPr/>
          <p:nvPr/>
        </p:nvSpPr>
        <p:spPr>
          <a:xfrm>
            <a:off x="3609719" y="4308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5" name="Freeform 4"/>
          <p:cNvSpPr/>
          <p:nvPr/>
        </p:nvSpPr>
        <p:spPr>
          <a:xfrm>
            <a:off x="6129720" y="4308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>
            <a:off x="3240000" y="4314600"/>
            <a:ext cx="369719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7" name="Curved Connector 6"/>
          <p:cNvCxnSpPr>
            <a:stCxn id="4" idx="3"/>
            <a:endCxn id="4" idx="2"/>
          </p:cNvCxnSpPr>
          <p:nvPr/>
        </p:nvCxnSpPr>
        <p:spPr>
          <a:xfrm flipH="1">
            <a:off x="3969719" y="4668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8" name="Curved Connector 7"/>
          <p:cNvCxnSpPr>
            <a:stCxn id="4" idx="1"/>
            <a:endCxn id="5" idx="2"/>
          </p:cNvCxnSpPr>
          <p:nvPr/>
        </p:nvCxnSpPr>
        <p:spPr>
          <a:xfrm rot="10800000" flipH="1" flipV="1">
            <a:off x="3609718" y="4668480"/>
            <a:ext cx="2880001" cy="360000"/>
          </a:xfrm>
          <a:prstGeom prst="curvedConnector4">
            <a:avLst>
              <a:gd name="adj1" fmla="val -7937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Curved Connector 8"/>
          <p:cNvCxnSpPr>
            <a:stCxn id="5" idx="3"/>
            <a:endCxn id="4" idx="0"/>
          </p:cNvCxnSpPr>
          <p:nvPr/>
        </p:nvCxnSpPr>
        <p:spPr>
          <a:xfrm flipH="1" flipV="1">
            <a:off x="3969719" y="4308480"/>
            <a:ext cx="2880001" cy="360000"/>
          </a:xfrm>
          <a:prstGeom prst="curvedConnector4">
            <a:avLst>
              <a:gd name="adj1" fmla="val -7937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Curved Connector 9"/>
          <p:cNvCxnSpPr>
            <a:stCxn id="5" idx="0"/>
          </p:cNvCxnSpPr>
          <p:nvPr/>
        </p:nvCxnSpPr>
        <p:spPr>
          <a:xfrm>
            <a:off x="6489720" y="4308480"/>
            <a:ext cx="360000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TextBox 10"/>
          <p:cNvSpPr txBox="1"/>
          <p:nvPr/>
        </p:nvSpPr>
        <p:spPr>
          <a:xfrm>
            <a:off x="4534200" y="5120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4246200" y="4872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7119" y="5120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4" name="Straight Connector 13"/>
          <p:cNvSpPr/>
          <p:nvPr/>
        </p:nvSpPr>
        <p:spPr>
          <a:xfrm>
            <a:off x="6819119" y="4872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9360" y="5580000"/>
            <a:ext cx="3958200" cy="104435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holds at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and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does not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holds at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and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does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Abstraction of State 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A state machine </a:t>
            </a:r>
            <a:r>
              <a:rPr lang="en-US" i="1"/>
              <a:t>M</a:t>
            </a:r>
            <a:r>
              <a:rPr lang="en-US"/>
              <a:t> ' is an </a:t>
            </a:r>
            <a:r>
              <a:rPr lang="en-US">
                <a:solidFill>
                  <a:srgbClr val="FF0000"/>
                </a:solidFill>
              </a:rPr>
              <a:t>abstraction</a:t>
            </a:r>
            <a:r>
              <a:rPr lang="en-US"/>
              <a:t> of </a:t>
            </a:r>
            <a:r>
              <a:rPr lang="en-US" i="1"/>
              <a:t>M</a:t>
            </a:r>
            <a:r>
              <a:rPr lang="en-US"/>
              <a:t> if and only if we have a surjective mapping (called an</a:t>
            </a:r>
            <a:r>
              <a:rPr lang="en-US">
                <a:solidFill>
                  <a:srgbClr val="FF0000"/>
                </a:solidFill>
              </a:rPr>
              <a:t> abstraction mapping</a:t>
            </a:r>
            <a:r>
              <a:rPr lang="en-US"/>
              <a:t>) </a:t>
            </a:r>
            <a:r>
              <a:rPr lang="en-US" i="1"/>
              <a:t>S</a:t>
            </a:r>
            <a:r>
              <a:rPr lang="en-US" i="1" baseline="-25000"/>
              <a:t>M </a:t>
            </a:r>
            <a:r>
              <a:rPr lang="en-US" baseline="-25000"/>
              <a:t>'</a:t>
            </a:r>
            <a:r>
              <a:rPr lang="en-US" i="1" baseline="-25000"/>
              <a:t> </a:t>
            </a:r>
            <a:r>
              <a:rPr lang="en-US"/>
              <a:t>→ </a:t>
            </a:r>
            <a:r>
              <a:rPr lang="en-US" i="1"/>
              <a:t>S</a:t>
            </a:r>
            <a:r>
              <a:rPr lang="en-US" i="1" baseline="-25000"/>
              <a:t>M </a:t>
            </a:r>
            <a:r>
              <a:rPr lang="en-US" i="1"/>
              <a:t> </a:t>
            </a:r>
            <a:r>
              <a:rPr lang="en-US"/>
              <a:t>consistent with the other constructs</a:t>
            </a:r>
          </a:p>
          <a:p>
            <a:pPr lvl="0"/>
            <a:endParaRPr lang="en-US"/>
          </a:p>
          <a:p>
            <a:pPr lvl="0"/>
            <a:r>
              <a:rPr lang="en-US"/>
              <a:t>Theorem: For any proposition </a:t>
            </a:r>
            <a:r>
              <a:rPr lang="en-US" i="1"/>
              <a:t>Φ</a:t>
            </a:r>
            <a:r>
              <a:rPr lang="en-US"/>
              <a:t>  of a temporal logic system called ACTL, </a:t>
            </a:r>
            <a:r>
              <a:rPr lang="en-US" i="1"/>
              <a:t>M</a:t>
            </a:r>
            <a:r>
              <a:rPr lang="en-US"/>
              <a:t> |= </a:t>
            </a:r>
            <a:r>
              <a:rPr lang="en-US" i="1"/>
              <a:t>Φ</a:t>
            </a:r>
            <a:r>
              <a:rPr lang="en-US"/>
              <a:t>  implies</a:t>
            </a:r>
          </a:p>
          <a:p>
            <a:pPr lvl="0"/>
            <a:r>
              <a:rPr lang="en-US" i="1"/>
              <a:t>M </a:t>
            </a:r>
            <a:r>
              <a:rPr lang="en-US"/>
              <a:t>' |= </a:t>
            </a:r>
            <a:r>
              <a:rPr lang="en-US" i="1"/>
              <a:t>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0000" y="2364480"/>
            <a:ext cx="2414879" cy="1271519"/>
            <a:chOff x="900000" y="2364480"/>
            <a:chExt cx="2414879" cy="1271519"/>
          </a:xfrm>
        </p:grpSpPr>
        <p:sp>
          <p:nvSpPr>
            <p:cNvPr id="9" name="TextBox 8"/>
            <p:cNvSpPr txBox="1"/>
            <p:nvPr/>
          </p:nvSpPr>
          <p:spPr>
            <a:xfrm>
              <a:off x="900000" y="3253319"/>
              <a:ext cx="1584000" cy="382680"/>
            </a:xfrm>
            <a:prstGeom prst="rect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Aspect model</a:t>
              </a: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>
            <a:xfrm flipH="1">
              <a:off x="1692000" y="2364480"/>
              <a:ext cx="828000" cy="888839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1" name="TextBox 10"/>
            <p:cNvSpPr txBox="1"/>
            <p:nvPr/>
          </p:nvSpPr>
          <p:spPr>
            <a:xfrm>
              <a:off x="2105640" y="2713320"/>
              <a:ext cx="1209239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+ Aspects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72000" y="4333320"/>
            <a:ext cx="246024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3" name="Straight Arrow Connector 12"/>
          <p:cNvCxnSpPr>
            <a:stCxn id="5" idx="3"/>
            <a:endCxn id="12" idx="1"/>
          </p:cNvCxnSpPr>
          <p:nvPr/>
        </p:nvCxnSpPr>
        <p:spPr>
          <a:xfrm>
            <a:off x="4540320" y="4524660"/>
            <a:ext cx="9316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 flipH="1">
            <a:off x="6702120" y="2556000"/>
            <a:ext cx="8640" cy="177732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headEnd type="arrow"/>
          </a:ln>
        </p:spPr>
      </p:cxnSp>
      <p:sp>
        <p:nvSpPr>
          <p:cNvPr id="15" name="TextBox 14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C0C0C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C0C0C0"/>
              </a:solidFill>
              <a:prstDash val="solid"/>
              <a:headEnd type="arrow"/>
              <a:tailEnd type="arrow"/>
            </a:ln>
          </p:spPr>
        </p:cxnSp>
        <p:sp>
          <p:nvSpPr>
            <p:cNvPr id="19" name="TextBox 18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C0C0C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C0C0C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626480" y="3636000"/>
            <a:ext cx="1229040" cy="88848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232000" y="3793319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3" name="Freeform 22"/>
          <p:cNvSpPr/>
          <p:nvPr/>
        </p:nvSpPr>
        <p:spPr>
          <a:xfrm rot="4648200">
            <a:off x="3693070" y="89446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7"/>
                </a:moveTo>
                <a:cubicBezTo>
                  <a:pt x="255" y="-22098"/>
                  <a:pt x="493" y="-22194"/>
                  <a:pt x="734" y="-22263"/>
                </a:cubicBezTo>
                <a:cubicBezTo>
                  <a:pt x="1027" y="-22347"/>
                  <a:pt x="1299" y="-22500"/>
                  <a:pt x="1576" y="-22630"/>
                </a:cubicBezTo>
                <a:cubicBezTo>
                  <a:pt x="1871" y="-22769"/>
                  <a:pt x="2160" y="-22922"/>
                  <a:pt x="2439" y="-23095"/>
                </a:cubicBezTo>
                <a:cubicBezTo>
                  <a:pt x="2674" y="-23241"/>
                  <a:pt x="2842" y="-23473"/>
                  <a:pt x="3056" y="-23657"/>
                </a:cubicBezTo>
                <a:cubicBezTo>
                  <a:pt x="3259" y="-23831"/>
                  <a:pt x="3424" y="-24044"/>
                  <a:pt x="3600" y="-24254"/>
                </a:cubicBezTo>
                <a:cubicBezTo>
                  <a:pt x="3819" y="-24516"/>
                  <a:pt x="4114" y="-24710"/>
                  <a:pt x="4335" y="-24973"/>
                </a:cubicBezTo>
                <a:cubicBezTo>
                  <a:pt x="4498" y="-25167"/>
                  <a:pt x="4555" y="-25438"/>
                  <a:pt x="4726" y="-25626"/>
                </a:cubicBezTo>
                <a:cubicBezTo>
                  <a:pt x="4899" y="-25816"/>
                  <a:pt x="4963" y="-26020"/>
                  <a:pt x="5105" y="-26219"/>
                </a:cubicBezTo>
                <a:cubicBezTo>
                  <a:pt x="5256" y="-26432"/>
                  <a:pt x="5328" y="-26691"/>
                  <a:pt x="5465" y="-26920"/>
                </a:cubicBezTo>
                <a:cubicBezTo>
                  <a:pt x="5681" y="-27279"/>
                  <a:pt x="5706" y="-27673"/>
                  <a:pt x="5897" y="-28034"/>
                </a:cubicBezTo>
                <a:cubicBezTo>
                  <a:pt x="6092" y="-28401"/>
                  <a:pt x="6094" y="-28836"/>
                  <a:pt x="6227" y="-29235"/>
                </a:cubicBezTo>
                <a:cubicBezTo>
                  <a:pt x="6338" y="-29570"/>
                  <a:pt x="6380" y="-29926"/>
                  <a:pt x="6457" y="-30272"/>
                </a:cubicBezTo>
                <a:cubicBezTo>
                  <a:pt x="6524" y="-30572"/>
                  <a:pt x="6636" y="-30866"/>
                  <a:pt x="6657" y="-31172"/>
                </a:cubicBezTo>
                <a:cubicBezTo>
                  <a:pt x="6675" y="-31426"/>
                  <a:pt x="6695" y="-31671"/>
                  <a:pt x="6778" y="-31905"/>
                </a:cubicBezTo>
                <a:cubicBezTo>
                  <a:pt x="6879" y="-32189"/>
                  <a:pt x="6835" y="-32456"/>
                  <a:pt x="6965" y="-32746"/>
                </a:cubicBezTo>
                <a:cubicBezTo>
                  <a:pt x="7055" y="-32946"/>
                  <a:pt x="7107" y="-33177"/>
                  <a:pt x="7070" y="-33401"/>
                </a:cubicBezTo>
                <a:cubicBezTo>
                  <a:pt x="7028" y="-33653"/>
                  <a:pt x="7035" y="-33911"/>
                  <a:pt x="7094" y="-34155"/>
                </a:cubicBezTo>
                <a:cubicBezTo>
                  <a:pt x="7152" y="-34397"/>
                  <a:pt x="7217" y="-34634"/>
                  <a:pt x="7235" y="-34883"/>
                </a:cubicBezTo>
                <a:cubicBezTo>
                  <a:pt x="7256" y="-35157"/>
                  <a:pt x="7226" y="-35429"/>
                  <a:pt x="7253" y="-35701"/>
                </a:cubicBezTo>
                <a:cubicBezTo>
                  <a:pt x="7280" y="-35978"/>
                  <a:pt x="7233" y="-36262"/>
                  <a:pt x="7294" y="-36533"/>
                </a:cubicBezTo>
                <a:cubicBezTo>
                  <a:pt x="7382" y="-36930"/>
                  <a:pt x="7367" y="-37289"/>
                  <a:pt x="7366" y="-37688"/>
                </a:cubicBezTo>
                <a:cubicBezTo>
                  <a:pt x="7363" y="-38310"/>
                  <a:pt x="7380" y="-38920"/>
                  <a:pt x="7448" y="-39538"/>
                </a:cubicBezTo>
                <a:cubicBezTo>
                  <a:pt x="7488" y="-39900"/>
                  <a:pt x="7314" y="-40114"/>
                  <a:pt x="7150" y="-40322"/>
                </a:cubicBezTo>
                <a:cubicBezTo>
                  <a:pt x="7003" y="-40510"/>
                  <a:pt x="6726" y="-40514"/>
                  <a:pt x="6525" y="-40647"/>
                </a:cubicBezTo>
                <a:cubicBezTo>
                  <a:pt x="6306" y="-40791"/>
                  <a:pt x="6068" y="-40871"/>
                  <a:pt x="5820" y="-40988"/>
                </a:cubicBezTo>
                <a:cubicBezTo>
                  <a:pt x="5626" y="-41079"/>
                  <a:pt x="5417" y="-41187"/>
                  <a:pt x="5205" y="-41083"/>
                </a:cubicBezTo>
                <a:cubicBezTo>
                  <a:pt x="4957" y="-40963"/>
                  <a:pt x="4685" y="-40967"/>
                  <a:pt x="4426" y="-40907"/>
                </a:cubicBezTo>
                <a:cubicBezTo>
                  <a:pt x="4197" y="-40854"/>
                  <a:pt x="3968" y="-40894"/>
                  <a:pt x="3733" y="-40836"/>
                </a:cubicBezTo>
                <a:cubicBezTo>
                  <a:pt x="3512" y="-40781"/>
                  <a:pt x="3282" y="-40731"/>
                  <a:pt x="3059" y="-40759"/>
                </a:cubicBezTo>
                <a:cubicBezTo>
                  <a:pt x="2822" y="-40789"/>
                  <a:pt x="2619" y="-40727"/>
                  <a:pt x="2394" y="-40723"/>
                </a:cubicBezTo>
                <a:cubicBezTo>
                  <a:pt x="2178" y="-40719"/>
                  <a:pt x="1962" y="-40711"/>
                  <a:pt x="1755" y="-40619"/>
                </a:cubicBezTo>
                <a:cubicBezTo>
                  <a:pt x="1527" y="-40517"/>
                  <a:pt x="1304" y="-40409"/>
                  <a:pt x="1072" y="-40319"/>
                </a:cubicBezTo>
                <a:cubicBezTo>
                  <a:pt x="838" y="-40228"/>
                  <a:pt x="627" y="-40054"/>
                  <a:pt x="511" y="-39827"/>
                </a:cubicBezTo>
                <a:lnTo>
                  <a:pt x="311" y="-39666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6840" y="558108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C0C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aspect machine</a:t>
            </a:r>
            <a:r>
              <a:rPr lang="en-US"/>
              <a:t> </a:t>
            </a:r>
            <a:r>
              <a:rPr lang="en-US" i="1"/>
              <a:t>A </a:t>
            </a:r>
            <a:r>
              <a:rPr lang="en-US"/>
              <a:t>is a tuple (</a:t>
            </a:r>
            <a:r>
              <a:rPr lang="en-US" sz="2600" i="1"/>
              <a:t>S</a:t>
            </a:r>
            <a:r>
              <a:rPr lang="en-US" sz="2600" i="1" baseline="-25000"/>
              <a:t>A </a:t>
            </a:r>
            <a:r>
              <a:rPr lang="en-US" sz="2600"/>
              <a:t>, </a:t>
            </a:r>
            <a:r>
              <a:rPr lang="en-US" sz="2600" i="1"/>
              <a:t>S</a:t>
            </a:r>
            <a:r>
              <a:rPr lang="en-US" sz="2600" i="1" baseline="-25000"/>
              <a:t>0</a:t>
            </a:r>
            <a:r>
              <a:rPr lang="en-US" sz="2600" i="1" baseline="30000"/>
              <a:t>A</a:t>
            </a:r>
            <a:r>
              <a:rPr lang="en-US" sz="2600"/>
              <a:t>,</a:t>
            </a:r>
            <a:r>
              <a:rPr lang="en-US" sz="2600" i="1"/>
              <a:t> </a:t>
            </a:r>
            <a:r>
              <a:rPr lang="en-US" sz="2600"/>
              <a:t>→</a:t>
            </a:r>
            <a:r>
              <a:rPr lang="en-US" sz="2600" i="1" baseline="-25000"/>
              <a:t>A </a:t>
            </a:r>
            <a:r>
              <a:rPr lang="en-US"/>
              <a:t>, </a:t>
            </a:r>
            <a:r>
              <a:rPr lang="en-US" i="1"/>
              <a:t>L</a:t>
            </a:r>
            <a:r>
              <a:rPr lang="en-US" i="1" baseline="-25000"/>
              <a:t>A </a:t>
            </a:r>
            <a:r>
              <a:rPr lang="en-US"/>
              <a:t>) defined similarly as state machines except </a:t>
            </a:r>
            <a:r>
              <a:rPr lang="en-US" sz="2600"/>
              <a:t>→</a:t>
            </a:r>
            <a:r>
              <a:rPr lang="en-US" sz="2600" i="1" baseline="-25000"/>
              <a:t>A</a:t>
            </a:r>
            <a:r>
              <a:rPr lang="en-US"/>
              <a:t> needs not to be total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The set of states without outgoing transitions is written as </a:t>
            </a:r>
            <a:r>
              <a:rPr lang="en-US" i="1"/>
              <a:t>S</a:t>
            </a:r>
            <a:r>
              <a:rPr lang="en-US" i="1" baseline="-25000"/>
              <a:t>ret</a:t>
            </a:r>
            <a:r>
              <a:rPr lang="en-US" i="1" baseline="30000"/>
              <a:t>A</a:t>
            </a:r>
            <a:r>
              <a:rPr lang="en-US"/>
              <a:t> (⊆ </a:t>
            </a:r>
            <a:r>
              <a:rPr lang="en-US" i="1"/>
              <a:t>S</a:t>
            </a:r>
            <a:r>
              <a:rPr lang="en-US" i="1" baseline="-25000"/>
              <a:t>A</a:t>
            </a:r>
            <a:r>
              <a:rPr lang="en-US" baseline="-25000"/>
              <a:t> </a:t>
            </a:r>
            <a:r>
              <a:rPr lang="en-US"/>
              <a:t>) and its elements are called </a:t>
            </a:r>
            <a:r>
              <a:rPr lang="en-US">
                <a:solidFill>
                  <a:srgbClr val="FF0000"/>
                </a:solidFill>
              </a:rPr>
              <a:t>return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Contents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Backgrounds: Compositionality for AO software</a:t>
            </a:r>
          </a:p>
          <a:p>
            <a:pPr lvl="0"/>
            <a:r>
              <a:rPr lang="en-US"/>
              <a:t>Research aim: Compositional abstraction of AO software</a:t>
            </a:r>
          </a:p>
          <a:p>
            <a:pPr lvl="0"/>
            <a:r>
              <a:rPr lang="en-US"/>
              <a:t>Our approach</a:t>
            </a:r>
          </a:p>
          <a:p>
            <a:pPr lvl="1"/>
            <a:r>
              <a:rPr lang="en-US"/>
              <a:t>Based on equational abstraction in rewriting logic</a:t>
            </a:r>
          </a:p>
          <a:p>
            <a:pPr lvl="1"/>
            <a:r>
              <a:rPr lang="en-US"/>
              <a:t>Consistent with an existing state machine model</a:t>
            </a:r>
          </a:p>
          <a:p>
            <a:pPr lvl="0"/>
            <a:r>
              <a:rPr lang="en-US"/>
              <a:t>Related work</a:t>
            </a:r>
          </a:p>
          <a:p>
            <a:pPr lvl="0"/>
            <a:r>
              <a:rPr lang="en-US"/>
              <a:t>Conclutions and future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Aspect Machine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620240"/>
          </a:xfrm>
        </p:spPr>
        <p:txBody>
          <a:bodyPr>
            <a:spAutoFit/>
          </a:bodyPr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(Taken from [Goldman &amp; Katz '07] and modified)</a:t>
            </a:r>
          </a:p>
          <a:p>
            <a:pPr lvl="0">
              <a:buNone/>
            </a:pPr>
            <a:endParaRPr lang="en-US"/>
          </a:p>
          <a:p>
            <a:pPr lvl="0"/>
            <a:r>
              <a:rPr lang="en-US"/>
              <a:t>({</a:t>
            </a:r>
            <a:r>
              <a:rPr lang="en-US" sz="2400" i="1"/>
              <a:t>s</a:t>
            </a:r>
            <a:r>
              <a:rPr lang="en-US" sz="2400" baseline="-25000"/>
              <a:t>3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4</a:t>
            </a:r>
            <a:r>
              <a:rPr lang="en-US" sz="2400"/>
              <a:t>, </a:t>
            </a:r>
            <a:r>
              <a:rPr lang="en-US" sz="2400" i="1"/>
              <a:t>s</a:t>
            </a:r>
            <a:r>
              <a:rPr lang="en-US" sz="2400" baseline="-25000"/>
              <a:t>5</a:t>
            </a:r>
            <a:r>
              <a:rPr lang="en-US"/>
              <a:t>}, {</a:t>
            </a:r>
            <a:r>
              <a:rPr lang="en-US" sz="2400" i="1"/>
              <a:t>s</a:t>
            </a:r>
            <a:r>
              <a:rPr lang="en-US" sz="2400" baseline="-25000"/>
              <a:t>3</a:t>
            </a:r>
            <a:r>
              <a:rPr lang="en-US"/>
              <a:t>}, {(</a:t>
            </a:r>
            <a:r>
              <a:rPr lang="en-US" sz="2400" i="1"/>
              <a:t>s</a:t>
            </a:r>
            <a:r>
              <a:rPr lang="en-US" sz="2400" baseline="-25000"/>
              <a:t>3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4</a:t>
            </a:r>
            <a:r>
              <a:rPr lang="en-US"/>
              <a:t>), (</a:t>
            </a:r>
            <a:r>
              <a:rPr lang="en-US" sz="2400" i="1"/>
              <a:t>s</a:t>
            </a:r>
            <a:r>
              <a:rPr lang="en-US" sz="2400" baseline="-25000"/>
              <a:t>4</a:t>
            </a:r>
            <a:r>
              <a:rPr lang="en-US"/>
              <a:t>, </a:t>
            </a:r>
            <a:r>
              <a:rPr lang="en-US" sz="2400" i="1"/>
              <a:t>s</a:t>
            </a:r>
            <a:r>
              <a:rPr lang="en-US" sz="2400" baseline="-25000"/>
              <a:t>5</a:t>
            </a:r>
            <a:r>
              <a:rPr lang="en-US"/>
              <a:t>)}, </a:t>
            </a:r>
            <a:r>
              <a:rPr lang="en-US" i="1"/>
              <a:t>L </a:t>
            </a:r>
            <a:r>
              <a:rPr lang="en-US"/>
              <a:t>)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i="1"/>
              <a:t>L</a:t>
            </a:r>
            <a:r>
              <a:rPr lang="en-US"/>
              <a:t>(</a:t>
            </a:r>
            <a:r>
              <a:rPr lang="en-US" sz="2400" i="1"/>
              <a:t>s</a:t>
            </a:r>
            <a:r>
              <a:rPr lang="en-US" sz="2400" baseline="-25000"/>
              <a:t>3</a:t>
            </a:r>
            <a:r>
              <a:rPr lang="en-US"/>
              <a:t>) = {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b </a:t>
            </a:r>
            <a:r>
              <a:rPr lang="en-US"/>
              <a:t>}, </a:t>
            </a:r>
            <a:r>
              <a:rPr lang="en-US" i="1"/>
              <a:t>L</a:t>
            </a:r>
            <a:r>
              <a:rPr lang="en-US"/>
              <a:t>(</a:t>
            </a:r>
            <a:r>
              <a:rPr lang="en-US" sz="2400" i="1"/>
              <a:t>s</a:t>
            </a:r>
            <a:r>
              <a:rPr lang="en-US" sz="2400" baseline="-25000"/>
              <a:t>4</a:t>
            </a:r>
            <a:r>
              <a:rPr lang="en-US"/>
              <a:t>) = {}, </a:t>
            </a:r>
            <a:r>
              <a:rPr lang="en-US" i="1"/>
              <a:t>L</a:t>
            </a:r>
            <a:r>
              <a:rPr lang="en-US"/>
              <a:t>(</a:t>
            </a:r>
            <a:r>
              <a:rPr lang="en-US" sz="2400" i="1"/>
              <a:t>s</a:t>
            </a:r>
            <a:r>
              <a:rPr lang="en-US" sz="2400" baseline="-25000"/>
              <a:t>5</a:t>
            </a:r>
            <a:r>
              <a:rPr lang="en-US"/>
              <a:t>) = {</a:t>
            </a:r>
            <a:r>
              <a:rPr lang="en-US" i="1"/>
              <a:t>b </a:t>
            </a:r>
            <a:r>
              <a:rPr lang="en-US"/>
              <a:t>}</a:t>
            </a:r>
          </a:p>
        </p:txBody>
      </p:sp>
      <p:sp>
        <p:nvSpPr>
          <p:cNvPr id="4" name="Freeform 3"/>
          <p:cNvSpPr/>
          <p:nvPr/>
        </p:nvSpPr>
        <p:spPr>
          <a:xfrm>
            <a:off x="3609719" y="4308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5" name="Freeform 4"/>
          <p:cNvSpPr/>
          <p:nvPr/>
        </p:nvSpPr>
        <p:spPr>
          <a:xfrm>
            <a:off x="6129720" y="4308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>
            <a:off x="3240000" y="4314600"/>
            <a:ext cx="369719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534200" y="5120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4246200" y="4872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7119" y="512028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10" name="Straight Connector 9"/>
          <p:cNvSpPr/>
          <p:nvPr/>
        </p:nvSpPr>
        <p:spPr>
          <a:xfrm>
            <a:off x="6819119" y="4872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1" name="Straight Arrow Connector 10"/>
          <p:cNvCxnSpPr>
            <a:stCxn id="4" idx="1"/>
            <a:endCxn id="5" idx="3"/>
          </p:cNvCxnSpPr>
          <p:nvPr/>
        </p:nvCxnSpPr>
        <p:spPr>
          <a:xfrm rot="10800000" flipH="1">
            <a:off x="3609718" y="4668480"/>
            <a:ext cx="3240001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6144120" y="576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6131160" y="538704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4" name="Straight Connector 13"/>
          <p:cNvSpPr/>
          <p:nvPr/>
        </p:nvSpPr>
        <p:spPr>
          <a:xfrm flipV="1">
            <a:off x="6840000" y="57600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3999" y="557604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label</a:t>
            </a:r>
            <a:r>
              <a:rPr lang="en-US"/>
              <a:t> is a subset of </a:t>
            </a:r>
            <a:r>
              <a:rPr lang="en-US" i="1"/>
              <a:t>AP</a:t>
            </a:r>
          </a:p>
          <a:p>
            <a:pPr lvl="0"/>
            <a:endParaRPr lang="en-US"/>
          </a:p>
          <a:p>
            <a:pPr lvl="0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label of a path</a:t>
            </a:r>
            <a:r>
              <a:rPr lang="en-US"/>
              <a:t>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... </a:t>
            </a:r>
            <a:r>
              <a:rPr lang="en-US" i="1"/>
              <a:t>s</a:t>
            </a:r>
            <a:r>
              <a:rPr lang="en-US" i="1" baseline="-25000"/>
              <a:t>n</a:t>
            </a:r>
            <a:r>
              <a:rPr lang="en-US"/>
              <a:t> of </a:t>
            </a:r>
            <a:r>
              <a:rPr lang="en-US" i="1"/>
              <a:t>M </a:t>
            </a:r>
            <a:r>
              <a:rPr lang="en-US"/>
              <a:t>(i. e. </a:t>
            </a:r>
            <a:r>
              <a:rPr lang="en-US" i="1"/>
              <a:t>s</a:t>
            </a:r>
            <a:r>
              <a:rPr lang="en-US" i="1" baseline="-25000"/>
              <a:t>i </a:t>
            </a:r>
            <a:r>
              <a:rPr lang="en-US" sz="2600"/>
              <a:t>→</a:t>
            </a:r>
            <a:r>
              <a:rPr lang="en-US" sz="2600" i="1" baseline="-25000"/>
              <a:t>M</a:t>
            </a:r>
            <a:r>
              <a:rPr lang="en-US"/>
              <a:t> </a:t>
            </a:r>
            <a:r>
              <a:rPr lang="en-US" i="1"/>
              <a:t>s</a:t>
            </a:r>
            <a:r>
              <a:rPr lang="en-US" i="1" baseline="-25000"/>
              <a:t>i+1</a:t>
            </a:r>
            <a:r>
              <a:rPr lang="en-US"/>
              <a:t> for each </a:t>
            </a:r>
            <a:r>
              <a:rPr lang="en-US" i="1"/>
              <a:t>i</a:t>
            </a:r>
            <a:r>
              <a:rPr lang="en-US"/>
              <a:t> = 1, ..., </a:t>
            </a:r>
            <a:r>
              <a:rPr lang="en-US" i="1"/>
              <a:t>n </a:t>
            </a:r>
            <a:r>
              <a:rPr lang="en-US"/>
              <a:t>-1) is the sequence of labels </a:t>
            </a:r>
            <a:r>
              <a:rPr lang="en-US" i="1"/>
              <a:t>L</a:t>
            </a:r>
            <a:r>
              <a:rPr lang="en-US" i="1" baseline="-33000"/>
              <a:t>M 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)... </a:t>
            </a:r>
            <a:r>
              <a:rPr lang="en-US" i="1"/>
              <a:t>L</a:t>
            </a:r>
            <a:r>
              <a:rPr lang="en-US" i="1" baseline="-33000"/>
              <a:t>M 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n </a:t>
            </a:r>
            <a:r>
              <a:rPr lang="en-US"/>
              <a:t>) written as </a:t>
            </a:r>
            <a:r>
              <a:rPr lang="en-US" i="1"/>
              <a:t>label 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... </a:t>
            </a:r>
            <a:r>
              <a:rPr lang="en-US" i="1"/>
              <a:t>s</a:t>
            </a:r>
            <a:r>
              <a:rPr lang="en-US" i="1" baseline="-25000"/>
              <a:t>n </a:t>
            </a:r>
            <a:r>
              <a:rPr lang="en-US"/>
              <a:t>)</a:t>
            </a:r>
          </a:p>
        </p:txBody>
      </p:sp>
      <p:sp>
        <p:nvSpPr>
          <p:cNvPr id="4" name="Freeform 3"/>
          <p:cNvSpPr/>
          <p:nvPr/>
        </p:nvSpPr>
        <p:spPr>
          <a:xfrm>
            <a:off x="1089720" y="470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5" name="Freeform 4"/>
          <p:cNvSpPr/>
          <p:nvPr/>
        </p:nvSpPr>
        <p:spPr>
          <a:xfrm>
            <a:off x="3609719" y="470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>
            <a:off x="720000" y="471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7" name="Curved Connector 6"/>
          <p:cNvCxnSpPr>
            <a:stCxn id="4" idx="3"/>
            <a:endCxn id="4" idx="2"/>
          </p:cNvCxnSpPr>
          <p:nvPr/>
        </p:nvCxnSpPr>
        <p:spPr>
          <a:xfrm flipH="1">
            <a:off x="1449720" y="5064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8" name="Curved Connector 7"/>
          <p:cNvCxnSpPr>
            <a:stCxn id="4" idx="1"/>
            <a:endCxn id="5" idx="2"/>
          </p:cNvCxnSpPr>
          <p:nvPr/>
        </p:nvCxnSpPr>
        <p:spPr>
          <a:xfrm rot="10800000" flipH="1" flipV="1">
            <a:off x="1089719" y="506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Curved Connector 8"/>
          <p:cNvCxnSpPr>
            <a:stCxn id="5" idx="3"/>
            <a:endCxn id="4" idx="0"/>
          </p:cNvCxnSpPr>
          <p:nvPr/>
        </p:nvCxnSpPr>
        <p:spPr>
          <a:xfrm flipH="1" flipV="1">
            <a:off x="1449720" y="470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Curved Connector 9"/>
          <p:cNvCxnSpPr>
            <a:stCxn id="5" idx="0"/>
          </p:cNvCxnSpPr>
          <p:nvPr/>
        </p:nvCxnSpPr>
        <p:spPr>
          <a:xfrm>
            <a:off x="3969719" y="4704480"/>
            <a:ext cx="360001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TextBox 10"/>
          <p:cNvSpPr txBox="1"/>
          <p:nvPr/>
        </p:nvSpPr>
        <p:spPr>
          <a:xfrm>
            <a:off x="2014200" y="55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1726200" y="526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120" y="55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4" name="Straight Connector 13"/>
          <p:cNvSpPr/>
          <p:nvPr/>
        </p:nvSpPr>
        <p:spPr>
          <a:xfrm>
            <a:off x="4299120" y="526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4000" y="4117320"/>
            <a:ext cx="3351600" cy="57636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label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) = {a}{b}{a}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4000" y="4801680"/>
            <a:ext cx="3976200" cy="57636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label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) = {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}{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}{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}{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pointcut descriptor</a:t>
            </a:r>
            <a:r>
              <a:rPr lang="en-US"/>
              <a:t> </a:t>
            </a:r>
            <a:r>
              <a:rPr lang="en-US" i="1"/>
              <a:t>ρ</a:t>
            </a:r>
            <a:r>
              <a:rPr lang="en-US"/>
              <a:t> over</a:t>
            </a:r>
            <a:r>
              <a:rPr lang="en-US" i="1"/>
              <a:t> AP</a:t>
            </a:r>
            <a:r>
              <a:rPr lang="en-US"/>
              <a:t>  is a predicate on a finite sequence of labels</a:t>
            </a:r>
          </a:p>
          <a:p>
            <a:pPr lvl="1">
              <a:buNone/>
            </a:pPr>
            <a:endParaRPr lang="en-US" i="1"/>
          </a:p>
          <a:p>
            <a:pPr lvl="1"/>
            <a:r>
              <a:rPr lang="en-US" i="1"/>
              <a:t>ρ </a:t>
            </a:r>
            <a:r>
              <a:rPr lang="en-US"/>
              <a:t>: (2</a:t>
            </a:r>
            <a:r>
              <a:rPr lang="en-US" i="1" baseline="33000"/>
              <a:t>AP </a:t>
            </a:r>
            <a:r>
              <a:rPr lang="en-US"/>
              <a:t>)</a:t>
            </a:r>
            <a:r>
              <a:rPr lang="en-US" sz="2200"/>
              <a:t>*</a:t>
            </a:r>
            <a:r>
              <a:rPr lang="en-US"/>
              <a:t> → {true, false}</a:t>
            </a:r>
          </a:p>
          <a:p>
            <a:pPr lvl="2">
              <a:buNone/>
            </a:pPr>
            <a:endParaRPr lang="en-US"/>
          </a:p>
          <a:p>
            <a:pPr lvl="2">
              <a:buNone/>
            </a:pPr>
            <a:r>
              <a:rPr lang="en-US"/>
              <a:t>where </a:t>
            </a:r>
            <a:r>
              <a:rPr lang="en-US" i="1"/>
              <a:t>X </a:t>
            </a:r>
            <a:r>
              <a:rPr lang="en-US"/>
              <a:t>* represents the set of finite sequences of elements of </a:t>
            </a:r>
            <a:r>
              <a:rPr lang="en-US" i="1"/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69620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>
                <a:solidFill>
                  <a:srgbClr val="FF0000"/>
                </a:solidFill>
              </a:rPr>
              <a:t>Pointcut-ready machine</a:t>
            </a:r>
            <a:r>
              <a:rPr lang="en-US"/>
              <a:t> for a state machine </a:t>
            </a:r>
            <a:r>
              <a:rPr lang="en-US" i="1"/>
              <a:t>B </a:t>
            </a:r>
            <a:r>
              <a:rPr lang="en-US"/>
              <a:t>and a pointcut descriptor </a:t>
            </a:r>
            <a:r>
              <a:rPr lang="en-US" i="1"/>
              <a:t>ρ </a:t>
            </a:r>
            <a:r>
              <a:rPr lang="en-US"/>
              <a:t>is a state machine </a:t>
            </a:r>
            <a:r>
              <a:rPr lang="en-US" i="1"/>
              <a:t>B</a:t>
            </a:r>
            <a:r>
              <a:rPr lang="en-US" i="1" baseline="30000"/>
              <a:t> ρ</a:t>
            </a:r>
            <a:r>
              <a:rPr lang="en-US" i="1"/>
              <a:t> </a:t>
            </a:r>
            <a:r>
              <a:rPr lang="en-US"/>
              <a:t>satisfying the following conditions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i="1"/>
              <a:t>S</a:t>
            </a:r>
            <a:r>
              <a:rPr lang="en-US" i="1" baseline="-25000"/>
              <a:t>B</a:t>
            </a:r>
            <a:r>
              <a:rPr lang="en-US" i="1"/>
              <a:t> </a:t>
            </a:r>
            <a:r>
              <a:rPr lang="en-US"/>
              <a:t>⊆ </a:t>
            </a:r>
            <a:r>
              <a:rPr lang="en-US" i="1"/>
              <a:t>S</a:t>
            </a:r>
            <a:r>
              <a:rPr lang="en-US" i="1" baseline="-33000"/>
              <a:t>B ρ</a:t>
            </a:r>
          </a:p>
          <a:p>
            <a:pPr lvl="1"/>
            <a:endParaRPr lang="en-US"/>
          </a:p>
          <a:p>
            <a:pPr lvl="1"/>
            <a:r>
              <a:rPr lang="en-US"/>
              <a:t>A new atomic proposition </a:t>
            </a:r>
            <a:r>
              <a:rPr lang="en-US" i="1">
                <a:solidFill>
                  <a:srgbClr val="FF0000"/>
                </a:solidFill>
              </a:rPr>
              <a:t>pointcut</a:t>
            </a:r>
            <a:r>
              <a:rPr lang="en-US" i="1"/>
              <a:t> </a:t>
            </a:r>
            <a:r>
              <a:rPr lang="en-US"/>
              <a:t>holds at a state </a:t>
            </a:r>
            <a:r>
              <a:rPr lang="en-US" i="1"/>
              <a:t>s </a:t>
            </a:r>
            <a:r>
              <a:rPr lang="en-US"/>
              <a:t>∈ </a:t>
            </a:r>
            <a:r>
              <a:rPr lang="en-US" i="1"/>
              <a:t>S</a:t>
            </a:r>
            <a:r>
              <a:rPr lang="en-US" i="1" baseline="-33000"/>
              <a:t>B ρ</a:t>
            </a:r>
            <a:r>
              <a:rPr lang="en-US"/>
              <a:t> if and only if there is a path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... </a:t>
            </a:r>
            <a:r>
              <a:rPr lang="en-US" i="1"/>
              <a:t>s</a:t>
            </a:r>
            <a:r>
              <a:rPr lang="en-US" i="1" baseline="-25000"/>
              <a:t>n</a:t>
            </a:r>
            <a:r>
              <a:rPr lang="en-US"/>
              <a:t> where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 i="1"/>
              <a:t> </a:t>
            </a:r>
            <a:r>
              <a:rPr lang="en-US"/>
              <a:t>∈ </a:t>
            </a:r>
            <a:r>
              <a:rPr lang="en-US" i="1"/>
              <a:t>S</a:t>
            </a:r>
            <a:r>
              <a:rPr lang="en-US" baseline="-25000"/>
              <a:t>0</a:t>
            </a:r>
            <a:r>
              <a:rPr lang="en-US" i="1" baseline="33000"/>
              <a:t>B ρ</a:t>
            </a:r>
            <a:r>
              <a:rPr lang="en-US"/>
              <a:t>, </a:t>
            </a:r>
            <a:r>
              <a:rPr lang="en-US" i="1"/>
              <a:t>s</a:t>
            </a:r>
            <a:r>
              <a:rPr lang="en-US" i="1" baseline="-25000"/>
              <a:t>n</a:t>
            </a:r>
            <a:r>
              <a:rPr lang="en-US"/>
              <a:t> = </a:t>
            </a:r>
            <a:r>
              <a:rPr lang="en-US" i="1"/>
              <a:t>s</a:t>
            </a:r>
            <a:r>
              <a:rPr lang="en-US"/>
              <a:t>, and </a:t>
            </a:r>
            <a:r>
              <a:rPr lang="en-US" i="1"/>
              <a:t>ρ </a:t>
            </a:r>
            <a:r>
              <a:rPr lang="en-US"/>
              <a:t>(</a:t>
            </a:r>
            <a:r>
              <a:rPr lang="en-US" i="1"/>
              <a:t>label 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... </a:t>
            </a:r>
            <a:r>
              <a:rPr lang="en-US" i="1"/>
              <a:t>s</a:t>
            </a:r>
            <a:r>
              <a:rPr lang="en-US" i="1" baseline="-25000"/>
              <a:t>n </a:t>
            </a:r>
            <a:r>
              <a:rPr lang="en-US"/>
              <a:t>)) is true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/>
              <a:t>“New” means that </a:t>
            </a:r>
            <a:r>
              <a:rPr lang="ja-JP" altLang="en-US"/>
              <a:t>￢</a:t>
            </a:r>
            <a:r>
              <a:rPr lang="en-US"/>
              <a:t>(</a:t>
            </a:r>
            <a:r>
              <a:rPr lang="en-US" i="1"/>
              <a:t>pointcut </a:t>
            </a:r>
            <a:r>
              <a:rPr lang="en-US"/>
              <a:t>∈ </a:t>
            </a:r>
            <a:r>
              <a:rPr lang="en-US" i="1"/>
              <a:t>AP</a:t>
            </a:r>
            <a:r>
              <a:rPr lang="en-US"/>
              <a:t>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620240"/>
          </a:xfrm>
        </p:spPr>
        <p:txBody>
          <a:bodyPr>
            <a:spAutoFit/>
          </a:bodyPr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(Continued from the definition of the pointcut-ready machine </a:t>
            </a:r>
            <a:r>
              <a:rPr lang="en-US" i="1"/>
              <a:t>B</a:t>
            </a:r>
            <a:r>
              <a:rPr lang="en-US" i="1" baseline="30000"/>
              <a:t> ρ </a:t>
            </a:r>
            <a:r>
              <a:rPr lang="en-US"/>
              <a:t>)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Each infinite path of </a:t>
            </a:r>
            <a:r>
              <a:rPr lang="en-US" i="1"/>
              <a:t>B </a:t>
            </a:r>
            <a:r>
              <a:rPr lang="en-US"/>
              <a:t>or </a:t>
            </a:r>
            <a:r>
              <a:rPr lang="en-US" i="1"/>
              <a:t>B</a:t>
            </a:r>
            <a:r>
              <a:rPr lang="en-US" i="1" baseline="30000"/>
              <a:t> ρ</a:t>
            </a:r>
            <a:r>
              <a:rPr lang="en-US"/>
              <a:t> have its counterpart in the other machine that is mapped by the function “</a:t>
            </a:r>
            <a:r>
              <a:rPr lang="en-US" i="1"/>
              <a:t>label </a:t>
            </a:r>
            <a:r>
              <a:rPr lang="en-US"/>
              <a:t>” to the same label except </a:t>
            </a:r>
            <a:r>
              <a:rPr lang="en-US" i="1"/>
              <a:t>pointcut</a:t>
            </a:r>
          </a:p>
          <a:p>
            <a:pPr lvl="2">
              <a:buNone/>
            </a:pPr>
            <a:endParaRPr lang="en-US" i="1"/>
          </a:p>
          <a:p>
            <a:pPr lvl="2"/>
            <a:r>
              <a:rPr lang="en-US" i="1"/>
              <a:t>B </a:t>
            </a:r>
            <a:r>
              <a:rPr lang="en-US"/>
              <a:t>and </a:t>
            </a:r>
            <a:r>
              <a:rPr lang="en-US" i="1"/>
              <a:t>B</a:t>
            </a:r>
            <a:r>
              <a:rPr lang="en-US" i="1" baseline="30000"/>
              <a:t> ρ</a:t>
            </a:r>
            <a:r>
              <a:rPr lang="en-US"/>
              <a:t> are </a:t>
            </a:r>
            <a:r>
              <a:rPr lang="en-US">
                <a:solidFill>
                  <a:srgbClr val="FF0000"/>
                </a:solidFill>
              </a:rPr>
              <a:t>trace equivalent</a:t>
            </a:r>
            <a:r>
              <a:rPr lang="en-US"/>
              <a:t> w. r. t. their labeling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urved Connector 1"/>
          <p:cNvCxnSpPr/>
          <p:nvPr/>
        </p:nvCxnSpPr>
        <p:spPr>
          <a:xfrm>
            <a:off x="3600000" y="2724480"/>
            <a:ext cx="360000" cy="360000"/>
          </a:xfrm>
          <a:prstGeom prst="curvedConnector3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3" name="Curved Connector 2"/>
          <p:cNvCxnSpPr>
            <a:stCxn id="8" idx="0"/>
          </p:cNvCxnSpPr>
          <p:nvPr/>
        </p:nvCxnSpPr>
        <p:spPr>
          <a:xfrm rot="16200000" flipH="1">
            <a:off x="3609719" y="2712239"/>
            <a:ext cx="359999" cy="360000"/>
          </a:xfrm>
          <a:prstGeom prst="curvedConnector4">
            <a:avLst>
              <a:gd name="adj1" fmla="val -63500"/>
              <a:gd name="adj2" fmla="val -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Pointcut-Ready Machine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(Taken from [Goldman &amp; Katz '07])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000" y="2706120"/>
            <a:ext cx="4390919" cy="1182599"/>
            <a:chOff x="360000" y="2706120"/>
            <a:chExt cx="4390919" cy="1182599"/>
          </a:xfrm>
        </p:grpSpPr>
        <p:sp>
          <p:nvSpPr>
            <p:cNvPr id="7" name="Freeform 6"/>
            <p:cNvSpPr/>
            <p:nvPr/>
          </p:nvSpPr>
          <p:spPr>
            <a:xfrm>
              <a:off x="729720" y="2712240"/>
              <a:ext cx="720000" cy="7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s</a:t>
              </a:r>
              <a:r>
                <a:rPr lang="en-US" sz="2400" b="0" i="0" u="none" strike="noStrike" baseline="-2500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1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249719" y="2712240"/>
              <a:ext cx="720000" cy="7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s</a:t>
              </a:r>
              <a:r>
                <a:rPr lang="en-US" sz="2400" b="0" i="0" u="none" strike="noStrike" baseline="-2500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2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0000" y="2706120"/>
              <a:ext cx="369720" cy="35388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0" name="Curved Connector 9"/>
            <p:cNvCxnSpPr>
              <a:stCxn id="7" idx="3"/>
              <a:endCxn id="7" idx="2"/>
            </p:cNvCxnSpPr>
            <p:nvPr/>
          </p:nvCxnSpPr>
          <p:spPr>
            <a:xfrm flipH="1">
              <a:off x="1089720" y="3072240"/>
              <a:ext cx="360000" cy="360000"/>
            </a:xfrm>
            <a:prstGeom prst="curvedConnector4">
              <a:avLst>
                <a:gd name="adj1" fmla="val -63500"/>
                <a:gd name="adj2" fmla="val 163500"/>
              </a:avLst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1" name="Curved Connector 10"/>
            <p:cNvCxnSpPr>
              <a:stCxn id="7" idx="1"/>
              <a:endCxn id="8" idx="2"/>
            </p:cNvCxnSpPr>
            <p:nvPr/>
          </p:nvCxnSpPr>
          <p:spPr>
            <a:xfrm rot="10800000" flipH="1" flipV="1">
              <a:off x="729719" y="3072240"/>
              <a:ext cx="2879999" cy="360000"/>
            </a:xfrm>
            <a:prstGeom prst="curvedConnector4">
              <a:avLst>
                <a:gd name="adj1" fmla="val -7938"/>
                <a:gd name="adj2" fmla="val 163500"/>
              </a:avLst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2" name="Curved Connector 11"/>
            <p:cNvCxnSpPr>
              <a:stCxn id="8" idx="3"/>
              <a:endCxn id="7" idx="0"/>
            </p:cNvCxnSpPr>
            <p:nvPr/>
          </p:nvCxnSpPr>
          <p:spPr>
            <a:xfrm flipH="1" flipV="1">
              <a:off x="1089720" y="2712240"/>
              <a:ext cx="2879999" cy="360000"/>
            </a:xfrm>
            <a:prstGeom prst="curvedConnector4">
              <a:avLst>
                <a:gd name="adj1" fmla="val -7938"/>
                <a:gd name="adj2" fmla="val 163500"/>
              </a:avLst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3" name="TextBox 12"/>
            <p:cNvSpPr txBox="1"/>
            <p:nvPr/>
          </p:nvSpPr>
          <p:spPr>
            <a:xfrm>
              <a:off x="1654200" y="3524040"/>
              <a:ext cx="523799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</a:t>
              </a: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366200" y="3276720"/>
              <a:ext cx="360000" cy="3600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7120" y="3524040"/>
              <a:ext cx="523799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b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</a:t>
              </a: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3939120" y="3276720"/>
              <a:ext cx="360000" cy="3600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1799" y="2255760"/>
            <a:ext cx="401400" cy="47412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9160" y="2071439"/>
            <a:ext cx="3792600" cy="157139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ρ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l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) is true if and only if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l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ends with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three labels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including “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”, “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”, and “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”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respectively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80000" y="3882239"/>
            <a:ext cx="5686919" cy="2633761"/>
            <a:chOff x="1980000" y="3882239"/>
            <a:chExt cx="5686919" cy="2633761"/>
          </a:xfrm>
        </p:grpSpPr>
        <p:sp>
          <p:nvSpPr>
            <p:cNvPr id="20" name="TextBox 19"/>
            <p:cNvSpPr txBox="1"/>
            <p:nvPr/>
          </p:nvSpPr>
          <p:spPr>
            <a:xfrm>
              <a:off x="3367800" y="3882239"/>
              <a:ext cx="550800" cy="474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B</a:t>
              </a:r>
              <a:r>
                <a:rPr lang="en-US" sz="2400" b="0" i="1" u="none" strike="noStrike" baseline="3000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 ρ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45719" y="4440240"/>
              <a:ext cx="720000" cy="7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s</a:t>
              </a:r>
              <a:r>
                <a:rPr lang="en-US" sz="2400" b="0" i="0" u="none" strike="noStrike" baseline="-2500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1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65720" y="4440240"/>
              <a:ext cx="720000" cy="7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s</a:t>
              </a:r>
              <a:r>
                <a:rPr lang="en-US" sz="2400" b="0" i="0" u="none" strike="noStrike" baseline="-2500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2</a:t>
              </a:r>
            </a:p>
          </p:txBody>
        </p:sp>
        <p:cxnSp>
          <p:nvCxnSpPr>
            <p:cNvPr id="23" name="Straight Arrow Connector 22"/>
            <p:cNvCxnSpPr>
              <a:endCxn id="21" idx="3"/>
            </p:cNvCxnSpPr>
            <p:nvPr/>
          </p:nvCxnSpPr>
          <p:spPr>
            <a:xfrm>
              <a:off x="3276000" y="4446360"/>
              <a:ext cx="369719" cy="35388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4" name="Curved Connector 23"/>
            <p:cNvCxnSpPr>
              <a:stCxn id="21" idx="3"/>
              <a:endCxn id="21" idx="2"/>
            </p:cNvCxnSpPr>
            <p:nvPr/>
          </p:nvCxnSpPr>
          <p:spPr>
            <a:xfrm flipH="1">
              <a:off x="4005719" y="4800240"/>
              <a:ext cx="360000" cy="360000"/>
            </a:xfrm>
            <a:prstGeom prst="curvedConnector4">
              <a:avLst>
                <a:gd name="adj1" fmla="val -63500"/>
                <a:gd name="adj2" fmla="val 163500"/>
              </a:avLst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5" name="Curved Connector 24"/>
            <p:cNvCxnSpPr>
              <a:stCxn id="21" idx="1"/>
              <a:endCxn id="22" idx="2"/>
            </p:cNvCxnSpPr>
            <p:nvPr/>
          </p:nvCxnSpPr>
          <p:spPr>
            <a:xfrm rot="10800000" flipH="1" flipV="1">
              <a:off x="3645718" y="4800240"/>
              <a:ext cx="2880001" cy="360000"/>
            </a:xfrm>
            <a:prstGeom prst="curvedConnector4">
              <a:avLst>
                <a:gd name="adj1" fmla="val -7937"/>
                <a:gd name="adj2" fmla="val 163500"/>
              </a:avLst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6" name="Curved Connector 25"/>
            <p:cNvCxnSpPr>
              <a:stCxn id="22" idx="3"/>
              <a:endCxn id="21" idx="0"/>
            </p:cNvCxnSpPr>
            <p:nvPr/>
          </p:nvCxnSpPr>
          <p:spPr>
            <a:xfrm flipH="1" flipV="1">
              <a:off x="4005719" y="4440240"/>
              <a:ext cx="2880001" cy="360000"/>
            </a:xfrm>
            <a:prstGeom prst="curvedConnector4">
              <a:avLst>
                <a:gd name="adj1" fmla="val -7937"/>
                <a:gd name="adj2" fmla="val 163500"/>
              </a:avLst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27" name="TextBox 26"/>
            <p:cNvSpPr txBox="1"/>
            <p:nvPr/>
          </p:nvSpPr>
          <p:spPr>
            <a:xfrm>
              <a:off x="4570200" y="5252040"/>
              <a:ext cx="523799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4282200" y="5004720"/>
              <a:ext cx="360000" cy="3600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43120" y="5252040"/>
              <a:ext cx="523799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b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</a:t>
              </a: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6855119" y="5004720"/>
              <a:ext cx="360000" cy="3600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645719" y="5796000"/>
              <a:ext cx="720000" cy="7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noFill/>
            <a:ln w="18000">
              <a:solidFill>
                <a:srgbClr val="0000FF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s</a:t>
              </a:r>
              <a:r>
                <a:rPr lang="en-US" sz="2400" b="0" i="0" u="none" strike="noStrike" baseline="-2500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6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165720" y="5796000"/>
              <a:ext cx="720000" cy="72000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noFill/>
            <a:ln w="18000">
              <a:solidFill>
                <a:srgbClr val="0000FF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i="1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s</a:t>
              </a:r>
              <a:r>
                <a:rPr lang="en-US" sz="2400" b="0" i="0" u="none" strike="noStrike" baseline="-2500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7</a:t>
              </a:r>
            </a:p>
          </p:txBody>
        </p:sp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 rot="5400000">
              <a:off x="6207840" y="5478120"/>
              <a:ext cx="635760" cy="1588"/>
            </a:xfrm>
            <a:prstGeom prst="straightConnector1">
              <a:avLst/>
            </a:prstGeom>
            <a:noFill/>
            <a:ln w="18000">
              <a:solidFill>
                <a:srgbClr val="0000FF"/>
              </a:solidFill>
              <a:prstDash val="solid"/>
              <a:tailEnd type="arrow"/>
            </a:ln>
          </p:spPr>
        </p:cxnSp>
        <p:cxnSp>
          <p:nvCxnSpPr>
            <p:cNvPr id="34" name="Straight Arrow Connector 33"/>
            <p:cNvCxnSpPr>
              <a:endCxn id="31" idx="1"/>
            </p:cNvCxnSpPr>
            <p:nvPr/>
          </p:nvCxnSpPr>
          <p:spPr>
            <a:xfrm flipH="1">
              <a:off x="4365720" y="6156000"/>
              <a:ext cx="1800000" cy="0"/>
            </a:xfrm>
            <a:prstGeom prst="straightConnector1">
              <a:avLst/>
            </a:prstGeom>
            <a:noFill/>
            <a:ln w="18000">
              <a:solidFill>
                <a:srgbClr val="0000FF"/>
              </a:solidFill>
              <a:prstDash val="solid"/>
              <a:tailEnd type="arrow"/>
            </a:ln>
          </p:spPr>
        </p:cxnSp>
        <p:cxnSp>
          <p:nvCxnSpPr>
            <p:cNvPr id="35" name="Straight Arrow Connector 34"/>
            <p:cNvCxnSpPr>
              <a:stCxn id="31" idx="0"/>
              <a:endCxn id="21" idx="2"/>
            </p:cNvCxnSpPr>
            <p:nvPr/>
          </p:nvCxnSpPr>
          <p:spPr>
            <a:xfrm rot="5400000" flipH="1" flipV="1">
              <a:off x="3687839" y="5478120"/>
              <a:ext cx="635760" cy="1588"/>
            </a:xfrm>
            <a:prstGeom prst="straightConnector1">
              <a:avLst/>
            </a:prstGeom>
            <a:noFill/>
            <a:ln w="18000">
              <a:solidFill>
                <a:srgbClr val="0000FF"/>
              </a:solidFill>
              <a:prstDash val="solid"/>
              <a:tailEnd type="arrow"/>
            </a:ln>
          </p:spPr>
        </p:cxnSp>
        <p:cxnSp>
          <p:nvCxnSpPr>
            <p:cNvPr id="36" name="Curved Connector 35"/>
            <p:cNvCxnSpPr>
              <a:endCxn id="32" idx="2"/>
            </p:cNvCxnSpPr>
            <p:nvPr/>
          </p:nvCxnSpPr>
          <p:spPr>
            <a:xfrm flipH="1">
              <a:off x="6525720" y="6156000"/>
              <a:ext cx="360000" cy="360000"/>
            </a:xfrm>
            <a:prstGeom prst="curvedConnector3">
              <a:avLst/>
            </a:prstGeom>
            <a:noFill/>
            <a:ln w="18000">
              <a:solidFill>
                <a:srgbClr val="0000FF"/>
              </a:solidFill>
              <a:prstDash val="solid"/>
              <a:tailEnd type="arrow"/>
            </a:ln>
          </p:spPr>
        </p:cxnSp>
        <p:sp>
          <p:nvSpPr>
            <p:cNvPr id="37" name="Straight Connector 36"/>
            <p:cNvSpPr/>
            <p:nvPr/>
          </p:nvSpPr>
          <p:spPr>
            <a:xfrm>
              <a:off x="3311999" y="5616000"/>
              <a:ext cx="360000" cy="360000"/>
            </a:xfrm>
            <a:prstGeom prst="line">
              <a:avLst/>
            </a:prstGeom>
            <a:noFill/>
            <a:ln w="18000">
              <a:solidFill>
                <a:srgbClr val="0000FF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80000" y="5292000"/>
              <a:ext cx="1450440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, 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pointcut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</a:t>
              </a: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6840000" y="5580000"/>
              <a:ext cx="360000" cy="360000"/>
            </a:xfrm>
            <a:prstGeom prst="line">
              <a:avLst/>
            </a:prstGeom>
            <a:noFill/>
            <a:ln w="18000">
              <a:solidFill>
                <a:srgbClr val="0000FF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0000" y="2043013"/>
            <a:ext cx="3693878" cy="2636986"/>
            <a:chOff x="720000" y="2043013"/>
            <a:chExt cx="3693878" cy="2636986"/>
          </a:xfrm>
        </p:grpSpPr>
        <p:sp>
          <p:nvSpPr>
            <p:cNvPr id="41" name="Freeform 40"/>
            <p:cNvSpPr/>
            <p:nvPr/>
          </p:nvSpPr>
          <p:spPr>
            <a:xfrm rot="3375600">
              <a:off x="2036618" y="1636033"/>
              <a:ext cx="1970280" cy="27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74" h="7735">
                  <a:moveTo>
                    <a:pt x="1007" y="-4650"/>
                  </a:moveTo>
                  <a:cubicBezTo>
                    <a:pt x="1339" y="-4516"/>
                    <a:pt x="1601" y="-4798"/>
                    <a:pt x="1853" y="-4953"/>
                  </a:cubicBezTo>
                  <a:cubicBezTo>
                    <a:pt x="2090" y="-5100"/>
                    <a:pt x="2305" y="-5284"/>
                    <a:pt x="2498" y="-5487"/>
                  </a:cubicBezTo>
                  <a:cubicBezTo>
                    <a:pt x="2716" y="-5717"/>
                    <a:pt x="3020" y="-5825"/>
                    <a:pt x="3285" y="-5990"/>
                  </a:cubicBezTo>
                  <a:cubicBezTo>
                    <a:pt x="3534" y="-6144"/>
                    <a:pt x="3676" y="-6425"/>
                    <a:pt x="3966" y="-6530"/>
                  </a:cubicBezTo>
                  <a:cubicBezTo>
                    <a:pt x="4277" y="-6643"/>
                    <a:pt x="4410" y="-6958"/>
                    <a:pt x="4604" y="-7197"/>
                  </a:cubicBezTo>
                  <a:cubicBezTo>
                    <a:pt x="4815" y="-7456"/>
                    <a:pt x="5093" y="-7715"/>
                    <a:pt x="5124" y="-8071"/>
                  </a:cubicBezTo>
                  <a:cubicBezTo>
                    <a:pt x="5155" y="-8427"/>
                    <a:pt x="5450" y="-8670"/>
                    <a:pt x="5473" y="-9027"/>
                  </a:cubicBezTo>
                  <a:cubicBezTo>
                    <a:pt x="5495" y="-9382"/>
                    <a:pt x="5166" y="-9532"/>
                    <a:pt x="5044" y="-9828"/>
                  </a:cubicBezTo>
                  <a:cubicBezTo>
                    <a:pt x="4937" y="-10086"/>
                    <a:pt x="4762" y="-10383"/>
                    <a:pt x="4377" y="-10370"/>
                  </a:cubicBezTo>
                  <a:cubicBezTo>
                    <a:pt x="4010" y="-10356"/>
                    <a:pt x="3659" y="-10307"/>
                    <a:pt x="3340" y="-10163"/>
                  </a:cubicBezTo>
                  <a:cubicBezTo>
                    <a:pt x="3032" y="-10025"/>
                    <a:pt x="2690" y="-10008"/>
                    <a:pt x="2347" y="-10023"/>
                  </a:cubicBezTo>
                  <a:cubicBezTo>
                    <a:pt x="2036" y="-10037"/>
                    <a:pt x="1630" y="-10253"/>
                    <a:pt x="1895" y="-10646"/>
                  </a:cubicBezTo>
                  <a:cubicBezTo>
                    <a:pt x="2057" y="-10887"/>
                    <a:pt x="2075" y="-11252"/>
                    <a:pt x="2385" y="-11379"/>
                  </a:cubicBezTo>
                  <a:cubicBezTo>
                    <a:pt x="2699" y="-11509"/>
                    <a:pt x="2953" y="-11741"/>
                    <a:pt x="3267" y="-11883"/>
                  </a:cubicBezTo>
                  <a:cubicBezTo>
                    <a:pt x="3563" y="-12017"/>
                    <a:pt x="3905" y="-11958"/>
                    <a:pt x="4142" y="-11749"/>
                  </a:cubicBezTo>
                  <a:cubicBezTo>
                    <a:pt x="4342" y="-11572"/>
                    <a:pt x="4547" y="-11411"/>
                    <a:pt x="4779" y="-11258"/>
                  </a:cubicBezTo>
                  <a:cubicBezTo>
                    <a:pt x="5114" y="-11038"/>
                    <a:pt x="4883" y="-10728"/>
                    <a:pt x="4748" y="-10540"/>
                  </a:cubicBezTo>
                  <a:cubicBezTo>
                    <a:pt x="4563" y="-10280"/>
                    <a:pt x="4234" y="-10205"/>
                    <a:pt x="4006" y="-10007"/>
                  </a:cubicBezTo>
                  <a:cubicBezTo>
                    <a:pt x="3723" y="-9759"/>
                    <a:pt x="3395" y="-9655"/>
                    <a:pt x="3050" y="-9585"/>
                  </a:cubicBezTo>
                  <a:cubicBezTo>
                    <a:pt x="2648" y="-9503"/>
                    <a:pt x="2294" y="-9420"/>
                    <a:pt x="1863" y="-9445"/>
                  </a:cubicBezTo>
                  <a:cubicBezTo>
                    <a:pt x="1434" y="-9471"/>
                    <a:pt x="1417" y="-9897"/>
                    <a:pt x="1376" y="-10157"/>
                  </a:cubicBezTo>
                  <a:cubicBezTo>
                    <a:pt x="1315" y="-10534"/>
                    <a:pt x="1669" y="-10704"/>
                    <a:pt x="1717" y="-11053"/>
                  </a:cubicBezTo>
                  <a:cubicBezTo>
                    <a:pt x="1765" y="-11402"/>
                    <a:pt x="2142" y="-11455"/>
                    <a:pt x="2355" y="-11720"/>
                  </a:cubicBezTo>
                  <a:cubicBezTo>
                    <a:pt x="2549" y="-11962"/>
                    <a:pt x="2892" y="-12026"/>
                    <a:pt x="3141" y="-12224"/>
                  </a:cubicBezTo>
                  <a:cubicBezTo>
                    <a:pt x="3410" y="-12438"/>
                    <a:pt x="3787" y="-12341"/>
                    <a:pt x="4067" y="-12216"/>
                  </a:cubicBezTo>
                  <a:cubicBezTo>
                    <a:pt x="4330" y="-12099"/>
                    <a:pt x="4557" y="-11920"/>
                    <a:pt x="4809" y="-11785"/>
                  </a:cubicBezTo>
                  <a:cubicBezTo>
                    <a:pt x="5086" y="-11638"/>
                    <a:pt x="5130" y="-11302"/>
                    <a:pt x="5297" y="-11073"/>
                  </a:cubicBezTo>
                  <a:cubicBezTo>
                    <a:pt x="5561" y="-10710"/>
                    <a:pt x="5205" y="-10513"/>
                    <a:pt x="5074" y="-10257"/>
                  </a:cubicBezTo>
                  <a:cubicBezTo>
                    <a:pt x="4943" y="-10001"/>
                    <a:pt x="4748" y="-9778"/>
                    <a:pt x="4532" y="-9591"/>
                  </a:cubicBezTo>
                  <a:cubicBezTo>
                    <a:pt x="4262" y="-9357"/>
                    <a:pt x="4121" y="-9032"/>
                    <a:pt x="3887" y="-8769"/>
                  </a:cubicBezTo>
                  <a:cubicBezTo>
                    <a:pt x="3688" y="-8547"/>
                    <a:pt x="3499" y="-8309"/>
                    <a:pt x="3264" y="-8125"/>
                  </a:cubicBezTo>
                  <a:cubicBezTo>
                    <a:pt x="2995" y="-7913"/>
                    <a:pt x="2786" y="-7634"/>
                    <a:pt x="2493" y="-7451"/>
                  </a:cubicBezTo>
                  <a:cubicBezTo>
                    <a:pt x="2248" y="-7298"/>
                    <a:pt x="2004" y="-7006"/>
                    <a:pt x="1758" y="-6859"/>
                  </a:cubicBezTo>
                  <a:cubicBezTo>
                    <a:pt x="1478" y="-6691"/>
                    <a:pt x="1046" y="-6504"/>
                    <a:pt x="787" y="-6305"/>
                  </a:cubicBezTo>
                  <a:cubicBezTo>
                    <a:pt x="547" y="-6121"/>
                    <a:pt x="696" y="-6135"/>
                    <a:pt x="509" y="-5889"/>
                  </a:cubicBezTo>
                  <a:lnTo>
                    <a:pt x="134" y="-5652"/>
                  </a:lnTo>
                  <a:lnTo>
                    <a:pt x="15" y="-5378"/>
                  </a:lnTo>
                  <a:lnTo>
                    <a:pt x="0" y="-5163"/>
                  </a:lnTo>
                </a:path>
              </a:pathLst>
            </a:custGeom>
            <a:noFill/>
            <a:ln w="18000">
              <a:solidFill>
                <a:srgbClr val="FF0000"/>
              </a:solidFill>
              <a:prstDash val="solid"/>
              <a:tailEnd type="arrow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000" y="4315320"/>
              <a:ext cx="1551960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FF0000"/>
                  </a:solidFill>
                </a:defRPr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b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b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}{</a:t>
              </a:r>
              <a:r>
                <a:rPr lang="en-US" sz="1800" b="0" i="1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FF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}</a:t>
              </a:r>
            </a:p>
          </p:txBody>
        </p:sp>
        <p:sp>
          <p:nvSpPr>
            <p:cNvPr id="43" name="Straight Connector 42"/>
            <p:cNvSpPr/>
            <p:nvPr/>
          </p:nvSpPr>
          <p:spPr>
            <a:xfrm flipH="1">
              <a:off x="1980000" y="3851999"/>
              <a:ext cx="900000" cy="540001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7920000" y="432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200000" y="396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augmented machine</a:t>
            </a:r>
            <a:r>
              <a:rPr lang="en-US"/>
              <a:t> </a:t>
            </a:r>
            <a:r>
              <a:rPr lang="en-US" i="1"/>
              <a:t>B </a:t>
            </a:r>
            <a:r>
              <a:rPr lang="en-US"/>
              <a:t>obtained from a pointcut-ready machine </a:t>
            </a:r>
            <a:r>
              <a:rPr lang="en-US" i="1"/>
              <a:t>B</a:t>
            </a:r>
            <a:r>
              <a:rPr lang="en-US" i="1" baseline="30000"/>
              <a:t> ρ</a:t>
            </a:r>
            <a:r>
              <a:rPr lang="en-US"/>
              <a:t> and an aspect machine </a:t>
            </a:r>
            <a:r>
              <a:rPr lang="en-US" i="1"/>
              <a:t>A </a:t>
            </a:r>
            <a:r>
              <a:rPr lang="en-US"/>
              <a:t>is created as follows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The state set and the labeling function of </a:t>
            </a:r>
            <a:r>
              <a:rPr lang="en-US" i="1"/>
              <a:t>B</a:t>
            </a:r>
            <a:r>
              <a:rPr lang="en-US"/>
              <a:t> are the unions of </a:t>
            </a:r>
            <a:r>
              <a:rPr lang="en-US" i="1"/>
              <a:t>B</a:t>
            </a:r>
            <a:r>
              <a:rPr lang="en-US" i="1" baseline="30000"/>
              <a:t> ρ</a:t>
            </a:r>
            <a:r>
              <a:rPr lang="en-US"/>
              <a:t> and </a:t>
            </a:r>
            <a:r>
              <a:rPr lang="en-US" i="1"/>
              <a:t>A</a:t>
            </a:r>
          </a:p>
          <a:p>
            <a:pPr lvl="1"/>
            <a:endParaRPr lang="en-US"/>
          </a:p>
          <a:p>
            <a:pPr lvl="1"/>
            <a:r>
              <a:rPr lang="en-US"/>
              <a:t>The initial states of </a:t>
            </a:r>
            <a:r>
              <a:rPr lang="en-US" i="1"/>
              <a:t>B</a:t>
            </a:r>
            <a:r>
              <a:rPr lang="en-US"/>
              <a:t> are the initial states of </a:t>
            </a:r>
            <a:r>
              <a:rPr lang="en-US" i="1"/>
              <a:t>B</a:t>
            </a:r>
            <a:r>
              <a:rPr lang="en-US" i="1" baseline="30000"/>
              <a:t> 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00" y="1260000"/>
            <a:ext cx="398520" cy="51984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~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000" y="2997360"/>
            <a:ext cx="369360" cy="45864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~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8959" y="4104000"/>
            <a:ext cx="369360" cy="45864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State Machine Model of Aspects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(Continued from the definition of the augmented machine </a:t>
            </a:r>
            <a:r>
              <a:rPr lang="en-US" i="1"/>
              <a:t>B </a:t>
            </a:r>
            <a:r>
              <a:rPr lang="en-US"/>
              <a:t>)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The transitions of </a:t>
            </a:r>
            <a:r>
              <a:rPr lang="en-US" i="1"/>
              <a:t>B</a:t>
            </a:r>
            <a:r>
              <a:rPr lang="en-US"/>
              <a:t> consist of the following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/>
              <a:t>Most of the transitions of </a:t>
            </a:r>
            <a:r>
              <a:rPr lang="en-US" sz="2300" i="1"/>
              <a:t>B</a:t>
            </a:r>
            <a:r>
              <a:rPr lang="en-US" sz="2300" i="1" baseline="30000"/>
              <a:t> ρ</a:t>
            </a:r>
            <a:r>
              <a:rPr lang="en-US"/>
              <a:t> and </a:t>
            </a:r>
            <a:r>
              <a:rPr lang="en-US" i="1"/>
              <a:t>A</a:t>
            </a:r>
          </a:p>
          <a:p>
            <a:pPr lvl="2"/>
            <a:endParaRPr lang="en-US"/>
          </a:p>
          <a:p>
            <a:pPr lvl="2"/>
            <a:r>
              <a:rPr lang="en-US"/>
              <a:t>New transitions connecting </a:t>
            </a:r>
            <a:r>
              <a:rPr lang="en-US" sz="2300" i="1"/>
              <a:t>B</a:t>
            </a:r>
            <a:r>
              <a:rPr lang="en-US" sz="2300" i="1" baseline="30000"/>
              <a:t> ρ</a:t>
            </a:r>
            <a:r>
              <a:rPr lang="en-US"/>
              <a:t> and </a:t>
            </a:r>
            <a:r>
              <a:rPr lang="en-US" i="1"/>
              <a:t>A</a:t>
            </a:r>
          </a:p>
          <a:p>
            <a:pPr lvl="2"/>
            <a:endParaRPr lang="en-US"/>
          </a:p>
          <a:p>
            <a:pPr lvl="2"/>
            <a:r>
              <a:rPr lang="en-US"/>
              <a:t>The details are shown in the next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6000" y="2556000"/>
            <a:ext cx="369360" cy="45864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~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000" y="1676160"/>
            <a:ext cx="398520" cy="51984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Augmented Machine</a:t>
            </a:r>
          </a:p>
        </p:txBody>
      </p:sp>
      <p:sp>
        <p:nvSpPr>
          <p:cNvPr id="3" name="Freeform 2"/>
          <p:cNvSpPr/>
          <p:nvPr/>
        </p:nvSpPr>
        <p:spPr>
          <a:xfrm>
            <a:off x="425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77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883319" y="4530600"/>
            <a:ext cx="369721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177520" y="533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88952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440" y="533628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46244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253040" y="488448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787440" y="5976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774480" y="560304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483320" y="59760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7320" y="5792039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9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1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1528200" y="201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2257920" y="2364479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897920" y="236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2257920" y="200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1" name="TextBox 20"/>
          <p:cNvSpPr txBox="1"/>
          <p:nvPr/>
        </p:nvSpPr>
        <p:spPr>
          <a:xfrm>
            <a:off x="282240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2" name="Straight Connector 21"/>
          <p:cNvSpPr/>
          <p:nvPr/>
        </p:nvSpPr>
        <p:spPr>
          <a:xfrm>
            <a:off x="2534400" y="2568960"/>
            <a:ext cx="359999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32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5107320" y="2568960"/>
            <a:ext cx="360000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9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6</a:t>
            </a:r>
          </a:p>
        </p:txBody>
      </p:sp>
      <p:sp>
        <p:nvSpPr>
          <p:cNvPr id="26" name="Freeform 25"/>
          <p:cNvSpPr/>
          <p:nvPr/>
        </p:nvSpPr>
        <p:spPr>
          <a:xfrm>
            <a:off x="441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7</a:t>
            </a:r>
          </a:p>
        </p:txBody>
      </p:sp>
      <p:cxnSp>
        <p:nvCxnSpPr>
          <p:cNvPr id="27" name="Straight Arrow Connector 26"/>
          <p:cNvCxnSpPr>
            <a:stCxn id="16" idx="2"/>
            <a:endCxn id="26" idx="0"/>
          </p:cNvCxnSpPr>
          <p:nvPr/>
        </p:nvCxnSpPr>
        <p:spPr>
          <a:xfrm rot="5400000">
            <a:off x="4460040" y="3042359"/>
            <a:ext cx="635761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H="1">
            <a:off x="2617920" y="3720240"/>
            <a:ext cx="1800000" cy="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9" name="Straight Arrow Connector 28"/>
          <p:cNvCxnSpPr>
            <a:stCxn id="25" idx="0"/>
            <a:endCxn id="15" idx="2"/>
          </p:cNvCxnSpPr>
          <p:nvPr/>
        </p:nvCxnSpPr>
        <p:spPr>
          <a:xfrm rot="5400000" flipH="1" flipV="1">
            <a:off x="1940040" y="3042360"/>
            <a:ext cx="635761" cy="1588"/>
          </a:xfrm>
          <a:prstGeom prst="straightConnector1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30" name="Curved Connector 29"/>
          <p:cNvCxnSpPr>
            <a:endCxn id="26" idx="2"/>
          </p:cNvCxnSpPr>
          <p:nvPr/>
        </p:nvCxnSpPr>
        <p:spPr>
          <a:xfrm flipH="1">
            <a:off x="4777920" y="3720240"/>
            <a:ext cx="360000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1" name="Straight Connector 30"/>
          <p:cNvSpPr/>
          <p:nvPr/>
        </p:nvSpPr>
        <p:spPr>
          <a:xfrm>
            <a:off x="1564200" y="318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200" y="2856240"/>
            <a:ext cx="14504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pointcut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33" name="Straight Connector 32"/>
          <p:cNvSpPr/>
          <p:nvPr/>
        </p:nvSpPr>
        <p:spPr>
          <a:xfrm flipV="1">
            <a:off x="5092200" y="314423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0000" y="5465520"/>
            <a:ext cx="354240" cy="474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0000" y="2160000"/>
            <a:ext cx="550800" cy="47412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1" u="none" strike="noStrike" baseline="30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000" y="4680000"/>
            <a:ext cx="3240000" cy="395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No outgoing transitions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Augmented Machine</a:t>
            </a:r>
          </a:p>
        </p:txBody>
      </p:sp>
      <p:sp>
        <p:nvSpPr>
          <p:cNvPr id="3" name="Freeform 2"/>
          <p:cNvSpPr/>
          <p:nvPr/>
        </p:nvSpPr>
        <p:spPr>
          <a:xfrm>
            <a:off x="425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77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883319" y="4530600"/>
            <a:ext cx="369721" cy="35388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177520" y="533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88952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440" y="533628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46244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253040" y="488448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787440" y="5976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774480" y="560304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483320" y="59760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7320" y="5792039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9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1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1528200" y="201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2257920" y="2364479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897920" y="236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2257920" y="200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1" name="TextBox 20"/>
          <p:cNvSpPr txBox="1"/>
          <p:nvPr/>
        </p:nvSpPr>
        <p:spPr>
          <a:xfrm>
            <a:off x="282240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2" name="Straight Connector 21"/>
          <p:cNvSpPr/>
          <p:nvPr/>
        </p:nvSpPr>
        <p:spPr>
          <a:xfrm>
            <a:off x="2534400" y="2568960"/>
            <a:ext cx="359999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32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5107320" y="2568960"/>
            <a:ext cx="360000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9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6</a:t>
            </a:r>
          </a:p>
        </p:txBody>
      </p:sp>
      <p:sp>
        <p:nvSpPr>
          <p:cNvPr id="26" name="Freeform 25"/>
          <p:cNvSpPr/>
          <p:nvPr/>
        </p:nvSpPr>
        <p:spPr>
          <a:xfrm>
            <a:off x="441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7</a:t>
            </a:r>
          </a:p>
        </p:txBody>
      </p:sp>
      <p:cxnSp>
        <p:nvCxnSpPr>
          <p:cNvPr id="27" name="Straight Arrow Connector 26"/>
          <p:cNvCxnSpPr>
            <a:stCxn id="16" idx="2"/>
            <a:endCxn id="26" idx="0"/>
          </p:cNvCxnSpPr>
          <p:nvPr/>
        </p:nvCxnSpPr>
        <p:spPr>
          <a:xfrm rot="5400000">
            <a:off x="4460040" y="3042359"/>
            <a:ext cx="635761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H="1">
            <a:off x="2617920" y="3720240"/>
            <a:ext cx="1800000" cy="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9" name="Curved Connector 28"/>
          <p:cNvCxnSpPr>
            <a:endCxn id="26" idx="2"/>
          </p:cNvCxnSpPr>
          <p:nvPr/>
        </p:nvCxnSpPr>
        <p:spPr>
          <a:xfrm flipH="1">
            <a:off x="4777920" y="3720240"/>
            <a:ext cx="360000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0" name="Straight Connector 29"/>
          <p:cNvSpPr/>
          <p:nvPr/>
        </p:nvSpPr>
        <p:spPr>
          <a:xfrm>
            <a:off x="1564200" y="318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200" y="2856240"/>
            <a:ext cx="14504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pointcut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32" name="Straight Connector 31"/>
          <p:cNvSpPr/>
          <p:nvPr/>
        </p:nvSpPr>
        <p:spPr>
          <a:xfrm flipV="1">
            <a:off x="5092200" y="314423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0000" y="5465520"/>
            <a:ext cx="354240" cy="474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0000" y="2160000"/>
            <a:ext cx="550800" cy="47412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1" u="none" strike="noStrike" baseline="30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360" y="4680360"/>
            <a:ext cx="2946960" cy="70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The same label except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pointcut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Backgrounds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61772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>
                <a:solidFill>
                  <a:srgbClr val="FF0000"/>
                </a:solidFill>
              </a:rPr>
              <a:t>Compositionality</a:t>
            </a:r>
            <a:r>
              <a:rPr lang="en-US"/>
              <a:t> is a useful feature of software specification approaches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Analysis and reasoning of the </a:t>
            </a:r>
            <a:r>
              <a:rPr lang="en-US">
                <a:solidFill>
                  <a:srgbClr val="FF0000"/>
                </a:solidFill>
              </a:rPr>
              <a:t>entire</a:t>
            </a:r>
            <a:r>
              <a:rPr lang="en-US"/>
              <a:t> system can be reduced to those of the </a:t>
            </a:r>
            <a:r>
              <a:rPr lang="en-US">
                <a:solidFill>
                  <a:srgbClr val="FF0000"/>
                </a:solidFill>
              </a:rPr>
              <a:t>components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/>
              <a:t>Potential reduction of computational costs</a:t>
            </a:r>
          </a:p>
          <a:p>
            <a:pPr lvl="2"/>
            <a:endParaRPr lang="en-US"/>
          </a:p>
          <a:p>
            <a:pPr lvl="2"/>
            <a:r>
              <a:rPr lang="en-US"/>
              <a:t>Reuse of results of analysis and reasoning</a:t>
            </a:r>
          </a:p>
          <a:p>
            <a:pPr lvl="2"/>
            <a:endParaRPr lang="en-US"/>
          </a:p>
          <a:p>
            <a:pPr lvl="1"/>
            <a:r>
              <a:rPr lang="en-US"/>
              <a:t>Also considered important to aspect-oriented (AO) software specifications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Augmented Machine</a:t>
            </a:r>
          </a:p>
        </p:txBody>
      </p:sp>
      <p:sp>
        <p:nvSpPr>
          <p:cNvPr id="3" name="Freeform 2"/>
          <p:cNvSpPr/>
          <p:nvPr/>
        </p:nvSpPr>
        <p:spPr>
          <a:xfrm>
            <a:off x="425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77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7520" y="533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488952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0440" y="533628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746244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9" name="Straight Arrow Connector 8"/>
          <p:cNvCxnSpPr>
            <a:stCxn id="3" idx="1"/>
            <a:endCxn id="4" idx="3"/>
          </p:cNvCxnSpPr>
          <p:nvPr/>
        </p:nvCxnSpPr>
        <p:spPr>
          <a:xfrm rot="10800000" flipH="1">
            <a:off x="4253040" y="488448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Freeform 9"/>
          <p:cNvSpPr/>
          <p:nvPr/>
        </p:nvSpPr>
        <p:spPr>
          <a:xfrm>
            <a:off x="6787440" y="5976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1" name="Straight Arrow Connector 10"/>
          <p:cNvCxnSpPr>
            <a:stCxn id="4" idx="2"/>
            <a:endCxn id="10" idx="0"/>
          </p:cNvCxnSpPr>
          <p:nvPr/>
        </p:nvCxnSpPr>
        <p:spPr>
          <a:xfrm rot="16200000" flipH="1">
            <a:off x="6774480" y="560304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Straight Connector 11"/>
          <p:cNvSpPr/>
          <p:nvPr/>
        </p:nvSpPr>
        <p:spPr>
          <a:xfrm flipV="1">
            <a:off x="7483320" y="59760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7320" y="5792039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9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5" name="Freeform 14"/>
          <p:cNvSpPr/>
          <p:nvPr/>
        </p:nvSpPr>
        <p:spPr>
          <a:xfrm>
            <a:off x="441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>
            <a:off x="1528200" y="201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7" name="Curved Connector 16"/>
          <p:cNvCxnSpPr>
            <a:stCxn id="14" idx="3"/>
            <a:endCxn id="14" idx="2"/>
          </p:cNvCxnSpPr>
          <p:nvPr/>
        </p:nvCxnSpPr>
        <p:spPr>
          <a:xfrm flipH="1">
            <a:off x="2257920" y="2364479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4" idx="1"/>
            <a:endCxn id="15" idx="2"/>
          </p:cNvCxnSpPr>
          <p:nvPr/>
        </p:nvCxnSpPr>
        <p:spPr>
          <a:xfrm rot="10800000" flipH="1" flipV="1">
            <a:off x="1897920" y="236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3"/>
            <a:endCxn id="14" idx="0"/>
          </p:cNvCxnSpPr>
          <p:nvPr/>
        </p:nvCxnSpPr>
        <p:spPr>
          <a:xfrm flipH="1" flipV="1">
            <a:off x="2257920" y="200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0" name="TextBox 19"/>
          <p:cNvSpPr txBox="1"/>
          <p:nvPr/>
        </p:nvSpPr>
        <p:spPr>
          <a:xfrm>
            <a:off x="282240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2534400" y="2568960"/>
            <a:ext cx="359999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32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5107320" y="2568960"/>
            <a:ext cx="360000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89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6</a:t>
            </a:r>
          </a:p>
        </p:txBody>
      </p:sp>
      <p:sp>
        <p:nvSpPr>
          <p:cNvPr id="25" name="Freeform 24"/>
          <p:cNvSpPr/>
          <p:nvPr/>
        </p:nvSpPr>
        <p:spPr>
          <a:xfrm>
            <a:off x="441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7</a:t>
            </a:r>
          </a:p>
        </p:txBody>
      </p:sp>
      <p:cxnSp>
        <p:nvCxnSpPr>
          <p:cNvPr id="26" name="Straight Arrow Connector 25"/>
          <p:cNvCxnSpPr>
            <a:stCxn id="15" idx="2"/>
            <a:endCxn id="25" idx="0"/>
          </p:cNvCxnSpPr>
          <p:nvPr/>
        </p:nvCxnSpPr>
        <p:spPr>
          <a:xfrm rot="5400000">
            <a:off x="4460040" y="3042359"/>
            <a:ext cx="635761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 flipH="1">
            <a:off x="2617920" y="3720240"/>
            <a:ext cx="1800000" cy="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8" name="Curved Connector 27"/>
          <p:cNvCxnSpPr>
            <a:endCxn id="25" idx="2"/>
          </p:cNvCxnSpPr>
          <p:nvPr/>
        </p:nvCxnSpPr>
        <p:spPr>
          <a:xfrm flipH="1">
            <a:off x="4777920" y="3720240"/>
            <a:ext cx="360000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9" name="Straight Connector 28"/>
          <p:cNvSpPr/>
          <p:nvPr/>
        </p:nvSpPr>
        <p:spPr>
          <a:xfrm>
            <a:off x="1564200" y="318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200" y="2856240"/>
            <a:ext cx="14504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pointcut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31" name="Straight Connector 30"/>
          <p:cNvSpPr/>
          <p:nvPr/>
        </p:nvSpPr>
        <p:spPr>
          <a:xfrm flipV="1">
            <a:off x="5092200" y="314423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0000" y="5465520"/>
            <a:ext cx="354240" cy="474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0000" y="2160000"/>
            <a:ext cx="550800" cy="47412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1" u="none" strike="noStrike" baseline="30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ρ</a:t>
            </a:r>
          </a:p>
        </p:txBody>
      </p:sp>
      <p:cxnSp>
        <p:nvCxnSpPr>
          <p:cNvPr id="34" name="Curved Connector 33"/>
          <p:cNvCxnSpPr>
            <a:stCxn id="24" idx="2"/>
            <a:endCxn id="3" idx="3"/>
          </p:cNvCxnSpPr>
          <p:nvPr/>
        </p:nvCxnSpPr>
        <p:spPr>
          <a:xfrm rot="16200000" flipH="1">
            <a:off x="3213360" y="3124800"/>
            <a:ext cx="804240" cy="2715120"/>
          </a:xfrm>
          <a:prstGeom prst="curvedConnector4">
            <a:avLst>
              <a:gd name="adj1" fmla="val 27619"/>
              <a:gd name="adj2" fmla="val 108420"/>
            </a:avLst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Augmented Machine</a:t>
            </a:r>
          </a:p>
        </p:txBody>
      </p:sp>
      <p:sp>
        <p:nvSpPr>
          <p:cNvPr id="3" name="Freeform 2"/>
          <p:cNvSpPr/>
          <p:nvPr/>
        </p:nvSpPr>
        <p:spPr>
          <a:xfrm>
            <a:off x="425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77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7520" y="533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488952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0440" y="533628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746244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9" name="Straight Arrow Connector 8"/>
          <p:cNvCxnSpPr>
            <a:stCxn id="3" idx="1"/>
            <a:endCxn id="4" idx="3"/>
          </p:cNvCxnSpPr>
          <p:nvPr/>
        </p:nvCxnSpPr>
        <p:spPr>
          <a:xfrm rot="10800000" flipH="1">
            <a:off x="4253040" y="488448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Freeform 9"/>
          <p:cNvSpPr/>
          <p:nvPr/>
        </p:nvSpPr>
        <p:spPr>
          <a:xfrm>
            <a:off x="6787440" y="5976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1" name="Straight Arrow Connector 10"/>
          <p:cNvCxnSpPr>
            <a:stCxn id="4" idx="2"/>
            <a:endCxn id="10" idx="0"/>
          </p:cNvCxnSpPr>
          <p:nvPr/>
        </p:nvCxnSpPr>
        <p:spPr>
          <a:xfrm rot="16200000" flipH="1">
            <a:off x="6774480" y="560304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Straight Connector 11"/>
          <p:cNvSpPr/>
          <p:nvPr/>
        </p:nvSpPr>
        <p:spPr>
          <a:xfrm flipV="1">
            <a:off x="7483320" y="5976000"/>
            <a:ext cx="360000" cy="360000"/>
          </a:xfrm>
          <a:prstGeom prst="line">
            <a:avLst/>
          </a:prstGeom>
          <a:noFill/>
          <a:ln w="18000">
            <a:solidFill>
              <a:srgbClr val="FF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7320" y="5792039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9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5" name="Freeform 14"/>
          <p:cNvSpPr/>
          <p:nvPr/>
        </p:nvSpPr>
        <p:spPr>
          <a:xfrm>
            <a:off x="441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>
            <a:off x="1528200" y="201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7" name="Curved Connector 16"/>
          <p:cNvCxnSpPr>
            <a:stCxn id="14" idx="3"/>
            <a:endCxn id="14" idx="2"/>
          </p:cNvCxnSpPr>
          <p:nvPr/>
        </p:nvCxnSpPr>
        <p:spPr>
          <a:xfrm flipH="1">
            <a:off x="2257920" y="2364479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4" idx="1"/>
            <a:endCxn id="15" idx="2"/>
          </p:cNvCxnSpPr>
          <p:nvPr/>
        </p:nvCxnSpPr>
        <p:spPr>
          <a:xfrm rot="10800000" flipH="1" flipV="1">
            <a:off x="1897920" y="236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3"/>
            <a:endCxn id="14" idx="0"/>
          </p:cNvCxnSpPr>
          <p:nvPr/>
        </p:nvCxnSpPr>
        <p:spPr>
          <a:xfrm flipH="1" flipV="1">
            <a:off x="2257920" y="200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0" name="TextBox 19"/>
          <p:cNvSpPr txBox="1"/>
          <p:nvPr/>
        </p:nvSpPr>
        <p:spPr>
          <a:xfrm>
            <a:off x="282240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2534400" y="2568960"/>
            <a:ext cx="359999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32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5107320" y="2568960"/>
            <a:ext cx="360000" cy="359999"/>
          </a:xfrm>
          <a:prstGeom prst="line">
            <a:avLst/>
          </a:prstGeom>
          <a:noFill/>
          <a:ln w="18000">
            <a:solidFill>
              <a:srgbClr val="FF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89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6</a:t>
            </a:r>
          </a:p>
        </p:txBody>
      </p:sp>
      <p:sp>
        <p:nvSpPr>
          <p:cNvPr id="25" name="Freeform 24"/>
          <p:cNvSpPr/>
          <p:nvPr/>
        </p:nvSpPr>
        <p:spPr>
          <a:xfrm>
            <a:off x="441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7</a:t>
            </a:r>
          </a:p>
        </p:txBody>
      </p:sp>
      <p:cxnSp>
        <p:nvCxnSpPr>
          <p:cNvPr id="26" name="Straight Arrow Connector 25"/>
          <p:cNvCxnSpPr>
            <a:stCxn id="15" idx="2"/>
            <a:endCxn id="25" idx="0"/>
          </p:cNvCxnSpPr>
          <p:nvPr/>
        </p:nvCxnSpPr>
        <p:spPr>
          <a:xfrm rot="5400000">
            <a:off x="4460040" y="3042359"/>
            <a:ext cx="635761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 flipH="1">
            <a:off x="2617920" y="3720240"/>
            <a:ext cx="1800000" cy="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8" name="Curved Connector 27"/>
          <p:cNvCxnSpPr>
            <a:endCxn id="25" idx="2"/>
          </p:cNvCxnSpPr>
          <p:nvPr/>
        </p:nvCxnSpPr>
        <p:spPr>
          <a:xfrm flipH="1">
            <a:off x="4777920" y="3720240"/>
            <a:ext cx="360000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9" name="Straight Connector 28"/>
          <p:cNvSpPr/>
          <p:nvPr/>
        </p:nvSpPr>
        <p:spPr>
          <a:xfrm>
            <a:off x="1564200" y="318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200" y="2856240"/>
            <a:ext cx="14504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pointcut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31" name="Straight Connector 30"/>
          <p:cNvSpPr/>
          <p:nvPr/>
        </p:nvSpPr>
        <p:spPr>
          <a:xfrm flipV="1">
            <a:off x="5092200" y="3144239"/>
            <a:ext cx="360000" cy="360000"/>
          </a:xfrm>
          <a:prstGeom prst="line">
            <a:avLst/>
          </a:prstGeom>
          <a:noFill/>
          <a:ln w="18000">
            <a:solidFill>
              <a:srgbClr val="FF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0000" y="5465520"/>
            <a:ext cx="354240" cy="474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0000" y="2160000"/>
            <a:ext cx="550800" cy="47412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1" u="none" strike="noStrike" baseline="30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ρ</a:t>
            </a:r>
          </a:p>
        </p:txBody>
      </p:sp>
      <p:cxnSp>
        <p:nvCxnSpPr>
          <p:cNvPr id="34" name="Curved Connector 33"/>
          <p:cNvCxnSpPr>
            <a:stCxn id="24" idx="2"/>
            <a:endCxn id="3" idx="3"/>
          </p:cNvCxnSpPr>
          <p:nvPr/>
        </p:nvCxnSpPr>
        <p:spPr>
          <a:xfrm rot="16200000" flipH="1">
            <a:off x="3213360" y="3124800"/>
            <a:ext cx="804240" cy="2715120"/>
          </a:xfrm>
          <a:prstGeom prst="curvedConnector4">
            <a:avLst>
              <a:gd name="adj1" fmla="val 27619"/>
              <a:gd name="adj2" fmla="val 10842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35" name="TextBox 34"/>
          <p:cNvSpPr txBox="1"/>
          <p:nvPr/>
        </p:nvSpPr>
        <p:spPr>
          <a:xfrm>
            <a:off x="540360" y="4680720"/>
            <a:ext cx="2879640" cy="70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The same label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with the return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Augmented Machine</a:t>
            </a:r>
          </a:p>
        </p:txBody>
      </p:sp>
      <p:sp>
        <p:nvSpPr>
          <p:cNvPr id="3" name="Freeform 2"/>
          <p:cNvSpPr/>
          <p:nvPr/>
        </p:nvSpPr>
        <p:spPr>
          <a:xfrm>
            <a:off x="425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773040" y="452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7520" y="533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488952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0440" y="533628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7462440" y="508896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9" name="Straight Arrow Connector 8"/>
          <p:cNvCxnSpPr>
            <a:stCxn id="3" idx="1"/>
            <a:endCxn id="4" idx="3"/>
          </p:cNvCxnSpPr>
          <p:nvPr/>
        </p:nvCxnSpPr>
        <p:spPr>
          <a:xfrm rot="10800000" flipH="1">
            <a:off x="4253040" y="488448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Freeform 9"/>
          <p:cNvSpPr/>
          <p:nvPr/>
        </p:nvSpPr>
        <p:spPr>
          <a:xfrm>
            <a:off x="6787440" y="5976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1" name="Straight Arrow Connector 10"/>
          <p:cNvCxnSpPr>
            <a:stCxn id="4" idx="2"/>
            <a:endCxn id="10" idx="0"/>
          </p:cNvCxnSpPr>
          <p:nvPr/>
        </p:nvCxnSpPr>
        <p:spPr>
          <a:xfrm rot="16200000" flipH="1">
            <a:off x="6774480" y="560304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Straight Connector 11"/>
          <p:cNvSpPr/>
          <p:nvPr/>
        </p:nvSpPr>
        <p:spPr>
          <a:xfrm flipV="1">
            <a:off x="7483320" y="5976000"/>
            <a:ext cx="360000" cy="360000"/>
          </a:xfrm>
          <a:prstGeom prst="line">
            <a:avLst/>
          </a:prstGeom>
          <a:noFill/>
          <a:ln w="18000">
            <a:solidFill>
              <a:srgbClr val="FF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7320" y="5792039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9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5" name="Freeform 14"/>
          <p:cNvSpPr/>
          <p:nvPr/>
        </p:nvSpPr>
        <p:spPr>
          <a:xfrm>
            <a:off x="4417920" y="2004479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>
            <a:off x="1528200" y="201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7" name="Curved Connector 16"/>
          <p:cNvCxnSpPr>
            <a:stCxn id="14" idx="3"/>
            <a:endCxn id="14" idx="2"/>
          </p:cNvCxnSpPr>
          <p:nvPr/>
        </p:nvCxnSpPr>
        <p:spPr>
          <a:xfrm flipH="1">
            <a:off x="2257920" y="2364479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4" idx="1"/>
            <a:endCxn id="15" idx="2"/>
          </p:cNvCxnSpPr>
          <p:nvPr/>
        </p:nvCxnSpPr>
        <p:spPr>
          <a:xfrm rot="10800000" flipH="1" flipV="1">
            <a:off x="1897920" y="236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3"/>
            <a:endCxn id="14" idx="0"/>
          </p:cNvCxnSpPr>
          <p:nvPr/>
        </p:nvCxnSpPr>
        <p:spPr>
          <a:xfrm flipH="1" flipV="1">
            <a:off x="2257920" y="2004479"/>
            <a:ext cx="2880000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0" name="TextBox 19"/>
          <p:cNvSpPr txBox="1"/>
          <p:nvPr/>
        </p:nvSpPr>
        <p:spPr>
          <a:xfrm>
            <a:off x="282240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2534400" y="2568960"/>
            <a:ext cx="359999" cy="359999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320" y="281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5107320" y="2568960"/>
            <a:ext cx="360000" cy="359999"/>
          </a:xfrm>
          <a:prstGeom prst="line">
            <a:avLst/>
          </a:prstGeom>
          <a:noFill/>
          <a:ln w="18000">
            <a:solidFill>
              <a:srgbClr val="FF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89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6</a:t>
            </a:r>
          </a:p>
        </p:txBody>
      </p:sp>
      <p:sp>
        <p:nvSpPr>
          <p:cNvPr id="25" name="Freeform 24"/>
          <p:cNvSpPr/>
          <p:nvPr/>
        </p:nvSpPr>
        <p:spPr>
          <a:xfrm>
            <a:off x="4417920" y="33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7</a:t>
            </a:r>
          </a:p>
        </p:txBody>
      </p:sp>
      <p:cxnSp>
        <p:nvCxnSpPr>
          <p:cNvPr id="26" name="Straight Arrow Connector 25"/>
          <p:cNvCxnSpPr>
            <a:stCxn id="15" idx="2"/>
            <a:endCxn id="25" idx="0"/>
          </p:cNvCxnSpPr>
          <p:nvPr/>
        </p:nvCxnSpPr>
        <p:spPr>
          <a:xfrm rot="5400000">
            <a:off x="4460040" y="3042359"/>
            <a:ext cx="635761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 flipH="1">
            <a:off x="2617920" y="3720240"/>
            <a:ext cx="1800000" cy="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8" name="Curved Connector 27"/>
          <p:cNvCxnSpPr>
            <a:endCxn id="25" idx="2"/>
          </p:cNvCxnSpPr>
          <p:nvPr/>
        </p:nvCxnSpPr>
        <p:spPr>
          <a:xfrm flipH="1">
            <a:off x="4777920" y="3720240"/>
            <a:ext cx="360000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9" name="Straight Connector 28"/>
          <p:cNvSpPr/>
          <p:nvPr/>
        </p:nvSpPr>
        <p:spPr>
          <a:xfrm>
            <a:off x="1564200" y="318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200" y="2856240"/>
            <a:ext cx="14504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pointcut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31" name="Straight Connector 30"/>
          <p:cNvSpPr/>
          <p:nvPr/>
        </p:nvSpPr>
        <p:spPr>
          <a:xfrm flipV="1">
            <a:off x="5092200" y="3144239"/>
            <a:ext cx="360000" cy="360000"/>
          </a:xfrm>
          <a:prstGeom prst="line">
            <a:avLst/>
          </a:prstGeom>
          <a:noFill/>
          <a:ln w="18000">
            <a:solidFill>
              <a:srgbClr val="FF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0000" y="5465520"/>
            <a:ext cx="354240" cy="474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0000" y="2160000"/>
            <a:ext cx="550800" cy="47412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</a:t>
            </a:r>
            <a:r>
              <a:rPr lang="en-US" sz="2400" b="0" i="1" u="none" strike="noStrike" baseline="30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 ρ</a:t>
            </a:r>
          </a:p>
        </p:txBody>
      </p:sp>
      <p:cxnSp>
        <p:nvCxnSpPr>
          <p:cNvPr id="34" name="Curved Connector 33"/>
          <p:cNvCxnSpPr>
            <a:stCxn id="24" idx="2"/>
            <a:endCxn id="3" idx="3"/>
          </p:cNvCxnSpPr>
          <p:nvPr/>
        </p:nvCxnSpPr>
        <p:spPr>
          <a:xfrm rot="16200000" flipH="1">
            <a:off x="3213360" y="3124800"/>
            <a:ext cx="804240" cy="2715120"/>
          </a:xfrm>
          <a:prstGeom prst="curvedConnector4">
            <a:avLst>
              <a:gd name="adj1" fmla="val 27619"/>
              <a:gd name="adj2" fmla="val 10842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5" name="Curved Connector 34"/>
          <p:cNvCxnSpPr>
            <a:stCxn id="10" idx="1"/>
            <a:endCxn id="25" idx="1"/>
          </p:cNvCxnSpPr>
          <p:nvPr/>
        </p:nvCxnSpPr>
        <p:spPr>
          <a:xfrm rot="10800000">
            <a:off x="4417920" y="3720240"/>
            <a:ext cx="2369520" cy="2615760"/>
          </a:xfrm>
          <a:prstGeom prst="curvedConnector3">
            <a:avLst>
              <a:gd name="adj1" fmla="val 109648"/>
            </a:avLst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36" name="Curved Connector 35"/>
          <p:cNvCxnSpPr>
            <a:stCxn id="10" idx="1"/>
            <a:endCxn id="15" idx="0"/>
          </p:cNvCxnSpPr>
          <p:nvPr/>
        </p:nvCxnSpPr>
        <p:spPr>
          <a:xfrm rot="10800000">
            <a:off x="4777920" y="2004480"/>
            <a:ext cx="2009520" cy="4331521"/>
          </a:xfrm>
          <a:prstGeom prst="curvedConnector4">
            <a:avLst>
              <a:gd name="adj1" fmla="val 41043"/>
              <a:gd name="adj2" fmla="val 105278"/>
            </a:avLst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0000" y="2364480"/>
            <a:ext cx="2414879" cy="1271519"/>
            <a:chOff x="900000" y="2364480"/>
            <a:chExt cx="2414879" cy="1271519"/>
          </a:xfrm>
        </p:grpSpPr>
        <p:sp>
          <p:nvSpPr>
            <p:cNvPr id="9" name="TextBox 8"/>
            <p:cNvSpPr txBox="1"/>
            <p:nvPr/>
          </p:nvSpPr>
          <p:spPr>
            <a:xfrm>
              <a:off x="900000" y="3253319"/>
              <a:ext cx="1584000" cy="382680"/>
            </a:xfrm>
            <a:prstGeom prst="rect">
              <a:avLst/>
            </a:prstGeom>
            <a:noFill/>
            <a:ln w="18000">
              <a:solidFill>
                <a:srgbClr val="C0C0C0"/>
              </a:solidFill>
              <a:prstDash val="solid"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C0C0C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Aspect model</a:t>
              </a: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>
            <a:xfrm flipH="1">
              <a:off x="1692000" y="2364480"/>
              <a:ext cx="828000" cy="888839"/>
            </a:xfrm>
            <a:prstGeom prst="straightConnector1">
              <a:avLst/>
            </a:prstGeom>
            <a:noFill/>
            <a:ln w="18000">
              <a:solidFill>
                <a:srgbClr val="C0C0C0"/>
              </a:solidFill>
              <a:prstDash val="solid"/>
              <a:tailEnd type="arrow"/>
            </a:ln>
          </p:spPr>
        </p:cxnSp>
        <p:sp>
          <p:nvSpPr>
            <p:cNvPr id="11" name="TextBox 10"/>
            <p:cNvSpPr txBox="1"/>
            <p:nvPr/>
          </p:nvSpPr>
          <p:spPr>
            <a:xfrm>
              <a:off x="2105640" y="2713320"/>
              <a:ext cx="1209239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C0C0C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+ Aspects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00000" y="4333320"/>
            <a:ext cx="246024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3" name="Straight Arrow Connector 12"/>
          <p:cNvCxnSpPr>
            <a:stCxn id="5" idx="3"/>
            <a:endCxn id="12" idx="1"/>
          </p:cNvCxnSpPr>
          <p:nvPr/>
        </p:nvCxnSpPr>
        <p:spPr>
          <a:xfrm>
            <a:off x="4540320" y="4524660"/>
            <a:ext cx="8596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6710760" y="2556000"/>
            <a:ext cx="24480" cy="177732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headEnd type="arrow"/>
          </a:ln>
        </p:spPr>
      </p:cxnSp>
      <p:sp>
        <p:nvSpPr>
          <p:cNvPr id="15" name="TextBox 14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C0C0C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C0C0C0"/>
              </a:solidFill>
              <a:prstDash val="solid"/>
              <a:headEnd type="arrow"/>
              <a:tailEnd type="arrow"/>
            </a:ln>
          </p:spPr>
        </p:cxnSp>
        <p:sp>
          <p:nvSpPr>
            <p:cNvPr id="19" name="TextBox 18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C0C0C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C0C0C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626480" y="3636000"/>
            <a:ext cx="1229040" cy="88848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232000" y="3793319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3" name="Freeform 22"/>
          <p:cNvSpPr/>
          <p:nvPr/>
        </p:nvSpPr>
        <p:spPr>
          <a:xfrm rot="4648200">
            <a:off x="3693070" y="89446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7"/>
                </a:moveTo>
                <a:cubicBezTo>
                  <a:pt x="255" y="-22098"/>
                  <a:pt x="493" y="-22194"/>
                  <a:pt x="734" y="-22263"/>
                </a:cubicBezTo>
                <a:cubicBezTo>
                  <a:pt x="1027" y="-22347"/>
                  <a:pt x="1299" y="-22500"/>
                  <a:pt x="1576" y="-22630"/>
                </a:cubicBezTo>
                <a:cubicBezTo>
                  <a:pt x="1871" y="-22769"/>
                  <a:pt x="2160" y="-22922"/>
                  <a:pt x="2439" y="-23095"/>
                </a:cubicBezTo>
                <a:cubicBezTo>
                  <a:pt x="2674" y="-23241"/>
                  <a:pt x="2842" y="-23473"/>
                  <a:pt x="3056" y="-23657"/>
                </a:cubicBezTo>
                <a:cubicBezTo>
                  <a:pt x="3259" y="-23831"/>
                  <a:pt x="3424" y="-24044"/>
                  <a:pt x="3600" y="-24254"/>
                </a:cubicBezTo>
                <a:cubicBezTo>
                  <a:pt x="3819" y="-24516"/>
                  <a:pt x="4114" y="-24710"/>
                  <a:pt x="4335" y="-24973"/>
                </a:cubicBezTo>
                <a:cubicBezTo>
                  <a:pt x="4498" y="-25167"/>
                  <a:pt x="4555" y="-25438"/>
                  <a:pt x="4726" y="-25626"/>
                </a:cubicBezTo>
                <a:cubicBezTo>
                  <a:pt x="4899" y="-25816"/>
                  <a:pt x="4963" y="-26020"/>
                  <a:pt x="5105" y="-26219"/>
                </a:cubicBezTo>
                <a:cubicBezTo>
                  <a:pt x="5256" y="-26432"/>
                  <a:pt x="5328" y="-26691"/>
                  <a:pt x="5465" y="-26920"/>
                </a:cubicBezTo>
                <a:cubicBezTo>
                  <a:pt x="5681" y="-27279"/>
                  <a:pt x="5706" y="-27673"/>
                  <a:pt x="5897" y="-28034"/>
                </a:cubicBezTo>
                <a:cubicBezTo>
                  <a:pt x="6092" y="-28401"/>
                  <a:pt x="6094" y="-28836"/>
                  <a:pt x="6227" y="-29235"/>
                </a:cubicBezTo>
                <a:cubicBezTo>
                  <a:pt x="6338" y="-29570"/>
                  <a:pt x="6380" y="-29926"/>
                  <a:pt x="6457" y="-30272"/>
                </a:cubicBezTo>
                <a:cubicBezTo>
                  <a:pt x="6524" y="-30572"/>
                  <a:pt x="6636" y="-30866"/>
                  <a:pt x="6657" y="-31172"/>
                </a:cubicBezTo>
                <a:cubicBezTo>
                  <a:pt x="6675" y="-31426"/>
                  <a:pt x="6695" y="-31671"/>
                  <a:pt x="6778" y="-31905"/>
                </a:cubicBezTo>
                <a:cubicBezTo>
                  <a:pt x="6879" y="-32189"/>
                  <a:pt x="6835" y="-32456"/>
                  <a:pt x="6965" y="-32746"/>
                </a:cubicBezTo>
                <a:cubicBezTo>
                  <a:pt x="7055" y="-32946"/>
                  <a:pt x="7107" y="-33177"/>
                  <a:pt x="7070" y="-33401"/>
                </a:cubicBezTo>
                <a:cubicBezTo>
                  <a:pt x="7028" y="-33653"/>
                  <a:pt x="7035" y="-33911"/>
                  <a:pt x="7094" y="-34155"/>
                </a:cubicBezTo>
                <a:cubicBezTo>
                  <a:pt x="7152" y="-34397"/>
                  <a:pt x="7217" y="-34634"/>
                  <a:pt x="7235" y="-34883"/>
                </a:cubicBezTo>
                <a:cubicBezTo>
                  <a:pt x="7256" y="-35157"/>
                  <a:pt x="7226" y="-35429"/>
                  <a:pt x="7253" y="-35701"/>
                </a:cubicBezTo>
                <a:cubicBezTo>
                  <a:pt x="7280" y="-35978"/>
                  <a:pt x="7233" y="-36262"/>
                  <a:pt x="7294" y="-36533"/>
                </a:cubicBezTo>
                <a:cubicBezTo>
                  <a:pt x="7382" y="-36930"/>
                  <a:pt x="7367" y="-37289"/>
                  <a:pt x="7366" y="-37688"/>
                </a:cubicBezTo>
                <a:cubicBezTo>
                  <a:pt x="7363" y="-38310"/>
                  <a:pt x="7380" y="-38920"/>
                  <a:pt x="7448" y="-39538"/>
                </a:cubicBezTo>
                <a:cubicBezTo>
                  <a:pt x="7488" y="-39900"/>
                  <a:pt x="7314" y="-40114"/>
                  <a:pt x="7150" y="-40322"/>
                </a:cubicBezTo>
                <a:cubicBezTo>
                  <a:pt x="7003" y="-40510"/>
                  <a:pt x="6726" y="-40514"/>
                  <a:pt x="6525" y="-40647"/>
                </a:cubicBezTo>
                <a:cubicBezTo>
                  <a:pt x="6306" y="-40791"/>
                  <a:pt x="6068" y="-40871"/>
                  <a:pt x="5820" y="-40988"/>
                </a:cubicBezTo>
                <a:cubicBezTo>
                  <a:pt x="5626" y="-41079"/>
                  <a:pt x="5417" y="-41187"/>
                  <a:pt x="5205" y="-41083"/>
                </a:cubicBezTo>
                <a:cubicBezTo>
                  <a:pt x="4957" y="-40963"/>
                  <a:pt x="4685" y="-40967"/>
                  <a:pt x="4426" y="-40907"/>
                </a:cubicBezTo>
                <a:cubicBezTo>
                  <a:pt x="4197" y="-40854"/>
                  <a:pt x="3968" y="-40894"/>
                  <a:pt x="3733" y="-40836"/>
                </a:cubicBezTo>
                <a:cubicBezTo>
                  <a:pt x="3512" y="-40781"/>
                  <a:pt x="3282" y="-40731"/>
                  <a:pt x="3059" y="-40759"/>
                </a:cubicBezTo>
                <a:cubicBezTo>
                  <a:pt x="2822" y="-40789"/>
                  <a:pt x="2619" y="-40727"/>
                  <a:pt x="2394" y="-40723"/>
                </a:cubicBezTo>
                <a:cubicBezTo>
                  <a:pt x="2178" y="-40719"/>
                  <a:pt x="1962" y="-40711"/>
                  <a:pt x="1755" y="-40619"/>
                </a:cubicBezTo>
                <a:cubicBezTo>
                  <a:pt x="1527" y="-40517"/>
                  <a:pt x="1304" y="-40409"/>
                  <a:pt x="1072" y="-40319"/>
                </a:cubicBezTo>
                <a:cubicBezTo>
                  <a:pt x="838" y="-40228"/>
                  <a:pt x="627" y="-40054"/>
                  <a:pt x="511" y="-39827"/>
                </a:cubicBezTo>
                <a:lnTo>
                  <a:pt x="311" y="-39666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6840" y="558108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C0C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Rewriting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Extension of </a:t>
            </a:r>
            <a:r>
              <a:rPr lang="en-US">
                <a:solidFill>
                  <a:srgbClr val="FF0000"/>
                </a:solidFill>
              </a:rPr>
              <a:t>equational logic</a:t>
            </a:r>
          </a:p>
          <a:p>
            <a:pPr lvl="0"/>
            <a:endParaRPr lang="en-US"/>
          </a:p>
          <a:p>
            <a:pPr lvl="0"/>
            <a:r>
              <a:rPr lang="en-US"/>
              <a:t>Equational logic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A formula is an </a:t>
            </a:r>
            <a:r>
              <a:rPr lang="en-US">
                <a:solidFill>
                  <a:srgbClr val="FF0000"/>
                </a:solidFill>
              </a:rPr>
              <a:t>equality</a:t>
            </a:r>
            <a:r>
              <a:rPr lang="en-US"/>
              <a:t> of </a:t>
            </a:r>
            <a:r>
              <a:rPr lang="en-US">
                <a:solidFill>
                  <a:srgbClr val="FF0000"/>
                </a:solidFill>
              </a:rPr>
              <a:t>terms</a:t>
            </a:r>
          </a:p>
          <a:p>
            <a:pPr lvl="1"/>
            <a:endParaRPr lang="en-US"/>
          </a:p>
          <a:p>
            <a:pPr lvl="1"/>
            <a:r>
              <a:rPr lang="en-US"/>
              <a:t>A term is composed by </a:t>
            </a:r>
            <a:r>
              <a:rPr lang="en-US">
                <a:solidFill>
                  <a:srgbClr val="FF0000"/>
                </a:solidFill>
              </a:rPr>
              <a:t>constant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variable</a:t>
            </a:r>
            <a:r>
              <a:rPr lang="en-US"/>
              <a:t>, and </a:t>
            </a:r>
            <a:r>
              <a:rPr lang="en-US">
                <a:solidFill>
                  <a:srgbClr val="FF0000"/>
                </a:solidFill>
              </a:rPr>
              <a:t>operator symbols</a:t>
            </a:r>
          </a:p>
          <a:p>
            <a:pPr lvl="1"/>
            <a:endParaRPr lang="en-US"/>
          </a:p>
          <a:p>
            <a:pPr lvl="1"/>
            <a:r>
              <a:rPr lang="en-US"/>
              <a:t>Equalities are derived from axioms (</a:t>
            </a:r>
            <a:r>
              <a:rPr lang="en-US">
                <a:solidFill>
                  <a:srgbClr val="FF0000"/>
                </a:solidFill>
              </a:rPr>
              <a:t>equations</a:t>
            </a:r>
            <a:r>
              <a:rPr lang="en-US"/>
              <a:t>) and </a:t>
            </a:r>
            <a:r>
              <a:rPr lang="en-US">
                <a:solidFill>
                  <a:srgbClr val="FF0000"/>
                </a:solidFill>
              </a:rPr>
              <a:t>inference rules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in Equational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f(x, a), pop(push(a, push(b, empty))): examples of terms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a, b, empty:  </a:t>
            </a:r>
            <a:r>
              <a:rPr lang="en-US">
                <a:solidFill>
                  <a:srgbClr val="FF0000"/>
                </a:solidFill>
              </a:rPr>
              <a:t>constant</a:t>
            </a:r>
            <a:r>
              <a:rPr lang="en-US"/>
              <a:t> symbols</a:t>
            </a:r>
          </a:p>
          <a:p>
            <a:pPr lvl="1"/>
            <a:endParaRPr lang="en-US"/>
          </a:p>
          <a:p>
            <a:pPr lvl="1"/>
            <a:r>
              <a:rPr lang="en-US"/>
              <a:t>x: a </a:t>
            </a:r>
            <a:r>
              <a:rPr lang="en-US">
                <a:solidFill>
                  <a:srgbClr val="FF0000"/>
                </a:solidFill>
              </a:rPr>
              <a:t>variable</a:t>
            </a:r>
            <a:r>
              <a:rPr lang="en-US"/>
              <a:t> symbol</a:t>
            </a:r>
          </a:p>
          <a:p>
            <a:pPr lvl="1"/>
            <a:endParaRPr lang="en-US"/>
          </a:p>
          <a:p>
            <a:pPr lvl="1"/>
            <a:r>
              <a:rPr lang="en-US"/>
              <a:t>f, pop, push: </a:t>
            </a:r>
            <a:r>
              <a:rPr lang="en-US">
                <a:solidFill>
                  <a:srgbClr val="FF0000"/>
                </a:solidFill>
              </a:rPr>
              <a:t>operator</a:t>
            </a:r>
            <a:r>
              <a:rPr lang="en-US"/>
              <a:t> symbols</a:t>
            </a:r>
          </a:p>
          <a:p>
            <a:pPr lvl="1"/>
            <a:endParaRPr lang="en-US"/>
          </a:p>
          <a:p>
            <a:pPr lvl="2"/>
            <a:r>
              <a:rPr lang="en-US"/>
              <a:t>The word “symbol(s)” will be omitted hereafter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in Equational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4464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>
                <a:solidFill>
                  <a:srgbClr val="FF0000"/>
                </a:solidFill>
              </a:rPr>
              <a:t>Replacement</a:t>
            </a:r>
            <a:r>
              <a:rPr lang="en-US"/>
              <a:t> inference rule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For terms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and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that may contain variables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 ..., </a:t>
            </a:r>
            <a:r>
              <a:rPr lang="en-US" i="1"/>
              <a:t>x</a:t>
            </a:r>
            <a:r>
              <a:rPr lang="en-US" i="1" baseline="-25000"/>
              <a:t>n</a:t>
            </a:r>
            <a:r>
              <a:rPr lang="en-US"/>
              <a:t>, and terms 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, ..., </a:t>
            </a:r>
            <a:r>
              <a:rPr lang="en-US" i="1"/>
              <a:t>t</a:t>
            </a:r>
            <a:r>
              <a:rPr lang="en-US" i="1" baseline="-25000"/>
              <a:t>n</a:t>
            </a:r>
            <a:r>
              <a:rPr lang="en-US"/>
              <a:t>,</a:t>
            </a:r>
          </a:p>
          <a:p>
            <a:pPr lvl="1"/>
            <a:endParaRPr lang="en-US"/>
          </a:p>
          <a:p>
            <a:pPr lvl="1"/>
            <a:r>
              <a:rPr lang="en-US" i="1"/>
              <a:t>s</a:t>
            </a:r>
            <a:r>
              <a:rPr lang="en-US" baseline="-25000"/>
              <a:t>1 </a:t>
            </a:r>
            <a:r>
              <a:rPr lang="en-US"/>
              <a:t>=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implies</a:t>
            </a:r>
          </a:p>
          <a:p>
            <a:pPr lvl="1"/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([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], ..., [</a:t>
            </a:r>
            <a:r>
              <a:rPr lang="en-US" i="1"/>
              <a:t>t</a:t>
            </a:r>
            <a:r>
              <a:rPr lang="en-US" i="1" baseline="-25000"/>
              <a:t>n 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i="1" baseline="-25000"/>
              <a:t>n </a:t>
            </a:r>
            <a:r>
              <a:rPr lang="en-US"/>
              <a:t>]</a:t>
            </a:r>
            <a:r>
              <a:rPr lang="en-US" i="1" baseline="-25000"/>
              <a:t> </a:t>
            </a:r>
            <a:r>
              <a:rPr lang="en-US"/>
              <a:t>) =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([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], ..., [</a:t>
            </a:r>
            <a:r>
              <a:rPr lang="en-US" i="1"/>
              <a:t>t</a:t>
            </a:r>
            <a:r>
              <a:rPr lang="en-US" i="1" baseline="-25000"/>
              <a:t>n 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i="1" baseline="-25000"/>
              <a:t>n </a:t>
            </a:r>
            <a:r>
              <a:rPr lang="en-US"/>
              <a:t>]</a:t>
            </a:r>
            <a:r>
              <a:rPr lang="en-US" i="1" baseline="-25000"/>
              <a:t> </a:t>
            </a:r>
            <a:r>
              <a:rPr lang="en-US"/>
              <a:t>)</a:t>
            </a:r>
          </a:p>
          <a:p>
            <a:pPr lvl="1"/>
            <a:endParaRPr lang="en-US"/>
          </a:p>
          <a:p>
            <a:pPr lvl="1"/>
            <a:r>
              <a:rPr lang="en-US"/>
              <a:t>where ([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], ..., [</a:t>
            </a:r>
            <a:r>
              <a:rPr lang="en-US" i="1"/>
              <a:t>t</a:t>
            </a:r>
            <a:r>
              <a:rPr lang="en-US" i="1" baseline="-25000"/>
              <a:t>n 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i="1" baseline="-25000"/>
              <a:t>n </a:t>
            </a:r>
            <a:r>
              <a:rPr lang="en-US"/>
              <a:t>]</a:t>
            </a:r>
            <a:r>
              <a:rPr lang="en-US" i="1" baseline="-25000"/>
              <a:t> </a:t>
            </a:r>
            <a:r>
              <a:rPr lang="en-US"/>
              <a:t>) represents simultaneous substitutions of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 ..., </a:t>
            </a:r>
            <a:r>
              <a:rPr lang="en-US" i="1"/>
              <a:t>x</a:t>
            </a:r>
            <a:r>
              <a:rPr lang="en-US" i="1" baseline="-25000"/>
              <a:t>n</a:t>
            </a:r>
            <a:r>
              <a:rPr lang="en-US"/>
              <a:t> to 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, ..., </a:t>
            </a:r>
            <a:r>
              <a:rPr lang="en-US" i="1"/>
              <a:t>t</a:t>
            </a:r>
            <a:r>
              <a:rPr lang="en-US" i="1" baseline="-25000"/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in Equational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Equation “pop(push(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</a:rPr>
              <a:t>s</a:t>
            </a:r>
            <a:r>
              <a:rPr lang="en-US"/>
              <a:t>)) = </a:t>
            </a:r>
            <a:r>
              <a:rPr lang="en-US">
                <a:solidFill>
                  <a:srgbClr val="0000FF"/>
                </a:solidFill>
              </a:rPr>
              <a:t>s</a:t>
            </a:r>
            <a:r>
              <a:rPr lang="en-US"/>
              <a:t>” derives an equality</a:t>
            </a:r>
          </a:p>
          <a:p>
            <a:pPr lvl="0"/>
            <a:endParaRPr lang="en-US"/>
          </a:p>
          <a:p>
            <a:pPr lvl="0"/>
            <a:r>
              <a:rPr lang="en-US"/>
              <a:t>    pop(push(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</a:rPr>
              <a:t>push(b, empty)</a:t>
            </a:r>
            <a:r>
              <a:rPr lang="en-US"/>
              <a:t>))</a:t>
            </a:r>
          </a:p>
          <a:p>
            <a:pPr lvl="0"/>
            <a:r>
              <a:rPr lang="en-US"/>
              <a:t>    = </a:t>
            </a:r>
            <a:r>
              <a:rPr lang="en-US">
                <a:solidFill>
                  <a:srgbClr val="0000FF"/>
                </a:solidFill>
              </a:rPr>
              <a:t>push(b, empty)</a:t>
            </a:r>
          </a:p>
          <a:p>
            <a:pPr lvl="0"/>
            <a:endParaRPr lang="en-US">
              <a:solidFill>
                <a:srgbClr val="0000FF"/>
              </a:solidFill>
            </a:endParaRPr>
          </a:p>
          <a:p>
            <a:pPr lvl="0"/>
            <a:r>
              <a:rPr lang="en-US"/>
              <a:t>by the Replacement inference rule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Rewriting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Equational logic + </a:t>
            </a:r>
            <a:r>
              <a:rPr lang="en-US">
                <a:solidFill>
                  <a:srgbClr val="FF0000"/>
                </a:solidFill>
              </a:rPr>
              <a:t>rewriting relation</a:t>
            </a:r>
          </a:p>
          <a:p>
            <a:pPr lvl="0"/>
            <a:endParaRPr lang="en-US"/>
          </a:p>
          <a:p>
            <a:pPr lvl="1"/>
            <a:r>
              <a:rPr lang="en-US"/>
              <a:t>Represented by an arrow: </a:t>
            </a:r>
            <a:r>
              <a:rPr lang="en-US" i="1"/>
              <a:t>s</a:t>
            </a:r>
            <a:r>
              <a:rPr lang="en-US"/>
              <a:t> → </a:t>
            </a:r>
            <a:r>
              <a:rPr lang="en-US" i="1"/>
              <a:t>t</a:t>
            </a:r>
          </a:p>
          <a:p>
            <a:pPr lvl="0"/>
            <a:endParaRPr lang="en-US"/>
          </a:p>
          <a:p>
            <a:pPr lvl="0"/>
            <a:r>
              <a:rPr lang="en-US"/>
              <a:t>Rewrite rules: axioms for the rewriting relation</a:t>
            </a:r>
          </a:p>
          <a:p>
            <a:pPr lvl="0"/>
            <a:endParaRPr lang="en-US"/>
          </a:p>
          <a:p>
            <a:pPr lvl="0"/>
            <a:r>
              <a:rPr lang="en-US"/>
              <a:t>Inference rules similar as equational logic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Except the Symmetry rule (</a:t>
            </a:r>
            <a:r>
              <a:rPr lang="en-US" i="1"/>
              <a:t>x</a:t>
            </a:r>
            <a:r>
              <a:rPr lang="en-US"/>
              <a:t> = </a:t>
            </a:r>
            <a:r>
              <a:rPr lang="en-US" i="1"/>
              <a:t>y</a:t>
            </a:r>
            <a:r>
              <a:rPr lang="en-US"/>
              <a:t> implies </a:t>
            </a:r>
            <a:r>
              <a:rPr lang="en-US" i="1"/>
              <a:t>y</a:t>
            </a:r>
            <a:r>
              <a:rPr lang="en-US"/>
              <a:t> = </a:t>
            </a:r>
            <a:r>
              <a:rPr lang="en-US" i="1"/>
              <a:t>x </a:t>
            </a:r>
            <a:r>
              <a:rPr lang="en-US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000" y="3253319"/>
            <a:ext cx="158400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 model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 flipH="1">
            <a:off x="1692000" y="2364480"/>
            <a:ext cx="828000" cy="888839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2105640" y="2713320"/>
            <a:ext cx="120923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+ Aspects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0000" y="4333320"/>
            <a:ext cx="246024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2" name="Straight Arrow Connector 11"/>
          <p:cNvCxnSpPr>
            <a:stCxn id="5" idx="3"/>
            <a:endCxn id="11" idx="1"/>
          </p:cNvCxnSpPr>
          <p:nvPr/>
        </p:nvCxnSpPr>
        <p:spPr>
          <a:xfrm>
            <a:off x="4540320" y="4524660"/>
            <a:ext cx="859680" cy="1588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>
            <a:off x="6710760" y="2556000"/>
            <a:ext cx="24480" cy="177732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headEnd type="arrow"/>
          </a:ln>
        </p:spPr>
      </p:cxnSp>
      <p:sp>
        <p:nvSpPr>
          <p:cNvPr id="14" name="TextBox 13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5" name="Straight Connector 14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C0C0C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626480" y="3633480"/>
            <a:ext cx="1229040" cy="89136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21" name="TextBox 20"/>
          <p:cNvSpPr txBox="1"/>
          <p:nvPr/>
        </p:nvSpPr>
        <p:spPr>
          <a:xfrm>
            <a:off x="2232000" y="3791159"/>
            <a:ext cx="1074960" cy="645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2" name="Freeform 21"/>
          <p:cNvSpPr/>
          <p:nvPr/>
        </p:nvSpPr>
        <p:spPr>
          <a:xfrm rot="4648200">
            <a:off x="3693070" y="89446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7"/>
                </a:moveTo>
                <a:cubicBezTo>
                  <a:pt x="255" y="-22098"/>
                  <a:pt x="493" y="-22194"/>
                  <a:pt x="734" y="-22263"/>
                </a:cubicBezTo>
                <a:cubicBezTo>
                  <a:pt x="1027" y="-22347"/>
                  <a:pt x="1299" y="-22500"/>
                  <a:pt x="1576" y="-22630"/>
                </a:cubicBezTo>
                <a:cubicBezTo>
                  <a:pt x="1871" y="-22769"/>
                  <a:pt x="2160" y="-22922"/>
                  <a:pt x="2439" y="-23095"/>
                </a:cubicBezTo>
                <a:cubicBezTo>
                  <a:pt x="2674" y="-23241"/>
                  <a:pt x="2842" y="-23473"/>
                  <a:pt x="3056" y="-23657"/>
                </a:cubicBezTo>
                <a:cubicBezTo>
                  <a:pt x="3259" y="-23831"/>
                  <a:pt x="3424" y="-24044"/>
                  <a:pt x="3600" y="-24254"/>
                </a:cubicBezTo>
                <a:cubicBezTo>
                  <a:pt x="3819" y="-24516"/>
                  <a:pt x="4114" y="-24710"/>
                  <a:pt x="4335" y="-24973"/>
                </a:cubicBezTo>
                <a:cubicBezTo>
                  <a:pt x="4498" y="-25167"/>
                  <a:pt x="4555" y="-25438"/>
                  <a:pt x="4726" y="-25626"/>
                </a:cubicBezTo>
                <a:cubicBezTo>
                  <a:pt x="4899" y="-25816"/>
                  <a:pt x="4963" y="-26020"/>
                  <a:pt x="5105" y="-26219"/>
                </a:cubicBezTo>
                <a:cubicBezTo>
                  <a:pt x="5256" y="-26432"/>
                  <a:pt x="5328" y="-26691"/>
                  <a:pt x="5465" y="-26920"/>
                </a:cubicBezTo>
                <a:cubicBezTo>
                  <a:pt x="5681" y="-27279"/>
                  <a:pt x="5706" y="-27673"/>
                  <a:pt x="5897" y="-28034"/>
                </a:cubicBezTo>
                <a:cubicBezTo>
                  <a:pt x="6092" y="-28401"/>
                  <a:pt x="6094" y="-28836"/>
                  <a:pt x="6227" y="-29235"/>
                </a:cubicBezTo>
                <a:cubicBezTo>
                  <a:pt x="6338" y="-29570"/>
                  <a:pt x="6380" y="-29926"/>
                  <a:pt x="6457" y="-30272"/>
                </a:cubicBezTo>
                <a:cubicBezTo>
                  <a:pt x="6524" y="-30572"/>
                  <a:pt x="6636" y="-30866"/>
                  <a:pt x="6657" y="-31172"/>
                </a:cubicBezTo>
                <a:cubicBezTo>
                  <a:pt x="6675" y="-31426"/>
                  <a:pt x="6695" y="-31671"/>
                  <a:pt x="6778" y="-31905"/>
                </a:cubicBezTo>
                <a:cubicBezTo>
                  <a:pt x="6879" y="-32189"/>
                  <a:pt x="6835" y="-32456"/>
                  <a:pt x="6965" y="-32746"/>
                </a:cubicBezTo>
                <a:cubicBezTo>
                  <a:pt x="7055" y="-32946"/>
                  <a:pt x="7107" y="-33177"/>
                  <a:pt x="7070" y="-33401"/>
                </a:cubicBezTo>
                <a:cubicBezTo>
                  <a:pt x="7028" y="-33653"/>
                  <a:pt x="7035" y="-33911"/>
                  <a:pt x="7094" y="-34155"/>
                </a:cubicBezTo>
                <a:cubicBezTo>
                  <a:pt x="7152" y="-34397"/>
                  <a:pt x="7217" y="-34634"/>
                  <a:pt x="7235" y="-34883"/>
                </a:cubicBezTo>
                <a:cubicBezTo>
                  <a:pt x="7256" y="-35157"/>
                  <a:pt x="7226" y="-35429"/>
                  <a:pt x="7253" y="-35701"/>
                </a:cubicBezTo>
                <a:cubicBezTo>
                  <a:pt x="7280" y="-35978"/>
                  <a:pt x="7233" y="-36262"/>
                  <a:pt x="7294" y="-36533"/>
                </a:cubicBezTo>
                <a:cubicBezTo>
                  <a:pt x="7382" y="-36930"/>
                  <a:pt x="7367" y="-37289"/>
                  <a:pt x="7366" y="-37688"/>
                </a:cubicBezTo>
                <a:cubicBezTo>
                  <a:pt x="7363" y="-38310"/>
                  <a:pt x="7380" y="-38920"/>
                  <a:pt x="7448" y="-39538"/>
                </a:cubicBezTo>
                <a:cubicBezTo>
                  <a:pt x="7488" y="-39900"/>
                  <a:pt x="7314" y="-40114"/>
                  <a:pt x="7150" y="-40322"/>
                </a:cubicBezTo>
                <a:cubicBezTo>
                  <a:pt x="7003" y="-40510"/>
                  <a:pt x="6726" y="-40514"/>
                  <a:pt x="6525" y="-40647"/>
                </a:cubicBezTo>
                <a:cubicBezTo>
                  <a:pt x="6306" y="-40791"/>
                  <a:pt x="6068" y="-40871"/>
                  <a:pt x="5820" y="-40988"/>
                </a:cubicBezTo>
                <a:cubicBezTo>
                  <a:pt x="5626" y="-41079"/>
                  <a:pt x="5417" y="-41187"/>
                  <a:pt x="5205" y="-41083"/>
                </a:cubicBezTo>
                <a:cubicBezTo>
                  <a:pt x="4957" y="-40963"/>
                  <a:pt x="4685" y="-40967"/>
                  <a:pt x="4426" y="-40907"/>
                </a:cubicBezTo>
                <a:cubicBezTo>
                  <a:pt x="4197" y="-40854"/>
                  <a:pt x="3968" y="-40894"/>
                  <a:pt x="3733" y="-40836"/>
                </a:cubicBezTo>
                <a:cubicBezTo>
                  <a:pt x="3512" y="-40781"/>
                  <a:pt x="3282" y="-40731"/>
                  <a:pt x="3059" y="-40759"/>
                </a:cubicBezTo>
                <a:cubicBezTo>
                  <a:pt x="2822" y="-40789"/>
                  <a:pt x="2619" y="-40727"/>
                  <a:pt x="2394" y="-40723"/>
                </a:cubicBezTo>
                <a:cubicBezTo>
                  <a:pt x="2178" y="-40719"/>
                  <a:pt x="1962" y="-40711"/>
                  <a:pt x="1755" y="-40619"/>
                </a:cubicBezTo>
                <a:cubicBezTo>
                  <a:pt x="1527" y="-40517"/>
                  <a:pt x="1304" y="-40409"/>
                  <a:pt x="1072" y="-40319"/>
                </a:cubicBezTo>
                <a:cubicBezTo>
                  <a:pt x="838" y="-40228"/>
                  <a:pt x="627" y="-40054"/>
                  <a:pt x="511" y="-39827"/>
                </a:cubicBezTo>
                <a:lnTo>
                  <a:pt x="311" y="-39666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6840" y="558108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C0C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Compositionality for AO 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840" y="2772000"/>
            <a:ext cx="182664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Base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60" y="1548000"/>
            <a:ext cx="1034279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</a:t>
            </a:r>
          </a:p>
        </p:txBody>
      </p:sp>
      <p:sp>
        <p:nvSpPr>
          <p:cNvPr id="5" name="Freeform 4"/>
          <p:cNvSpPr/>
          <p:nvPr/>
        </p:nvSpPr>
        <p:spPr>
          <a:xfrm>
            <a:off x="5580000" y="2534400"/>
            <a:ext cx="270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Entire System</a:t>
            </a:r>
          </a:p>
        </p:txBody>
      </p:sp>
      <p:cxnSp>
        <p:nvCxnSpPr>
          <p:cNvPr id="6" name="Straight Arrow Connector 5"/>
          <p:cNvCxnSpPr>
            <a:stCxn id="3" idx="3"/>
            <a:endCxn id="5" idx="6"/>
          </p:cNvCxnSpPr>
          <p:nvPr/>
        </p:nvCxnSpPr>
        <p:spPr>
          <a:xfrm flipV="1">
            <a:off x="3255480" y="2984400"/>
            <a:ext cx="2324520" cy="36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7" name="Straight Arrow Connector 6"/>
          <p:cNvCxnSpPr>
            <a:endCxn id="5" idx="5"/>
          </p:cNvCxnSpPr>
          <p:nvPr/>
        </p:nvCxnSpPr>
        <p:spPr>
          <a:xfrm>
            <a:off x="4680000" y="1760760"/>
            <a:ext cx="1295280" cy="90540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1260000" y="5195160"/>
            <a:ext cx="1959120" cy="639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Information about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Base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5319" y="4079160"/>
            <a:ext cx="1515600" cy="639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Information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about Aspect</a:t>
            </a:r>
          </a:p>
        </p:txBody>
      </p:sp>
      <p:sp>
        <p:nvSpPr>
          <p:cNvPr id="10" name="Freeform 9"/>
          <p:cNvSpPr/>
          <p:nvPr/>
        </p:nvSpPr>
        <p:spPr>
          <a:xfrm>
            <a:off x="5580000" y="5054400"/>
            <a:ext cx="270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Information about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Entire System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3446280" y="5514480"/>
            <a:ext cx="2144880" cy="720"/>
          </a:xfrm>
          <a:prstGeom prst="straightConnector1">
            <a:avLst/>
          </a:prstGeom>
          <a:noFill/>
          <a:ln w="18000">
            <a:solidFill>
              <a:srgbClr val="800080"/>
            </a:solidFill>
            <a:prstDash val="solid"/>
            <a:tailEnd type="arrow"/>
          </a:ln>
        </p:spPr>
      </p:cxnSp>
      <p:cxnSp>
        <p:nvCxnSpPr>
          <p:cNvPr id="12" name="Straight Arrow Connector 11"/>
          <p:cNvCxnSpPr/>
          <p:nvPr/>
        </p:nvCxnSpPr>
        <p:spPr>
          <a:xfrm>
            <a:off x="4961520" y="4398479"/>
            <a:ext cx="1013760" cy="787681"/>
          </a:xfrm>
          <a:prstGeom prst="straightConnector1">
            <a:avLst/>
          </a:prstGeom>
          <a:noFill/>
          <a:ln w="18000">
            <a:solidFill>
              <a:srgbClr val="800080"/>
            </a:solidFill>
            <a:prstDash val="solid"/>
            <a:tailEnd type="arrow"/>
          </a:ln>
        </p:spPr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2348280" y="3197520"/>
            <a:ext cx="4680" cy="199764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cxnSp>
        <p:nvCxnSpPr>
          <p:cNvPr id="14" name="Straight Arrow Connector 13"/>
          <p:cNvCxnSpPr/>
          <p:nvPr/>
        </p:nvCxnSpPr>
        <p:spPr>
          <a:xfrm flipH="1">
            <a:off x="4143240" y="1984680"/>
            <a:ext cx="1799" cy="2166479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cxnSp>
        <p:nvCxnSpPr>
          <p:cNvPr id="15" name="Straight Arrow Connector 14"/>
          <p:cNvCxnSpPr>
            <a:stCxn id="5" idx="8"/>
            <a:endCxn id="10" idx="4"/>
          </p:cNvCxnSpPr>
          <p:nvPr/>
        </p:nvCxnSpPr>
        <p:spPr>
          <a:xfrm rot="16200000" flipH="1">
            <a:off x="6120000" y="4244400"/>
            <a:ext cx="1620000" cy="1588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sp>
        <p:nvSpPr>
          <p:cNvPr id="16" name="TextBox 15"/>
          <p:cNvSpPr txBox="1"/>
          <p:nvPr/>
        </p:nvSpPr>
        <p:spPr>
          <a:xfrm>
            <a:off x="4551839" y="2412000"/>
            <a:ext cx="10706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Weaving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5360" y="5010480"/>
            <a:ext cx="11592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80008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Compose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000" y="3348000"/>
            <a:ext cx="1273320" cy="639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Analysis/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Reasoning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2170800" y="1440000"/>
            <a:ext cx="6435000" cy="3634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876" h="10096">
                <a:moveTo>
                  <a:pt x="0" y="1359"/>
                </a:moveTo>
                <a:lnTo>
                  <a:pt x="0" y="1359"/>
                </a:lnTo>
                <a:lnTo>
                  <a:pt x="387" y="1154"/>
                </a:lnTo>
                <a:lnTo>
                  <a:pt x="808" y="966"/>
                </a:lnTo>
                <a:lnTo>
                  <a:pt x="1257" y="795"/>
                </a:lnTo>
                <a:lnTo>
                  <a:pt x="1728" y="644"/>
                </a:lnTo>
                <a:lnTo>
                  <a:pt x="2223" y="509"/>
                </a:lnTo>
                <a:lnTo>
                  <a:pt x="2737" y="391"/>
                </a:lnTo>
                <a:lnTo>
                  <a:pt x="3271" y="291"/>
                </a:lnTo>
                <a:lnTo>
                  <a:pt x="3821" y="206"/>
                </a:lnTo>
                <a:lnTo>
                  <a:pt x="4381" y="137"/>
                </a:lnTo>
                <a:lnTo>
                  <a:pt x="4957" y="83"/>
                </a:lnTo>
                <a:lnTo>
                  <a:pt x="5540" y="42"/>
                </a:lnTo>
                <a:lnTo>
                  <a:pt x="6129" y="14"/>
                </a:lnTo>
                <a:lnTo>
                  <a:pt x="6724" y="0"/>
                </a:lnTo>
                <a:lnTo>
                  <a:pt x="7320" y="0"/>
                </a:lnTo>
                <a:lnTo>
                  <a:pt x="7920" y="10"/>
                </a:lnTo>
                <a:lnTo>
                  <a:pt x="8516" y="35"/>
                </a:lnTo>
                <a:lnTo>
                  <a:pt x="9107" y="68"/>
                </a:lnTo>
                <a:lnTo>
                  <a:pt x="9693" y="112"/>
                </a:lnTo>
                <a:lnTo>
                  <a:pt x="10270" y="167"/>
                </a:lnTo>
                <a:lnTo>
                  <a:pt x="10838" y="230"/>
                </a:lnTo>
                <a:lnTo>
                  <a:pt x="11391" y="303"/>
                </a:lnTo>
                <a:lnTo>
                  <a:pt x="11933" y="382"/>
                </a:lnTo>
                <a:lnTo>
                  <a:pt x="12454" y="472"/>
                </a:lnTo>
                <a:lnTo>
                  <a:pt x="12956" y="567"/>
                </a:lnTo>
                <a:lnTo>
                  <a:pt x="13437" y="673"/>
                </a:lnTo>
                <a:lnTo>
                  <a:pt x="13895" y="782"/>
                </a:lnTo>
                <a:lnTo>
                  <a:pt x="14324" y="895"/>
                </a:lnTo>
                <a:lnTo>
                  <a:pt x="14730" y="1017"/>
                </a:lnTo>
                <a:lnTo>
                  <a:pt x="15101" y="1143"/>
                </a:lnTo>
                <a:lnTo>
                  <a:pt x="15442" y="1273"/>
                </a:lnTo>
                <a:lnTo>
                  <a:pt x="15748" y="1407"/>
                </a:lnTo>
                <a:lnTo>
                  <a:pt x="16019" y="1545"/>
                </a:lnTo>
                <a:lnTo>
                  <a:pt x="16261" y="1688"/>
                </a:lnTo>
                <a:lnTo>
                  <a:pt x="16482" y="1831"/>
                </a:lnTo>
                <a:lnTo>
                  <a:pt x="16689" y="1982"/>
                </a:lnTo>
                <a:lnTo>
                  <a:pt x="16878" y="2136"/>
                </a:lnTo>
                <a:lnTo>
                  <a:pt x="17052" y="2297"/>
                </a:lnTo>
                <a:lnTo>
                  <a:pt x="17207" y="2463"/>
                </a:lnTo>
                <a:lnTo>
                  <a:pt x="17347" y="2636"/>
                </a:lnTo>
                <a:lnTo>
                  <a:pt x="17472" y="2816"/>
                </a:lnTo>
                <a:lnTo>
                  <a:pt x="17578" y="3006"/>
                </a:lnTo>
                <a:lnTo>
                  <a:pt x="17667" y="3200"/>
                </a:lnTo>
                <a:lnTo>
                  <a:pt x="17742" y="3403"/>
                </a:lnTo>
                <a:lnTo>
                  <a:pt x="17799" y="3618"/>
                </a:lnTo>
                <a:lnTo>
                  <a:pt x="17842" y="3838"/>
                </a:lnTo>
                <a:lnTo>
                  <a:pt x="17867" y="4066"/>
                </a:lnTo>
                <a:lnTo>
                  <a:pt x="17876" y="4306"/>
                </a:lnTo>
                <a:lnTo>
                  <a:pt x="17870" y="4553"/>
                </a:lnTo>
                <a:lnTo>
                  <a:pt x="17849" y="4813"/>
                </a:lnTo>
                <a:lnTo>
                  <a:pt x="17814" y="5084"/>
                </a:lnTo>
                <a:lnTo>
                  <a:pt x="17764" y="5365"/>
                </a:lnTo>
                <a:lnTo>
                  <a:pt x="17697" y="5656"/>
                </a:lnTo>
                <a:lnTo>
                  <a:pt x="17619" y="5959"/>
                </a:lnTo>
                <a:lnTo>
                  <a:pt x="17525" y="6276"/>
                </a:lnTo>
                <a:lnTo>
                  <a:pt x="17416" y="6607"/>
                </a:lnTo>
                <a:lnTo>
                  <a:pt x="17296" y="6949"/>
                </a:lnTo>
                <a:lnTo>
                  <a:pt x="17161" y="7307"/>
                </a:lnTo>
                <a:lnTo>
                  <a:pt x="17011" y="7679"/>
                </a:lnTo>
                <a:lnTo>
                  <a:pt x="16848" y="8066"/>
                </a:lnTo>
                <a:lnTo>
                  <a:pt x="16674" y="8468"/>
                </a:lnTo>
                <a:lnTo>
                  <a:pt x="16484" y="8887"/>
                </a:lnTo>
                <a:lnTo>
                  <a:pt x="16284" y="9322"/>
                </a:lnTo>
                <a:lnTo>
                  <a:pt x="16070" y="9772"/>
                </a:lnTo>
                <a:lnTo>
                  <a:pt x="15915" y="10096"/>
                </a:lnTo>
                <a:lnTo>
                  <a:pt x="15761" y="10026"/>
                </a:lnTo>
                <a:lnTo>
                  <a:pt x="15916" y="9704"/>
                </a:lnTo>
                <a:lnTo>
                  <a:pt x="16131" y="9256"/>
                </a:lnTo>
                <a:lnTo>
                  <a:pt x="16328" y="8821"/>
                </a:lnTo>
                <a:lnTo>
                  <a:pt x="16517" y="8405"/>
                </a:lnTo>
                <a:lnTo>
                  <a:pt x="16691" y="8004"/>
                </a:lnTo>
                <a:lnTo>
                  <a:pt x="16853" y="7619"/>
                </a:lnTo>
                <a:lnTo>
                  <a:pt x="17000" y="7251"/>
                </a:lnTo>
                <a:lnTo>
                  <a:pt x="17134" y="6897"/>
                </a:lnTo>
                <a:lnTo>
                  <a:pt x="17255" y="6557"/>
                </a:lnTo>
                <a:lnTo>
                  <a:pt x="17360" y="6230"/>
                </a:lnTo>
                <a:lnTo>
                  <a:pt x="17454" y="5919"/>
                </a:lnTo>
                <a:lnTo>
                  <a:pt x="17532" y="5620"/>
                </a:lnTo>
                <a:lnTo>
                  <a:pt x="17596" y="5337"/>
                </a:lnTo>
                <a:lnTo>
                  <a:pt x="17645" y="5062"/>
                </a:lnTo>
                <a:lnTo>
                  <a:pt x="17681" y="4801"/>
                </a:lnTo>
                <a:lnTo>
                  <a:pt x="17700" y="4550"/>
                </a:lnTo>
                <a:lnTo>
                  <a:pt x="17705" y="4312"/>
                </a:lnTo>
                <a:lnTo>
                  <a:pt x="17698" y="4085"/>
                </a:lnTo>
                <a:lnTo>
                  <a:pt x="17673" y="3868"/>
                </a:lnTo>
                <a:lnTo>
                  <a:pt x="17635" y="3658"/>
                </a:lnTo>
                <a:lnTo>
                  <a:pt x="17582" y="3458"/>
                </a:lnTo>
                <a:lnTo>
                  <a:pt x="17513" y="3267"/>
                </a:lnTo>
                <a:lnTo>
                  <a:pt x="17428" y="3083"/>
                </a:lnTo>
                <a:lnTo>
                  <a:pt x="17329" y="2907"/>
                </a:lnTo>
                <a:lnTo>
                  <a:pt x="17214" y="2737"/>
                </a:lnTo>
                <a:lnTo>
                  <a:pt x="17081" y="2573"/>
                </a:lnTo>
                <a:lnTo>
                  <a:pt x="16933" y="2414"/>
                </a:lnTo>
                <a:lnTo>
                  <a:pt x="16768" y="2261"/>
                </a:lnTo>
                <a:lnTo>
                  <a:pt x="16588" y="2113"/>
                </a:lnTo>
                <a:lnTo>
                  <a:pt x="16388" y="1967"/>
                </a:lnTo>
                <a:lnTo>
                  <a:pt x="16171" y="1827"/>
                </a:lnTo>
                <a:lnTo>
                  <a:pt x="15940" y="1690"/>
                </a:lnTo>
                <a:lnTo>
                  <a:pt x="15680" y="1556"/>
                </a:lnTo>
                <a:lnTo>
                  <a:pt x="15380" y="1424"/>
                </a:lnTo>
                <a:lnTo>
                  <a:pt x="15044" y="1298"/>
                </a:lnTo>
                <a:lnTo>
                  <a:pt x="14678" y="1172"/>
                </a:lnTo>
                <a:lnTo>
                  <a:pt x="14280" y="1054"/>
                </a:lnTo>
                <a:lnTo>
                  <a:pt x="13854" y="941"/>
                </a:lnTo>
                <a:lnTo>
                  <a:pt x="13400" y="831"/>
                </a:lnTo>
                <a:lnTo>
                  <a:pt x="12923" y="729"/>
                </a:lnTo>
                <a:lnTo>
                  <a:pt x="12424" y="633"/>
                </a:lnTo>
                <a:lnTo>
                  <a:pt x="11906" y="545"/>
                </a:lnTo>
                <a:lnTo>
                  <a:pt x="11369" y="464"/>
                </a:lnTo>
                <a:lnTo>
                  <a:pt x="10818" y="391"/>
                </a:lnTo>
                <a:lnTo>
                  <a:pt x="10254" y="329"/>
                </a:lnTo>
                <a:lnTo>
                  <a:pt x="9680" y="274"/>
                </a:lnTo>
                <a:lnTo>
                  <a:pt x="9098" y="230"/>
                </a:lnTo>
                <a:lnTo>
                  <a:pt x="8508" y="197"/>
                </a:lnTo>
                <a:lnTo>
                  <a:pt x="7918" y="173"/>
                </a:lnTo>
                <a:lnTo>
                  <a:pt x="7320" y="163"/>
                </a:lnTo>
                <a:lnTo>
                  <a:pt x="6730" y="163"/>
                </a:lnTo>
                <a:lnTo>
                  <a:pt x="6138" y="177"/>
                </a:lnTo>
                <a:lnTo>
                  <a:pt x="5552" y="204"/>
                </a:lnTo>
                <a:lnTo>
                  <a:pt x="4972" y="245"/>
                </a:lnTo>
                <a:lnTo>
                  <a:pt x="4403" y="299"/>
                </a:lnTo>
                <a:lnTo>
                  <a:pt x="3848" y="367"/>
                </a:lnTo>
                <a:lnTo>
                  <a:pt x="3305" y="453"/>
                </a:lnTo>
                <a:lnTo>
                  <a:pt x="2778" y="550"/>
                </a:lnTo>
                <a:lnTo>
                  <a:pt x="2269" y="667"/>
                </a:lnTo>
                <a:lnTo>
                  <a:pt x="1782" y="799"/>
                </a:lnTo>
                <a:lnTo>
                  <a:pt x="1319" y="948"/>
                </a:lnTo>
                <a:lnTo>
                  <a:pt x="881" y="1114"/>
                </a:lnTo>
                <a:lnTo>
                  <a:pt x="471" y="1297"/>
                </a:lnTo>
                <a:lnTo>
                  <a:pt x="83" y="150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822440" y="4816800"/>
            <a:ext cx="254880" cy="299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9" h="834">
                <a:moveTo>
                  <a:pt x="671" y="410"/>
                </a:moveTo>
                <a:lnTo>
                  <a:pt x="671" y="410"/>
                </a:lnTo>
                <a:lnTo>
                  <a:pt x="67" y="834"/>
                </a:lnTo>
                <a:lnTo>
                  <a:pt x="0" y="94"/>
                </a:lnTo>
                <a:lnTo>
                  <a:pt x="0" y="94"/>
                </a:lnTo>
                <a:cubicBezTo>
                  <a:pt x="-4" y="46"/>
                  <a:pt x="30" y="4"/>
                  <a:pt x="76" y="1"/>
                </a:cubicBezTo>
                <a:cubicBezTo>
                  <a:pt x="123" y="-5"/>
                  <a:pt x="164" y="29"/>
                  <a:pt x="169" y="77"/>
                </a:cubicBezTo>
                <a:lnTo>
                  <a:pt x="169" y="77"/>
                </a:lnTo>
                <a:lnTo>
                  <a:pt x="222" y="671"/>
                </a:lnTo>
                <a:lnTo>
                  <a:pt x="90" y="609"/>
                </a:lnTo>
                <a:lnTo>
                  <a:pt x="574" y="269"/>
                </a:lnTo>
                <a:lnTo>
                  <a:pt x="574" y="269"/>
                </a:lnTo>
                <a:cubicBezTo>
                  <a:pt x="614" y="242"/>
                  <a:pt x="667" y="251"/>
                  <a:pt x="693" y="291"/>
                </a:cubicBezTo>
                <a:cubicBezTo>
                  <a:pt x="720" y="328"/>
                  <a:pt x="711" y="382"/>
                  <a:pt x="671" y="410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03599" y="1980000"/>
            <a:ext cx="4615920" cy="431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23" h="11984">
                <a:moveTo>
                  <a:pt x="3189" y="150"/>
                </a:moveTo>
                <a:lnTo>
                  <a:pt x="3189" y="150"/>
                </a:lnTo>
                <a:lnTo>
                  <a:pt x="2917" y="316"/>
                </a:lnTo>
                <a:lnTo>
                  <a:pt x="2663" y="512"/>
                </a:lnTo>
                <a:lnTo>
                  <a:pt x="2421" y="739"/>
                </a:lnTo>
                <a:lnTo>
                  <a:pt x="2189" y="994"/>
                </a:lnTo>
                <a:lnTo>
                  <a:pt x="1967" y="1277"/>
                </a:lnTo>
                <a:lnTo>
                  <a:pt x="1759" y="1584"/>
                </a:lnTo>
                <a:lnTo>
                  <a:pt x="1562" y="1914"/>
                </a:lnTo>
                <a:lnTo>
                  <a:pt x="1376" y="2264"/>
                </a:lnTo>
                <a:lnTo>
                  <a:pt x="1203" y="2630"/>
                </a:lnTo>
                <a:lnTo>
                  <a:pt x="1042" y="3013"/>
                </a:lnTo>
                <a:lnTo>
                  <a:pt x="892" y="3411"/>
                </a:lnTo>
                <a:lnTo>
                  <a:pt x="756" y="3819"/>
                </a:lnTo>
                <a:lnTo>
                  <a:pt x="633" y="4236"/>
                </a:lnTo>
                <a:lnTo>
                  <a:pt x="524" y="4662"/>
                </a:lnTo>
                <a:lnTo>
                  <a:pt x="426" y="5093"/>
                </a:lnTo>
                <a:lnTo>
                  <a:pt x="343" y="5526"/>
                </a:lnTo>
                <a:lnTo>
                  <a:pt x="272" y="5957"/>
                </a:lnTo>
                <a:lnTo>
                  <a:pt x="215" y="6387"/>
                </a:lnTo>
                <a:lnTo>
                  <a:pt x="170" y="6814"/>
                </a:lnTo>
                <a:lnTo>
                  <a:pt x="140" y="7236"/>
                </a:lnTo>
                <a:lnTo>
                  <a:pt x="125" y="7647"/>
                </a:lnTo>
                <a:lnTo>
                  <a:pt x="122" y="8049"/>
                </a:lnTo>
                <a:lnTo>
                  <a:pt x="133" y="8439"/>
                </a:lnTo>
                <a:lnTo>
                  <a:pt x="160" y="8811"/>
                </a:lnTo>
                <a:lnTo>
                  <a:pt x="201" y="9166"/>
                </a:lnTo>
                <a:lnTo>
                  <a:pt x="254" y="9502"/>
                </a:lnTo>
                <a:lnTo>
                  <a:pt x="322" y="9815"/>
                </a:lnTo>
                <a:lnTo>
                  <a:pt x="406" y="10104"/>
                </a:lnTo>
                <a:lnTo>
                  <a:pt x="502" y="10367"/>
                </a:lnTo>
                <a:lnTo>
                  <a:pt x="614" y="10599"/>
                </a:lnTo>
                <a:lnTo>
                  <a:pt x="740" y="10803"/>
                </a:lnTo>
                <a:lnTo>
                  <a:pt x="880" y="10975"/>
                </a:lnTo>
                <a:lnTo>
                  <a:pt x="872" y="10968"/>
                </a:lnTo>
                <a:lnTo>
                  <a:pt x="1037" y="11121"/>
                </a:lnTo>
                <a:lnTo>
                  <a:pt x="1218" y="11252"/>
                </a:lnTo>
                <a:lnTo>
                  <a:pt x="1424" y="11370"/>
                </a:lnTo>
                <a:lnTo>
                  <a:pt x="1651" y="11473"/>
                </a:lnTo>
                <a:lnTo>
                  <a:pt x="1898" y="11562"/>
                </a:lnTo>
                <a:lnTo>
                  <a:pt x="2165" y="11637"/>
                </a:lnTo>
                <a:lnTo>
                  <a:pt x="2451" y="11696"/>
                </a:lnTo>
                <a:lnTo>
                  <a:pt x="2755" y="11747"/>
                </a:lnTo>
                <a:lnTo>
                  <a:pt x="3076" y="11782"/>
                </a:lnTo>
                <a:lnTo>
                  <a:pt x="3413" y="11806"/>
                </a:lnTo>
                <a:lnTo>
                  <a:pt x="3766" y="11817"/>
                </a:lnTo>
                <a:lnTo>
                  <a:pt x="4131" y="11818"/>
                </a:lnTo>
                <a:lnTo>
                  <a:pt x="4511" y="11808"/>
                </a:lnTo>
                <a:lnTo>
                  <a:pt x="4901" y="11789"/>
                </a:lnTo>
                <a:lnTo>
                  <a:pt x="5303" y="11761"/>
                </a:lnTo>
                <a:lnTo>
                  <a:pt x="5714" y="11722"/>
                </a:lnTo>
                <a:lnTo>
                  <a:pt x="6136" y="11676"/>
                </a:lnTo>
                <a:lnTo>
                  <a:pt x="6565" y="11622"/>
                </a:lnTo>
                <a:lnTo>
                  <a:pt x="7445" y="11493"/>
                </a:lnTo>
                <a:lnTo>
                  <a:pt x="8347" y="11337"/>
                </a:lnTo>
                <a:lnTo>
                  <a:pt x="9263" y="11162"/>
                </a:lnTo>
                <a:lnTo>
                  <a:pt x="10186" y="10971"/>
                </a:lnTo>
                <a:lnTo>
                  <a:pt x="11109" y="10767"/>
                </a:lnTo>
                <a:lnTo>
                  <a:pt x="12024" y="10559"/>
                </a:lnTo>
                <a:lnTo>
                  <a:pt x="12803" y="10373"/>
                </a:lnTo>
                <a:lnTo>
                  <a:pt x="12823" y="10536"/>
                </a:lnTo>
                <a:lnTo>
                  <a:pt x="12043" y="10722"/>
                </a:lnTo>
                <a:lnTo>
                  <a:pt x="11128" y="10932"/>
                </a:lnTo>
                <a:lnTo>
                  <a:pt x="10205" y="11136"/>
                </a:lnTo>
                <a:lnTo>
                  <a:pt x="9279" y="11327"/>
                </a:lnTo>
                <a:lnTo>
                  <a:pt x="8362" y="11501"/>
                </a:lnTo>
                <a:lnTo>
                  <a:pt x="7459" y="11657"/>
                </a:lnTo>
                <a:lnTo>
                  <a:pt x="6577" y="11787"/>
                </a:lnTo>
                <a:lnTo>
                  <a:pt x="6145" y="11841"/>
                </a:lnTo>
                <a:lnTo>
                  <a:pt x="5723" y="11888"/>
                </a:lnTo>
                <a:lnTo>
                  <a:pt x="5309" y="11925"/>
                </a:lnTo>
                <a:lnTo>
                  <a:pt x="4904" y="11954"/>
                </a:lnTo>
                <a:lnTo>
                  <a:pt x="4512" y="11974"/>
                </a:lnTo>
                <a:lnTo>
                  <a:pt x="4130" y="11984"/>
                </a:lnTo>
                <a:lnTo>
                  <a:pt x="3762" y="11983"/>
                </a:lnTo>
                <a:lnTo>
                  <a:pt x="3407" y="11971"/>
                </a:lnTo>
                <a:lnTo>
                  <a:pt x="3067" y="11946"/>
                </a:lnTo>
                <a:lnTo>
                  <a:pt x="2741" y="11911"/>
                </a:lnTo>
                <a:lnTo>
                  <a:pt x="2432" y="11861"/>
                </a:lnTo>
                <a:lnTo>
                  <a:pt x="2140" y="11799"/>
                </a:lnTo>
                <a:lnTo>
                  <a:pt x="1866" y="11722"/>
                </a:lnTo>
                <a:lnTo>
                  <a:pt x="1611" y="11631"/>
                </a:lnTo>
                <a:lnTo>
                  <a:pt x="1377" y="11524"/>
                </a:lnTo>
                <a:lnTo>
                  <a:pt x="1161" y="11399"/>
                </a:lnTo>
                <a:lnTo>
                  <a:pt x="969" y="11258"/>
                </a:lnTo>
                <a:lnTo>
                  <a:pt x="805" y="11105"/>
                </a:lnTo>
                <a:lnTo>
                  <a:pt x="805" y="11105"/>
                </a:lnTo>
                <a:cubicBezTo>
                  <a:pt x="802" y="11103"/>
                  <a:pt x="800" y="11099"/>
                  <a:pt x="797" y="11098"/>
                </a:cubicBezTo>
                <a:lnTo>
                  <a:pt x="797" y="11098"/>
                </a:lnTo>
                <a:lnTo>
                  <a:pt x="648" y="10910"/>
                </a:lnTo>
                <a:lnTo>
                  <a:pt x="512" y="10691"/>
                </a:lnTo>
                <a:lnTo>
                  <a:pt x="395" y="10442"/>
                </a:lnTo>
                <a:lnTo>
                  <a:pt x="293" y="10164"/>
                </a:lnTo>
                <a:lnTo>
                  <a:pt x="206" y="9862"/>
                </a:lnTo>
                <a:lnTo>
                  <a:pt x="136" y="9538"/>
                </a:lnTo>
                <a:lnTo>
                  <a:pt x="80" y="9192"/>
                </a:lnTo>
                <a:lnTo>
                  <a:pt x="40" y="8826"/>
                </a:lnTo>
                <a:lnTo>
                  <a:pt x="13" y="8444"/>
                </a:lnTo>
                <a:lnTo>
                  <a:pt x="0" y="8047"/>
                </a:lnTo>
                <a:lnTo>
                  <a:pt x="4" y="7639"/>
                </a:lnTo>
                <a:lnTo>
                  <a:pt x="19" y="7220"/>
                </a:lnTo>
                <a:lnTo>
                  <a:pt x="50" y="6792"/>
                </a:lnTo>
                <a:lnTo>
                  <a:pt x="94" y="6357"/>
                </a:lnTo>
                <a:lnTo>
                  <a:pt x="154" y="5920"/>
                </a:lnTo>
                <a:lnTo>
                  <a:pt x="225" y="5482"/>
                </a:lnTo>
                <a:lnTo>
                  <a:pt x="311" y="5043"/>
                </a:lnTo>
                <a:lnTo>
                  <a:pt x="409" y="4608"/>
                </a:lnTo>
                <a:lnTo>
                  <a:pt x="520" y="4176"/>
                </a:lnTo>
                <a:lnTo>
                  <a:pt x="646" y="3751"/>
                </a:lnTo>
                <a:lnTo>
                  <a:pt x="785" y="3334"/>
                </a:lnTo>
                <a:lnTo>
                  <a:pt x="937" y="2933"/>
                </a:lnTo>
                <a:lnTo>
                  <a:pt x="1100" y="2539"/>
                </a:lnTo>
                <a:lnTo>
                  <a:pt x="1278" y="2166"/>
                </a:lnTo>
                <a:lnTo>
                  <a:pt x="1467" y="1809"/>
                </a:lnTo>
                <a:lnTo>
                  <a:pt x="1669" y="1471"/>
                </a:lnTo>
                <a:lnTo>
                  <a:pt x="1884" y="1156"/>
                </a:lnTo>
                <a:lnTo>
                  <a:pt x="2112" y="865"/>
                </a:lnTo>
                <a:lnTo>
                  <a:pt x="2351" y="602"/>
                </a:lnTo>
                <a:lnTo>
                  <a:pt x="2604" y="368"/>
                </a:lnTo>
                <a:lnTo>
                  <a:pt x="2868" y="165"/>
                </a:lnTo>
                <a:lnTo>
                  <a:pt x="313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351760" y="5615640"/>
            <a:ext cx="207360" cy="276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7" h="768">
                <a:moveTo>
                  <a:pt x="82" y="6"/>
                </a:moveTo>
                <a:lnTo>
                  <a:pt x="82" y="6"/>
                </a:lnTo>
                <a:lnTo>
                  <a:pt x="577" y="265"/>
                </a:lnTo>
                <a:lnTo>
                  <a:pt x="173" y="748"/>
                </a:lnTo>
                <a:lnTo>
                  <a:pt x="173" y="748"/>
                </a:lnTo>
                <a:cubicBezTo>
                  <a:pt x="147" y="778"/>
                  <a:pt x="109" y="775"/>
                  <a:pt x="87" y="737"/>
                </a:cubicBezTo>
                <a:cubicBezTo>
                  <a:pt x="65" y="701"/>
                  <a:pt x="69" y="647"/>
                  <a:pt x="94" y="617"/>
                </a:cubicBezTo>
                <a:lnTo>
                  <a:pt x="94" y="617"/>
                </a:lnTo>
                <a:lnTo>
                  <a:pt x="418" y="229"/>
                </a:lnTo>
                <a:lnTo>
                  <a:pt x="436" y="377"/>
                </a:lnTo>
                <a:lnTo>
                  <a:pt x="40" y="166"/>
                </a:lnTo>
                <a:lnTo>
                  <a:pt x="40" y="166"/>
                </a:lnTo>
                <a:cubicBezTo>
                  <a:pt x="8" y="150"/>
                  <a:pt x="-8" y="102"/>
                  <a:pt x="3" y="57"/>
                </a:cubicBezTo>
                <a:cubicBezTo>
                  <a:pt x="16" y="11"/>
                  <a:pt x="50" y="-12"/>
                  <a:pt x="82" y="6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0000" y="6234480"/>
            <a:ext cx="579600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kern="1200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34"/>
                <a:cs typeface="ＭＳ Ｐゴシック" pitchFamily="2"/>
              </a:rPr>
              <a:t>Both paths lead to the same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Mapping State Machines to Rewriting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en-US"/>
              <a:t>States, atomic propositions → Constants</a:t>
            </a:r>
          </a:p>
          <a:p>
            <a:pPr lvl="0"/>
            <a:endParaRPr lang="en-US"/>
          </a:p>
          <a:p>
            <a:pPr lvl="0"/>
            <a:r>
              <a:rPr lang="en-US"/>
              <a:t>Transitions → Rewrite rules for states</a:t>
            </a:r>
          </a:p>
          <a:p>
            <a:pPr lvl="0"/>
            <a:endParaRPr lang="en-US"/>
          </a:p>
          <a:p>
            <a:pPr lvl="0"/>
            <a:r>
              <a:rPr lang="en-US"/>
              <a:t>Labeling function → Operators</a:t>
            </a:r>
          </a:p>
          <a:p>
            <a:pPr lvl="0"/>
            <a:endParaRPr lang="en-US"/>
          </a:p>
          <a:p>
            <a:pPr lvl="1"/>
            <a:r>
              <a:rPr lang="en-US"/>
              <a:t>Mapping a pair (state, atomic proposition) to a boolean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Mapping State Machines to Rewriting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72284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en-US" sz="2600"/>
              <a:t>An example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sz="2200"/>
              <a:t>Constants: s1, s2, a, b</a:t>
            </a:r>
          </a:p>
          <a:p>
            <a:pPr lvl="1"/>
            <a:endParaRPr lang="en-US"/>
          </a:p>
          <a:p>
            <a:pPr lvl="1"/>
            <a:r>
              <a:rPr lang="en-US" sz="2200"/>
              <a:t>operators: init, _|=_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 sz="2000"/>
              <a:t>_|=_(</a:t>
            </a:r>
            <a:r>
              <a:rPr lang="en-US" sz="2000" i="1"/>
              <a:t>s</a:t>
            </a:r>
            <a:r>
              <a:rPr lang="en-US" sz="2000"/>
              <a:t>, </a:t>
            </a:r>
            <a:r>
              <a:rPr lang="en-US" sz="2000" i="1"/>
              <a:t>p</a:t>
            </a:r>
            <a:r>
              <a:rPr lang="en-US" sz="2000"/>
              <a:t>) is also written as (</a:t>
            </a:r>
            <a:r>
              <a:rPr lang="en-US" sz="2000" i="1"/>
              <a:t>s</a:t>
            </a:r>
            <a:r>
              <a:rPr lang="en-US" sz="2000"/>
              <a:t> |= </a:t>
            </a:r>
            <a:r>
              <a:rPr lang="en-US" sz="2000" i="1"/>
              <a:t>p </a:t>
            </a:r>
            <a:r>
              <a:rPr lang="en-US" sz="2000"/>
              <a:t>)</a:t>
            </a:r>
          </a:p>
          <a:p>
            <a:pPr lvl="2"/>
            <a:endParaRPr lang="en-US"/>
          </a:p>
          <a:p>
            <a:pPr lvl="1"/>
            <a:r>
              <a:rPr lang="en-US" sz="2200"/>
              <a:t>Rewrite rules: s1 → s1, s1 → s2, s2 → s2, s2 → s1</a:t>
            </a:r>
          </a:p>
          <a:p>
            <a:pPr lvl="1"/>
            <a:endParaRPr lang="en-US"/>
          </a:p>
          <a:p>
            <a:pPr lvl="1"/>
            <a:r>
              <a:rPr lang="en-US" sz="2200"/>
              <a:t>Equations: init(s1) = true, (s2 |= a) = false, etc.</a:t>
            </a:r>
          </a:p>
        </p:txBody>
      </p:sp>
      <p:sp>
        <p:nvSpPr>
          <p:cNvPr id="4" name="Freeform 3"/>
          <p:cNvSpPr/>
          <p:nvPr/>
        </p:nvSpPr>
        <p:spPr>
          <a:xfrm>
            <a:off x="4957920" y="2604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5" name="Freeform 4"/>
          <p:cNvSpPr/>
          <p:nvPr/>
        </p:nvSpPr>
        <p:spPr>
          <a:xfrm>
            <a:off x="7477919" y="2604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>
            <a:off x="4588200" y="2610360"/>
            <a:ext cx="369720" cy="353879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7" name="Curved Connector 6"/>
          <p:cNvCxnSpPr>
            <a:stCxn id="4" idx="3"/>
            <a:endCxn id="4" idx="2"/>
          </p:cNvCxnSpPr>
          <p:nvPr/>
        </p:nvCxnSpPr>
        <p:spPr>
          <a:xfrm flipH="1">
            <a:off x="5317920" y="296424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8" name="Curved Connector 7"/>
          <p:cNvCxnSpPr>
            <a:stCxn id="4" idx="1"/>
            <a:endCxn id="5" idx="2"/>
          </p:cNvCxnSpPr>
          <p:nvPr/>
        </p:nvCxnSpPr>
        <p:spPr>
          <a:xfrm rot="10800000" flipH="1" flipV="1">
            <a:off x="4957919" y="296424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Curved Connector 8"/>
          <p:cNvCxnSpPr>
            <a:stCxn id="5" idx="3"/>
            <a:endCxn id="4" idx="0"/>
          </p:cNvCxnSpPr>
          <p:nvPr/>
        </p:nvCxnSpPr>
        <p:spPr>
          <a:xfrm flipH="1" flipV="1">
            <a:off x="5317920" y="260424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Curved Connector 9"/>
          <p:cNvCxnSpPr>
            <a:stCxn id="5" idx="0"/>
          </p:cNvCxnSpPr>
          <p:nvPr/>
        </p:nvCxnSpPr>
        <p:spPr>
          <a:xfrm>
            <a:off x="7837919" y="2604240"/>
            <a:ext cx="360000" cy="359999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TextBox 10"/>
          <p:cNvSpPr txBox="1"/>
          <p:nvPr/>
        </p:nvSpPr>
        <p:spPr>
          <a:xfrm>
            <a:off x="5882400" y="341604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5594400" y="316872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5320" y="341604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4" name="Straight Connector 13"/>
          <p:cNvSpPr/>
          <p:nvPr/>
        </p:nvSpPr>
        <p:spPr>
          <a:xfrm>
            <a:off x="8167320" y="316872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Mapping Rewriting Logic to State 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en-US"/>
              <a:t>Equivalence classes of terms → States</a:t>
            </a:r>
          </a:p>
          <a:p>
            <a:pPr lvl="0"/>
            <a:endParaRPr lang="en-US"/>
          </a:p>
          <a:p>
            <a:pPr lvl="0"/>
            <a:r>
              <a:rPr lang="en-US"/>
              <a:t>One-step rewriting relations → Transitions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“One-step”: Not using the Transitivity inference rule</a:t>
            </a:r>
          </a:p>
          <a:p>
            <a:pPr lvl="2">
              <a:buNone/>
            </a:pPr>
            <a:r>
              <a:rPr lang="en-US"/>
              <a:t>(</a:t>
            </a:r>
            <a:r>
              <a:rPr lang="en-US" i="1"/>
              <a:t>s</a:t>
            </a:r>
            <a:r>
              <a:rPr lang="en-US"/>
              <a:t> → </a:t>
            </a:r>
            <a:r>
              <a:rPr lang="en-US" i="1"/>
              <a:t>t</a:t>
            </a:r>
            <a:r>
              <a:rPr lang="en-US"/>
              <a:t> and </a:t>
            </a:r>
            <a:r>
              <a:rPr lang="en-US" i="1"/>
              <a:t>t</a:t>
            </a:r>
            <a:r>
              <a:rPr lang="en-US"/>
              <a:t> → </a:t>
            </a:r>
            <a:r>
              <a:rPr lang="en-US" i="1"/>
              <a:t>u</a:t>
            </a:r>
            <a:r>
              <a:rPr lang="en-US"/>
              <a:t> implies </a:t>
            </a:r>
            <a:r>
              <a:rPr lang="en-US" i="1"/>
              <a:t>s</a:t>
            </a:r>
            <a:r>
              <a:rPr lang="en-US"/>
              <a:t> → </a:t>
            </a:r>
            <a:r>
              <a:rPr lang="en-US" i="1"/>
              <a:t>u </a:t>
            </a:r>
            <a:r>
              <a:rPr lang="en-US"/>
              <a:t>)</a:t>
            </a:r>
          </a:p>
          <a:p>
            <a:pPr lvl="1"/>
            <a:endParaRPr lang="en-US"/>
          </a:p>
          <a:p>
            <a:pPr lvl="0"/>
            <a:r>
              <a:rPr lang="en-US"/>
              <a:t>(Other constructs are given in advance)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000" y="3253319"/>
            <a:ext cx="1584000" cy="382680"/>
          </a:xfrm>
          <a:prstGeom prst="rect">
            <a:avLst/>
          </a:prstGeom>
          <a:noFill/>
          <a:ln w="18000">
            <a:solidFill>
              <a:srgbClr val="C0C0C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 model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 flipH="1">
            <a:off x="1692000" y="2364480"/>
            <a:ext cx="828000" cy="888839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2105640" y="2713320"/>
            <a:ext cx="120923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+ Aspects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5600" y="4333320"/>
            <a:ext cx="2704320" cy="382680"/>
          </a:xfrm>
          <a:prstGeom prst="rect">
            <a:avLst/>
          </a:prstGeom>
          <a:noFill/>
          <a:ln w="18000">
            <a:solidFill>
              <a:srgbClr val="0000FF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2" name="Straight Arrow Connector 11"/>
          <p:cNvCxnSpPr>
            <a:stCxn id="5" idx="3"/>
            <a:endCxn id="11" idx="1"/>
          </p:cNvCxnSpPr>
          <p:nvPr/>
        </p:nvCxnSpPr>
        <p:spPr>
          <a:xfrm>
            <a:off x="4540320" y="4524660"/>
            <a:ext cx="8452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>
            <a:off x="6710760" y="2556000"/>
            <a:ext cx="27000" cy="177732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14" name="TextBox 13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5" name="Straight Connector 14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00000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626480" y="3633480"/>
            <a:ext cx="1229040" cy="891360"/>
          </a:xfrm>
          <a:prstGeom prst="straightConnector1">
            <a:avLst/>
          </a:prstGeom>
          <a:noFill/>
          <a:ln w="18000">
            <a:solidFill>
              <a:srgbClr val="C0C0C0"/>
            </a:solidFill>
            <a:prstDash val="solid"/>
            <a:tailEnd type="arrow"/>
          </a:ln>
        </p:spPr>
      </p:cxnSp>
      <p:sp>
        <p:nvSpPr>
          <p:cNvPr id="21" name="TextBox 20"/>
          <p:cNvSpPr txBox="1"/>
          <p:nvPr/>
        </p:nvSpPr>
        <p:spPr>
          <a:xfrm>
            <a:off x="2232000" y="3791159"/>
            <a:ext cx="1074960" cy="6454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2" name="Freeform 21"/>
          <p:cNvSpPr/>
          <p:nvPr/>
        </p:nvSpPr>
        <p:spPr>
          <a:xfrm rot="4648200">
            <a:off x="3693070" y="89446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7"/>
                </a:moveTo>
                <a:cubicBezTo>
                  <a:pt x="255" y="-22098"/>
                  <a:pt x="493" y="-22194"/>
                  <a:pt x="734" y="-22263"/>
                </a:cubicBezTo>
                <a:cubicBezTo>
                  <a:pt x="1027" y="-22347"/>
                  <a:pt x="1299" y="-22500"/>
                  <a:pt x="1576" y="-22630"/>
                </a:cubicBezTo>
                <a:cubicBezTo>
                  <a:pt x="1871" y="-22769"/>
                  <a:pt x="2160" y="-22922"/>
                  <a:pt x="2439" y="-23095"/>
                </a:cubicBezTo>
                <a:cubicBezTo>
                  <a:pt x="2674" y="-23241"/>
                  <a:pt x="2842" y="-23473"/>
                  <a:pt x="3056" y="-23657"/>
                </a:cubicBezTo>
                <a:cubicBezTo>
                  <a:pt x="3259" y="-23831"/>
                  <a:pt x="3424" y="-24044"/>
                  <a:pt x="3600" y="-24254"/>
                </a:cubicBezTo>
                <a:cubicBezTo>
                  <a:pt x="3819" y="-24516"/>
                  <a:pt x="4114" y="-24710"/>
                  <a:pt x="4335" y="-24973"/>
                </a:cubicBezTo>
                <a:cubicBezTo>
                  <a:pt x="4498" y="-25167"/>
                  <a:pt x="4555" y="-25438"/>
                  <a:pt x="4726" y="-25626"/>
                </a:cubicBezTo>
                <a:cubicBezTo>
                  <a:pt x="4899" y="-25816"/>
                  <a:pt x="4963" y="-26020"/>
                  <a:pt x="5105" y="-26219"/>
                </a:cubicBezTo>
                <a:cubicBezTo>
                  <a:pt x="5256" y="-26432"/>
                  <a:pt x="5328" y="-26691"/>
                  <a:pt x="5465" y="-26920"/>
                </a:cubicBezTo>
                <a:cubicBezTo>
                  <a:pt x="5681" y="-27279"/>
                  <a:pt x="5706" y="-27673"/>
                  <a:pt x="5897" y="-28034"/>
                </a:cubicBezTo>
                <a:cubicBezTo>
                  <a:pt x="6092" y="-28401"/>
                  <a:pt x="6094" y="-28836"/>
                  <a:pt x="6227" y="-29235"/>
                </a:cubicBezTo>
                <a:cubicBezTo>
                  <a:pt x="6338" y="-29570"/>
                  <a:pt x="6380" y="-29926"/>
                  <a:pt x="6457" y="-30272"/>
                </a:cubicBezTo>
                <a:cubicBezTo>
                  <a:pt x="6524" y="-30572"/>
                  <a:pt x="6636" y="-30866"/>
                  <a:pt x="6657" y="-31172"/>
                </a:cubicBezTo>
                <a:cubicBezTo>
                  <a:pt x="6675" y="-31426"/>
                  <a:pt x="6695" y="-31671"/>
                  <a:pt x="6778" y="-31905"/>
                </a:cubicBezTo>
                <a:cubicBezTo>
                  <a:pt x="6879" y="-32189"/>
                  <a:pt x="6835" y="-32456"/>
                  <a:pt x="6965" y="-32746"/>
                </a:cubicBezTo>
                <a:cubicBezTo>
                  <a:pt x="7055" y="-32946"/>
                  <a:pt x="7107" y="-33177"/>
                  <a:pt x="7070" y="-33401"/>
                </a:cubicBezTo>
                <a:cubicBezTo>
                  <a:pt x="7028" y="-33653"/>
                  <a:pt x="7035" y="-33911"/>
                  <a:pt x="7094" y="-34155"/>
                </a:cubicBezTo>
                <a:cubicBezTo>
                  <a:pt x="7152" y="-34397"/>
                  <a:pt x="7217" y="-34634"/>
                  <a:pt x="7235" y="-34883"/>
                </a:cubicBezTo>
                <a:cubicBezTo>
                  <a:pt x="7256" y="-35157"/>
                  <a:pt x="7226" y="-35429"/>
                  <a:pt x="7253" y="-35701"/>
                </a:cubicBezTo>
                <a:cubicBezTo>
                  <a:pt x="7280" y="-35978"/>
                  <a:pt x="7233" y="-36262"/>
                  <a:pt x="7294" y="-36533"/>
                </a:cubicBezTo>
                <a:cubicBezTo>
                  <a:pt x="7382" y="-36930"/>
                  <a:pt x="7367" y="-37289"/>
                  <a:pt x="7366" y="-37688"/>
                </a:cubicBezTo>
                <a:cubicBezTo>
                  <a:pt x="7363" y="-38310"/>
                  <a:pt x="7380" y="-38920"/>
                  <a:pt x="7448" y="-39538"/>
                </a:cubicBezTo>
                <a:cubicBezTo>
                  <a:pt x="7488" y="-39900"/>
                  <a:pt x="7314" y="-40114"/>
                  <a:pt x="7150" y="-40322"/>
                </a:cubicBezTo>
                <a:cubicBezTo>
                  <a:pt x="7003" y="-40510"/>
                  <a:pt x="6726" y="-40514"/>
                  <a:pt x="6525" y="-40647"/>
                </a:cubicBezTo>
                <a:cubicBezTo>
                  <a:pt x="6306" y="-40791"/>
                  <a:pt x="6068" y="-40871"/>
                  <a:pt x="5820" y="-40988"/>
                </a:cubicBezTo>
                <a:cubicBezTo>
                  <a:pt x="5626" y="-41079"/>
                  <a:pt x="5417" y="-41187"/>
                  <a:pt x="5205" y="-41083"/>
                </a:cubicBezTo>
                <a:cubicBezTo>
                  <a:pt x="4957" y="-40963"/>
                  <a:pt x="4685" y="-40967"/>
                  <a:pt x="4426" y="-40907"/>
                </a:cubicBezTo>
                <a:cubicBezTo>
                  <a:pt x="4197" y="-40854"/>
                  <a:pt x="3968" y="-40894"/>
                  <a:pt x="3733" y="-40836"/>
                </a:cubicBezTo>
                <a:cubicBezTo>
                  <a:pt x="3512" y="-40781"/>
                  <a:pt x="3282" y="-40731"/>
                  <a:pt x="3059" y="-40759"/>
                </a:cubicBezTo>
                <a:cubicBezTo>
                  <a:pt x="2822" y="-40789"/>
                  <a:pt x="2619" y="-40727"/>
                  <a:pt x="2394" y="-40723"/>
                </a:cubicBezTo>
                <a:cubicBezTo>
                  <a:pt x="2178" y="-40719"/>
                  <a:pt x="1962" y="-40711"/>
                  <a:pt x="1755" y="-40619"/>
                </a:cubicBezTo>
                <a:cubicBezTo>
                  <a:pt x="1527" y="-40517"/>
                  <a:pt x="1304" y="-40409"/>
                  <a:pt x="1072" y="-40319"/>
                </a:cubicBezTo>
                <a:cubicBezTo>
                  <a:pt x="838" y="-40228"/>
                  <a:pt x="627" y="-40054"/>
                  <a:pt x="511" y="-39827"/>
                </a:cubicBezTo>
                <a:lnTo>
                  <a:pt x="311" y="-39666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6840" y="558108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C0C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C0C0C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Equational Abstraction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For an axiomatic system of rewriting logic (called a </a:t>
            </a:r>
            <a:r>
              <a:rPr lang="en-US">
                <a:solidFill>
                  <a:srgbClr val="FF0000"/>
                </a:solidFill>
              </a:rPr>
              <a:t>rewrite theory</a:t>
            </a:r>
            <a:r>
              <a:rPr lang="en-US"/>
              <a:t>) </a:t>
            </a:r>
            <a:r>
              <a:rPr lang="en-US" i="1"/>
              <a:t>R</a:t>
            </a:r>
            <a:r>
              <a:rPr lang="en-US"/>
              <a:t>, </a:t>
            </a:r>
            <a:r>
              <a:rPr lang="en-US" i="1"/>
              <a:t>K </a:t>
            </a:r>
            <a:r>
              <a:rPr lang="en-US"/>
              <a:t>(</a:t>
            </a:r>
            <a:r>
              <a:rPr lang="en-US" i="1"/>
              <a:t>R </a:t>
            </a:r>
            <a:r>
              <a:rPr lang="en-US"/>
              <a:t>) represents the state machine created from </a:t>
            </a:r>
            <a:r>
              <a:rPr lang="en-US" i="1"/>
              <a:t>R</a:t>
            </a:r>
          </a:p>
          <a:p>
            <a:pPr lvl="0"/>
            <a:endParaRPr lang="en-US" i="1"/>
          </a:p>
          <a:p>
            <a:pPr lvl="0"/>
            <a:r>
              <a:rPr lang="en-US"/>
              <a:t>Theorem: If </a:t>
            </a:r>
            <a:r>
              <a:rPr lang="en-US" i="1">
                <a:solidFill>
                  <a:srgbClr val="FF0000"/>
                </a:solidFill>
              </a:rPr>
              <a:t>E</a:t>
            </a:r>
            <a:r>
              <a:rPr lang="en-US"/>
              <a:t>  is a set of </a:t>
            </a:r>
            <a:r>
              <a:rPr lang="en-US">
                <a:solidFill>
                  <a:srgbClr val="FF0000"/>
                </a:solidFill>
              </a:rPr>
              <a:t>equations</a:t>
            </a:r>
            <a:r>
              <a:rPr lang="en-US"/>
              <a:t> for the terms of </a:t>
            </a:r>
            <a:r>
              <a:rPr lang="en-US" i="1"/>
              <a:t>R</a:t>
            </a:r>
            <a:r>
              <a:rPr lang="en-US"/>
              <a:t>  above satisfying some properties, </a:t>
            </a:r>
            <a:r>
              <a:rPr lang="en-US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 (</a:t>
            </a:r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 ∪ </a:t>
            </a:r>
            <a:r>
              <a:rPr lang="en-US" i="1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rgbClr val="FF0000"/>
                </a:solidFill>
              </a:rPr>
              <a:t> ) is an abstraction of </a:t>
            </a:r>
            <a:r>
              <a:rPr lang="en-US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 (</a:t>
            </a:r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 )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Abstraction mapping: [</a:t>
            </a:r>
            <a:r>
              <a:rPr lang="en-US" i="1"/>
              <a:t>t</a:t>
            </a:r>
            <a:r>
              <a:rPr lang="en-US"/>
              <a:t> ]</a:t>
            </a:r>
            <a:r>
              <a:rPr lang="en-US" i="1" baseline="-25000"/>
              <a:t>R</a:t>
            </a:r>
            <a:r>
              <a:rPr lang="en-US"/>
              <a:t> is mapped to [</a:t>
            </a:r>
            <a:r>
              <a:rPr lang="en-US" i="1"/>
              <a:t>t</a:t>
            </a:r>
            <a:r>
              <a:rPr lang="en-US"/>
              <a:t> ]</a:t>
            </a:r>
            <a:r>
              <a:rPr lang="en-US" i="1" baseline="-25000"/>
              <a:t>R</a:t>
            </a:r>
            <a:r>
              <a:rPr lang="en-US" baseline="-25000"/>
              <a:t> ∪ </a:t>
            </a:r>
            <a:r>
              <a:rPr lang="en-US" i="1" baseline="-25000"/>
              <a:t>E</a:t>
            </a:r>
            <a:r>
              <a:rPr lang="en-US"/>
              <a:t> where [</a:t>
            </a:r>
            <a:r>
              <a:rPr lang="en-US" i="1"/>
              <a:t>t</a:t>
            </a:r>
            <a:r>
              <a:rPr lang="en-US"/>
              <a:t> ]</a:t>
            </a:r>
            <a:r>
              <a:rPr lang="en-US" i="1" baseline="-25000"/>
              <a:t>...</a:t>
            </a:r>
            <a:r>
              <a:rPr lang="en-US"/>
              <a:t> represents the equivalence class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0000" y="2364480"/>
            <a:ext cx="2414879" cy="1271519"/>
            <a:chOff x="900000" y="2364480"/>
            <a:chExt cx="2414879" cy="1271519"/>
          </a:xfrm>
        </p:grpSpPr>
        <p:sp>
          <p:nvSpPr>
            <p:cNvPr id="9" name="TextBox 8"/>
            <p:cNvSpPr txBox="1"/>
            <p:nvPr/>
          </p:nvSpPr>
          <p:spPr>
            <a:xfrm>
              <a:off x="900000" y="3253319"/>
              <a:ext cx="1584000" cy="382680"/>
            </a:xfrm>
            <a:prstGeom prst="rect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Aspect model</a:t>
              </a: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>
            <a:xfrm flipH="1">
              <a:off x="1692000" y="2364480"/>
              <a:ext cx="828000" cy="888839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1" name="TextBox 10"/>
            <p:cNvSpPr txBox="1"/>
            <p:nvPr/>
          </p:nvSpPr>
          <p:spPr>
            <a:xfrm>
              <a:off x="2105640" y="2713320"/>
              <a:ext cx="1209239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+ Aspects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08000" y="4333320"/>
            <a:ext cx="246024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3" name="Straight Arrow Connector 12"/>
          <p:cNvCxnSpPr>
            <a:stCxn id="5" idx="3"/>
            <a:endCxn id="12" idx="1"/>
          </p:cNvCxnSpPr>
          <p:nvPr/>
        </p:nvCxnSpPr>
        <p:spPr>
          <a:xfrm>
            <a:off x="4540320" y="4524660"/>
            <a:ext cx="9676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6710760" y="2556000"/>
            <a:ext cx="27360" cy="177732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15" name="TextBox 14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00000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9" name="TextBox 18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626480" y="3636000"/>
            <a:ext cx="1229040" cy="888480"/>
          </a:xfrm>
          <a:prstGeom prst="straightConnector1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232000" y="3793319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3" name="Freeform 22"/>
          <p:cNvSpPr/>
          <p:nvPr/>
        </p:nvSpPr>
        <p:spPr>
          <a:xfrm rot="4648200">
            <a:off x="3693070" y="89374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8"/>
                </a:moveTo>
                <a:cubicBezTo>
                  <a:pt x="255" y="-22099"/>
                  <a:pt x="493" y="-22195"/>
                  <a:pt x="734" y="-22264"/>
                </a:cubicBezTo>
                <a:cubicBezTo>
                  <a:pt x="1027" y="-22348"/>
                  <a:pt x="1299" y="-22501"/>
                  <a:pt x="1576" y="-22631"/>
                </a:cubicBezTo>
                <a:cubicBezTo>
                  <a:pt x="1871" y="-22770"/>
                  <a:pt x="2160" y="-22923"/>
                  <a:pt x="2439" y="-23096"/>
                </a:cubicBezTo>
                <a:cubicBezTo>
                  <a:pt x="2674" y="-23242"/>
                  <a:pt x="2842" y="-23474"/>
                  <a:pt x="3056" y="-23657"/>
                </a:cubicBezTo>
                <a:cubicBezTo>
                  <a:pt x="3259" y="-23832"/>
                  <a:pt x="3424" y="-24045"/>
                  <a:pt x="3600" y="-24255"/>
                </a:cubicBezTo>
                <a:cubicBezTo>
                  <a:pt x="3819" y="-24516"/>
                  <a:pt x="4114" y="-24711"/>
                  <a:pt x="4335" y="-24974"/>
                </a:cubicBezTo>
                <a:cubicBezTo>
                  <a:pt x="4498" y="-25168"/>
                  <a:pt x="4555" y="-25439"/>
                  <a:pt x="4726" y="-25627"/>
                </a:cubicBezTo>
                <a:cubicBezTo>
                  <a:pt x="4899" y="-25817"/>
                  <a:pt x="4963" y="-26021"/>
                  <a:pt x="5105" y="-26220"/>
                </a:cubicBezTo>
                <a:cubicBezTo>
                  <a:pt x="5256" y="-26433"/>
                  <a:pt x="5328" y="-26692"/>
                  <a:pt x="5465" y="-26920"/>
                </a:cubicBezTo>
                <a:cubicBezTo>
                  <a:pt x="5681" y="-27280"/>
                  <a:pt x="5706" y="-27674"/>
                  <a:pt x="5897" y="-28035"/>
                </a:cubicBezTo>
                <a:cubicBezTo>
                  <a:pt x="6092" y="-28402"/>
                  <a:pt x="6094" y="-28837"/>
                  <a:pt x="6227" y="-29235"/>
                </a:cubicBezTo>
                <a:cubicBezTo>
                  <a:pt x="6338" y="-29571"/>
                  <a:pt x="6380" y="-29927"/>
                  <a:pt x="6457" y="-30273"/>
                </a:cubicBezTo>
                <a:cubicBezTo>
                  <a:pt x="6524" y="-30573"/>
                  <a:pt x="6636" y="-30866"/>
                  <a:pt x="6657" y="-31173"/>
                </a:cubicBezTo>
                <a:cubicBezTo>
                  <a:pt x="6675" y="-31426"/>
                  <a:pt x="6695" y="-31672"/>
                  <a:pt x="6778" y="-31905"/>
                </a:cubicBezTo>
                <a:cubicBezTo>
                  <a:pt x="6879" y="-32190"/>
                  <a:pt x="6835" y="-32457"/>
                  <a:pt x="6965" y="-32747"/>
                </a:cubicBezTo>
                <a:cubicBezTo>
                  <a:pt x="7055" y="-32947"/>
                  <a:pt x="7107" y="-33177"/>
                  <a:pt x="7070" y="-33402"/>
                </a:cubicBezTo>
                <a:cubicBezTo>
                  <a:pt x="7028" y="-33654"/>
                  <a:pt x="7035" y="-33911"/>
                  <a:pt x="7094" y="-34156"/>
                </a:cubicBezTo>
                <a:cubicBezTo>
                  <a:pt x="7152" y="-34398"/>
                  <a:pt x="7217" y="-34635"/>
                  <a:pt x="7235" y="-34884"/>
                </a:cubicBezTo>
                <a:cubicBezTo>
                  <a:pt x="7256" y="-35158"/>
                  <a:pt x="7226" y="-35430"/>
                  <a:pt x="7253" y="-35702"/>
                </a:cubicBezTo>
                <a:cubicBezTo>
                  <a:pt x="7280" y="-35978"/>
                  <a:pt x="7233" y="-36262"/>
                  <a:pt x="7294" y="-36534"/>
                </a:cubicBezTo>
                <a:cubicBezTo>
                  <a:pt x="7382" y="-36931"/>
                  <a:pt x="7367" y="-37290"/>
                  <a:pt x="7366" y="-37689"/>
                </a:cubicBezTo>
                <a:cubicBezTo>
                  <a:pt x="7363" y="-38311"/>
                  <a:pt x="7380" y="-38921"/>
                  <a:pt x="7448" y="-39539"/>
                </a:cubicBezTo>
                <a:cubicBezTo>
                  <a:pt x="7488" y="-39901"/>
                  <a:pt x="7314" y="-40115"/>
                  <a:pt x="7150" y="-40323"/>
                </a:cubicBezTo>
                <a:cubicBezTo>
                  <a:pt x="7003" y="-40510"/>
                  <a:pt x="6726" y="-40515"/>
                  <a:pt x="6525" y="-40648"/>
                </a:cubicBezTo>
                <a:cubicBezTo>
                  <a:pt x="6306" y="-40792"/>
                  <a:pt x="6068" y="-40872"/>
                  <a:pt x="5820" y="-40989"/>
                </a:cubicBezTo>
                <a:cubicBezTo>
                  <a:pt x="5626" y="-41080"/>
                  <a:pt x="5417" y="-41188"/>
                  <a:pt x="5205" y="-41084"/>
                </a:cubicBezTo>
                <a:cubicBezTo>
                  <a:pt x="4957" y="-40964"/>
                  <a:pt x="4685" y="-40968"/>
                  <a:pt x="4426" y="-40908"/>
                </a:cubicBezTo>
                <a:cubicBezTo>
                  <a:pt x="4197" y="-40855"/>
                  <a:pt x="3968" y="-40895"/>
                  <a:pt x="3733" y="-40837"/>
                </a:cubicBezTo>
                <a:cubicBezTo>
                  <a:pt x="3512" y="-40782"/>
                  <a:pt x="3282" y="-40732"/>
                  <a:pt x="3059" y="-40760"/>
                </a:cubicBezTo>
                <a:cubicBezTo>
                  <a:pt x="2822" y="-40790"/>
                  <a:pt x="2619" y="-40728"/>
                  <a:pt x="2394" y="-40724"/>
                </a:cubicBezTo>
                <a:cubicBezTo>
                  <a:pt x="2178" y="-40720"/>
                  <a:pt x="1962" y="-40712"/>
                  <a:pt x="1755" y="-40620"/>
                </a:cubicBezTo>
                <a:cubicBezTo>
                  <a:pt x="1527" y="-40518"/>
                  <a:pt x="1304" y="-40410"/>
                  <a:pt x="1072" y="-40320"/>
                </a:cubicBezTo>
                <a:cubicBezTo>
                  <a:pt x="838" y="-40229"/>
                  <a:pt x="627" y="-40055"/>
                  <a:pt x="511" y="-39828"/>
                </a:cubicBezTo>
                <a:lnTo>
                  <a:pt x="311" y="-39667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6840" y="558108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000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Aspectual Rewrite Theory (ART)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600"/>
              <a:t>An </a:t>
            </a:r>
            <a:r>
              <a:rPr lang="en-US" sz="2600">
                <a:solidFill>
                  <a:srgbClr val="FF0000"/>
                </a:solidFill>
              </a:rPr>
              <a:t>ART</a:t>
            </a:r>
            <a:r>
              <a:rPr lang="en-US" sz="2600"/>
              <a:t> is a rewrite theory in which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sz="2200">
                <a:solidFill>
                  <a:srgbClr val="FF0000"/>
                </a:solidFill>
              </a:rPr>
              <a:t>States </a:t>
            </a:r>
            <a:r>
              <a:rPr lang="en-US" sz="2200"/>
              <a:t>and</a:t>
            </a:r>
            <a:r>
              <a:rPr lang="en-US" sz="2200">
                <a:solidFill>
                  <a:srgbClr val="FF0000"/>
                </a:solidFill>
              </a:rPr>
              <a:t> transitions</a:t>
            </a:r>
            <a:r>
              <a:rPr lang="en-US" sz="2200"/>
              <a:t> of </a:t>
            </a:r>
            <a:r>
              <a:rPr lang="en-US" sz="2200">
                <a:solidFill>
                  <a:srgbClr val="FF0000"/>
                </a:solidFill>
              </a:rPr>
              <a:t>all</a:t>
            </a:r>
            <a:r>
              <a:rPr lang="en-US" sz="2200"/>
              <a:t> of the </a:t>
            </a:r>
            <a:r>
              <a:rPr lang="en-US" sz="2200">
                <a:solidFill>
                  <a:srgbClr val="FF0000"/>
                </a:solidFill>
              </a:rPr>
              <a:t>base</a:t>
            </a:r>
            <a:r>
              <a:rPr lang="en-US" sz="2200"/>
              <a:t> system and the </a:t>
            </a:r>
            <a:r>
              <a:rPr lang="en-US" sz="2200">
                <a:solidFill>
                  <a:srgbClr val="FF0000"/>
                </a:solidFill>
              </a:rPr>
              <a:t>aspects</a:t>
            </a:r>
            <a:r>
              <a:rPr lang="en-US" sz="2200"/>
              <a:t> are treated as constants and rewrite rules resp.</a:t>
            </a:r>
          </a:p>
          <a:p>
            <a:pPr lvl="1"/>
            <a:endParaRPr lang="en-US" sz="2000"/>
          </a:p>
          <a:p>
            <a:pPr lvl="1"/>
            <a:r>
              <a:rPr lang="en-US" sz="2200"/>
              <a:t>Constructs for </a:t>
            </a:r>
            <a:r>
              <a:rPr lang="en-US" sz="2200">
                <a:solidFill>
                  <a:srgbClr val="FF0000"/>
                </a:solidFill>
              </a:rPr>
              <a:t>state sequences </a:t>
            </a:r>
            <a:r>
              <a:rPr lang="en-US" sz="2200"/>
              <a:t>are included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 sz="2200" i="1">
                <a:solidFill>
                  <a:srgbClr val="FF0000"/>
                </a:solidFill>
              </a:rPr>
              <a:t>ts</a:t>
            </a:r>
            <a:r>
              <a:rPr lang="en-US" sz="2200"/>
              <a:t> denotes a sequence where “</a:t>
            </a:r>
            <a:r>
              <a:rPr lang="en-US" sz="2200" i="1"/>
              <a:t>s</a:t>
            </a:r>
            <a:r>
              <a:rPr lang="en-US" sz="2200"/>
              <a:t> ” is the last state succeeding the sequence “</a:t>
            </a:r>
            <a:r>
              <a:rPr lang="en-US" sz="2200" i="1"/>
              <a:t>t</a:t>
            </a:r>
            <a:r>
              <a:rPr lang="en-US" sz="2200"/>
              <a:t> ”</a:t>
            </a:r>
          </a:p>
          <a:p>
            <a:pPr lvl="2"/>
            <a:endParaRPr lang="en-US"/>
          </a:p>
          <a:p>
            <a:pPr lvl="2"/>
            <a:r>
              <a:rPr lang="en-US" sz="2200"/>
              <a:t>Treated as execution traces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Aspectual Rewrite Theory (ART)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82472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600"/>
              <a:t>(Continued from the definition of ARTs)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sz="2200"/>
              <a:t>For a base system state </a:t>
            </a:r>
            <a:r>
              <a:rPr lang="en-US" sz="2200" i="1"/>
              <a:t>s</a:t>
            </a:r>
            <a:r>
              <a:rPr lang="en-US" sz="2200" i="1" baseline="-25000"/>
              <a:t>b</a:t>
            </a:r>
            <a:r>
              <a:rPr lang="en-US" sz="2200"/>
              <a:t> and an aspect state </a:t>
            </a:r>
            <a:r>
              <a:rPr lang="en-US" sz="2200" i="1"/>
              <a:t>s</a:t>
            </a:r>
            <a:r>
              <a:rPr lang="en-US" sz="2200" i="1" baseline="-25000"/>
              <a:t>a</a:t>
            </a:r>
          </a:p>
          <a:p>
            <a:pPr lvl="2">
              <a:buNone/>
            </a:pPr>
            <a:endParaRPr lang="en-US" i="1" baseline="-25000"/>
          </a:p>
          <a:p>
            <a:pPr lvl="2"/>
            <a:r>
              <a:rPr lang="en-US" sz="2000">
                <a:solidFill>
                  <a:srgbClr val="FF0000"/>
                </a:solidFill>
              </a:rPr>
              <a:t>as(</a:t>
            </a:r>
            <a:r>
              <a:rPr lang="en-US" sz="2000" i="1">
                <a:solidFill>
                  <a:srgbClr val="FF0000"/>
                </a:solidFill>
              </a:rPr>
              <a:t>ts</a:t>
            </a:r>
            <a:r>
              <a:rPr lang="en-US" sz="2000" i="1" baseline="-25000">
                <a:solidFill>
                  <a:srgbClr val="FF0000"/>
                </a:solidFill>
              </a:rPr>
              <a:t>b </a:t>
            </a:r>
            <a:r>
              <a:rPr lang="en-US" sz="2000">
                <a:solidFill>
                  <a:srgbClr val="FF0000"/>
                </a:solidFill>
              </a:rPr>
              <a:t>,</a:t>
            </a:r>
            <a:r>
              <a:rPr lang="en-US" sz="2000" i="1">
                <a:solidFill>
                  <a:srgbClr val="FF0000"/>
                </a:solidFill>
              </a:rPr>
              <a:t> s</a:t>
            </a:r>
            <a:r>
              <a:rPr lang="en-US" sz="2000" i="1" baseline="-25000">
                <a:solidFill>
                  <a:srgbClr val="FF0000"/>
                </a:solidFill>
              </a:rPr>
              <a:t>a </a:t>
            </a:r>
            <a:r>
              <a:rPr lang="en-US" sz="2000">
                <a:solidFill>
                  <a:srgbClr val="FF0000"/>
                </a:solidFill>
              </a:rPr>
              <a:t>) = true</a:t>
            </a:r>
            <a:r>
              <a:rPr lang="en-US" sz="2000"/>
              <a:t> if and only if </a:t>
            </a:r>
            <a:r>
              <a:rPr lang="en-US" sz="2000" i="1">
                <a:solidFill>
                  <a:srgbClr val="FF0000"/>
                </a:solidFill>
              </a:rPr>
              <a:t>s</a:t>
            </a:r>
            <a:r>
              <a:rPr lang="en-US" sz="2000" i="1" baseline="-25000">
                <a:solidFill>
                  <a:srgbClr val="FF0000"/>
                </a:solidFill>
              </a:rPr>
              <a:t>a</a:t>
            </a:r>
            <a:r>
              <a:rPr lang="en-US" sz="2000">
                <a:solidFill>
                  <a:srgbClr val="FF0000"/>
                </a:solidFill>
              </a:rPr>
              <a:t> can be the next state of </a:t>
            </a:r>
            <a:r>
              <a:rPr lang="en-US" sz="2000" i="1">
                <a:solidFill>
                  <a:srgbClr val="FF0000"/>
                </a:solidFill>
              </a:rPr>
              <a:t>s</a:t>
            </a:r>
            <a:r>
              <a:rPr lang="en-US" sz="2000" i="1" baseline="-25000">
                <a:solidFill>
                  <a:srgbClr val="FF0000"/>
                </a:solidFill>
              </a:rPr>
              <a:t>b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when the </a:t>
            </a:r>
            <a:r>
              <a:rPr lang="en-US" sz="2000">
                <a:solidFill>
                  <a:srgbClr val="FF0000"/>
                </a:solidFill>
              </a:rPr>
              <a:t>pointcut</a:t>
            </a:r>
            <a:r>
              <a:rPr lang="en-US" sz="2000"/>
              <a:t> of the aspect </a:t>
            </a:r>
            <a:r>
              <a:rPr lang="en-US" sz="2000">
                <a:solidFill>
                  <a:srgbClr val="FF0000"/>
                </a:solidFill>
              </a:rPr>
              <a:t>matches the trace </a:t>
            </a:r>
            <a:r>
              <a:rPr lang="en-US" sz="2000" i="1">
                <a:solidFill>
                  <a:srgbClr val="FF0000"/>
                </a:solidFill>
              </a:rPr>
              <a:t>ts</a:t>
            </a:r>
            <a:r>
              <a:rPr lang="en-US" sz="2000" i="1" baseline="-25000">
                <a:solidFill>
                  <a:srgbClr val="FF0000"/>
                </a:solidFill>
              </a:rPr>
              <a:t>b</a:t>
            </a:r>
          </a:p>
          <a:p>
            <a:pPr lvl="2"/>
            <a:endParaRPr lang="en-US"/>
          </a:p>
          <a:p>
            <a:pPr lvl="2"/>
            <a:r>
              <a:rPr lang="en-US" sz="2000">
                <a:solidFill>
                  <a:srgbClr val="FF0000"/>
                </a:solidFill>
              </a:rPr>
              <a:t>rstrt(</a:t>
            </a:r>
            <a:r>
              <a:rPr lang="en-US" sz="2000" i="1">
                <a:solidFill>
                  <a:srgbClr val="FF0000"/>
                </a:solidFill>
              </a:rPr>
              <a:t>s</a:t>
            </a:r>
            <a:r>
              <a:rPr lang="en-US" sz="2000" i="1" baseline="-25000">
                <a:solidFill>
                  <a:srgbClr val="FF0000"/>
                </a:solidFill>
              </a:rPr>
              <a:t>a </a:t>
            </a:r>
            <a:r>
              <a:rPr lang="en-US" sz="2000">
                <a:solidFill>
                  <a:srgbClr val="FF0000"/>
                </a:solidFill>
              </a:rPr>
              <a:t>, </a:t>
            </a:r>
            <a:r>
              <a:rPr lang="en-US" sz="2000" i="1">
                <a:solidFill>
                  <a:srgbClr val="FF0000"/>
                </a:solidFill>
              </a:rPr>
              <a:t>s</a:t>
            </a:r>
            <a:r>
              <a:rPr lang="en-US" sz="2000" i="1" baseline="-25000">
                <a:solidFill>
                  <a:srgbClr val="FF0000"/>
                </a:solidFill>
              </a:rPr>
              <a:t>b</a:t>
            </a:r>
            <a:r>
              <a:rPr lang="en-US" sz="2000">
                <a:solidFill>
                  <a:srgbClr val="FF0000"/>
                </a:solidFill>
              </a:rPr>
              <a:t>) = true</a:t>
            </a:r>
            <a:r>
              <a:rPr lang="en-US" sz="2000"/>
              <a:t> if and only if </a:t>
            </a:r>
            <a:r>
              <a:rPr lang="en-US" sz="2000" i="1">
                <a:solidFill>
                  <a:srgbClr val="FF0000"/>
                </a:solidFill>
              </a:rPr>
              <a:t>s</a:t>
            </a:r>
            <a:r>
              <a:rPr lang="en-US" sz="2000" i="1" baseline="-25000">
                <a:solidFill>
                  <a:srgbClr val="FF0000"/>
                </a:solidFill>
              </a:rPr>
              <a:t>a </a:t>
            </a:r>
            <a:r>
              <a:rPr lang="en-US" sz="2000">
                <a:solidFill>
                  <a:srgbClr val="FF0000"/>
                </a:solidFill>
              </a:rPr>
              <a:t> is a terminal state of its aspect</a:t>
            </a:r>
            <a:r>
              <a:rPr lang="en-US" sz="2000"/>
              <a:t> and </a:t>
            </a:r>
            <a:r>
              <a:rPr lang="en-US" sz="2000" i="1">
                <a:solidFill>
                  <a:srgbClr val="FF0000"/>
                </a:solidFill>
              </a:rPr>
              <a:t>s</a:t>
            </a:r>
            <a:r>
              <a:rPr lang="en-US" sz="2000" i="1" baseline="-25000">
                <a:solidFill>
                  <a:srgbClr val="FF0000"/>
                </a:solidFill>
              </a:rPr>
              <a:t>b</a:t>
            </a:r>
            <a:r>
              <a:rPr lang="en-US" sz="2000"/>
              <a:t> can be its </a:t>
            </a:r>
            <a:r>
              <a:rPr lang="en-US" sz="2000">
                <a:solidFill>
                  <a:srgbClr val="FF0000"/>
                </a:solidFill>
              </a:rPr>
              <a:t>next state</a:t>
            </a:r>
          </a:p>
          <a:p>
            <a:pPr lvl="3">
              <a:buNone/>
            </a:pPr>
            <a:endParaRPr lang="en-US" sz="2000" i="1"/>
          </a:p>
          <a:p>
            <a:pPr lvl="3"/>
            <a:r>
              <a:rPr lang="en-US" sz="2000"/>
              <a:t>“as” and “rstrt” stands for “aspect selection” and “restart”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ART</a:t>
            </a:r>
          </a:p>
        </p:txBody>
      </p:sp>
      <p:sp>
        <p:nvSpPr>
          <p:cNvPr id="3" name="Freeform 2"/>
          <p:cNvSpPr/>
          <p:nvPr/>
        </p:nvSpPr>
        <p:spPr>
          <a:xfrm>
            <a:off x="436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88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991320" y="461484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285520" y="542052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99752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440" y="542052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57044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361040" y="496872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895440" y="60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882480" y="568728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591320" y="606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319" y="587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69720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89719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900000" y="309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1629720" y="3444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269719" y="344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1629720" y="308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Curved Connector 20"/>
          <p:cNvCxnSpPr>
            <a:stCxn id="16" idx="0"/>
          </p:cNvCxnSpPr>
          <p:nvPr/>
        </p:nvCxnSpPr>
        <p:spPr>
          <a:xfrm>
            <a:off x="4149719" y="3084480"/>
            <a:ext cx="360001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19420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190620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712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5" name="Straight Connector 24"/>
          <p:cNvSpPr/>
          <p:nvPr/>
        </p:nvSpPr>
        <p:spPr>
          <a:xfrm>
            <a:off x="447912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6" name="Text Placeholder 25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Consider the rewrite theory created from these state and aspect machines</a:t>
            </a:r>
          </a:p>
        </p:txBody>
      </p:sp>
      <p:cxnSp>
        <p:nvCxnSpPr>
          <p:cNvPr id="27" name="Curved Connector 26"/>
          <p:cNvCxnSpPr>
            <a:endCxn id="3" idx="2"/>
          </p:cNvCxnSpPr>
          <p:nvPr/>
        </p:nvCxnSpPr>
        <p:spPr>
          <a:xfrm>
            <a:off x="3493080" y="4222440"/>
            <a:ext cx="1227960" cy="1106280"/>
          </a:xfrm>
          <a:prstGeom prst="curvedConnector3">
            <a:avLst/>
          </a:prstGeom>
          <a:noFill/>
          <a:ln w="18000">
            <a:solidFill>
              <a:srgbClr val="FF0000"/>
            </a:solidFill>
            <a:custDash>
              <a:ds d="1016000" sp="1016000"/>
              <a:ds d="1016000" sp="1016000"/>
            </a:custDash>
            <a:tailEnd type="arrow"/>
          </a:ln>
        </p:spPr>
      </p:cxnSp>
      <p:cxnSp>
        <p:nvCxnSpPr>
          <p:cNvPr id="28" name="Curved Connector 27"/>
          <p:cNvCxnSpPr>
            <a:stCxn id="11" idx="1"/>
            <a:endCxn id="16" idx="0"/>
          </p:cNvCxnSpPr>
          <p:nvPr/>
        </p:nvCxnSpPr>
        <p:spPr>
          <a:xfrm rot="10800000">
            <a:off x="4149720" y="3084480"/>
            <a:ext cx="2745721" cy="3335760"/>
          </a:xfrm>
          <a:prstGeom prst="curvedConnector4">
            <a:avLst>
              <a:gd name="adj1" fmla="val 43444"/>
              <a:gd name="adj2" fmla="val 106853"/>
            </a:avLst>
          </a:prstGeom>
          <a:noFill/>
          <a:ln w="18000">
            <a:solidFill>
              <a:srgbClr val="0000FF"/>
            </a:solidFill>
            <a:custDash>
              <a:ds d="1016000" sp="1016000"/>
              <a:ds d="1016000" sp="1016000"/>
            </a:custDash>
            <a:tailEnd type="arrow"/>
          </a:ln>
        </p:spPr>
      </p:cxnSp>
      <p:sp>
        <p:nvSpPr>
          <p:cNvPr id="29" name="TextBox 28"/>
          <p:cNvSpPr txBox="1"/>
          <p:nvPr/>
        </p:nvSpPr>
        <p:spPr>
          <a:xfrm>
            <a:off x="340560" y="5040000"/>
            <a:ext cx="3003840" cy="558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) = true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4840" y="3240000"/>
            <a:ext cx="2452680" cy="558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rstrt(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) = true</a:t>
            </a:r>
          </a:p>
        </p:txBody>
      </p:sp>
      <p:sp>
        <p:nvSpPr>
          <p:cNvPr id="31" name="Freeform 30"/>
          <p:cNvSpPr/>
          <p:nvPr/>
        </p:nvSpPr>
        <p:spPr>
          <a:xfrm rot="3375600">
            <a:off x="2576618" y="1996033"/>
            <a:ext cx="1970280" cy="2784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4" h="7735">
                <a:moveTo>
                  <a:pt x="1007" y="-6034"/>
                </a:moveTo>
                <a:cubicBezTo>
                  <a:pt x="1339" y="-5900"/>
                  <a:pt x="1601" y="-6182"/>
                  <a:pt x="1853" y="-6337"/>
                </a:cubicBezTo>
                <a:cubicBezTo>
                  <a:pt x="2090" y="-6484"/>
                  <a:pt x="2305" y="-6668"/>
                  <a:pt x="2498" y="-6871"/>
                </a:cubicBezTo>
                <a:cubicBezTo>
                  <a:pt x="2716" y="-7101"/>
                  <a:pt x="3020" y="-7209"/>
                  <a:pt x="3285" y="-7374"/>
                </a:cubicBezTo>
                <a:cubicBezTo>
                  <a:pt x="3534" y="-7528"/>
                  <a:pt x="3676" y="-7809"/>
                  <a:pt x="3966" y="-7914"/>
                </a:cubicBezTo>
                <a:cubicBezTo>
                  <a:pt x="4277" y="-8027"/>
                  <a:pt x="4410" y="-8342"/>
                  <a:pt x="4604" y="-8581"/>
                </a:cubicBezTo>
                <a:cubicBezTo>
                  <a:pt x="4815" y="-8840"/>
                  <a:pt x="5093" y="-9099"/>
                  <a:pt x="5124" y="-9455"/>
                </a:cubicBezTo>
                <a:cubicBezTo>
                  <a:pt x="5155" y="-9811"/>
                  <a:pt x="5450" y="-10054"/>
                  <a:pt x="5473" y="-10411"/>
                </a:cubicBezTo>
                <a:cubicBezTo>
                  <a:pt x="5495" y="-10766"/>
                  <a:pt x="5166" y="-10916"/>
                  <a:pt x="5044" y="-11212"/>
                </a:cubicBezTo>
                <a:cubicBezTo>
                  <a:pt x="4937" y="-11470"/>
                  <a:pt x="4762" y="-11767"/>
                  <a:pt x="4377" y="-11754"/>
                </a:cubicBezTo>
                <a:cubicBezTo>
                  <a:pt x="4010" y="-11740"/>
                  <a:pt x="3659" y="-11691"/>
                  <a:pt x="3340" y="-11547"/>
                </a:cubicBezTo>
                <a:cubicBezTo>
                  <a:pt x="3032" y="-11409"/>
                  <a:pt x="2690" y="-11392"/>
                  <a:pt x="2347" y="-11407"/>
                </a:cubicBezTo>
                <a:cubicBezTo>
                  <a:pt x="2036" y="-11421"/>
                  <a:pt x="1630" y="-11637"/>
                  <a:pt x="1895" y="-12030"/>
                </a:cubicBezTo>
                <a:cubicBezTo>
                  <a:pt x="2057" y="-12271"/>
                  <a:pt x="2075" y="-12636"/>
                  <a:pt x="2385" y="-12763"/>
                </a:cubicBezTo>
                <a:cubicBezTo>
                  <a:pt x="2699" y="-12893"/>
                  <a:pt x="2953" y="-13125"/>
                  <a:pt x="3267" y="-13267"/>
                </a:cubicBezTo>
                <a:cubicBezTo>
                  <a:pt x="3563" y="-13401"/>
                  <a:pt x="3905" y="-13342"/>
                  <a:pt x="4142" y="-13133"/>
                </a:cubicBezTo>
                <a:cubicBezTo>
                  <a:pt x="4342" y="-12956"/>
                  <a:pt x="4547" y="-12795"/>
                  <a:pt x="4779" y="-12642"/>
                </a:cubicBezTo>
                <a:cubicBezTo>
                  <a:pt x="5114" y="-12422"/>
                  <a:pt x="4883" y="-12112"/>
                  <a:pt x="4748" y="-11924"/>
                </a:cubicBezTo>
                <a:cubicBezTo>
                  <a:pt x="4563" y="-11664"/>
                  <a:pt x="4234" y="-11589"/>
                  <a:pt x="4006" y="-11391"/>
                </a:cubicBezTo>
                <a:cubicBezTo>
                  <a:pt x="3723" y="-11143"/>
                  <a:pt x="3395" y="-11039"/>
                  <a:pt x="3050" y="-10969"/>
                </a:cubicBezTo>
                <a:cubicBezTo>
                  <a:pt x="2648" y="-10887"/>
                  <a:pt x="2294" y="-10804"/>
                  <a:pt x="1863" y="-10829"/>
                </a:cubicBezTo>
                <a:cubicBezTo>
                  <a:pt x="1434" y="-10855"/>
                  <a:pt x="1417" y="-11281"/>
                  <a:pt x="1376" y="-11541"/>
                </a:cubicBezTo>
                <a:cubicBezTo>
                  <a:pt x="1315" y="-11918"/>
                  <a:pt x="1669" y="-12088"/>
                  <a:pt x="1717" y="-12437"/>
                </a:cubicBezTo>
                <a:cubicBezTo>
                  <a:pt x="1765" y="-12786"/>
                  <a:pt x="2142" y="-12839"/>
                  <a:pt x="2355" y="-13104"/>
                </a:cubicBezTo>
                <a:cubicBezTo>
                  <a:pt x="2549" y="-13346"/>
                  <a:pt x="2892" y="-13410"/>
                  <a:pt x="3141" y="-13608"/>
                </a:cubicBezTo>
                <a:cubicBezTo>
                  <a:pt x="3410" y="-13822"/>
                  <a:pt x="3787" y="-13725"/>
                  <a:pt x="4067" y="-13600"/>
                </a:cubicBezTo>
                <a:cubicBezTo>
                  <a:pt x="4330" y="-13483"/>
                  <a:pt x="4557" y="-13304"/>
                  <a:pt x="4809" y="-13169"/>
                </a:cubicBezTo>
                <a:cubicBezTo>
                  <a:pt x="5086" y="-13022"/>
                  <a:pt x="5130" y="-12686"/>
                  <a:pt x="5297" y="-12457"/>
                </a:cubicBezTo>
                <a:cubicBezTo>
                  <a:pt x="5561" y="-12094"/>
                  <a:pt x="5205" y="-11897"/>
                  <a:pt x="5074" y="-11641"/>
                </a:cubicBezTo>
                <a:cubicBezTo>
                  <a:pt x="4943" y="-11385"/>
                  <a:pt x="4748" y="-11162"/>
                  <a:pt x="4532" y="-10975"/>
                </a:cubicBezTo>
                <a:cubicBezTo>
                  <a:pt x="4262" y="-10741"/>
                  <a:pt x="4121" y="-10416"/>
                  <a:pt x="3887" y="-10153"/>
                </a:cubicBezTo>
                <a:cubicBezTo>
                  <a:pt x="3688" y="-9931"/>
                  <a:pt x="3499" y="-9693"/>
                  <a:pt x="3264" y="-9509"/>
                </a:cubicBezTo>
                <a:cubicBezTo>
                  <a:pt x="2995" y="-9297"/>
                  <a:pt x="2786" y="-9018"/>
                  <a:pt x="2493" y="-8835"/>
                </a:cubicBezTo>
                <a:cubicBezTo>
                  <a:pt x="2248" y="-8682"/>
                  <a:pt x="2004" y="-8390"/>
                  <a:pt x="1758" y="-8243"/>
                </a:cubicBezTo>
                <a:cubicBezTo>
                  <a:pt x="1478" y="-8075"/>
                  <a:pt x="1046" y="-7888"/>
                  <a:pt x="787" y="-7689"/>
                </a:cubicBezTo>
                <a:cubicBezTo>
                  <a:pt x="547" y="-7505"/>
                  <a:pt x="696" y="-7519"/>
                  <a:pt x="509" y="-7273"/>
                </a:cubicBezTo>
                <a:lnTo>
                  <a:pt x="134" y="-7036"/>
                </a:lnTo>
                <a:lnTo>
                  <a:pt x="15" y="-6762"/>
                </a:lnTo>
                <a:lnTo>
                  <a:pt x="0" y="-6547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Creating an Augmented 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augmented ART (AART) </a:t>
            </a:r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 baseline="30000">
                <a:solidFill>
                  <a:srgbClr val="FF0000"/>
                </a:solidFill>
              </a:rPr>
              <a:t>+</a:t>
            </a:r>
            <a:r>
              <a:rPr lang="en-US"/>
              <a:t> is obtained from an ART </a:t>
            </a:r>
            <a:r>
              <a:rPr lang="en-US" i="1"/>
              <a:t>R </a:t>
            </a:r>
            <a:r>
              <a:rPr lang="en-US"/>
              <a:t> as follows</a:t>
            </a:r>
          </a:p>
          <a:p>
            <a:pPr lvl="2">
              <a:buNone/>
            </a:pPr>
            <a:endParaRPr lang="en-US"/>
          </a:p>
          <a:p>
            <a:pPr lvl="1"/>
            <a:r>
              <a:rPr lang="en-US"/>
              <a:t>Transformation:</a:t>
            </a:r>
          </a:p>
          <a:p>
            <a:pPr lvl="1"/>
            <a:r>
              <a:rPr lang="en-US"/>
              <a:t>A rewrite rule for the state terms of </a:t>
            </a:r>
            <a:r>
              <a:rPr lang="en-US" i="1"/>
              <a:t>R</a:t>
            </a: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 → </a:t>
            </a:r>
            <a:r>
              <a:rPr lang="en-US" i="1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'</a:t>
            </a:r>
          </a:p>
          <a:p>
            <a:pPr lvl="1"/>
            <a:r>
              <a:rPr lang="en-US"/>
              <a:t>→ A rewrite rule for the state sequences in </a:t>
            </a:r>
            <a:r>
              <a:rPr lang="en-US" i="1"/>
              <a:t>R</a:t>
            </a:r>
            <a:r>
              <a:rPr lang="en-US" baseline="30000"/>
              <a:t>+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    ts</a:t>
            </a:r>
            <a:r>
              <a:rPr lang="en-US">
                <a:solidFill>
                  <a:srgbClr val="FF0000"/>
                </a:solidFill>
              </a:rPr>
              <a:t> →</a:t>
            </a:r>
            <a:r>
              <a:rPr lang="en-US" i="1">
                <a:solidFill>
                  <a:srgbClr val="FF0000"/>
                </a:solidFill>
              </a:rPr>
              <a:t>tss</a:t>
            </a:r>
            <a:r>
              <a:rPr lang="en-US">
                <a:solidFill>
                  <a:srgbClr val="FF0000"/>
                </a:solidFill>
              </a:rPr>
              <a:t>'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Add </a:t>
            </a:r>
            <a:r>
              <a:rPr lang="en-US" i="1">
                <a:solidFill>
                  <a:srgbClr val="FF0000"/>
                </a:solidFill>
              </a:rPr>
              <a:t>ts</a:t>
            </a:r>
            <a:r>
              <a:rPr lang="en-US">
                <a:solidFill>
                  <a:srgbClr val="FF0000"/>
                </a:solidFill>
              </a:rPr>
              <a:t> →</a:t>
            </a:r>
            <a:r>
              <a:rPr lang="en-US" i="1">
                <a:solidFill>
                  <a:srgbClr val="FF0000"/>
                </a:solidFill>
              </a:rPr>
              <a:t>tss</a:t>
            </a:r>
            <a:r>
              <a:rPr lang="en-US">
                <a:solidFill>
                  <a:srgbClr val="FF0000"/>
                </a:solidFill>
              </a:rPr>
              <a:t>'</a:t>
            </a:r>
            <a:r>
              <a:rPr lang="en-US"/>
              <a:t> if as(s, s') = true or rstrt(s, s') = true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1518119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2022119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526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030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3534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2119" y="5046120"/>
            <a:ext cx="39852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0000"/>
                </a:solidFill>
              </a:defRPr>
            </a:pPr>
            <a:r>
              <a:rPr lang="en-US" sz="22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2119" y="5520600"/>
            <a:ext cx="32076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</a:p>
        </p:txBody>
      </p:sp>
      <p:sp>
        <p:nvSpPr>
          <p:cNvPr id="11" name="Freeform 10"/>
          <p:cNvSpPr/>
          <p:nvPr/>
        </p:nvSpPr>
        <p:spPr>
          <a:xfrm rot="5400000">
            <a:off x="302939" y="5078700"/>
            <a:ext cx="180000" cy="216612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8480" y="6018480"/>
            <a:ext cx="25848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</a:t>
            </a:r>
          </a:p>
        </p:txBody>
      </p:sp>
      <p:sp>
        <p:nvSpPr>
          <p:cNvPr id="13" name="Freeform 12"/>
          <p:cNvSpPr/>
          <p:nvPr/>
        </p:nvSpPr>
        <p:spPr>
          <a:xfrm rot="16200000" flipV="1">
            <a:off x="2829240" y="4107240"/>
            <a:ext cx="180000" cy="2885760"/>
          </a:xfrm>
          <a:custGeom>
            <a:avLst>
              <a:gd name="f0" fmla="val 1800"/>
              <a:gd name="f1" fmla="val 1098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118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5622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6126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6630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713412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2120" y="5046120"/>
            <a:ext cx="59076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0000"/>
                </a:solidFill>
              </a:defRPr>
            </a:pPr>
            <a:r>
              <a:rPr lang="en-US" sz="22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tss</a:t>
            </a:r>
            <a:r>
              <a:rPr lang="en-US" sz="22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'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2120" y="5520600"/>
            <a:ext cx="32076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</a:p>
        </p:txBody>
      </p:sp>
      <p:sp>
        <p:nvSpPr>
          <p:cNvPr id="21" name="Freeform 20"/>
          <p:cNvSpPr/>
          <p:nvPr/>
        </p:nvSpPr>
        <p:spPr>
          <a:xfrm rot="16200000" flipV="1">
            <a:off x="6822180" y="3678300"/>
            <a:ext cx="180000" cy="3743640"/>
          </a:xfrm>
          <a:custGeom>
            <a:avLst>
              <a:gd name="f0" fmla="val 1800"/>
              <a:gd name="f1" fmla="val 1098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7890480" y="5766120"/>
            <a:ext cx="540000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8480" y="5520600"/>
            <a:ext cx="37404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'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00000" y="5580000"/>
            <a:ext cx="540000" cy="360000"/>
          </a:xfrm>
          <a:custGeom>
            <a:avLst>
              <a:gd name="f0" fmla="val 13052"/>
              <a:gd name="f1" fmla="val 737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Compositionality for AO Software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en-US"/>
              <a:t>[Jagadeesan et al. '07]: Compositional bisimilarity relation for a process calculus model of AO software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4880" y="4187159"/>
            <a:ext cx="1363320" cy="320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080" y="4167720"/>
            <a:ext cx="1565999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Base System 1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6440" y="3284639"/>
            <a:ext cx="812520" cy="321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4280" y="3265560"/>
            <a:ext cx="98244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Aspect 1</a:t>
            </a:r>
          </a:p>
        </p:txBody>
      </p:sp>
      <p:sp>
        <p:nvSpPr>
          <p:cNvPr id="8" name="Freeform 7"/>
          <p:cNvSpPr/>
          <p:nvPr/>
        </p:nvSpPr>
        <p:spPr>
          <a:xfrm>
            <a:off x="6648839" y="4015440"/>
            <a:ext cx="1990079" cy="66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29" h="1844">
                <a:moveTo>
                  <a:pt x="2764" y="0"/>
                </a:moveTo>
                <a:cubicBezTo>
                  <a:pt x="4331" y="0"/>
                  <a:pt x="5529" y="399"/>
                  <a:pt x="5529" y="922"/>
                </a:cubicBezTo>
                <a:cubicBezTo>
                  <a:pt x="5529" y="1445"/>
                  <a:pt x="4332" y="1844"/>
                  <a:pt x="2764" y="1844"/>
                </a:cubicBezTo>
                <a:cubicBezTo>
                  <a:pt x="1196" y="1844"/>
                  <a:pt x="0" y="1445"/>
                  <a:pt x="0" y="922"/>
                </a:cubicBezTo>
                <a:cubicBezTo>
                  <a:pt x="0" y="399"/>
                  <a:pt x="1197" y="0"/>
                  <a:pt x="2764" y="0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039" y="4167720"/>
            <a:ext cx="163476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Entire System 1</a:t>
            </a:r>
          </a:p>
        </p:txBody>
      </p:sp>
      <p:sp>
        <p:nvSpPr>
          <p:cNvPr id="10" name="Freeform 9"/>
          <p:cNvSpPr/>
          <p:nvPr/>
        </p:nvSpPr>
        <p:spPr>
          <a:xfrm>
            <a:off x="4944239" y="4340520"/>
            <a:ext cx="1591560" cy="1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2" h="37">
                <a:moveTo>
                  <a:pt x="0" y="0"/>
                </a:moveTo>
                <a:lnTo>
                  <a:pt x="4422" y="0"/>
                </a:lnTo>
                <a:lnTo>
                  <a:pt x="4422" y="18"/>
                </a:lnTo>
                <a:lnTo>
                  <a:pt x="4422" y="37"/>
                </a:lnTo>
                <a:lnTo>
                  <a:pt x="0" y="37"/>
                </a:lnTo>
                <a:lnTo>
                  <a:pt x="0" y="19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07720" y="4296960"/>
            <a:ext cx="140760" cy="100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2" h="280">
                <a:moveTo>
                  <a:pt x="22" y="251"/>
                </a:moveTo>
                <a:lnTo>
                  <a:pt x="0" y="280"/>
                </a:lnTo>
                <a:lnTo>
                  <a:pt x="392" y="139"/>
                </a:lnTo>
                <a:lnTo>
                  <a:pt x="0" y="0"/>
                </a:lnTo>
                <a:lnTo>
                  <a:pt x="22" y="28"/>
                </a:lnTo>
                <a:lnTo>
                  <a:pt x="39" y="62"/>
                </a:lnTo>
                <a:lnTo>
                  <a:pt x="50" y="99"/>
                </a:lnTo>
                <a:lnTo>
                  <a:pt x="54" y="139"/>
                </a:lnTo>
                <a:lnTo>
                  <a:pt x="50" y="178"/>
                </a:lnTo>
                <a:lnTo>
                  <a:pt x="39" y="216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981400" y="3439800"/>
            <a:ext cx="869759" cy="613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17" h="1705">
                <a:moveTo>
                  <a:pt x="21" y="0"/>
                </a:moveTo>
                <a:lnTo>
                  <a:pt x="2417" y="1675"/>
                </a:lnTo>
                <a:lnTo>
                  <a:pt x="2407" y="1690"/>
                </a:lnTo>
                <a:lnTo>
                  <a:pt x="2396" y="1705"/>
                </a:lnTo>
                <a:lnTo>
                  <a:pt x="0" y="30"/>
                </a:lnTo>
                <a:lnTo>
                  <a:pt x="11" y="15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95720" y="3990600"/>
            <a:ext cx="144000" cy="121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1" h="339">
                <a:moveTo>
                  <a:pt x="35" y="218"/>
                </a:moveTo>
                <a:lnTo>
                  <a:pt x="0" y="230"/>
                </a:lnTo>
                <a:lnTo>
                  <a:pt x="401" y="339"/>
                </a:lnTo>
                <a:lnTo>
                  <a:pt x="161" y="0"/>
                </a:lnTo>
                <a:lnTo>
                  <a:pt x="162" y="35"/>
                </a:lnTo>
                <a:lnTo>
                  <a:pt x="156" y="72"/>
                </a:lnTo>
                <a:lnTo>
                  <a:pt x="145" y="109"/>
                </a:lnTo>
                <a:lnTo>
                  <a:pt x="126" y="145"/>
                </a:lnTo>
                <a:lnTo>
                  <a:pt x="100" y="175"/>
                </a:lnTo>
                <a:lnTo>
                  <a:pt x="69" y="200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080" y="3921480"/>
            <a:ext cx="818280" cy="2764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920" y="3942360"/>
            <a:ext cx="837720" cy="29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33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Weaving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5240" y="5988240"/>
            <a:ext cx="1363320" cy="320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3440" y="5968799"/>
            <a:ext cx="1565999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Base System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6800" y="5085720"/>
            <a:ext cx="812520" cy="321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4640" y="5066640"/>
            <a:ext cx="98244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Aspect 2</a:t>
            </a:r>
          </a:p>
        </p:txBody>
      </p:sp>
      <p:sp>
        <p:nvSpPr>
          <p:cNvPr id="20" name="Freeform 19"/>
          <p:cNvSpPr/>
          <p:nvPr/>
        </p:nvSpPr>
        <p:spPr>
          <a:xfrm>
            <a:off x="6649200" y="5816520"/>
            <a:ext cx="1990079" cy="66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29" h="1844">
                <a:moveTo>
                  <a:pt x="2764" y="0"/>
                </a:moveTo>
                <a:cubicBezTo>
                  <a:pt x="4331" y="0"/>
                  <a:pt x="5529" y="399"/>
                  <a:pt x="5529" y="922"/>
                </a:cubicBezTo>
                <a:cubicBezTo>
                  <a:pt x="5529" y="1445"/>
                  <a:pt x="4332" y="1844"/>
                  <a:pt x="2764" y="1844"/>
                </a:cubicBezTo>
                <a:cubicBezTo>
                  <a:pt x="1196" y="1844"/>
                  <a:pt x="0" y="1445"/>
                  <a:pt x="0" y="922"/>
                </a:cubicBezTo>
                <a:cubicBezTo>
                  <a:pt x="0" y="399"/>
                  <a:pt x="1197" y="0"/>
                  <a:pt x="2764" y="0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7399" y="5968799"/>
            <a:ext cx="163476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Entire System 2</a:t>
            </a:r>
          </a:p>
        </p:txBody>
      </p:sp>
      <p:sp>
        <p:nvSpPr>
          <p:cNvPr id="22" name="Freeform 21"/>
          <p:cNvSpPr/>
          <p:nvPr/>
        </p:nvSpPr>
        <p:spPr>
          <a:xfrm>
            <a:off x="4944600" y="6141600"/>
            <a:ext cx="1591560" cy="1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2" h="37">
                <a:moveTo>
                  <a:pt x="0" y="0"/>
                </a:moveTo>
                <a:lnTo>
                  <a:pt x="4422" y="0"/>
                </a:lnTo>
                <a:lnTo>
                  <a:pt x="4422" y="18"/>
                </a:lnTo>
                <a:lnTo>
                  <a:pt x="4422" y="37"/>
                </a:lnTo>
                <a:lnTo>
                  <a:pt x="0" y="37"/>
                </a:lnTo>
                <a:lnTo>
                  <a:pt x="0" y="19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508080" y="6098040"/>
            <a:ext cx="140760" cy="100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2" h="280">
                <a:moveTo>
                  <a:pt x="22" y="251"/>
                </a:moveTo>
                <a:lnTo>
                  <a:pt x="0" y="280"/>
                </a:lnTo>
                <a:lnTo>
                  <a:pt x="392" y="139"/>
                </a:lnTo>
                <a:lnTo>
                  <a:pt x="0" y="0"/>
                </a:lnTo>
                <a:lnTo>
                  <a:pt x="22" y="28"/>
                </a:lnTo>
                <a:lnTo>
                  <a:pt x="39" y="62"/>
                </a:lnTo>
                <a:lnTo>
                  <a:pt x="50" y="99"/>
                </a:lnTo>
                <a:lnTo>
                  <a:pt x="54" y="139"/>
                </a:lnTo>
                <a:lnTo>
                  <a:pt x="50" y="178"/>
                </a:lnTo>
                <a:lnTo>
                  <a:pt x="39" y="216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981760" y="5240880"/>
            <a:ext cx="869759" cy="613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17" h="1705">
                <a:moveTo>
                  <a:pt x="21" y="0"/>
                </a:moveTo>
                <a:lnTo>
                  <a:pt x="2417" y="1675"/>
                </a:lnTo>
                <a:lnTo>
                  <a:pt x="2407" y="1690"/>
                </a:lnTo>
                <a:lnTo>
                  <a:pt x="2396" y="1705"/>
                </a:lnTo>
                <a:lnTo>
                  <a:pt x="0" y="30"/>
                </a:lnTo>
                <a:lnTo>
                  <a:pt x="11" y="15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796080" y="5791679"/>
            <a:ext cx="144000" cy="121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1" h="339">
                <a:moveTo>
                  <a:pt x="35" y="218"/>
                </a:moveTo>
                <a:lnTo>
                  <a:pt x="0" y="230"/>
                </a:lnTo>
                <a:lnTo>
                  <a:pt x="401" y="339"/>
                </a:lnTo>
                <a:lnTo>
                  <a:pt x="161" y="0"/>
                </a:lnTo>
                <a:lnTo>
                  <a:pt x="162" y="35"/>
                </a:lnTo>
                <a:lnTo>
                  <a:pt x="156" y="72"/>
                </a:lnTo>
                <a:lnTo>
                  <a:pt x="145" y="109"/>
                </a:lnTo>
                <a:lnTo>
                  <a:pt x="126" y="145"/>
                </a:lnTo>
                <a:lnTo>
                  <a:pt x="100" y="175"/>
                </a:lnTo>
                <a:lnTo>
                  <a:pt x="69" y="200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7440" y="5722560"/>
            <a:ext cx="818280" cy="2764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7279" y="5743440"/>
            <a:ext cx="837720" cy="29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33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Weaving</a:t>
            </a:r>
          </a:p>
        </p:txBody>
      </p:sp>
      <p:cxnSp>
        <p:nvCxnSpPr>
          <p:cNvPr id="28" name="Straight Arrow Connector 27"/>
          <p:cNvCxnSpPr>
            <a:stCxn id="7" idx="2"/>
            <a:endCxn id="19" idx="0"/>
          </p:cNvCxnSpPr>
          <p:nvPr/>
        </p:nvCxnSpPr>
        <p:spPr>
          <a:xfrm rot="16200000" flipH="1">
            <a:off x="4753800" y="4334580"/>
            <a:ext cx="1463760" cy="36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headEnd type="arrow"/>
            <a:tailEnd type="arrow"/>
          </a:ln>
        </p:spPr>
      </p:cxnSp>
      <p:cxnSp>
        <p:nvCxnSpPr>
          <p:cNvPr id="29" name="Straight Arrow Connector 28"/>
          <p:cNvCxnSpPr>
            <a:endCxn id="17" idx="0"/>
          </p:cNvCxnSpPr>
          <p:nvPr/>
        </p:nvCxnSpPr>
        <p:spPr>
          <a:xfrm>
            <a:off x="4203360" y="4505040"/>
            <a:ext cx="360" cy="1463759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headEnd type="arrow"/>
            <a:tailEnd type="arrow"/>
          </a:ln>
        </p:spPr>
      </p:cxnSp>
      <p:cxnSp>
        <p:nvCxnSpPr>
          <p:cNvPr id="30" name="Straight Arrow Connector 29"/>
          <p:cNvCxnSpPr>
            <a:stCxn id="8" idx="2"/>
            <a:endCxn id="20" idx="0"/>
          </p:cNvCxnSpPr>
          <p:nvPr/>
        </p:nvCxnSpPr>
        <p:spPr>
          <a:xfrm rot="16200000" flipH="1">
            <a:off x="7075259" y="5247539"/>
            <a:ext cx="1137600" cy="361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headEnd type="arrow"/>
            <a:tailEnd type="arrow"/>
          </a:ln>
        </p:spPr>
      </p:cxnSp>
      <p:sp>
        <p:nvSpPr>
          <p:cNvPr id="31" name="TextBox 30"/>
          <p:cNvSpPr txBox="1"/>
          <p:nvPr/>
        </p:nvSpPr>
        <p:spPr>
          <a:xfrm>
            <a:off x="4367520" y="4522680"/>
            <a:ext cx="95796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Bisimilar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99520" y="5040000"/>
            <a:ext cx="95796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Bisimilar</a:t>
            </a:r>
          </a:p>
        </p:txBody>
      </p:sp>
      <p:cxnSp>
        <p:nvCxnSpPr>
          <p:cNvPr id="33" name="Curved Connector 32"/>
          <p:cNvCxnSpPr>
            <a:stCxn id="31" idx="3"/>
            <a:endCxn id="32" idx="1"/>
          </p:cNvCxnSpPr>
          <p:nvPr/>
        </p:nvCxnSpPr>
        <p:spPr>
          <a:xfrm>
            <a:off x="5325480" y="4691340"/>
            <a:ext cx="1274040" cy="517320"/>
          </a:xfrm>
          <a:prstGeom prst="curvedConnector3">
            <a:avLst>
              <a:gd name="adj1" fmla="val 50000"/>
            </a:avLst>
          </a:prstGeom>
          <a:noFill/>
          <a:ln w="18000">
            <a:solidFill>
              <a:srgbClr val="008000"/>
            </a:solidFill>
            <a:prstDash val="solid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AART</a:t>
            </a:r>
          </a:p>
        </p:txBody>
      </p:sp>
      <p:sp>
        <p:nvSpPr>
          <p:cNvPr id="3" name="Freeform 2"/>
          <p:cNvSpPr/>
          <p:nvPr/>
        </p:nvSpPr>
        <p:spPr>
          <a:xfrm>
            <a:off x="436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88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991320" y="461484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285520" y="542052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99752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440" y="542052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57044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361040" y="496872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895440" y="60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882480" y="568728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591320" y="606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319" y="587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69720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89719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900000" y="309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1629720" y="3444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269719" y="344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1629720" y="308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Curved Connector 20"/>
          <p:cNvCxnSpPr>
            <a:stCxn id="16" idx="0"/>
          </p:cNvCxnSpPr>
          <p:nvPr/>
        </p:nvCxnSpPr>
        <p:spPr>
          <a:xfrm>
            <a:off x="4149719" y="3084480"/>
            <a:ext cx="360001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19420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190620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712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5" name="Straight Connector 24"/>
          <p:cNvSpPr/>
          <p:nvPr/>
        </p:nvSpPr>
        <p:spPr>
          <a:xfrm>
            <a:off x="447912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6" name="Text Placeholder 25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Consider the rewrite theory created from these state and aspect machines</a:t>
            </a:r>
          </a:p>
        </p:txBody>
      </p:sp>
      <p:cxnSp>
        <p:nvCxnSpPr>
          <p:cNvPr id="27" name="Curved Connector 26"/>
          <p:cNvCxnSpPr>
            <a:endCxn id="3" idx="2"/>
          </p:cNvCxnSpPr>
          <p:nvPr/>
        </p:nvCxnSpPr>
        <p:spPr>
          <a:xfrm>
            <a:off x="3493080" y="4222440"/>
            <a:ext cx="1227960" cy="1106280"/>
          </a:xfrm>
          <a:prstGeom prst="curvedConnector3">
            <a:avLst/>
          </a:prstGeom>
          <a:noFill/>
          <a:ln w="18000">
            <a:solidFill>
              <a:srgbClr val="FF0000"/>
            </a:solidFill>
            <a:custDash>
              <a:ds d="1016000" sp="1016000"/>
              <a:ds d="1016000" sp="1016000"/>
            </a:custDash>
            <a:tailEnd type="arrow"/>
          </a:ln>
        </p:spPr>
      </p:cxnSp>
      <p:sp>
        <p:nvSpPr>
          <p:cNvPr id="28" name="TextBox 27"/>
          <p:cNvSpPr txBox="1"/>
          <p:nvPr/>
        </p:nvSpPr>
        <p:spPr>
          <a:xfrm>
            <a:off x="340560" y="5040000"/>
            <a:ext cx="3003840" cy="558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) = true</a:t>
            </a:r>
          </a:p>
        </p:txBody>
      </p:sp>
      <p:sp>
        <p:nvSpPr>
          <p:cNvPr id="29" name="Freeform 28"/>
          <p:cNvSpPr/>
          <p:nvPr/>
        </p:nvSpPr>
        <p:spPr>
          <a:xfrm rot="3375600">
            <a:off x="2576618" y="1996033"/>
            <a:ext cx="1970280" cy="2784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4" h="7735">
                <a:moveTo>
                  <a:pt x="1007" y="-6034"/>
                </a:moveTo>
                <a:cubicBezTo>
                  <a:pt x="1339" y="-5900"/>
                  <a:pt x="1601" y="-6182"/>
                  <a:pt x="1853" y="-6337"/>
                </a:cubicBezTo>
                <a:cubicBezTo>
                  <a:pt x="2090" y="-6484"/>
                  <a:pt x="2305" y="-6668"/>
                  <a:pt x="2498" y="-6871"/>
                </a:cubicBezTo>
                <a:cubicBezTo>
                  <a:pt x="2716" y="-7101"/>
                  <a:pt x="3020" y="-7209"/>
                  <a:pt x="3285" y="-7374"/>
                </a:cubicBezTo>
                <a:cubicBezTo>
                  <a:pt x="3534" y="-7528"/>
                  <a:pt x="3676" y="-7809"/>
                  <a:pt x="3966" y="-7914"/>
                </a:cubicBezTo>
                <a:cubicBezTo>
                  <a:pt x="4277" y="-8027"/>
                  <a:pt x="4410" y="-8342"/>
                  <a:pt x="4604" y="-8581"/>
                </a:cubicBezTo>
                <a:cubicBezTo>
                  <a:pt x="4815" y="-8840"/>
                  <a:pt x="5093" y="-9099"/>
                  <a:pt x="5124" y="-9455"/>
                </a:cubicBezTo>
                <a:cubicBezTo>
                  <a:pt x="5155" y="-9811"/>
                  <a:pt x="5450" y="-10054"/>
                  <a:pt x="5473" y="-10411"/>
                </a:cubicBezTo>
                <a:cubicBezTo>
                  <a:pt x="5495" y="-10766"/>
                  <a:pt x="5166" y="-10916"/>
                  <a:pt x="5044" y="-11212"/>
                </a:cubicBezTo>
                <a:cubicBezTo>
                  <a:pt x="4937" y="-11470"/>
                  <a:pt x="4762" y="-11767"/>
                  <a:pt x="4377" y="-11754"/>
                </a:cubicBezTo>
                <a:cubicBezTo>
                  <a:pt x="4010" y="-11740"/>
                  <a:pt x="3659" y="-11691"/>
                  <a:pt x="3340" y="-11547"/>
                </a:cubicBezTo>
                <a:cubicBezTo>
                  <a:pt x="3032" y="-11409"/>
                  <a:pt x="2690" y="-11392"/>
                  <a:pt x="2347" y="-11407"/>
                </a:cubicBezTo>
                <a:cubicBezTo>
                  <a:pt x="2036" y="-11421"/>
                  <a:pt x="1630" y="-11637"/>
                  <a:pt x="1895" y="-12030"/>
                </a:cubicBezTo>
                <a:cubicBezTo>
                  <a:pt x="2057" y="-12271"/>
                  <a:pt x="2075" y="-12636"/>
                  <a:pt x="2385" y="-12763"/>
                </a:cubicBezTo>
                <a:cubicBezTo>
                  <a:pt x="2699" y="-12893"/>
                  <a:pt x="2953" y="-13125"/>
                  <a:pt x="3267" y="-13267"/>
                </a:cubicBezTo>
                <a:cubicBezTo>
                  <a:pt x="3563" y="-13401"/>
                  <a:pt x="3905" y="-13342"/>
                  <a:pt x="4142" y="-13133"/>
                </a:cubicBezTo>
                <a:cubicBezTo>
                  <a:pt x="4342" y="-12956"/>
                  <a:pt x="4547" y="-12795"/>
                  <a:pt x="4779" y="-12642"/>
                </a:cubicBezTo>
                <a:cubicBezTo>
                  <a:pt x="5114" y="-12422"/>
                  <a:pt x="4883" y="-12112"/>
                  <a:pt x="4748" y="-11924"/>
                </a:cubicBezTo>
                <a:cubicBezTo>
                  <a:pt x="4563" y="-11664"/>
                  <a:pt x="4234" y="-11589"/>
                  <a:pt x="4006" y="-11391"/>
                </a:cubicBezTo>
                <a:cubicBezTo>
                  <a:pt x="3723" y="-11143"/>
                  <a:pt x="3395" y="-11039"/>
                  <a:pt x="3050" y="-10969"/>
                </a:cubicBezTo>
                <a:cubicBezTo>
                  <a:pt x="2648" y="-10887"/>
                  <a:pt x="2294" y="-10804"/>
                  <a:pt x="1863" y="-10829"/>
                </a:cubicBezTo>
                <a:cubicBezTo>
                  <a:pt x="1434" y="-10855"/>
                  <a:pt x="1417" y="-11281"/>
                  <a:pt x="1376" y="-11541"/>
                </a:cubicBezTo>
                <a:cubicBezTo>
                  <a:pt x="1315" y="-11918"/>
                  <a:pt x="1669" y="-12088"/>
                  <a:pt x="1717" y="-12437"/>
                </a:cubicBezTo>
                <a:cubicBezTo>
                  <a:pt x="1765" y="-12786"/>
                  <a:pt x="2142" y="-12839"/>
                  <a:pt x="2355" y="-13104"/>
                </a:cubicBezTo>
                <a:cubicBezTo>
                  <a:pt x="2549" y="-13346"/>
                  <a:pt x="2892" y="-13410"/>
                  <a:pt x="3141" y="-13608"/>
                </a:cubicBezTo>
                <a:cubicBezTo>
                  <a:pt x="3410" y="-13822"/>
                  <a:pt x="3787" y="-13725"/>
                  <a:pt x="4067" y="-13600"/>
                </a:cubicBezTo>
                <a:cubicBezTo>
                  <a:pt x="4330" y="-13483"/>
                  <a:pt x="4557" y="-13304"/>
                  <a:pt x="4809" y="-13169"/>
                </a:cubicBezTo>
                <a:cubicBezTo>
                  <a:pt x="5086" y="-13022"/>
                  <a:pt x="5130" y="-12686"/>
                  <a:pt x="5297" y="-12457"/>
                </a:cubicBezTo>
                <a:cubicBezTo>
                  <a:pt x="5561" y="-12094"/>
                  <a:pt x="5205" y="-11897"/>
                  <a:pt x="5074" y="-11641"/>
                </a:cubicBezTo>
                <a:cubicBezTo>
                  <a:pt x="4943" y="-11385"/>
                  <a:pt x="4748" y="-11162"/>
                  <a:pt x="4532" y="-10975"/>
                </a:cubicBezTo>
                <a:cubicBezTo>
                  <a:pt x="4262" y="-10741"/>
                  <a:pt x="4121" y="-10416"/>
                  <a:pt x="3887" y="-10153"/>
                </a:cubicBezTo>
                <a:cubicBezTo>
                  <a:pt x="3688" y="-9931"/>
                  <a:pt x="3499" y="-9693"/>
                  <a:pt x="3264" y="-9509"/>
                </a:cubicBezTo>
                <a:cubicBezTo>
                  <a:pt x="2995" y="-9297"/>
                  <a:pt x="2786" y="-9018"/>
                  <a:pt x="2493" y="-8835"/>
                </a:cubicBezTo>
                <a:cubicBezTo>
                  <a:pt x="2248" y="-8682"/>
                  <a:pt x="2004" y="-8390"/>
                  <a:pt x="1758" y="-8243"/>
                </a:cubicBezTo>
                <a:cubicBezTo>
                  <a:pt x="1478" y="-8075"/>
                  <a:pt x="1046" y="-7888"/>
                  <a:pt x="787" y="-7689"/>
                </a:cubicBezTo>
                <a:cubicBezTo>
                  <a:pt x="547" y="-7505"/>
                  <a:pt x="696" y="-7519"/>
                  <a:pt x="509" y="-7273"/>
                </a:cubicBezTo>
                <a:lnTo>
                  <a:pt x="134" y="-7036"/>
                </a:lnTo>
                <a:lnTo>
                  <a:pt x="15" y="-6762"/>
                </a:lnTo>
                <a:lnTo>
                  <a:pt x="0" y="-6547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AART</a:t>
            </a:r>
          </a:p>
        </p:txBody>
      </p:sp>
      <p:sp>
        <p:nvSpPr>
          <p:cNvPr id="3" name="Freeform 2"/>
          <p:cNvSpPr/>
          <p:nvPr/>
        </p:nvSpPr>
        <p:spPr>
          <a:xfrm>
            <a:off x="436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88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991320" y="461484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285520" y="542052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99752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440" y="542052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57044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361040" y="496872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895440" y="60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882480" y="568728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591320" y="606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319" y="587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69720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89719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900000" y="309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1629720" y="3444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269719" y="344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1629720" y="308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Curved Connector 20"/>
          <p:cNvCxnSpPr>
            <a:stCxn id="16" idx="0"/>
          </p:cNvCxnSpPr>
          <p:nvPr/>
        </p:nvCxnSpPr>
        <p:spPr>
          <a:xfrm>
            <a:off x="4149719" y="3084480"/>
            <a:ext cx="360001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19420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190620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712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5" name="Straight Connector 24"/>
          <p:cNvSpPr/>
          <p:nvPr/>
        </p:nvSpPr>
        <p:spPr>
          <a:xfrm>
            <a:off x="447912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6" name="Text Placeholder 25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Consider the rewrite theory created from these state and aspect machines</a:t>
            </a:r>
          </a:p>
        </p:txBody>
      </p:sp>
      <p:sp>
        <p:nvSpPr>
          <p:cNvPr id="27" name="Freeform 26"/>
          <p:cNvSpPr/>
          <p:nvPr/>
        </p:nvSpPr>
        <p:spPr>
          <a:xfrm rot="3375600">
            <a:off x="2576618" y="1996033"/>
            <a:ext cx="1970280" cy="2784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4" h="7735">
                <a:moveTo>
                  <a:pt x="1007" y="-6034"/>
                </a:moveTo>
                <a:cubicBezTo>
                  <a:pt x="1339" y="-5900"/>
                  <a:pt x="1601" y="-6182"/>
                  <a:pt x="1853" y="-6337"/>
                </a:cubicBezTo>
                <a:cubicBezTo>
                  <a:pt x="2090" y="-6484"/>
                  <a:pt x="2305" y="-6668"/>
                  <a:pt x="2498" y="-6871"/>
                </a:cubicBezTo>
                <a:cubicBezTo>
                  <a:pt x="2716" y="-7101"/>
                  <a:pt x="3020" y="-7209"/>
                  <a:pt x="3285" y="-7374"/>
                </a:cubicBezTo>
                <a:cubicBezTo>
                  <a:pt x="3534" y="-7528"/>
                  <a:pt x="3676" y="-7809"/>
                  <a:pt x="3966" y="-7914"/>
                </a:cubicBezTo>
                <a:cubicBezTo>
                  <a:pt x="4277" y="-8027"/>
                  <a:pt x="4410" y="-8342"/>
                  <a:pt x="4604" y="-8581"/>
                </a:cubicBezTo>
                <a:cubicBezTo>
                  <a:pt x="4815" y="-8840"/>
                  <a:pt x="5093" y="-9099"/>
                  <a:pt x="5124" y="-9455"/>
                </a:cubicBezTo>
                <a:cubicBezTo>
                  <a:pt x="5155" y="-9811"/>
                  <a:pt x="5450" y="-10054"/>
                  <a:pt x="5473" y="-10411"/>
                </a:cubicBezTo>
                <a:cubicBezTo>
                  <a:pt x="5495" y="-10766"/>
                  <a:pt x="5166" y="-10916"/>
                  <a:pt x="5044" y="-11212"/>
                </a:cubicBezTo>
                <a:cubicBezTo>
                  <a:pt x="4937" y="-11470"/>
                  <a:pt x="4762" y="-11767"/>
                  <a:pt x="4377" y="-11754"/>
                </a:cubicBezTo>
                <a:cubicBezTo>
                  <a:pt x="4010" y="-11740"/>
                  <a:pt x="3659" y="-11691"/>
                  <a:pt x="3340" y="-11547"/>
                </a:cubicBezTo>
                <a:cubicBezTo>
                  <a:pt x="3032" y="-11409"/>
                  <a:pt x="2690" y="-11392"/>
                  <a:pt x="2347" y="-11407"/>
                </a:cubicBezTo>
                <a:cubicBezTo>
                  <a:pt x="2036" y="-11421"/>
                  <a:pt x="1630" y="-11637"/>
                  <a:pt x="1895" y="-12030"/>
                </a:cubicBezTo>
                <a:cubicBezTo>
                  <a:pt x="2057" y="-12271"/>
                  <a:pt x="2075" y="-12636"/>
                  <a:pt x="2385" y="-12763"/>
                </a:cubicBezTo>
                <a:cubicBezTo>
                  <a:pt x="2699" y="-12893"/>
                  <a:pt x="2953" y="-13125"/>
                  <a:pt x="3267" y="-13267"/>
                </a:cubicBezTo>
                <a:cubicBezTo>
                  <a:pt x="3563" y="-13401"/>
                  <a:pt x="3905" y="-13342"/>
                  <a:pt x="4142" y="-13133"/>
                </a:cubicBezTo>
                <a:cubicBezTo>
                  <a:pt x="4342" y="-12956"/>
                  <a:pt x="4547" y="-12795"/>
                  <a:pt x="4779" y="-12642"/>
                </a:cubicBezTo>
                <a:cubicBezTo>
                  <a:pt x="5114" y="-12422"/>
                  <a:pt x="4883" y="-12112"/>
                  <a:pt x="4748" y="-11924"/>
                </a:cubicBezTo>
                <a:cubicBezTo>
                  <a:pt x="4563" y="-11664"/>
                  <a:pt x="4234" y="-11589"/>
                  <a:pt x="4006" y="-11391"/>
                </a:cubicBezTo>
                <a:cubicBezTo>
                  <a:pt x="3723" y="-11143"/>
                  <a:pt x="3395" y="-11039"/>
                  <a:pt x="3050" y="-10969"/>
                </a:cubicBezTo>
                <a:cubicBezTo>
                  <a:pt x="2648" y="-10887"/>
                  <a:pt x="2294" y="-10804"/>
                  <a:pt x="1863" y="-10829"/>
                </a:cubicBezTo>
                <a:cubicBezTo>
                  <a:pt x="1434" y="-10855"/>
                  <a:pt x="1417" y="-11281"/>
                  <a:pt x="1376" y="-11541"/>
                </a:cubicBezTo>
                <a:cubicBezTo>
                  <a:pt x="1315" y="-11918"/>
                  <a:pt x="1669" y="-12088"/>
                  <a:pt x="1717" y="-12437"/>
                </a:cubicBezTo>
                <a:cubicBezTo>
                  <a:pt x="1765" y="-12786"/>
                  <a:pt x="2142" y="-12839"/>
                  <a:pt x="2355" y="-13104"/>
                </a:cubicBezTo>
                <a:cubicBezTo>
                  <a:pt x="2549" y="-13346"/>
                  <a:pt x="2892" y="-13410"/>
                  <a:pt x="3141" y="-13608"/>
                </a:cubicBezTo>
                <a:cubicBezTo>
                  <a:pt x="3410" y="-13822"/>
                  <a:pt x="3787" y="-13725"/>
                  <a:pt x="4067" y="-13600"/>
                </a:cubicBezTo>
                <a:cubicBezTo>
                  <a:pt x="4330" y="-13483"/>
                  <a:pt x="4557" y="-13304"/>
                  <a:pt x="4809" y="-13169"/>
                </a:cubicBezTo>
                <a:cubicBezTo>
                  <a:pt x="5086" y="-13022"/>
                  <a:pt x="5130" y="-12686"/>
                  <a:pt x="5297" y="-12457"/>
                </a:cubicBezTo>
                <a:cubicBezTo>
                  <a:pt x="5561" y="-12094"/>
                  <a:pt x="5205" y="-11897"/>
                  <a:pt x="5074" y="-11641"/>
                </a:cubicBezTo>
                <a:cubicBezTo>
                  <a:pt x="4943" y="-11385"/>
                  <a:pt x="4748" y="-11162"/>
                  <a:pt x="4532" y="-10975"/>
                </a:cubicBezTo>
                <a:cubicBezTo>
                  <a:pt x="4262" y="-10741"/>
                  <a:pt x="4121" y="-10416"/>
                  <a:pt x="3887" y="-10153"/>
                </a:cubicBezTo>
                <a:cubicBezTo>
                  <a:pt x="3688" y="-9931"/>
                  <a:pt x="3499" y="-9693"/>
                  <a:pt x="3264" y="-9509"/>
                </a:cubicBezTo>
                <a:cubicBezTo>
                  <a:pt x="2995" y="-9297"/>
                  <a:pt x="2786" y="-9018"/>
                  <a:pt x="2493" y="-8835"/>
                </a:cubicBezTo>
                <a:cubicBezTo>
                  <a:pt x="2248" y="-8682"/>
                  <a:pt x="2004" y="-8390"/>
                  <a:pt x="1758" y="-8243"/>
                </a:cubicBezTo>
                <a:cubicBezTo>
                  <a:pt x="1478" y="-8075"/>
                  <a:pt x="1046" y="-7888"/>
                  <a:pt x="787" y="-7689"/>
                </a:cubicBezTo>
                <a:cubicBezTo>
                  <a:pt x="547" y="-7505"/>
                  <a:pt x="696" y="-7519"/>
                  <a:pt x="509" y="-7273"/>
                </a:cubicBezTo>
                <a:lnTo>
                  <a:pt x="134" y="-7036"/>
                </a:lnTo>
                <a:lnTo>
                  <a:pt x="15" y="-6762"/>
                </a:lnTo>
                <a:lnTo>
                  <a:pt x="0" y="-6547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8" name="Freeform 27"/>
          <p:cNvSpPr/>
          <p:nvPr/>
        </p:nvSpPr>
        <p:spPr>
          <a:xfrm rot="9694200">
            <a:off x="1832839" y="2976651"/>
            <a:ext cx="2248560" cy="257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7" h="7143">
                <a:moveTo>
                  <a:pt x="4800" y="-27677"/>
                </a:moveTo>
                <a:cubicBezTo>
                  <a:pt x="5395" y="-27542"/>
                  <a:pt x="5602" y="-28127"/>
                  <a:pt x="5938" y="-28463"/>
                </a:cubicBezTo>
                <a:cubicBezTo>
                  <a:pt x="6249" y="-28774"/>
                  <a:pt x="6381" y="-29259"/>
                  <a:pt x="6065" y="-29891"/>
                </a:cubicBezTo>
                <a:cubicBezTo>
                  <a:pt x="6223" y="-30365"/>
                  <a:pt x="5949" y="-30456"/>
                  <a:pt x="5907" y="-30998"/>
                </a:cubicBezTo>
                <a:cubicBezTo>
                  <a:pt x="5861" y="-31594"/>
                  <a:pt x="4627" y="-31727"/>
                  <a:pt x="4313" y="-32238"/>
                </a:cubicBezTo>
                <a:cubicBezTo>
                  <a:pt x="3993" y="-32761"/>
                  <a:pt x="3904" y="-33609"/>
                  <a:pt x="3132" y="-33757"/>
                </a:cubicBezTo>
                <a:cubicBezTo>
                  <a:pt x="2739" y="-33832"/>
                  <a:pt x="2372" y="-34005"/>
                  <a:pt x="2004" y="-34168"/>
                </a:cubicBezTo>
                <a:cubicBezTo>
                  <a:pt x="1616" y="-34340"/>
                  <a:pt x="1188" y="-34394"/>
                  <a:pt x="780" y="-34506"/>
                </a:cubicBezTo>
                <a:lnTo>
                  <a:pt x="433" y="-34621"/>
                </a:lnTo>
                <a:lnTo>
                  <a:pt x="116" y="-34727"/>
                </a:lnTo>
                <a:lnTo>
                  <a:pt x="0" y="-34800"/>
                </a:lnTo>
              </a:path>
            </a:pathLst>
          </a:cu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AART</a:t>
            </a:r>
          </a:p>
        </p:txBody>
      </p:sp>
      <p:sp>
        <p:nvSpPr>
          <p:cNvPr id="3" name="Freeform 2"/>
          <p:cNvSpPr/>
          <p:nvPr/>
        </p:nvSpPr>
        <p:spPr>
          <a:xfrm>
            <a:off x="436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88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991320" y="461484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285520" y="542052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99752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440" y="542052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57044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361040" y="496872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895440" y="60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882480" y="568728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591320" y="606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319" y="587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69720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89719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900000" y="309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1629720" y="3444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269719" y="344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1629720" y="308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Curved Connector 20"/>
          <p:cNvCxnSpPr>
            <a:stCxn id="16" idx="0"/>
          </p:cNvCxnSpPr>
          <p:nvPr/>
        </p:nvCxnSpPr>
        <p:spPr>
          <a:xfrm>
            <a:off x="4149719" y="3084480"/>
            <a:ext cx="360001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19420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190620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712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5" name="Straight Connector 24"/>
          <p:cNvSpPr/>
          <p:nvPr/>
        </p:nvSpPr>
        <p:spPr>
          <a:xfrm>
            <a:off x="447912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6" name="Text Placeholder 25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Consider the rewrite theory created from these state and aspect machines</a:t>
            </a:r>
          </a:p>
        </p:txBody>
      </p:sp>
      <p:cxnSp>
        <p:nvCxnSpPr>
          <p:cNvPr id="27" name="Curved Connector 26"/>
          <p:cNvCxnSpPr>
            <a:stCxn id="11" idx="1"/>
            <a:endCxn id="16" idx="0"/>
          </p:cNvCxnSpPr>
          <p:nvPr/>
        </p:nvCxnSpPr>
        <p:spPr>
          <a:xfrm rot="10800000">
            <a:off x="4149720" y="3084480"/>
            <a:ext cx="2745721" cy="3335760"/>
          </a:xfrm>
          <a:prstGeom prst="curvedConnector4">
            <a:avLst>
              <a:gd name="adj1" fmla="val 43444"/>
              <a:gd name="adj2" fmla="val 106853"/>
            </a:avLst>
          </a:prstGeom>
          <a:noFill/>
          <a:ln w="18000">
            <a:solidFill>
              <a:srgbClr val="0000FF"/>
            </a:solidFill>
            <a:custDash>
              <a:ds d="1016000" sp="1016000"/>
              <a:ds d="1016000" sp="1016000"/>
            </a:custDash>
            <a:tailEnd type="arrow"/>
          </a:ln>
        </p:spPr>
      </p:cxnSp>
      <p:sp>
        <p:nvSpPr>
          <p:cNvPr id="28" name="TextBox 27"/>
          <p:cNvSpPr txBox="1"/>
          <p:nvPr/>
        </p:nvSpPr>
        <p:spPr>
          <a:xfrm>
            <a:off x="5064840" y="3240000"/>
            <a:ext cx="2452680" cy="558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rstrt(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,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) = true</a:t>
            </a:r>
          </a:p>
        </p:txBody>
      </p:sp>
      <p:sp>
        <p:nvSpPr>
          <p:cNvPr id="29" name="Freeform 28"/>
          <p:cNvSpPr/>
          <p:nvPr/>
        </p:nvSpPr>
        <p:spPr>
          <a:xfrm rot="3375600">
            <a:off x="2576618" y="1996033"/>
            <a:ext cx="1970280" cy="2784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4" h="7735">
                <a:moveTo>
                  <a:pt x="1007" y="-6034"/>
                </a:moveTo>
                <a:cubicBezTo>
                  <a:pt x="1339" y="-5900"/>
                  <a:pt x="1601" y="-6182"/>
                  <a:pt x="1853" y="-6337"/>
                </a:cubicBezTo>
                <a:cubicBezTo>
                  <a:pt x="2090" y="-6484"/>
                  <a:pt x="2305" y="-6668"/>
                  <a:pt x="2498" y="-6871"/>
                </a:cubicBezTo>
                <a:cubicBezTo>
                  <a:pt x="2716" y="-7101"/>
                  <a:pt x="3020" y="-7209"/>
                  <a:pt x="3285" y="-7374"/>
                </a:cubicBezTo>
                <a:cubicBezTo>
                  <a:pt x="3534" y="-7528"/>
                  <a:pt x="3676" y="-7809"/>
                  <a:pt x="3966" y="-7914"/>
                </a:cubicBezTo>
                <a:cubicBezTo>
                  <a:pt x="4277" y="-8027"/>
                  <a:pt x="4410" y="-8342"/>
                  <a:pt x="4604" y="-8581"/>
                </a:cubicBezTo>
                <a:cubicBezTo>
                  <a:pt x="4815" y="-8840"/>
                  <a:pt x="5093" y="-9099"/>
                  <a:pt x="5124" y="-9455"/>
                </a:cubicBezTo>
                <a:cubicBezTo>
                  <a:pt x="5155" y="-9811"/>
                  <a:pt x="5450" y="-10054"/>
                  <a:pt x="5473" y="-10411"/>
                </a:cubicBezTo>
                <a:cubicBezTo>
                  <a:pt x="5495" y="-10766"/>
                  <a:pt x="5166" y="-10916"/>
                  <a:pt x="5044" y="-11212"/>
                </a:cubicBezTo>
                <a:cubicBezTo>
                  <a:pt x="4937" y="-11470"/>
                  <a:pt x="4762" y="-11767"/>
                  <a:pt x="4377" y="-11754"/>
                </a:cubicBezTo>
                <a:cubicBezTo>
                  <a:pt x="4010" y="-11740"/>
                  <a:pt x="3659" y="-11691"/>
                  <a:pt x="3340" y="-11547"/>
                </a:cubicBezTo>
                <a:cubicBezTo>
                  <a:pt x="3032" y="-11409"/>
                  <a:pt x="2690" y="-11392"/>
                  <a:pt x="2347" y="-11407"/>
                </a:cubicBezTo>
                <a:cubicBezTo>
                  <a:pt x="2036" y="-11421"/>
                  <a:pt x="1630" y="-11637"/>
                  <a:pt x="1895" y="-12030"/>
                </a:cubicBezTo>
                <a:cubicBezTo>
                  <a:pt x="2057" y="-12271"/>
                  <a:pt x="2075" y="-12636"/>
                  <a:pt x="2385" y="-12763"/>
                </a:cubicBezTo>
                <a:cubicBezTo>
                  <a:pt x="2699" y="-12893"/>
                  <a:pt x="2953" y="-13125"/>
                  <a:pt x="3267" y="-13267"/>
                </a:cubicBezTo>
                <a:cubicBezTo>
                  <a:pt x="3563" y="-13401"/>
                  <a:pt x="3905" y="-13342"/>
                  <a:pt x="4142" y="-13133"/>
                </a:cubicBezTo>
                <a:cubicBezTo>
                  <a:pt x="4342" y="-12956"/>
                  <a:pt x="4547" y="-12795"/>
                  <a:pt x="4779" y="-12642"/>
                </a:cubicBezTo>
                <a:cubicBezTo>
                  <a:pt x="5114" y="-12422"/>
                  <a:pt x="4883" y="-12112"/>
                  <a:pt x="4748" y="-11924"/>
                </a:cubicBezTo>
                <a:cubicBezTo>
                  <a:pt x="4563" y="-11664"/>
                  <a:pt x="4234" y="-11589"/>
                  <a:pt x="4006" y="-11391"/>
                </a:cubicBezTo>
                <a:cubicBezTo>
                  <a:pt x="3723" y="-11143"/>
                  <a:pt x="3395" y="-11039"/>
                  <a:pt x="3050" y="-10969"/>
                </a:cubicBezTo>
                <a:cubicBezTo>
                  <a:pt x="2648" y="-10887"/>
                  <a:pt x="2294" y="-10804"/>
                  <a:pt x="1863" y="-10829"/>
                </a:cubicBezTo>
                <a:cubicBezTo>
                  <a:pt x="1434" y="-10855"/>
                  <a:pt x="1417" y="-11281"/>
                  <a:pt x="1376" y="-11541"/>
                </a:cubicBezTo>
                <a:cubicBezTo>
                  <a:pt x="1315" y="-11918"/>
                  <a:pt x="1669" y="-12088"/>
                  <a:pt x="1717" y="-12437"/>
                </a:cubicBezTo>
                <a:cubicBezTo>
                  <a:pt x="1765" y="-12786"/>
                  <a:pt x="2142" y="-12839"/>
                  <a:pt x="2355" y="-13104"/>
                </a:cubicBezTo>
                <a:cubicBezTo>
                  <a:pt x="2549" y="-13346"/>
                  <a:pt x="2892" y="-13410"/>
                  <a:pt x="3141" y="-13608"/>
                </a:cubicBezTo>
                <a:cubicBezTo>
                  <a:pt x="3410" y="-13822"/>
                  <a:pt x="3787" y="-13725"/>
                  <a:pt x="4067" y="-13600"/>
                </a:cubicBezTo>
                <a:cubicBezTo>
                  <a:pt x="4330" y="-13483"/>
                  <a:pt x="4557" y="-13304"/>
                  <a:pt x="4809" y="-13169"/>
                </a:cubicBezTo>
                <a:cubicBezTo>
                  <a:pt x="5086" y="-13022"/>
                  <a:pt x="5130" y="-12686"/>
                  <a:pt x="5297" y="-12457"/>
                </a:cubicBezTo>
                <a:cubicBezTo>
                  <a:pt x="5561" y="-12094"/>
                  <a:pt x="5205" y="-11897"/>
                  <a:pt x="5074" y="-11641"/>
                </a:cubicBezTo>
                <a:cubicBezTo>
                  <a:pt x="4943" y="-11385"/>
                  <a:pt x="4748" y="-11162"/>
                  <a:pt x="4532" y="-10975"/>
                </a:cubicBezTo>
                <a:cubicBezTo>
                  <a:pt x="4262" y="-10741"/>
                  <a:pt x="4121" y="-10416"/>
                  <a:pt x="3887" y="-10153"/>
                </a:cubicBezTo>
                <a:cubicBezTo>
                  <a:pt x="3688" y="-9931"/>
                  <a:pt x="3499" y="-9693"/>
                  <a:pt x="3264" y="-9509"/>
                </a:cubicBezTo>
                <a:cubicBezTo>
                  <a:pt x="2995" y="-9297"/>
                  <a:pt x="2786" y="-9018"/>
                  <a:pt x="2493" y="-8835"/>
                </a:cubicBezTo>
                <a:cubicBezTo>
                  <a:pt x="2248" y="-8682"/>
                  <a:pt x="2004" y="-8390"/>
                  <a:pt x="1758" y="-8243"/>
                </a:cubicBezTo>
                <a:cubicBezTo>
                  <a:pt x="1478" y="-8075"/>
                  <a:pt x="1046" y="-7888"/>
                  <a:pt x="787" y="-7689"/>
                </a:cubicBezTo>
                <a:cubicBezTo>
                  <a:pt x="547" y="-7505"/>
                  <a:pt x="696" y="-7519"/>
                  <a:pt x="509" y="-7273"/>
                </a:cubicBezTo>
                <a:lnTo>
                  <a:pt x="134" y="-7036"/>
                </a:lnTo>
                <a:lnTo>
                  <a:pt x="15" y="-6762"/>
                </a:lnTo>
                <a:lnTo>
                  <a:pt x="0" y="-6547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0" name="Freeform 29"/>
          <p:cNvSpPr/>
          <p:nvPr/>
        </p:nvSpPr>
        <p:spPr>
          <a:xfrm rot="9694200">
            <a:off x="1821334" y="2963569"/>
            <a:ext cx="2341800" cy="2511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6" h="6976">
                <a:moveTo>
                  <a:pt x="5060" y="-27511"/>
                </a:moveTo>
                <a:cubicBezTo>
                  <a:pt x="5655" y="-27376"/>
                  <a:pt x="5862" y="-27961"/>
                  <a:pt x="6198" y="-28297"/>
                </a:cubicBezTo>
                <a:cubicBezTo>
                  <a:pt x="6509" y="-28607"/>
                  <a:pt x="6641" y="-29092"/>
                  <a:pt x="6325" y="-29725"/>
                </a:cubicBezTo>
                <a:cubicBezTo>
                  <a:pt x="6483" y="-30199"/>
                  <a:pt x="6209" y="-30289"/>
                  <a:pt x="6167" y="-30831"/>
                </a:cubicBezTo>
                <a:cubicBezTo>
                  <a:pt x="6121" y="-31428"/>
                  <a:pt x="4887" y="-31561"/>
                  <a:pt x="4573" y="-32072"/>
                </a:cubicBezTo>
                <a:cubicBezTo>
                  <a:pt x="4253" y="-32595"/>
                  <a:pt x="4164" y="-33443"/>
                  <a:pt x="3392" y="-33590"/>
                </a:cubicBezTo>
                <a:cubicBezTo>
                  <a:pt x="2999" y="-33665"/>
                  <a:pt x="2632" y="-33839"/>
                  <a:pt x="2264" y="-34002"/>
                </a:cubicBezTo>
                <a:cubicBezTo>
                  <a:pt x="1876" y="-34173"/>
                  <a:pt x="1448" y="-34227"/>
                  <a:pt x="1040" y="-34339"/>
                </a:cubicBezTo>
                <a:lnTo>
                  <a:pt x="693" y="-34455"/>
                </a:lnTo>
                <a:lnTo>
                  <a:pt x="0" y="-34468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1" name="Freeform 30"/>
          <p:cNvSpPr/>
          <p:nvPr/>
        </p:nvSpPr>
        <p:spPr>
          <a:xfrm rot="1854600">
            <a:off x="3783888" y="5340864"/>
            <a:ext cx="1804319" cy="2289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13" h="6360">
                <a:moveTo>
                  <a:pt x="0" y="36866"/>
                </a:moveTo>
                <a:cubicBezTo>
                  <a:pt x="462" y="36863"/>
                  <a:pt x="881" y="37310"/>
                  <a:pt x="1060" y="37703"/>
                </a:cubicBezTo>
                <a:cubicBezTo>
                  <a:pt x="1348" y="38334"/>
                  <a:pt x="2064" y="38199"/>
                  <a:pt x="2502" y="38412"/>
                </a:cubicBezTo>
                <a:cubicBezTo>
                  <a:pt x="2862" y="38586"/>
                  <a:pt x="3003" y="38663"/>
                  <a:pt x="3432" y="38920"/>
                </a:cubicBezTo>
                <a:cubicBezTo>
                  <a:pt x="3858" y="39176"/>
                  <a:pt x="4290" y="39434"/>
                  <a:pt x="4586" y="40125"/>
                </a:cubicBezTo>
                <a:cubicBezTo>
                  <a:pt x="4891" y="40377"/>
                  <a:pt x="5191" y="40772"/>
                  <a:pt x="4884" y="41120"/>
                </a:cubicBezTo>
                <a:cubicBezTo>
                  <a:pt x="4616" y="41424"/>
                  <a:pt x="4510" y="41875"/>
                  <a:pt x="4617" y="42281"/>
                </a:cubicBezTo>
                <a:lnTo>
                  <a:pt x="4503" y="42602"/>
                </a:lnTo>
                <a:lnTo>
                  <a:pt x="4400" y="42969"/>
                </a:lnTo>
                <a:lnTo>
                  <a:pt x="4440" y="43226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 of AART</a:t>
            </a:r>
          </a:p>
        </p:txBody>
      </p:sp>
      <p:sp>
        <p:nvSpPr>
          <p:cNvPr id="3" name="Freeform 2"/>
          <p:cNvSpPr/>
          <p:nvPr/>
        </p:nvSpPr>
        <p:spPr>
          <a:xfrm>
            <a:off x="436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881040" y="460872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>
            <a:off x="3991320" y="461484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xtBox 5"/>
          <p:cNvSpPr txBox="1"/>
          <p:nvPr/>
        </p:nvSpPr>
        <p:spPr>
          <a:xfrm>
            <a:off x="5285520" y="542052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499752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440" y="5420520"/>
            <a:ext cx="333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{}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7570440" y="517320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10" name="Straight Arrow Connector 9"/>
          <p:cNvCxnSpPr>
            <a:stCxn id="3" idx="1"/>
            <a:endCxn id="4" idx="3"/>
          </p:cNvCxnSpPr>
          <p:nvPr/>
        </p:nvCxnSpPr>
        <p:spPr>
          <a:xfrm rot="10800000" flipH="1">
            <a:off x="4361040" y="4968720"/>
            <a:ext cx="324000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6895440" y="606024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5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rot="16200000" flipH="1">
            <a:off x="6882480" y="5687280"/>
            <a:ext cx="731520" cy="14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3" name="Straight Connector 12"/>
          <p:cNvSpPr/>
          <p:nvPr/>
        </p:nvSpPr>
        <p:spPr>
          <a:xfrm flipV="1">
            <a:off x="7591320" y="6060240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319" y="587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69720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1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89719" y="308448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400"/>
            </a:pPr>
            <a:r>
              <a:rPr lang="en-US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</a:t>
            </a:r>
            <a:r>
              <a:rPr lang="en-US" sz="2400" b="0" i="0" u="none" strike="noStrike" baseline="-2500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2</a:t>
            </a:r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>
            <a:off x="900000" y="3090600"/>
            <a:ext cx="369720" cy="3538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Curved Connector 17"/>
          <p:cNvCxnSpPr>
            <a:stCxn id="15" idx="3"/>
            <a:endCxn id="15" idx="2"/>
          </p:cNvCxnSpPr>
          <p:nvPr/>
        </p:nvCxnSpPr>
        <p:spPr>
          <a:xfrm flipH="1">
            <a:off x="1629720" y="3444480"/>
            <a:ext cx="360000" cy="360000"/>
          </a:xfrm>
          <a:prstGeom prst="curvedConnector4">
            <a:avLst>
              <a:gd name="adj1" fmla="val -63500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Curved Connector 18"/>
          <p:cNvCxnSpPr>
            <a:stCxn id="15" idx="1"/>
            <a:endCxn id="16" idx="2"/>
          </p:cNvCxnSpPr>
          <p:nvPr/>
        </p:nvCxnSpPr>
        <p:spPr>
          <a:xfrm rot="10800000" flipH="1" flipV="1">
            <a:off x="1269719" y="344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urved Connector 19"/>
          <p:cNvCxnSpPr>
            <a:stCxn id="16" idx="3"/>
            <a:endCxn id="15" idx="0"/>
          </p:cNvCxnSpPr>
          <p:nvPr/>
        </p:nvCxnSpPr>
        <p:spPr>
          <a:xfrm flipH="1" flipV="1">
            <a:off x="1629720" y="3084480"/>
            <a:ext cx="2879999" cy="360000"/>
          </a:xfrm>
          <a:prstGeom prst="curvedConnector4">
            <a:avLst>
              <a:gd name="adj1" fmla="val -7938"/>
              <a:gd name="adj2" fmla="val 163500"/>
            </a:avLst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Curved Connector 20"/>
          <p:cNvCxnSpPr>
            <a:stCxn id="16" idx="0"/>
          </p:cNvCxnSpPr>
          <p:nvPr/>
        </p:nvCxnSpPr>
        <p:spPr>
          <a:xfrm>
            <a:off x="4149719" y="3084480"/>
            <a:ext cx="360001" cy="360000"/>
          </a:xfrm>
          <a:prstGeom prst="curvedConnector3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219420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190620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7120" y="3896280"/>
            <a:ext cx="523799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{</a:t>
            </a:r>
            <a:r>
              <a:rPr lang="en-US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}</a:t>
            </a:r>
          </a:p>
        </p:txBody>
      </p:sp>
      <p:sp>
        <p:nvSpPr>
          <p:cNvPr id="25" name="Straight Connector 24"/>
          <p:cNvSpPr/>
          <p:nvPr/>
        </p:nvSpPr>
        <p:spPr>
          <a:xfrm>
            <a:off x="4479120" y="3648959"/>
            <a:ext cx="360000" cy="360000"/>
          </a:xfrm>
          <a:prstGeom prst="line">
            <a:avLst/>
          </a:prstGeom>
          <a:noFill/>
          <a:ln w="18000">
            <a:solidFill>
              <a:srgbClr val="000000"/>
            </a:solidFill>
            <a:custDash>
              <a:ds d="102000" sp="102000"/>
              <a:ds d="102000" sp="102000"/>
            </a:custDash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6" name="Text Placeholder 25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r>
              <a:rPr lang="en-US"/>
              <a:t>Consider the rewrite theory created from these state and aspect machines</a:t>
            </a:r>
          </a:p>
        </p:txBody>
      </p:sp>
      <p:sp>
        <p:nvSpPr>
          <p:cNvPr id="27" name="Freeform 26"/>
          <p:cNvSpPr/>
          <p:nvPr/>
        </p:nvSpPr>
        <p:spPr>
          <a:xfrm rot="3375600">
            <a:off x="2576618" y="1996033"/>
            <a:ext cx="1970280" cy="2784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4" h="7735">
                <a:moveTo>
                  <a:pt x="1007" y="-6034"/>
                </a:moveTo>
                <a:cubicBezTo>
                  <a:pt x="1339" y="-5900"/>
                  <a:pt x="1601" y="-6182"/>
                  <a:pt x="1853" y="-6337"/>
                </a:cubicBezTo>
                <a:cubicBezTo>
                  <a:pt x="2090" y="-6484"/>
                  <a:pt x="2305" y="-6668"/>
                  <a:pt x="2498" y="-6871"/>
                </a:cubicBezTo>
                <a:cubicBezTo>
                  <a:pt x="2716" y="-7101"/>
                  <a:pt x="3020" y="-7209"/>
                  <a:pt x="3285" y="-7374"/>
                </a:cubicBezTo>
                <a:cubicBezTo>
                  <a:pt x="3534" y="-7528"/>
                  <a:pt x="3676" y="-7809"/>
                  <a:pt x="3966" y="-7914"/>
                </a:cubicBezTo>
                <a:cubicBezTo>
                  <a:pt x="4277" y="-8027"/>
                  <a:pt x="4410" y="-8342"/>
                  <a:pt x="4604" y="-8581"/>
                </a:cubicBezTo>
                <a:cubicBezTo>
                  <a:pt x="4815" y="-8840"/>
                  <a:pt x="5093" y="-9099"/>
                  <a:pt x="5124" y="-9455"/>
                </a:cubicBezTo>
                <a:cubicBezTo>
                  <a:pt x="5155" y="-9811"/>
                  <a:pt x="5450" y="-10054"/>
                  <a:pt x="5473" y="-10411"/>
                </a:cubicBezTo>
                <a:cubicBezTo>
                  <a:pt x="5495" y="-10766"/>
                  <a:pt x="5166" y="-10916"/>
                  <a:pt x="5044" y="-11212"/>
                </a:cubicBezTo>
                <a:cubicBezTo>
                  <a:pt x="4937" y="-11470"/>
                  <a:pt x="4762" y="-11767"/>
                  <a:pt x="4377" y="-11754"/>
                </a:cubicBezTo>
                <a:cubicBezTo>
                  <a:pt x="4010" y="-11740"/>
                  <a:pt x="3659" y="-11691"/>
                  <a:pt x="3340" y="-11547"/>
                </a:cubicBezTo>
                <a:cubicBezTo>
                  <a:pt x="3032" y="-11409"/>
                  <a:pt x="2690" y="-11392"/>
                  <a:pt x="2347" y="-11407"/>
                </a:cubicBezTo>
                <a:cubicBezTo>
                  <a:pt x="2036" y="-11421"/>
                  <a:pt x="1630" y="-11637"/>
                  <a:pt x="1895" y="-12030"/>
                </a:cubicBezTo>
                <a:cubicBezTo>
                  <a:pt x="2057" y="-12271"/>
                  <a:pt x="2075" y="-12636"/>
                  <a:pt x="2385" y="-12763"/>
                </a:cubicBezTo>
                <a:cubicBezTo>
                  <a:pt x="2699" y="-12893"/>
                  <a:pt x="2953" y="-13125"/>
                  <a:pt x="3267" y="-13267"/>
                </a:cubicBezTo>
                <a:cubicBezTo>
                  <a:pt x="3563" y="-13401"/>
                  <a:pt x="3905" y="-13342"/>
                  <a:pt x="4142" y="-13133"/>
                </a:cubicBezTo>
                <a:cubicBezTo>
                  <a:pt x="4342" y="-12956"/>
                  <a:pt x="4547" y="-12795"/>
                  <a:pt x="4779" y="-12642"/>
                </a:cubicBezTo>
                <a:cubicBezTo>
                  <a:pt x="5114" y="-12422"/>
                  <a:pt x="4883" y="-12112"/>
                  <a:pt x="4748" y="-11924"/>
                </a:cubicBezTo>
                <a:cubicBezTo>
                  <a:pt x="4563" y="-11664"/>
                  <a:pt x="4234" y="-11589"/>
                  <a:pt x="4006" y="-11391"/>
                </a:cubicBezTo>
                <a:cubicBezTo>
                  <a:pt x="3723" y="-11143"/>
                  <a:pt x="3395" y="-11039"/>
                  <a:pt x="3050" y="-10969"/>
                </a:cubicBezTo>
                <a:cubicBezTo>
                  <a:pt x="2648" y="-10887"/>
                  <a:pt x="2294" y="-10804"/>
                  <a:pt x="1863" y="-10829"/>
                </a:cubicBezTo>
                <a:cubicBezTo>
                  <a:pt x="1434" y="-10855"/>
                  <a:pt x="1417" y="-11281"/>
                  <a:pt x="1376" y="-11541"/>
                </a:cubicBezTo>
                <a:cubicBezTo>
                  <a:pt x="1315" y="-11918"/>
                  <a:pt x="1669" y="-12088"/>
                  <a:pt x="1717" y="-12437"/>
                </a:cubicBezTo>
                <a:cubicBezTo>
                  <a:pt x="1765" y="-12786"/>
                  <a:pt x="2142" y="-12839"/>
                  <a:pt x="2355" y="-13104"/>
                </a:cubicBezTo>
                <a:cubicBezTo>
                  <a:pt x="2549" y="-13346"/>
                  <a:pt x="2892" y="-13410"/>
                  <a:pt x="3141" y="-13608"/>
                </a:cubicBezTo>
                <a:cubicBezTo>
                  <a:pt x="3410" y="-13822"/>
                  <a:pt x="3787" y="-13725"/>
                  <a:pt x="4067" y="-13600"/>
                </a:cubicBezTo>
                <a:cubicBezTo>
                  <a:pt x="4330" y="-13483"/>
                  <a:pt x="4557" y="-13304"/>
                  <a:pt x="4809" y="-13169"/>
                </a:cubicBezTo>
                <a:cubicBezTo>
                  <a:pt x="5086" y="-13022"/>
                  <a:pt x="5130" y="-12686"/>
                  <a:pt x="5297" y="-12457"/>
                </a:cubicBezTo>
                <a:cubicBezTo>
                  <a:pt x="5561" y="-12094"/>
                  <a:pt x="5205" y="-11897"/>
                  <a:pt x="5074" y="-11641"/>
                </a:cubicBezTo>
                <a:cubicBezTo>
                  <a:pt x="4943" y="-11385"/>
                  <a:pt x="4748" y="-11162"/>
                  <a:pt x="4532" y="-10975"/>
                </a:cubicBezTo>
                <a:cubicBezTo>
                  <a:pt x="4262" y="-10741"/>
                  <a:pt x="4121" y="-10416"/>
                  <a:pt x="3887" y="-10153"/>
                </a:cubicBezTo>
                <a:cubicBezTo>
                  <a:pt x="3688" y="-9931"/>
                  <a:pt x="3499" y="-9693"/>
                  <a:pt x="3264" y="-9509"/>
                </a:cubicBezTo>
                <a:cubicBezTo>
                  <a:pt x="2995" y="-9297"/>
                  <a:pt x="2786" y="-9018"/>
                  <a:pt x="2493" y="-8835"/>
                </a:cubicBezTo>
                <a:cubicBezTo>
                  <a:pt x="2248" y="-8682"/>
                  <a:pt x="2004" y="-8390"/>
                  <a:pt x="1758" y="-8243"/>
                </a:cubicBezTo>
                <a:cubicBezTo>
                  <a:pt x="1478" y="-8075"/>
                  <a:pt x="1046" y="-7888"/>
                  <a:pt x="787" y="-7689"/>
                </a:cubicBezTo>
                <a:cubicBezTo>
                  <a:pt x="547" y="-7505"/>
                  <a:pt x="696" y="-7519"/>
                  <a:pt x="509" y="-7273"/>
                </a:cubicBezTo>
                <a:lnTo>
                  <a:pt x="134" y="-7036"/>
                </a:lnTo>
                <a:lnTo>
                  <a:pt x="15" y="-6762"/>
                </a:lnTo>
                <a:lnTo>
                  <a:pt x="0" y="-6547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8" name="Freeform 27"/>
          <p:cNvSpPr/>
          <p:nvPr/>
        </p:nvSpPr>
        <p:spPr>
          <a:xfrm rot="9694200">
            <a:off x="1821334" y="2963569"/>
            <a:ext cx="2341800" cy="2511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6" h="6976">
                <a:moveTo>
                  <a:pt x="5060" y="-27511"/>
                </a:moveTo>
                <a:cubicBezTo>
                  <a:pt x="5655" y="-27376"/>
                  <a:pt x="5862" y="-27961"/>
                  <a:pt x="6198" y="-28297"/>
                </a:cubicBezTo>
                <a:cubicBezTo>
                  <a:pt x="6509" y="-28607"/>
                  <a:pt x="6641" y="-29092"/>
                  <a:pt x="6325" y="-29725"/>
                </a:cubicBezTo>
                <a:cubicBezTo>
                  <a:pt x="6483" y="-30199"/>
                  <a:pt x="6209" y="-30289"/>
                  <a:pt x="6167" y="-30831"/>
                </a:cubicBezTo>
                <a:cubicBezTo>
                  <a:pt x="6121" y="-31428"/>
                  <a:pt x="4887" y="-31561"/>
                  <a:pt x="4573" y="-32072"/>
                </a:cubicBezTo>
                <a:cubicBezTo>
                  <a:pt x="4253" y="-32595"/>
                  <a:pt x="4164" y="-33443"/>
                  <a:pt x="3392" y="-33590"/>
                </a:cubicBezTo>
                <a:cubicBezTo>
                  <a:pt x="2999" y="-33665"/>
                  <a:pt x="2632" y="-33839"/>
                  <a:pt x="2264" y="-34002"/>
                </a:cubicBezTo>
                <a:cubicBezTo>
                  <a:pt x="1876" y="-34173"/>
                  <a:pt x="1448" y="-34227"/>
                  <a:pt x="1040" y="-34339"/>
                </a:cubicBezTo>
                <a:lnTo>
                  <a:pt x="693" y="-34455"/>
                </a:lnTo>
                <a:lnTo>
                  <a:pt x="0" y="-34468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9" name="Freeform 28"/>
          <p:cNvSpPr/>
          <p:nvPr/>
        </p:nvSpPr>
        <p:spPr>
          <a:xfrm rot="1854600">
            <a:off x="3783888" y="5340864"/>
            <a:ext cx="1804319" cy="2289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13" h="6360">
                <a:moveTo>
                  <a:pt x="0" y="36866"/>
                </a:moveTo>
                <a:cubicBezTo>
                  <a:pt x="462" y="36863"/>
                  <a:pt x="881" y="37310"/>
                  <a:pt x="1060" y="37703"/>
                </a:cubicBezTo>
                <a:cubicBezTo>
                  <a:pt x="1348" y="38334"/>
                  <a:pt x="2064" y="38199"/>
                  <a:pt x="2502" y="38412"/>
                </a:cubicBezTo>
                <a:cubicBezTo>
                  <a:pt x="2862" y="38586"/>
                  <a:pt x="3003" y="38663"/>
                  <a:pt x="3432" y="38920"/>
                </a:cubicBezTo>
                <a:cubicBezTo>
                  <a:pt x="3858" y="39176"/>
                  <a:pt x="4290" y="39434"/>
                  <a:pt x="4586" y="40125"/>
                </a:cubicBezTo>
                <a:cubicBezTo>
                  <a:pt x="4891" y="40377"/>
                  <a:pt x="5191" y="40772"/>
                  <a:pt x="4884" y="41120"/>
                </a:cubicBezTo>
                <a:cubicBezTo>
                  <a:pt x="4616" y="41424"/>
                  <a:pt x="4510" y="41875"/>
                  <a:pt x="4617" y="42281"/>
                </a:cubicBezTo>
                <a:lnTo>
                  <a:pt x="4503" y="42602"/>
                </a:lnTo>
                <a:lnTo>
                  <a:pt x="4400" y="42969"/>
                </a:lnTo>
                <a:lnTo>
                  <a:pt x="4440" y="43226"/>
                </a:lnTo>
              </a:path>
            </a:pathLst>
          </a:custGeom>
          <a:noFill/>
          <a:ln w="18000">
            <a:solidFill>
              <a:srgbClr val="FF0000"/>
            </a:solidFill>
            <a:prstDash val="solid"/>
          </a:ln>
        </p:spPr>
        <p:txBody>
          <a:bodyPr vert="horz" lIns="99000" tIns="54000" rIns="99000" bIns="54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586399" y="3493800"/>
            <a:ext cx="3998160" cy="272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107" h="7572">
                <a:moveTo>
                  <a:pt x="6760" y="7295"/>
                </a:moveTo>
                <a:cubicBezTo>
                  <a:pt x="7267" y="7350"/>
                  <a:pt x="8167" y="7590"/>
                  <a:pt x="8671" y="7571"/>
                </a:cubicBezTo>
                <a:cubicBezTo>
                  <a:pt x="9211" y="7551"/>
                  <a:pt x="9665" y="7197"/>
                  <a:pt x="10139" y="6971"/>
                </a:cubicBezTo>
                <a:cubicBezTo>
                  <a:pt x="10521" y="6789"/>
                  <a:pt x="10823" y="6428"/>
                  <a:pt x="10806" y="5970"/>
                </a:cubicBezTo>
                <a:cubicBezTo>
                  <a:pt x="10789" y="5520"/>
                  <a:pt x="11125" y="5122"/>
                  <a:pt x="11106" y="4636"/>
                </a:cubicBezTo>
                <a:cubicBezTo>
                  <a:pt x="11086" y="4137"/>
                  <a:pt x="10757" y="3766"/>
                  <a:pt x="10505" y="3402"/>
                </a:cubicBezTo>
                <a:cubicBezTo>
                  <a:pt x="10190" y="2947"/>
                  <a:pt x="9891" y="2425"/>
                  <a:pt x="9405" y="2168"/>
                </a:cubicBezTo>
                <a:cubicBezTo>
                  <a:pt x="8838" y="1868"/>
                  <a:pt x="8537" y="1303"/>
                  <a:pt x="7971" y="1101"/>
                </a:cubicBezTo>
                <a:cubicBezTo>
                  <a:pt x="7393" y="895"/>
                  <a:pt x="6768" y="859"/>
                  <a:pt x="6170" y="734"/>
                </a:cubicBezTo>
                <a:cubicBezTo>
                  <a:pt x="5675" y="631"/>
                  <a:pt x="5222" y="393"/>
                  <a:pt x="4736" y="267"/>
                </a:cubicBezTo>
                <a:cubicBezTo>
                  <a:pt x="4340" y="164"/>
                  <a:pt x="3940" y="266"/>
                  <a:pt x="3535" y="134"/>
                </a:cubicBezTo>
                <a:cubicBezTo>
                  <a:pt x="3184" y="20"/>
                  <a:pt x="2801" y="103"/>
                  <a:pt x="2434" y="100"/>
                </a:cubicBezTo>
                <a:cubicBezTo>
                  <a:pt x="2001" y="96"/>
                  <a:pt x="1566" y="92"/>
                  <a:pt x="1134" y="100"/>
                </a:cubicBezTo>
                <a:cubicBezTo>
                  <a:pt x="775" y="107"/>
                  <a:pt x="416" y="80"/>
                  <a:pt x="67" y="0"/>
                </a:cubicBezTo>
                <a:lnTo>
                  <a:pt x="0" y="0"/>
                </a:lnTo>
              </a:path>
            </a:pathLst>
          </a:cu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Relation with State Machine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800"/>
              <a:t>Theorem: Suppose that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 sz="2400"/>
              <a:t>A base state machine, an aspect machine, and a pointcut descriptor are given</a:t>
            </a:r>
          </a:p>
          <a:p>
            <a:pPr lvl="0"/>
            <a:endParaRPr lang="en-US" i="1"/>
          </a:p>
          <a:p>
            <a:pPr lvl="1"/>
            <a:r>
              <a:rPr lang="en-US" sz="2400" i="1">
                <a:solidFill>
                  <a:srgbClr val="FF0000"/>
                </a:solidFill>
              </a:rPr>
              <a:t>R</a:t>
            </a:r>
            <a:r>
              <a:rPr lang="en-US" sz="2400"/>
              <a:t>  be the </a:t>
            </a:r>
            <a:r>
              <a:rPr lang="en-US" sz="2400">
                <a:solidFill>
                  <a:srgbClr val="FF0000"/>
                </a:solidFill>
              </a:rPr>
              <a:t>ART</a:t>
            </a:r>
            <a:r>
              <a:rPr lang="en-US" sz="2400"/>
              <a:t> created from them in the same way as Slide 48</a:t>
            </a:r>
          </a:p>
          <a:p>
            <a:pPr lvl="1"/>
            <a:endParaRPr lang="en-US" i="1"/>
          </a:p>
          <a:p>
            <a:pPr lvl="1"/>
            <a:r>
              <a:rPr lang="en-US" sz="2400" i="1">
                <a:solidFill>
                  <a:srgbClr val="FF0000"/>
                </a:solidFill>
              </a:rPr>
              <a:t>M</a:t>
            </a:r>
            <a:r>
              <a:rPr lang="en-US" sz="2400"/>
              <a:t>  be the </a:t>
            </a:r>
            <a:r>
              <a:rPr lang="en-US" sz="2400">
                <a:solidFill>
                  <a:srgbClr val="FF0000"/>
                </a:solidFill>
              </a:rPr>
              <a:t>augmented machine</a:t>
            </a:r>
            <a:r>
              <a:rPr lang="en-US" sz="2400"/>
              <a:t> created from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Relation with State Machine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64760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800"/>
              <a:t>(Continued from the Theorem)</a:t>
            </a:r>
          </a:p>
          <a:p>
            <a:pPr lvl="0"/>
            <a:endParaRPr lang="en-US" sz="2800"/>
          </a:p>
          <a:p>
            <a:pPr lvl="0"/>
            <a:r>
              <a:rPr lang="en-US" sz="2800"/>
              <a:t>Then, each </a:t>
            </a:r>
            <a:r>
              <a:rPr lang="en-US" sz="2800">
                <a:solidFill>
                  <a:srgbClr val="FF0000"/>
                </a:solidFill>
              </a:rPr>
              <a:t>infinite path</a:t>
            </a:r>
            <a:r>
              <a:rPr lang="en-US" sz="2800"/>
              <a:t> of </a:t>
            </a:r>
            <a:r>
              <a:rPr lang="en-US" sz="2800" i="1">
                <a:solidFill>
                  <a:srgbClr val="FF0000"/>
                </a:solidFill>
              </a:rPr>
              <a:t>K</a:t>
            </a:r>
            <a:r>
              <a:rPr lang="en-US" sz="2800">
                <a:solidFill>
                  <a:srgbClr val="FF0000"/>
                </a:solidFill>
              </a:rPr>
              <a:t> (</a:t>
            </a:r>
            <a:r>
              <a:rPr lang="en-US" sz="2800" i="1">
                <a:solidFill>
                  <a:srgbClr val="FF0000"/>
                </a:solidFill>
              </a:rPr>
              <a:t>R</a:t>
            </a:r>
            <a:r>
              <a:rPr lang="en-US" sz="2800" baseline="30000">
                <a:solidFill>
                  <a:srgbClr val="FF0000"/>
                </a:solidFill>
              </a:rPr>
              <a:t>+</a:t>
            </a:r>
            <a:r>
              <a:rPr lang="en-US" sz="2800">
                <a:solidFill>
                  <a:srgbClr val="FF0000"/>
                </a:solidFill>
              </a:rPr>
              <a:t> )</a:t>
            </a:r>
            <a:r>
              <a:rPr lang="en-US" sz="2800"/>
              <a:t> or </a:t>
            </a:r>
            <a:r>
              <a:rPr lang="en-US" sz="2800" i="1">
                <a:solidFill>
                  <a:srgbClr val="FF0000"/>
                </a:solidFill>
              </a:rPr>
              <a:t>M</a:t>
            </a:r>
            <a:r>
              <a:rPr lang="en-US" sz="2800"/>
              <a:t>  has its counterpart in the other machine with </a:t>
            </a:r>
            <a:r>
              <a:rPr lang="en-US" sz="2800">
                <a:solidFill>
                  <a:srgbClr val="FF0000"/>
                </a:solidFill>
              </a:rPr>
              <a:t>the same label</a:t>
            </a:r>
          </a:p>
          <a:p>
            <a:pPr lvl="1">
              <a:buNone/>
            </a:pPr>
            <a:endParaRPr lang="en-US" sz="2800">
              <a:solidFill>
                <a:srgbClr val="FF0000"/>
              </a:solidFill>
            </a:endParaRPr>
          </a:p>
          <a:p>
            <a:pPr lvl="1"/>
            <a:r>
              <a:rPr lang="en-US" sz="2800"/>
              <a:t>Trace equivalence w. r. t. labeling</a:t>
            </a:r>
          </a:p>
          <a:p>
            <a:pPr lvl="1"/>
            <a:endParaRPr lang="en-US" sz="2800">
              <a:solidFill>
                <a:srgbClr val="FF0000"/>
              </a:solidFill>
            </a:endParaRPr>
          </a:p>
          <a:p>
            <a:pPr lvl="0"/>
            <a:r>
              <a:rPr lang="en-US" sz="2800"/>
              <a:t>Corollary: </a:t>
            </a:r>
            <a:r>
              <a:rPr lang="en-US" sz="2800" i="1">
                <a:solidFill>
                  <a:srgbClr val="FF0000"/>
                </a:solidFill>
              </a:rPr>
              <a:t>K</a:t>
            </a:r>
            <a:r>
              <a:rPr lang="en-US" sz="2800">
                <a:solidFill>
                  <a:srgbClr val="FF0000"/>
                </a:solidFill>
              </a:rPr>
              <a:t> (</a:t>
            </a:r>
            <a:r>
              <a:rPr lang="en-US" sz="2800" i="1">
                <a:solidFill>
                  <a:srgbClr val="FF0000"/>
                </a:solidFill>
              </a:rPr>
              <a:t>R</a:t>
            </a:r>
            <a:r>
              <a:rPr lang="en-US" sz="2800" baseline="30000">
                <a:solidFill>
                  <a:srgbClr val="FF0000"/>
                </a:solidFill>
              </a:rPr>
              <a:t>+</a:t>
            </a:r>
            <a:r>
              <a:rPr lang="en-US" sz="2800">
                <a:solidFill>
                  <a:srgbClr val="FF0000"/>
                </a:solidFill>
              </a:rPr>
              <a:t> )</a:t>
            </a:r>
            <a:r>
              <a:rPr lang="en-US" sz="2800"/>
              <a:t> and </a:t>
            </a:r>
            <a:r>
              <a:rPr lang="en-US" sz="2800" i="1">
                <a:solidFill>
                  <a:srgbClr val="FF0000"/>
                </a:solidFill>
              </a:rPr>
              <a:t>M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satisfy the same propositions of ACTL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Relation with State Machine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000" y="3253319"/>
            <a:ext cx="15840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 model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 flipH="1">
            <a:off x="1692000" y="2364480"/>
            <a:ext cx="828000" cy="888839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2105640" y="2713320"/>
            <a:ext cx="120923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+ Aspects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000" y="4333320"/>
            <a:ext cx="246024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2" name="Straight Arrow Connector 11"/>
          <p:cNvCxnSpPr>
            <a:stCxn id="5" idx="3"/>
            <a:endCxn id="11" idx="1"/>
          </p:cNvCxnSpPr>
          <p:nvPr/>
        </p:nvCxnSpPr>
        <p:spPr>
          <a:xfrm>
            <a:off x="4540320" y="4524660"/>
            <a:ext cx="9676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>
            <a:off x="6710760" y="2556000"/>
            <a:ext cx="27360" cy="177732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14" name="TextBox 13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5" name="Straight Connector 14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00000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626480" y="3636000"/>
            <a:ext cx="1229040" cy="888480"/>
          </a:xfrm>
          <a:prstGeom prst="straightConnector1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1" name="TextBox 20"/>
          <p:cNvSpPr txBox="1"/>
          <p:nvPr/>
        </p:nvSpPr>
        <p:spPr>
          <a:xfrm>
            <a:off x="2232000" y="3793319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2" name="Freeform 21"/>
          <p:cNvSpPr/>
          <p:nvPr/>
        </p:nvSpPr>
        <p:spPr>
          <a:xfrm rot="4648200">
            <a:off x="3693070" y="89374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8"/>
                </a:moveTo>
                <a:cubicBezTo>
                  <a:pt x="255" y="-22099"/>
                  <a:pt x="493" y="-22195"/>
                  <a:pt x="734" y="-22264"/>
                </a:cubicBezTo>
                <a:cubicBezTo>
                  <a:pt x="1027" y="-22348"/>
                  <a:pt x="1299" y="-22501"/>
                  <a:pt x="1576" y="-22631"/>
                </a:cubicBezTo>
                <a:cubicBezTo>
                  <a:pt x="1871" y="-22770"/>
                  <a:pt x="2160" y="-22923"/>
                  <a:pt x="2439" y="-23096"/>
                </a:cubicBezTo>
                <a:cubicBezTo>
                  <a:pt x="2674" y="-23242"/>
                  <a:pt x="2842" y="-23474"/>
                  <a:pt x="3056" y="-23657"/>
                </a:cubicBezTo>
                <a:cubicBezTo>
                  <a:pt x="3259" y="-23832"/>
                  <a:pt x="3424" y="-24045"/>
                  <a:pt x="3600" y="-24255"/>
                </a:cubicBezTo>
                <a:cubicBezTo>
                  <a:pt x="3819" y="-24516"/>
                  <a:pt x="4114" y="-24711"/>
                  <a:pt x="4335" y="-24974"/>
                </a:cubicBezTo>
                <a:cubicBezTo>
                  <a:pt x="4498" y="-25168"/>
                  <a:pt x="4555" y="-25439"/>
                  <a:pt x="4726" y="-25627"/>
                </a:cubicBezTo>
                <a:cubicBezTo>
                  <a:pt x="4899" y="-25817"/>
                  <a:pt x="4963" y="-26021"/>
                  <a:pt x="5105" y="-26220"/>
                </a:cubicBezTo>
                <a:cubicBezTo>
                  <a:pt x="5256" y="-26433"/>
                  <a:pt x="5328" y="-26692"/>
                  <a:pt x="5465" y="-26920"/>
                </a:cubicBezTo>
                <a:cubicBezTo>
                  <a:pt x="5681" y="-27280"/>
                  <a:pt x="5706" y="-27674"/>
                  <a:pt x="5897" y="-28035"/>
                </a:cubicBezTo>
                <a:cubicBezTo>
                  <a:pt x="6092" y="-28402"/>
                  <a:pt x="6094" y="-28837"/>
                  <a:pt x="6227" y="-29235"/>
                </a:cubicBezTo>
                <a:cubicBezTo>
                  <a:pt x="6338" y="-29571"/>
                  <a:pt x="6380" y="-29927"/>
                  <a:pt x="6457" y="-30273"/>
                </a:cubicBezTo>
                <a:cubicBezTo>
                  <a:pt x="6524" y="-30573"/>
                  <a:pt x="6636" y="-30866"/>
                  <a:pt x="6657" y="-31173"/>
                </a:cubicBezTo>
                <a:cubicBezTo>
                  <a:pt x="6675" y="-31426"/>
                  <a:pt x="6695" y="-31672"/>
                  <a:pt x="6778" y="-31905"/>
                </a:cubicBezTo>
                <a:cubicBezTo>
                  <a:pt x="6879" y="-32190"/>
                  <a:pt x="6835" y="-32457"/>
                  <a:pt x="6965" y="-32747"/>
                </a:cubicBezTo>
                <a:cubicBezTo>
                  <a:pt x="7055" y="-32947"/>
                  <a:pt x="7107" y="-33177"/>
                  <a:pt x="7070" y="-33402"/>
                </a:cubicBezTo>
                <a:cubicBezTo>
                  <a:pt x="7028" y="-33654"/>
                  <a:pt x="7035" y="-33911"/>
                  <a:pt x="7094" y="-34156"/>
                </a:cubicBezTo>
                <a:cubicBezTo>
                  <a:pt x="7152" y="-34398"/>
                  <a:pt x="7217" y="-34635"/>
                  <a:pt x="7235" y="-34884"/>
                </a:cubicBezTo>
                <a:cubicBezTo>
                  <a:pt x="7256" y="-35158"/>
                  <a:pt x="7226" y="-35430"/>
                  <a:pt x="7253" y="-35702"/>
                </a:cubicBezTo>
                <a:cubicBezTo>
                  <a:pt x="7280" y="-35978"/>
                  <a:pt x="7233" y="-36262"/>
                  <a:pt x="7294" y="-36534"/>
                </a:cubicBezTo>
                <a:cubicBezTo>
                  <a:pt x="7382" y="-36931"/>
                  <a:pt x="7367" y="-37290"/>
                  <a:pt x="7366" y="-37689"/>
                </a:cubicBezTo>
                <a:cubicBezTo>
                  <a:pt x="7363" y="-38311"/>
                  <a:pt x="7380" y="-38921"/>
                  <a:pt x="7448" y="-39539"/>
                </a:cubicBezTo>
                <a:cubicBezTo>
                  <a:pt x="7488" y="-39901"/>
                  <a:pt x="7314" y="-40115"/>
                  <a:pt x="7150" y="-40323"/>
                </a:cubicBezTo>
                <a:cubicBezTo>
                  <a:pt x="7003" y="-40510"/>
                  <a:pt x="6726" y="-40515"/>
                  <a:pt x="6525" y="-40648"/>
                </a:cubicBezTo>
                <a:cubicBezTo>
                  <a:pt x="6306" y="-40792"/>
                  <a:pt x="6068" y="-40872"/>
                  <a:pt x="5820" y="-40989"/>
                </a:cubicBezTo>
                <a:cubicBezTo>
                  <a:pt x="5626" y="-41080"/>
                  <a:pt x="5417" y="-41188"/>
                  <a:pt x="5205" y="-41084"/>
                </a:cubicBezTo>
                <a:cubicBezTo>
                  <a:pt x="4957" y="-40964"/>
                  <a:pt x="4685" y="-40968"/>
                  <a:pt x="4426" y="-40908"/>
                </a:cubicBezTo>
                <a:cubicBezTo>
                  <a:pt x="4197" y="-40855"/>
                  <a:pt x="3968" y="-40895"/>
                  <a:pt x="3733" y="-40837"/>
                </a:cubicBezTo>
                <a:cubicBezTo>
                  <a:pt x="3512" y="-40782"/>
                  <a:pt x="3282" y="-40732"/>
                  <a:pt x="3059" y="-40760"/>
                </a:cubicBezTo>
                <a:cubicBezTo>
                  <a:pt x="2822" y="-40790"/>
                  <a:pt x="2619" y="-40728"/>
                  <a:pt x="2394" y="-40724"/>
                </a:cubicBezTo>
                <a:cubicBezTo>
                  <a:pt x="2178" y="-40720"/>
                  <a:pt x="1962" y="-40712"/>
                  <a:pt x="1755" y="-40620"/>
                </a:cubicBezTo>
                <a:cubicBezTo>
                  <a:pt x="1527" y="-40518"/>
                  <a:pt x="1304" y="-40410"/>
                  <a:pt x="1072" y="-40320"/>
                </a:cubicBezTo>
                <a:cubicBezTo>
                  <a:pt x="838" y="-40229"/>
                  <a:pt x="627" y="-40055"/>
                  <a:pt x="511" y="-39828"/>
                </a:cubicBezTo>
                <a:lnTo>
                  <a:pt x="311" y="-39667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C0C0C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6840" y="558108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FF000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  <p:sp>
        <p:nvSpPr>
          <p:cNvPr id="24" name="Freeform 23"/>
          <p:cNvSpPr/>
          <p:nvPr/>
        </p:nvSpPr>
        <p:spPr>
          <a:xfrm rot="2769600">
            <a:off x="2686968" y="2616483"/>
            <a:ext cx="950400" cy="1211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41" h="3366">
                <a:moveTo>
                  <a:pt x="0" y="-284"/>
                </a:moveTo>
                <a:cubicBezTo>
                  <a:pt x="428" y="-384"/>
                  <a:pt x="880" y="-123"/>
                  <a:pt x="1300" y="-414"/>
                </a:cubicBezTo>
                <a:cubicBezTo>
                  <a:pt x="1653" y="-658"/>
                  <a:pt x="1992" y="-922"/>
                  <a:pt x="2367" y="-1128"/>
                </a:cubicBezTo>
                <a:cubicBezTo>
                  <a:pt x="2806" y="-1370"/>
                  <a:pt x="2630" y="-1892"/>
                  <a:pt x="2442" y="-2159"/>
                </a:cubicBezTo>
                <a:cubicBezTo>
                  <a:pt x="2207" y="-2492"/>
                  <a:pt x="2038" y="-2870"/>
                  <a:pt x="1702" y="-3122"/>
                </a:cubicBezTo>
                <a:lnTo>
                  <a:pt x="1498" y="-3398"/>
                </a:lnTo>
                <a:lnTo>
                  <a:pt x="1247" y="-3630"/>
                </a:lnTo>
                <a:lnTo>
                  <a:pt x="1116" y="-3637"/>
                </a:lnTo>
              </a:path>
            </a:pathLst>
          </a:cu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Outline of Proof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Split the path or the rewriting history into fragments alternating between: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Base system execution, and</a:t>
            </a:r>
          </a:p>
          <a:p>
            <a:pPr lvl="1"/>
            <a:endParaRPr lang="en-US"/>
          </a:p>
          <a:p>
            <a:pPr lvl="1"/>
            <a:r>
              <a:rPr lang="en-US"/>
              <a:t>Advice execution</a:t>
            </a:r>
          </a:p>
          <a:p>
            <a:pPr lvl="1"/>
            <a:endParaRPr lang="en-US"/>
          </a:p>
          <a:p>
            <a:pPr lvl="0"/>
            <a:r>
              <a:rPr lang="en-US"/>
              <a:t>Find the counterpart of each fragment and connect the counterparts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0" y="2173320"/>
            <a:ext cx="23461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State machine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2173320"/>
            <a:ext cx="134172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520" y="4333320"/>
            <a:ext cx="16848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Rewriting logic</a:t>
            </a:r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4866120" y="2364660"/>
            <a:ext cx="11098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968000" y="1800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000" y="3253319"/>
            <a:ext cx="158400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 model</a:t>
            </a:r>
          </a:p>
        </p:txBody>
      </p:sp>
      <p:cxnSp>
        <p:nvCxnSpPr>
          <p:cNvPr id="9" name="Straight Arrow Connector 8"/>
          <p:cNvCxnSpPr>
            <a:stCxn id="3" idx="1"/>
            <a:endCxn id="8" idx="0"/>
          </p:cNvCxnSpPr>
          <p:nvPr/>
        </p:nvCxnSpPr>
        <p:spPr>
          <a:xfrm rot="10800000" flipV="1">
            <a:off x="1692000" y="2364659"/>
            <a:ext cx="828000" cy="888659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2105640" y="2713320"/>
            <a:ext cx="120923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+ Aspects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2000" y="4333320"/>
            <a:ext cx="2460240" cy="382680"/>
          </a:xfrm>
          <a:prstGeom prst="rect">
            <a:avLst/>
          </a:prstGeom>
          <a:noFill/>
          <a:ln w="18000">
            <a:solidFill>
              <a:srgbClr val="000000"/>
            </a:solidFill>
            <a:prstDash val="solid"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Equational abstraction</a:t>
            </a:r>
          </a:p>
        </p:txBody>
      </p:sp>
      <p:cxnSp>
        <p:nvCxnSpPr>
          <p:cNvPr id="12" name="Straight Arrow Connector 11"/>
          <p:cNvCxnSpPr>
            <a:stCxn id="5" idx="3"/>
            <a:endCxn id="11" idx="1"/>
          </p:cNvCxnSpPr>
          <p:nvPr/>
        </p:nvCxnSpPr>
        <p:spPr>
          <a:xfrm>
            <a:off x="4540320" y="4524660"/>
            <a:ext cx="931680" cy="1588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6702120" y="2556000"/>
            <a:ext cx="8640" cy="177732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headEnd type="arrow"/>
          </a:ln>
        </p:spPr>
      </p:cxnSp>
      <p:sp>
        <p:nvSpPr>
          <p:cNvPr id="14" name="TextBox 13"/>
          <p:cNvSpPr txBox="1"/>
          <p:nvPr/>
        </p:nvSpPr>
        <p:spPr>
          <a:xfrm>
            <a:off x="4500000" y="3924000"/>
            <a:ext cx="1062719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Property</a:t>
            </a:r>
          </a:p>
        </p:txBody>
      </p:sp>
      <p:sp>
        <p:nvSpPr>
          <p:cNvPr id="15" name="Straight Connector 14"/>
          <p:cNvSpPr/>
          <p:nvPr/>
        </p:nvSpPr>
        <p:spPr>
          <a:xfrm flipH="1" flipV="1">
            <a:off x="5760000" y="3311999"/>
            <a:ext cx="900000" cy="324001"/>
          </a:xfrm>
          <a:prstGeom prst="line">
            <a:avLst/>
          </a:prstGeom>
          <a:noFill/>
          <a:ln w="7200">
            <a:solidFill>
              <a:srgbClr val="000000"/>
            </a:solidFill>
            <a:custDash>
              <a:ds d="255000" sp="255000"/>
              <a:ds d="255000" sp="255000"/>
            </a:custDash>
          </a:ln>
        </p:spPr>
        <p:txBody>
          <a:bodyPr vert="horz" lIns="93600" tIns="48600" rIns="93600" bIns="486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7480" y="2556000"/>
            <a:ext cx="1977480" cy="1777320"/>
            <a:chOff x="3777480" y="2556000"/>
            <a:chExt cx="1977480" cy="17773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777480" y="2556000"/>
              <a:ext cx="1080" cy="1777320"/>
            </a:xfrm>
            <a:prstGeom prst="straightConnector1">
              <a:avLst/>
            </a:prstGeom>
            <a:noFill/>
            <a:ln w="18000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4680000" y="3096000"/>
              <a:ext cx="1074960" cy="38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9000" tIns="54000" rIns="99000" bIns="54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Mapping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 flipH="1">
              <a:off x="3780000" y="3276000"/>
              <a:ext cx="900000" cy="360000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custDash>
                <a:ds d="255000" sp="255000"/>
                <a:ds d="255000" sp="255000"/>
              </a:custDash>
            </a:ln>
          </p:spPr>
          <p:txBody>
            <a:bodyPr vert="horz" lIns="93600" tIns="48600" rIns="93600" bIns="486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626480" y="3636000"/>
            <a:ext cx="1229040" cy="888480"/>
          </a:xfrm>
          <a:prstGeom prst="straightConnector1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1" name="TextBox 20"/>
          <p:cNvSpPr txBox="1"/>
          <p:nvPr/>
        </p:nvSpPr>
        <p:spPr>
          <a:xfrm>
            <a:off x="2232000" y="3793319"/>
            <a:ext cx="1074960" cy="382680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Mapping</a:t>
            </a:r>
          </a:p>
        </p:txBody>
      </p:sp>
      <p:sp>
        <p:nvSpPr>
          <p:cNvPr id="22" name="Freeform 21"/>
          <p:cNvSpPr/>
          <p:nvPr/>
        </p:nvSpPr>
        <p:spPr>
          <a:xfrm rot="4648200">
            <a:off x="3693070" y="893749"/>
            <a:ext cx="2683080" cy="6850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54" h="19029">
                <a:moveTo>
                  <a:pt x="0" y="-22098"/>
                </a:moveTo>
                <a:cubicBezTo>
                  <a:pt x="255" y="-22099"/>
                  <a:pt x="493" y="-22195"/>
                  <a:pt x="734" y="-22264"/>
                </a:cubicBezTo>
                <a:cubicBezTo>
                  <a:pt x="1027" y="-22348"/>
                  <a:pt x="1299" y="-22501"/>
                  <a:pt x="1576" y="-22631"/>
                </a:cubicBezTo>
                <a:cubicBezTo>
                  <a:pt x="1871" y="-22770"/>
                  <a:pt x="2160" y="-22923"/>
                  <a:pt x="2439" y="-23096"/>
                </a:cubicBezTo>
                <a:cubicBezTo>
                  <a:pt x="2674" y="-23242"/>
                  <a:pt x="2842" y="-23474"/>
                  <a:pt x="3056" y="-23657"/>
                </a:cubicBezTo>
                <a:cubicBezTo>
                  <a:pt x="3259" y="-23832"/>
                  <a:pt x="3424" y="-24045"/>
                  <a:pt x="3600" y="-24255"/>
                </a:cubicBezTo>
                <a:cubicBezTo>
                  <a:pt x="3819" y="-24516"/>
                  <a:pt x="4114" y="-24711"/>
                  <a:pt x="4335" y="-24974"/>
                </a:cubicBezTo>
                <a:cubicBezTo>
                  <a:pt x="4498" y="-25168"/>
                  <a:pt x="4555" y="-25439"/>
                  <a:pt x="4726" y="-25627"/>
                </a:cubicBezTo>
                <a:cubicBezTo>
                  <a:pt x="4899" y="-25817"/>
                  <a:pt x="4963" y="-26021"/>
                  <a:pt x="5105" y="-26220"/>
                </a:cubicBezTo>
                <a:cubicBezTo>
                  <a:pt x="5256" y="-26433"/>
                  <a:pt x="5328" y="-26692"/>
                  <a:pt x="5465" y="-26920"/>
                </a:cubicBezTo>
                <a:cubicBezTo>
                  <a:pt x="5681" y="-27280"/>
                  <a:pt x="5706" y="-27674"/>
                  <a:pt x="5897" y="-28035"/>
                </a:cubicBezTo>
                <a:cubicBezTo>
                  <a:pt x="6092" y="-28402"/>
                  <a:pt x="6094" y="-28837"/>
                  <a:pt x="6227" y="-29235"/>
                </a:cubicBezTo>
                <a:cubicBezTo>
                  <a:pt x="6338" y="-29571"/>
                  <a:pt x="6380" y="-29927"/>
                  <a:pt x="6457" y="-30273"/>
                </a:cubicBezTo>
                <a:cubicBezTo>
                  <a:pt x="6524" y="-30573"/>
                  <a:pt x="6636" y="-30866"/>
                  <a:pt x="6657" y="-31173"/>
                </a:cubicBezTo>
                <a:cubicBezTo>
                  <a:pt x="6675" y="-31426"/>
                  <a:pt x="6695" y="-31672"/>
                  <a:pt x="6778" y="-31905"/>
                </a:cubicBezTo>
                <a:cubicBezTo>
                  <a:pt x="6879" y="-32190"/>
                  <a:pt x="6835" y="-32457"/>
                  <a:pt x="6965" y="-32747"/>
                </a:cubicBezTo>
                <a:cubicBezTo>
                  <a:pt x="7055" y="-32947"/>
                  <a:pt x="7107" y="-33177"/>
                  <a:pt x="7070" y="-33402"/>
                </a:cubicBezTo>
                <a:cubicBezTo>
                  <a:pt x="7028" y="-33654"/>
                  <a:pt x="7035" y="-33911"/>
                  <a:pt x="7094" y="-34156"/>
                </a:cubicBezTo>
                <a:cubicBezTo>
                  <a:pt x="7152" y="-34398"/>
                  <a:pt x="7217" y="-34635"/>
                  <a:pt x="7235" y="-34884"/>
                </a:cubicBezTo>
                <a:cubicBezTo>
                  <a:pt x="7256" y="-35158"/>
                  <a:pt x="7226" y="-35430"/>
                  <a:pt x="7253" y="-35702"/>
                </a:cubicBezTo>
                <a:cubicBezTo>
                  <a:pt x="7280" y="-35978"/>
                  <a:pt x="7233" y="-36262"/>
                  <a:pt x="7294" y="-36534"/>
                </a:cubicBezTo>
                <a:cubicBezTo>
                  <a:pt x="7382" y="-36931"/>
                  <a:pt x="7367" y="-37290"/>
                  <a:pt x="7366" y="-37689"/>
                </a:cubicBezTo>
                <a:cubicBezTo>
                  <a:pt x="7363" y="-38311"/>
                  <a:pt x="7380" y="-38921"/>
                  <a:pt x="7448" y="-39539"/>
                </a:cubicBezTo>
                <a:cubicBezTo>
                  <a:pt x="7488" y="-39901"/>
                  <a:pt x="7314" y="-40115"/>
                  <a:pt x="7150" y="-40323"/>
                </a:cubicBezTo>
                <a:cubicBezTo>
                  <a:pt x="7003" y="-40510"/>
                  <a:pt x="6726" y="-40515"/>
                  <a:pt x="6525" y="-40648"/>
                </a:cubicBezTo>
                <a:cubicBezTo>
                  <a:pt x="6306" y="-40792"/>
                  <a:pt x="6068" y="-40872"/>
                  <a:pt x="5820" y="-40989"/>
                </a:cubicBezTo>
                <a:cubicBezTo>
                  <a:pt x="5626" y="-41080"/>
                  <a:pt x="5417" y="-41188"/>
                  <a:pt x="5205" y="-41084"/>
                </a:cubicBezTo>
                <a:cubicBezTo>
                  <a:pt x="4957" y="-40964"/>
                  <a:pt x="4685" y="-40968"/>
                  <a:pt x="4426" y="-40908"/>
                </a:cubicBezTo>
                <a:cubicBezTo>
                  <a:pt x="4197" y="-40855"/>
                  <a:pt x="3968" y="-40895"/>
                  <a:pt x="3733" y="-40837"/>
                </a:cubicBezTo>
                <a:cubicBezTo>
                  <a:pt x="3512" y="-40782"/>
                  <a:pt x="3282" y="-40732"/>
                  <a:pt x="3059" y="-40760"/>
                </a:cubicBezTo>
                <a:cubicBezTo>
                  <a:pt x="2822" y="-40790"/>
                  <a:pt x="2619" y="-40728"/>
                  <a:pt x="2394" y="-40724"/>
                </a:cubicBezTo>
                <a:cubicBezTo>
                  <a:pt x="2178" y="-40720"/>
                  <a:pt x="1962" y="-40712"/>
                  <a:pt x="1755" y="-40620"/>
                </a:cubicBezTo>
                <a:cubicBezTo>
                  <a:pt x="1527" y="-40518"/>
                  <a:pt x="1304" y="-40410"/>
                  <a:pt x="1072" y="-40320"/>
                </a:cubicBezTo>
                <a:cubicBezTo>
                  <a:pt x="838" y="-40229"/>
                  <a:pt x="627" y="-40055"/>
                  <a:pt x="511" y="-39828"/>
                </a:cubicBezTo>
                <a:lnTo>
                  <a:pt x="311" y="-39667"/>
                </a:lnTo>
                <a:lnTo>
                  <a:pt x="99" y="-39549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  <a:tailEnd type="arrow"/>
          </a:ln>
        </p:spPr>
        <p:txBody>
          <a:bodyPr vert="horz" lIns="108000" tIns="63000" rIns="108000" bIns="63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6840" y="5581440"/>
            <a:ext cx="28735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0000"/>
                </a:solidFill>
              </a:defRPr>
            </a:pPr>
            <a:r>
              <a:rPr lang="en-US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(Our original contributions)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Compositionality of Equational Abstraction on AART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en-US"/>
              <a:t>Theorem: For an ART </a:t>
            </a:r>
            <a:r>
              <a:rPr lang="en-US" i="1"/>
              <a:t>R</a:t>
            </a:r>
            <a:r>
              <a:rPr lang="en-US"/>
              <a:t> and a set of equations </a:t>
            </a:r>
            <a:r>
              <a:rPr lang="en-US" i="1"/>
              <a:t>E</a:t>
            </a:r>
            <a:r>
              <a:rPr lang="en-US"/>
              <a:t> satisfying some properties,</a:t>
            </a:r>
          </a:p>
          <a:p>
            <a:pPr lvl="0"/>
            <a:endParaRPr lang="en-US"/>
          </a:p>
          <a:p>
            <a:pPr lvl="0"/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 i="1" baseline="30000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∪ </a:t>
            </a:r>
            <a:r>
              <a:rPr lang="en-US" i="1">
                <a:solidFill>
                  <a:srgbClr val="FF0000"/>
                </a:solidFill>
              </a:rPr>
              <a:t>E </a:t>
            </a:r>
            <a:r>
              <a:rPr lang="en-US">
                <a:solidFill>
                  <a:srgbClr val="FF0000"/>
                </a:solidFill>
              </a:rPr>
              <a:t> and (</a:t>
            </a:r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 ∪ </a:t>
            </a:r>
            <a:r>
              <a:rPr lang="en-US" i="1">
                <a:solidFill>
                  <a:srgbClr val="FF0000"/>
                </a:solidFill>
              </a:rPr>
              <a:t>E 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 i="1" baseline="30000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coincides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4440" y="3753720"/>
            <a:ext cx="2091240" cy="1151999"/>
            <a:chOff x="4744440" y="3753720"/>
            <a:chExt cx="2091240" cy="1151999"/>
          </a:xfrm>
        </p:grpSpPr>
        <p:sp>
          <p:nvSpPr>
            <p:cNvPr id="5" name="Freeform 4"/>
            <p:cNvSpPr/>
            <p:nvPr/>
          </p:nvSpPr>
          <p:spPr>
            <a:xfrm>
              <a:off x="4744440" y="3825719"/>
              <a:ext cx="540000" cy="10800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  <a:prstDash val="solid"/>
            </a:ln>
          </p:spPr>
          <p:txBody>
            <a:bodyPr vert="horz" lIns="90000" tIns="45000" rIns="90000" bIns="450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88040" y="3753720"/>
              <a:ext cx="1547640" cy="10958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2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Equational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2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abstraction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200" b="0" i="0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with </a:t>
              </a:r>
              <a:r>
                <a:rPr lang="en-US" sz="2200" b="0" i="1" u="none" strike="noStrike" baseline="0">
                  <a:ln>
                    <a:noFill/>
                  </a:ln>
                  <a:solidFill>
                    <a:srgbClr val="0000FF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rPr>
                <a:t>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0000" y="3780000"/>
            <a:ext cx="2160000" cy="1840680"/>
            <a:chOff x="720000" y="3780000"/>
            <a:chExt cx="2160000" cy="1840680"/>
          </a:xfrm>
        </p:grpSpPr>
        <p:sp>
          <p:nvSpPr>
            <p:cNvPr id="8" name="Straight Connector 7"/>
            <p:cNvSpPr/>
            <p:nvPr/>
          </p:nvSpPr>
          <p:spPr>
            <a:xfrm>
              <a:off x="900000" y="3780000"/>
              <a:ext cx="1080000" cy="0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20000" y="3780000"/>
              <a:ext cx="2160000" cy="1840680"/>
              <a:chOff x="720000" y="3780000"/>
              <a:chExt cx="2160000" cy="184068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20000" y="4860000"/>
                <a:ext cx="2160000" cy="76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1">
                <a:spAutoFit/>
              </a:bodyPr>
              <a:lstStyle>
                <a:defPPr lvl="0">
                  <a:buClr>
                    <a:srgbClr val="000000"/>
                  </a:buClr>
                  <a:buSzPct val="100000"/>
                  <a:buFont typeface="Lucida Sans Unicode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9pPr>
              </a:lstStyle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200" b="0" i="0" u="none" strike="noStrike" baseline="0">
                    <a:ln>
                      <a:noFill/>
                    </a:ln>
                    <a:solidFill>
                      <a:srgbClr val="008000"/>
                    </a:solidFill>
                    <a:latin typeface="Lucida Sans Unicode" pitchFamily="34"/>
                    <a:ea typeface="ＭＳ Ｐゴシック" pitchFamily="2"/>
                    <a:cs typeface="ＭＳ Ｐゴシック" pitchFamily="2"/>
                  </a:rPr>
                  <a:t>Abstraction</a:t>
                </a:r>
              </a:p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200" b="0" i="0" u="none" strike="noStrike" baseline="0">
                    <a:ln>
                      <a:noFill/>
                    </a:ln>
                    <a:solidFill>
                      <a:srgbClr val="008000"/>
                    </a:solidFill>
                    <a:latin typeface="Lucida Sans Unicode" pitchFamily="34"/>
                    <a:ea typeface="ＭＳ Ｐゴシック" pitchFamily="2"/>
                    <a:cs typeface="ＭＳ Ｐゴシック" pitchFamily="2"/>
                  </a:rPr>
                  <a:t>after weaving</a:t>
                </a:r>
              </a:p>
            </p:txBody>
          </p:sp>
          <p:sp>
            <p:nvSpPr>
              <p:cNvPr id="11" name="Straight Connector 10"/>
              <p:cNvSpPr/>
              <p:nvPr/>
            </p:nvSpPr>
            <p:spPr>
              <a:xfrm>
                <a:off x="1440000" y="3780000"/>
                <a:ext cx="180000" cy="1080000"/>
              </a:xfrm>
              <a:prstGeom prst="line">
                <a:avLst/>
              </a:prstGeom>
              <a:noFill/>
              <a:ln w="18000">
                <a:solidFill>
                  <a:srgbClr val="008000"/>
                </a:solidFill>
                <a:prstDash val="solid"/>
              </a:ln>
            </p:spPr>
            <p:txBody>
              <a:bodyPr vert="horz" lIns="99000" tIns="54000" rIns="99000" bIns="54000" anchor="ctr" anchorCtr="1" compatLnSpc="1"/>
              <a:lstStyle>
                <a:defPPr lvl="0">
                  <a:buClr>
                    <a:srgbClr val="000000"/>
                  </a:buClr>
                  <a:buSzPct val="100000"/>
                  <a:buFont typeface="Lucida Sans Unicode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9pPr>
              </a:lstStyle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700000" y="3780000"/>
            <a:ext cx="2340000" cy="1840680"/>
            <a:chOff x="2700000" y="3780000"/>
            <a:chExt cx="2340000" cy="1840680"/>
          </a:xfrm>
        </p:grpSpPr>
        <p:sp>
          <p:nvSpPr>
            <p:cNvPr id="13" name="Straight Connector 12"/>
            <p:cNvSpPr/>
            <p:nvPr/>
          </p:nvSpPr>
          <p:spPr>
            <a:xfrm>
              <a:off x="2700000" y="3780000"/>
              <a:ext cx="1440000" cy="0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lIns="99000" tIns="54000" rIns="99000" bIns="54000" anchor="ctr" anchorCtr="1" compatLnSpc="1"/>
            <a:lstStyle>
              <a:defPPr lvl="0">
                <a:buClr>
                  <a:srgbClr val="000000"/>
                </a:buClr>
                <a:buSzPct val="100000"/>
                <a:buFont typeface="Lucida Sans Unicode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Lucida Sans Unicode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Lucida Sans Unicode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Lucida Sans Unicode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Lucida Sans Unicode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Lucida Sans Unicode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Lucida Sans Unicode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Lucida Sans Unicode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Lucida Sans Unicode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Lucida Sans Unicode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880000" y="3780000"/>
              <a:ext cx="2160000" cy="1840680"/>
              <a:chOff x="2880000" y="3780000"/>
              <a:chExt cx="2160000" cy="184068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880000" y="4860000"/>
                <a:ext cx="2160000" cy="76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1">
                <a:spAutoFit/>
              </a:bodyPr>
              <a:lstStyle>
                <a:defPPr lvl="0">
                  <a:buClr>
                    <a:srgbClr val="000000"/>
                  </a:buClr>
                  <a:buSzPct val="100000"/>
                  <a:buFont typeface="Lucida Sans Unicode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9pPr>
              </a:lstStyle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200" b="0" i="0" u="none" strike="noStrike" baseline="0">
                    <a:ln>
                      <a:noFill/>
                    </a:ln>
                    <a:solidFill>
                      <a:srgbClr val="008000"/>
                    </a:solidFill>
                    <a:latin typeface="Lucida Sans Unicode" pitchFamily="34"/>
                    <a:ea typeface="ＭＳ Ｐゴシック" pitchFamily="2"/>
                    <a:cs typeface="ＭＳ Ｐゴシック" pitchFamily="2"/>
                  </a:rPr>
                  <a:t>Weaving after abstraction</a:t>
                </a: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3420000" y="3780000"/>
                <a:ext cx="180000" cy="1080000"/>
              </a:xfrm>
              <a:prstGeom prst="line">
                <a:avLst/>
              </a:prstGeom>
              <a:noFill/>
              <a:ln w="18000">
                <a:solidFill>
                  <a:srgbClr val="008000"/>
                </a:solidFill>
                <a:prstDash val="solid"/>
              </a:ln>
            </p:spPr>
            <p:txBody>
              <a:bodyPr vert="horz" lIns="99000" tIns="54000" rIns="99000" bIns="54000" anchor="ctr" anchorCtr="1" compatLnSpc="1"/>
              <a:lstStyle>
                <a:defPPr lvl="0">
                  <a:buClr>
                    <a:srgbClr val="000000"/>
                  </a:buClr>
                  <a:buSzPct val="100000"/>
                  <a:buFont typeface="Lucida Sans Unicode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2pPr>
                <a:lvl3pPr lvl="2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4pPr>
                <a:lvl5pPr lvl="4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5pPr>
                <a:lvl6pPr lvl="5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6pPr>
                <a:lvl7pPr lvl="6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7pPr>
                <a:lvl8pPr lvl="7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8pPr>
                <a:lvl9pPr lvl="8">
                  <a:buClr>
                    <a:srgbClr val="000000"/>
                  </a:buClr>
                  <a:buSzPct val="100000"/>
                  <a:buFont typeface="Lucida Sans Unicode" pitchFamily="34"/>
                  <a:buChar char="•"/>
                </a:lvl9pPr>
              </a:lstStyle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Lucida Sans Unicode" pitchFamily="34"/>
                  <a:ea typeface="ＭＳ Ｐゴシック" pitchFamily="2"/>
                  <a:cs typeface="ＭＳ Ｐゴシック" pitchFamily="2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788000" y="5239800"/>
            <a:ext cx="4320000" cy="143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Corollary: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 similar fact about trace equivalence w. r. t. labeling holds for the state machine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Compositionality for AO Software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en-US"/>
              <a:t>[Goldman &amp; Katz '07], [Katz &amp; Katz '09]: Modular model checking of state machine models of AO software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4880" y="4187520"/>
            <a:ext cx="1363320" cy="320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7080" y="4168080"/>
            <a:ext cx="1393919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Base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6440" y="3285000"/>
            <a:ext cx="812520" cy="321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280" y="3265920"/>
            <a:ext cx="81000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Aspect</a:t>
            </a:r>
          </a:p>
        </p:txBody>
      </p:sp>
      <p:sp>
        <p:nvSpPr>
          <p:cNvPr id="8" name="Freeform 7"/>
          <p:cNvSpPr/>
          <p:nvPr/>
        </p:nvSpPr>
        <p:spPr>
          <a:xfrm>
            <a:off x="6648839" y="4015800"/>
            <a:ext cx="1990079" cy="66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29" h="1844">
                <a:moveTo>
                  <a:pt x="2764" y="0"/>
                </a:moveTo>
                <a:cubicBezTo>
                  <a:pt x="4331" y="0"/>
                  <a:pt x="5529" y="399"/>
                  <a:pt x="5529" y="922"/>
                </a:cubicBezTo>
                <a:cubicBezTo>
                  <a:pt x="5529" y="1445"/>
                  <a:pt x="4332" y="1844"/>
                  <a:pt x="2764" y="1844"/>
                </a:cubicBezTo>
                <a:cubicBezTo>
                  <a:pt x="1196" y="1844"/>
                  <a:pt x="0" y="1445"/>
                  <a:pt x="0" y="922"/>
                </a:cubicBezTo>
                <a:cubicBezTo>
                  <a:pt x="0" y="399"/>
                  <a:pt x="1197" y="0"/>
                  <a:pt x="2764" y="0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3040" y="4168080"/>
            <a:ext cx="1462319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Entire System</a:t>
            </a:r>
          </a:p>
        </p:txBody>
      </p:sp>
      <p:sp>
        <p:nvSpPr>
          <p:cNvPr id="10" name="Freeform 9"/>
          <p:cNvSpPr/>
          <p:nvPr/>
        </p:nvSpPr>
        <p:spPr>
          <a:xfrm>
            <a:off x="4944239" y="4340880"/>
            <a:ext cx="1591560" cy="1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2" h="37">
                <a:moveTo>
                  <a:pt x="0" y="0"/>
                </a:moveTo>
                <a:lnTo>
                  <a:pt x="4422" y="0"/>
                </a:lnTo>
                <a:lnTo>
                  <a:pt x="4422" y="18"/>
                </a:lnTo>
                <a:lnTo>
                  <a:pt x="4422" y="37"/>
                </a:lnTo>
                <a:lnTo>
                  <a:pt x="0" y="37"/>
                </a:lnTo>
                <a:lnTo>
                  <a:pt x="0" y="19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07720" y="4297320"/>
            <a:ext cx="140760" cy="100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2" h="280">
                <a:moveTo>
                  <a:pt x="22" y="251"/>
                </a:moveTo>
                <a:lnTo>
                  <a:pt x="0" y="280"/>
                </a:lnTo>
                <a:lnTo>
                  <a:pt x="392" y="139"/>
                </a:lnTo>
                <a:lnTo>
                  <a:pt x="0" y="0"/>
                </a:lnTo>
                <a:lnTo>
                  <a:pt x="22" y="28"/>
                </a:lnTo>
                <a:lnTo>
                  <a:pt x="39" y="62"/>
                </a:lnTo>
                <a:lnTo>
                  <a:pt x="50" y="99"/>
                </a:lnTo>
                <a:lnTo>
                  <a:pt x="54" y="139"/>
                </a:lnTo>
                <a:lnTo>
                  <a:pt x="50" y="178"/>
                </a:lnTo>
                <a:lnTo>
                  <a:pt x="39" y="216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981400" y="3440160"/>
            <a:ext cx="869759" cy="613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17" h="1705">
                <a:moveTo>
                  <a:pt x="21" y="0"/>
                </a:moveTo>
                <a:lnTo>
                  <a:pt x="2417" y="1675"/>
                </a:lnTo>
                <a:lnTo>
                  <a:pt x="2407" y="1690"/>
                </a:lnTo>
                <a:lnTo>
                  <a:pt x="2396" y="1705"/>
                </a:lnTo>
                <a:lnTo>
                  <a:pt x="0" y="30"/>
                </a:lnTo>
                <a:lnTo>
                  <a:pt x="11" y="15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95720" y="3990960"/>
            <a:ext cx="144000" cy="121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1" h="339">
                <a:moveTo>
                  <a:pt x="35" y="218"/>
                </a:moveTo>
                <a:lnTo>
                  <a:pt x="0" y="230"/>
                </a:lnTo>
                <a:lnTo>
                  <a:pt x="401" y="339"/>
                </a:lnTo>
                <a:lnTo>
                  <a:pt x="161" y="0"/>
                </a:lnTo>
                <a:lnTo>
                  <a:pt x="162" y="35"/>
                </a:lnTo>
                <a:lnTo>
                  <a:pt x="156" y="72"/>
                </a:lnTo>
                <a:lnTo>
                  <a:pt x="145" y="109"/>
                </a:lnTo>
                <a:lnTo>
                  <a:pt x="126" y="145"/>
                </a:lnTo>
                <a:lnTo>
                  <a:pt x="100" y="175"/>
                </a:lnTo>
                <a:lnTo>
                  <a:pt x="69" y="200"/>
                </a:lnTo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080" y="3921840"/>
            <a:ext cx="818280" cy="2764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920" y="3942720"/>
            <a:ext cx="837720" cy="29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33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Weaving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5240" y="5988600"/>
            <a:ext cx="1363320" cy="320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7840" y="5969160"/>
            <a:ext cx="55656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true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6800" y="5086079"/>
            <a:ext cx="812520" cy="321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9840" y="5067000"/>
            <a:ext cx="53568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7399" y="5969160"/>
            <a:ext cx="55260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true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87440" y="5722920"/>
            <a:ext cx="818280" cy="2764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cxnSp>
        <p:nvCxnSpPr>
          <p:cNvPr id="22" name="Straight Arrow Connector 21"/>
          <p:cNvCxnSpPr>
            <a:stCxn id="7" idx="2"/>
            <a:endCxn id="19" idx="0"/>
          </p:cNvCxnSpPr>
          <p:nvPr/>
        </p:nvCxnSpPr>
        <p:spPr>
          <a:xfrm rot="16200000" flipH="1">
            <a:off x="4818600" y="4327920"/>
            <a:ext cx="1463760" cy="1440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cxnSp>
        <p:nvCxnSpPr>
          <p:cNvPr id="23" name="Straight Arrow Connector 22"/>
          <p:cNvCxnSpPr>
            <a:endCxn id="17" idx="0"/>
          </p:cNvCxnSpPr>
          <p:nvPr/>
        </p:nvCxnSpPr>
        <p:spPr>
          <a:xfrm flipH="1">
            <a:off x="4249440" y="4505400"/>
            <a:ext cx="720" cy="146376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cxnSp>
        <p:nvCxnSpPr>
          <p:cNvPr id="24" name="Straight Arrow Connector 23"/>
          <p:cNvCxnSpPr>
            <a:stCxn id="8" idx="2"/>
            <a:endCxn id="20" idx="0"/>
          </p:cNvCxnSpPr>
          <p:nvPr/>
        </p:nvCxnSpPr>
        <p:spPr>
          <a:xfrm rot="5400000">
            <a:off x="6998849" y="5324130"/>
            <a:ext cx="1289880" cy="18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sp>
        <p:nvSpPr>
          <p:cNvPr id="25" name="TextBox 24"/>
          <p:cNvSpPr txBox="1"/>
          <p:nvPr/>
        </p:nvSpPr>
        <p:spPr>
          <a:xfrm>
            <a:off x="4223520" y="4883040"/>
            <a:ext cx="1031040" cy="729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Assume-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Guarantee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Reasoning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9520" y="5040360"/>
            <a:ext cx="1038599" cy="584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Model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Checking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0000" y="5782680"/>
            <a:ext cx="82080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implies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03999" y="5969879"/>
            <a:ext cx="576000" cy="33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20" b="0" i="0" u="none" strike="noStrike" spc="0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Lucida Sans Unicode" pitchFamily="34"/>
                <a:cs typeface="Lucida Sans Unicode" pitchFamily="34"/>
              </a:rPr>
              <a:t>and</a:t>
            </a:r>
          </a:p>
        </p:txBody>
      </p:sp>
      <p:cxnSp>
        <p:nvCxnSpPr>
          <p:cNvPr id="29" name="Straight Arrow Connector 28"/>
          <p:cNvCxnSpPr>
            <a:stCxn id="19" idx="2"/>
            <a:endCxn id="28" idx="0"/>
          </p:cNvCxnSpPr>
          <p:nvPr/>
        </p:nvCxnSpPr>
        <p:spPr>
          <a:xfrm rot="16200000" flipH="1">
            <a:off x="5592060" y="5369939"/>
            <a:ext cx="565559" cy="634319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30" name="Straight Arrow Connector 29"/>
          <p:cNvCxnSpPr>
            <a:stCxn id="17" idx="3"/>
            <a:endCxn id="28" idx="1"/>
          </p:cNvCxnSpPr>
          <p:nvPr/>
        </p:nvCxnSpPr>
        <p:spPr>
          <a:xfrm>
            <a:off x="4514400" y="6137820"/>
            <a:ext cx="1389599" cy="719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31" name="Straight Arrow Connector 30"/>
          <p:cNvCxnSpPr>
            <a:endCxn id="20" idx="1"/>
          </p:cNvCxnSpPr>
          <p:nvPr/>
        </p:nvCxnSpPr>
        <p:spPr>
          <a:xfrm flipV="1">
            <a:off x="6480000" y="6137640"/>
            <a:ext cx="887399" cy="72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Related 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[Jagadeesan et al. '07]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Compositionality of bisimulation</a:t>
            </a:r>
          </a:p>
          <a:p>
            <a:pPr lvl="1"/>
            <a:endParaRPr lang="en-US"/>
          </a:p>
          <a:p>
            <a:pPr lvl="1"/>
            <a:r>
              <a:rPr lang="en-US"/>
              <a:t>Difficult to check the relation automatically</a:t>
            </a:r>
          </a:p>
          <a:p>
            <a:pPr lvl="1"/>
            <a:endParaRPr lang="en-US"/>
          </a:p>
          <a:p>
            <a:pPr lvl="1"/>
            <a:r>
              <a:rPr lang="en-US"/>
              <a:t>Abstraction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/>
              <a:t>Automatically computable</a:t>
            </a:r>
          </a:p>
          <a:p>
            <a:pPr lvl="2"/>
            <a:endParaRPr lang="en-US"/>
          </a:p>
          <a:p>
            <a:pPr lvl="2"/>
            <a:r>
              <a:rPr lang="en-US"/>
              <a:t>Implies one-way simulation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Related 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[Braga '08]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Constructive approach to structural operational semantics</a:t>
            </a:r>
          </a:p>
          <a:p>
            <a:pPr lvl="2">
              <a:buNone/>
            </a:pPr>
            <a:endParaRPr lang="en-US"/>
          </a:p>
          <a:p>
            <a:pPr lvl="2"/>
            <a:r>
              <a:rPr lang="en-US"/>
              <a:t>Enhance semantics of AO constructs to existing semantics in a compositional way</a:t>
            </a:r>
          </a:p>
          <a:p>
            <a:pPr lvl="2"/>
            <a:endParaRPr lang="en-US"/>
          </a:p>
          <a:p>
            <a:pPr lvl="2"/>
            <a:r>
              <a:rPr lang="en-US"/>
              <a:t>Currently only for the “call” pointcut descritor</a:t>
            </a:r>
          </a:p>
          <a:p>
            <a:pPr lvl="2"/>
            <a:endParaRPr lang="en-US"/>
          </a:p>
          <a:p>
            <a:pPr lvl="2"/>
            <a:r>
              <a:rPr lang="en-US"/>
              <a:t>Potential to make our approach much simpler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Conclusions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Compositional abstraction of AO software based on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State machine model of AO software and</a:t>
            </a:r>
          </a:p>
          <a:p>
            <a:pPr lvl="1"/>
            <a:endParaRPr lang="en-US"/>
          </a:p>
          <a:p>
            <a:pPr lvl="1"/>
            <a:r>
              <a:rPr lang="en-US"/>
              <a:t>Equational abstraction in rewriting logic</a:t>
            </a:r>
          </a:p>
          <a:p>
            <a:pPr lvl="1"/>
            <a:endParaRPr lang="en-US"/>
          </a:p>
          <a:p>
            <a:pPr lvl="0"/>
            <a:r>
              <a:rPr lang="en-US"/>
              <a:t>Applied to the state machine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Future 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Restructuring based on Braga's work</a:t>
            </a:r>
          </a:p>
          <a:p>
            <a:pPr lvl="0"/>
            <a:endParaRPr lang="en-US"/>
          </a:p>
          <a:p>
            <a:pPr lvl="0"/>
            <a:r>
              <a:rPr lang="en-US"/>
              <a:t>Treatment of aspect compositions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Current model can handle only one aspect at the same time</a:t>
            </a:r>
          </a:p>
          <a:p>
            <a:pPr lvl="0"/>
            <a:endParaRPr lang="en-US"/>
          </a:p>
          <a:p>
            <a:pPr lvl="0"/>
            <a:r>
              <a:rPr lang="en-US"/>
              <a:t>Evaluations using examples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Effects to state space reduction in model checking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Future 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Extensions to operational semantics of programming languages</a:t>
            </a:r>
          </a:p>
          <a:p>
            <a:pPr lvl="0"/>
            <a:endParaRPr lang="en-US"/>
          </a:p>
          <a:p>
            <a:pPr lvl="0"/>
            <a:r>
              <a:rPr lang="en-US"/>
              <a:t>Extensions to other compositional analysis and reasoning of AO software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Model transformation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57200" y="219600"/>
            <a:ext cx="8229600" cy="5742360"/>
          </a:xfrm>
        </p:spPr>
        <p:txBody>
          <a:bodyPr lIns="0" tIns="0" rIns="0" bIns="0" anchor="ctr"/>
          <a:lstStyle>
            <a:defPPr lvl="0">
              <a:buClr>
                <a:srgbClr val="2DA2BF"/>
              </a:buClr>
              <a:buSzPct val="68000"/>
              <a:buFont typeface="Wingdings 3" pitchFamily="18"/>
              <a:buNone/>
            </a:defPPr>
            <a:lvl1pPr lvl="0">
              <a:buClr>
                <a:srgbClr val="2DA2BF"/>
              </a:buClr>
              <a:buSzPct val="68000"/>
              <a:buFont typeface="Wingdings 3" pitchFamily="18"/>
              <a:buChar char=""/>
            </a:lvl1pPr>
            <a:lvl2pPr lvl="1">
              <a:buClr>
                <a:srgbClr val="2DA2BF"/>
              </a:buClr>
              <a:buSzPct val="100000"/>
              <a:buFont typeface="Verdana" pitchFamily="34"/>
              <a:buChar char="◦"/>
            </a:lvl2pPr>
            <a:lvl3pPr lvl="2">
              <a:buClr>
                <a:srgbClr val="DA1F28"/>
              </a:buClr>
              <a:buSzPct val="100000"/>
              <a:buFont typeface="Wingdings 2" pitchFamily="18"/>
              <a:buChar char=""/>
            </a:lvl3pPr>
            <a:lvl4pPr lvl="3">
              <a:buClr>
                <a:srgbClr val="DA1F28"/>
              </a:buClr>
              <a:buSzPct val="100000"/>
              <a:buFont typeface="Wingdings 2" pitchFamily="18"/>
              <a:buChar char=""/>
            </a:lvl4pPr>
            <a:lvl5pPr lvl="4">
              <a:buClr>
                <a:srgbClr val="DA1F28"/>
              </a:buClr>
              <a:buSzPct val="100000"/>
              <a:buFont typeface="Wingdings 2" pitchFamily="18"/>
              <a:buChar char=""/>
            </a:lvl5pPr>
            <a:lvl6pPr lvl="5">
              <a:buClr>
                <a:srgbClr val="DA1F28"/>
              </a:buClr>
              <a:buSzPct val="100000"/>
              <a:buFont typeface="Wingdings 2" pitchFamily="18"/>
              <a:buChar char=""/>
            </a:lvl6pPr>
            <a:lvl7pPr lvl="6">
              <a:buClr>
                <a:srgbClr val="DA1F28"/>
              </a:buClr>
              <a:buSzPct val="100000"/>
              <a:buFont typeface="Wingdings 2" pitchFamily="18"/>
              <a:buChar char=""/>
            </a:lvl7pPr>
            <a:lvl8pPr lvl="7">
              <a:buClr>
                <a:srgbClr val="DA1F28"/>
              </a:buClr>
              <a:buSzPct val="100000"/>
              <a:buFont typeface="Wingdings 2" pitchFamily="18"/>
              <a:buChar char=""/>
            </a:lvl8pPr>
            <a:lvl9pPr lvl="8">
              <a:buClr>
                <a:srgbClr val="DA1F28"/>
              </a:buClr>
              <a:buSzPct val="100000"/>
              <a:buFont typeface="Wingdings 2" pitchFamily="18"/>
              <a:buChar char=""/>
            </a:lvl9pPr>
          </a:lstStyle>
          <a:p>
            <a:pPr marL="109440" lvl="0" indent="0" algn="ctr">
              <a:buNone/>
              <a:tabLst>
                <a:tab pos="109440" algn="l"/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Thank you very much for your attention!</a:t>
            </a:r>
          </a:p>
          <a:p>
            <a:pPr marL="109440" lvl="0" indent="0" algn="ctr">
              <a:buNone/>
              <a:tabLst>
                <a:tab pos="109440" algn="l"/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/>
          </a:p>
          <a:p>
            <a:pPr marL="109440" lvl="0" indent="0" algn="ctr">
              <a:buNone/>
              <a:tabLst>
                <a:tab pos="109440" algn="l"/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/>
              <a:t>Questions and comments?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2800"/>
            <a:ext cx="8229600" cy="1346760"/>
          </a:xfrm>
        </p:spPr>
        <p:txBody>
          <a:bodyPr/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Aim of Our Research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27896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z="2600">
                <a:solidFill>
                  <a:srgbClr val="FF0000"/>
                </a:solidFill>
              </a:rPr>
              <a:t>Abstraction</a:t>
            </a:r>
            <a:r>
              <a:rPr lang="en-US" sz="2600"/>
              <a:t> of AO software in a compositional way</a:t>
            </a:r>
          </a:p>
          <a:p>
            <a:pPr lvl="0"/>
            <a:endParaRPr lang="en-US"/>
          </a:p>
          <a:p>
            <a:pPr lvl="0"/>
            <a:r>
              <a:rPr lang="en-US" sz="2600"/>
              <a:t>Abstraction: </a:t>
            </a:r>
            <a:r>
              <a:rPr lang="en-US" sz="2600">
                <a:solidFill>
                  <a:srgbClr val="FF0000"/>
                </a:solidFill>
              </a:rPr>
              <a:t>Building</a:t>
            </a:r>
            <a:r>
              <a:rPr lang="en-US" sz="2600"/>
              <a:t> a system model (</a:t>
            </a:r>
            <a:r>
              <a:rPr lang="en-US" sz="2600">
                <a:solidFill>
                  <a:srgbClr val="FF0000"/>
                </a:solidFill>
              </a:rPr>
              <a:t>abstract model</a:t>
            </a:r>
            <a:r>
              <a:rPr lang="en-US" sz="2600"/>
              <a:t>) consisting of abstract constituents obtained from the original system model (</a:t>
            </a:r>
            <a:r>
              <a:rPr lang="en-US" sz="2600">
                <a:solidFill>
                  <a:srgbClr val="FF0000"/>
                </a:solidFill>
              </a:rPr>
              <a:t>concrete model</a:t>
            </a:r>
            <a:r>
              <a:rPr lang="en-US" sz="2600"/>
              <a:t>)</a:t>
            </a:r>
          </a:p>
          <a:p>
            <a:pPr lvl="0"/>
            <a:endParaRPr lang="en-US"/>
          </a:p>
          <a:p>
            <a:pPr lvl="0"/>
            <a:r>
              <a:rPr lang="en-US" sz="2600"/>
              <a:t>Analysis and reasoning about the abstract model </a:t>
            </a:r>
            <a:r>
              <a:rPr lang="en-US" sz="2600">
                <a:solidFill>
                  <a:srgbClr val="FF0000"/>
                </a:solidFill>
              </a:rPr>
              <a:t>provide useful information</a:t>
            </a:r>
            <a:r>
              <a:rPr lang="en-US" sz="2600"/>
              <a:t> about the concrete model </a:t>
            </a:r>
            <a:r>
              <a:rPr lang="en-US" sz="2600">
                <a:solidFill>
                  <a:srgbClr val="FF0000"/>
                </a:solidFill>
              </a:rPr>
              <a:t>efficiently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Compositional Abstraction of AO 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840" y="2772000"/>
            <a:ext cx="182664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Base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60" y="1548000"/>
            <a:ext cx="1034279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Aspect</a:t>
            </a:r>
          </a:p>
        </p:txBody>
      </p:sp>
      <p:sp>
        <p:nvSpPr>
          <p:cNvPr id="5" name="Freeform 4"/>
          <p:cNvSpPr/>
          <p:nvPr/>
        </p:nvSpPr>
        <p:spPr>
          <a:xfrm>
            <a:off x="5580000" y="2534400"/>
            <a:ext cx="270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Entire System</a:t>
            </a:r>
          </a:p>
        </p:txBody>
      </p:sp>
      <p:cxnSp>
        <p:nvCxnSpPr>
          <p:cNvPr id="6" name="Straight Arrow Connector 5"/>
          <p:cNvCxnSpPr>
            <a:stCxn id="3" idx="3"/>
            <a:endCxn id="5" idx="6"/>
          </p:cNvCxnSpPr>
          <p:nvPr/>
        </p:nvCxnSpPr>
        <p:spPr>
          <a:xfrm flipV="1">
            <a:off x="3255480" y="2984400"/>
            <a:ext cx="2324520" cy="36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7" name="Straight Arrow Connector 6"/>
          <p:cNvCxnSpPr>
            <a:endCxn id="5" idx="5"/>
          </p:cNvCxnSpPr>
          <p:nvPr/>
        </p:nvCxnSpPr>
        <p:spPr>
          <a:xfrm>
            <a:off x="4680000" y="1760760"/>
            <a:ext cx="1295280" cy="90540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1068840" y="5320800"/>
            <a:ext cx="243000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 Base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0160" y="4104000"/>
            <a:ext cx="17809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 Aspect</a:t>
            </a:r>
          </a:p>
        </p:txBody>
      </p:sp>
      <p:sp>
        <p:nvSpPr>
          <p:cNvPr id="10" name="Freeform 9"/>
          <p:cNvSpPr/>
          <p:nvPr/>
        </p:nvSpPr>
        <p:spPr>
          <a:xfrm>
            <a:off x="5580000" y="5054400"/>
            <a:ext cx="270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 Entire System</a:t>
            </a:r>
          </a:p>
        </p:txBody>
      </p:sp>
      <p:cxnSp>
        <p:nvCxnSpPr>
          <p:cNvPr id="11" name="Straight Arrow Connector 10"/>
          <p:cNvCxnSpPr>
            <a:stCxn id="8" idx="3"/>
            <a:endCxn id="10" idx="6"/>
          </p:cNvCxnSpPr>
          <p:nvPr/>
        </p:nvCxnSpPr>
        <p:spPr>
          <a:xfrm>
            <a:off x="3498840" y="5503140"/>
            <a:ext cx="2081160" cy="126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12" name="Straight Arrow Connector 11"/>
          <p:cNvCxnSpPr>
            <a:endCxn id="10" idx="5"/>
          </p:cNvCxnSpPr>
          <p:nvPr/>
        </p:nvCxnSpPr>
        <p:spPr>
          <a:xfrm>
            <a:off x="5092919" y="4286160"/>
            <a:ext cx="882361" cy="900000"/>
          </a:xfrm>
          <a:prstGeom prst="straightConnector1">
            <a:avLst/>
          </a:prstGeom>
          <a:noFill/>
          <a:ln w="18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13" name="Straight Arrow Connector 12"/>
          <p:cNvCxnSpPr>
            <a:stCxn id="3" idx="2"/>
            <a:endCxn id="8" idx="0"/>
          </p:cNvCxnSpPr>
          <p:nvPr/>
        </p:nvCxnSpPr>
        <p:spPr>
          <a:xfrm rot="5400000">
            <a:off x="1251360" y="4230000"/>
            <a:ext cx="2123280" cy="5832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rot="5400000">
            <a:off x="3017520" y="3016620"/>
            <a:ext cx="2130480" cy="44280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cxnSp>
        <p:nvCxnSpPr>
          <p:cNvPr id="15" name="Straight Arrow Connector 14"/>
          <p:cNvCxnSpPr>
            <a:stCxn id="5" idx="8"/>
            <a:endCxn id="10" idx="4"/>
          </p:cNvCxnSpPr>
          <p:nvPr/>
        </p:nvCxnSpPr>
        <p:spPr>
          <a:xfrm rot="16200000" flipH="1">
            <a:off x="6120000" y="4244400"/>
            <a:ext cx="1620000" cy="1588"/>
          </a:xfrm>
          <a:prstGeom prst="straightConnector1">
            <a:avLst/>
          </a:prstGeom>
          <a:noFill/>
          <a:ln w="18000">
            <a:solidFill>
              <a:srgbClr val="008000"/>
            </a:solidFill>
            <a:custDash>
              <a:ds d="102000" sp="102000"/>
              <a:ds d="102000" sp="102000"/>
            </a:custDash>
            <a:tailEnd type="arrow"/>
          </a:ln>
        </p:spPr>
      </p:cxnSp>
      <p:sp>
        <p:nvSpPr>
          <p:cNvPr id="16" name="TextBox 15"/>
          <p:cNvSpPr txBox="1"/>
          <p:nvPr/>
        </p:nvSpPr>
        <p:spPr>
          <a:xfrm>
            <a:off x="4551839" y="2412000"/>
            <a:ext cx="10706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Weaving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8200" y="4999320"/>
            <a:ext cx="107064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FF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Weaving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0000" y="3780000"/>
            <a:ext cx="13237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  <p:sp>
        <p:nvSpPr>
          <p:cNvPr id="19" name="Freeform 18"/>
          <p:cNvSpPr/>
          <p:nvPr/>
        </p:nvSpPr>
        <p:spPr>
          <a:xfrm>
            <a:off x="2170800" y="1440000"/>
            <a:ext cx="6435000" cy="3634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876" h="10096">
                <a:moveTo>
                  <a:pt x="0" y="1359"/>
                </a:moveTo>
                <a:lnTo>
                  <a:pt x="0" y="1359"/>
                </a:lnTo>
                <a:lnTo>
                  <a:pt x="387" y="1154"/>
                </a:lnTo>
                <a:lnTo>
                  <a:pt x="808" y="966"/>
                </a:lnTo>
                <a:lnTo>
                  <a:pt x="1257" y="795"/>
                </a:lnTo>
                <a:lnTo>
                  <a:pt x="1728" y="644"/>
                </a:lnTo>
                <a:lnTo>
                  <a:pt x="2223" y="509"/>
                </a:lnTo>
                <a:lnTo>
                  <a:pt x="2737" y="391"/>
                </a:lnTo>
                <a:lnTo>
                  <a:pt x="3271" y="291"/>
                </a:lnTo>
                <a:lnTo>
                  <a:pt x="3821" y="206"/>
                </a:lnTo>
                <a:lnTo>
                  <a:pt x="4381" y="137"/>
                </a:lnTo>
                <a:lnTo>
                  <a:pt x="4957" y="83"/>
                </a:lnTo>
                <a:lnTo>
                  <a:pt x="5540" y="42"/>
                </a:lnTo>
                <a:lnTo>
                  <a:pt x="6129" y="14"/>
                </a:lnTo>
                <a:lnTo>
                  <a:pt x="6724" y="0"/>
                </a:lnTo>
                <a:lnTo>
                  <a:pt x="7320" y="0"/>
                </a:lnTo>
                <a:lnTo>
                  <a:pt x="7920" y="10"/>
                </a:lnTo>
                <a:lnTo>
                  <a:pt x="8516" y="35"/>
                </a:lnTo>
                <a:lnTo>
                  <a:pt x="9107" y="68"/>
                </a:lnTo>
                <a:lnTo>
                  <a:pt x="9693" y="112"/>
                </a:lnTo>
                <a:lnTo>
                  <a:pt x="10270" y="167"/>
                </a:lnTo>
                <a:lnTo>
                  <a:pt x="10838" y="230"/>
                </a:lnTo>
                <a:lnTo>
                  <a:pt x="11391" y="303"/>
                </a:lnTo>
                <a:lnTo>
                  <a:pt x="11933" y="382"/>
                </a:lnTo>
                <a:lnTo>
                  <a:pt x="12454" y="472"/>
                </a:lnTo>
                <a:lnTo>
                  <a:pt x="12956" y="567"/>
                </a:lnTo>
                <a:lnTo>
                  <a:pt x="13437" y="673"/>
                </a:lnTo>
                <a:lnTo>
                  <a:pt x="13895" y="782"/>
                </a:lnTo>
                <a:lnTo>
                  <a:pt x="14324" y="895"/>
                </a:lnTo>
                <a:lnTo>
                  <a:pt x="14730" y="1017"/>
                </a:lnTo>
                <a:lnTo>
                  <a:pt x="15101" y="1143"/>
                </a:lnTo>
                <a:lnTo>
                  <a:pt x="15442" y="1273"/>
                </a:lnTo>
                <a:lnTo>
                  <a:pt x="15748" y="1407"/>
                </a:lnTo>
                <a:lnTo>
                  <a:pt x="16019" y="1545"/>
                </a:lnTo>
                <a:lnTo>
                  <a:pt x="16261" y="1688"/>
                </a:lnTo>
                <a:lnTo>
                  <a:pt x="16482" y="1831"/>
                </a:lnTo>
                <a:lnTo>
                  <a:pt x="16689" y="1982"/>
                </a:lnTo>
                <a:lnTo>
                  <a:pt x="16878" y="2136"/>
                </a:lnTo>
                <a:lnTo>
                  <a:pt x="17052" y="2297"/>
                </a:lnTo>
                <a:lnTo>
                  <a:pt x="17207" y="2463"/>
                </a:lnTo>
                <a:lnTo>
                  <a:pt x="17347" y="2636"/>
                </a:lnTo>
                <a:lnTo>
                  <a:pt x="17472" y="2816"/>
                </a:lnTo>
                <a:lnTo>
                  <a:pt x="17578" y="3006"/>
                </a:lnTo>
                <a:lnTo>
                  <a:pt x="17667" y="3200"/>
                </a:lnTo>
                <a:lnTo>
                  <a:pt x="17742" y="3403"/>
                </a:lnTo>
                <a:lnTo>
                  <a:pt x="17799" y="3618"/>
                </a:lnTo>
                <a:lnTo>
                  <a:pt x="17842" y="3838"/>
                </a:lnTo>
                <a:lnTo>
                  <a:pt x="17867" y="4066"/>
                </a:lnTo>
                <a:lnTo>
                  <a:pt x="17876" y="4306"/>
                </a:lnTo>
                <a:lnTo>
                  <a:pt x="17870" y="4553"/>
                </a:lnTo>
                <a:lnTo>
                  <a:pt x="17849" y="4813"/>
                </a:lnTo>
                <a:lnTo>
                  <a:pt x="17814" y="5084"/>
                </a:lnTo>
                <a:lnTo>
                  <a:pt x="17764" y="5365"/>
                </a:lnTo>
                <a:lnTo>
                  <a:pt x="17697" y="5656"/>
                </a:lnTo>
                <a:lnTo>
                  <a:pt x="17619" y="5959"/>
                </a:lnTo>
                <a:lnTo>
                  <a:pt x="17525" y="6276"/>
                </a:lnTo>
                <a:lnTo>
                  <a:pt x="17416" y="6607"/>
                </a:lnTo>
                <a:lnTo>
                  <a:pt x="17296" y="6949"/>
                </a:lnTo>
                <a:lnTo>
                  <a:pt x="17161" y="7307"/>
                </a:lnTo>
                <a:lnTo>
                  <a:pt x="17011" y="7679"/>
                </a:lnTo>
                <a:lnTo>
                  <a:pt x="16848" y="8066"/>
                </a:lnTo>
                <a:lnTo>
                  <a:pt x="16674" y="8468"/>
                </a:lnTo>
                <a:lnTo>
                  <a:pt x="16484" y="8887"/>
                </a:lnTo>
                <a:lnTo>
                  <a:pt x="16284" y="9322"/>
                </a:lnTo>
                <a:lnTo>
                  <a:pt x="16070" y="9772"/>
                </a:lnTo>
                <a:lnTo>
                  <a:pt x="15915" y="10096"/>
                </a:lnTo>
                <a:lnTo>
                  <a:pt x="15761" y="10026"/>
                </a:lnTo>
                <a:lnTo>
                  <a:pt x="15916" y="9704"/>
                </a:lnTo>
                <a:lnTo>
                  <a:pt x="16131" y="9256"/>
                </a:lnTo>
                <a:lnTo>
                  <a:pt x="16328" y="8821"/>
                </a:lnTo>
                <a:lnTo>
                  <a:pt x="16517" y="8405"/>
                </a:lnTo>
                <a:lnTo>
                  <a:pt x="16691" y="8004"/>
                </a:lnTo>
                <a:lnTo>
                  <a:pt x="16853" y="7619"/>
                </a:lnTo>
                <a:lnTo>
                  <a:pt x="17000" y="7251"/>
                </a:lnTo>
                <a:lnTo>
                  <a:pt x="17134" y="6897"/>
                </a:lnTo>
                <a:lnTo>
                  <a:pt x="17255" y="6557"/>
                </a:lnTo>
                <a:lnTo>
                  <a:pt x="17360" y="6230"/>
                </a:lnTo>
                <a:lnTo>
                  <a:pt x="17454" y="5919"/>
                </a:lnTo>
                <a:lnTo>
                  <a:pt x="17532" y="5620"/>
                </a:lnTo>
                <a:lnTo>
                  <a:pt x="17596" y="5337"/>
                </a:lnTo>
                <a:lnTo>
                  <a:pt x="17645" y="5062"/>
                </a:lnTo>
                <a:lnTo>
                  <a:pt x="17681" y="4801"/>
                </a:lnTo>
                <a:lnTo>
                  <a:pt x="17700" y="4550"/>
                </a:lnTo>
                <a:lnTo>
                  <a:pt x="17705" y="4312"/>
                </a:lnTo>
                <a:lnTo>
                  <a:pt x="17698" y="4085"/>
                </a:lnTo>
                <a:lnTo>
                  <a:pt x="17673" y="3868"/>
                </a:lnTo>
                <a:lnTo>
                  <a:pt x="17635" y="3658"/>
                </a:lnTo>
                <a:lnTo>
                  <a:pt x="17582" y="3458"/>
                </a:lnTo>
                <a:lnTo>
                  <a:pt x="17513" y="3267"/>
                </a:lnTo>
                <a:lnTo>
                  <a:pt x="17428" y="3083"/>
                </a:lnTo>
                <a:lnTo>
                  <a:pt x="17329" y="2907"/>
                </a:lnTo>
                <a:lnTo>
                  <a:pt x="17214" y="2737"/>
                </a:lnTo>
                <a:lnTo>
                  <a:pt x="17081" y="2573"/>
                </a:lnTo>
                <a:lnTo>
                  <a:pt x="16933" y="2414"/>
                </a:lnTo>
                <a:lnTo>
                  <a:pt x="16768" y="2261"/>
                </a:lnTo>
                <a:lnTo>
                  <a:pt x="16588" y="2113"/>
                </a:lnTo>
                <a:lnTo>
                  <a:pt x="16388" y="1967"/>
                </a:lnTo>
                <a:lnTo>
                  <a:pt x="16171" y="1827"/>
                </a:lnTo>
                <a:lnTo>
                  <a:pt x="15940" y="1690"/>
                </a:lnTo>
                <a:lnTo>
                  <a:pt x="15680" y="1556"/>
                </a:lnTo>
                <a:lnTo>
                  <a:pt x="15380" y="1424"/>
                </a:lnTo>
                <a:lnTo>
                  <a:pt x="15044" y="1298"/>
                </a:lnTo>
                <a:lnTo>
                  <a:pt x="14678" y="1172"/>
                </a:lnTo>
                <a:lnTo>
                  <a:pt x="14280" y="1054"/>
                </a:lnTo>
                <a:lnTo>
                  <a:pt x="13854" y="941"/>
                </a:lnTo>
                <a:lnTo>
                  <a:pt x="13400" y="831"/>
                </a:lnTo>
                <a:lnTo>
                  <a:pt x="12923" y="729"/>
                </a:lnTo>
                <a:lnTo>
                  <a:pt x="12424" y="633"/>
                </a:lnTo>
                <a:lnTo>
                  <a:pt x="11906" y="545"/>
                </a:lnTo>
                <a:lnTo>
                  <a:pt x="11369" y="464"/>
                </a:lnTo>
                <a:lnTo>
                  <a:pt x="10818" y="391"/>
                </a:lnTo>
                <a:lnTo>
                  <a:pt x="10254" y="329"/>
                </a:lnTo>
                <a:lnTo>
                  <a:pt x="9680" y="274"/>
                </a:lnTo>
                <a:lnTo>
                  <a:pt x="9098" y="230"/>
                </a:lnTo>
                <a:lnTo>
                  <a:pt x="8508" y="197"/>
                </a:lnTo>
                <a:lnTo>
                  <a:pt x="7918" y="173"/>
                </a:lnTo>
                <a:lnTo>
                  <a:pt x="7320" y="163"/>
                </a:lnTo>
                <a:lnTo>
                  <a:pt x="6730" y="163"/>
                </a:lnTo>
                <a:lnTo>
                  <a:pt x="6138" y="177"/>
                </a:lnTo>
                <a:lnTo>
                  <a:pt x="5552" y="204"/>
                </a:lnTo>
                <a:lnTo>
                  <a:pt x="4972" y="245"/>
                </a:lnTo>
                <a:lnTo>
                  <a:pt x="4403" y="299"/>
                </a:lnTo>
                <a:lnTo>
                  <a:pt x="3848" y="367"/>
                </a:lnTo>
                <a:lnTo>
                  <a:pt x="3305" y="453"/>
                </a:lnTo>
                <a:lnTo>
                  <a:pt x="2778" y="550"/>
                </a:lnTo>
                <a:lnTo>
                  <a:pt x="2269" y="667"/>
                </a:lnTo>
                <a:lnTo>
                  <a:pt x="1782" y="799"/>
                </a:lnTo>
                <a:lnTo>
                  <a:pt x="1319" y="948"/>
                </a:lnTo>
                <a:lnTo>
                  <a:pt x="881" y="1114"/>
                </a:lnTo>
                <a:lnTo>
                  <a:pt x="471" y="1297"/>
                </a:lnTo>
                <a:lnTo>
                  <a:pt x="83" y="150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822440" y="4816800"/>
            <a:ext cx="254880" cy="299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9" h="834">
                <a:moveTo>
                  <a:pt x="671" y="410"/>
                </a:moveTo>
                <a:lnTo>
                  <a:pt x="671" y="410"/>
                </a:lnTo>
                <a:lnTo>
                  <a:pt x="67" y="834"/>
                </a:lnTo>
                <a:lnTo>
                  <a:pt x="0" y="94"/>
                </a:lnTo>
                <a:lnTo>
                  <a:pt x="0" y="94"/>
                </a:lnTo>
                <a:cubicBezTo>
                  <a:pt x="-4" y="46"/>
                  <a:pt x="30" y="4"/>
                  <a:pt x="76" y="1"/>
                </a:cubicBezTo>
                <a:cubicBezTo>
                  <a:pt x="123" y="-5"/>
                  <a:pt x="164" y="29"/>
                  <a:pt x="169" y="77"/>
                </a:cubicBezTo>
                <a:lnTo>
                  <a:pt x="169" y="77"/>
                </a:lnTo>
                <a:lnTo>
                  <a:pt x="222" y="671"/>
                </a:lnTo>
                <a:lnTo>
                  <a:pt x="90" y="609"/>
                </a:lnTo>
                <a:lnTo>
                  <a:pt x="574" y="269"/>
                </a:lnTo>
                <a:lnTo>
                  <a:pt x="574" y="269"/>
                </a:lnTo>
                <a:cubicBezTo>
                  <a:pt x="614" y="242"/>
                  <a:pt x="667" y="251"/>
                  <a:pt x="693" y="291"/>
                </a:cubicBezTo>
                <a:cubicBezTo>
                  <a:pt x="720" y="328"/>
                  <a:pt x="711" y="382"/>
                  <a:pt x="671" y="410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03599" y="1980000"/>
            <a:ext cx="4615920" cy="431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23" h="11984">
                <a:moveTo>
                  <a:pt x="3189" y="150"/>
                </a:moveTo>
                <a:lnTo>
                  <a:pt x="3189" y="150"/>
                </a:lnTo>
                <a:lnTo>
                  <a:pt x="2917" y="316"/>
                </a:lnTo>
                <a:lnTo>
                  <a:pt x="2663" y="512"/>
                </a:lnTo>
                <a:lnTo>
                  <a:pt x="2421" y="739"/>
                </a:lnTo>
                <a:lnTo>
                  <a:pt x="2189" y="994"/>
                </a:lnTo>
                <a:lnTo>
                  <a:pt x="1967" y="1277"/>
                </a:lnTo>
                <a:lnTo>
                  <a:pt x="1759" y="1584"/>
                </a:lnTo>
                <a:lnTo>
                  <a:pt x="1562" y="1914"/>
                </a:lnTo>
                <a:lnTo>
                  <a:pt x="1376" y="2264"/>
                </a:lnTo>
                <a:lnTo>
                  <a:pt x="1203" y="2630"/>
                </a:lnTo>
                <a:lnTo>
                  <a:pt x="1042" y="3013"/>
                </a:lnTo>
                <a:lnTo>
                  <a:pt x="892" y="3411"/>
                </a:lnTo>
                <a:lnTo>
                  <a:pt x="756" y="3819"/>
                </a:lnTo>
                <a:lnTo>
                  <a:pt x="633" y="4236"/>
                </a:lnTo>
                <a:lnTo>
                  <a:pt x="524" y="4662"/>
                </a:lnTo>
                <a:lnTo>
                  <a:pt x="426" y="5093"/>
                </a:lnTo>
                <a:lnTo>
                  <a:pt x="343" y="5526"/>
                </a:lnTo>
                <a:lnTo>
                  <a:pt x="272" y="5957"/>
                </a:lnTo>
                <a:lnTo>
                  <a:pt x="215" y="6387"/>
                </a:lnTo>
                <a:lnTo>
                  <a:pt x="170" y="6814"/>
                </a:lnTo>
                <a:lnTo>
                  <a:pt x="140" y="7236"/>
                </a:lnTo>
                <a:lnTo>
                  <a:pt x="125" y="7647"/>
                </a:lnTo>
                <a:lnTo>
                  <a:pt x="122" y="8049"/>
                </a:lnTo>
                <a:lnTo>
                  <a:pt x="133" y="8439"/>
                </a:lnTo>
                <a:lnTo>
                  <a:pt x="160" y="8811"/>
                </a:lnTo>
                <a:lnTo>
                  <a:pt x="201" y="9166"/>
                </a:lnTo>
                <a:lnTo>
                  <a:pt x="254" y="9502"/>
                </a:lnTo>
                <a:lnTo>
                  <a:pt x="322" y="9815"/>
                </a:lnTo>
                <a:lnTo>
                  <a:pt x="406" y="10104"/>
                </a:lnTo>
                <a:lnTo>
                  <a:pt x="502" y="10367"/>
                </a:lnTo>
                <a:lnTo>
                  <a:pt x="614" y="10599"/>
                </a:lnTo>
                <a:lnTo>
                  <a:pt x="740" y="10803"/>
                </a:lnTo>
                <a:lnTo>
                  <a:pt x="880" y="10975"/>
                </a:lnTo>
                <a:lnTo>
                  <a:pt x="872" y="10968"/>
                </a:lnTo>
                <a:lnTo>
                  <a:pt x="1037" y="11121"/>
                </a:lnTo>
                <a:lnTo>
                  <a:pt x="1218" y="11252"/>
                </a:lnTo>
                <a:lnTo>
                  <a:pt x="1424" y="11370"/>
                </a:lnTo>
                <a:lnTo>
                  <a:pt x="1651" y="11473"/>
                </a:lnTo>
                <a:lnTo>
                  <a:pt x="1898" y="11562"/>
                </a:lnTo>
                <a:lnTo>
                  <a:pt x="2165" y="11637"/>
                </a:lnTo>
                <a:lnTo>
                  <a:pt x="2451" y="11696"/>
                </a:lnTo>
                <a:lnTo>
                  <a:pt x="2755" y="11747"/>
                </a:lnTo>
                <a:lnTo>
                  <a:pt x="3076" y="11782"/>
                </a:lnTo>
                <a:lnTo>
                  <a:pt x="3413" y="11806"/>
                </a:lnTo>
                <a:lnTo>
                  <a:pt x="3766" y="11817"/>
                </a:lnTo>
                <a:lnTo>
                  <a:pt x="4131" y="11818"/>
                </a:lnTo>
                <a:lnTo>
                  <a:pt x="4511" y="11808"/>
                </a:lnTo>
                <a:lnTo>
                  <a:pt x="4901" y="11789"/>
                </a:lnTo>
                <a:lnTo>
                  <a:pt x="5303" y="11761"/>
                </a:lnTo>
                <a:lnTo>
                  <a:pt x="5714" y="11722"/>
                </a:lnTo>
                <a:lnTo>
                  <a:pt x="6136" y="11676"/>
                </a:lnTo>
                <a:lnTo>
                  <a:pt x="6565" y="11622"/>
                </a:lnTo>
                <a:lnTo>
                  <a:pt x="7445" y="11493"/>
                </a:lnTo>
                <a:lnTo>
                  <a:pt x="8347" y="11337"/>
                </a:lnTo>
                <a:lnTo>
                  <a:pt x="9263" y="11162"/>
                </a:lnTo>
                <a:lnTo>
                  <a:pt x="10186" y="10971"/>
                </a:lnTo>
                <a:lnTo>
                  <a:pt x="11109" y="10767"/>
                </a:lnTo>
                <a:lnTo>
                  <a:pt x="12024" y="10559"/>
                </a:lnTo>
                <a:lnTo>
                  <a:pt x="12803" y="10373"/>
                </a:lnTo>
                <a:lnTo>
                  <a:pt x="12823" y="10536"/>
                </a:lnTo>
                <a:lnTo>
                  <a:pt x="12043" y="10722"/>
                </a:lnTo>
                <a:lnTo>
                  <a:pt x="11128" y="10932"/>
                </a:lnTo>
                <a:lnTo>
                  <a:pt x="10205" y="11136"/>
                </a:lnTo>
                <a:lnTo>
                  <a:pt x="9279" y="11327"/>
                </a:lnTo>
                <a:lnTo>
                  <a:pt x="8362" y="11501"/>
                </a:lnTo>
                <a:lnTo>
                  <a:pt x="7459" y="11657"/>
                </a:lnTo>
                <a:lnTo>
                  <a:pt x="6577" y="11787"/>
                </a:lnTo>
                <a:lnTo>
                  <a:pt x="6145" y="11841"/>
                </a:lnTo>
                <a:lnTo>
                  <a:pt x="5723" y="11888"/>
                </a:lnTo>
                <a:lnTo>
                  <a:pt x="5309" y="11925"/>
                </a:lnTo>
                <a:lnTo>
                  <a:pt x="4904" y="11954"/>
                </a:lnTo>
                <a:lnTo>
                  <a:pt x="4512" y="11974"/>
                </a:lnTo>
                <a:lnTo>
                  <a:pt x="4130" y="11984"/>
                </a:lnTo>
                <a:lnTo>
                  <a:pt x="3762" y="11983"/>
                </a:lnTo>
                <a:lnTo>
                  <a:pt x="3407" y="11971"/>
                </a:lnTo>
                <a:lnTo>
                  <a:pt x="3067" y="11946"/>
                </a:lnTo>
                <a:lnTo>
                  <a:pt x="2741" y="11911"/>
                </a:lnTo>
                <a:lnTo>
                  <a:pt x="2432" y="11861"/>
                </a:lnTo>
                <a:lnTo>
                  <a:pt x="2140" y="11799"/>
                </a:lnTo>
                <a:lnTo>
                  <a:pt x="1866" y="11722"/>
                </a:lnTo>
                <a:lnTo>
                  <a:pt x="1611" y="11631"/>
                </a:lnTo>
                <a:lnTo>
                  <a:pt x="1377" y="11524"/>
                </a:lnTo>
                <a:lnTo>
                  <a:pt x="1161" y="11399"/>
                </a:lnTo>
                <a:lnTo>
                  <a:pt x="969" y="11258"/>
                </a:lnTo>
                <a:lnTo>
                  <a:pt x="805" y="11105"/>
                </a:lnTo>
                <a:lnTo>
                  <a:pt x="805" y="11105"/>
                </a:lnTo>
                <a:cubicBezTo>
                  <a:pt x="802" y="11103"/>
                  <a:pt x="800" y="11099"/>
                  <a:pt x="797" y="11098"/>
                </a:cubicBezTo>
                <a:lnTo>
                  <a:pt x="797" y="11098"/>
                </a:lnTo>
                <a:lnTo>
                  <a:pt x="648" y="10910"/>
                </a:lnTo>
                <a:lnTo>
                  <a:pt x="512" y="10691"/>
                </a:lnTo>
                <a:lnTo>
                  <a:pt x="395" y="10442"/>
                </a:lnTo>
                <a:lnTo>
                  <a:pt x="293" y="10164"/>
                </a:lnTo>
                <a:lnTo>
                  <a:pt x="206" y="9862"/>
                </a:lnTo>
                <a:lnTo>
                  <a:pt x="136" y="9538"/>
                </a:lnTo>
                <a:lnTo>
                  <a:pt x="80" y="9192"/>
                </a:lnTo>
                <a:lnTo>
                  <a:pt x="40" y="8826"/>
                </a:lnTo>
                <a:lnTo>
                  <a:pt x="13" y="8444"/>
                </a:lnTo>
                <a:lnTo>
                  <a:pt x="0" y="8047"/>
                </a:lnTo>
                <a:lnTo>
                  <a:pt x="4" y="7639"/>
                </a:lnTo>
                <a:lnTo>
                  <a:pt x="19" y="7220"/>
                </a:lnTo>
                <a:lnTo>
                  <a:pt x="50" y="6792"/>
                </a:lnTo>
                <a:lnTo>
                  <a:pt x="94" y="6357"/>
                </a:lnTo>
                <a:lnTo>
                  <a:pt x="154" y="5920"/>
                </a:lnTo>
                <a:lnTo>
                  <a:pt x="225" y="5482"/>
                </a:lnTo>
                <a:lnTo>
                  <a:pt x="311" y="5043"/>
                </a:lnTo>
                <a:lnTo>
                  <a:pt x="409" y="4608"/>
                </a:lnTo>
                <a:lnTo>
                  <a:pt x="520" y="4176"/>
                </a:lnTo>
                <a:lnTo>
                  <a:pt x="646" y="3751"/>
                </a:lnTo>
                <a:lnTo>
                  <a:pt x="785" y="3334"/>
                </a:lnTo>
                <a:lnTo>
                  <a:pt x="937" y="2933"/>
                </a:lnTo>
                <a:lnTo>
                  <a:pt x="1100" y="2539"/>
                </a:lnTo>
                <a:lnTo>
                  <a:pt x="1278" y="2166"/>
                </a:lnTo>
                <a:lnTo>
                  <a:pt x="1467" y="1809"/>
                </a:lnTo>
                <a:lnTo>
                  <a:pt x="1669" y="1471"/>
                </a:lnTo>
                <a:lnTo>
                  <a:pt x="1884" y="1156"/>
                </a:lnTo>
                <a:lnTo>
                  <a:pt x="2112" y="865"/>
                </a:lnTo>
                <a:lnTo>
                  <a:pt x="2351" y="602"/>
                </a:lnTo>
                <a:lnTo>
                  <a:pt x="2604" y="368"/>
                </a:lnTo>
                <a:lnTo>
                  <a:pt x="2868" y="165"/>
                </a:lnTo>
                <a:lnTo>
                  <a:pt x="313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351760" y="5615640"/>
            <a:ext cx="207360" cy="276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7" h="768">
                <a:moveTo>
                  <a:pt x="82" y="6"/>
                </a:moveTo>
                <a:lnTo>
                  <a:pt x="82" y="6"/>
                </a:lnTo>
                <a:lnTo>
                  <a:pt x="577" y="265"/>
                </a:lnTo>
                <a:lnTo>
                  <a:pt x="173" y="748"/>
                </a:lnTo>
                <a:lnTo>
                  <a:pt x="173" y="748"/>
                </a:lnTo>
                <a:cubicBezTo>
                  <a:pt x="147" y="778"/>
                  <a:pt x="109" y="775"/>
                  <a:pt x="87" y="737"/>
                </a:cubicBezTo>
                <a:cubicBezTo>
                  <a:pt x="65" y="701"/>
                  <a:pt x="69" y="647"/>
                  <a:pt x="94" y="617"/>
                </a:cubicBezTo>
                <a:lnTo>
                  <a:pt x="94" y="617"/>
                </a:lnTo>
                <a:lnTo>
                  <a:pt x="418" y="229"/>
                </a:lnTo>
                <a:lnTo>
                  <a:pt x="436" y="377"/>
                </a:lnTo>
                <a:lnTo>
                  <a:pt x="40" y="166"/>
                </a:lnTo>
                <a:lnTo>
                  <a:pt x="40" y="166"/>
                </a:lnTo>
                <a:cubicBezTo>
                  <a:pt x="8" y="150"/>
                  <a:pt x="-8" y="102"/>
                  <a:pt x="3" y="57"/>
                </a:cubicBezTo>
                <a:cubicBezTo>
                  <a:pt x="16" y="11"/>
                  <a:pt x="50" y="-12"/>
                  <a:pt x="82" y="6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Lucida Sans Unicode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8000" y="6234480"/>
            <a:ext cx="4932000" cy="425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kern="1200" baseline="0">
                <a:ln>
                  <a:noFill/>
                </a:ln>
                <a:solidFill>
                  <a:srgbClr val="FF0000"/>
                </a:solidFill>
                <a:latin typeface="Lucida Sans Unicode" pitchFamily="34"/>
                <a:ea typeface="ＭＳ Ｐゴシック" pitchFamily="34"/>
                <a:cs typeface="ＭＳ Ｐゴシック" pitchFamily="2"/>
              </a:rPr>
              <a:t>Both paths lead to the same model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8120" y="3420000"/>
            <a:ext cx="1323720" cy="3646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000000"/>
              </a:buClr>
              <a:buSzPct val="100000"/>
              <a:buFont typeface="Lucida Sans Unicode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Lucida Sans Unicode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Lucida Sans Unicode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Lucida Sans Unicode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Lucida Sans Unicode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Lucida Sans Unicode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Lucida Sans Unicode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Lucida Sans Unicode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Lucida Sans Unicode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Sans Unicode" pitchFamily="34"/>
                <a:ea typeface="ＭＳ Ｐゴシック" pitchFamily="2"/>
                <a:cs typeface="ＭＳ Ｐゴシック" pitchFamily="2"/>
              </a:rPr>
              <a:t>Abstraction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27800"/>
            <a:ext cx="8229600" cy="1437119"/>
          </a:xfrm>
        </p:spPr>
        <p:txBody>
          <a:bodyPr>
            <a:spAutoFit/>
          </a:bodyPr>
          <a:lstStyle>
            <a:defPPr lvl="0">
              <a:buClr>
                <a:srgbClr val="464646"/>
              </a:buClr>
              <a:buSzPct val="100000"/>
              <a:buFont typeface="Lucida Sans Unicode" pitchFamily="34"/>
              <a:buNone/>
            </a:defPPr>
            <a:lvl1pPr lvl="0">
              <a:buClr>
                <a:srgbClr val="464646"/>
              </a:buClr>
              <a:buSzPct val="100000"/>
              <a:buFont typeface="Lucida Sans Unicode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Our Approach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481039"/>
            <a:ext cx="8229600" cy="4529880"/>
          </a:xfrm>
        </p:spPr>
        <p:txBody>
          <a:bodyPr/>
          <a:lstStyle>
            <a:def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defPPr>
            <a:lvl1pPr marL="365040" marR="0" lvl="0" indent="-255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n-US" sz="27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1pPr>
            <a:lvl2pPr marL="620640" marR="0" lvl="1" indent="-228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DA2BF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n-US" sz="2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2pPr>
            <a:lvl3pPr marL="858600" marR="0" lvl="2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3pPr>
            <a:lvl4pPr marL="1143000" marR="0" lvl="3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4pPr>
            <a:lvl5pPr marL="1371600" marR="0" lvl="4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5pPr>
            <a:lvl6pPr marL="1371600" marR="0" lvl="5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6pPr>
            <a:lvl7pPr marL="1371600" marR="0" lvl="6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7pPr>
            <a:lvl8pPr marL="1371600" marR="0" lvl="7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8pPr>
            <a:lvl9pPr marL="1371600" marR="0" lvl="8" indent="-22860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DA1F28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Sans Unicode" pitchFamily="34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/>
              <a:t>Try to use the model of [Katz &amp; Katz '09]</a:t>
            </a:r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Reason: We have a simple </a:t>
            </a:r>
            <a:r>
              <a:rPr lang="en-US">
                <a:solidFill>
                  <a:srgbClr val="FF0000"/>
                </a:solidFill>
              </a:rPr>
              <a:t>abstraction theory for state machine models</a:t>
            </a:r>
          </a:p>
          <a:p>
            <a:pPr lvl="1"/>
            <a:endParaRPr lang="en-US"/>
          </a:p>
          <a:p>
            <a:pPr lvl="0"/>
            <a:r>
              <a:rPr lang="en-US"/>
              <a:t>Problem: Difficult (or perhaps impossible) to show the compositionality of abstraction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タイトル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タイトル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タイトル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タイトル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タイトル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タイトル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タイトル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30562</TotalTime>
  <Words>2979</Words>
  <Application>Microsoft Office PowerPoint</Application>
  <PresentationFormat>On-screen Show (4:3)</PresentationFormat>
  <Paragraphs>699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標準</vt:lpstr>
      <vt:lpstr>タイトル1</vt:lpstr>
      <vt:lpstr>タイトル2</vt:lpstr>
      <vt:lpstr>タイトル3</vt:lpstr>
      <vt:lpstr>タイトル4</vt:lpstr>
      <vt:lpstr>タイトル5</vt:lpstr>
      <vt:lpstr>タイトル6</vt:lpstr>
      <vt:lpstr>タイトル7</vt:lpstr>
      <vt:lpstr>Slide 1</vt:lpstr>
      <vt:lpstr>Contents</vt:lpstr>
      <vt:lpstr>Backgrounds</vt:lpstr>
      <vt:lpstr>Compositionality for AO Software</vt:lpstr>
      <vt:lpstr>Examples of Compositionality for AO Software</vt:lpstr>
      <vt:lpstr>Examples of Compositionality for AO Software</vt:lpstr>
      <vt:lpstr>Aim of Our Research</vt:lpstr>
      <vt:lpstr>Compositional Abstraction of AO Software</vt:lpstr>
      <vt:lpstr>Our Approach</vt:lpstr>
      <vt:lpstr>Our Approach</vt:lpstr>
      <vt:lpstr>Our Approach</vt:lpstr>
      <vt:lpstr>Our Approach</vt:lpstr>
      <vt:lpstr>Our Approach</vt:lpstr>
      <vt:lpstr>State Machine Model</vt:lpstr>
      <vt:lpstr>State Machine Model</vt:lpstr>
      <vt:lpstr>Example of State Machine</vt:lpstr>
      <vt:lpstr>Abstraction of State Machines</vt:lpstr>
      <vt:lpstr>Our Approach</vt:lpstr>
      <vt:lpstr>State Machine Model of Aspects</vt:lpstr>
      <vt:lpstr>Example of Aspect Machine</vt:lpstr>
      <vt:lpstr>State Machine Model of Aspects</vt:lpstr>
      <vt:lpstr>State Machine Model of Aspects</vt:lpstr>
      <vt:lpstr>State Machine Model of Aspects</vt:lpstr>
      <vt:lpstr>State Machine Model of Aspects</vt:lpstr>
      <vt:lpstr>Example of Pointcut-Ready Machine</vt:lpstr>
      <vt:lpstr>State Machine Model of Aspects</vt:lpstr>
      <vt:lpstr>State Machine Model of Aspects</vt:lpstr>
      <vt:lpstr>Example of Augmented Machine</vt:lpstr>
      <vt:lpstr>Example of Augmented Machine</vt:lpstr>
      <vt:lpstr>Example of Augmented Machine</vt:lpstr>
      <vt:lpstr>Example of Augmented Machine</vt:lpstr>
      <vt:lpstr>Example of Augmented Machine</vt:lpstr>
      <vt:lpstr>Our Approach</vt:lpstr>
      <vt:lpstr>Rewriting Logic</vt:lpstr>
      <vt:lpstr>Examples in Equational Logic</vt:lpstr>
      <vt:lpstr>Examples in Equational Logic</vt:lpstr>
      <vt:lpstr>Examples in Equational Logic</vt:lpstr>
      <vt:lpstr>Rewriting Logic</vt:lpstr>
      <vt:lpstr>Our Approach</vt:lpstr>
      <vt:lpstr>Mapping State Machines to Rewriting Logic</vt:lpstr>
      <vt:lpstr>Mapping State Machines to Rewriting Logic</vt:lpstr>
      <vt:lpstr>Mapping Rewriting Logic to State Machines</vt:lpstr>
      <vt:lpstr>Our Approach</vt:lpstr>
      <vt:lpstr>Equational Abstraction</vt:lpstr>
      <vt:lpstr>Our Approach</vt:lpstr>
      <vt:lpstr>Aspectual Rewrite Theory (ART)</vt:lpstr>
      <vt:lpstr>Aspectual Rewrite Theory (ART)</vt:lpstr>
      <vt:lpstr>Example of ART</vt:lpstr>
      <vt:lpstr>Creating an Augmented ART</vt:lpstr>
      <vt:lpstr>Example of AART</vt:lpstr>
      <vt:lpstr>Example of AART</vt:lpstr>
      <vt:lpstr>Example of AART</vt:lpstr>
      <vt:lpstr>Example of AART</vt:lpstr>
      <vt:lpstr>Relation with State Machine Model</vt:lpstr>
      <vt:lpstr>Relation with State Machine Model</vt:lpstr>
      <vt:lpstr>Relation with State Machine Model</vt:lpstr>
      <vt:lpstr>Outline of Proof</vt:lpstr>
      <vt:lpstr>Our Approach</vt:lpstr>
      <vt:lpstr>Compositionality of Equational Abstraction on AART</vt:lpstr>
      <vt:lpstr>Related Work</vt:lpstr>
      <vt:lpstr>Related Work</vt:lpstr>
      <vt:lpstr>Conclusions</vt:lpstr>
      <vt:lpstr>Future Work</vt:lpstr>
      <vt:lpstr>Future Work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システム設計基礎論2</dc:title>
  <dc:creator>田原 康之</dc:creator>
  <cp:lastModifiedBy>leavens</cp:lastModifiedBy>
  <cp:revision>1366</cp:revision>
  <dcterms:created xsi:type="dcterms:W3CDTF">2008-09-01T16:09:03Z</dcterms:created>
  <dcterms:modified xsi:type="dcterms:W3CDTF">2010-03-15T22:02:39Z</dcterms:modified>
</cp:coreProperties>
</file>