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notesMasterIdLst>
    <p:notesMasterId r:id="rId51"/>
  </p:notesMasterIdLst>
  <p:handoutMasterIdLst>
    <p:handoutMasterId r:id="rId52"/>
  </p:handoutMasterIdLst>
  <p:sldIdLst>
    <p:sldId id="256" r:id="rId2"/>
    <p:sldId id="608" r:id="rId3"/>
    <p:sldId id="641" r:id="rId4"/>
    <p:sldId id="642" r:id="rId5"/>
    <p:sldId id="612" r:id="rId6"/>
    <p:sldId id="613" r:id="rId7"/>
    <p:sldId id="614" r:id="rId8"/>
    <p:sldId id="615" r:id="rId9"/>
    <p:sldId id="604" r:id="rId10"/>
    <p:sldId id="585" r:id="rId11"/>
    <p:sldId id="587" r:id="rId12"/>
    <p:sldId id="621" r:id="rId13"/>
    <p:sldId id="622" r:id="rId14"/>
    <p:sldId id="623" r:id="rId15"/>
    <p:sldId id="625" r:id="rId16"/>
    <p:sldId id="626" r:id="rId17"/>
    <p:sldId id="627" r:id="rId18"/>
    <p:sldId id="624" r:id="rId19"/>
    <p:sldId id="639" r:id="rId20"/>
    <p:sldId id="594" r:id="rId21"/>
    <p:sldId id="593" r:id="rId22"/>
    <p:sldId id="592" r:id="rId23"/>
    <p:sldId id="595" r:id="rId24"/>
    <p:sldId id="575" r:id="rId25"/>
    <p:sldId id="584" r:id="rId26"/>
    <p:sldId id="616" r:id="rId27"/>
    <p:sldId id="617" r:id="rId28"/>
    <p:sldId id="618" r:id="rId29"/>
    <p:sldId id="638" r:id="rId30"/>
    <p:sldId id="636" r:id="rId31"/>
    <p:sldId id="619" r:id="rId32"/>
    <p:sldId id="628" r:id="rId33"/>
    <p:sldId id="629" r:id="rId34"/>
    <p:sldId id="630" r:id="rId35"/>
    <p:sldId id="631" r:id="rId36"/>
    <p:sldId id="632" r:id="rId37"/>
    <p:sldId id="633" r:id="rId38"/>
    <p:sldId id="634" r:id="rId39"/>
    <p:sldId id="564" r:id="rId40"/>
    <p:sldId id="570" r:id="rId41"/>
    <p:sldId id="571" r:id="rId42"/>
    <p:sldId id="572" r:id="rId43"/>
    <p:sldId id="635" r:id="rId44"/>
    <p:sldId id="640" r:id="rId45"/>
    <p:sldId id="637" r:id="rId46"/>
    <p:sldId id="573" r:id="rId47"/>
    <p:sldId id="541" r:id="rId48"/>
    <p:sldId id="553" r:id="rId49"/>
    <p:sldId id="555" r:id="rId50"/>
  </p:sldIdLst>
  <p:sldSz cx="9144000" cy="6858000" type="screen4x3"/>
  <p:notesSz cx="7099300" cy="10234613"/>
  <p:defaultTextStyle>
    <a:defPPr>
      <a:defRPr lang="en-US"/>
    </a:defPPr>
    <a:lvl1pPr algn="r" rtl="1" fontAlgn="base">
      <a:spcBef>
        <a:spcPct val="20000"/>
      </a:spcBef>
      <a:spcAft>
        <a:spcPct val="0"/>
      </a:spcAft>
      <a:buChar char="•"/>
      <a:defRPr kumimoji="1" sz="3000" kern="1200">
        <a:solidFill>
          <a:schemeClr val="tx1"/>
        </a:solidFill>
        <a:latin typeface="Arial" charset="0"/>
        <a:ea typeface="+mn-ea"/>
        <a:cs typeface="Times New Roman (Arabic)" charset="-78"/>
      </a:defRPr>
    </a:lvl1pPr>
    <a:lvl2pPr marL="457200" algn="r" rtl="1" fontAlgn="base">
      <a:spcBef>
        <a:spcPct val="20000"/>
      </a:spcBef>
      <a:spcAft>
        <a:spcPct val="0"/>
      </a:spcAft>
      <a:buChar char="•"/>
      <a:defRPr kumimoji="1" sz="3000" kern="1200">
        <a:solidFill>
          <a:schemeClr val="tx1"/>
        </a:solidFill>
        <a:latin typeface="Arial" charset="0"/>
        <a:ea typeface="+mn-ea"/>
        <a:cs typeface="Times New Roman (Arabic)" charset="-78"/>
      </a:defRPr>
    </a:lvl2pPr>
    <a:lvl3pPr marL="914400" algn="r" rtl="1" fontAlgn="base">
      <a:spcBef>
        <a:spcPct val="20000"/>
      </a:spcBef>
      <a:spcAft>
        <a:spcPct val="0"/>
      </a:spcAft>
      <a:buChar char="•"/>
      <a:defRPr kumimoji="1" sz="3000" kern="1200">
        <a:solidFill>
          <a:schemeClr val="tx1"/>
        </a:solidFill>
        <a:latin typeface="Arial" charset="0"/>
        <a:ea typeface="+mn-ea"/>
        <a:cs typeface="Times New Roman (Arabic)" charset="-78"/>
      </a:defRPr>
    </a:lvl3pPr>
    <a:lvl4pPr marL="1371600" algn="r" rtl="1" fontAlgn="base">
      <a:spcBef>
        <a:spcPct val="20000"/>
      </a:spcBef>
      <a:spcAft>
        <a:spcPct val="0"/>
      </a:spcAft>
      <a:buChar char="•"/>
      <a:defRPr kumimoji="1" sz="3000" kern="1200">
        <a:solidFill>
          <a:schemeClr val="tx1"/>
        </a:solidFill>
        <a:latin typeface="Arial" charset="0"/>
        <a:ea typeface="+mn-ea"/>
        <a:cs typeface="Times New Roman (Arabic)" charset="-78"/>
      </a:defRPr>
    </a:lvl4pPr>
    <a:lvl5pPr marL="1828800" algn="r" rtl="1" fontAlgn="base">
      <a:spcBef>
        <a:spcPct val="20000"/>
      </a:spcBef>
      <a:spcAft>
        <a:spcPct val="0"/>
      </a:spcAft>
      <a:buChar char="•"/>
      <a:defRPr kumimoji="1" sz="3000" kern="1200">
        <a:solidFill>
          <a:schemeClr val="tx1"/>
        </a:solidFill>
        <a:latin typeface="Arial" charset="0"/>
        <a:ea typeface="+mn-ea"/>
        <a:cs typeface="Times New Roman (Arabic)" charset="-78"/>
      </a:defRPr>
    </a:lvl5pPr>
    <a:lvl6pPr marL="2286000" algn="l" defTabSz="914400" rtl="0" eaLnBrk="1" latinLnBrk="0" hangingPunct="1">
      <a:defRPr kumimoji="1" sz="3000" kern="1200">
        <a:solidFill>
          <a:schemeClr val="tx1"/>
        </a:solidFill>
        <a:latin typeface="Arial" charset="0"/>
        <a:ea typeface="+mn-ea"/>
        <a:cs typeface="Times New Roman (Arabic)" charset="-78"/>
      </a:defRPr>
    </a:lvl6pPr>
    <a:lvl7pPr marL="2743200" algn="l" defTabSz="914400" rtl="0" eaLnBrk="1" latinLnBrk="0" hangingPunct="1">
      <a:defRPr kumimoji="1" sz="3000" kern="1200">
        <a:solidFill>
          <a:schemeClr val="tx1"/>
        </a:solidFill>
        <a:latin typeface="Arial" charset="0"/>
        <a:ea typeface="+mn-ea"/>
        <a:cs typeface="Times New Roman (Arabic)" charset="-78"/>
      </a:defRPr>
    </a:lvl7pPr>
    <a:lvl8pPr marL="3200400" algn="l" defTabSz="914400" rtl="0" eaLnBrk="1" latinLnBrk="0" hangingPunct="1">
      <a:defRPr kumimoji="1" sz="3000" kern="1200">
        <a:solidFill>
          <a:schemeClr val="tx1"/>
        </a:solidFill>
        <a:latin typeface="Arial" charset="0"/>
        <a:ea typeface="+mn-ea"/>
        <a:cs typeface="Times New Roman (Arabic)" charset="-78"/>
      </a:defRPr>
    </a:lvl8pPr>
    <a:lvl9pPr marL="3657600" algn="l" defTabSz="914400" rtl="0" eaLnBrk="1" latinLnBrk="0" hangingPunct="1">
      <a:defRPr kumimoji="1" sz="3000" kern="1200">
        <a:solidFill>
          <a:schemeClr val="tx1"/>
        </a:solidFill>
        <a:latin typeface="Arial" charset="0"/>
        <a:ea typeface="+mn-ea"/>
        <a:cs typeface="Times New Roman (Arabic)" charset="-7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A0238"/>
    <a:srgbClr val="66CCFF"/>
    <a:srgbClr val="000099"/>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6352" autoAdjust="0"/>
    <p:restoredTop sz="82686" autoAdjust="0"/>
  </p:normalViewPr>
  <p:slideViewPr>
    <p:cSldViewPr>
      <p:cViewPr varScale="1">
        <p:scale>
          <a:sx n="65" d="100"/>
          <a:sy n="65" d="100"/>
        </p:scale>
        <p:origin x="-103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75" d="100"/>
          <a:sy n="75" d="100"/>
        </p:scale>
        <p:origin x="-1404" y="732"/>
      </p:cViewPr>
      <p:guideLst>
        <p:guide orient="horz" pos="3223"/>
        <p:guide pos="2236"/>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2738" name="Rectangle 2"/>
          <p:cNvSpPr>
            <a:spLocks noGrp="1" noChangeArrowheads="1"/>
          </p:cNvSpPr>
          <p:nvPr>
            <p:ph type="hdr" sz="quarter"/>
          </p:nvPr>
        </p:nvSpPr>
        <p:spPr bwMode="auto">
          <a:xfrm>
            <a:off x="0" y="0"/>
            <a:ext cx="3074988" cy="511175"/>
          </a:xfrm>
          <a:prstGeom prst="rect">
            <a:avLst/>
          </a:prstGeom>
          <a:noFill/>
          <a:ln w="9525">
            <a:noFill/>
            <a:miter lim="800000"/>
            <a:headEnd/>
            <a:tailEnd/>
          </a:ln>
          <a:effectLst/>
        </p:spPr>
        <p:txBody>
          <a:bodyPr vert="horz" wrap="square" lIns="99040" tIns="49519" rIns="99040" bIns="49519" numCol="1" anchor="t" anchorCtr="0" compatLnSpc="1">
            <a:prstTxWarp prst="textNoShape">
              <a:avLst/>
            </a:prstTxWarp>
          </a:bodyPr>
          <a:lstStyle>
            <a:lvl1pPr algn="l" defTabSz="990600" rtl="0">
              <a:buFontTx/>
              <a:buNone/>
              <a:defRPr kumimoji="0" sz="1300">
                <a:latin typeface="Tahoma" pitchFamily="34" charset="0"/>
              </a:defRPr>
            </a:lvl1pPr>
          </a:lstStyle>
          <a:p>
            <a:endParaRPr lang="en-US"/>
          </a:p>
        </p:txBody>
      </p:sp>
      <p:sp>
        <p:nvSpPr>
          <p:cNvPr id="372739" name="Rectangle 3"/>
          <p:cNvSpPr>
            <a:spLocks noGrp="1" noChangeArrowheads="1"/>
          </p:cNvSpPr>
          <p:nvPr>
            <p:ph type="dt" sz="quarter" idx="1"/>
          </p:nvPr>
        </p:nvSpPr>
        <p:spPr bwMode="auto">
          <a:xfrm>
            <a:off x="4024313" y="0"/>
            <a:ext cx="3074987" cy="511175"/>
          </a:xfrm>
          <a:prstGeom prst="rect">
            <a:avLst/>
          </a:prstGeom>
          <a:noFill/>
          <a:ln w="9525">
            <a:noFill/>
            <a:miter lim="800000"/>
            <a:headEnd/>
            <a:tailEnd/>
          </a:ln>
          <a:effectLst/>
        </p:spPr>
        <p:txBody>
          <a:bodyPr vert="horz" wrap="square" lIns="99040" tIns="49519" rIns="99040" bIns="49519" numCol="1" anchor="t" anchorCtr="0" compatLnSpc="1">
            <a:prstTxWarp prst="textNoShape">
              <a:avLst/>
            </a:prstTxWarp>
          </a:bodyPr>
          <a:lstStyle>
            <a:lvl1pPr defTabSz="990600" rtl="0">
              <a:buFontTx/>
              <a:buNone/>
              <a:defRPr kumimoji="0" sz="1300">
                <a:latin typeface="Tahoma" pitchFamily="34" charset="0"/>
              </a:defRPr>
            </a:lvl1pPr>
          </a:lstStyle>
          <a:p>
            <a:endParaRPr lang="en-US"/>
          </a:p>
        </p:txBody>
      </p:sp>
      <p:sp>
        <p:nvSpPr>
          <p:cNvPr id="372740" name="Rectangle 4"/>
          <p:cNvSpPr>
            <a:spLocks noGrp="1" noChangeArrowheads="1"/>
          </p:cNvSpPr>
          <p:nvPr>
            <p:ph type="ftr" sz="quarter" idx="2"/>
          </p:nvPr>
        </p:nvSpPr>
        <p:spPr bwMode="auto">
          <a:xfrm>
            <a:off x="0" y="9723438"/>
            <a:ext cx="3074988" cy="511175"/>
          </a:xfrm>
          <a:prstGeom prst="rect">
            <a:avLst/>
          </a:prstGeom>
          <a:noFill/>
          <a:ln w="9525">
            <a:noFill/>
            <a:miter lim="800000"/>
            <a:headEnd/>
            <a:tailEnd/>
          </a:ln>
          <a:effectLst/>
        </p:spPr>
        <p:txBody>
          <a:bodyPr vert="horz" wrap="square" lIns="99040" tIns="49519" rIns="99040" bIns="49519" numCol="1" anchor="b" anchorCtr="0" compatLnSpc="1">
            <a:prstTxWarp prst="textNoShape">
              <a:avLst/>
            </a:prstTxWarp>
          </a:bodyPr>
          <a:lstStyle>
            <a:lvl1pPr algn="l" defTabSz="990600" rtl="0">
              <a:buFontTx/>
              <a:buNone/>
              <a:defRPr kumimoji="0" sz="1300">
                <a:latin typeface="Tahoma" pitchFamily="34" charset="0"/>
              </a:defRPr>
            </a:lvl1pPr>
          </a:lstStyle>
          <a:p>
            <a:endParaRPr lang="en-US"/>
          </a:p>
        </p:txBody>
      </p:sp>
      <p:sp>
        <p:nvSpPr>
          <p:cNvPr id="372741" name="Rectangle 5"/>
          <p:cNvSpPr>
            <a:spLocks noGrp="1" noChangeArrowheads="1"/>
          </p:cNvSpPr>
          <p:nvPr>
            <p:ph type="sldNum" sz="quarter" idx="3"/>
          </p:nvPr>
        </p:nvSpPr>
        <p:spPr bwMode="auto">
          <a:xfrm>
            <a:off x="4024313" y="9723438"/>
            <a:ext cx="3074987" cy="511175"/>
          </a:xfrm>
          <a:prstGeom prst="rect">
            <a:avLst/>
          </a:prstGeom>
          <a:noFill/>
          <a:ln w="9525">
            <a:noFill/>
            <a:miter lim="800000"/>
            <a:headEnd/>
            <a:tailEnd/>
          </a:ln>
          <a:effectLst/>
        </p:spPr>
        <p:txBody>
          <a:bodyPr vert="horz" wrap="square" lIns="99040" tIns="49519" rIns="99040" bIns="49519" numCol="1" anchor="b" anchorCtr="0" compatLnSpc="1">
            <a:prstTxWarp prst="textNoShape">
              <a:avLst/>
            </a:prstTxWarp>
          </a:bodyPr>
          <a:lstStyle>
            <a:lvl1pPr defTabSz="990600" rtl="0">
              <a:buFontTx/>
              <a:buNone/>
              <a:defRPr kumimoji="0" sz="1300">
                <a:latin typeface="Tahoma" pitchFamily="34" charset="0"/>
              </a:defRPr>
            </a:lvl1pPr>
          </a:lstStyle>
          <a:p>
            <a:fld id="{0C711661-FB8C-4D6F-A335-A799FF768367}"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2510" name="Rectangle 14"/>
          <p:cNvSpPr>
            <a:spLocks noGrp="1" noChangeArrowheads="1"/>
          </p:cNvSpPr>
          <p:nvPr>
            <p:ph type="hdr" sz="quarter"/>
          </p:nvPr>
        </p:nvSpPr>
        <p:spPr bwMode="auto">
          <a:xfrm>
            <a:off x="0" y="0"/>
            <a:ext cx="3074988" cy="511175"/>
          </a:xfrm>
          <a:prstGeom prst="rect">
            <a:avLst/>
          </a:prstGeom>
          <a:noFill/>
          <a:ln w="9525">
            <a:noFill/>
            <a:miter lim="800000"/>
            <a:headEnd/>
            <a:tailEnd/>
          </a:ln>
          <a:effectLst/>
        </p:spPr>
        <p:txBody>
          <a:bodyPr vert="horz" wrap="square" lIns="99040" tIns="49519" rIns="99040" bIns="49519" numCol="1" anchor="t" anchorCtr="0" compatLnSpc="1">
            <a:prstTxWarp prst="textNoShape">
              <a:avLst/>
            </a:prstTxWarp>
          </a:bodyPr>
          <a:lstStyle>
            <a:lvl1pPr algn="l" defTabSz="990600" rtl="0" eaLnBrk="0" hangingPunct="0">
              <a:buFontTx/>
              <a:buNone/>
              <a:defRPr kumimoji="0" sz="1300">
                <a:latin typeface="Tahoma" pitchFamily="34" charset="0"/>
              </a:defRPr>
            </a:lvl1pPr>
          </a:lstStyle>
          <a:p>
            <a:endParaRPr lang="en-US"/>
          </a:p>
        </p:txBody>
      </p:sp>
      <p:sp>
        <p:nvSpPr>
          <p:cNvPr id="362511" name="Rectangle 15"/>
          <p:cNvSpPr>
            <a:spLocks noGrp="1" noRot="1" noChangeAspect="1" noChangeArrowheads="1" noTextEdit="1"/>
          </p:cNvSpPr>
          <p:nvPr>
            <p:ph type="sldImg" idx="2"/>
          </p:nvPr>
        </p:nvSpPr>
        <p:spPr bwMode="auto">
          <a:xfrm>
            <a:off x="992188" y="768350"/>
            <a:ext cx="5116512" cy="3836988"/>
          </a:xfrm>
          <a:prstGeom prst="rect">
            <a:avLst/>
          </a:prstGeom>
          <a:noFill/>
          <a:ln w="9525">
            <a:solidFill>
              <a:srgbClr val="000000"/>
            </a:solidFill>
            <a:miter lim="800000"/>
            <a:headEnd/>
            <a:tailEnd/>
          </a:ln>
          <a:effectLst/>
        </p:spPr>
      </p:sp>
      <p:sp>
        <p:nvSpPr>
          <p:cNvPr id="362512" name="Rectangle 16"/>
          <p:cNvSpPr>
            <a:spLocks noGrp="1" noChangeArrowheads="1"/>
          </p:cNvSpPr>
          <p:nvPr>
            <p:ph type="body" sz="quarter" idx="3"/>
          </p:nvPr>
        </p:nvSpPr>
        <p:spPr bwMode="auto">
          <a:xfrm>
            <a:off x="946150" y="4860925"/>
            <a:ext cx="5207000" cy="4605338"/>
          </a:xfrm>
          <a:prstGeom prst="rect">
            <a:avLst/>
          </a:prstGeom>
          <a:noFill/>
          <a:ln w="9525">
            <a:noFill/>
            <a:miter lim="800000"/>
            <a:headEnd/>
            <a:tailEnd/>
          </a:ln>
          <a:effectLst/>
        </p:spPr>
        <p:txBody>
          <a:bodyPr vert="horz" wrap="square" lIns="99040" tIns="49519" rIns="99040" bIns="4951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62513" name="Rectangle 17"/>
          <p:cNvSpPr>
            <a:spLocks noGrp="1" noChangeArrowheads="1"/>
          </p:cNvSpPr>
          <p:nvPr>
            <p:ph type="dt" idx="1"/>
          </p:nvPr>
        </p:nvSpPr>
        <p:spPr bwMode="auto">
          <a:xfrm>
            <a:off x="4024313" y="0"/>
            <a:ext cx="3074987" cy="511175"/>
          </a:xfrm>
          <a:prstGeom prst="rect">
            <a:avLst/>
          </a:prstGeom>
          <a:noFill/>
          <a:ln w="9525">
            <a:noFill/>
            <a:miter lim="800000"/>
            <a:headEnd/>
            <a:tailEnd/>
          </a:ln>
          <a:effectLst/>
        </p:spPr>
        <p:txBody>
          <a:bodyPr vert="horz" wrap="square" lIns="99040" tIns="49519" rIns="99040" bIns="49519" numCol="1" anchor="t" anchorCtr="0" compatLnSpc="1">
            <a:prstTxWarp prst="textNoShape">
              <a:avLst/>
            </a:prstTxWarp>
          </a:bodyPr>
          <a:lstStyle>
            <a:lvl1pPr defTabSz="990600" rtl="0" eaLnBrk="0" hangingPunct="0">
              <a:buFontTx/>
              <a:buNone/>
              <a:defRPr kumimoji="0" sz="1300">
                <a:latin typeface="Tahoma" pitchFamily="34" charset="0"/>
              </a:defRPr>
            </a:lvl1pPr>
          </a:lstStyle>
          <a:p>
            <a:endParaRPr lang="en-US"/>
          </a:p>
        </p:txBody>
      </p:sp>
      <p:sp>
        <p:nvSpPr>
          <p:cNvPr id="362514" name="Rectangle 18"/>
          <p:cNvSpPr>
            <a:spLocks noGrp="1" noChangeArrowheads="1"/>
          </p:cNvSpPr>
          <p:nvPr>
            <p:ph type="ftr" sz="quarter" idx="4"/>
          </p:nvPr>
        </p:nvSpPr>
        <p:spPr bwMode="auto">
          <a:xfrm>
            <a:off x="0" y="9723438"/>
            <a:ext cx="3074988" cy="511175"/>
          </a:xfrm>
          <a:prstGeom prst="rect">
            <a:avLst/>
          </a:prstGeom>
          <a:noFill/>
          <a:ln w="9525">
            <a:noFill/>
            <a:miter lim="800000"/>
            <a:headEnd/>
            <a:tailEnd/>
          </a:ln>
          <a:effectLst/>
        </p:spPr>
        <p:txBody>
          <a:bodyPr vert="horz" wrap="square" lIns="99040" tIns="49519" rIns="99040" bIns="49519" numCol="1" anchor="b" anchorCtr="0" compatLnSpc="1">
            <a:prstTxWarp prst="textNoShape">
              <a:avLst/>
            </a:prstTxWarp>
          </a:bodyPr>
          <a:lstStyle>
            <a:lvl1pPr algn="l" defTabSz="990600" rtl="0" eaLnBrk="0" hangingPunct="0">
              <a:buFontTx/>
              <a:buNone/>
              <a:defRPr kumimoji="0" sz="1300">
                <a:latin typeface="Tahoma" pitchFamily="34" charset="0"/>
              </a:defRPr>
            </a:lvl1pPr>
          </a:lstStyle>
          <a:p>
            <a:endParaRPr lang="en-US"/>
          </a:p>
        </p:txBody>
      </p:sp>
      <p:sp>
        <p:nvSpPr>
          <p:cNvPr id="362515" name="Rectangle 19"/>
          <p:cNvSpPr>
            <a:spLocks noGrp="1" noChangeArrowheads="1"/>
          </p:cNvSpPr>
          <p:nvPr>
            <p:ph type="sldNum" sz="quarter" idx="5"/>
          </p:nvPr>
        </p:nvSpPr>
        <p:spPr bwMode="auto">
          <a:xfrm>
            <a:off x="4024313" y="9723438"/>
            <a:ext cx="3074987" cy="511175"/>
          </a:xfrm>
          <a:prstGeom prst="rect">
            <a:avLst/>
          </a:prstGeom>
          <a:noFill/>
          <a:ln w="9525">
            <a:noFill/>
            <a:miter lim="800000"/>
            <a:headEnd/>
            <a:tailEnd/>
          </a:ln>
          <a:effectLst/>
        </p:spPr>
        <p:txBody>
          <a:bodyPr vert="horz" wrap="square" lIns="99040" tIns="49519" rIns="99040" bIns="49519" numCol="1" anchor="b" anchorCtr="0" compatLnSpc="1">
            <a:prstTxWarp prst="textNoShape">
              <a:avLst/>
            </a:prstTxWarp>
          </a:bodyPr>
          <a:lstStyle>
            <a:lvl1pPr defTabSz="990600" rtl="0" eaLnBrk="0" hangingPunct="0">
              <a:buFontTx/>
              <a:buNone/>
              <a:defRPr kumimoji="0" sz="1300">
                <a:latin typeface="Tahoma" pitchFamily="34" charset="0"/>
              </a:defRPr>
            </a:lvl1pPr>
          </a:lstStyle>
          <a:p>
            <a:fld id="{5E805E3E-A302-4323-8A8B-30F717DC4D96}" type="slidenum">
              <a:rPr lang="en-US"/>
              <a:pPr/>
              <a:t>‹#›</a:t>
            </a:fld>
            <a:endParaRPr lang="en-US"/>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kumimoji="1" sz="1200" kern="1200">
        <a:solidFill>
          <a:schemeClr val="tx1"/>
        </a:solidFill>
        <a:latin typeface="Times New Roman" charset="0"/>
        <a:ea typeface="+mn-ea"/>
        <a:cs typeface="Times New Roman (Arabic)" charset="-78"/>
      </a:defRPr>
    </a:lvl1pPr>
    <a:lvl2pPr marL="457200" algn="r" rtl="1" fontAlgn="base">
      <a:spcBef>
        <a:spcPct val="30000"/>
      </a:spcBef>
      <a:spcAft>
        <a:spcPct val="0"/>
      </a:spcAft>
      <a:defRPr kumimoji="1" sz="1200" kern="1200">
        <a:solidFill>
          <a:schemeClr val="tx1"/>
        </a:solidFill>
        <a:latin typeface="Times New Roman" charset="0"/>
        <a:ea typeface="+mn-ea"/>
        <a:cs typeface="Times New Roman (Arabic)" charset="-78"/>
      </a:defRPr>
    </a:lvl2pPr>
    <a:lvl3pPr marL="914400" algn="r" rtl="1" fontAlgn="base">
      <a:spcBef>
        <a:spcPct val="30000"/>
      </a:spcBef>
      <a:spcAft>
        <a:spcPct val="0"/>
      </a:spcAft>
      <a:defRPr kumimoji="1" sz="1200" kern="1200">
        <a:solidFill>
          <a:schemeClr val="tx1"/>
        </a:solidFill>
        <a:latin typeface="Times New Roman" charset="0"/>
        <a:ea typeface="+mn-ea"/>
        <a:cs typeface="Times New Roman (Arabic)" charset="-78"/>
      </a:defRPr>
    </a:lvl3pPr>
    <a:lvl4pPr marL="1371600" algn="r" rtl="1" fontAlgn="base">
      <a:spcBef>
        <a:spcPct val="30000"/>
      </a:spcBef>
      <a:spcAft>
        <a:spcPct val="0"/>
      </a:spcAft>
      <a:defRPr kumimoji="1" sz="1200" kern="1200">
        <a:solidFill>
          <a:schemeClr val="tx1"/>
        </a:solidFill>
        <a:latin typeface="Times New Roman" charset="0"/>
        <a:ea typeface="+mn-ea"/>
        <a:cs typeface="Times New Roman (Arabic)" charset="-78"/>
      </a:defRPr>
    </a:lvl4pPr>
    <a:lvl5pPr marL="1828800" algn="r" rtl="1" fontAlgn="base">
      <a:spcBef>
        <a:spcPct val="30000"/>
      </a:spcBef>
      <a:spcAft>
        <a:spcPct val="0"/>
      </a:spcAft>
      <a:defRPr kumimoji="1" sz="1200" kern="1200">
        <a:solidFill>
          <a:schemeClr val="tx1"/>
        </a:solidFill>
        <a:latin typeface="Times New Roman" charset="0"/>
        <a:ea typeface="+mn-ea"/>
        <a:cs typeface="Times New Roman (Arabic)"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9"/>
          <p:cNvSpPr>
            <a:spLocks noGrp="1" noChangeArrowheads="1"/>
          </p:cNvSpPr>
          <p:nvPr>
            <p:ph type="sldNum" sz="quarter" idx="5"/>
          </p:nvPr>
        </p:nvSpPr>
        <p:spPr>
          <a:ln/>
        </p:spPr>
        <p:txBody>
          <a:bodyPr/>
          <a:lstStyle/>
          <a:p>
            <a:fld id="{8C0CDA00-9082-4305-86D6-F27505849B1E}" type="slidenum">
              <a:rPr lang="en-US"/>
              <a:pPr/>
              <a:t>1</a:t>
            </a:fld>
            <a:endParaRPr lang="en-US"/>
          </a:p>
        </p:txBody>
      </p:sp>
      <p:sp>
        <p:nvSpPr>
          <p:cNvPr id="391170" name="Rectangle 2"/>
          <p:cNvSpPr>
            <a:spLocks noGrp="1" noRot="1" noChangeAspect="1" noChangeArrowheads="1" noTextEdit="1"/>
          </p:cNvSpPr>
          <p:nvPr>
            <p:ph type="sldImg"/>
          </p:nvPr>
        </p:nvSpPr>
        <p:spPr>
          <a:ln/>
        </p:spPr>
      </p:sp>
      <p:sp>
        <p:nvSpPr>
          <p:cNvPr id="391171" name="Rectangle 3"/>
          <p:cNvSpPr>
            <a:spLocks noGrp="1" noChangeArrowheads="1"/>
          </p:cNvSpPr>
          <p:nvPr>
            <p:ph type="body" idx="1"/>
          </p:nvPr>
        </p:nvSpPr>
        <p:spPr/>
        <p:txBody>
          <a:bodyPr/>
          <a:lstStyle/>
          <a:p>
            <a:r>
              <a:rPr lang="en-US"/>
              <a:t>Frequently, presenters must deliver material of a technical nature to an audience unfamiliar with the topic or vocabulary.  The material may be complex or heavy with detail.  To present technical material effectively, use the following guidelines from Dale Carnegie Training®.</a:t>
            </a:r>
          </a:p>
          <a:p>
            <a:r>
              <a:rPr lang="en-US"/>
              <a:t> </a:t>
            </a:r>
          </a:p>
          <a:p>
            <a:r>
              <a:rPr lang="en-US"/>
              <a:t>Consider the amount of time available and prepare to organize your material.  Narrow your topic.  Divide your presentation into clear segments. Follow a logical progression. Maintain your focus throughout. Close the presentation with a summary, repetition of the key steps, or a logical conclusion.</a:t>
            </a:r>
          </a:p>
          <a:p>
            <a:r>
              <a:rPr lang="en-US"/>
              <a:t> </a:t>
            </a:r>
          </a:p>
          <a:p>
            <a:r>
              <a:rPr lang="en-US"/>
              <a:t>Keep your audience in mind at all times.  For example, be sure data is clear and information is relevant.  Keep the level of detail and vocabulary appropriate for the audience.  Use visuals to support key points or steps.  Keep alert to the needs of your listeners, and you will have a more receptive audience.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9"/>
          <p:cNvSpPr>
            <a:spLocks noGrp="1" noChangeArrowheads="1"/>
          </p:cNvSpPr>
          <p:nvPr>
            <p:ph type="sldNum" sz="quarter" idx="5"/>
          </p:nvPr>
        </p:nvSpPr>
        <p:spPr>
          <a:ln/>
        </p:spPr>
        <p:txBody>
          <a:bodyPr/>
          <a:lstStyle/>
          <a:p>
            <a:fld id="{C40431FE-E3DD-40B2-A185-B2AACD744EAE}" type="slidenum">
              <a:rPr lang="en-US"/>
              <a:pPr/>
              <a:t>47</a:t>
            </a:fld>
            <a:endParaRPr lang="en-US"/>
          </a:p>
        </p:txBody>
      </p:sp>
      <p:sp>
        <p:nvSpPr>
          <p:cNvPr id="394242" name="Rectangle 2"/>
          <p:cNvSpPr>
            <a:spLocks noGrp="1" noRot="1" noChangeAspect="1" noChangeArrowheads="1" noTextEdit="1"/>
          </p:cNvSpPr>
          <p:nvPr>
            <p:ph type="sldImg"/>
          </p:nvPr>
        </p:nvSpPr>
        <p:spPr>
          <a:ln/>
        </p:spPr>
      </p:sp>
      <p:sp>
        <p:nvSpPr>
          <p:cNvPr id="394243" name="Rectangle 3"/>
          <p:cNvSpPr>
            <a:spLocks noGrp="1" noChangeArrowheads="1"/>
          </p:cNvSpPr>
          <p:nvPr>
            <p:ph type="body" idx="1"/>
          </p:nvPr>
        </p:nvSpPr>
        <p:spPr/>
        <p:txBody>
          <a:bodyPr/>
          <a:lstStyle/>
          <a:p>
            <a:r>
              <a:rPr lang="en-US"/>
              <a:t>Determine the best close for your audience and your presentation.  Close with a summary; offer options; recommend a strategy; suggest a plan; set a goal.  Keep your focus throughout your presentation, and you will more likely achieve your purpose.</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E805E3E-A302-4323-8A8B-30F717DC4D96}" type="slidenum">
              <a:rPr lang="en-US" smtClean="0"/>
              <a:pPr/>
              <a:t>49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endParaRPr lang="en-US" altLang="en-US"/>
          </a:p>
        </p:txBody>
      </p:sp>
      <p:sp>
        <p:nvSpPr>
          <p:cNvPr id="17" name="Footer Placeholder 16"/>
          <p:cNvSpPr>
            <a:spLocks noGrp="1"/>
          </p:cNvSpPr>
          <p:nvPr>
            <p:ph type="ftr" sz="quarter" idx="11"/>
          </p:nvPr>
        </p:nvSpPr>
        <p:spPr/>
        <p:txBody>
          <a:bodyPr/>
          <a:lstStyle>
            <a:extLst/>
          </a:lstStyle>
          <a:p>
            <a:endParaRPr lang="en-US" altLang="en-US"/>
          </a:p>
        </p:txBody>
      </p:sp>
      <p:sp>
        <p:nvSpPr>
          <p:cNvPr id="29" name="Slide Number Placeholder 28"/>
          <p:cNvSpPr>
            <a:spLocks noGrp="1"/>
          </p:cNvSpPr>
          <p:nvPr>
            <p:ph type="sldNum" sz="quarter" idx="12"/>
          </p:nvPr>
        </p:nvSpPr>
        <p:spPr/>
        <p:txBody>
          <a:bodyPr/>
          <a:lstStyle>
            <a:extLst/>
          </a:lstStyle>
          <a:p>
            <a:fld id="{0E236C4D-3937-460F-866C-97F8B99EB90A}" type="slidenum">
              <a:rPr lang="en-US" altLang="en-US" smtClean="0"/>
              <a:pPr/>
              <a:t>‹#›</a:t>
            </a:fld>
            <a:endParaRPr lang="en-US" alt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US" altLang="en-US"/>
          </a:p>
        </p:txBody>
      </p:sp>
      <p:sp>
        <p:nvSpPr>
          <p:cNvPr id="5" name="Footer Placeholder 4"/>
          <p:cNvSpPr>
            <a:spLocks noGrp="1"/>
          </p:cNvSpPr>
          <p:nvPr>
            <p:ph type="ftr" sz="quarter" idx="11"/>
          </p:nvPr>
        </p:nvSpPr>
        <p:spPr/>
        <p:txBody>
          <a:bodyPr/>
          <a:lstStyle>
            <a:extLst/>
          </a:lstStyle>
          <a:p>
            <a:endParaRPr lang="en-US" altLang="en-US"/>
          </a:p>
        </p:txBody>
      </p:sp>
      <p:sp>
        <p:nvSpPr>
          <p:cNvPr id="6" name="Slide Number Placeholder 5"/>
          <p:cNvSpPr>
            <a:spLocks noGrp="1"/>
          </p:cNvSpPr>
          <p:nvPr>
            <p:ph type="sldNum" sz="quarter" idx="12"/>
          </p:nvPr>
        </p:nvSpPr>
        <p:spPr/>
        <p:txBody>
          <a:bodyPr/>
          <a:lstStyle>
            <a:extLst/>
          </a:lstStyle>
          <a:p>
            <a:fld id="{C5302835-A8F0-4825-B49C-27C64F595DFE}" type="slidenum">
              <a:rPr lang="en-US" altLang="en-US" smtClean="0"/>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endParaRPr lang="en-US" altLang="en-US"/>
          </a:p>
        </p:txBody>
      </p:sp>
      <p:sp>
        <p:nvSpPr>
          <p:cNvPr id="5" name="Footer Placeholder 4"/>
          <p:cNvSpPr>
            <a:spLocks noGrp="1"/>
          </p:cNvSpPr>
          <p:nvPr>
            <p:ph type="ftr" sz="quarter" idx="11"/>
          </p:nvPr>
        </p:nvSpPr>
        <p:spPr/>
        <p:txBody>
          <a:bodyPr/>
          <a:lstStyle>
            <a:extLst/>
          </a:lstStyle>
          <a:p>
            <a:endParaRPr lang="en-US" altLang="en-US"/>
          </a:p>
        </p:txBody>
      </p:sp>
      <p:sp>
        <p:nvSpPr>
          <p:cNvPr id="6" name="Slide Number Placeholder 5"/>
          <p:cNvSpPr>
            <a:spLocks noGrp="1"/>
          </p:cNvSpPr>
          <p:nvPr>
            <p:ph type="sldNum" sz="quarter" idx="12"/>
          </p:nvPr>
        </p:nvSpPr>
        <p:spPr/>
        <p:txBody>
          <a:bodyPr/>
          <a:lstStyle>
            <a:extLst/>
          </a:lstStyle>
          <a:p>
            <a:fld id="{BC947E3D-352C-480E-A15E-A64DF3A117E1}" type="slidenum">
              <a:rPr lang="en-US" altLang="en-US" smtClean="0"/>
              <a:pPr/>
              <a:t>‹#›</a:t>
            </a:fld>
            <a:endParaRPr lang="en-US" alt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en-US" altLang="en-US"/>
          </a:p>
        </p:txBody>
      </p:sp>
      <p:sp>
        <p:nvSpPr>
          <p:cNvPr id="6" name="Footer Placeholder 5"/>
          <p:cNvSpPr>
            <a:spLocks noGrp="1"/>
          </p:cNvSpPr>
          <p:nvPr>
            <p:ph type="ftr" sz="quarter" idx="11"/>
          </p:nvPr>
        </p:nvSpPr>
        <p:spPr/>
        <p:txBody>
          <a:bodyPr/>
          <a:lstStyle>
            <a:extLst/>
          </a:lstStyle>
          <a:p>
            <a:endParaRPr lang="en-US" altLang="en-US"/>
          </a:p>
        </p:txBody>
      </p:sp>
      <p:sp>
        <p:nvSpPr>
          <p:cNvPr id="7" name="Slide Number Placeholder 6"/>
          <p:cNvSpPr>
            <a:spLocks noGrp="1"/>
          </p:cNvSpPr>
          <p:nvPr>
            <p:ph type="sldNum" sz="quarter" idx="12"/>
          </p:nvPr>
        </p:nvSpPr>
        <p:spPr/>
        <p:txBody>
          <a:bodyPr/>
          <a:lstStyle>
            <a:extLst/>
          </a:lstStyle>
          <a:p>
            <a:fld id="{DF69E7C6-459F-484E-912D-44F5C430CE78}" type="slidenum">
              <a:rPr lang="en-US" altLang="en-US" smtClean="0"/>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en-US" altLang="en-US"/>
          </a:p>
        </p:txBody>
      </p:sp>
      <p:sp>
        <p:nvSpPr>
          <p:cNvPr id="8" name="Footer Placeholder 7"/>
          <p:cNvSpPr>
            <a:spLocks noGrp="1"/>
          </p:cNvSpPr>
          <p:nvPr>
            <p:ph type="ftr" sz="quarter" idx="11"/>
          </p:nvPr>
        </p:nvSpPr>
        <p:spPr/>
        <p:txBody>
          <a:bodyPr/>
          <a:lstStyle>
            <a:extLst/>
          </a:lstStyle>
          <a:p>
            <a:endParaRPr lang="en-US" altLang="en-US"/>
          </a:p>
        </p:txBody>
      </p:sp>
      <p:sp>
        <p:nvSpPr>
          <p:cNvPr id="9" name="Slide Number Placeholder 8"/>
          <p:cNvSpPr>
            <a:spLocks noGrp="1"/>
          </p:cNvSpPr>
          <p:nvPr>
            <p:ph type="sldNum" sz="quarter" idx="12"/>
          </p:nvPr>
        </p:nvSpPr>
        <p:spPr/>
        <p:txBody>
          <a:bodyPr/>
          <a:lstStyle>
            <a:extLst/>
          </a:lstStyle>
          <a:p>
            <a:fld id="{73847D56-C945-4CDA-AF64-957430C37693}" type="slidenum">
              <a:rPr lang="en-US" altLang="en-US" smtClean="0"/>
              <a:pPr/>
              <a:t>‹#›</a:t>
            </a:fld>
            <a:endParaRPr lang="en-US" alt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endParaRPr lang="en-US" altLang="en-US"/>
          </a:p>
        </p:txBody>
      </p:sp>
      <p:sp>
        <p:nvSpPr>
          <p:cNvPr id="4" name="Footer Placeholder 3"/>
          <p:cNvSpPr>
            <a:spLocks noGrp="1"/>
          </p:cNvSpPr>
          <p:nvPr>
            <p:ph type="ftr" sz="quarter" idx="11"/>
          </p:nvPr>
        </p:nvSpPr>
        <p:spPr/>
        <p:txBody>
          <a:bodyPr/>
          <a:lstStyle>
            <a:extLst/>
          </a:lstStyle>
          <a:p>
            <a:endParaRPr lang="en-US" altLang="en-US"/>
          </a:p>
        </p:txBody>
      </p:sp>
      <p:sp>
        <p:nvSpPr>
          <p:cNvPr id="5" name="Slide Number Placeholder 4"/>
          <p:cNvSpPr>
            <a:spLocks noGrp="1"/>
          </p:cNvSpPr>
          <p:nvPr>
            <p:ph type="sldNum" sz="quarter" idx="12"/>
          </p:nvPr>
        </p:nvSpPr>
        <p:spPr/>
        <p:txBody>
          <a:bodyPr/>
          <a:lstStyle>
            <a:extLst/>
          </a:lstStyle>
          <a:p>
            <a:fld id="{141F4FA8-9A5D-401F-A3D9-087B8233254F}" type="slidenum">
              <a:rPr lang="en-US" altLang="en-US" smtClean="0"/>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en-US" altLang="en-US"/>
          </a:p>
        </p:txBody>
      </p:sp>
      <p:sp>
        <p:nvSpPr>
          <p:cNvPr id="3" name="Footer Placeholder 2"/>
          <p:cNvSpPr>
            <a:spLocks noGrp="1"/>
          </p:cNvSpPr>
          <p:nvPr>
            <p:ph type="ftr" sz="quarter" idx="11"/>
          </p:nvPr>
        </p:nvSpPr>
        <p:spPr/>
        <p:txBody>
          <a:bodyPr/>
          <a:lstStyle>
            <a:extLst/>
          </a:lstStyle>
          <a:p>
            <a:endParaRPr lang="en-US" altLang="en-US"/>
          </a:p>
        </p:txBody>
      </p:sp>
      <p:sp>
        <p:nvSpPr>
          <p:cNvPr id="4" name="Slide Number Placeholder 3"/>
          <p:cNvSpPr>
            <a:spLocks noGrp="1"/>
          </p:cNvSpPr>
          <p:nvPr>
            <p:ph type="sldNum" sz="quarter" idx="12"/>
          </p:nvPr>
        </p:nvSpPr>
        <p:spPr/>
        <p:txBody>
          <a:bodyPr/>
          <a:lstStyle>
            <a:extLst/>
          </a:lstStyle>
          <a:p>
            <a:fld id="{72FE84E5-271D-48AE-A5A8-2174B1053D3E}" type="slidenum">
              <a:rPr lang="en-US" altLang="en-US" smtClean="0"/>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en-US" altLang="en-US"/>
          </a:p>
        </p:txBody>
      </p:sp>
      <p:sp>
        <p:nvSpPr>
          <p:cNvPr id="6" name="Footer Placeholder 5"/>
          <p:cNvSpPr>
            <a:spLocks noGrp="1"/>
          </p:cNvSpPr>
          <p:nvPr>
            <p:ph type="ftr" sz="quarter" idx="11"/>
          </p:nvPr>
        </p:nvSpPr>
        <p:spPr/>
        <p:txBody>
          <a:bodyPr/>
          <a:lstStyle>
            <a:extLst/>
          </a:lstStyle>
          <a:p>
            <a:endParaRPr lang="en-US" altLang="en-US"/>
          </a:p>
        </p:txBody>
      </p:sp>
      <p:sp>
        <p:nvSpPr>
          <p:cNvPr id="7" name="Slide Number Placeholder 6"/>
          <p:cNvSpPr>
            <a:spLocks noGrp="1"/>
          </p:cNvSpPr>
          <p:nvPr>
            <p:ph type="sldNum" sz="quarter" idx="12"/>
          </p:nvPr>
        </p:nvSpPr>
        <p:spPr/>
        <p:txBody>
          <a:bodyPr/>
          <a:lstStyle>
            <a:extLst/>
          </a:lstStyle>
          <a:p>
            <a:fld id="{559B3C3B-A656-457D-BCF3-B46829EA7636}" type="slidenum">
              <a:rPr lang="en-US" altLang="en-US" smtClean="0"/>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endParaRPr lang="en-US" alt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lt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655CDC76-FA20-4BA6-941B-E09B571F13DD}" type="slidenum">
              <a:rPr lang="en-US" altLang="en-US" smtClean="0"/>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US" altLang="en-US"/>
          </a:p>
        </p:txBody>
      </p:sp>
      <p:sp>
        <p:nvSpPr>
          <p:cNvPr id="5" name="Footer Placeholder 4"/>
          <p:cNvSpPr>
            <a:spLocks noGrp="1"/>
          </p:cNvSpPr>
          <p:nvPr>
            <p:ph type="ftr" sz="quarter" idx="11"/>
          </p:nvPr>
        </p:nvSpPr>
        <p:spPr/>
        <p:txBody>
          <a:bodyPr/>
          <a:lstStyle>
            <a:extLst/>
          </a:lstStyle>
          <a:p>
            <a:endParaRPr lang="en-US" altLang="en-US"/>
          </a:p>
        </p:txBody>
      </p:sp>
      <p:sp>
        <p:nvSpPr>
          <p:cNvPr id="6" name="Slide Number Placeholder 5"/>
          <p:cNvSpPr>
            <a:spLocks noGrp="1"/>
          </p:cNvSpPr>
          <p:nvPr>
            <p:ph type="sldNum" sz="quarter" idx="12"/>
          </p:nvPr>
        </p:nvSpPr>
        <p:spPr/>
        <p:txBody>
          <a:bodyPr/>
          <a:lstStyle>
            <a:extLst/>
          </a:lstStyle>
          <a:p>
            <a:fld id="{B580D304-2BDD-4256-9529-F9F624CE99CB}" type="slidenum">
              <a:rPr lang="en-US" altLang="en-US" smtClean="0"/>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en-US" altLang="en-US"/>
          </a:p>
        </p:txBody>
      </p:sp>
      <p:sp>
        <p:nvSpPr>
          <p:cNvPr id="5" name="Footer Placeholder 4"/>
          <p:cNvSpPr>
            <a:spLocks noGrp="1"/>
          </p:cNvSpPr>
          <p:nvPr>
            <p:ph type="ftr" sz="quarter" idx="11"/>
          </p:nvPr>
        </p:nvSpPr>
        <p:spPr/>
        <p:txBody>
          <a:bodyPr/>
          <a:lstStyle>
            <a:extLst/>
          </a:lstStyle>
          <a:p>
            <a:endParaRPr lang="en-US" altLang="en-US"/>
          </a:p>
        </p:txBody>
      </p:sp>
      <p:sp>
        <p:nvSpPr>
          <p:cNvPr id="6" name="Slide Number Placeholder 5"/>
          <p:cNvSpPr>
            <a:spLocks noGrp="1"/>
          </p:cNvSpPr>
          <p:nvPr>
            <p:ph type="sldNum" sz="quarter" idx="12"/>
          </p:nvPr>
        </p:nvSpPr>
        <p:spPr/>
        <p:txBody>
          <a:bodyPr/>
          <a:lstStyle>
            <a:extLst/>
          </a:lstStyle>
          <a:p>
            <a:fld id="{7D8232F6-0D01-4058-B15E-231E9BD1D2FF}" type="slidenum">
              <a:rPr lang="en-US" altLang="en-US" smtClean="0"/>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endParaRPr lang="en-US" alt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lt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673D01CF-94CD-47A5-8752-4DFB2612CA31}" type="slidenum">
              <a:rPr lang="en-US" altLang="en-US" smtClean="0"/>
              <a:pPr/>
              <a:t>‹#›</a:t>
            </a:fld>
            <a:endParaRPr lang="en-US" altLang="en-US"/>
          </a:p>
        </p:txBody>
      </p:sp>
    </p:spTree>
  </p:cSld>
  <p:clrMap bg1="dk1" tx1="lt1" bg2="dk2" tx2="lt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8" name="Rectangle 50"/>
          <p:cNvSpPr>
            <a:spLocks noGrp="1" noChangeArrowheads="1"/>
          </p:cNvSpPr>
          <p:nvPr>
            <p:ph type="ctrTitle"/>
          </p:nvPr>
        </p:nvSpPr>
        <p:spPr>
          <a:xfrm>
            <a:off x="762000" y="1219200"/>
            <a:ext cx="7772400" cy="1975104"/>
          </a:xfrm>
        </p:spPr>
        <p:txBody>
          <a:bodyPr/>
          <a:lstStyle/>
          <a:p>
            <a:pPr algn="ctr"/>
            <a:r>
              <a:rPr lang="en-US" sz="3600" b="1" dirty="0" smtClean="0"/>
              <a:t>Enhancing Base-code Protection in Aspect-Oriented Programs</a:t>
            </a:r>
            <a:endParaRPr lang="en-US" sz="3600" dirty="0"/>
          </a:p>
        </p:txBody>
      </p:sp>
      <p:sp>
        <p:nvSpPr>
          <p:cNvPr id="2099" name="Rectangle 51"/>
          <p:cNvSpPr>
            <a:spLocks noGrp="1" noChangeArrowheads="1"/>
          </p:cNvSpPr>
          <p:nvPr>
            <p:ph type="subTitle" idx="1"/>
          </p:nvPr>
        </p:nvSpPr>
        <p:spPr>
          <a:xfrm>
            <a:off x="1066800" y="2057400"/>
            <a:ext cx="7162800" cy="1752600"/>
          </a:xfrm>
        </p:spPr>
        <p:txBody>
          <a:bodyPr/>
          <a:lstStyle/>
          <a:p>
            <a:pPr algn="ctr" rtl="0"/>
            <a:r>
              <a:rPr lang="en-US" dirty="0" smtClean="0"/>
              <a:t>Mohamed </a:t>
            </a:r>
            <a:r>
              <a:rPr lang="en-US" dirty="0" err="1" smtClean="0"/>
              <a:t>ElBendary</a:t>
            </a:r>
            <a:r>
              <a:rPr lang="en-US" dirty="0" smtClean="0"/>
              <a:t> and John </a:t>
            </a:r>
            <a:r>
              <a:rPr lang="en-US" dirty="0" err="1" smtClean="0"/>
              <a:t>Boyland</a:t>
            </a:r>
            <a:endParaRPr lang="en-US" dirty="0"/>
          </a:p>
          <a:p>
            <a:pPr algn="ctr" rtl="0"/>
            <a:r>
              <a:rPr lang="en-US" sz="3400" dirty="0"/>
              <a:t>University of Wisconsin-Milwaukee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Grp="1" noChangeArrowheads="1"/>
          </p:cNvSpPr>
          <p:nvPr>
            <p:ph type="title"/>
          </p:nvPr>
        </p:nvSpPr>
        <p:spPr/>
        <p:txBody>
          <a:bodyPr/>
          <a:lstStyle/>
          <a:p>
            <a:r>
              <a:rPr lang="en-US"/>
              <a:t>Outline</a:t>
            </a:r>
          </a:p>
        </p:txBody>
      </p:sp>
      <p:sp>
        <p:nvSpPr>
          <p:cNvPr id="471043" name="Rectangle 3"/>
          <p:cNvSpPr>
            <a:spLocks noGrp="1" noChangeArrowheads="1"/>
          </p:cNvSpPr>
          <p:nvPr>
            <p:ph idx="1"/>
          </p:nvPr>
        </p:nvSpPr>
        <p:spPr/>
        <p:txBody>
          <a:bodyPr/>
          <a:lstStyle/>
          <a:p>
            <a:pPr algn="l" rtl="0"/>
            <a:r>
              <a:rPr lang="en-US" dirty="0" smtClean="0"/>
              <a:t>Introduction - Motivation</a:t>
            </a:r>
            <a:endParaRPr lang="en-US" dirty="0"/>
          </a:p>
          <a:p>
            <a:pPr algn="l" rtl="0"/>
            <a:r>
              <a:rPr lang="en-US" dirty="0"/>
              <a:t>Our AOP Modularity Focus</a:t>
            </a:r>
          </a:p>
          <a:p>
            <a:pPr algn="l" rtl="0"/>
            <a:r>
              <a:rPr lang="en-US" dirty="0"/>
              <a:t>Interface Image (I2) Approach</a:t>
            </a:r>
          </a:p>
          <a:p>
            <a:pPr algn="l" rtl="0"/>
            <a:r>
              <a:rPr lang="en-US" dirty="0" smtClean="0"/>
              <a:t>I2 implementation</a:t>
            </a:r>
          </a:p>
          <a:p>
            <a:pPr algn="l" rtl="0"/>
            <a:r>
              <a:rPr lang="en-US" dirty="0" smtClean="0"/>
              <a:t>I2 Evaluation</a:t>
            </a:r>
          </a:p>
          <a:p>
            <a:pPr algn="l" rtl="0"/>
            <a:r>
              <a:rPr lang="en-US" dirty="0" smtClean="0"/>
              <a:t>Related Work</a:t>
            </a:r>
          </a:p>
          <a:p>
            <a:pPr algn="l" rtl="0"/>
            <a:r>
              <a:rPr lang="en-US" dirty="0" smtClean="0"/>
              <a:t>Conclusion</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 Motivation</a:t>
            </a:r>
            <a:endParaRPr lang="en-US" dirty="0"/>
          </a:p>
        </p:txBody>
      </p:sp>
      <p:sp>
        <p:nvSpPr>
          <p:cNvPr id="3" name="Content Placeholder 2"/>
          <p:cNvSpPr>
            <a:spLocks noGrp="1"/>
          </p:cNvSpPr>
          <p:nvPr>
            <p:ph idx="1"/>
          </p:nvPr>
        </p:nvSpPr>
        <p:spPr/>
        <p:txBody>
          <a:bodyPr/>
          <a:lstStyle/>
          <a:p>
            <a:r>
              <a:rPr lang="en-US" dirty="0" smtClean="0"/>
              <a:t>Separation of crosscutting concerns</a:t>
            </a:r>
          </a:p>
          <a:p>
            <a:r>
              <a:rPr lang="en-US" dirty="0" smtClean="0"/>
              <a:t>Roadblocks to AOP adoption</a:t>
            </a:r>
          </a:p>
          <a:p>
            <a:pPr lvl="1"/>
            <a:r>
              <a:rPr lang="en-US" dirty="0" smtClean="0"/>
              <a:t>Not just education</a:t>
            </a:r>
          </a:p>
          <a:p>
            <a:pPr lvl="1"/>
            <a:r>
              <a:rPr lang="en-US" dirty="0" smtClean="0"/>
              <a:t>Reality of coding standards for small companies</a:t>
            </a:r>
          </a:p>
          <a:p>
            <a:pPr lvl="1"/>
            <a:r>
              <a:rPr lang="en-US" dirty="0" smtClean="0"/>
              <a:t>Lack of invasiveness regulation</a:t>
            </a:r>
          </a:p>
          <a:p>
            <a:pPr lvl="1"/>
            <a:r>
              <a:rPr lang="en-US" dirty="0" smtClean="0"/>
              <a:t>Pure obliviousness</a:t>
            </a:r>
          </a:p>
          <a:p>
            <a:r>
              <a:rPr lang="en-US" dirty="0" smtClean="0"/>
              <a:t>Support for AOP adoption has to come at the language level.</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 Motivation</a:t>
            </a:r>
            <a:endParaRPr lang="en-US" dirty="0"/>
          </a:p>
        </p:txBody>
      </p:sp>
      <p:sp>
        <p:nvSpPr>
          <p:cNvPr id="3" name="Content Placeholder 2"/>
          <p:cNvSpPr>
            <a:spLocks noGrp="1"/>
          </p:cNvSpPr>
          <p:nvPr>
            <p:ph idx="1"/>
          </p:nvPr>
        </p:nvSpPr>
        <p:spPr/>
        <p:txBody>
          <a:bodyPr/>
          <a:lstStyle/>
          <a:p>
            <a:r>
              <a:rPr lang="en-US" dirty="0" smtClean="0"/>
              <a:t>Interfaces Role Overlap:</a:t>
            </a:r>
          </a:p>
          <a:p>
            <a:pPr lvl="1"/>
            <a:r>
              <a:rPr lang="en-US" dirty="0" smtClean="0"/>
              <a:t>Base code sees: Service Access Points</a:t>
            </a:r>
          </a:p>
          <a:p>
            <a:pPr lvl="1"/>
            <a:r>
              <a:rPr lang="en-US" smtClean="0"/>
              <a:t>Aspect </a:t>
            </a:r>
            <a:r>
              <a:rPr lang="en-US" dirty="0" smtClean="0"/>
              <a:t>code sees: Event Hooks</a:t>
            </a:r>
          </a:p>
          <a:p>
            <a:r>
              <a:rPr lang="en-US" dirty="0" smtClean="0"/>
              <a:t>Protection (invasiveness control) is easier when roles are separated</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ChangeArrowheads="1"/>
          </p:cNvSpPr>
          <p:nvPr>
            <p:ph type="title"/>
          </p:nvPr>
        </p:nvSpPr>
        <p:spPr/>
        <p:txBody>
          <a:bodyPr/>
          <a:lstStyle/>
          <a:p>
            <a:pPr rtl="0"/>
            <a:r>
              <a:rPr lang="en-US"/>
              <a:t>Our AOP Modularity Focus</a:t>
            </a:r>
          </a:p>
        </p:txBody>
      </p:sp>
      <p:sp>
        <p:nvSpPr>
          <p:cNvPr id="475139" name="Rectangle 3"/>
          <p:cNvSpPr>
            <a:spLocks noGrp="1" noChangeArrowheads="1"/>
          </p:cNvSpPr>
          <p:nvPr>
            <p:ph idx="1"/>
          </p:nvPr>
        </p:nvSpPr>
        <p:spPr/>
        <p:txBody>
          <a:bodyPr/>
          <a:lstStyle/>
          <a:p>
            <a:pPr algn="l" rtl="0"/>
            <a:r>
              <a:rPr lang="en-US"/>
              <a:t>Independent evolution of components</a:t>
            </a:r>
          </a:p>
          <a:p>
            <a:pPr algn="l" rtl="0"/>
            <a:r>
              <a:rPr lang="en-US"/>
              <a:t>Expanding parallel development</a:t>
            </a:r>
          </a:p>
          <a:p>
            <a:pPr algn="l" rtl="0"/>
            <a:r>
              <a:rPr lang="en-US"/>
              <a:t>Enhancing module protection</a:t>
            </a:r>
          </a:p>
          <a:p>
            <a:pPr algn="l" rtl="0"/>
            <a:r>
              <a:rPr lang="en-US"/>
              <a:t>Supporting modular reasoning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p:nvPr>
        </p:nvSpPr>
        <p:spPr/>
        <p:txBody>
          <a:bodyPr/>
          <a:lstStyle/>
          <a:p>
            <a:pPr rtl="0"/>
            <a:r>
              <a:rPr lang="en-US"/>
              <a:t>Classical AOP Limitations</a:t>
            </a:r>
          </a:p>
        </p:txBody>
      </p:sp>
      <p:sp>
        <p:nvSpPr>
          <p:cNvPr id="476163" name="Rectangle 3"/>
          <p:cNvSpPr>
            <a:spLocks noGrp="1" noChangeArrowheads="1"/>
          </p:cNvSpPr>
          <p:nvPr>
            <p:ph idx="1"/>
          </p:nvPr>
        </p:nvSpPr>
        <p:spPr/>
        <p:txBody>
          <a:bodyPr/>
          <a:lstStyle/>
          <a:p>
            <a:pPr algn="l" rtl="0"/>
            <a:r>
              <a:rPr lang="en-US" sz="2600" dirty="0"/>
              <a:t>In our context, Classical AOP means: Pure Obliviousness</a:t>
            </a:r>
          </a:p>
          <a:p>
            <a:pPr algn="l" rtl="0"/>
            <a:r>
              <a:rPr lang="en-US" sz="2600" dirty="0"/>
              <a:t>Tight coupling between aspects and base code</a:t>
            </a:r>
          </a:p>
          <a:p>
            <a:pPr algn="l" rtl="0"/>
            <a:r>
              <a:rPr lang="en-US" sz="2600" dirty="0"/>
              <a:t>Base code cannot regulate any advising activity on itself</a:t>
            </a:r>
          </a:p>
          <a:p>
            <a:pPr algn="l" rtl="0"/>
            <a:r>
              <a:rPr lang="en-US" sz="2600" dirty="0"/>
              <a:t>Impossible to reason about a base code component solely by examining its </a:t>
            </a:r>
            <a:r>
              <a:rPr lang="en-US" sz="2600" dirty="0" smtClean="0"/>
              <a:t>interface (Tool support can help with this)</a:t>
            </a:r>
            <a:endParaRPr lang="en-US" sz="2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6" name="Rectangle 2"/>
          <p:cNvSpPr>
            <a:spLocks noGrp="1" noChangeArrowheads="1"/>
          </p:cNvSpPr>
          <p:nvPr>
            <p:ph type="title"/>
          </p:nvPr>
        </p:nvSpPr>
        <p:spPr/>
        <p:txBody>
          <a:bodyPr>
            <a:normAutofit fontScale="90000"/>
          </a:bodyPr>
          <a:lstStyle/>
          <a:p>
            <a:pPr rtl="0"/>
            <a:r>
              <a:rPr lang="en-US"/>
              <a:t>Interface Image (I2) Approach</a:t>
            </a:r>
          </a:p>
        </p:txBody>
      </p:sp>
      <p:sp>
        <p:nvSpPr>
          <p:cNvPr id="477187" name="Rectangle 3"/>
          <p:cNvSpPr>
            <a:spLocks noGrp="1" noChangeArrowheads="1"/>
          </p:cNvSpPr>
          <p:nvPr>
            <p:ph idx="1"/>
          </p:nvPr>
        </p:nvSpPr>
        <p:spPr/>
        <p:txBody>
          <a:bodyPr/>
          <a:lstStyle/>
          <a:p>
            <a:pPr algn="l" rtl="0"/>
            <a:r>
              <a:rPr lang="en-US"/>
              <a:t>What is an Interface Image?</a:t>
            </a:r>
          </a:p>
          <a:p>
            <a:pPr algn="l" rtl="0"/>
            <a:r>
              <a:rPr lang="en-US">
                <a:latin typeface="Times New Roman"/>
              </a:rPr>
              <a:t>“</a:t>
            </a:r>
            <a:r>
              <a:rPr lang="en-US"/>
              <a:t>image</a:t>
            </a:r>
            <a:r>
              <a:rPr lang="en-US">
                <a:latin typeface="Times New Roman"/>
              </a:rPr>
              <a:t>”</a:t>
            </a:r>
            <a:r>
              <a:rPr lang="en-US"/>
              <a:t> construct syntax</a:t>
            </a:r>
          </a:p>
          <a:p>
            <a:pPr algn="l" rtl="0"/>
            <a:r>
              <a:rPr lang="en-US">
                <a:latin typeface="Times New Roman"/>
              </a:rPr>
              <a:t>“</a:t>
            </a:r>
            <a:r>
              <a:rPr lang="en-US"/>
              <a:t>image</a:t>
            </a:r>
            <a:r>
              <a:rPr lang="en-US">
                <a:latin typeface="Times New Roman"/>
              </a:rPr>
              <a:t>”</a:t>
            </a:r>
            <a:r>
              <a:rPr lang="en-US"/>
              <a:t> construct semantics</a:t>
            </a:r>
          </a:p>
          <a:p>
            <a:pPr algn="l" rtl="0"/>
            <a:r>
              <a:rPr lang="en-US"/>
              <a:t>What does I2 offer?</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2"/>
          <p:cNvSpPr>
            <a:spLocks noGrp="1" noChangeArrowheads="1"/>
          </p:cNvSpPr>
          <p:nvPr>
            <p:ph type="title"/>
          </p:nvPr>
        </p:nvSpPr>
        <p:spPr/>
        <p:txBody>
          <a:bodyPr/>
          <a:lstStyle/>
          <a:p>
            <a:pPr rtl="0"/>
            <a:r>
              <a:rPr lang="en-US"/>
              <a:t>What is an interface image?</a:t>
            </a:r>
          </a:p>
        </p:txBody>
      </p:sp>
      <p:sp>
        <p:nvSpPr>
          <p:cNvPr id="478211" name="Rectangle 3"/>
          <p:cNvSpPr>
            <a:spLocks noGrp="1" noChangeArrowheads="1"/>
          </p:cNvSpPr>
          <p:nvPr>
            <p:ph idx="1"/>
          </p:nvPr>
        </p:nvSpPr>
        <p:spPr/>
        <p:txBody>
          <a:bodyPr/>
          <a:lstStyle/>
          <a:p>
            <a:pPr algn="l" rtl="0">
              <a:lnSpc>
                <a:spcPct val="90000"/>
              </a:lnSpc>
            </a:pPr>
            <a:r>
              <a:rPr lang="en-US"/>
              <a:t>A language mechanism for exporting views of a component</a:t>
            </a:r>
            <a:r>
              <a:rPr lang="en-US">
                <a:latin typeface="Times New Roman"/>
              </a:rPr>
              <a:t>’</a:t>
            </a:r>
            <a:r>
              <a:rPr lang="en-US"/>
              <a:t>s advisable interface</a:t>
            </a:r>
          </a:p>
          <a:p>
            <a:pPr algn="l" rtl="0">
              <a:lnSpc>
                <a:spcPct val="90000"/>
              </a:lnSpc>
            </a:pPr>
            <a:r>
              <a:rPr lang="en-US"/>
              <a:t>A middleware through which all advising is carried out</a:t>
            </a:r>
          </a:p>
          <a:p>
            <a:pPr algn="l" rtl="0">
              <a:lnSpc>
                <a:spcPct val="90000"/>
              </a:lnSpc>
            </a:pPr>
            <a:r>
              <a:rPr lang="en-US"/>
              <a:t>A language mechanism for base code to express advising constraints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1026"/>
          <p:cNvSpPr>
            <a:spLocks noGrp="1" noChangeArrowheads="1"/>
          </p:cNvSpPr>
          <p:nvPr>
            <p:ph type="title"/>
          </p:nvPr>
        </p:nvSpPr>
        <p:spPr/>
        <p:txBody>
          <a:bodyPr/>
          <a:lstStyle/>
          <a:p>
            <a:pPr rtl="0"/>
            <a:r>
              <a:rPr lang="en-US"/>
              <a:t>Separation of XCC </a:t>
            </a:r>
            <a:r>
              <a:rPr lang="en-US">
                <a:latin typeface="Times New Roman"/>
              </a:rPr>
              <a:t>–</a:t>
            </a:r>
            <a:r>
              <a:rPr lang="en-US"/>
              <a:t> I2 Style</a:t>
            </a:r>
          </a:p>
        </p:txBody>
      </p:sp>
      <p:grpSp>
        <p:nvGrpSpPr>
          <p:cNvPr id="466955" name="Group 1035"/>
          <p:cNvGrpSpPr>
            <a:grpSpLocks/>
          </p:cNvGrpSpPr>
          <p:nvPr/>
        </p:nvGrpSpPr>
        <p:grpSpPr bwMode="auto">
          <a:xfrm>
            <a:off x="752475" y="2516188"/>
            <a:ext cx="2828925" cy="1627187"/>
            <a:chOff x="852" y="1585"/>
            <a:chExt cx="1782" cy="1025"/>
          </a:xfrm>
        </p:grpSpPr>
        <p:grpSp>
          <p:nvGrpSpPr>
            <p:cNvPr id="466948" name="Group 1028"/>
            <p:cNvGrpSpPr>
              <a:grpSpLocks/>
            </p:cNvGrpSpPr>
            <p:nvPr/>
          </p:nvGrpSpPr>
          <p:grpSpPr bwMode="auto">
            <a:xfrm>
              <a:off x="853" y="1585"/>
              <a:ext cx="1781" cy="692"/>
              <a:chOff x="853" y="1585"/>
              <a:chExt cx="1781" cy="692"/>
            </a:xfrm>
          </p:grpSpPr>
          <p:sp>
            <p:nvSpPr>
              <p:cNvPr id="466949" name="Text Box 1029"/>
              <p:cNvSpPr txBox="1">
                <a:spLocks noChangeArrowheads="1"/>
              </p:cNvSpPr>
              <p:nvPr/>
            </p:nvSpPr>
            <p:spPr bwMode="auto">
              <a:xfrm>
                <a:off x="857" y="1585"/>
                <a:ext cx="1777" cy="354"/>
              </a:xfrm>
              <a:prstGeom prst="rect">
                <a:avLst/>
              </a:prstGeom>
              <a:solidFill>
                <a:srgbClr val="CCFFFF"/>
              </a:solidFill>
              <a:ln w="12700">
                <a:solidFill>
                  <a:srgbClr val="FF00FF"/>
                </a:solidFill>
                <a:miter lim="800000"/>
                <a:headEnd/>
                <a:tailEnd/>
              </a:ln>
              <a:effectLst/>
            </p:spPr>
            <p:txBody>
              <a:bodyPr>
                <a:spAutoFit/>
              </a:bodyPr>
              <a:lstStyle/>
              <a:p>
                <a:pPr algn="l" rtl="0">
                  <a:buFontTx/>
                  <a:buNone/>
                </a:pPr>
                <a:r>
                  <a:rPr lang="en-US" b="1">
                    <a:solidFill>
                      <a:srgbClr val="000099"/>
                    </a:solidFill>
                    <a:latin typeface="Times New Roman (Arabic)" charset="-78"/>
                  </a:rPr>
                  <a:t>Component A</a:t>
                </a:r>
              </a:p>
            </p:txBody>
          </p:sp>
          <p:sp>
            <p:nvSpPr>
              <p:cNvPr id="466950" name="Text Box 1030"/>
              <p:cNvSpPr txBox="1">
                <a:spLocks noChangeArrowheads="1"/>
              </p:cNvSpPr>
              <p:nvPr/>
            </p:nvSpPr>
            <p:spPr bwMode="auto">
              <a:xfrm>
                <a:off x="853" y="1942"/>
                <a:ext cx="1777" cy="335"/>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sz="2800" b="1">
                    <a:solidFill>
                      <a:srgbClr val="000099"/>
                    </a:solidFill>
                    <a:latin typeface="Times New Roman (Arabic)" charset="-78"/>
                  </a:rPr>
                  <a:t>A</a:t>
                </a:r>
                <a:r>
                  <a:rPr lang="en-US" sz="2800" b="1">
                    <a:solidFill>
                      <a:srgbClr val="000099"/>
                    </a:solidFill>
                    <a:latin typeface="Times New Roman"/>
                  </a:rPr>
                  <a:t>’</a:t>
                </a:r>
                <a:r>
                  <a:rPr lang="en-US" sz="2800" b="1">
                    <a:solidFill>
                      <a:srgbClr val="000099"/>
                    </a:solidFill>
                    <a:latin typeface="Times New Roman (Arabic)" charset="-78"/>
                  </a:rPr>
                  <a:t>s Internals</a:t>
                </a:r>
              </a:p>
            </p:txBody>
          </p:sp>
        </p:grpSp>
        <p:sp>
          <p:nvSpPr>
            <p:cNvPr id="466952" name="Text Box 1032"/>
            <p:cNvSpPr txBox="1">
              <a:spLocks noChangeArrowheads="1"/>
            </p:cNvSpPr>
            <p:nvPr/>
          </p:nvSpPr>
          <p:spPr bwMode="auto">
            <a:xfrm>
              <a:off x="852" y="2256"/>
              <a:ext cx="1777" cy="354"/>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b="1">
                  <a:solidFill>
                    <a:srgbClr val="000099"/>
                  </a:solidFill>
                  <a:latin typeface="Times New Roman (Arabic)" charset="-78"/>
                </a:rPr>
                <a:t>A</a:t>
              </a:r>
              <a:r>
                <a:rPr lang="en-US" b="1">
                  <a:solidFill>
                    <a:srgbClr val="000099"/>
                  </a:solidFill>
                  <a:latin typeface="Times New Roman"/>
                </a:rPr>
                <a:t>’</a:t>
              </a:r>
              <a:r>
                <a:rPr lang="en-US" b="1">
                  <a:solidFill>
                    <a:srgbClr val="000099"/>
                  </a:solidFill>
                  <a:latin typeface="Times New Roman (Arabic)" charset="-78"/>
                </a:rPr>
                <a:t>s Interface</a:t>
              </a:r>
            </a:p>
          </p:txBody>
        </p:sp>
      </p:grpSp>
      <p:sp>
        <p:nvSpPr>
          <p:cNvPr id="466953" name="Text Box 1033"/>
          <p:cNvSpPr txBox="1">
            <a:spLocks noChangeArrowheads="1"/>
          </p:cNvSpPr>
          <p:nvPr/>
        </p:nvSpPr>
        <p:spPr bwMode="auto">
          <a:xfrm>
            <a:off x="4343400" y="1828800"/>
            <a:ext cx="2820988" cy="835025"/>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sz="2400" b="1">
                <a:solidFill>
                  <a:srgbClr val="000099"/>
                </a:solidFill>
                <a:latin typeface="Times New Roman (Arabic)" charset="-78"/>
              </a:rPr>
              <a:t>A</a:t>
            </a:r>
            <a:r>
              <a:rPr lang="en-US" sz="2400" b="1">
                <a:solidFill>
                  <a:srgbClr val="000099"/>
                </a:solidFill>
                <a:latin typeface="Times New Roman"/>
              </a:rPr>
              <a:t>’</a:t>
            </a:r>
            <a:r>
              <a:rPr lang="en-US" sz="2400" b="1">
                <a:solidFill>
                  <a:srgbClr val="000099"/>
                </a:solidFill>
                <a:latin typeface="Times New Roman (Arabic)" charset="-78"/>
              </a:rPr>
              <a:t>s Interface Image</a:t>
            </a:r>
          </a:p>
        </p:txBody>
      </p:sp>
      <p:grpSp>
        <p:nvGrpSpPr>
          <p:cNvPr id="466956" name="Group 1036"/>
          <p:cNvGrpSpPr>
            <a:grpSpLocks/>
          </p:cNvGrpSpPr>
          <p:nvPr/>
        </p:nvGrpSpPr>
        <p:grpSpPr bwMode="auto">
          <a:xfrm>
            <a:off x="752475" y="4316413"/>
            <a:ext cx="2828925" cy="1627187"/>
            <a:chOff x="852" y="1585"/>
            <a:chExt cx="1782" cy="1025"/>
          </a:xfrm>
        </p:grpSpPr>
        <p:grpSp>
          <p:nvGrpSpPr>
            <p:cNvPr id="466957" name="Group 1037"/>
            <p:cNvGrpSpPr>
              <a:grpSpLocks/>
            </p:cNvGrpSpPr>
            <p:nvPr/>
          </p:nvGrpSpPr>
          <p:grpSpPr bwMode="auto">
            <a:xfrm>
              <a:off x="853" y="1585"/>
              <a:ext cx="1781" cy="692"/>
              <a:chOff x="853" y="1585"/>
              <a:chExt cx="1781" cy="692"/>
            </a:xfrm>
          </p:grpSpPr>
          <p:sp>
            <p:nvSpPr>
              <p:cNvPr id="466958" name="Text Box 1038"/>
              <p:cNvSpPr txBox="1">
                <a:spLocks noChangeArrowheads="1"/>
              </p:cNvSpPr>
              <p:nvPr/>
            </p:nvSpPr>
            <p:spPr bwMode="auto">
              <a:xfrm>
                <a:off x="857" y="1585"/>
                <a:ext cx="1777" cy="354"/>
              </a:xfrm>
              <a:prstGeom prst="rect">
                <a:avLst/>
              </a:prstGeom>
              <a:solidFill>
                <a:srgbClr val="CCFFFF"/>
              </a:solidFill>
              <a:ln w="12700">
                <a:solidFill>
                  <a:srgbClr val="FF00FF"/>
                </a:solidFill>
                <a:miter lim="800000"/>
                <a:headEnd/>
                <a:tailEnd/>
              </a:ln>
              <a:effectLst/>
            </p:spPr>
            <p:txBody>
              <a:bodyPr>
                <a:spAutoFit/>
              </a:bodyPr>
              <a:lstStyle/>
              <a:p>
                <a:pPr algn="l" rtl="0">
                  <a:buFontTx/>
                  <a:buNone/>
                </a:pPr>
                <a:r>
                  <a:rPr lang="en-US" b="1">
                    <a:solidFill>
                      <a:srgbClr val="000099"/>
                    </a:solidFill>
                    <a:latin typeface="Times New Roman (Arabic)" charset="-78"/>
                  </a:rPr>
                  <a:t>Component B</a:t>
                </a:r>
              </a:p>
            </p:txBody>
          </p:sp>
          <p:sp>
            <p:nvSpPr>
              <p:cNvPr id="466959" name="Text Box 1039"/>
              <p:cNvSpPr txBox="1">
                <a:spLocks noChangeArrowheads="1"/>
              </p:cNvSpPr>
              <p:nvPr/>
            </p:nvSpPr>
            <p:spPr bwMode="auto">
              <a:xfrm>
                <a:off x="853" y="1942"/>
                <a:ext cx="1777" cy="335"/>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sz="2800" b="1">
                    <a:solidFill>
                      <a:srgbClr val="000099"/>
                    </a:solidFill>
                    <a:latin typeface="Times New Roman (Arabic)" charset="-78"/>
                  </a:rPr>
                  <a:t>B</a:t>
                </a:r>
                <a:r>
                  <a:rPr lang="en-US" sz="2800" b="1">
                    <a:solidFill>
                      <a:srgbClr val="000099"/>
                    </a:solidFill>
                    <a:latin typeface="Times New Roman"/>
                  </a:rPr>
                  <a:t>’</a:t>
                </a:r>
                <a:r>
                  <a:rPr lang="en-US" sz="2800" b="1">
                    <a:solidFill>
                      <a:srgbClr val="000099"/>
                    </a:solidFill>
                    <a:latin typeface="Times New Roman (Arabic)" charset="-78"/>
                  </a:rPr>
                  <a:t>s Internals</a:t>
                </a:r>
              </a:p>
            </p:txBody>
          </p:sp>
        </p:grpSp>
        <p:sp>
          <p:nvSpPr>
            <p:cNvPr id="466960" name="Text Box 1040"/>
            <p:cNvSpPr txBox="1">
              <a:spLocks noChangeArrowheads="1"/>
            </p:cNvSpPr>
            <p:nvPr/>
          </p:nvSpPr>
          <p:spPr bwMode="auto">
            <a:xfrm>
              <a:off x="852" y="2256"/>
              <a:ext cx="1777" cy="354"/>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b="1">
                  <a:solidFill>
                    <a:srgbClr val="000099"/>
                  </a:solidFill>
                  <a:latin typeface="Times New Roman (Arabic)" charset="-78"/>
                </a:rPr>
                <a:t>B</a:t>
              </a:r>
              <a:r>
                <a:rPr lang="en-US" b="1">
                  <a:solidFill>
                    <a:srgbClr val="000099"/>
                  </a:solidFill>
                  <a:latin typeface="Times New Roman"/>
                </a:rPr>
                <a:t>’</a:t>
              </a:r>
              <a:r>
                <a:rPr lang="en-US" b="1">
                  <a:solidFill>
                    <a:srgbClr val="000099"/>
                  </a:solidFill>
                  <a:latin typeface="Times New Roman (Arabic)" charset="-78"/>
                </a:rPr>
                <a:t>s Interface</a:t>
              </a:r>
            </a:p>
          </p:txBody>
        </p:sp>
      </p:grpSp>
      <p:sp>
        <p:nvSpPr>
          <p:cNvPr id="466961" name="Text Box 1041"/>
          <p:cNvSpPr txBox="1">
            <a:spLocks noChangeArrowheads="1"/>
          </p:cNvSpPr>
          <p:nvPr/>
        </p:nvSpPr>
        <p:spPr bwMode="auto">
          <a:xfrm>
            <a:off x="4787900" y="5216525"/>
            <a:ext cx="2820988" cy="835025"/>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sz="2400" b="1">
                <a:solidFill>
                  <a:srgbClr val="000099"/>
                </a:solidFill>
                <a:latin typeface="Times New Roman (Arabic)" charset="-78"/>
              </a:rPr>
              <a:t>B</a:t>
            </a:r>
            <a:r>
              <a:rPr lang="en-US" sz="2400" b="1">
                <a:solidFill>
                  <a:srgbClr val="000099"/>
                </a:solidFill>
                <a:latin typeface="Times New Roman"/>
              </a:rPr>
              <a:t>’</a:t>
            </a:r>
            <a:r>
              <a:rPr lang="en-US" sz="2400" b="1">
                <a:solidFill>
                  <a:srgbClr val="000099"/>
                </a:solidFill>
                <a:latin typeface="Times New Roman (Arabic)" charset="-78"/>
              </a:rPr>
              <a:t>s Interface Image</a:t>
            </a:r>
          </a:p>
        </p:txBody>
      </p:sp>
      <p:sp>
        <p:nvSpPr>
          <p:cNvPr id="466968" name="Text Box 1048"/>
          <p:cNvSpPr txBox="1">
            <a:spLocks noChangeArrowheads="1"/>
          </p:cNvSpPr>
          <p:nvPr/>
        </p:nvSpPr>
        <p:spPr bwMode="auto">
          <a:xfrm>
            <a:off x="5334000" y="3457575"/>
            <a:ext cx="1981200" cy="958850"/>
          </a:xfrm>
          <a:prstGeom prst="rect">
            <a:avLst/>
          </a:prstGeom>
          <a:solidFill>
            <a:srgbClr val="CCFFFF"/>
          </a:solidFill>
          <a:ln w="12700">
            <a:solidFill>
              <a:srgbClr val="FF00FF"/>
            </a:solidFill>
            <a:miter lim="800000"/>
            <a:headEnd/>
            <a:tailEnd/>
          </a:ln>
          <a:effectLst/>
        </p:spPr>
        <p:txBody>
          <a:bodyPr>
            <a:spAutoFit/>
          </a:bodyPr>
          <a:lstStyle/>
          <a:p>
            <a:pPr algn="ctr" rtl="0">
              <a:buFontTx/>
              <a:buNone/>
            </a:pPr>
            <a:r>
              <a:rPr lang="en-US" sz="2800" b="1">
                <a:solidFill>
                  <a:srgbClr val="000099"/>
                </a:solidFill>
                <a:latin typeface="Times New Roman (Arabic)" charset="-78"/>
              </a:rPr>
              <a:t>Logging Concern</a:t>
            </a:r>
          </a:p>
        </p:txBody>
      </p:sp>
      <p:sp>
        <p:nvSpPr>
          <p:cNvPr id="466970" name="AutoShape 1050"/>
          <p:cNvSpPr>
            <a:spLocks noChangeArrowheads="1"/>
          </p:cNvSpPr>
          <p:nvPr/>
        </p:nvSpPr>
        <p:spPr bwMode="auto">
          <a:xfrm>
            <a:off x="6067425" y="4419600"/>
            <a:ext cx="485775" cy="762000"/>
          </a:xfrm>
          <a:prstGeom prst="downArrow">
            <a:avLst>
              <a:gd name="adj1" fmla="val 50000"/>
              <a:gd name="adj2" fmla="val 39216"/>
            </a:avLst>
          </a:prstGeom>
          <a:solidFill>
            <a:schemeClr val="accent1"/>
          </a:solidFill>
          <a:ln w="9525">
            <a:solidFill>
              <a:schemeClr val="tx1"/>
            </a:solidFill>
            <a:miter lim="800000"/>
            <a:headEnd/>
            <a:tailEnd/>
          </a:ln>
          <a:effectLst/>
        </p:spPr>
        <p:txBody>
          <a:bodyPr wrap="none" anchor="ctr"/>
          <a:lstStyle/>
          <a:p>
            <a:endParaRPr lang="en-US"/>
          </a:p>
        </p:txBody>
      </p:sp>
      <p:sp>
        <p:nvSpPr>
          <p:cNvPr id="466971" name="AutoShape 1051"/>
          <p:cNvSpPr>
            <a:spLocks noChangeArrowheads="1"/>
          </p:cNvSpPr>
          <p:nvPr/>
        </p:nvSpPr>
        <p:spPr bwMode="auto">
          <a:xfrm>
            <a:off x="3581400" y="5457825"/>
            <a:ext cx="1219200" cy="485775"/>
          </a:xfrm>
          <a:prstGeom prst="leftArrow">
            <a:avLst>
              <a:gd name="adj1" fmla="val 50000"/>
              <a:gd name="adj2" fmla="val 62745"/>
            </a:avLst>
          </a:prstGeom>
          <a:solidFill>
            <a:schemeClr val="accent1"/>
          </a:solidFill>
          <a:ln w="9525">
            <a:solidFill>
              <a:schemeClr val="tx1"/>
            </a:solidFill>
            <a:miter lim="800000"/>
            <a:headEnd/>
            <a:tailEnd/>
          </a:ln>
          <a:effectLst/>
        </p:spPr>
        <p:txBody>
          <a:bodyPr wrap="none" anchor="ctr"/>
          <a:lstStyle/>
          <a:p>
            <a:endParaRPr lang="en-US"/>
          </a:p>
        </p:txBody>
      </p:sp>
      <p:sp>
        <p:nvSpPr>
          <p:cNvPr id="466974" name="AutoShape 1054"/>
          <p:cNvSpPr>
            <a:spLocks noChangeArrowheads="1"/>
          </p:cNvSpPr>
          <p:nvPr/>
        </p:nvSpPr>
        <p:spPr bwMode="auto">
          <a:xfrm rot="5400000" flipV="1">
            <a:off x="3619500" y="2628900"/>
            <a:ext cx="1447800" cy="1524000"/>
          </a:xfrm>
          <a:custGeom>
            <a:avLst/>
            <a:gdLst>
              <a:gd name="G0" fmla="+- 12664 0 0"/>
              <a:gd name="G1" fmla="+- 18514 0 0"/>
              <a:gd name="G2" fmla="+- 7200 0 0"/>
              <a:gd name="G3" fmla="*/ 12664 1 2"/>
              <a:gd name="G4" fmla="+- G3 10800 0"/>
              <a:gd name="G5" fmla="+- 21600 12664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7132 w 21600"/>
              <a:gd name="T1" fmla="*/ 0 h 21600"/>
              <a:gd name="T2" fmla="*/ 12664 w 21600"/>
              <a:gd name="T3" fmla="*/ 7200 h 21600"/>
              <a:gd name="T4" fmla="*/ 0 w 21600"/>
              <a:gd name="T5" fmla="*/ 19988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7132" y="0"/>
                </a:moveTo>
                <a:lnTo>
                  <a:pt x="12664" y="7200"/>
                </a:lnTo>
                <a:lnTo>
                  <a:pt x="15750" y="7200"/>
                </a:lnTo>
                <a:lnTo>
                  <a:pt x="15750" y="18375"/>
                </a:lnTo>
                <a:lnTo>
                  <a:pt x="0" y="18375"/>
                </a:lnTo>
                <a:lnTo>
                  <a:pt x="0" y="21600"/>
                </a:lnTo>
                <a:lnTo>
                  <a:pt x="18514" y="21600"/>
                </a:lnTo>
                <a:lnTo>
                  <a:pt x="18514" y="7200"/>
                </a:lnTo>
                <a:lnTo>
                  <a:pt x="21600" y="7200"/>
                </a:lnTo>
                <a:close/>
              </a:path>
            </a:pathLst>
          </a:custGeom>
          <a:solidFill>
            <a:schemeClr val="accent1"/>
          </a:solidFill>
          <a:ln w="9525">
            <a:solidFill>
              <a:schemeClr val="tx1"/>
            </a:solidFill>
            <a:miter lim="800000"/>
            <a:headEnd/>
            <a:tailEnd/>
          </a:ln>
          <a:effectLst/>
        </p:spPr>
        <p:txBody>
          <a:bodyPr wrap="none" anchor="ctr"/>
          <a:lstStyle/>
          <a:p>
            <a:endParaRPr lang="en-US"/>
          </a:p>
        </p:txBody>
      </p:sp>
      <p:sp>
        <p:nvSpPr>
          <p:cNvPr id="466975" name="AutoShape 1055"/>
          <p:cNvSpPr>
            <a:spLocks noChangeArrowheads="1"/>
          </p:cNvSpPr>
          <p:nvPr/>
        </p:nvSpPr>
        <p:spPr bwMode="auto">
          <a:xfrm flipV="1">
            <a:off x="6067425" y="2684463"/>
            <a:ext cx="485775" cy="762000"/>
          </a:xfrm>
          <a:prstGeom prst="downArrow">
            <a:avLst>
              <a:gd name="adj1" fmla="val 50000"/>
              <a:gd name="adj2" fmla="val 39216"/>
            </a:avLst>
          </a:prstGeom>
          <a:solidFill>
            <a:schemeClr val="accent1"/>
          </a:solidFill>
          <a:ln w="9525">
            <a:solidFill>
              <a:schemeClr val="tx1"/>
            </a:solid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66968"/>
                                        </p:tgtEl>
                                        <p:attrNameLst>
                                          <p:attrName>style.visibility</p:attrName>
                                        </p:attrNameLst>
                                      </p:cBhvr>
                                      <p:to>
                                        <p:strVal val="visible"/>
                                      </p:to>
                                    </p:set>
                                    <p:anim calcmode="lin" valueType="num">
                                      <p:cBhvr additive="base">
                                        <p:cTn id="7" dur="500" fill="hold"/>
                                        <p:tgtEl>
                                          <p:spTgt spid="466968"/>
                                        </p:tgtEl>
                                        <p:attrNameLst>
                                          <p:attrName>ppt_x</p:attrName>
                                        </p:attrNameLst>
                                      </p:cBhvr>
                                      <p:tavLst>
                                        <p:tav tm="0">
                                          <p:val>
                                            <p:strVal val="0-#ppt_w/2"/>
                                          </p:val>
                                        </p:tav>
                                        <p:tav tm="100000">
                                          <p:val>
                                            <p:strVal val="#ppt_x"/>
                                          </p:val>
                                        </p:tav>
                                      </p:tavLst>
                                    </p:anim>
                                    <p:anim calcmode="lin" valueType="num">
                                      <p:cBhvr additive="base">
                                        <p:cTn id="8" dur="500" fill="hold"/>
                                        <p:tgtEl>
                                          <p:spTgt spid="4669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66975"/>
                                        </p:tgtEl>
                                        <p:attrNameLst>
                                          <p:attrName>style.visibility</p:attrName>
                                        </p:attrNameLst>
                                      </p:cBhvr>
                                      <p:to>
                                        <p:strVal val="visible"/>
                                      </p:to>
                                    </p:set>
                                    <p:anim calcmode="lin" valueType="num">
                                      <p:cBhvr additive="base">
                                        <p:cTn id="13" dur="500" fill="hold"/>
                                        <p:tgtEl>
                                          <p:spTgt spid="466975"/>
                                        </p:tgtEl>
                                        <p:attrNameLst>
                                          <p:attrName>ppt_x</p:attrName>
                                        </p:attrNameLst>
                                      </p:cBhvr>
                                      <p:tavLst>
                                        <p:tav tm="0">
                                          <p:val>
                                            <p:strVal val="0-#ppt_w/2"/>
                                          </p:val>
                                        </p:tav>
                                        <p:tav tm="100000">
                                          <p:val>
                                            <p:strVal val="#ppt_x"/>
                                          </p:val>
                                        </p:tav>
                                      </p:tavLst>
                                    </p:anim>
                                    <p:anim calcmode="lin" valueType="num">
                                      <p:cBhvr additive="base">
                                        <p:cTn id="14" dur="500" fill="hold"/>
                                        <p:tgtEl>
                                          <p:spTgt spid="46697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66970"/>
                                        </p:tgtEl>
                                        <p:attrNameLst>
                                          <p:attrName>style.visibility</p:attrName>
                                        </p:attrNameLst>
                                      </p:cBhvr>
                                      <p:to>
                                        <p:strVal val="visible"/>
                                      </p:to>
                                    </p:set>
                                    <p:anim calcmode="lin" valueType="num">
                                      <p:cBhvr additive="base">
                                        <p:cTn id="19" dur="500" fill="hold"/>
                                        <p:tgtEl>
                                          <p:spTgt spid="466970"/>
                                        </p:tgtEl>
                                        <p:attrNameLst>
                                          <p:attrName>ppt_x</p:attrName>
                                        </p:attrNameLst>
                                      </p:cBhvr>
                                      <p:tavLst>
                                        <p:tav tm="0">
                                          <p:val>
                                            <p:strVal val="0-#ppt_w/2"/>
                                          </p:val>
                                        </p:tav>
                                        <p:tav tm="100000">
                                          <p:val>
                                            <p:strVal val="#ppt_x"/>
                                          </p:val>
                                        </p:tav>
                                      </p:tavLst>
                                    </p:anim>
                                    <p:anim calcmode="lin" valueType="num">
                                      <p:cBhvr additive="base">
                                        <p:cTn id="20" dur="500" fill="hold"/>
                                        <p:tgtEl>
                                          <p:spTgt spid="4669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968" grpId="0" animBg="1" autoUpdateAnimBg="0"/>
      <p:bldP spid="466970" grpId="0" animBg="1"/>
      <p:bldP spid="4669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Rectangle 2"/>
          <p:cNvSpPr>
            <a:spLocks noGrp="1" noChangeArrowheads="1"/>
          </p:cNvSpPr>
          <p:nvPr>
            <p:ph type="title"/>
          </p:nvPr>
        </p:nvSpPr>
        <p:spPr/>
        <p:txBody>
          <a:bodyPr/>
          <a:lstStyle/>
          <a:p>
            <a:pPr rtl="0"/>
            <a:r>
              <a:rPr lang="en-US"/>
              <a:t>The </a:t>
            </a:r>
            <a:r>
              <a:rPr lang="en-US">
                <a:latin typeface="Times New Roman"/>
              </a:rPr>
              <a:t>“</a:t>
            </a:r>
            <a:r>
              <a:rPr lang="en-US"/>
              <a:t>image</a:t>
            </a:r>
            <a:r>
              <a:rPr lang="en-US">
                <a:latin typeface="Times New Roman"/>
              </a:rPr>
              <a:t>”</a:t>
            </a:r>
            <a:r>
              <a:rPr lang="en-US"/>
              <a:t> construct</a:t>
            </a:r>
          </a:p>
        </p:txBody>
      </p:sp>
      <p:sp>
        <p:nvSpPr>
          <p:cNvPr id="443395" name="Rectangle 3"/>
          <p:cNvSpPr>
            <a:spLocks noGrp="1" noChangeArrowheads="1"/>
          </p:cNvSpPr>
          <p:nvPr>
            <p:ph idx="1"/>
          </p:nvPr>
        </p:nvSpPr>
        <p:spPr/>
        <p:txBody>
          <a:bodyPr/>
          <a:lstStyle/>
          <a:p>
            <a:pPr algn="l" rtl="0">
              <a:lnSpc>
                <a:spcPct val="90000"/>
              </a:lnSpc>
              <a:buFontTx/>
              <a:buNone/>
            </a:pPr>
            <a:r>
              <a:rPr lang="en-US"/>
              <a:t>image {</a:t>
            </a:r>
          </a:p>
          <a:p>
            <a:pPr algn="l" rtl="0">
              <a:lnSpc>
                <a:spcPct val="90000"/>
              </a:lnSpc>
              <a:buFontTx/>
              <a:buNone/>
            </a:pPr>
            <a:r>
              <a:rPr lang="en-US">
                <a:latin typeface="Times" pitchFamily="18" charset="0"/>
              </a:rPr>
              <a:t>	[opento: {aspects allowed ITD</a:t>
            </a:r>
            <a:r>
              <a:rPr lang="en-US">
                <a:latin typeface="Times New Roman"/>
              </a:rPr>
              <a:t>’</a:t>
            </a:r>
            <a:r>
              <a:rPr lang="en-US">
                <a:latin typeface="Times" pitchFamily="18" charset="0"/>
              </a:rPr>
              <a:t>s}]</a:t>
            </a:r>
          </a:p>
          <a:p>
            <a:pPr algn="l" rtl="0">
              <a:lnSpc>
                <a:spcPct val="90000"/>
              </a:lnSpc>
              <a:buFontTx/>
              <a:buNone/>
            </a:pPr>
            <a:r>
              <a:rPr lang="en-US">
                <a:latin typeface="Times" pitchFamily="18" charset="0"/>
              </a:rPr>
              <a:t>	[alias definitions]</a:t>
            </a:r>
          </a:p>
          <a:p>
            <a:pPr algn="l" rtl="0">
              <a:lnSpc>
                <a:spcPct val="90000"/>
              </a:lnSpc>
              <a:buFontTx/>
              <a:buNone/>
            </a:pPr>
            <a:r>
              <a:rPr lang="en-US">
                <a:cs typeface="Arial" charset="0"/>
              </a:rPr>
              <a:t>}</a:t>
            </a:r>
          </a:p>
          <a:p>
            <a:pPr algn="l" rtl="0">
              <a:lnSpc>
                <a:spcPct val="90000"/>
              </a:lnSpc>
            </a:pPr>
            <a:r>
              <a:rPr lang="en-US">
                <a:cs typeface="Arial" charset="0"/>
              </a:rPr>
              <a:t>An empty image scope reduces I2 to AspectJ-style AOP</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Grp="1" noChangeArrowheads="1"/>
          </p:cNvSpPr>
          <p:nvPr>
            <p:ph type="title"/>
          </p:nvPr>
        </p:nvSpPr>
        <p:spPr/>
        <p:txBody>
          <a:bodyPr/>
          <a:lstStyle/>
          <a:p>
            <a:pPr rtl="0"/>
            <a:r>
              <a:rPr lang="en-US"/>
              <a:t>Alias Definitions - Syntax</a:t>
            </a:r>
          </a:p>
        </p:txBody>
      </p:sp>
      <p:sp>
        <p:nvSpPr>
          <p:cNvPr id="446467" name="Rectangle 3"/>
          <p:cNvSpPr>
            <a:spLocks noGrp="1" noChangeArrowheads="1"/>
          </p:cNvSpPr>
          <p:nvPr>
            <p:ph idx="1"/>
          </p:nvPr>
        </p:nvSpPr>
        <p:spPr>
          <a:xfrm>
            <a:off x="914400" y="2133600"/>
            <a:ext cx="7543800" cy="3810000"/>
          </a:xfrm>
        </p:spPr>
        <p:txBody>
          <a:bodyPr/>
          <a:lstStyle/>
          <a:p>
            <a:pPr algn="l" rtl="0">
              <a:lnSpc>
                <a:spcPct val="90000"/>
              </a:lnSpc>
              <a:buFontTx/>
              <a:buNone/>
            </a:pPr>
            <a:r>
              <a:rPr lang="en-US" sz="2600">
                <a:latin typeface="Times" pitchFamily="18" charset="0"/>
              </a:rPr>
              <a:t>[modifiers] RT method-name(P) = [modifiers] RT alias(P) </a:t>
            </a:r>
            <a:r>
              <a:rPr lang="en-US" sz="2600">
                <a:cs typeface="Arial" charset="0"/>
              </a:rPr>
              <a:t>{</a:t>
            </a:r>
            <a:r>
              <a:rPr lang="en-US" sz="2600">
                <a:latin typeface="Times" pitchFamily="18" charset="0"/>
              </a:rPr>
              <a:t> Constraints </a:t>
            </a:r>
            <a:r>
              <a:rPr lang="en-US" sz="2600">
                <a:cs typeface="Arial" charset="0"/>
              </a:rPr>
              <a:t>}</a:t>
            </a:r>
            <a:r>
              <a:rPr lang="en-US" sz="2600"/>
              <a:t> </a:t>
            </a:r>
          </a:p>
          <a:p>
            <a:pPr algn="l" rtl="0">
              <a:lnSpc>
                <a:spcPct val="90000"/>
              </a:lnSpc>
              <a:buFontTx/>
              <a:buNone/>
            </a:pPr>
            <a:r>
              <a:rPr lang="en-US" sz="2600">
                <a:latin typeface="Times" pitchFamily="18" charset="0"/>
              </a:rPr>
              <a:t>modifiers: Java-style method modifiers</a:t>
            </a:r>
            <a:endParaRPr lang="en-US" sz="2600">
              <a:cs typeface="Arial" charset="0"/>
            </a:endParaRPr>
          </a:p>
          <a:p>
            <a:pPr algn="l" rtl="0">
              <a:lnSpc>
                <a:spcPct val="90000"/>
              </a:lnSpc>
              <a:buFontTx/>
              <a:buNone/>
            </a:pPr>
            <a:r>
              <a:rPr lang="en-US" sz="2600">
                <a:latin typeface="Times" pitchFamily="18" charset="0"/>
                <a:cs typeface="Arial" charset="0"/>
              </a:rPr>
              <a:t>RT: return type</a:t>
            </a:r>
          </a:p>
          <a:p>
            <a:pPr algn="l" rtl="0">
              <a:lnSpc>
                <a:spcPct val="90000"/>
              </a:lnSpc>
              <a:buFontTx/>
              <a:buNone/>
            </a:pPr>
            <a:r>
              <a:rPr lang="en-US" sz="2600">
                <a:latin typeface="Times" pitchFamily="18" charset="0"/>
                <a:cs typeface="Arial" charset="0"/>
              </a:rPr>
              <a:t>method-name, alias: Java-style method identifier</a:t>
            </a:r>
          </a:p>
          <a:p>
            <a:pPr algn="l" rtl="0">
              <a:lnSpc>
                <a:spcPct val="90000"/>
              </a:lnSpc>
              <a:buFontTx/>
              <a:buNone/>
            </a:pPr>
            <a:r>
              <a:rPr lang="en-US" sz="2600">
                <a:latin typeface="Times" pitchFamily="18" charset="0"/>
                <a:cs typeface="Arial" charset="0"/>
              </a:rPr>
              <a:t>P: Java-style method parameter list </a:t>
            </a:r>
          </a:p>
          <a:p>
            <a:pPr algn="l" rtl="0">
              <a:lnSpc>
                <a:spcPct val="90000"/>
              </a:lnSpc>
              <a:buFontTx/>
              <a:buNone/>
            </a:pPr>
            <a:r>
              <a:rPr lang="en-US" sz="2600">
                <a:latin typeface="Times" pitchFamily="18" charset="0"/>
                <a:cs typeface="Arial" charset="0"/>
              </a:rPr>
              <a:t>Constraints: A list of advising constraints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1026"/>
          <p:cNvSpPr>
            <a:spLocks noGrp="1" noChangeArrowheads="1"/>
          </p:cNvSpPr>
          <p:nvPr>
            <p:ph type="title"/>
          </p:nvPr>
        </p:nvSpPr>
        <p:spPr/>
        <p:txBody>
          <a:bodyPr/>
          <a:lstStyle/>
          <a:p>
            <a:pPr rtl="0"/>
            <a:r>
              <a:rPr lang="en-US"/>
              <a:t>Constraints: kind clause</a:t>
            </a:r>
          </a:p>
        </p:txBody>
      </p:sp>
      <p:sp>
        <p:nvSpPr>
          <p:cNvPr id="484355" name="Rectangle 1027"/>
          <p:cNvSpPr>
            <a:spLocks noGrp="1" noChangeArrowheads="1"/>
          </p:cNvSpPr>
          <p:nvPr>
            <p:ph idx="1"/>
          </p:nvPr>
        </p:nvSpPr>
        <p:spPr/>
        <p:txBody>
          <a:bodyPr/>
          <a:lstStyle/>
          <a:p>
            <a:pPr algn="l" rtl="0"/>
            <a:r>
              <a:rPr lang="en-US"/>
              <a:t>Kind: {Advice_Kind*}</a:t>
            </a:r>
          </a:p>
          <a:p>
            <a:pPr algn="l" rtl="0"/>
            <a:r>
              <a:rPr lang="en-US"/>
              <a:t>Advice_Kind: before | after| after_returning | after_throwing | around</a:t>
            </a:r>
          </a:p>
          <a:p>
            <a:pPr algn="l" rtl="0"/>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1026"/>
          <p:cNvSpPr>
            <a:spLocks noGrp="1" noChangeArrowheads="1"/>
          </p:cNvSpPr>
          <p:nvPr>
            <p:ph type="title"/>
          </p:nvPr>
        </p:nvSpPr>
        <p:spPr/>
        <p:txBody>
          <a:bodyPr>
            <a:normAutofit fontScale="90000"/>
          </a:bodyPr>
          <a:lstStyle/>
          <a:p>
            <a:pPr rtl="0"/>
            <a:r>
              <a:rPr lang="en-US"/>
              <a:t>Constraints: (origin, boundary)</a:t>
            </a:r>
          </a:p>
        </p:txBody>
      </p:sp>
      <p:sp>
        <p:nvSpPr>
          <p:cNvPr id="485379" name="Rectangle 1027"/>
          <p:cNvSpPr>
            <a:spLocks noGrp="1" noChangeArrowheads="1"/>
          </p:cNvSpPr>
          <p:nvPr>
            <p:ph idx="1"/>
          </p:nvPr>
        </p:nvSpPr>
        <p:spPr/>
        <p:txBody>
          <a:bodyPr/>
          <a:lstStyle/>
          <a:p>
            <a:pPr algn="l" rtl="0"/>
            <a:r>
              <a:rPr lang="en-US" dirty="0"/>
              <a:t>(</a:t>
            </a:r>
            <a:r>
              <a:rPr lang="en-US" dirty="0" smtClean="0"/>
              <a:t>origin=ORIGIN, boundary=BOUNDARY);</a:t>
            </a:r>
            <a:endParaRPr lang="en-US" dirty="0"/>
          </a:p>
          <a:p>
            <a:pPr algn="l" rtl="0"/>
            <a:r>
              <a:rPr lang="en-US" dirty="0" smtClean="0"/>
              <a:t>ORIGIN: </a:t>
            </a:r>
            <a:r>
              <a:rPr lang="en-US" dirty="0"/>
              <a:t>internal | external</a:t>
            </a:r>
          </a:p>
          <a:p>
            <a:pPr algn="l" rtl="0"/>
            <a:r>
              <a:rPr lang="en-US" dirty="0" smtClean="0"/>
              <a:t>BOUNDARY: </a:t>
            </a:r>
            <a:r>
              <a:rPr lang="en-US" dirty="0"/>
              <a:t>method | class | package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1026"/>
          <p:cNvSpPr>
            <a:spLocks noGrp="1" noChangeArrowheads="1"/>
          </p:cNvSpPr>
          <p:nvPr>
            <p:ph type="title"/>
          </p:nvPr>
        </p:nvSpPr>
        <p:spPr/>
        <p:txBody>
          <a:bodyPr>
            <a:normAutofit fontScale="90000"/>
          </a:bodyPr>
          <a:lstStyle/>
          <a:p>
            <a:pPr rtl="0"/>
            <a:r>
              <a:rPr lang="en-US"/>
              <a:t>Constraints: exceptions clause</a:t>
            </a:r>
          </a:p>
        </p:txBody>
      </p:sp>
      <p:sp>
        <p:nvSpPr>
          <p:cNvPr id="486403" name="Rectangle 1027"/>
          <p:cNvSpPr>
            <a:spLocks noGrp="1" noChangeArrowheads="1"/>
          </p:cNvSpPr>
          <p:nvPr>
            <p:ph idx="1"/>
          </p:nvPr>
        </p:nvSpPr>
        <p:spPr/>
        <p:txBody>
          <a:bodyPr/>
          <a:lstStyle/>
          <a:p>
            <a:pPr algn="l" rtl="0"/>
            <a:r>
              <a:rPr lang="en-US"/>
              <a:t>Exceptions: {Exception_Type*}</a:t>
            </a:r>
          </a:p>
          <a:p>
            <a:pPr algn="l" rtl="0"/>
            <a:r>
              <a:rPr lang="en-US"/>
              <a:t>Exception_Type: Java-style type identifier</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normAutofit/>
          </a:bodyPr>
          <a:lstStyle/>
          <a:p>
            <a:pPr rtl="0"/>
            <a:r>
              <a:rPr lang="en-US">
                <a:latin typeface="Times New Roman"/>
              </a:rPr>
              <a:t>“</a:t>
            </a:r>
            <a:r>
              <a:rPr lang="en-US"/>
              <a:t>image</a:t>
            </a:r>
            <a:r>
              <a:rPr lang="en-US">
                <a:latin typeface="Times New Roman"/>
              </a:rPr>
              <a:t>”</a:t>
            </a:r>
            <a:r>
              <a:rPr lang="en-US"/>
              <a:t> Construct Semantics</a:t>
            </a:r>
          </a:p>
        </p:txBody>
      </p:sp>
      <p:sp>
        <p:nvSpPr>
          <p:cNvPr id="488451" name="Rectangle 3"/>
          <p:cNvSpPr>
            <a:spLocks noGrp="1" noChangeArrowheads="1"/>
          </p:cNvSpPr>
          <p:nvPr>
            <p:ph idx="1"/>
          </p:nvPr>
        </p:nvSpPr>
        <p:spPr/>
        <p:txBody>
          <a:bodyPr/>
          <a:lstStyle/>
          <a:p>
            <a:pPr algn="l" rtl="0"/>
            <a:r>
              <a:rPr lang="en-US" sz="2600"/>
              <a:t>Only classes declaring images are advisable</a:t>
            </a:r>
          </a:p>
          <a:p>
            <a:pPr algn="l" rtl="0"/>
            <a:r>
              <a:rPr lang="en-US" sz="2600"/>
              <a:t>Omitting a clause implies no constraint</a:t>
            </a:r>
          </a:p>
          <a:p>
            <a:pPr algn="l" rtl="0"/>
            <a:r>
              <a:rPr lang="en-US" sz="2600"/>
              <a:t>Empty </a:t>
            </a:r>
            <a:r>
              <a:rPr lang="en-US" sz="2600">
                <a:latin typeface="Times New Roman"/>
              </a:rPr>
              <a:t>“</a:t>
            </a:r>
            <a:r>
              <a:rPr lang="en-US" sz="2600"/>
              <a:t>kind</a:t>
            </a:r>
            <a:r>
              <a:rPr lang="en-US" sz="2600">
                <a:latin typeface="Times New Roman"/>
              </a:rPr>
              <a:t>”</a:t>
            </a:r>
            <a:r>
              <a:rPr lang="en-US" sz="2600"/>
              <a:t> list implies no advice allowed</a:t>
            </a:r>
          </a:p>
          <a:p>
            <a:pPr algn="l" rtl="0"/>
            <a:r>
              <a:rPr lang="en-US" sz="2600"/>
              <a:t>Empty </a:t>
            </a:r>
            <a:r>
              <a:rPr lang="en-US" sz="2600">
                <a:latin typeface="Times New Roman"/>
              </a:rPr>
              <a:t>“</a:t>
            </a:r>
            <a:r>
              <a:rPr lang="en-US" sz="2600"/>
              <a:t>exceptions</a:t>
            </a:r>
            <a:r>
              <a:rPr lang="en-US" sz="2600">
                <a:latin typeface="Times New Roman"/>
              </a:rPr>
              <a:t>”</a:t>
            </a:r>
            <a:r>
              <a:rPr lang="en-US" sz="2600"/>
              <a:t> list implies no checked exceptions can be softened</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1026"/>
          <p:cNvSpPr>
            <a:spLocks noGrp="1" noChangeArrowheads="1"/>
          </p:cNvSpPr>
          <p:nvPr>
            <p:ph type="title"/>
          </p:nvPr>
        </p:nvSpPr>
        <p:spPr/>
        <p:txBody>
          <a:bodyPr>
            <a:normAutofit/>
          </a:bodyPr>
          <a:lstStyle/>
          <a:p>
            <a:pPr rtl="0"/>
            <a:r>
              <a:rPr lang="en-US">
                <a:latin typeface="Times New Roman"/>
              </a:rPr>
              <a:t>“</a:t>
            </a:r>
            <a:r>
              <a:rPr lang="en-US"/>
              <a:t>image</a:t>
            </a:r>
            <a:r>
              <a:rPr lang="en-US">
                <a:latin typeface="Times New Roman"/>
              </a:rPr>
              <a:t>”</a:t>
            </a:r>
            <a:r>
              <a:rPr lang="en-US"/>
              <a:t> Construct Semantics</a:t>
            </a:r>
          </a:p>
        </p:txBody>
      </p:sp>
      <p:sp>
        <p:nvSpPr>
          <p:cNvPr id="489475" name="Rectangle 1027"/>
          <p:cNvSpPr>
            <a:spLocks noGrp="1" noChangeArrowheads="1"/>
          </p:cNvSpPr>
          <p:nvPr>
            <p:ph idx="1"/>
          </p:nvPr>
        </p:nvSpPr>
        <p:spPr/>
        <p:txBody>
          <a:bodyPr/>
          <a:lstStyle/>
          <a:p>
            <a:pPr algn="l" rtl="0"/>
            <a:r>
              <a:rPr lang="en-US">
                <a:latin typeface="Times New Roman"/>
              </a:rPr>
              <a:t>“</a:t>
            </a:r>
            <a:r>
              <a:rPr lang="en-US"/>
              <a:t>opento</a:t>
            </a:r>
            <a:r>
              <a:rPr lang="en-US">
                <a:latin typeface="Times New Roman"/>
              </a:rPr>
              <a:t>”</a:t>
            </a:r>
            <a:r>
              <a:rPr lang="en-US"/>
              <a:t> semantics</a:t>
            </a:r>
          </a:p>
          <a:p>
            <a:pPr algn="l" rtl="0"/>
            <a:r>
              <a:rPr lang="en-US">
                <a:latin typeface="Times New Roman"/>
              </a:rPr>
              <a:t>“</a:t>
            </a:r>
            <a:r>
              <a:rPr lang="en-US"/>
              <a:t>kind</a:t>
            </a:r>
            <a:r>
              <a:rPr lang="en-US">
                <a:latin typeface="Times New Roman"/>
              </a:rPr>
              <a:t>”</a:t>
            </a:r>
            <a:r>
              <a:rPr lang="en-US"/>
              <a:t> semantics</a:t>
            </a:r>
          </a:p>
          <a:p>
            <a:pPr algn="l" rtl="0"/>
            <a:r>
              <a:rPr lang="en-US">
                <a:latin typeface="Times New Roman"/>
              </a:rPr>
              <a:t>“</a:t>
            </a:r>
            <a:r>
              <a:rPr lang="en-US"/>
              <a:t>(origin, boundary)</a:t>
            </a:r>
            <a:r>
              <a:rPr lang="en-US">
                <a:latin typeface="Times New Roman"/>
              </a:rPr>
              <a:t>”</a:t>
            </a:r>
            <a:r>
              <a:rPr lang="en-US"/>
              <a:t> semantics</a:t>
            </a:r>
          </a:p>
          <a:p>
            <a:pPr algn="l" rtl="0"/>
            <a:r>
              <a:rPr lang="en-US">
                <a:latin typeface="Times New Roman"/>
              </a:rPr>
              <a:t>“</a:t>
            </a:r>
            <a:r>
              <a:rPr lang="en-US"/>
              <a:t>exceptions</a:t>
            </a:r>
            <a:r>
              <a:rPr lang="en-US">
                <a:latin typeface="Times New Roman"/>
              </a:rPr>
              <a:t>”</a:t>
            </a:r>
            <a:r>
              <a:rPr lang="en-US"/>
              <a:t> semantics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1026"/>
          <p:cNvSpPr>
            <a:spLocks noGrp="1" noChangeArrowheads="1"/>
          </p:cNvSpPr>
          <p:nvPr>
            <p:ph type="title"/>
          </p:nvPr>
        </p:nvSpPr>
        <p:spPr/>
        <p:txBody>
          <a:bodyPr/>
          <a:lstStyle/>
          <a:p>
            <a:pPr rtl="0"/>
            <a:r>
              <a:rPr lang="en-US"/>
              <a:t>Alias Definition Rules</a:t>
            </a:r>
          </a:p>
        </p:txBody>
      </p:sp>
      <p:sp>
        <p:nvSpPr>
          <p:cNvPr id="490499" name="Rectangle 1027"/>
          <p:cNvSpPr>
            <a:spLocks noGrp="1" noChangeArrowheads="1"/>
          </p:cNvSpPr>
          <p:nvPr>
            <p:ph idx="1"/>
          </p:nvPr>
        </p:nvSpPr>
        <p:spPr/>
        <p:txBody>
          <a:bodyPr/>
          <a:lstStyle/>
          <a:p>
            <a:pPr algn="l" rtl="0">
              <a:lnSpc>
                <a:spcPct val="90000"/>
              </a:lnSpc>
            </a:pPr>
            <a:r>
              <a:rPr lang="en-US"/>
              <a:t>A class can only alias methods it declares</a:t>
            </a:r>
          </a:p>
          <a:p>
            <a:pPr algn="l" rtl="0">
              <a:lnSpc>
                <a:spcPct val="90000"/>
              </a:lnSpc>
            </a:pPr>
            <a:r>
              <a:rPr lang="en-US"/>
              <a:t>Multiple (distinct) aliases for the same aliased method allowed</a:t>
            </a:r>
          </a:p>
          <a:p>
            <a:pPr algn="l" rtl="0">
              <a:lnSpc>
                <a:spcPct val="90000"/>
              </a:lnSpc>
            </a:pPr>
            <a:r>
              <a:rPr lang="en-US"/>
              <a:t>Alias definitions in a base class are advisable in derived class unless method private in base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1026"/>
          <p:cNvSpPr>
            <a:spLocks noGrp="1" noChangeArrowheads="1"/>
          </p:cNvSpPr>
          <p:nvPr>
            <p:ph type="title"/>
          </p:nvPr>
        </p:nvSpPr>
        <p:spPr/>
        <p:txBody>
          <a:bodyPr/>
          <a:lstStyle/>
          <a:p>
            <a:pPr rtl="0"/>
            <a:r>
              <a:rPr lang="en-US"/>
              <a:t>Example: Point class</a:t>
            </a:r>
          </a:p>
        </p:txBody>
      </p:sp>
      <p:sp>
        <p:nvSpPr>
          <p:cNvPr id="487427" name="Rectangle 1027"/>
          <p:cNvSpPr>
            <a:spLocks noGrp="1" noChangeArrowheads="1"/>
          </p:cNvSpPr>
          <p:nvPr>
            <p:ph idx="1"/>
          </p:nvPr>
        </p:nvSpPr>
        <p:spPr/>
        <p:txBody>
          <a:bodyPr>
            <a:normAutofit/>
          </a:bodyPr>
          <a:lstStyle/>
          <a:p>
            <a:pPr algn="l" rtl="0">
              <a:buNone/>
            </a:pPr>
            <a:r>
              <a:rPr lang="en-US" dirty="0" smtClean="0"/>
              <a:t>Class Point extends Shape {</a:t>
            </a:r>
          </a:p>
          <a:p>
            <a:pPr algn="l" rtl="0">
              <a:buNone/>
            </a:pPr>
            <a:r>
              <a:rPr lang="en-US" dirty="0" smtClean="0"/>
              <a:t>	protected </a:t>
            </a:r>
            <a:r>
              <a:rPr lang="en-US" dirty="0" err="1" smtClean="0"/>
              <a:t>int</a:t>
            </a:r>
            <a:r>
              <a:rPr lang="en-US" dirty="0" smtClean="0"/>
              <a:t> x, y;</a:t>
            </a:r>
          </a:p>
          <a:p>
            <a:pPr algn="l" rtl="0">
              <a:buNone/>
            </a:pPr>
            <a:r>
              <a:rPr lang="en-US" dirty="0" smtClean="0"/>
              <a:t>	public void </a:t>
            </a:r>
            <a:r>
              <a:rPr lang="en-US" dirty="0" err="1" smtClean="0"/>
              <a:t>moveby</a:t>
            </a:r>
            <a:r>
              <a:rPr lang="en-US" dirty="0" smtClean="0"/>
              <a:t>(</a:t>
            </a:r>
            <a:r>
              <a:rPr lang="en-US" dirty="0" err="1" smtClean="0"/>
              <a:t>int</a:t>
            </a:r>
            <a:r>
              <a:rPr lang="en-US" dirty="0" smtClean="0"/>
              <a:t> </a:t>
            </a:r>
            <a:r>
              <a:rPr lang="en-US" dirty="0" err="1" smtClean="0"/>
              <a:t>dx</a:t>
            </a:r>
            <a:r>
              <a:rPr lang="en-US" dirty="0" smtClean="0"/>
              <a:t>, </a:t>
            </a:r>
            <a:r>
              <a:rPr lang="en-US" dirty="0" err="1" smtClean="0"/>
              <a:t>int</a:t>
            </a:r>
            <a:r>
              <a:rPr lang="en-US" dirty="0" smtClean="0"/>
              <a:t> </a:t>
            </a:r>
            <a:r>
              <a:rPr lang="en-US" dirty="0" err="1" smtClean="0"/>
              <a:t>dy</a:t>
            </a:r>
            <a:r>
              <a:rPr lang="en-US" dirty="0" smtClean="0"/>
              <a:t>){</a:t>
            </a:r>
          </a:p>
          <a:p>
            <a:pPr algn="l" rtl="0">
              <a:buNone/>
            </a:pPr>
            <a:r>
              <a:rPr lang="en-US" dirty="0" smtClean="0"/>
              <a:t>		x += </a:t>
            </a:r>
            <a:r>
              <a:rPr lang="en-US" dirty="0" err="1" smtClean="0"/>
              <a:t>dx</a:t>
            </a:r>
            <a:r>
              <a:rPr lang="en-US" dirty="0" smtClean="0"/>
              <a:t>; y += </a:t>
            </a:r>
            <a:r>
              <a:rPr lang="en-US" dirty="0" err="1" smtClean="0"/>
              <a:t>dy</a:t>
            </a:r>
            <a:r>
              <a:rPr lang="en-US" dirty="0" smtClean="0"/>
              <a:t>;</a:t>
            </a:r>
          </a:p>
          <a:p>
            <a:pPr algn="l" rtl="0">
              <a:buNone/>
            </a:pPr>
            <a:r>
              <a:rPr lang="en-US" dirty="0" smtClean="0"/>
              <a:t>	}</a:t>
            </a:r>
          </a:p>
          <a:p>
            <a:pPr algn="l" rtl="0">
              <a:buNone/>
            </a:pPr>
            <a:r>
              <a:rPr lang="en-US" dirty="0" smtClean="0"/>
              <a:t>	// image goes here (next slide)</a:t>
            </a:r>
          </a:p>
          <a:p>
            <a:pPr algn="l" rtl="0">
              <a:buNone/>
            </a:pPr>
            <a:r>
              <a:rPr lang="en-US" dirty="0" smtClean="0"/>
              <a:t>}</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Point class</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Image {</a:t>
            </a:r>
          </a:p>
          <a:p>
            <a:pPr>
              <a:buNone/>
            </a:pPr>
            <a:r>
              <a:rPr lang="en-US" dirty="0" smtClean="0"/>
              <a:t>	</a:t>
            </a:r>
            <a:r>
              <a:rPr lang="en-US" dirty="0" err="1" smtClean="0"/>
              <a:t>opento</a:t>
            </a:r>
            <a:r>
              <a:rPr lang="en-US" dirty="0" smtClean="0"/>
              <a:t>: {</a:t>
            </a:r>
            <a:r>
              <a:rPr lang="en-US" dirty="0" err="1" smtClean="0"/>
              <a:t>CheckScence</a:t>
            </a:r>
            <a:r>
              <a:rPr lang="en-US" dirty="0" smtClean="0"/>
              <a:t>};</a:t>
            </a:r>
          </a:p>
          <a:p>
            <a:pPr>
              <a:buNone/>
            </a:pPr>
            <a:r>
              <a:rPr lang="en-US" dirty="0" smtClean="0"/>
              <a:t>	public void </a:t>
            </a:r>
            <a:r>
              <a:rPr lang="en-US" dirty="0" err="1" smtClean="0"/>
              <a:t>moveby</a:t>
            </a:r>
            <a:r>
              <a:rPr lang="en-US" dirty="0" smtClean="0"/>
              <a:t>(</a:t>
            </a:r>
            <a:r>
              <a:rPr lang="en-US" dirty="0" err="1" smtClean="0"/>
              <a:t>int</a:t>
            </a:r>
            <a:r>
              <a:rPr lang="en-US" dirty="0" smtClean="0"/>
              <a:t> </a:t>
            </a:r>
            <a:r>
              <a:rPr lang="en-US" dirty="0" err="1" smtClean="0"/>
              <a:t>dx</a:t>
            </a:r>
            <a:r>
              <a:rPr lang="en-US" dirty="0" smtClean="0"/>
              <a:t>, </a:t>
            </a:r>
            <a:r>
              <a:rPr lang="en-US" dirty="0" err="1" smtClean="0"/>
              <a:t>int</a:t>
            </a:r>
            <a:r>
              <a:rPr lang="en-US" dirty="0" smtClean="0"/>
              <a:t> </a:t>
            </a:r>
            <a:r>
              <a:rPr lang="en-US" dirty="0" err="1" smtClean="0"/>
              <a:t>dy</a:t>
            </a:r>
            <a:r>
              <a:rPr lang="en-US" dirty="0" smtClean="0"/>
              <a:t>) =</a:t>
            </a:r>
          </a:p>
          <a:p>
            <a:pPr>
              <a:buNone/>
            </a:pPr>
            <a:r>
              <a:rPr lang="en-US" dirty="0" smtClean="0"/>
              <a:t>	public void translate(</a:t>
            </a:r>
            <a:r>
              <a:rPr lang="en-US" dirty="0" err="1" smtClean="0"/>
              <a:t>int</a:t>
            </a:r>
            <a:r>
              <a:rPr lang="en-US" dirty="0" smtClean="0"/>
              <a:t> </a:t>
            </a:r>
            <a:r>
              <a:rPr lang="en-US" dirty="0" err="1" smtClean="0"/>
              <a:t>dx</a:t>
            </a:r>
            <a:r>
              <a:rPr lang="en-US" dirty="0" smtClean="0"/>
              <a:t>, </a:t>
            </a:r>
            <a:r>
              <a:rPr lang="en-US" dirty="0" err="1" smtClean="0"/>
              <a:t>int</a:t>
            </a:r>
            <a:r>
              <a:rPr lang="en-US" dirty="0" smtClean="0"/>
              <a:t> </a:t>
            </a:r>
            <a:r>
              <a:rPr lang="en-US" dirty="0" err="1" smtClean="0"/>
              <a:t>dy</a:t>
            </a:r>
            <a:r>
              <a:rPr lang="en-US" dirty="0" smtClean="0"/>
              <a:t>) {</a:t>
            </a:r>
          </a:p>
          <a:p>
            <a:pPr>
              <a:buNone/>
            </a:pPr>
            <a:r>
              <a:rPr lang="en-US" dirty="0" smtClean="0"/>
              <a:t>		kind: {after};</a:t>
            </a:r>
          </a:p>
          <a:p>
            <a:pPr>
              <a:buNone/>
            </a:pPr>
            <a:r>
              <a:rPr lang="en-US" dirty="0" smtClean="0"/>
              <a:t>		(origin=external, boundary=class);</a:t>
            </a:r>
          </a:p>
          <a:p>
            <a:pPr>
              <a:buNone/>
            </a:pPr>
            <a:r>
              <a:rPr lang="en-US" dirty="0" smtClean="0"/>
              <a:t>		exceptions: {</a:t>
            </a:r>
            <a:r>
              <a:rPr lang="en-US" dirty="0" err="1" smtClean="0"/>
              <a:t>SceneInvariantViolation</a:t>
            </a:r>
            <a:r>
              <a:rPr lang="en-US" dirty="0" smtClean="0"/>
              <a:t>};</a:t>
            </a:r>
          </a:p>
          <a:p>
            <a:pPr>
              <a:buNone/>
            </a:pPr>
            <a:r>
              <a:rPr lang="en-US" dirty="0" smtClean="0"/>
              <a:t>	}</a:t>
            </a:r>
          </a:p>
          <a:p>
            <a:pPr>
              <a:buNone/>
            </a:pPr>
            <a:r>
              <a:rPr lang="en-US" dirty="0" smtClean="0"/>
              <a:t>}</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Grp="1" noChangeArrowheads="1"/>
          </p:cNvSpPr>
          <p:nvPr>
            <p:ph type="title"/>
          </p:nvPr>
        </p:nvSpPr>
        <p:spPr/>
        <p:txBody>
          <a:bodyPr/>
          <a:lstStyle/>
          <a:p>
            <a:pPr rtl="0"/>
            <a:r>
              <a:rPr lang="en-US" dirty="0"/>
              <a:t>Example: </a:t>
            </a:r>
            <a:r>
              <a:rPr lang="en-US" dirty="0" smtClean="0"/>
              <a:t>Rectangle class</a:t>
            </a:r>
            <a:endParaRPr lang="en-US" dirty="0"/>
          </a:p>
        </p:txBody>
      </p:sp>
      <p:sp>
        <p:nvSpPr>
          <p:cNvPr id="453635" name="Rectangle 3"/>
          <p:cNvSpPr>
            <a:spLocks noGrp="1" noChangeArrowheads="1"/>
          </p:cNvSpPr>
          <p:nvPr>
            <p:ph idx="1"/>
          </p:nvPr>
        </p:nvSpPr>
        <p:spPr>
          <a:xfrm>
            <a:off x="914400" y="1981200"/>
            <a:ext cx="7543800" cy="4267200"/>
          </a:xfrm>
        </p:spPr>
        <p:txBody>
          <a:bodyPr/>
          <a:lstStyle/>
          <a:p>
            <a:pPr algn="l" rtl="0">
              <a:lnSpc>
                <a:spcPct val="90000"/>
              </a:lnSpc>
              <a:buFontTx/>
              <a:buNone/>
            </a:pPr>
            <a:r>
              <a:rPr lang="en-US" sz="2400" dirty="0">
                <a:cs typeface="Arial" charset="0"/>
              </a:rPr>
              <a:t>class Rectangle extends Shape {</a:t>
            </a:r>
          </a:p>
          <a:p>
            <a:pPr algn="l" rtl="0">
              <a:lnSpc>
                <a:spcPct val="90000"/>
              </a:lnSpc>
              <a:buFontTx/>
              <a:buNone/>
            </a:pPr>
            <a:r>
              <a:rPr lang="en-US" sz="2400" dirty="0">
                <a:cs typeface="Arial" charset="0"/>
              </a:rPr>
              <a:t>	void </a:t>
            </a:r>
            <a:r>
              <a:rPr lang="en-US" sz="2400" dirty="0" err="1">
                <a:cs typeface="Arial" charset="0"/>
              </a:rPr>
              <a:t>moveby</a:t>
            </a:r>
            <a:r>
              <a:rPr lang="en-US" sz="2400" dirty="0">
                <a:cs typeface="Arial" charset="0"/>
              </a:rPr>
              <a:t>(</a:t>
            </a:r>
            <a:r>
              <a:rPr lang="en-US" sz="2400" dirty="0" err="1">
                <a:cs typeface="Arial" charset="0"/>
              </a:rPr>
              <a:t>int</a:t>
            </a:r>
            <a:r>
              <a:rPr lang="en-US" sz="2400" dirty="0">
                <a:cs typeface="Arial" charset="0"/>
              </a:rPr>
              <a:t> </a:t>
            </a:r>
            <a:r>
              <a:rPr lang="en-US" sz="2400" dirty="0" err="1">
                <a:cs typeface="Arial" charset="0"/>
              </a:rPr>
              <a:t>dx</a:t>
            </a:r>
            <a:r>
              <a:rPr lang="en-US" sz="2400" dirty="0">
                <a:cs typeface="Arial" charset="0"/>
              </a:rPr>
              <a:t>, </a:t>
            </a:r>
            <a:r>
              <a:rPr lang="en-US" sz="2400" dirty="0" err="1">
                <a:cs typeface="Arial" charset="0"/>
              </a:rPr>
              <a:t>int</a:t>
            </a:r>
            <a:r>
              <a:rPr lang="en-US" sz="2400" dirty="0">
                <a:cs typeface="Arial" charset="0"/>
              </a:rPr>
              <a:t> </a:t>
            </a:r>
            <a:r>
              <a:rPr lang="en-US" sz="2400" dirty="0" err="1">
                <a:cs typeface="Arial" charset="0"/>
              </a:rPr>
              <a:t>dy</a:t>
            </a:r>
            <a:r>
              <a:rPr lang="en-US" sz="2400" dirty="0">
                <a:cs typeface="Arial" charset="0"/>
              </a:rPr>
              <a:t>){</a:t>
            </a:r>
          </a:p>
          <a:p>
            <a:pPr algn="l" rtl="0">
              <a:lnSpc>
                <a:spcPct val="90000"/>
              </a:lnSpc>
              <a:buFontTx/>
              <a:buNone/>
            </a:pPr>
            <a:r>
              <a:rPr lang="en-US" sz="2400" dirty="0">
                <a:cs typeface="Arial" charset="0"/>
              </a:rPr>
              <a:t>		p1x += </a:t>
            </a:r>
            <a:r>
              <a:rPr lang="en-US" sz="2400" dirty="0" err="1">
                <a:cs typeface="Arial" charset="0"/>
              </a:rPr>
              <a:t>dx</a:t>
            </a:r>
            <a:r>
              <a:rPr lang="en-US" sz="2400" dirty="0">
                <a:cs typeface="Arial" charset="0"/>
              </a:rPr>
              <a:t>; p1y += </a:t>
            </a:r>
            <a:r>
              <a:rPr lang="en-US" sz="2400" dirty="0" err="1">
                <a:cs typeface="Arial" charset="0"/>
              </a:rPr>
              <a:t>dy</a:t>
            </a:r>
            <a:r>
              <a:rPr lang="en-US" sz="2400" dirty="0">
                <a:cs typeface="Arial" charset="0"/>
              </a:rPr>
              <a:t>; p2x += </a:t>
            </a:r>
            <a:r>
              <a:rPr lang="en-US" sz="2400" dirty="0" err="1">
                <a:cs typeface="Arial" charset="0"/>
              </a:rPr>
              <a:t>dx</a:t>
            </a:r>
            <a:r>
              <a:rPr lang="en-US" sz="2400" dirty="0">
                <a:cs typeface="Arial" charset="0"/>
              </a:rPr>
              <a:t>; p2y += </a:t>
            </a:r>
            <a:r>
              <a:rPr lang="en-US" sz="2400" dirty="0" err="1">
                <a:cs typeface="Arial" charset="0"/>
              </a:rPr>
              <a:t>dy</a:t>
            </a:r>
            <a:r>
              <a:rPr lang="en-US" sz="2400" dirty="0">
                <a:cs typeface="Arial" charset="0"/>
              </a:rPr>
              <a:t>;</a:t>
            </a:r>
          </a:p>
          <a:p>
            <a:pPr algn="l" rtl="0">
              <a:lnSpc>
                <a:spcPct val="90000"/>
              </a:lnSpc>
              <a:buFontTx/>
              <a:buNone/>
            </a:pPr>
            <a:r>
              <a:rPr lang="en-US" sz="2400" dirty="0">
                <a:cs typeface="Arial" charset="0"/>
              </a:rPr>
              <a:t>	}</a:t>
            </a:r>
          </a:p>
          <a:p>
            <a:pPr algn="l" rtl="0">
              <a:lnSpc>
                <a:spcPct val="90000"/>
              </a:lnSpc>
              <a:buFontTx/>
              <a:buNone/>
            </a:pPr>
            <a:r>
              <a:rPr lang="en-US" sz="2400" dirty="0">
                <a:cs typeface="Arial" charset="0"/>
              </a:rPr>
              <a:t>	image {</a:t>
            </a:r>
          </a:p>
          <a:p>
            <a:pPr algn="l" rtl="0">
              <a:lnSpc>
                <a:spcPct val="90000"/>
              </a:lnSpc>
              <a:buFontTx/>
              <a:buNone/>
            </a:pPr>
            <a:r>
              <a:rPr lang="en-US" sz="2400" dirty="0">
                <a:cs typeface="Arial" charset="0"/>
              </a:rPr>
              <a:t>		void </a:t>
            </a:r>
            <a:r>
              <a:rPr lang="en-US" sz="2400" dirty="0" err="1">
                <a:cs typeface="Arial" charset="0"/>
              </a:rPr>
              <a:t>moveby</a:t>
            </a:r>
            <a:r>
              <a:rPr lang="en-US" sz="2400" dirty="0">
                <a:cs typeface="Arial" charset="0"/>
              </a:rPr>
              <a:t>(</a:t>
            </a:r>
            <a:r>
              <a:rPr lang="en-US" sz="2400" dirty="0" err="1">
                <a:cs typeface="Arial" charset="0"/>
              </a:rPr>
              <a:t>int</a:t>
            </a:r>
            <a:r>
              <a:rPr lang="en-US" sz="2400" dirty="0">
                <a:cs typeface="Arial" charset="0"/>
              </a:rPr>
              <a:t>, </a:t>
            </a:r>
            <a:r>
              <a:rPr lang="en-US" sz="2400" dirty="0" err="1">
                <a:cs typeface="Arial" charset="0"/>
              </a:rPr>
              <a:t>int</a:t>
            </a:r>
            <a:r>
              <a:rPr lang="en-US" sz="2400" dirty="0">
                <a:cs typeface="Arial" charset="0"/>
              </a:rPr>
              <a:t>) = void translate(</a:t>
            </a:r>
            <a:r>
              <a:rPr lang="en-US" sz="2400" dirty="0" err="1">
                <a:cs typeface="Arial" charset="0"/>
              </a:rPr>
              <a:t>int</a:t>
            </a:r>
            <a:r>
              <a:rPr lang="en-US" sz="2400" dirty="0">
                <a:cs typeface="Arial" charset="0"/>
              </a:rPr>
              <a:t>, </a:t>
            </a:r>
            <a:r>
              <a:rPr lang="en-US" sz="2400" dirty="0" err="1">
                <a:cs typeface="Arial" charset="0"/>
              </a:rPr>
              <a:t>int</a:t>
            </a:r>
            <a:r>
              <a:rPr lang="en-US" sz="2400" dirty="0">
                <a:cs typeface="Arial" charset="0"/>
              </a:rPr>
              <a:t>){} </a:t>
            </a:r>
          </a:p>
          <a:p>
            <a:pPr algn="l" rtl="0">
              <a:lnSpc>
                <a:spcPct val="90000"/>
              </a:lnSpc>
              <a:buFontTx/>
              <a:buNone/>
            </a:pPr>
            <a:r>
              <a:rPr lang="en-US" sz="2400" dirty="0">
                <a:cs typeface="Arial" charset="0"/>
              </a:rPr>
              <a:t>	}</a:t>
            </a:r>
          </a:p>
          <a:p>
            <a:pPr algn="l" rtl="0">
              <a:lnSpc>
                <a:spcPct val="90000"/>
              </a:lnSpc>
              <a:buFontTx/>
              <a:buNone/>
            </a:pPr>
            <a:r>
              <a:rPr lang="en-US" sz="2400" dirty="0">
                <a:cs typeface="Arial" charset="0"/>
              </a:rPr>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ChangeArrowheads="1"/>
          </p:cNvSpPr>
          <p:nvPr>
            <p:ph type="title"/>
          </p:nvPr>
        </p:nvSpPr>
        <p:spPr>
          <a:xfrm>
            <a:off x="914400" y="512064"/>
            <a:ext cx="7772400" cy="1392936"/>
          </a:xfrm>
        </p:spPr>
        <p:txBody>
          <a:bodyPr/>
          <a:lstStyle/>
          <a:p>
            <a:pPr rtl="0"/>
            <a:r>
              <a:rPr lang="en-US" dirty="0"/>
              <a:t>Example: </a:t>
            </a:r>
            <a:r>
              <a:rPr lang="en-US" dirty="0" err="1" smtClean="0"/>
              <a:t>CheckSceneInvariants</a:t>
            </a:r>
            <a:r>
              <a:rPr lang="en-US" dirty="0" smtClean="0"/>
              <a:t> aspect</a:t>
            </a:r>
            <a:endParaRPr lang="en-US" dirty="0"/>
          </a:p>
        </p:txBody>
      </p:sp>
      <p:sp>
        <p:nvSpPr>
          <p:cNvPr id="452611" name="Rectangle 3"/>
          <p:cNvSpPr>
            <a:spLocks noGrp="1" noChangeArrowheads="1"/>
          </p:cNvSpPr>
          <p:nvPr>
            <p:ph idx="1"/>
          </p:nvPr>
        </p:nvSpPr>
        <p:spPr>
          <a:xfrm>
            <a:off x="914400" y="2286000"/>
            <a:ext cx="7772400" cy="4069560"/>
          </a:xfrm>
        </p:spPr>
        <p:txBody>
          <a:bodyPr/>
          <a:lstStyle/>
          <a:p>
            <a:pPr algn="l" rtl="0">
              <a:lnSpc>
                <a:spcPct val="90000"/>
              </a:lnSpc>
              <a:buFontTx/>
              <a:buNone/>
            </a:pPr>
            <a:r>
              <a:rPr lang="en-US" sz="2600" dirty="0">
                <a:cs typeface="Arial" charset="0"/>
              </a:rPr>
              <a:t>aspect </a:t>
            </a:r>
            <a:r>
              <a:rPr lang="en-US" sz="2600" dirty="0" err="1" smtClean="0">
                <a:cs typeface="Arial" charset="0"/>
              </a:rPr>
              <a:t>CheckSceneInvariants</a:t>
            </a:r>
            <a:r>
              <a:rPr lang="en-US" sz="2600" dirty="0" smtClean="0">
                <a:cs typeface="Arial" charset="0"/>
              </a:rPr>
              <a:t> </a:t>
            </a:r>
            <a:r>
              <a:rPr lang="en-US" sz="2600" dirty="0">
                <a:cs typeface="Arial" charset="0"/>
              </a:rPr>
              <a:t>{</a:t>
            </a:r>
          </a:p>
          <a:p>
            <a:pPr algn="l" rtl="0">
              <a:lnSpc>
                <a:spcPct val="90000"/>
              </a:lnSpc>
              <a:buFontTx/>
              <a:buNone/>
            </a:pPr>
            <a:r>
              <a:rPr lang="en-US" sz="2600" dirty="0" err="1">
                <a:cs typeface="Arial" charset="0"/>
              </a:rPr>
              <a:t>pointcut</a:t>
            </a:r>
            <a:r>
              <a:rPr lang="en-US" sz="2600" dirty="0">
                <a:cs typeface="Arial" charset="0"/>
              </a:rPr>
              <a:t> moves(): call (void </a:t>
            </a:r>
            <a:r>
              <a:rPr lang="en-US" sz="2600" dirty="0" err="1">
                <a:cs typeface="Arial" charset="0"/>
              </a:rPr>
              <a:t>Shape+.translate</a:t>
            </a:r>
            <a:r>
              <a:rPr lang="en-US" sz="2600" dirty="0">
                <a:cs typeface="Arial" charset="0"/>
              </a:rPr>
              <a:t>(..)); </a:t>
            </a:r>
          </a:p>
          <a:p>
            <a:pPr algn="l" rtl="0">
              <a:lnSpc>
                <a:spcPct val="90000"/>
              </a:lnSpc>
              <a:buFontTx/>
              <a:buNone/>
            </a:pPr>
            <a:r>
              <a:rPr lang="en-US" sz="2600" dirty="0">
                <a:cs typeface="Arial" charset="0"/>
              </a:rPr>
              <a:t>	after(): moves() { </a:t>
            </a:r>
          </a:p>
          <a:p>
            <a:pPr algn="l" rtl="0">
              <a:lnSpc>
                <a:spcPct val="90000"/>
              </a:lnSpc>
              <a:buFontTx/>
              <a:buNone/>
            </a:pPr>
            <a:r>
              <a:rPr lang="en-US" sz="2600" dirty="0">
                <a:cs typeface="Arial" charset="0"/>
              </a:rPr>
              <a:t>		</a:t>
            </a:r>
            <a:r>
              <a:rPr lang="en-US" sz="2600" dirty="0" err="1">
                <a:cs typeface="Arial" charset="0"/>
              </a:rPr>
              <a:t>scene.checkInvariants</a:t>
            </a:r>
            <a:r>
              <a:rPr lang="en-US" sz="2600" dirty="0">
                <a:cs typeface="Arial" charset="0"/>
              </a:rPr>
              <a:t>(); </a:t>
            </a:r>
          </a:p>
          <a:p>
            <a:pPr algn="l" rtl="0">
              <a:lnSpc>
                <a:spcPct val="90000"/>
              </a:lnSpc>
              <a:buFontTx/>
              <a:buNone/>
            </a:pPr>
            <a:r>
              <a:rPr lang="en-US" sz="2600" dirty="0">
                <a:cs typeface="Arial" charset="0"/>
              </a:rPr>
              <a:t>	}</a:t>
            </a:r>
          </a:p>
          <a:p>
            <a:pPr algn="l" rtl="0">
              <a:lnSpc>
                <a:spcPct val="90000"/>
              </a:lnSpc>
              <a:buFontTx/>
              <a:buNone/>
            </a:pPr>
            <a:r>
              <a:rPr lang="en-US" sz="2600" dirty="0">
                <a:cs typeface="Arial" charset="0"/>
              </a:rPr>
              <a: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6" name="Rectangle 2"/>
          <p:cNvSpPr>
            <a:spLocks noGrp="1" noChangeArrowheads="1"/>
          </p:cNvSpPr>
          <p:nvPr>
            <p:ph type="title"/>
          </p:nvPr>
        </p:nvSpPr>
        <p:spPr/>
        <p:txBody>
          <a:bodyPr/>
          <a:lstStyle/>
          <a:p>
            <a:pPr rtl="0"/>
            <a:r>
              <a:rPr lang="en-US" dirty="0"/>
              <a:t>Example: </a:t>
            </a:r>
            <a:r>
              <a:rPr lang="en-US" dirty="0" smtClean="0"/>
              <a:t>modifying </a:t>
            </a:r>
            <a:r>
              <a:rPr lang="en-US" dirty="0" err="1" smtClean="0"/>
              <a:t>moveby</a:t>
            </a:r>
            <a:r>
              <a:rPr lang="en-US" dirty="0" smtClean="0"/>
              <a:t>()</a:t>
            </a:r>
            <a:endParaRPr lang="en-US" dirty="0"/>
          </a:p>
        </p:txBody>
      </p:sp>
      <p:sp>
        <p:nvSpPr>
          <p:cNvPr id="451587" name="Rectangle 3"/>
          <p:cNvSpPr>
            <a:spLocks noGrp="1" noChangeArrowheads="1"/>
          </p:cNvSpPr>
          <p:nvPr>
            <p:ph idx="1"/>
          </p:nvPr>
        </p:nvSpPr>
        <p:spPr>
          <a:xfrm>
            <a:off x="914400" y="1981200"/>
            <a:ext cx="7543800" cy="4267200"/>
          </a:xfrm>
        </p:spPr>
        <p:txBody>
          <a:bodyPr/>
          <a:lstStyle/>
          <a:p>
            <a:pPr algn="l" rtl="0">
              <a:lnSpc>
                <a:spcPct val="90000"/>
              </a:lnSpc>
              <a:buFontTx/>
              <a:buNone/>
            </a:pPr>
            <a:r>
              <a:rPr lang="en-US" sz="2400">
                <a:cs typeface="Arial" charset="0"/>
              </a:rPr>
              <a:t>class Rectangle extends Shape {</a:t>
            </a:r>
          </a:p>
          <a:p>
            <a:pPr algn="l" rtl="0">
              <a:lnSpc>
                <a:spcPct val="90000"/>
              </a:lnSpc>
              <a:buFontTx/>
              <a:buNone/>
            </a:pPr>
            <a:r>
              <a:rPr lang="en-US" sz="2400">
                <a:cs typeface="Arial" charset="0"/>
              </a:rPr>
              <a:t>	void moveby(int dx, int dy){</a:t>
            </a:r>
          </a:p>
          <a:p>
            <a:pPr algn="l" rtl="0">
              <a:lnSpc>
                <a:spcPct val="90000"/>
              </a:lnSpc>
              <a:buFontTx/>
              <a:buNone/>
            </a:pPr>
            <a:r>
              <a:rPr lang="en-US" sz="2400">
                <a:cs typeface="Arial" charset="0"/>
              </a:rPr>
              <a:t>		p1x += dx; p1y += dy; p2x += dx; p2y += dy;</a:t>
            </a:r>
          </a:p>
          <a:p>
            <a:pPr algn="l" rtl="0">
              <a:lnSpc>
                <a:spcPct val="90000"/>
              </a:lnSpc>
              <a:buFontTx/>
              <a:buNone/>
            </a:pPr>
            <a:r>
              <a:rPr lang="en-US" sz="2400">
                <a:cs typeface="Arial" charset="0"/>
              </a:rPr>
              <a:t>	}</a:t>
            </a:r>
          </a:p>
          <a:p>
            <a:pPr algn="l" rtl="0">
              <a:lnSpc>
                <a:spcPct val="90000"/>
              </a:lnSpc>
              <a:buFontTx/>
              <a:buNone/>
            </a:pPr>
            <a:r>
              <a:rPr lang="en-US" sz="2400">
                <a:cs typeface="Arial" charset="0"/>
              </a:rPr>
              <a:t>	image {</a:t>
            </a:r>
          </a:p>
          <a:p>
            <a:pPr algn="l" rtl="0">
              <a:lnSpc>
                <a:spcPct val="90000"/>
              </a:lnSpc>
              <a:buFontTx/>
              <a:buNone/>
            </a:pPr>
            <a:r>
              <a:rPr lang="en-US" sz="2400">
                <a:cs typeface="Arial" charset="0"/>
              </a:rPr>
              <a:t>		void moveby(int, int) = void translate(int, int){} </a:t>
            </a:r>
          </a:p>
          <a:p>
            <a:pPr algn="l" rtl="0">
              <a:lnSpc>
                <a:spcPct val="90000"/>
              </a:lnSpc>
              <a:buFontTx/>
              <a:buNone/>
            </a:pPr>
            <a:r>
              <a:rPr lang="en-US" sz="2400">
                <a:cs typeface="Arial" charset="0"/>
              </a:rPr>
              <a:t>	}</a:t>
            </a:r>
          </a:p>
          <a:p>
            <a:pPr algn="l" rtl="0">
              <a:lnSpc>
                <a:spcPct val="90000"/>
              </a:lnSpc>
              <a:buFontTx/>
              <a:buNone/>
            </a:pPr>
            <a:r>
              <a:rPr lang="en-US" sz="2400">
                <a:cs typeface="Arial" charset="0"/>
              </a:rPr>
              <a:t>}</a:t>
            </a:r>
          </a:p>
        </p:txBody>
      </p:sp>
      <p:sp>
        <p:nvSpPr>
          <p:cNvPr id="451588" name="AutoShape 4"/>
          <p:cNvSpPr>
            <a:spLocks noChangeArrowheads="1"/>
          </p:cNvSpPr>
          <p:nvPr/>
        </p:nvSpPr>
        <p:spPr bwMode="auto">
          <a:xfrm>
            <a:off x="914400" y="5029200"/>
            <a:ext cx="3581400" cy="609600"/>
          </a:xfrm>
          <a:prstGeom prst="wedgeRectCallout">
            <a:avLst>
              <a:gd name="adj1" fmla="val -17578"/>
              <a:gd name="adj2" fmla="val -353898"/>
            </a:avLst>
          </a:prstGeom>
          <a:solidFill>
            <a:schemeClr val="accent1">
              <a:alpha val="50000"/>
            </a:schemeClr>
          </a:solidFill>
          <a:ln w="9525">
            <a:solidFill>
              <a:schemeClr val="tx1"/>
            </a:solidFill>
            <a:miter lim="800000"/>
            <a:headEnd/>
            <a:tailEnd/>
          </a:ln>
          <a:effectLst/>
        </p:spPr>
        <p:txBody>
          <a:bodyPr/>
          <a:lstStyle/>
          <a:p>
            <a:pPr algn="l" rtl="0">
              <a:buFontTx/>
              <a:buNone/>
            </a:pPr>
            <a:r>
              <a:rPr lang="en-US" dirty="0"/>
              <a:t>P1.moveby(</a:t>
            </a:r>
            <a:r>
              <a:rPr lang="en-US" dirty="0" err="1"/>
              <a:t>dx,dy</a:t>
            </a:r>
            <a:r>
              <a:rPr lang="en-US" dirty="0"/>
              <a:t>);</a:t>
            </a:r>
          </a:p>
        </p:txBody>
      </p:sp>
      <p:sp>
        <p:nvSpPr>
          <p:cNvPr id="451589" name="AutoShape 5"/>
          <p:cNvSpPr>
            <a:spLocks noChangeArrowheads="1"/>
          </p:cNvSpPr>
          <p:nvPr/>
        </p:nvSpPr>
        <p:spPr bwMode="auto">
          <a:xfrm>
            <a:off x="5257800" y="1676400"/>
            <a:ext cx="3581400" cy="609600"/>
          </a:xfrm>
          <a:prstGeom prst="wedgeRectCallout">
            <a:avLst>
              <a:gd name="adj1" fmla="val -27171"/>
              <a:gd name="adj2" fmla="val 132815"/>
            </a:avLst>
          </a:prstGeom>
          <a:solidFill>
            <a:schemeClr val="accent1">
              <a:alpha val="50000"/>
            </a:schemeClr>
          </a:solidFill>
          <a:ln w="9525">
            <a:solidFill>
              <a:schemeClr val="tx1"/>
            </a:solidFill>
            <a:miter lim="800000"/>
            <a:headEnd/>
            <a:tailEnd/>
          </a:ln>
          <a:effectLst/>
        </p:spPr>
        <p:txBody>
          <a:bodyPr/>
          <a:lstStyle/>
          <a:p>
            <a:pPr algn="l" rtl="0">
              <a:buFontTx/>
              <a:buNone/>
            </a:pPr>
            <a:r>
              <a:rPr lang="en-US" dirty="0"/>
              <a:t>P2.moveby(</a:t>
            </a:r>
            <a:r>
              <a:rPr lang="en-US" dirty="0" err="1"/>
              <a:t>dx,dy</a:t>
            </a:r>
            <a:r>
              <a:rPr lang="en-US" dirty="0"/>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ChangeArrowheads="1"/>
          </p:cNvSpPr>
          <p:nvPr>
            <p:ph type="title"/>
          </p:nvPr>
        </p:nvSpPr>
        <p:spPr/>
        <p:txBody>
          <a:bodyPr/>
          <a:lstStyle/>
          <a:p>
            <a:pPr rtl="0"/>
            <a:r>
              <a:rPr lang="en-US" dirty="0"/>
              <a:t>Example: </a:t>
            </a:r>
            <a:r>
              <a:rPr lang="en-US" dirty="0" smtClean="0"/>
              <a:t>Updating Point</a:t>
            </a:r>
            <a:endParaRPr lang="en-US" dirty="0"/>
          </a:p>
        </p:txBody>
      </p:sp>
      <p:sp>
        <p:nvSpPr>
          <p:cNvPr id="454659" name="Rectangle 3"/>
          <p:cNvSpPr>
            <a:spLocks noGrp="1" noChangeArrowheads="1"/>
          </p:cNvSpPr>
          <p:nvPr>
            <p:ph idx="1"/>
          </p:nvPr>
        </p:nvSpPr>
        <p:spPr>
          <a:xfrm>
            <a:off x="914400" y="2057400"/>
            <a:ext cx="7543800" cy="4267200"/>
          </a:xfrm>
        </p:spPr>
        <p:txBody>
          <a:bodyPr/>
          <a:lstStyle/>
          <a:p>
            <a:pPr algn="l" rtl="0">
              <a:lnSpc>
                <a:spcPct val="90000"/>
              </a:lnSpc>
              <a:buFontTx/>
              <a:buNone/>
            </a:pPr>
            <a:r>
              <a:rPr lang="en-US" sz="2600" dirty="0">
                <a:cs typeface="Arial" charset="0"/>
              </a:rPr>
              <a:t>class Point extends Shape {</a:t>
            </a:r>
            <a:br>
              <a:rPr lang="en-US" sz="2600" dirty="0">
                <a:cs typeface="Arial" charset="0"/>
              </a:rPr>
            </a:br>
            <a:r>
              <a:rPr lang="en-US" sz="2600" dirty="0">
                <a:cs typeface="Arial" charset="0"/>
              </a:rPr>
              <a:t>…</a:t>
            </a:r>
          </a:p>
          <a:p>
            <a:pPr algn="l" rtl="0">
              <a:lnSpc>
                <a:spcPct val="90000"/>
              </a:lnSpc>
              <a:buFontTx/>
              <a:buNone/>
            </a:pPr>
            <a:r>
              <a:rPr lang="en-US" sz="2600" dirty="0">
                <a:cs typeface="Arial" charset="0"/>
              </a:rPr>
              <a:t>image { …</a:t>
            </a:r>
          </a:p>
          <a:p>
            <a:pPr algn="l" rtl="0">
              <a:lnSpc>
                <a:spcPct val="90000"/>
              </a:lnSpc>
              <a:buFontTx/>
              <a:buNone/>
            </a:pPr>
            <a:r>
              <a:rPr lang="en-US" sz="2600" dirty="0">
                <a:cs typeface="Arial" charset="0"/>
              </a:rPr>
              <a:t>	void </a:t>
            </a:r>
            <a:r>
              <a:rPr lang="en-US" sz="2600" dirty="0" err="1">
                <a:cs typeface="Arial" charset="0"/>
              </a:rPr>
              <a:t>moveby</a:t>
            </a:r>
            <a:r>
              <a:rPr lang="en-US" sz="2600" dirty="0">
                <a:cs typeface="Arial" charset="0"/>
              </a:rPr>
              <a:t>(</a:t>
            </a:r>
            <a:r>
              <a:rPr lang="en-US" sz="2600" dirty="0" err="1">
                <a:cs typeface="Arial" charset="0"/>
              </a:rPr>
              <a:t>int</a:t>
            </a:r>
            <a:r>
              <a:rPr lang="en-US" sz="2600" dirty="0">
                <a:cs typeface="Arial" charset="0"/>
              </a:rPr>
              <a:t>, </a:t>
            </a:r>
            <a:r>
              <a:rPr lang="en-US" sz="2600" dirty="0" err="1">
                <a:cs typeface="Arial" charset="0"/>
              </a:rPr>
              <a:t>int</a:t>
            </a:r>
            <a:r>
              <a:rPr lang="en-US" sz="2600" dirty="0">
                <a:cs typeface="Arial" charset="0"/>
              </a:rPr>
              <a:t>) = void translate(</a:t>
            </a:r>
            <a:r>
              <a:rPr lang="en-US" sz="2600" dirty="0" err="1">
                <a:cs typeface="Arial" charset="0"/>
              </a:rPr>
              <a:t>int</a:t>
            </a:r>
            <a:r>
              <a:rPr lang="en-US" sz="2600" dirty="0">
                <a:cs typeface="Arial" charset="0"/>
              </a:rPr>
              <a:t>, </a:t>
            </a:r>
            <a:r>
              <a:rPr lang="en-US" sz="2600" dirty="0" err="1">
                <a:cs typeface="Arial" charset="0"/>
              </a:rPr>
              <a:t>int</a:t>
            </a:r>
            <a:r>
              <a:rPr lang="en-US" sz="2600" dirty="0">
                <a:cs typeface="Arial" charset="0"/>
              </a:rPr>
              <a:t>){</a:t>
            </a:r>
          </a:p>
          <a:p>
            <a:pPr algn="l" rtl="0">
              <a:lnSpc>
                <a:spcPct val="90000"/>
              </a:lnSpc>
              <a:buFontTx/>
              <a:buNone/>
            </a:pPr>
            <a:r>
              <a:rPr lang="en-US" sz="2600" dirty="0">
                <a:cs typeface="Arial" charset="0"/>
              </a:rPr>
              <a:t>		(</a:t>
            </a:r>
            <a:r>
              <a:rPr lang="en-US" sz="2600" dirty="0" smtClean="0">
                <a:cs typeface="Arial" charset="0"/>
              </a:rPr>
              <a:t>origin=external, boundary=class);</a:t>
            </a:r>
            <a:r>
              <a:rPr lang="en-US" sz="2600" dirty="0">
                <a:cs typeface="Arial" charset="0"/>
              </a:rPr>
              <a:t>	</a:t>
            </a:r>
          </a:p>
          <a:p>
            <a:pPr algn="l" rtl="0">
              <a:lnSpc>
                <a:spcPct val="90000"/>
              </a:lnSpc>
              <a:buFontTx/>
              <a:buNone/>
            </a:pPr>
            <a:r>
              <a:rPr lang="en-US" sz="2600" dirty="0">
                <a:cs typeface="Arial" charset="0"/>
              </a:rPr>
              <a:t>    }</a:t>
            </a:r>
          </a:p>
          <a:p>
            <a:pPr algn="l" rtl="0">
              <a:lnSpc>
                <a:spcPct val="90000"/>
              </a:lnSpc>
              <a:buFontTx/>
              <a:buNone/>
            </a:pPr>
            <a:r>
              <a:rPr lang="en-US" sz="2600" dirty="0">
                <a:cs typeface="Arial" charset="0"/>
              </a:rPr>
              <a:t>}</a:t>
            </a:r>
          </a:p>
          <a:p>
            <a:pPr algn="l" rtl="0">
              <a:lnSpc>
                <a:spcPct val="90000"/>
              </a:lnSpc>
              <a:buFontTx/>
              <a:buNone/>
            </a:pPr>
            <a:r>
              <a:rPr lang="en-US" sz="2600" dirty="0">
                <a:cs typeface="Arial" charset="0"/>
              </a:rPr>
              <a:t>}	</a:t>
            </a:r>
          </a:p>
          <a:p>
            <a:pPr algn="l" rtl="0">
              <a:lnSpc>
                <a:spcPct val="90000"/>
              </a:lnSpc>
              <a:buFontTx/>
              <a:buNone/>
            </a:pPr>
            <a:endParaRPr lang="en-US" sz="26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3154" name="Rectangle 2"/>
          <p:cNvSpPr>
            <a:spLocks noGrp="1" noChangeArrowheads="1"/>
          </p:cNvSpPr>
          <p:nvPr>
            <p:ph type="title"/>
          </p:nvPr>
        </p:nvSpPr>
        <p:spPr/>
        <p:txBody>
          <a:bodyPr/>
          <a:lstStyle/>
          <a:p>
            <a:pPr rtl="0"/>
            <a:r>
              <a:rPr lang="en-US"/>
              <a:t>What does I2 offer?</a:t>
            </a:r>
          </a:p>
        </p:txBody>
      </p:sp>
      <p:sp>
        <p:nvSpPr>
          <p:cNvPr id="433155" name="Rectangle 3"/>
          <p:cNvSpPr>
            <a:spLocks noGrp="1" noChangeArrowheads="1"/>
          </p:cNvSpPr>
          <p:nvPr>
            <p:ph idx="1"/>
          </p:nvPr>
        </p:nvSpPr>
        <p:spPr/>
        <p:txBody>
          <a:bodyPr/>
          <a:lstStyle/>
          <a:p>
            <a:pPr algn="l" rtl="0">
              <a:lnSpc>
                <a:spcPct val="90000"/>
              </a:lnSpc>
            </a:pPr>
            <a:r>
              <a:rPr lang="en-US"/>
              <a:t>A level of indirection through which all advising requests are carried out</a:t>
            </a:r>
          </a:p>
          <a:p>
            <a:pPr algn="l" rtl="0">
              <a:lnSpc>
                <a:spcPct val="90000"/>
              </a:lnSpc>
            </a:pPr>
            <a:r>
              <a:rPr lang="en-US"/>
              <a:t>Provides base code qualification of classes: advisable and unadvisable</a:t>
            </a:r>
          </a:p>
          <a:p>
            <a:pPr algn="l" rtl="0">
              <a:lnSpc>
                <a:spcPct val="90000"/>
              </a:lnSpc>
            </a:pPr>
            <a:r>
              <a:rPr lang="en-US"/>
              <a:t>A mechanism for base code to expose views of joinpoints along with advising constraints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31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31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31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p:txBody>
          <a:bodyPr/>
          <a:lstStyle/>
          <a:p>
            <a:pPr rtl="0"/>
            <a:r>
              <a:rPr lang="en-US"/>
              <a:t>What does I2 offer?</a:t>
            </a:r>
          </a:p>
        </p:txBody>
      </p:sp>
      <p:sp>
        <p:nvSpPr>
          <p:cNvPr id="442371" name="Rectangle 3"/>
          <p:cNvSpPr>
            <a:spLocks noGrp="1" noChangeArrowheads="1"/>
          </p:cNvSpPr>
          <p:nvPr>
            <p:ph idx="1"/>
          </p:nvPr>
        </p:nvSpPr>
        <p:spPr/>
        <p:txBody>
          <a:bodyPr/>
          <a:lstStyle/>
          <a:p>
            <a:pPr algn="l" rtl="0"/>
            <a:r>
              <a:rPr lang="en-US"/>
              <a:t>Control over aspect invasiveness (traded for less obliviousness)</a:t>
            </a:r>
          </a:p>
          <a:p>
            <a:pPr algn="l" rtl="0"/>
            <a:r>
              <a:rPr lang="en-US"/>
              <a:t>I2 affords better parallel development and reduces aspect brittleness</a:t>
            </a:r>
          </a:p>
          <a:p>
            <a:pPr algn="l" rtl="0"/>
            <a:r>
              <a:rPr lang="en-US"/>
              <a:t>I2 advising control does not limit AOP capabilities</a:t>
            </a:r>
          </a:p>
          <a:p>
            <a:pPr algn="l" rtl="0"/>
            <a:endParaRPr lang="en-US"/>
          </a:p>
          <a:p>
            <a:pPr algn="l" rtl="0"/>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23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23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237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237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2"/>
          <p:cNvSpPr>
            <a:spLocks noGrp="1" noChangeArrowheads="1"/>
          </p:cNvSpPr>
          <p:nvPr>
            <p:ph type="title"/>
          </p:nvPr>
        </p:nvSpPr>
        <p:spPr/>
        <p:txBody>
          <a:bodyPr/>
          <a:lstStyle/>
          <a:p>
            <a:pPr rtl="0"/>
            <a:r>
              <a:rPr lang="en-US"/>
              <a:t>I2 Implementation</a:t>
            </a:r>
          </a:p>
        </p:txBody>
      </p:sp>
      <p:sp>
        <p:nvSpPr>
          <p:cNvPr id="479235" name="Rectangle 3"/>
          <p:cNvSpPr>
            <a:spLocks noGrp="1" noChangeArrowheads="1"/>
          </p:cNvSpPr>
          <p:nvPr>
            <p:ph idx="1"/>
          </p:nvPr>
        </p:nvSpPr>
        <p:spPr/>
        <p:txBody>
          <a:bodyPr/>
          <a:lstStyle/>
          <a:p>
            <a:pPr algn="l" rtl="0"/>
            <a:r>
              <a:rPr lang="en-US" dirty="0" err="1" smtClean="0"/>
              <a:t>JastAdd</a:t>
            </a:r>
            <a:endParaRPr lang="en-US" dirty="0" smtClean="0"/>
          </a:p>
          <a:p>
            <a:pPr lvl="1"/>
            <a:r>
              <a:rPr lang="en-US" dirty="0" smtClean="0"/>
              <a:t>Error Checking</a:t>
            </a:r>
          </a:p>
          <a:p>
            <a:pPr lvl="1"/>
            <a:r>
              <a:rPr lang="en-US" dirty="0" smtClean="0"/>
              <a:t>AST Rewrite</a:t>
            </a:r>
            <a:endParaRPr lang="en-US" dirty="0"/>
          </a:p>
          <a:p>
            <a:pPr algn="l" rtl="0"/>
            <a:r>
              <a:rPr lang="en-US" dirty="0" err="1" smtClean="0"/>
              <a:t>abc</a:t>
            </a:r>
            <a:endParaRPr lang="en-US" dirty="0"/>
          </a:p>
          <a:p>
            <a:pPr lvl="1"/>
            <a:r>
              <a:rPr lang="en-US" dirty="0" smtClean="0"/>
              <a:t>Compilation Sequence</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1026"/>
          <p:cNvSpPr>
            <a:spLocks noGrp="1" noChangeArrowheads="1"/>
          </p:cNvSpPr>
          <p:nvPr>
            <p:ph type="title"/>
          </p:nvPr>
        </p:nvSpPr>
        <p:spPr/>
        <p:txBody>
          <a:bodyPr/>
          <a:lstStyle/>
          <a:p>
            <a:pPr rtl="0"/>
            <a:r>
              <a:rPr lang="en-US"/>
              <a:t>I2 Implementation</a:t>
            </a:r>
          </a:p>
        </p:txBody>
      </p:sp>
      <p:sp>
        <p:nvSpPr>
          <p:cNvPr id="480259" name="Rectangle 1027"/>
          <p:cNvSpPr>
            <a:spLocks noGrp="1" noChangeArrowheads="1"/>
          </p:cNvSpPr>
          <p:nvPr>
            <p:ph idx="1"/>
          </p:nvPr>
        </p:nvSpPr>
        <p:spPr/>
        <p:txBody>
          <a:bodyPr/>
          <a:lstStyle/>
          <a:p>
            <a:pPr algn="l" rtl="0"/>
            <a:r>
              <a:rPr lang="en-US" dirty="0"/>
              <a:t>Image checking and collecting information:</a:t>
            </a:r>
          </a:p>
          <a:p>
            <a:pPr lvl="1" algn="l" rtl="0"/>
            <a:r>
              <a:rPr lang="en-US" dirty="0">
                <a:latin typeface="Times New Roman"/>
              </a:rPr>
              <a:t>“</a:t>
            </a:r>
            <a:r>
              <a:rPr lang="en-US" dirty="0" err="1"/>
              <a:t>opento</a:t>
            </a:r>
            <a:r>
              <a:rPr lang="en-US" dirty="0">
                <a:latin typeface="Times New Roman"/>
              </a:rPr>
              <a:t>”</a:t>
            </a:r>
            <a:r>
              <a:rPr lang="en-US" dirty="0"/>
              <a:t> clause</a:t>
            </a:r>
          </a:p>
          <a:p>
            <a:pPr lvl="1" algn="l" rtl="0"/>
            <a:r>
              <a:rPr lang="en-US" dirty="0">
                <a:latin typeface="Times New Roman"/>
              </a:rPr>
              <a:t>“</a:t>
            </a:r>
            <a:r>
              <a:rPr lang="en-US" dirty="0"/>
              <a:t>kind</a:t>
            </a:r>
            <a:r>
              <a:rPr lang="en-US" dirty="0">
                <a:latin typeface="Times New Roman"/>
              </a:rPr>
              <a:t>”</a:t>
            </a:r>
            <a:r>
              <a:rPr lang="en-US" dirty="0"/>
              <a:t> clause</a:t>
            </a:r>
          </a:p>
          <a:p>
            <a:pPr lvl="1" algn="l" rtl="0"/>
            <a:r>
              <a:rPr lang="en-US" dirty="0">
                <a:latin typeface="Times New Roman"/>
              </a:rPr>
              <a:t>“</a:t>
            </a:r>
            <a:r>
              <a:rPr lang="en-US" dirty="0"/>
              <a:t>exceptions</a:t>
            </a:r>
            <a:r>
              <a:rPr lang="en-US" dirty="0">
                <a:latin typeface="Times New Roman"/>
              </a:rPr>
              <a:t>”</a:t>
            </a:r>
            <a:r>
              <a:rPr lang="en-US" dirty="0"/>
              <a:t> clause</a:t>
            </a:r>
          </a:p>
          <a:p>
            <a:pPr algn="l" rtl="0">
              <a:buNone/>
            </a:pP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2"/>
          <p:cNvSpPr>
            <a:spLocks noGrp="1" noChangeArrowheads="1"/>
          </p:cNvSpPr>
          <p:nvPr>
            <p:ph type="title"/>
          </p:nvPr>
        </p:nvSpPr>
        <p:spPr/>
        <p:txBody>
          <a:bodyPr/>
          <a:lstStyle/>
          <a:p>
            <a:pPr rtl="0"/>
            <a:r>
              <a:rPr lang="en-US" dirty="0"/>
              <a:t>I2 Implementation</a:t>
            </a:r>
          </a:p>
        </p:txBody>
      </p:sp>
      <p:sp>
        <p:nvSpPr>
          <p:cNvPr id="481283" name="Rectangle 3"/>
          <p:cNvSpPr>
            <a:spLocks noGrp="1" noChangeArrowheads="1"/>
          </p:cNvSpPr>
          <p:nvPr>
            <p:ph idx="1"/>
          </p:nvPr>
        </p:nvSpPr>
        <p:spPr/>
        <p:txBody>
          <a:bodyPr/>
          <a:lstStyle/>
          <a:p>
            <a:pPr marL="571500" indent="-571500" algn="l" rtl="0">
              <a:lnSpc>
                <a:spcPct val="90000"/>
              </a:lnSpc>
            </a:pPr>
            <a:r>
              <a:rPr lang="en-US" dirty="0">
                <a:latin typeface="Times New Roman"/>
              </a:rPr>
              <a:t>“</a:t>
            </a:r>
            <a:r>
              <a:rPr lang="en-US" dirty="0"/>
              <a:t>image</a:t>
            </a:r>
            <a:r>
              <a:rPr lang="en-US" dirty="0">
                <a:latin typeface="Times New Roman"/>
              </a:rPr>
              <a:t>”</a:t>
            </a:r>
            <a:r>
              <a:rPr lang="en-US" dirty="0"/>
              <a:t> rewrite</a:t>
            </a:r>
          </a:p>
          <a:p>
            <a:pPr marL="952500" lvl="1" indent="-495300" algn="l" rtl="0">
              <a:lnSpc>
                <a:spcPct val="90000"/>
              </a:lnSpc>
            </a:pPr>
            <a:r>
              <a:rPr lang="en-US" dirty="0"/>
              <a:t>Wrapper methods introduction</a:t>
            </a:r>
          </a:p>
          <a:p>
            <a:pPr marL="952500" lvl="1" indent="-495300" algn="l" rtl="0">
              <a:lnSpc>
                <a:spcPct val="90000"/>
              </a:lnSpc>
            </a:pPr>
            <a:r>
              <a:rPr lang="en-US" dirty="0"/>
              <a:t>(origin, boundary) to </a:t>
            </a:r>
            <a:r>
              <a:rPr lang="en-US" dirty="0" err="1"/>
              <a:t>pointcuts</a:t>
            </a:r>
            <a:endParaRPr lang="en-US" dirty="0"/>
          </a:p>
          <a:p>
            <a:pPr marL="952500" lvl="1" indent="-495300" algn="l" rtl="0">
              <a:lnSpc>
                <a:spcPct val="90000"/>
              </a:lnSpc>
            </a:pPr>
            <a:r>
              <a:rPr lang="en-US" dirty="0">
                <a:latin typeface="Times New Roman"/>
              </a:rPr>
              <a:t>“</a:t>
            </a:r>
            <a:r>
              <a:rPr lang="en-US" dirty="0"/>
              <a:t>around</a:t>
            </a:r>
            <a:r>
              <a:rPr lang="en-US" dirty="0">
                <a:latin typeface="Times New Roman"/>
              </a:rPr>
              <a:t>”</a:t>
            </a:r>
            <a:r>
              <a:rPr lang="en-US" dirty="0"/>
              <a:t> advice</a:t>
            </a:r>
          </a:p>
          <a:p>
            <a:pPr marL="571500" indent="-571500" algn="l" rtl="0">
              <a:lnSpc>
                <a:spcPct val="90000"/>
              </a:lnSpc>
            </a:pPr>
            <a:r>
              <a:rPr lang="en-US" dirty="0" smtClean="0"/>
              <a:t>Sample </a:t>
            </a:r>
            <a:r>
              <a:rPr lang="en-US" dirty="0"/>
              <a:t>translation</a:t>
            </a:r>
          </a:p>
          <a:p>
            <a:pPr marL="571500" indent="-571500" algn="l" rtl="0">
              <a:lnSpc>
                <a:spcPct val="90000"/>
              </a:lnSpc>
            </a:pPr>
            <a:r>
              <a:rPr lang="en-US" dirty="0"/>
              <a:t>Precedence ordering aspect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Translation</a:t>
            </a:r>
            <a:endParaRPr lang="en-US" dirty="0"/>
          </a:p>
        </p:txBody>
      </p:sp>
      <p:sp>
        <p:nvSpPr>
          <p:cNvPr id="3" name="Content Placeholder 2"/>
          <p:cNvSpPr>
            <a:spLocks noGrp="1"/>
          </p:cNvSpPr>
          <p:nvPr>
            <p:ph idx="1"/>
          </p:nvPr>
        </p:nvSpPr>
        <p:spPr/>
        <p:txBody>
          <a:bodyPr>
            <a:normAutofit fontScale="85000" lnSpcReduction="20000"/>
          </a:bodyPr>
          <a:lstStyle/>
          <a:p>
            <a:pPr>
              <a:buNone/>
            </a:pPr>
            <a:r>
              <a:rPr lang="en-US" dirty="0" err="1" smtClean="0"/>
              <a:t>Priviliged</a:t>
            </a:r>
            <a:r>
              <a:rPr lang="en-US" dirty="0" smtClean="0"/>
              <a:t> static </a:t>
            </a:r>
            <a:r>
              <a:rPr lang="en-US" dirty="0" err="1" smtClean="0"/>
              <a:t>imageAspect</a:t>
            </a:r>
            <a:r>
              <a:rPr lang="en-US" dirty="0" smtClean="0"/>
              <a:t> {</a:t>
            </a:r>
          </a:p>
          <a:p>
            <a:pPr>
              <a:buNone/>
            </a:pPr>
            <a:r>
              <a:rPr lang="en-US" dirty="0" smtClean="0"/>
              <a:t>  public void </a:t>
            </a:r>
            <a:r>
              <a:rPr lang="en-US" dirty="0" err="1" smtClean="0"/>
              <a:t>Point.translate</a:t>
            </a:r>
            <a:r>
              <a:rPr lang="en-US" dirty="0" smtClean="0"/>
              <a:t>(</a:t>
            </a:r>
            <a:r>
              <a:rPr lang="en-US" dirty="0" err="1" smtClean="0"/>
              <a:t>int</a:t>
            </a:r>
            <a:r>
              <a:rPr lang="en-US" dirty="0" smtClean="0"/>
              <a:t> </a:t>
            </a:r>
            <a:r>
              <a:rPr lang="en-US" dirty="0" err="1" smtClean="0"/>
              <a:t>dx</a:t>
            </a:r>
            <a:r>
              <a:rPr lang="en-US" dirty="0" smtClean="0"/>
              <a:t>, </a:t>
            </a:r>
            <a:r>
              <a:rPr lang="en-US" dirty="0" err="1" smtClean="0"/>
              <a:t>int</a:t>
            </a:r>
            <a:r>
              <a:rPr lang="en-US" dirty="0" smtClean="0"/>
              <a:t> </a:t>
            </a:r>
            <a:r>
              <a:rPr lang="en-US" dirty="0" err="1" smtClean="0"/>
              <a:t>dy</a:t>
            </a:r>
            <a:r>
              <a:rPr lang="en-US" dirty="0" smtClean="0"/>
              <a:t>) {</a:t>
            </a:r>
          </a:p>
          <a:p>
            <a:pPr>
              <a:buNone/>
            </a:pPr>
            <a:r>
              <a:rPr lang="en-US" dirty="0" smtClean="0"/>
              <a:t>	</a:t>
            </a:r>
            <a:r>
              <a:rPr lang="en-US" dirty="0" err="1" smtClean="0"/>
              <a:t>moveby</a:t>
            </a:r>
            <a:r>
              <a:rPr lang="en-US" dirty="0" smtClean="0"/>
              <a:t>(</a:t>
            </a:r>
            <a:r>
              <a:rPr lang="en-US" dirty="0" err="1" smtClean="0"/>
              <a:t>dx</a:t>
            </a:r>
            <a:r>
              <a:rPr lang="en-US" dirty="0" smtClean="0"/>
              <a:t>, </a:t>
            </a:r>
            <a:r>
              <a:rPr lang="en-US" dirty="0" err="1" smtClean="0"/>
              <a:t>dy</a:t>
            </a:r>
            <a:r>
              <a:rPr lang="en-US" dirty="0" smtClean="0"/>
              <a:t>);</a:t>
            </a:r>
          </a:p>
          <a:p>
            <a:pPr>
              <a:buNone/>
            </a:pPr>
            <a:r>
              <a:rPr lang="en-US" dirty="0" smtClean="0"/>
              <a:t>  }</a:t>
            </a:r>
          </a:p>
          <a:p>
            <a:pPr>
              <a:buNone/>
            </a:pPr>
            <a:r>
              <a:rPr lang="en-US" dirty="0" smtClean="0"/>
              <a:t>  void around(Point p):</a:t>
            </a:r>
          </a:p>
          <a:p>
            <a:pPr>
              <a:buNone/>
            </a:pPr>
            <a:r>
              <a:rPr lang="en-US" dirty="0" smtClean="0"/>
              <a:t>	target(p) &amp;&amp; !within(</a:t>
            </a:r>
            <a:r>
              <a:rPr lang="en-US" dirty="0" err="1" smtClean="0"/>
              <a:t>imageAspect</a:t>
            </a:r>
            <a:r>
              <a:rPr lang="en-US" dirty="0" smtClean="0"/>
              <a:t>) &amp;&amp;</a:t>
            </a:r>
          </a:p>
          <a:p>
            <a:pPr>
              <a:buNone/>
            </a:pPr>
            <a:r>
              <a:rPr lang="en-US" dirty="0" smtClean="0"/>
              <a:t>	!within(Point) &amp;&amp; </a:t>
            </a:r>
          </a:p>
          <a:p>
            <a:pPr>
              <a:buNone/>
            </a:pPr>
            <a:r>
              <a:rPr lang="en-US" dirty="0" smtClean="0"/>
              <a:t>	call(public void </a:t>
            </a:r>
            <a:r>
              <a:rPr lang="en-US" dirty="0" err="1" smtClean="0"/>
              <a:t>Point.moveby</a:t>
            </a:r>
            <a:r>
              <a:rPr lang="en-US" dirty="0" smtClean="0"/>
              <a:t>(</a:t>
            </a:r>
            <a:r>
              <a:rPr lang="en-US" dirty="0" err="1" smtClean="0"/>
              <a:t>int</a:t>
            </a:r>
            <a:r>
              <a:rPr lang="en-US" dirty="0" smtClean="0"/>
              <a:t> </a:t>
            </a:r>
            <a:r>
              <a:rPr lang="en-US" dirty="0" err="1" smtClean="0"/>
              <a:t>dx</a:t>
            </a:r>
            <a:r>
              <a:rPr lang="en-US" dirty="0" smtClean="0"/>
              <a:t>, </a:t>
            </a:r>
            <a:r>
              <a:rPr lang="en-US" dirty="0" err="1" smtClean="0"/>
              <a:t>int</a:t>
            </a:r>
            <a:r>
              <a:rPr lang="en-US" dirty="0" smtClean="0"/>
              <a:t> </a:t>
            </a:r>
            <a:r>
              <a:rPr lang="en-US" dirty="0" err="1" smtClean="0"/>
              <a:t>dy</a:t>
            </a:r>
            <a:r>
              <a:rPr lang="en-US" dirty="0" smtClean="0"/>
              <a:t>)){</a:t>
            </a:r>
          </a:p>
          <a:p>
            <a:pPr>
              <a:buNone/>
            </a:pPr>
            <a:r>
              <a:rPr lang="en-US" dirty="0" smtClean="0"/>
              <a:t>		</a:t>
            </a:r>
            <a:r>
              <a:rPr lang="en-US" dirty="0" err="1" smtClean="0"/>
              <a:t>p.translate</a:t>
            </a:r>
            <a:r>
              <a:rPr lang="en-US" dirty="0" smtClean="0"/>
              <a:t>(</a:t>
            </a:r>
            <a:r>
              <a:rPr lang="en-US" dirty="0" err="1" smtClean="0"/>
              <a:t>dx</a:t>
            </a:r>
            <a:r>
              <a:rPr lang="en-US" dirty="0" smtClean="0"/>
              <a:t>, </a:t>
            </a:r>
            <a:r>
              <a:rPr lang="en-US" dirty="0" err="1" smtClean="0"/>
              <a:t>dy</a:t>
            </a:r>
            <a:r>
              <a:rPr lang="en-US" dirty="0" smtClean="0"/>
              <a:t>);</a:t>
            </a:r>
          </a:p>
          <a:p>
            <a:pPr>
              <a:buNone/>
            </a:pPr>
            <a:r>
              <a:rPr lang="en-US" dirty="0" smtClean="0"/>
              <a:t>	}</a:t>
            </a:r>
          </a:p>
          <a:p>
            <a:pPr>
              <a:buNone/>
            </a:pPr>
            <a:r>
              <a:rPr lang="en-US" dirty="0" smtClean="0"/>
              <a:t>}</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Rectangle 2"/>
          <p:cNvSpPr>
            <a:spLocks noGrp="1" noChangeArrowheads="1"/>
          </p:cNvSpPr>
          <p:nvPr>
            <p:ph type="title"/>
          </p:nvPr>
        </p:nvSpPr>
        <p:spPr/>
        <p:txBody>
          <a:bodyPr>
            <a:normAutofit/>
          </a:bodyPr>
          <a:lstStyle/>
          <a:p>
            <a:pPr rtl="0"/>
            <a:r>
              <a:rPr lang="en-US"/>
              <a:t>Precedence Ordering Aspect</a:t>
            </a:r>
          </a:p>
        </p:txBody>
      </p:sp>
      <p:sp>
        <p:nvSpPr>
          <p:cNvPr id="499715" name="Rectangle 3"/>
          <p:cNvSpPr>
            <a:spLocks noGrp="1" noChangeArrowheads="1"/>
          </p:cNvSpPr>
          <p:nvPr>
            <p:ph idx="1"/>
          </p:nvPr>
        </p:nvSpPr>
        <p:spPr/>
        <p:txBody>
          <a:bodyPr/>
          <a:lstStyle/>
          <a:p>
            <a:pPr algn="l" rtl="0">
              <a:buFontTx/>
              <a:buNone/>
            </a:pPr>
            <a:r>
              <a:rPr lang="en-US" dirty="0"/>
              <a:t>public aspect </a:t>
            </a:r>
            <a:r>
              <a:rPr lang="en-US" dirty="0" smtClean="0"/>
              <a:t>_</a:t>
            </a:r>
            <a:r>
              <a:rPr lang="en-US" dirty="0" err="1" smtClean="0"/>
              <a:t>internalOrderingAspect</a:t>
            </a:r>
            <a:r>
              <a:rPr lang="en-US" dirty="0"/>
              <a:t>{</a:t>
            </a:r>
          </a:p>
          <a:p>
            <a:pPr algn="l" rtl="0">
              <a:buFontTx/>
              <a:buNone/>
            </a:pPr>
            <a:r>
              <a:rPr lang="en-US" dirty="0"/>
              <a:t>declare precedence: *..*</a:t>
            </a:r>
            <a:r>
              <a:rPr lang="en-US" dirty="0" err="1"/>
              <a:t>imageAspect</a:t>
            </a:r>
            <a:r>
              <a:rPr lang="en-US" dirty="0" smtClean="0"/>
              <a:t>*. </a:t>
            </a:r>
            <a:r>
              <a:rPr lang="en-US" dirty="0"/>
              <a:t>*;</a:t>
            </a:r>
          </a:p>
          <a:p>
            <a:pPr algn="l" rtl="0">
              <a:buFontTx/>
              <a:buNone/>
            </a:pPr>
            <a:r>
              <a:rPr lang="en-US" dirty="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2"/>
          <p:cNvSpPr>
            <a:spLocks noGrp="1" noChangeArrowheads="1"/>
          </p:cNvSpPr>
          <p:nvPr>
            <p:ph type="title"/>
          </p:nvPr>
        </p:nvSpPr>
        <p:spPr/>
        <p:txBody>
          <a:bodyPr/>
          <a:lstStyle/>
          <a:p>
            <a:pPr rtl="0"/>
            <a:r>
              <a:rPr lang="en-US"/>
              <a:t>Compilation Sequence</a:t>
            </a:r>
          </a:p>
        </p:txBody>
      </p:sp>
      <p:sp>
        <p:nvSpPr>
          <p:cNvPr id="482307" name="Rectangle 3"/>
          <p:cNvSpPr>
            <a:spLocks noGrp="1" noChangeArrowheads="1"/>
          </p:cNvSpPr>
          <p:nvPr>
            <p:ph idx="1"/>
          </p:nvPr>
        </p:nvSpPr>
        <p:spPr/>
        <p:txBody>
          <a:bodyPr/>
          <a:lstStyle/>
          <a:p>
            <a:pPr algn="l" rtl="0"/>
            <a:r>
              <a:rPr lang="en-US" sz="2600"/>
              <a:t>Image checking happens after computing intertype declarations </a:t>
            </a:r>
          </a:p>
          <a:p>
            <a:pPr algn="l" rtl="0"/>
            <a:r>
              <a:rPr lang="en-US" sz="2600"/>
              <a:t>Image rewrite and precedence ordering aspect</a:t>
            </a:r>
          </a:p>
          <a:p>
            <a:pPr algn="l" rtl="0"/>
            <a:r>
              <a:rPr lang="en-US" sz="2600"/>
              <a:t>Computing advice lists</a:t>
            </a:r>
          </a:p>
          <a:p>
            <a:pPr algn="l" rtl="0"/>
            <a:r>
              <a:rPr lang="en-US" sz="2600"/>
              <a:t>Filtering advice</a:t>
            </a:r>
          </a:p>
          <a:p>
            <a:pPr algn="l" rtl="0"/>
            <a:r>
              <a:rPr lang="en-US" sz="2600"/>
              <a:t>Weaving</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Rectangle 1026"/>
          <p:cNvSpPr>
            <a:spLocks noGrp="1" noChangeArrowheads="1"/>
          </p:cNvSpPr>
          <p:nvPr>
            <p:ph type="title"/>
          </p:nvPr>
        </p:nvSpPr>
        <p:spPr/>
        <p:txBody>
          <a:bodyPr/>
          <a:lstStyle/>
          <a:p>
            <a:pPr rtl="0"/>
            <a:r>
              <a:rPr lang="en-US" dirty="0"/>
              <a:t>Evaluation: </a:t>
            </a:r>
            <a:r>
              <a:rPr lang="en-US" dirty="0" smtClean="0"/>
              <a:t>Quantitative</a:t>
            </a:r>
            <a:endParaRPr lang="en-US" dirty="0"/>
          </a:p>
        </p:txBody>
      </p:sp>
      <p:sp>
        <p:nvSpPr>
          <p:cNvPr id="491523" name="Rectangle 1027"/>
          <p:cNvSpPr>
            <a:spLocks noGrp="1" noChangeArrowheads="1"/>
          </p:cNvSpPr>
          <p:nvPr>
            <p:ph idx="1"/>
          </p:nvPr>
        </p:nvSpPr>
        <p:spPr/>
        <p:txBody>
          <a:bodyPr/>
          <a:lstStyle/>
          <a:p>
            <a:pPr algn="l" rtl="0"/>
            <a:r>
              <a:rPr lang="en-US" dirty="0"/>
              <a:t>What are we measuring?</a:t>
            </a:r>
          </a:p>
          <a:p>
            <a:pPr algn="l" rtl="0"/>
            <a:r>
              <a:rPr lang="en-US" dirty="0"/>
              <a:t>How are we measuring it?</a:t>
            </a:r>
          </a:p>
          <a:p>
            <a:pPr algn="l" rtl="0"/>
            <a:r>
              <a:rPr lang="en-US" dirty="0"/>
              <a:t>Evaluation examples</a:t>
            </a:r>
          </a:p>
          <a:p>
            <a:pPr algn="l" rtl="0"/>
            <a:r>
              <a:rPr lang="en-US" dirty="0"/>
              <a:t>Results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1026"/>
          <p:cNvSpPr>
            <a:spLocks noGrp="1" noChangeArrowheads="1"/>
          </p:cNvSpPr>
          <p:nvPr>
            <p:ph type="title"/>
          </p:nvPr>
        </p:nvSpPr>
        <p:spPr/>
        <p:txBody>
          <a:bodyPr/>
          <a:lstStyle/>
          <a:p>
            <a:pPr rtl="0"/>
            <a:r>
              <a:rPr lang="en-US"/>
              <a:t>What are we measuring?</a:t>
            </a:r>
          </a:p>
        </p:txBody>
      </p:sp>
      <p:sp>
        <p:nvSpPr>
          <p:cNvPr id="492547" name="Rectangle 1027"/>
          <p:cNvSpPr>
            <a:spLocks noGrp="1" noChangeArrowheads="1"/>
          </p:cNvSpPr>
          <p:nvPr>
            <p:ph idx="1"/>
          </p:nvPr>
        </p:nvSpPr>
        <p:spPr/>
        <p:txBody>
          <a:bodyPr/>
          <a:lstStyle/>
          <a:p>
            <a:pPr algn="l" rtl="0"/>
            <a:r>
              <a:rPr lang="en-US"/>
              <a:t>We measure coupling between aspects and base code classes</a:t>
            </a:r>
          </a:p>
          <a:p>
            <a:pPr algn="l" rtl="0"/>
            <a:r>
              <a:rPr lang="en-US"/>
              <a:t>Coupling is measured in terms of crosscutting relationships</a:t>
            </a:r>
          </a:p>
          <a:p>
            <a:pPr algn="l" rtl="0"/>
            <a:r>
              <a:rPr lang="en-US"/>
              <a:t>Crosscutting relationships result from advice and intertype declarations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Rectangle 1026"/>
          <p:cNvSpPr>
            <a:spLocks noGrp="1" noChangeArrowheads="1"/>
          </p:cNvSpPr>
          <p:nvPr>
            <p:ph type="title"/>
          </p:nvPr>
        </p:nvSpPr>
        <p:spPr/>
        <p:txBody>
          <a:bodyPr/>
          <a:lstStyle/>
          <a:p>
            <a:pPr rtl="0"/>
            <a:r>
              <a:rPr lang="en-US"/>
              <a:t>How are we measuring it?</a:t>
            </a:r>
          </a:p>
        </p:txBody>
      </p:sp>
      <p:sp>
        <p:nvSpPr>
          <p:cNvPr id="493571" name="Rectangle 1027"/>
          <p:cNvSpPr>
            <a:spLocks noGrp="1" noChangeArrowheads="1"/>
          </p:cNvSpPr>
          <p:nvPr>
            <p:ph idx="1"/>
          </p:nvPr>
        </p:nvSpPr>
        <p:spPr/>
        <p:txBody>
          <a:bodyPr/>
          <a:lstStyle/>
          <a:p>
            <a:pPr algn="l" rtl="0"/>
            <a:r>
              <a:rPr lang="en-US" dirty="0" smtClean="0"/>
              <a:t>Simulating </a:t>
            </a:r>
            <a:r>
              <a:rPr lang="en-US" dirty="0"/>
              <a:t>effects of I2 syntax for AJDT</a:t>
            </a:r>
          </a:p>
          <a:p>
            <a:pPr algn="l" rtl="0"/>
            <a:r>
              <a:rPr lang="en-US" dirty="0"/>
              <a:t>Input to </a:t>
            </a:r>
            <a:r>
              <a:rPr lang="en-US" dirty="0" smtClean="0"/>
              <a:t>AJDT</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1026"/>
          <p:cNvSpPr>
            <a:spLocks noGrp="1" noChangeArrowheads="1"/>
          </p:cNvSpPr>
          <p:nvPr>
            <p:ph type="title"/>
          </p:nvPr>
        </p:nvSpPr>
        <p:spPr/>
        <p:txBody>
          <a:bodyPr/>
          <a:lstStyle/>
          <a:p>
            <a:pPr rtl="0"/>
            <a:r>
              <a:rPr lang="en-US"/>
              <a:t>Evaluation Examples</a:t>
            </a:r>
          </a:p>
        </p:txBody>
      </p:sp>
      <p:sp>
        <p:nvSpPr>
          <p:cNvPr id="494595" name="Rectangle 1027"/>
          <p:cNvSpPr>
            <a:spLocks noGrp="1" noChangeArrowheads="1"/>
          </p:cNvSpPr>
          <p:nvPr>
            <p:ph idx="1"/>
          </p:nvPr>
        </p:nvSpPr>
        <p:spPr/>
        <p:txBody>
          <a:bodyPr/>
          <a:lstStyle/>
          <a:p>
            <a:pPr algn="l" rtl="0"/>
            <a:r>
              <a:rPr lang="en-US" dirty="0"/>
              <a:t>Subject/Observer </a:t>
            </a:r>
            <a:r>
              <a:rPr lang="en-US" dirty="0" smtClean="0"/>
              <a:t>Protocol (1p, 6c, 2a)</a:t>
            </a:r>
            <a:endParaRPr lang="en-US" dirty="0"/>
          </a:p>
          <a:p>
            <a:pPr algn="l" rtl="0"/>
            <a:r>
              <a:rPr lang="en-US" dirty="0"/>
              <a:t>A Simple Telecom </a:t>
            </a:r>
            <a:r>
              <a:rPr lang="en-US" dirty="0" smtClean="0"/>
              <a:t>Simulation (1p, 10c, 2 a)</a:t>
            </a:r>
            <a:endParaRPr lang="en-US" dirty="0"/>
          </a:p>
          <a:p>
            <a:pPr algn="l" rtl="0"/>
            <a:r>
              <a:rPr lang="en-US" dirty="0"/>
              <a:t>Ants </a:t>
            </a:r>
            <a:r>
              <a:rPr lang="en-US" dirty="0" smtClean="0"/>
              <a:t>Simulation (11p, 33c, 11a)</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ChangeArrowheads="1"/>
          </p:cNvSpPr>
          <p:nvPr>
            <p:ph type="title"/>
          </p:nvPr>
        </p:nvSpPr>
        <p:spPr/>
        <p:txBody>
          <a:bodyPr/>
          <a:lstStyle/>
          <a:p>
            <a:pPr rtl="0"/>
            <a:r>
              <a:rPr lang="en-US"/>
              <a:t>Results</a:t>
            </a:r>
          </a:p>
        </p:txBody>
      </p:sp>
      <p:sp>
        <p:nvSpPr>
          <p:cNvPr id="495619" name="Rectangle 3"/>
          <p:cNvSpPr>
            <a:spLocks noGrp="1" noChangeArrowheads="1"/>
          </p:cNvSpPr>
          <p:nvPr>
            <p:ph idx="1"/>
          </p:nvPr>
        </p:nvSpPr>
        <p:spPr/>
        <p:txBody>
          <a:bodyPr/>
          <a:lstStyle/>
          <a:p>
            <a:pPr algn="l" rtl="0"/>
            <a:r>
              <a:rPr lang="en-US" dirty="0"/>
              <a:t>I2 induces </a:t>
            </a:r>
            <a:r>
              <a:rPr lang="en-US" dirty="0" smtClean="0"/>
              <a:t>26.3% </a:t>
            </a:r>
            <a:r>
              <a:rPr lang="en-US" dirty="0"/>
              <a:t>more coupling for Subject/Observer Protocol</a:t>
            </a:r>
          </a:p>
          <a:p>
            <a:pPr algn="l" rtl="0"/>
            <a:r>
              <a:rPr lang="en-US" dirty="0"/>
              <a:t>I2 reduces coupling by </a:t>
            </a:r>
            <a:r>
              <a:rPr lang="en-US" dirty="0" smtClean="0"/>
              <a:t>20% </a:t>
            </a:r>
            <a:r>
              <a:rPr lang="en-US" dirty="0"/>
              <a:t>for Telecom Simulation</a:t>
            </a:r>
          </a:p>
          <a:p>
            <a:pPr algn="l" rtl="0"/>
            <a:r>
              <a:rPr lang="en-US" dirty="0"/>
              <a:t>I2 reduces coupling </a:t>
            </a:r>
            <a:r>
              <a:rPr lang="en-US"/>
              <a:t>by </a:t>
            </a:r>
            <a:r>
              <a:rPr lang="en-US" smtClean="0"/>
              <a:t>6.6% </a:t>
            </a:r>
            <a:r>
              <a:rPr lang="en-US" dirty="0"/>
              <a:t>for Ants Simulation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p:nvPr>
        </p:nvSpPr>
        <p:spPr/>
        <p:txBody>
          <a:bodyPr/>
          <a:lstStyle/>
          <a:p>
            <a:pPr rtl="0"/>
            <a:r>
              <a:rPr lang="en-US"/>
              <a:t>Results</a:t>
            </a:r>
          </a:p>
        </p:txBody>
      </p:sp>
      <p:sp>
        <p:nvSpPr>
          <p:cNvPr id="496643" name="Rectangle 3"/>
          <p:cNvSpPr>
            <a:spLocks noGrp="1" noChangeArrowheads="1"/>
          </p:cNvSpPr>
          <p:nvPr>
            <p:ph idx="1"/>
          </p:nvPr>
        </p:nvSpPr>
        <p:spPr/>
        <p:txBody>
          <a:bodyPr/>
          <a:lstStyle/>
          <a:p>
            <a:pPr algn="l" rtl="0"/>
            <a:r>
              <a:rPr lang="en-US"/>
              <a:t>Subject/Observer has only one advice, not much room for decoupling with aliases</a:t>
            </a:r>
          </a:p>
          <a:p>
            <a:pPr algn="l" rtl="0"/>
            <a:r>
              <a:rPr lang="en-US"/>
              <a:t>The use of </a:t>
            </a:r>
            <a:r>
              <a:rPr lang="en-US">
                <a:latin typeface="Times New Roman"/>
              </a:rPr>
              <a:t>“</a:t>
            </a:r>
            <a:r>
              <a:rPr lang="en-US"/>
              <a:t>opento</a:t>
            </a:r>
            <a:r>
              <a:rPr lang="en-US">
                <a:latin typeface="Times New Roman"/>
              </a:rPr>
              <a:t>”</a:t>
            </a:r>
            <a:r>
              <a:rPr lang="en-US"/>
              <a:t> introduces crosscutting relationships that were not existing in the original implementation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1026"/>
          <p:cNvSpPr>
            <a:spLocks noGrp="1" noChangeArrowheads="1"/>
          </p:cNvSpPr>
          <p:nvPr>
            <p:ph type="title"/>
          </p:nvPr>
        </p:nvSpPr>
        <p:spPr/>
        <p:txBody>
          <a:bodyPr/>
          <a:lstStyle/>
          <a:p>
            <a:pPr rtl="0"/>
            <a:r>
              <a:rPr lang="en-US"/>
              <a:t>Results</a:t>
            </a:r>
          </a:p>
        </p:txBody>
      </p:sp>
      <p:sp>
        <p:nvSpPr>
          <p:cNvPr id="497667" name="Rectangle 1027"/>
          <p:cNvSpPr>
            <a:spLocks noGrp="1" noChangeArrowheads="1"/>
          </p:cNvSpPr>
          <p:nvPr>
            <p:ph idx="1"/>
          </p:nvPr>
        </p:nvSpPr>
        <p:spPr/>
        <p:txBody>
          <a:bodyPr/>
          <a:lstStyle/>
          <a:p>
            <a:pPr algn="l" rtl="0"/>
            <a:r>
              <a:rPr lang="en-US"/>
              <a:t>The more aspects use advice, the more the payoff (more room for aliasing)</a:t>
            </a:r>
          </a:p>
          <a:p>
            <a:pPr algn="l" rtl="0"/>
            <a:r>
              <a:rPr lang="en-US"/>
              <a:t>Ants Simulation is closer to real AOP programs in terms of the feature-mix. So it</a:t>
            </a:r>
            <a:r>
              <a:rPr lang="en-US">
                <a:latin typeface="Times New Roman"/>
              </a:rPr>
              <a:t>’</a:t>
            </a:r>
            <a:r>
              <a:rPr lang="en-US"/>
              <a:t>s result is a better representative of effects of aliasing</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1890" name="Rectangle 2"/>
          <p:cNvSpPr>
            <a:spLocks noGrp="1" noChangeArrowheads="1"/>
          </p:cNvSpPr>
          <p:nvPr>
            <p:ph type="title"/>
          </p:nvPr>
        </p:nvSpPr>
        <p:spPr/>
        <p:txBody>
          <a:bodyPr>
            <a:normAutofit/>
          </a:bodyPr>
          <a:lstStyle/>
          <a:p>
            <a:pPr rtl="0"/>
            <a:r>
              <a:rPr lang="en-US" dirty="0" smtClean="0"/>
              <a:t>Related </a:t>
            </a:r>
            <a:r>
              <a:rPr lang="en-US" dirty="0"/>
              <a:t>Work</a:t>
            </a:r>
          </a:p>
        </p:txBody>
      </p:sp>
      <p:sp>
        <p:nvSpPr>
          <p:cNvPr id="421891" name="Rectangle 3"/>
          <p:cNvSpPr>
            <a:spLocks noGrp="1" noChangeArrowheads="1"/>
          </p:cNvSpPr>
          <p:nvPr>
            <p:ph idx="1"/>
          </p:nvPr>
        </p:nvSpPr>
        <p:spPr/>
        <p:txBody>
          <a:bodyPr/>
          <a:lstStyle/>
          <a:p>
            <a:pPr algn="l" rtl="0">
              <a:lnSpc>
                <a:spcPct val="90000"/>
              </a:lnSpc>
            </a:pPr>
            <a:r>
              <a:rPr lang="en-US" sz="2600" dirty="0" smtClean="0"/>
              <a:t>Open </a:t>
            </a:r>
            <a:r>
              <a:rPr lang="en-US" sz="2600" dirty="0"/>
              <a:t>Modules(2004)</a:t>
            </a:r>
          </a:p>
          <a:p>
            <a:pPr algn="l" rtl="0">
              <a:lnSpc>
                <a:spcPct val="90000"/>
              </a:lnSpc>
            </a:pPr>
            <a:r>
              <a:rPr lang="en-US" sz="2600" dirty="0" smtClean="0"/>
              <a:t>AAI </a:t>
            </a:r>
            <a:r>
              <a:rPr lang="en-US" sz="2600" dirty="0"/>
              <a:t>(2005)</a:t>
            </a:r>
          </a:p>
          <a:p>
            <a:pPr algn="l" rtl="0">
              <a:lnSpc>
                <a:spcPct val="90000"/>
              </a:lnSpc>
            </a:pPr>
            <a:r>
              <a:rPr lang="en-US" sz="2600" dirty="0" smtClean="0"/>
              <a:t>XPI </a:t>
            </a:r>
            <a:r>
              <a:rPr lang="en-US" sz="2600" dirty="0"/>
              <a:t>(2006)</a:t>
            </a:r>
          </a:p>
          <a:p>
            <a:pPr algn="l" rtl="0">
              <a:lnSpc>
                <a:spcPct val="90000"/>
              </a:lnSpc>
            </a:pPr>
            <a:r>
              <a:rPr lang="en-US" sz="2600" dirty="0" smtClean="0"/>
              <a:t>EJP </a:t>
            </a:r>
            <a:r>
              <a:rPr lang="en-US" sz="2600" dirty="0"/>
              <a:t>(2007</a:t>
            </a:r>
            <a:r>
              <a:rPr lang="en-US" sz="2600" dirty="0" smtClean="0"/>
              <a:t>)</a:t>
            </a:r>
          </a:p>
          <a:p>
            <a:pPr algn="l" rtl="0">
              <a:lnSpc>
                <a:spcPct val="90000"/>
              </a:lnSpc>
            </a:pPr>
            <a:r>
              <a:rPr lang="en-US" sz="2600" dirty="0" smtClean="0"/>
              <a:t>MAO (2007)</a:t>
            </a:r>
            <a:endParaRPr lang="en-US" sz="2600" dirty="0"/>
          </a:p>
          <a:p>
            <a:pPr algn="l" rtl="0">
              <a:lnSpc>
                <a:spcPct val="90000"/>
              </a:lnSpc>
            </a:pPr>
            <a:r>
              <a:rPr lang="en-US" sz="2600" dirty="0" smtClean="0"/>
              <a:t>Ptolemy </a:t>
            </a:r>
            <a:r>
              <a:rPr lang="en-US" sz="2600" dirty="0"/>
              <a:t>(2007, </a:t>
            </a:r>
            <a:r>
              <a:rPr lang="en-US" sz="2600" dirty="0" smtClean="0"/>
              <a:t>2008, 2009?)</a:t>
            </a:r>
            <a:endParaRPr lang="en-US" sz="2600" dirty="0"/>
          </a:p>
          <a:p>
            <a:pPr algn="l" rtl="0">
              <a:lnSpc>
                <a:spcPct val="90000"/>
              </a:lnSpc>
            </a:pPr>
            <a:r>
              <a:rPr lang="en-US" sz="2600" dirty="0"/>
              <a:t>Key distinction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1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1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21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21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21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21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21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89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8034" name="Rectangle 2"/>
          <p:cNvSpPr>
            <a:spLocks noGrp="1" noChangeArrowheads="1"/>
          </p:cNvSpPr>
          <p:nvPr>
            <p:ph type="title"/>
          </p:nvPr>
        </p:nvSpPr>
        <p:spPr/>
        <p:txBody>
          <a:bodyPr>
            <a:normAutofit fontScale="90000"/>
          </a:bodyPr>
          <a:lstStyle/>
          <a:p>
            <a:pPr rtl="0"/>
            <a:r>
              <a:rPr lang="en-US"/>
              <a:t>Differences from Open Modules</a:t>
            </a:r>
          </a:p>
        </p:txBody>
      </p:sp>
      <p:sp>
        <p:nvSpPr>
          <p:cNvPr id="428035" name="Rectangle 3"/>
          <p:cNvSpPr>
            <a:spLocks noGrp="1" noChangeArrowheads="1"/>
          </p:cNvSpPr>
          <p:nvPr>
            <p:ph idx="1"/>
          </p:nvPr>
        </p:nvSpPr>
        <p:spPr/>
        <p:txBody>
          <a:bodyPr/>
          <a:lstStyle/>
          <a:p>
            <a:pPr algn="l" rtl="0"/>
            <a:r>
              <a:rPr lang="en-US"/>
              <a:t>Loose coupling without restricting advising</a:t>
            </a:r>
          </a:p>
          <a:p>
            <a:pPr algn="l" rtl="0"/>
            <a:r>
              <a:rPr lang="en-US"/>
              <a:t>I2 exposes an explicit set of joinpoints versus compact OM pointcuts</a:t>
            </a:r>
          </a:p>
          <a:p>
            <a:pPr algn="l" rtl="0"/>
            <a:r>
              <a:rPr lang="en-US"/>
              <a:t>Flexible joinpoint aliasing and advising constraints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8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8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280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5"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29058" name="Rectangle 2"/>
          <p:cNvSpPr>
            <a:spLocks noGrp="1" noChangeArrowheads="1"/>
          </p:cNvSpPr>
          <p:nvPr>
            <p:ph type="title"/>
          </p:nvPr>
        </p:nvSpPr>
        <p:spPr/>
        <p:txBody>
          <a:bodyPr/>
          <a:lstStyle/>
          <a:p>
            <a:r>
              <a:rPr lang="en-US"/>
              <a:t>Differences from AAI</a:t>
            </a:r>
          </a:p>
        </p:txBody>
      </p:sp>
      <p:sp>
        <p:nvSpPr>
          <p:cNvPr id="429059" name="Rectangle 3"/>
          <p:cNvSpPr>
            <a:spLocks noGrp="1" noChangeArrowheads="1"/>
          </p:cNvSpPr>
          <p:nvPr>
            <p:ph idx="1"/>
          </p:nvPr>
        </p:nvSpPr>
        <p:spPr/>
        <p:txBody>
          <a:bodyPr/>
          <a:lstStyle/>
          <a:p>
            <a:pPr algn="l" rtl="0"/>
            <a:r>
              <a:rPr lang="en-US" dirty="0"/>
              <a:t>In I2, class is oblivious to which aspect will be extending its </a:t>
            </a:r>
            <a:r>
              <a:rPr lang="en-US" dirty="0" smtClean="0"/>
              <a:t>interface (except with </a:t>
            </a:r>
            <a:r>
              <a:rPr lang="en-US" dirty="0" err="1" smtClean="0"/>
              <a:t>opento</a:t>
            </a:r>
            <a:r>
              <a:rPr lang="en-US" dirty="0" smtClean="0"/>
              <a:t>)</a:t>
            </a:r>
            <a:endParaRPr lang="en-US" dirty="0"/>
          </a:p>
          <a:p>
            <a:pPr algn="l" rtl="0"/>
            <a:r>
              <a:rPr lang="en-US" dirty="0"/>
              <a:t>Improved readability</a:t>
            </a:r>
          </a:p>
          <a:p>
            <a:pPr algn="l" rtl="0"/>
            <a:r>
              <a:rPr lang="en-US" dirty="0"/>
              <a:t>Loose coupling between base code and aspect code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90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290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290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59"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82" name="Rectangle 2"/>
          <p:cNvSpPr>
            <a:spLocks noGrp="1" noChangeArrowheads="1"/>
          </p:cNvSpPr>
          <p:nvPr>
            <p:ph type="title"/>
          </p:nvPr>
        </p:nvSpPr>
        <p:spPr/>
        <p:txBody>
          <a:bodyPr/>
          <a:lstStyle/>
          <a:p>
            <a:pPr rtl="0"/>
            <a:r>
              <a:rPr lang="en-US"/>
              <a:t>Differences from XPI</a:t>
            </a:r>
          </a:p>
        </p:txBody>
      </p:sp>
      <p:sp>
        <p:nvSpPr>
          <p:cNvPr id="430083" name="Rectangle 3"/>
          <p:cNvSpPr>
            <a:spLocks noGrp="1" noChangeArrowheads="1"/>
          </p:cNvSpPr>
          <p:nvPr>
            <p:ph idx="1"/>
          </p:nvPr>
        </p:nvSpPr>
        <p:spPr/>
        <p:txBody>
          <a:bodyPr/>
          <a:lstStyle/>
          <a:p>
            <a:pPr algn="l" rtl="0"/>
            <a:r>
              <a:rPr lang="en-US" sz="2600"/>
              <a:t>In I2, joinpoints and constraints are the responsibility of the base code while pointcuts and advice are of the aspect code</a:t>
            </a:r>
          </a:p>
          <a:p>
            <a:pPr algn="l" rtl="0"/>
            <a:r>
              <a:rPr lang="en-US" sz="2600"/>
              <a:t>In I2, all advice is channeled through images</a:t>
            </a:r>
          </a:p>
          <a:p>
            <a:pPr algn="l" rtl="0"/>
            <a:r>
              <a:rPr lang="en-US" sz="2600"/>
              <a:t>Documentation of entry points into the class interface</a:t>
            </a:r>
          </a:p>
          <a:p>
            <a:pPr algn="l" rtl="0"/>
            <a:endParaRPr lang="en-US" sz="2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0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00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00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83"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8690" name="Rectangle 2"/>
          <p:cNvSpPr>
            <a:spLocks noGrp="1" noChangeArrowheads="1"/>
          </p:cNvSpPr>
          <p:nvPr>
            <p:ph type="title"/>
          </p:nvPr>
        </p:nvSpPr>
        <p:spPr/>
        <p:txBody>
          <a:bodyPr/>
          <a:lstStyle/>
          <a:p>
            <a:pPr rtl="0"/>
            <a:r>
              <a:rPr lang="en-US"/>
              <a:t>Differences from EJP</a:t>
            </a:r>
          </a:p>
        </p:txBody>
      </p:sp>
      <p:sp>
        <p:nvSpPr>
          <p:cNvPr id="498691" name="Rectangle 3"/>
          <p:cNvSpPr>
            <a:spLocks noGrp="1" noChangeArrowheads="1"/>
          </p:cNvSpPr>
          <p:nvPr>
            <p:ph idx="1"/>
          </p:nvPr>
        </p:nvSpPr>
        <p:spPr/>
        <p:txBody>
          <a:bodyPr/>
          <a:lstStyle/>
          <a:p>
            <a:pPr algn="l" rtl="0">
              <a:lnSpc>
                <a:spcPct val="90000"/>
              </a:lnSpc>
            </a:pPr>
            <a:r>
              <a:rPr lang="en-US"/>
              <a:t>EJP can advise arbitrary blocks of code, I2 cannot</a:t>
            </a:r>
          </a:p>
          <a:p>
            <a:pPr algn="l" rtl="0">
              <a:lnSpc>
                <a:spcPct val="90000"/>
              </a:lnSpc>
            </a:pPr>
            <a:r>
              <a:rPr lang="en-US"/>
              <a:t>EJP requires advising markers to be placed manually in the source code, I2 does not</a:t>
            </a:r>
          </a:p>
          <a:p>
            <a:pPr algn="l" rtl="0">
              <a:lnSpc>
                <a:spcPct val="90000"/>
              </a:lnSpc>
            </a:pPr>
            <a:r>
              <a:rPr lang="en-US"/>
              <a:t>EJP does not incorporate advising constraints on the base code side</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Differences from MAO</a:t>
            </a:r>
            <a:endParaRPr lang="en-US" dirty="0"/>
          </a:p>
        </p:txBody>
      </p:sp>
      <p:sp>
        <p:nvSpPr>
          <p:cNvPr id="3" name="Content Placeholder 2"/>
          <p:cNvSpPr>
            <a:spLocks noGrp="1"/>
          </p:cNvSpPr>
          <p:nvPr>
            <p:ph idx="1"/>
          </p:nvPr>
        </p:nvSpPr>
        <p:spPr/>
        <p:txBody>
          <a:bodyPr/>
          <a:lstStyle/>
          <a:p>
            <a:r>
              <a:rPr lang="en-US" dirty="0" smtClean="0"/>
              <a:t>MAO supports better modular reasoning in exchange for less feature-obliviousness</a:t>
            </a:r>
          </a:p>
          <a:p>
            <a:r>
              <a:rPr lang="en-US" dirty="0" smtClean="0"/>
              <a:t>Control effects and heap effects</a:t>
            </a:r>
          </a:p>
          <a:p>
            <a:r>
              <a:rPr lang="en-US" dirty="0" smtClean="0"/>
              <a:t>I2 engages the base code while MAO engages the aspect code for protection</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p:txBody>
          <a:bodyPr/>
          <a:lstStyle/>
          <a:p>
            <a:r>
              <a:rPr lang="en-US"/>
              <a:t>Ptolemy</a:t>
            </a:r>
          </a:p>
        </p:txBody>
      </p:sp>
      <p:sp>
        <p:nvSpPr>
          <p:cNvPr id="501763" name="Rectangle 3"/>
          <p:cNvSpPr>
            <a:spLocks noGrp="1" noChangeArrowheads="1"/>
          </p:cNvSpPr>
          <p:nvPr>
            <p:ph idx="1"/>
          </p:nvPr>
        </p:nvSpPr>
        <p:spPr/>
        <p:txBody>
          <a:bodyPr/>
          <a:lstStyle/>
          <a:p>
            <a:pPr algn="l" rtl="0">
              <a:lnSpc>
                <a:spcPct val="90000"/>
              </a:lnSpc>
            </a:pPr>
            <a:r>
              <a:rPr lang="en-US"/>
              <a:t>Solves the fragile pointcut problem using typed events that pointcuts can be written in terms of</a:t>
            </a:r>
          </a:p>
          <a:p>
            <a:pPr algn="l" rtl="0">
              <a:lnSpc>
                <a:spcPct val="90000"/>
              </a:lnSpc>
            </a:pPr>
            <a:r>
              <a:rPr lang="en-US"/>
              <a:t>I2 still relies on aliases so pointcuts are as stable as the aliases</a:t>
            </a:r>
          </a:p>
          <a:p>
            <a:pPr algn="l" rtl="0">
              <a:lnSpc>
                <a:spcPct val="90000"/>
              </a:lnSpc>
            </a:pPr>
            <a:r>
              <a:rPr lang="en-US"/>
              <a:t>I2 relies on the predefined possible events of AspectJ</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1106" name="Rectangle 2"/>
          <p:cNvSpPr>
            <a:spLocks noGrp="1" noChangeArrowheads="1"/>
          </p:cNvSpPr>
          <p:nvPr>
            <p:ph type="title"/>
          </p:nvPr>
        </p:nvSpPr>
        <p:spPr/>
        <p:txBody>
          <a:bodyPr/>
          <a:lstStyle/>
          <a:p>
            <a:pPr rtl="0"/>
            <a:r>
              <a:rPr lang="en-US"/>
              <a:t>Key Distinction</a:t>
            </a:r>
          </a:p>
        </p:txBody>
      </p:sp>
      <p:sp>
        <p:nvSpPr>
          <p:cNvPr id="431107" name="Rectangle 3"/>
          <p:cNvSpPr>
            <a:spLocks noGrp="1" noChangeArrowheads="1"/>
          </p:cNvSpPr>
          <p:nvPr>
            <p:ph idx="1"/>
          </p:nvPr>
        </p:nvSpPr>
        <p:spPr/>
        <p:txBody>
          <a:bodyPr/>
          <a:lstStyle/>
          <a:p>
            <a:pPr algn="l" rtl="0"/>
            <a:r>
              <a:rPr lang="en-US" sz="2600"/>
              <a:t>I2 recognize that interface specifications (e.g. method signatures) are intended to play two different roles in one breath:</a:t>
            </a:r>
          </a:p>
          <a:p>
            <a:pPr lvl="1" algn="l" rtl="0"/>
            <a:r>
              <a:rPr lang="en-US" sz="2200"/>
              <a:t>Service Access Points</a:t>
            </a:r>
          </a:p>
          <a:p>
            <a:pPr lvl="1" algn="l" rtl="0"/>
            <a:r>
              <a:rPr lang="en-US" sz="2200"/>
              <a:t>Joinpoints for use by aspects</a:t>
            </a:r>
          </a:p>
          <a:p>
            <a:pPr algn="l" rtl="0"/>
            <a:r>
              <a:rPr lang="en-US" sz="2600"/>
              <a:t>I2 reassigns these responsibilities by introducing the image construct and removes the role overlap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110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3110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3110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110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1107"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7142" name="Rectangle 6"/>
          <p:cNvSpPr>
            <a:spLocks noGrp="1" noChangeArrowheads="1"/>
          </p:cNvSpPr>
          <p:nvPr>
            <p:ph type="title"/>
          </p:nvPr>
        </p:nvSpPr>
        <p:spPr/>
        <p:txBody>
          <a:bodyPr/>
          <a:lstStyle/>
          <a:p>
            <a:r>
              <a:rPr lang="en-US"/>
              <a:t>Conclusion</a:t>
            </a:r>
          </a:p>
        </p:txBody>
      </p:sp>
      <p:sp>
        <p:nvSpPr>
          <p:cNvPr id="347143" name="Rectangle 7"/>
          <p:cNvSpPr>
            <a:spLocks noGrp="1" noChangeArrowheads="1"/>
          </p:cNvSpPr>
          <p:nvPr>
            <p:ph idx="1"/>
          </p:nvPr>
        </p:nvSpPr>
        <p:spPr/>
        <p:txBody>
          <a:bodyPr/>
          <a:lstStyle/>
          <a:p>
            <a:pPr algn="l" rtl="0"/>
            <a:r>
              <a:rPr lang="en-US" dirty="0"/>
              <a:t>It is possible to realize a design that </a:t>
            </a:r>
            <a:r>
              <a:rPr lang="en-US" dirty="0" smtClean="0"/>
              <a:t>loosely couples </a:t>
            </a:r>
            <a:r>
              <a:rPr lang="en-US" dirty="0"/>
              <a:t>the evolution of base code interfaces from the AO code advising those components.</a:t>
            </a:r>
          </a:p>
          <a:p>
            <a:pPr algn="l" rtl="0"/>
            <a:r>
              <a:rPr lang="en-US" dirty="0"/>
              <a:t>It is possible to afford better parallel development and </a:t>
            </a:r>
            <a:r>
              <a:rPr lang="en-US" dirty="0" smtClean="0"/>
              <a:t>maintainability in exchange for less obliviousness.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71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714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43"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6530" name="Rectangle 2"/>
          <p:cNvSpPr>
            <a:spLocks noGrp="1" noChangeArrowheads="1"/>
          </p:cNvSpPr>
          <p:nvPr>
            <p:ph type="title"/>
          </p:nvPr>
        </p:nvSpPr>
        <p:spPr/>
        <p:txBody>
          <a:bodyPr/>
          <a:lstStyle/>
          <a:p>
            <a:r>
              <a:rPr lang="en-US"/>
              <a:t>Conclusion</a:t>
            </a:r>
          </a:p>
        </p:txBody>
      </p:sp>
      <p:sp>
        <p:nvSpPr>
          <p:cNvPr id="406531" name="Rectangle 3"/>
          <p:cNvSpPr>
            <a:spLocks noGrp="1" noChangeArrowheads="1"/>
          </p:cNvSpPr>
          <p:nvPr>
            <p:ph idx="1"/>
          </p:nvPr>
        </p:nvSpPr>
        <p:spPr/>
        <p:txBody>
          <a:bodyPr/>
          <a:lstStyle/>
          <a:p>
            <a:pPr algn="l" rtl="0">
              <a:lnSpc>
                <a:spcPct val="90000"/>
              </a:lnSpc>
            </a:pPr>
            <a:r>
              <a:rPr lang="en-US" dirty="0"/>
              <a:t>It is possible to provide a level of protection to the base code without restricting AO </a:t>
            </a:r>
            <a:r>
              <a:rPr lang="en-US" dirty="0" smtClean="0"/>
              <a:t>capabilities.</a:t>
            </a:r>
            <a:endParaRPr lang="en-US" dirty="0"/>
          </a:p>
          <a:p>
            <a:pPr algn="l" rtl="0">
              <a:lnSpc>
                <a:spcPct val="90000"/>
              </a:lnSpc>
            </a:pPr>
            <a:r>
              <a:rPr lang="en-US" dirty="0"/>
              <a:t>Aid to modular reasoning in the presence of </a:t>
            </a:r>
            <a:r>
              <a:rPr lang="en-US" dirty="0" smtClean="0"/>
              <a:t>aspects.</a:t>
            </a:r>
            <a:endParaRPr lang="en-US" dirty="0"/>
          </a:p>
          <a:p>
            <a:pPr algn="l" rtl="0">
              <a:lnSpc>
                <a:spcPct val="90000"/>
              </a:lnSpc>
            </a:pPr>
            <a:r>
              <a:rPr lang="en-US" dirty="0"/>
              <a:t>Achievable while maintaining a practical level </a:t>
            </a:r>
            <a:r>
              <a:rPr lang="en-US" dirty="0" smtClean="0"/>
              <a:t>that facilitates AOP adoption.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6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6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6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1"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ctrTitle"/>
          </p:nvPr>
        </p:nvSpPr>
        <p:spPr/>
        <p:txBody>
          <a:bodyPr/>
          <a:lstStyle/>
          <a:p>
            <a:endParaRPr lang="en-US"/>
          </a:p>
        </p:txBody>
      </p:sp>
      <p:sp>
        <p:nvSpPr>
          <p:cNvPr id="408579" name="Rectangle 3"/>
          <p:cNvSpPr>
            <a:spLocks noGrp="1" noChangeArrowheads="1"/>
          </p:cNvSpPr>
          <p:nvPr>
            <p:ph type="subTitle" idx="1"/>
          </p:nvPr>
        </p:nvSpPr>
        <p:spPr/>
        <p:txBody>
          <a:bodyPr/>
          <a:lstStyle/>
          <a:p>
            <a:pPr algn="ctr" rtl="0"/>
            <a:r>
              <a:rPr lang="en-US" sz="3600" b="1"/>
              <a:t>Thank You!</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3039</TotalTime>
  <Words>1427</Words>
  <Application>Microsoft PowerPoint</Application>
  <PresentationFormat>On-screen Show (4:3)</PresentationFormat>
  <Paragraphs>317</Paragraphs>
  <Slides>49</Slides>
  <Notes>49</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Metro</vt:lpstr>
      <vt:lpstr>Enhancing Base-code Protection in Aspect-Oriented Programs</vt:lpstr>
      <vt:lpstr>Outline</vt:lpstr>
      <vt:lpstr>Introduction - Motivation</vt:lpstr>
      <vt:lpstr>Introduction - Motivation</vt:lpstr>
      <vt:lpstr>Our AOP Modularity Focus</vt:lpstr>
      <vt:lpstr>Classical AOP Limitations</vt:lpstr>
      <vt:lpstr>Interface Image (I2) Approach</vt:lpstr>
      <vt:lpstr>What is an interface image?</vt:lpstr>
      <vt:lpstr>Separation of XCC – I2 Style</vt:lpstr>
      <vt:lpstr>The “image” construct</vt:lpstr>
      <vt:lpstr>Alias Definitions - Syntax</vt:lpstr>
      <vt:lpstr>Constraints: kind clause</vt:lpstr>
      <vt:lpstr>Constraints: (origin, boundary)</vt:lpstr>
      <vt:lpstr>Constraints: exceptions clause</vt:lpstr>
      <vt:lpstr>“image” Construct Semantics</vt:lpstr>
      <vt:lpstr>“image” Construct Semantics</vt:lpstr>
      <vt:lpstr>Alias Definition Rules</vt:lpstr>
      <vt:lpstr>Example: Point class</vt:lpstr>
      <vt:lpstr>Example: Point class</vt:lpstr>
      <vt:lpstr>Example: Rectangle class</vt:lpstr>
      <vt:lpstr>Example: CheckSceneInvariants aspect</vt:lpstr>
      <vt:lpstr>Example: modifying moveby()</vt:lpstr>
      <vt:lpstr>Example: Updating Point</vt:lpstr>
      <vt:lpstr>What does I2 offer?</vt:lpstr>
      <vt:lpstr>What does I2 offer?</vt:lpstr>
      <vt:lpstr>I2 Implementation</vt:lpstr>
      <vt:lpstr>I2 Implementation</vt:lpstr>
      <vt:lpstr>I2 Implementation</vt:lpstr>
      <vt:lpstr>Sample Translation</vt:lpstr>
      <vt:lpstr>Precedence Ordering Aspect</vt:lpstr>
      <vt:lpstr>Compilation Sequence</vt:lpstr>
      <vt:lpstr>Evaluation: Quantitative</vt:lpstr>
      <vt:lpstr>What are we measuring?</vt:lpstr>
      <vt:lpstr>How are we measuring it?</vt:lpstr>
      <vt:lpstr>Evaluation Examples</vt:lpstr>
      <vt:lpstr>Results</vt:lpstr>
      <vt:lpstr>Results</vt:lpstr>
      <vt:lpstr>Results</vt:lpstr>
      <vt:lpstr>Related Work</vt:lpstr>
      <vt:lpstr>Differences from Open Modules</vt:lpstr>
      <vt:lpstr>Differences from AAI</vt:lpstr>
      <vt:lpstr>Differences from XPI</vt:lpstr>
      <vt:lpstr>Differences from EJP</vt:lpstr>
      <vt:lpstr>Differences from MAO</vt:lpstr>
      <vt:lpstr>Ptolemy</vt:lpstr>
      <vt:lpstr>Key Distinction</vt:lpstr>
      <vt:lpstr>Conclusion</vt:lpstr>
      <vt:lpstr>Conclusion</vt:lpstr>
      <vt:lpstr>Slide 49</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Modularity in Aspect-Oriented Software Systems</dc:title>
  <dc:creator> </dc:creator>
  <cp:lastModifiedBy> </cp:lastModifiedBy>
  <cp:revision>245</cp:revision>
  <cp:lastPrinted>1601-01-01T00:00:00Z</cp:lastPrinted>
  <dcterms:created xsi:type="dcterms:W3CDTF">2006-05-06T22:51:58Z</dcterms:created>
  <dcterms:modified xsi:type="dcterms:W3CDTF">2009-03-02T17:13:07Z</dcterms:modified>
</cp:coreProperties>
</file>