
<file path=[Content_Types].xml><?xml version="1.0" encoding="utf-8"?>
<Types xmlns="http://schemas.openxmlformats.org/package/2006/content-types">
  <Override PartName="/ppt/slides/slide18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9.xml" ContentType="application/vnd.openxmlformats-officedocument.presentationml.slide+xml"/>
  <Override PartName="/ppt/slides/slide1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5.xml" ContentType="application/vnd.openxmlformats-officedocument.presentationml.slide+xml"/>
  <Override PartName="/ppt/notesSlides/notesSlide9.xml" ContentType="application/vnd.openxmlformats-officedocument.presentationml.notesSlide+xml"/>
  <Override PartName="/ppt/notesSlides/notesSlide16.xml" ContentType="application/vnd.openxmlformats-officedocument.presentationml.notesSlide+xml"/>
  <Default Extension="rels" ContentType="application/vnd.openxmlformats-package.relationships+xml"/>
  <Default Extension="jpeg" ContentType="image/jpeg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6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22.xml" ContentType="application/vnd.openxmlformats-officedocument.presentationml.slide+xml"/>
  <Override PartName="/ppt/slides/slide30.xml" ContentType="application/vnd.openxmlformats-officedocument.presentationml.slide+xml"/>
  <Default Extension="xml" ContentType="application/xml"/>
  <Override PartName="/ppt/slides/slide19.xml" ContentType="application/vnd.openxmlformats-officedocument.presentationml.slide+xml"/>
  <Override PartName="/ppt/notesSlides/notesSlide5.xml" ContentType="application/vnd.openxmlformats-officedocument.presentationml.notesSlide+xml"/>
  <Override PartName="/ppt/tableStyles.xml" ContentType="application/vnd.openxmlformats-officedocument.presentationml.tableStyles+xml"/>
  <Override PartName="/ppt/slides/slide1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6.xml" ContentType="application/vnd.openxmlformats-officedocument.presentationml.slide+xml"/>
  <Override PartName="/docProps/core.xml" ContentType="application/vnd.openxmlformats-package.core-properties+xml"/>
  <Override PartName="/ppt/slides/slide11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s/slide27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Override PartName="/ppt/slideLayouts/slideLayout2.xml" ContentType="application/vnd.openxmlformats-officedocument.presentationml.slideLayout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7.xml" ContentType="application/vnd.openxmlformats-officedocument.presentationml.slide+xml"/>
  <Override PartName="/ppt/presentation.xml" ContentType="application/vnd.openxmlformats-officedocument.presentationml.presentation.main+xml"/>
  <Override PartName="/ppt/slides/slide12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s/slide3.xml" ContentType="application/vnd.openxmlformats-officedocument.presentationml.slide+xml"/>
  <Override PartName="/ppt/slides/slide28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24.xml" ContentType="application/vnd.openxmlformats-officedocument.presentationml.slide+xml"/>
  <Override PartName="/ppt/slides/slide32.xml" ContentType="application/vnd.openxmlformats-officedocument.presentationml.slide+xml"/>
  <Override PartName="/ppt/slides/slide20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slides/slide13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4.xml" ContentType="application/vnd.openxmlformats-officedocument.presentationml.slide+xml"/>
  <Override PartName="/ppt/slides/slide29.xml" ContentType="application/vnd.openxmlformats-officedocument.presentationml.slide+xml"/>
  <Override PartName="/ppt/notesSlides/notesSlide8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1.xml" ContentType="application/vnd.openxmlformats-officedocument.presentationml.notesSlide+xml"/>
  <Override PartName="/ppt/slideLayouts/slideLayout4.xml" ContentType="application/vnd.openxmlformats-officedocument.presentationml.slideLayout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21.xml" ContentType="application/vnd.openxmlformats-officedocument.presentationml.slide+xml"/>
  <Default Extension="bin" ContentType="application/vnd.openxmlformats-officedocument.presentationml.printerSettings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>
  <p:sldMasterIdLst>
    <p:sldMasterId id="2147483660" r:id="rId1"/>
  </p:sldMasterIdLst>
  <p:notesMasterIdLst>
    <p:notesMasterId r:id="rId35"/>
  </p:notesMasterIdLst>
  <p:sldIdLst>
    <p:sldId id="256" r:id="rId2"/>
    <p:sldId id="257" r:id="rId3"/>
    <p:sldId id="276" r:id="rId4"/>
    <p:sldId id="258" r:id="rId5"/>
    <p:sldId id="268" r:id="rId6"/>
    <p:sldId id="269" r:id="rId7"/>
    <p:sldId id="270" r:id="rId8"/>
    <p:sldId id="271" r:id="rId9"/>
    <p:sldId id="275" r:id="rId10"/>
    <p:sldId id="259" r:id="rId11"/>
    <p:sldId id="272" r:id="rId12"/>
    <p:sldId id="273" r:id="rId13"/>
    <p:sldId id="260" r:id="rId14"/>
    <p:sldId id="263" r:id="rId15"/>
    <p:sldId id="277" r:id="rId16"/>
    <p:sldId id="278" r:id="rId17"/>
    <p:sldId id="279" r:id="rId18"/>
    <p:sldId id="261" r:id="rId19"/>
    <p:sldId id="262" r:id="rId20"/>
    <p:sldId id="280" r:id="rId21"/>
    <p:sldId id="281" r:id="rId22"/>
    <p:sldId id="282" r:id="rId23"/>
    <p:sldId id="283" r:id="rId24"/>
    <p:sldId id="284" r:id="rId25"/>
    <p:sldId id="265" r:id="rId26"/>
    <p:sldId id="285" r:id="rId27"/>
    <p:sldId id="286" r:id="rId28"/>
    <p:sldId id="287" r:id="rId29"/>
    <p:sldId id="266" r:id="rId30"/>
    <p:sldId id="288" r:id="rId31"/>
    <p:sldId id="267" r:id="rId32"/>
    <p:sldId id="289" r:id="rId33"/>
    <p:sldId id="290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590" autoAdjust="0"/>
    <p:restoredTop sz="91767" autoAdjust="0"/>
  </p:normalViewPr>
  <p:slideViewPr>
    <p:cSldViewPr>
      <p:cViewPr varScale="1">
        <p:scale>
          <a:sx n="151" d="100"/>
          <a:sy n="151" d="100"/>
        </p:scale>
        <p:origin x="-123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18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notesMaster" Target="notesMasters/notesMaster1.xml"/><Relationship Id="rId36" Type="http://schemas.openxmlformats.org/officeDocument/2006/relationships/printerSettings" Target="printerSettings/printerSettings1.bin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presProps" Target="presProps.xml"/><Relationship Id="rId38" Type="http://schemas.openxmlformats.org/officeDocument/2006/relationships/viewProps" Target="viewProps.xml"/><Relationship Id="rId39" Type="http://schemas.openxmlformats.org/officeDocument/2006/relationships/theme" Target="theme/theme1.xml"/><Relationship Id="rId4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6E7A69-8586-3243-AF8B-395682864797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708327-DA2B-F347-B5F0-0EC524B76C0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66575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paper follows the first one.</a:t>
            </a:r>
            <a:r>
              <a:rPr lang="en-US" baseline="0" dirty="0" smtClean="0"/>
              <a:t>   Mention this is also the foundations utilized by YouTube, Wikipedia, and Facebook.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35036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for problems that the prices change a different times</a:t>
            </a:r>
            <a:r>
              <a:rPr lang="en-US" baseline="0" dirty="0" smtClean="0"/>
              <a:t> of day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265157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that this is only an ideal configuration, their paper focus mainly on computer vision algorithm. </a:t>
            </a:r>
          </a:p>
          <a:p>
            <a:endParaRPr lang="en-US" dirty="0" smtClean="0"/>
          </a:p>
          <a:p>
            <a:r>
              <a:rPr lang="en-US" dirty="0" smtClean="0"/>
              <a:t>Mention</a:t>
            </a:r>
            <a:r>
              <a:rPr lang="en-US" baseline="0" dirty="0" smtClean="0"/>
              <a:t> that I will also go thru a step by step process of the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79651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GIS software</a:t>
            </a:r>
            <a:r>
              <a:rPr lang="en-US" baseline="0" dirty="0" smtClean="0"/>
              <a:t> utilizes point of interest to detect service stations.   Also that uploading is done via cellphone internet service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001553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Mention for old fuel prices they are kept in history to see the trends of gas</a:t>
            </a:r>
            <a:r>
              <a:rPr lang="en-US" baseline="0" dirty="0" smtClean="0"/>
              <a:t> prices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861153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thru each step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Talk</a:t>
            </a:r>
            <a:r>
              <a:rPr lang="en-US" baseline="0" dirty="0" smtClean="0"/>
              <a:t> about how the group project leaders wanted to ensure that detection of fuel prices was possible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Mention as mention before about gathering images</a:t>
            </a:r>
            <a:r>
              <a:rPr lang="en-US" baseline="0" dirty="0" smtClean="0"/>
              <a:t> of billboards,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 that you</a:t>
            </a:r>
            <a:r>
              <a:rPr lang="en-US" baseline="0" dirty="0" smtClean="0"/>
              <a:t> took classes specifically in this subject, no matter how much work you put into it, the system will not be perfect.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Mention this is the first step</a:t>
            </a:r>
          </a:p>
          <a:p>
            <a:endParaRPr lang="en-US" dirty="0" smtClean="0"/>
          </a:p>
          <a:p>
            <a:r>
              <a:rPr lang="en-US" dirty="0" smtClean="0"/>
              <a:t>BP</a:t>
            </a:r>
            <a:r>
              <a:rPr lang="en-US" baseline="0" dirty="0" smtClean="0"/>
              <a:t> </a:t>
            </a:r>
            <a:r>
              <a:rPr lang="en-US" baseline="0" dirty="0" smtClean="0"/>
              <a:t>is green, and Mobil is Blue </a:t>
            </a:r>
            <a:r>
              <a:rPr lang="en-US" baseline="0" dirty="0" err="1" smtClean="0">
                <a:sym typeface="Wingdings"/>
              </a:rPr>
              <a:t></a:t>
            </a:r>
            <a:r>
              <a:rPr lang="en-US" baseline="0" dirty="0" smtClean="0">
                <a:sym typeface="Wingdings"/>
              </a:rPr>
              <a:t> Mention this</a:t>
            </a:r>
          </a:p>
          <a:p>
            <a:endParaRPr lang="en-US" baseline="0" dirty="0" smtClean="0">
              <a:sym typeface="Wingding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Step by Step </a:t>
            </a:r>
          </a:p>
          <a:p>
            <a:pPr marL="228600" indent="-228600">
              <a:buAutoNum type="alphaLcParenBoth"/>
            </a:pPr>
            <a:r>
              <a:rPr lang="en-US" dirty="0" smtClean="0"/>
              <a:t>Original</a:t>
            </a:r>
            <a:r>
              <a:rPr lang="en-US" baseline="0" dirty="0" smtClean="0"/>
              <a:t> image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Separate image in RGB Spectrum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Apply color </a:t>
            </a:r>
            <a:r>
              <a:rPr lang="en-US" baseline="0" dirty="0" err="1" smtClean="0"/>
              <a:t>thresholding</a:t>
            </a:r>
            <a:endParaRPr lang="en-US" baseline="0" dirty="0" smtClean="0"/>
          </a:p>
          <a:p>
            <a:pPr marL="228600" indent="-228600">
              <a:buAutoNum type="alphaLcParenBoth"/>
            </a:pPr>
            <a:r>
              <a:rPr lang="en-US" baseline="0" dirty="0" smtClean="0"/>
              <a:t>Segment out the color we want, Mobil Blue in his respect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Get dimensions of the segments 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Grab the dimensions that follow a price billboard sign size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Image with segmentations</a:t>
            </a:r>
          </a:p>
          <a:p>
            <a:pPr marL="228600" indent="-228600">
              <a:buAutoNum type="alphaLcParenBoth"/>
            </a:pPr>
            <a:r>
              <a:rPr lang="en-US" baseline="0" dirty="0" smtClean="0"/>
              <a:t>Final image after histogram comparison is done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 how the bounding boxes are different colors, this depicts</a:t>
            </a:r>
            <a:r>
              <a:rPr lang="en-US" baseline="0" dirty="0" smtClean="0"/>
              <a:t> the </a:t>
            </a:r>
            <a:r>
              <a:rPr lang="en-US" baseline="0" smtClean="0"/>
              <a:t>fuel type</a:t>
            </a:r>
            <a:endParaRPr lang="en-US" smtClean="0"/>
          </a:p>
          <a:p>
            <a:endParaRPr lang="en-US" dirty="0" smtClean="0"/>
          </a:p>
          <a:p>
            <a:r>
              <a:rPr lang="en-US" dirty="0" smtClean="0"/>
              <a:t>Mention for recognition that the sample</a:t>
            </a:r>
            <a:r>
              <a:rPr lang="en-US" baseline="0" dirty="0" smtClean="0"/>
              <a:t> images have the character stored in them.  The algorithm then is able to use that data to properly identify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Detecting </a:t>
            </a:r>
            <a:r>
              <a:rPr lang="en-US" dirty="0" smtClean="0"/>
              <a:t>the proper</a:t>
            </a:r>
            <a:r>
              <a:rPr lang="en-US" dirty="0" smtClean="0"/>
              <a:t> Fuel </a:t>
            </a:r>
            <a:r>
              <a:rPr lang="en-US" dirty="0" smtClean="0"/>
              <a:t>Price is determined as a 3 or 4 numeric characters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Notice</a:t>
            </a:r>
            <a:r>
              <a:rPr lang="en-US" baseline="0" dirty="0" smtClean="0"/>
              <a:t> how the Mobil Classification rate is lower due to the white boarder of the price board being reported as a character</a:t>
            </a:r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Street</a:t>
            </a:r>
            <a:r>
              <a:rPr lang="en-US" baseline="0" dirty="0" smtClean="0"/>
              <a:t> view with </a:t>
            </a:r>
            <a:r>
              <a:rPr lang="en-US" baseline="0" dirty="0" err="1" smtClean="0"/>
              <a:t>google</a:t>
            </a:r>
            <a:r>
              <a:rPr lang="en-US" baseline="0" dirty="0" smtClean="0"/>
              <a:t> maps: to be able to detect prices of gas stations for local areas.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Adapt</a:t>
            </a:r>
            <a:r>
              <a:rPr lang="en-US" baseline="0" dirty="0" smtClean="0"/>
              <a:t> the system to work with current GIS: be able to have prices displayed on Garmin GPS devices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Create more competition between service stations:</a:t>
            </a:r>
            <a:r>
              <a:rPr lang="en-US" baseline="0" dirty="0" smtClean="0"/>
              <a:t> This may create a better competition between service station chains, </a:t>
            </a:r>
            <a:r>
              <a:rPr lang="en-US" baseline="0" dirty="0" err="1" smtClean="0"/>
              <a:t>espeically</a:t>
            </a:r>
            <a:r>
              <a:rPr lang="en-US" baseline="0" dirty="0" smtClean="0"/>
              <a:t> if they know there prices are readily available on the internet. 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708327-DA2B-F347-B5F0-0EC524B76C00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F712A9D-F1E9-4C66-BEFF-B804FD3380A1}" type="datetimeFigureOut">
              <a:rPr lang="en-US" smtClean="0"/>
              <a:pPr/>
              <a:t>3/1/10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F91320-55DE-42C9-914F-02691F3EFEEE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Automatic Collection of Fuel Prices from a Network of Mobile Cameras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Tristan </a:t>
            </a:r>
            <a:r>
              <a:rPr lang="en-US" dirty="0" err="1" smtClean="0"/>
              <a:t>Gibeau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54011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Introduction </a:t>
            </a:r>
          </a:p>
          <a:p>
            <a:r>
              <a:rPr lang="en-US" dirty="0" smtClean="0"/>
              <a:t>History &amp; Background</a:t>
            </a:r>
          </a:p>
          <a:p>
            <a:r>
              <a:rPr lang="en-US" dirty="0" smtClean="0"/>
              <a:t>System Design</a:t>
            </a:r>
          </a:p>
          <a:p>
            <a:r>
              <a:rPr lang="en-US" dirty="0" smtClean="0"/>
              <a:t>Computer Vision Algorithms</a:t>
            </a:r>
          </a:p>
          <a:p>
            <a:r>
              <a:rPr lang="en-US" dirty="0" smtClean="0"/>
              <a:t>Evaluation &amp; Prototype Testing</a:t>
            </a:r>
          </a:p>
          <a:p>
            <a:r>
              <a:rPr lang="en-US" dirty="0" smtClean="0"/>
              <a:t>Future Developments</a:t>
            </a:r>
          </a:p>
          <a:p>
            <a:r>
              <a:rPr lang="en-US" dirty="0" smtClean="0"/>
              <a:t>Conclusion &amp; Thoughts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63469843"/>
      </p:ext>
    </p:extLst>
  </p:cSld>
  <p:clrMapOvr>
    <a:masterClrMapping/>
  </p:clrMapOvr>
  <mc:AlternateContent>
    <mc:Choice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c="http://schemas.openxmlformats.org/markup-compatibility/2006" xmlns:mv="urn:schemas-microsoft-com:mac:vml" Requires="p14">
      <p:transition p14:dur="0"/>
    </mc:Choice>
    <mc:Fallback>
      <mp:transition xmlns:mp="http://schemas.microsoft.com/office/mac/powerpoint/2008/main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038448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Fuel Prices</a:t>
            </a:r>
          </a:p>
          <a:p>
            <a:pPr lvl="1"/>
            <a:r>
              <a:rPr lang="en-US" dirty="0" smtClean="0"/>
              <a:t>In the past they have been very flexible</a:t>
            </a:r>
          </a:p>
          <a:p>
            <a:pPr lvl="1"/>
            <a:r>
              <a:rPr lang="en-US" dirty="0" smtClean="0"/>
              <a:t>No way to see who has the cheapest prices</a:t>
            </a:r>
          </a:p>
          <a:p>
            <a:pPr lvl="1"/>
            <a:r>
              <a:rPr lang="en-US" dirty="0" smtClean="0"/>
              <a:t>What to say they will not go back up!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34547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Keep track of current fuel prices via mobile network of cameras</a:t>
            </a:r>
          </a:p>
          <a:p>
            <a:pPr lvl="1"/>
            <a:r>
              <a:rPr lang="en-US" dirty="0" smtClean="0"/>
              <a:t>Developed by</a:t>
            </a:r>
          </a:p>
          <a:p>
            <a:pPr lvl="2"/>
            <a:r>
              <a:rPr lang="en-US" dirty="0" smtClean="0"/>
              <a:t>University of New South Wales, Sidney, Australia </a:t>
            </a:r>
          </a:p>
          <a:p>
            <a:pPr lvl="3"/>
            <a:r>
              <a:rPr lang="en-US" dirty="0" smtClean="0"/>
              <a:t>Y.F. Dong </a:t>
            </a:r>
          </a:p>
          <a:p>
            <a:pPr lvl="3"/>
            <a:r>
              <a:rPr lang="en-US" dirty="0" smtClean="0"/>
              <a:t>S. </a:t>
            </a:r>
            <a:r>
              <a:rPr lang="en-US" dirty="0" err="1" smtClean="0"/>
              <a:t>Kanhere</a:t>
            </a:r>
            <a:r>
              <a:rPr lang="en-US" dirty="0" smtClean="0"/>
              <a:t> </a:t>
            </a:r>
          </a:p>
          <a:p>
            <a:pPr lvl="3"/>
            <a:r>
              <a:rPr lang="en-US" dirty="0" smtClean="0"/>
              <a:t>C.T. Chou</a:t>
            </a:r>
          </a:p>
          <a:p>
            <a:pPr lvl="2"/>
            <a:r>
              <a:rPr lang="en-US" dirty="0" smtClean="0"/>
              <a:t>Portland State University, USA</a:t>
            </a:r>
          </a:p>
          <a:p>
            <a:pPr lvl="3"/>
            <a:r>
              <a:rPr lang="en-US" dirty="0"/>
              <a:t>N. </a:t>
            </a:r>
            <a:r>
              <a:rPr lang="en-US" dirty="0" err="1"/>
              <a:t>Bulusu</a:t>
            </a:r>
            <a:endParaRPr lang="en-US" dirty="0"/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05168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r="52176" b="18438"/>
          <a:stretch/>
        </p:blipFill>
        <p:spPr>
          <a:xfrm>
            <a:off x="6241440" y="3362326"/>
            <a:ext cx="2673473" cy="3162538"/>
          </a:xfrm>
          <a:prstGeom prst="rect">
            <a:avLst/>
          </a:prstGeom>
          <a:effectLst>
            <a:outerShdw blurRad="114300" dist="63500" dir="270000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Focus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we collect the fuel prices?</a:t>
            </a:r>
          </a:p>
          <a:p>
            <a:pPr lvl="1"/>
            <a:r>
              <a:rPr lang="en-US" dirty="0" smtClean="0"/>
              <a:t>Develop a system of Wireless Sensor Networks (WSN)</a:t>
            </a:r>
          </a:p>
          <a:p>
            <a:pPr lvl="2"/>
            <a:r>
              <a:rPr lang="en-US" dirty="0" smtClean="0"/>
              <a:t>Key Features</a:t>
            </a:r>
          </a:p>
          <a:p>
            <a:pPr lvl="3"/>
            <a:r>
              <a:rPr lang="en-US" dirty="0" smtClean="0"/>
              <a:t>Mobile Camera</a:t>
            </a:r>
          </a:p>
          <a:p>
            <a:pPr lvl="3"/>
            <a:r>
              <a:rPr lang="en-US" dirty="0" smtClean="0"/>
              <a:t>Global Positioning System (GPS)</a:t>
            </a:r>
          </a:p>
          <a:p>
            <a:pPr lvl="3"/>
            <a:r>
              <a:rPr lang="en-US" dirty="0" smtClean="0"/>
              <a:t>Geographic Information System (GIS)</a:t>
            </a:r>
          </a:p>
          <a:p>
            <a:pPr lvl="1"/>
            <a:r>
              <a:rPr lang="en-US" dirty="0" smtClean="0"/>
              <a:t>Collect fuel price images</a:t>
            </a:r>
          </a:p>
          <a:p>
            <a:pPr lvl="2"/>
            <a:r>
              <a:rPr lang="en-US" dirty="0" smtClean="0"/>
              <a:t>Road side service station billboard signs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655477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Critical Key Element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Computer Vision </a:t>
            </a:r>
            <a:r>
              <a:rPr lang="en-US" dirty="0" smtClean="0"/>
              <a:t>Algorithm</a:t>
            </a:r>
          </a:p>
          <a:p>
            <a:pPr lvl="1"/>
            <a:r>
              <a:rPr lang="en-US" dirty="0" smtClean="0"/>
              <a:t>Extracting Fuel Prices from </a:t>
            </a:r>
            <a:r>
              <a:rPr lang="en-US" dirty="0" smtClean="0"/>
              <a:t>images</a:t>
            </a:r>
          </a:p>
          <a:p>
            <a:pPr lvl="2"/>
            <a:r>
              <a:rPr lang="en-US" dirty="0" smtClean="0"/>
              <a:t>Segmentation</a:t>
            </a:r>
          </a:p>
          <a:p>
            <a:pPr lvl="2"/>
            <a:r>
              <a:rPr lang="en-US" dirty="0" smtClean="0"/>
              <a:t>Dimensions &amp; Histogram Comparison </a:t>
            </a:r>
          </a:p>
          <a:p>
            <a:pPr lvl="2"/>
            <a:r>
              <a:rPr lang="en-US" dirty="0" smtClean="0"/>
              <a:t>Character Extraction &amp; Classification</a:t>
            </a:r>
            <a:endParaRPr lang="en-US" dirty="0" smtClean="0"/>
          </a:p>
          <a:p>
            <a:pPr lvl="1"/>
            <a:r>
              <a:rPr lang="en-US" dirty="0" smtClean="0"/>
              <a:t>Necessary component of the system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446589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Important Elements of Successful Software</a:t>
            </a:r>
          </a:p>
          <a:p>
            <a:pPr lvl="1"/>
            <a:r>
              <a:rPr lang="en-US" dirty="0" smtClean="0"/>
              <a:t>Easy use of software for end user</a:t>
            </a:r>
          </a:p>
          <a:p>
            <a:pPr lvl="2"/>
            <a:r>
              <a:rPr lang="en-US" dirty="0" smtClean="0"/>
              <a:t>Uploading</a:t>
            </a:r>
          </a:p>
          <a:p>
            <a:pPr lvl="2"/>
            <a:r>
              <a:rPr lang="en-US" dirty="0" smtClean="0"/>
              <a:t>Sharing</a:t>
            </a:r>
          </a:p>
          <a:p>
            <a:pPr lvl="2"/>
            <a:r>
              <a:rPr lang="en-US" dirty="0" smtClean="0"/>
              <a:t>Searching Data</a:t>
            </a:r>
          </a:p>
          <a:p>
            <a:pPr lvl="1"/>
            <a:r>
              <a:rPr lang="en-US" dirty="0" smtClean="0"/>
              <a:t>Low cost for usage</a:t>
            </a:r>
          </a:p>
          <a:p>
            <a:pPr lvl="2"/>
            <a:r>
              <a:rPr lang="en-US" dirty="0" smtClean="0"/>
              <a:t>Uploads &amp; Downloads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351378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&amp; Background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2661793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 &amp; Background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types of</a:t>
            </a:r>
            <a:r>
              <a:rPr lang="en-US" dirty="0" smtClean="0"/>
              <a:t> </a:t>
            </a:r>
            <a:r>
              <a:rPr lang="en-US" dirty="0" smtClean="0"/>
              <a:t>projects</a:t>
            </a:r>
            <a:endParaRPr lang="en-US" dirty="0" smtClean="0"/>
          </a:p>
          <a:p>
            <a:pPr lvl="1"/>
            <a:r>
              <a:rPr lang="en-US" dirty="0" smtClean="0"/>
              <a:t>USA</a:t>
            </a:r>
          </a:p>
          <a:p>
            <a:pPr lvl="2"/>
            <a:r>
              <a:rPr lang="en-US" dirty="0" err="1" smtClean="0"/>
              <a:t>GasBuddy</a:t>
            </a:r>
            <a:r>
              <a:rPr lang="en-US" dirty="0" smtClean="0"/>
              <a:t> </a:t>
            </a:r>
          </a:p>
          <a:p>
            <a:pPr lvl="2"/>
            <a:r>
              <a:rPr lang="en-US" dirty="0" err="1" smtClean="0"/>
              <a:t>Gaswatch</a:t>
            </a:r>
            <a:endParaRPr lang="en-US" dirty="0" smtClean="0"/>
          </a:p>
          <a:p>
            <a:pPr lvl="1"/>
            <a:r>
              <a:rPr lang="en-US" dirty="0" smtClean="0"/>
              <a:t>UK</a:t>
            </a:r>
          </a:p>
          <a:p>
            <a:pPr lvl="2"/>
            <a:r>
              <a:rPr lang="en-US" dirty="0" err="1" smtClean="0"/>
              <a:t>Fuelprice</a:t>
            </a:r>
            <a:endParaRPr lang="en-US" dirty="0" smtClean="0"/>
          </a:p>
          <a:p>
            <a:pPr lvl="1"/>
            <a:r>
              <a:rPr lang="en-US" dirty="0" smtClean="0"/>
              <a:t>Australia</a:t>
            </a:r>
          </a:p>
          <a:p>
            <a:pPr lvl="2"/>
            <a:r>
              <a:rPr lang="en-US" dirty="0" err="1" smtClean="0"/>
              <a:t>Motormouth</a:t>
            </a:r>
            <a:endParaRPr lang="en-US" dirty="0" smtClean="0"/>
          </a:p>
          <a:p>
            <a:pPr lvl="2"/>
            <a:r>
              <a:rPr lang="en-US" dirty="0" err="1" smtClean="0"/>
              <a:t>Fuelwatch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879085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GasBuddy</a:t>
            </a:r>
            <a:r>
              <a:rPr lang="en-US" dirty="0" smtClean="0"/>
              <a:t>, </a:t>
            </a:r>
            <a:r>
              <a:rPr lang="en-US" dirty="0" err="1" smtClean="0"/>
              <a:t>Gaswatch</a:t>
            </a:r>
            <a:r>
              <a:rPr lang="en-US" dirty="0" smtClean="0"/>
              <a:t>, &amp; </a:t>
            </a:r>
            <a:r>
              <a:rPr lang="en-US" dirty="0" err="1" smtClean="0"/>
              <a:t>FuelPrice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Participatory Sensor Network</a:t>
            </a:r>
          </a:p>
          <a:p>
            <a:pPr lvl="1"/>
            <a:r>
              <a:rPr lang="en-US" dirty="0" smtClean="0"/>
              <a:t>Workers and Volunteers update prices</a:t>
            </a:r>
          </a:p>
          <a:p>
            <a:r>
              <a:rPr lang="en-US" dirty="0" smtClean="0"/>
              <a:t>Covers both US, Canada, &amp; UK (</a:t>
            </a:r>
            <a:r>
              <a:rPr lang="en-US" dirty="0" err="1" smtClean="0"/>
              <a:t>FuelPrice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Search by state, province, city, or address</a:t>
            </a:r>
          </a:p>
          <a:p>
            <a:pPr lvl="1"/>
            <a:r>
              <a:rPr lang="en-US" dirty="0" smtClean="0"/>
              <a:t>View service stations via maps</a:t>
            </a:r>
          </a:p>
          <a:p>
            <a:r>
              <a:rPr lang="en-US" dirty="0" smtClean="0"/>
              <a:t>iPhone &amp; Smart Phone integration</a:t>
            </a:r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Manual Collection</a:t>
            </a:r>
          </a:p>
          <a:p>
            <a:pPr lvl="2"/>
            <a:r>
              <a:rPr lang="en-US" dirty="0" smtClean="0"/>
              <a:t>Data may be wrong, out of date, or just not available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184130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Motormouth</a:t>
            </a:r>
            <a:r>
              <a:rPr lang="en-US" dirty="0" smtClean="0"/>
              <a:t> &amp; </a:t>
            </a:r>
            <a:r>
              <a:rPr lang="en-US" dirty="0" err="1" smtClean="0"/>
              <a:t>Fuelwatch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Similar to </a:t>
            </a:r>
            <a:r>
              <a:rPr lang="en-US" dirty="0" err="1" smtClean="0"/>
              <a:t>GasBuddy</a:t>
            </a:r>
            <a:r>
              <a:rPr lang="en-US" dirty="0" smtClean="0"/>
              <a:t>, </a:t>
            </a:r>
            <a:r>
              <a:rPr lang="en-US" dirty="0" err="1" smtClean="0"/>
              <a:t>Gaswatch</a:t>
            </a:r>
            <a:r>
              <a:rPr lang="en-US" dirty="0" smtClean="0"/>
              <a:t> &amp; </a:t>
            </a:r>
            <a:r>
              <a:rPr lang="en-US" dirty="0" err="1" smtClean="0"/>
              <a:t>FuelPrice</a:t>
            </a:r>
            <a:endParaRPr lang="en-US" dirty="0" smtClean="0"/>
          </a:p>
          <a:p>
            <a:pPr lvl="1"/>
            <a:r>
              <a:rPr lang="en-US" dirty="0" smtClean="0"/>
              <a:t>Focus on major cities in Australia </a:t>
            </a:r>
          </a:p>
          <a:p>
            <a:r>
              <a:rPr lang="en-US" dirty="0" smtClean="0"/>
              <a:t>Backed and Sponsored by the Australian Government</a:t>
            </a:r>
          </a:p>
          <a:p>
            <a:pPr lvl="1"/>
            <a:r>
              <a:rPr lang="en-US" dirty="0" smtClean="0"/>
              <a:t>Keeps prices regulated</a:t>
            </a:r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Still manual entry</a:t>
            </a:r>
          </a:p>
          <a:p>
            <a:pPr lvl="1"/>
            <a:r>
              <a:rPr lang="en-US" dirty="0" smtClean="0"/>
              <a:t>Lack of some service stations not offered</a:t>
            </a:r>
          </a:p>
          <a:p>
            <a:pPr marL="667512" lvl="2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728033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Design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Ideal Configuration</a:t>
            </a:r>
            <a:endParaRPr lang="en-US" sz="32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58687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Configuration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Two Key Features</a:t>
            </a:r>
          </a:p>
          <a:p>
            <a:pPr lvl="1"/>
            <a:r>
              <a:rPr lang="en-US" dirty="0" smtClean="0"/>
              <a:t>Fuel Price Collection</a:t>
            </a:r>
          </a:p>
          <a:p>
            <a:pPr lvl="1"/>
            <a:r>
              <a:rPr lang="en-US" dirty="0" smtClean="0"/>
              <a:t>User Query</a:t>
            </a:r>
          </a:p>
          <a:p>
            <a:r>
              <a:rPr lang="en-US" dirty="0" smtClean="0"/>
              <a:t>Utilize a WSN with </a:t>
            </a:r>
            <a:r>
              <a:rPr lang="en-US" dirty="0" err="1" smtClean="0"/>
              <a:t>SenseMart</a:t>
            </a:r>
            <a:endParaRPr lang="en-US" dirty="0" smtClean="0"/>
          </a:p>
          <a:p>
            <a:pPr lvl="1"/>
            <a:r>
              <a:rPr lang="en-US" dirty="0" err="1" smtClean="0"/>
              <a:t>SenseMart</a:t>
            </a:r>
            <a:r>
              <a:rPr lang="en-US" dirty="0" smtClean="0"/>
              <a:t> uses existing infrastructure</a:t>
            </a:r>
          </a:p>
          <a:p>
            <a:pPr lvl="2"/>
            <a:r>
              <a:rPr lang="en-US" dirty="0" smtClean="0"/>
              <a:t>Help cut down on cost</a:t>
            </a:r>
          </a:p>
          <a:p>
            <a:r>
              <a:rPr lang="en-US" dirty="0" smtClean="0"/>
              <a:t>Hardware</a:t>
            </a:r>
          </a:p>
          <a:p>
            <a:pPr lvl="1"/>
            <a:r>
              <a:rPr lang="en-US" dirty="0" smtClean="0"/>
              <a:t>Mobile Smart Phone</a:t>
            </a:r>
          </a:p>
          <a:p>
            <a:pPr lvl="1"/>
            <a:r>
              <a:rPr lang="en-US" dirty="0" smtClean="0"/>
              <a:t>GPS</a:t>
            </a:r>
          </a:p>
          <a:p>
            <a:pPr lvl="1"/>
            <a:r>
              <a:rPr lang="en-US" dirty="0" smtClean="0"/>
              <a:t>GIS</a:t>
            </a:r>
          </a:p>
          <a:p>
            <a:r>
              <a:rPr lang="en-US" dirty="0" smtClean="0"/>
              <a:t>Remote Server</a:t>
            </a:r>
          </a:p>
          <a:p>
            <a:pPr lvl="1"/>
            <a:r>
              <a:rPr lang="en-US" dirty="0" smtClean="0"/>
              <a:t>Price Detection Algorithm</a:t>
            </a:r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7308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Fuel Price Collection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Images taken from mobile phone automatically</a:t>
            </a:r>
          </a:p>
          <a:p>
            <a:pPr lvl="1"/>
            <a:r>
              <a:rPr lang="en-US" dirty="0" smtClean="0"/>
              <a:t>Triggered by proximity of service station</a:t>
            </a:r>
          </a:p>
          <a:p>
            <a:pPr lvl="2"/>
            <a:r>
              <a:rPr lang="en-US" dirty="0" smtClean="0"/>
              <a:t>Utilized by GPS &amp; GIS software running on device</a:t>
            </a:r>
          </a:p>
          <a:p>
            <a:r>
              <a:rPr lang="en-US" dirty="0" smtClean="0"/>
              <a:t>When in proximity</a:t>
            </a:r>
          </a:p>
          <a:p>
            <a:pPr lvl="1"/>
            <a:r>
              <a:rPr lang="en-US" dirty="0" smtClean="0"/>
              <a:t>GIS software initializes photo trigger event</a:t>
            </a:r>
          </a:p>
          <a:p>
            <a:pPr lvl="2"/>
            <a:r>
              <a:rPr lang="en-US" dirty="0" smtClean="0"/>
              <a:t>Series of photos are taken</a:t>
            </a:r>
          </a:p>
          <a:p>
            <a:r>
              <a:rPr lang="en-US" dirty="0" smtClean="0"/>
              <a:t>Photos are then uploaded to remote server</a:t>
            </a:r>
          </a:p>
          <a:p>
            <a:pPr lvl="1"/>
            <a:r>
              <a:rPr lang="en-US" dirty="0" smtClean="0"/>
              <a:t>They are then processed by price detection algorithm</a:t>
            </a:r>
          </a:p>
          <a:p>
            <a:pPr lvl="2"/>
            <a:r>
              <a:rPr lang="en-US" dirty="0" smtClean="0"/>
              <a:t>Computer Vision Algorithm </a:t>
            </a:r>
          </a:p>
          <a:p>
            <a:pPr lvl="1"/>
            <a:r>
              <a:rPr lang="en-US" dirty="0" smtClean="0"/>
              <a:t>GPS &amp; service station are uploaded as well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01533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Query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Fuel Prices Storage</a:t>
            </a:r>
          </a:p>
          <a:p>
            <a:pPr lvl="1"/>
            <a:r>
              <a:rPr lang="en-US" dirty="0" smtClean="0"/>
              <a:t>Database setup with user interface</a:t>
            </a:r>
          </a:p>
          <a:p>
            <a:pPr lvl="1"/>
            <a:r>
              <a:rPr lang="en-US" dirty="0" smtClean="0"/>
              <a:t>Old fuel prices are kept for history</a:t>
            </a:r>
          </a:p>
          <a:p>
            <a:r>
              <a:rPr lang="en-US" dirty="0" smtClean="0"/>
              <a:t>User Query</a:t>
            </a:r>
          </a:p>
          <a:p>
            <a:pPr lvl="1"/>
            <a:r>
              <a:rPr lang="en-US" dirty="0" smtClean="0"/>
              <a:t>User initializes query via</a:t>
            </a:r>
          </a:p>
          <a:p>
            <a:pPr lvl="2"/>
            <a:r>
              <a:rPr lang="en-US" dirty="0" smtClean="0"/>
              <a:t>Web page</a:t>
            </a:r>
          </a:p>
          <a:p>
            <a:pPr lvl="2"/>
            <a:r>
              <a:rPr lang="en-US" dirty="0" smtClean="0"/>
              <a:t>Mobile Application</a:t>
            </a:r>
          </a:p>
          <a:p>
            <a:pPr lvl="2"/>
            <a:r>
              <a:rPr lang="en-US" dirty="0" smtClean="0"/>
              <a:t>Short Message Service (SMS)</a:t>
            </a:r>
          </a:p>
          <a:p>
            <a:pPr lvl="2"/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7797922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Ideal System Diagram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961716"/>
            <a:ext cx="8883650" cy="4515284"/>
          </a:xfrm>
          <a:prstGeom prst="rect">
            <a:avLst/>
          </a:prstGeom>
        </p:spPr>
      </p:pic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444744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System Design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Prototype &amp; Computer Vision Algorithm</a:t>
            </a:r>
            <a:endParaRPr lang="en-US" sz="32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15396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Prototype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ym typeface="Wingdings" pitchFamily="2" charset="2"/>
              </a:rPr>
              <a:t>Developed First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Ensure that the critical components work</a:t>
            </a:r>
          </a:p>
          <a:p>
            <a:r>
              <a:rPr lang="en-US" dirty="0" smtClean="0">
                <a:sym typeface="Wingdings" pitchFamily="2" charset="2"/>
              </a:rPr>
              <a:t>Data Gathering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Images of service station fuel price billboards</a:t>
            </a:r>
          </a:p>
          <a:p>
            <a:r>
              <a:rPr lang="en-US" dirty="0" smtClean="0">
                <a:sym typeface="Wingdings" pitchFamily="2" charset="2"/>
              </a:rPr>
              <a:t>Computer Vision Algorithm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Select &amp; Clean up image for segmentation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Segment out billboard from image</a:t>
            </a:r>
          </a:p>
          <a:p>
            <a:pPr lvl="1"/>
            <a:r>
              <a:rPr lang="en-US" dirty="0" smtClean="0">
                <a:sym typeface="Wingdings" pitchFamily="2" charset="2"/>
              </a:rPr>
              <a:t>Detect fuel prices</a:t>
            </a:r>
          </a:p>
          <a:p>
            <a:pPr lvl="1"/>
            <a:endParaRPr lang="en-US" dirty="0" smtClean="0">
              <a:sym typeface="Wingdings" pitchFamily="2" charset="2"/>
            </a:endParaRPr>
          </a:p>
          <a:p>
            <a:pPr lvl="1"/>
            <a:endParaRPr lang="en-US" dirty="0">
              <a:sym typeface="Wingdings" pitchFamily="2" charset="2"/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11620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Vision Algorithm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Little History</a:t>
            </a:r>
          </a:p>
          <a:p>
            <a:pPr lvl="1"/>
            <a:r>
              <a:rPr lang="en-US" dirty="0" smtClean="0"/>
              <a:t>Detecting items in images is complicated</a:t>
            </a:r>
          </a:p>
          <a:p>
            <a:pPr lvl="2"/>
            <a:r>
              <a:rPr lang="en-US" dirty="0" smtClean="0"/>
              <a:t>Blurry, out of focus, motion sensitive and low light</a:t>
            </a:r>
          </a:p>
          <a:p>
            <a:pPr lvl="2"/>
            <a:r>
              <a:rPr lang="en-US" dirty="0" smtClean="0"/>
              <a:t>Items may appear like others</a:t>
            </a:r>
          </a:p>
          <a:p>
            <a:pPr lvl="3"/>
            <a:r>
              <a:rPr lang="en-US" dirty="0" smtClean="0"/>
              <a:t>Similar color or shape</a:t>
            </a:r>
          </a:p>
          <a:p>
            <a:pPr lvl="2"/>
            <a:r>
              <a:rPr lang="en-US" dirty="0" smtClean="0"/>
              <a:t>Target blind spots</a:t>
            </a:r>
          </a:p>
          <a:p>
            <a:pPr lvl="3"/>
            <a:r>
              <a:rPr lang="en-US" dirty="0" smtClean="0"/>
              <a:t>Things may block the view of target</a:t>
            </a:r>
          </a:p>
          <a:p>
            <a:pPr lvl="4"/>
            <a:r>
              <a:rPr lang="en-US" dirty="0" smtClean="0"/>
              <a:t>Trees, people, cars, signs, and so on…</a:t>
            </a:r>
          </a:p>
          <a:p>
            <a:pPr lvl="1"/>
            <a:r>
              <a:rPr lang="en-US" dirty="0" smtClean="0"/>
              <a:t>Developing an algorithm that is perfect</a:t>
            </a:r>
          </a:p>
          <a:p>
            <a:pPr lvl="2"/>
            <a:r>
              <a:rPr lang="en-US" dirty="0" smtClean="0"/>
              <a:t>IMPOSSIBLE!!!!</a:t>
            </a:r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Fuel Price Detection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617720"/>
          </a:xfrm>
        </p:spPr>
        <p:txBody>
          <a:bodyPr/>
          <a:lstStyle/>
          <a:p>
            <a:r>
              <a:rPr lang="en-US" dirty="0" smtClean="0"/>
              <a:t>Segmentation &amp; Color </a:t>
            </a:r>
            <a:r>
              <a:rPr lang="en-US" dirty="0" err="1" smtClean="0"/>
              <a:t>Thresholding</a:t>
            </a:r>
            <a:endParaRPr lang="en-US" dirty="0" smtClean="0"/>
          </a:p>
          <a:p>
            <a:pPr lvl="1"/>
            <a:r>
              <a:rPr lang="en-US" dirty="0" smtClean="0"/>
              <a:t>Programmed with two sign types</a:t>
            </a:r>
          </a:p>
          <a:p>
            <a:pPr lvl="2"/>
            <a:r>
              <a:rPr lang="en-US" dirty="0" smtClean="0"/>
              <a:t>Mobil &amp; BP</a:t>
            </a:r>
          </a:p>
          <a:p>
            <a:pPr lvl="1"/>
            <a:r>
              <a:rPr lang="en-US" dirty="0" smtClean="0"/>
              <a:t>Segment out the billboard color configuration</a:t>
            </a:r>
          </a:p>
          <a:p>
            <a:pPr lvl="2"/>
            <a:r>
              <a:rPr lang="en-US" dirty="0" smtClean="0"/>
              <a:t>This allows the algorithm to ignore everything else</a:t>
            </a:r>
          </a:p>
          <a:p>
            <a:pPr lvl="2"/>
            <a:r>
              <a:rPr lang="en-US" dirty="0" smtClean="0"/>
              <a:t>Based on Red, Green, &amp; Blue (RGB) </a:t>
            </a:r>
          </a:p>
          <a:p>
            <a:pPr lvl="3"/>
            <a:r>
              <a:rPr lang="en-US" dirty="0" smtClean="0"/>
              <a:t>Hue, Intensity, and Saturation (HIS)</a:t>
            </a:r>
          </a:p>
          <a:p>
            <a:r>
              <a:rPr lang="en-US" dirty="0" smtClean="0"/>
              <a:t>Dimension &amp; Histogram Comparison</a:t>
            </a:r>
          </a:p>
          <a:p>
            <a:pPr lvl="1"/>
            <a:r>
              <a:rPr lang="en-US" dirty="0" smtClean="0"/>
              <a:t>Utilize what is known about the price area</a:t>
            </a:r>
          </a:p>
          <a:p>
            <a:pPr lvl="2"/>
            <a:r>
              <a:rPr lang="en-US" dirty="0" smtClean="0"/>
              <a:t>Compare the dimensions of the fuel prices</a:t>
            </a:r>
          </a:p>
          <a:p>
            <a:pPr lvl="2"/>
            <a:r>
              <a:rPr lang="en-US" dirty="0" smtClean="0"/>
              <a:t>Analyze the histogram to see if it has the same trend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by Step of Segmentation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209800"/>
            <a:ext cx="8915400" cy="3810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Recognition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382000" cy="4922520"/>
          </a:xfrm>
        </p:spPr>
        <p:txBody>
          <a:bodyPr/>
          <a:lstStyle/>
          <a:p>
            <a:r>
              <a:rPr lang="en-US" dirty="0" smtClean="0"/>
              <a:t>Utilizes </a:t>
            </a:r>
            <a:r>
              <a:rPr lang="en-US" dirty="0" err="1" smtClean="0"/>
              <a:t>Feedforward</a:t>
            </a:r>
            <a:r>
              <a:rPr lang="en-US" dirty="0" smtClean="0"/>
              <a:t> </a:t>
            </a:r>
            <a:r>
              <a:rPr lang="en-US" dirty="0" err="1" smtClean="0"/>
              <a:t>Backpropagation</a:t>
            </a:r>
            <a:r>
              <a:rPr lang="en-US" dirty="0" smtClean="0"/>
              <a:t> Neural Network (FFBPNN)</a:t>
            </a:r>
          </a:p>
          <a:p>
            <a:pPr lvl="1"/>
            <a:r>
              <a:rPr lang="en-US" dirty="0" smtClean="0"/>
              <a:t>Extraction of characters</a:t>
            </a:r>
          </a:p>
          <a:p>
            <a:pPr lvl="1"/>
            <a:r>
              <a:rPr lang="en-US" dirty="0" smtClean="0"/>
              <a:t>Classification by a neural network</a:t>
            </a:r>
          </a:p>
          <a:p>
            <a:r>
              <a:rPr lang="en-US" dirty="0" smtClean="0"/>
              <a:t>Character Extraction</a:t>
            </a:r>
          </a:p>
          <a:p>
            <a:pPr lvl="1"/>
            <a:r>
              <a:rPr lang="en-US" dirty="0" smtClean="0"/>
              <a:t>Binary Image Conversion</a:t>
            </a:r>
          </a:p>
          <a:p>
            <a:pPr lvl="1"/>
            <a:r>
              <a:rPr lang="en-US" dirty="0" smtClean="0"/>
              <a:t>Bounding box algorithm</a:t>
            </a:r>
          </a:p>
          <a:p>
            <a:pPr lvl="2"/>
            <a:r>
              <a:rPr lang="en-US" dirty="0" smtClean="0"/>
              <a:t>Construction of feature vectors</a:t>
            </a:r>
          </a:p>
          <a:p>
            <a:pPr lvl="1"/>
            <a:r>
              <a:rPr lang="en-US" dirty="0" smtClean="0"/>
              <a:t>Recognition</a:t>
            </a:r>
          </a:p>
          <a:p>
            <a:pPr lvl="2"/>
            <a:r>
              <a:rPr lang="en-US" dirty="0" smtClean="0"/>
              <a:t>Trained from other sample fuel price boards</a:t>
            </a:r>
          </a:p>
          <a:p>
            <a:pPr lvl="2"/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2743200"/>
            <a:ext cx="2414552" cy="2705100"/>
          </a:xfrm>
          <a:prstGeom prst="rect">
            <a:avLst/>
          </a:prstGeom>
          <a:effectLst>
            <a:outerShdw blurRad="76200" dist="63500" dir="270000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 &amp; </a:t>
            </a:r>
            <a:br>
              <a:rPr lang="en-US" dirty="0" smtClean="0"/>
            </a:br>
            <a:r>
              <a:rPr lang="en-US" dirty="0" smtClean="0"/>
              <a:t>Prototype Testing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Evaluation and Prototype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92252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52 Image Set</a:t>
            </a:r>
          </a:p>
          <a:p>
            <a:pPr lvl="1"/>
            <a:r>
              <a:rPr lang="en-US" dirty="0" smtClean="0"/>
              <a:t>3 BP Service Stations</a:t>
            </a:r>
          </a:p>
          <a:p>
            <a:pPr lvl="1"/>
            <a:r>
              <a:rPr lang="en-US" dirty="0" smtClean="0"/>
              <a:t>5 Mobil Service Stations</a:t>
            </a:r>
          </a:p>
          <a:p>
            <a:r>
              <a:rPr lang="en-US" dirty="0" smtClean="0"/>
              <a:t>Imaging Devices</a:t>
            </a:r>
          </a:p>
          <a:p>
            <a:pPr lvl="1"/>
            <a:r>
              <a:rPr lang="en-US" dirty="0" smtClean="0"/>
              <a:t>5 Megapixel Nokia N95 Mobile Phone</a:t>
            </a:r>
          </a:p>
          <a:p>
            <a:pPr lvl="1"/>
            <a:r>
              <a:rPr lang="en-US" dirty="0" smtClean="0"/>
              <a:t>4 Megapixel Canon IXUS 400 Camera</a:t>
            </a:r>
          </a:p>
          <a:p>
            <a:pPr lvl="1"/>
            <a:r>
              <a:rPr lang="en-US" dirty="0" smtClean="0"/>
              <a:t>Mounted by passenger in vehicle</a:t>
            </a:r>
          </a:p>
          <a:p>
            <a:r>
              <a:rPr lang="en-US" dirty="0" smtClean="0"/>
              <a:t>Testing Images based on</a:t>
            </a:r>
          </a:p>
          <a:p>
            <a:pPr lvl="1"/>
            <a:r>
              <a:rPr lang="en-US" dirty="0" smtClean="0"/>
              <a:t>Distance</a:t>
            </a:r>
          </a:p>
          <a:p>
            <a:pPr lvl="1"/>
            <a:r>
              <a:rPr lang="en-US" dirty="0" smtClean="0"/>
              <a:t>Weather (Sunny or Cloudy)</a:t>
            </a:r>
          </a:p>
          <a:p>
            <a:pPr lvl="1"/>
            <a:r>
              <a:rPr lang="en-US" dirty="0" smtClean="0"/>
              <a:t>Daylight Disparities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127563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Fuel Detection Algorithm Results – Billboard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15/52 image set were blurry or out of focus</a:t>
            </a:r>
          </a:p>
          <a:p>
            <a:pPr lvl="1"/>
            <a:r>
              <a:rPr lang="en-US" dirty="0" smtClean="0"/>
              <a:t>Algorithm did not detect properly</a:t>
            </a:r>
          </a:p>
          <a:p>
            <a:r>
              <a:rPr lang="en-US" dirty="0" smtClean="0"/>
              <a:t>Positive Detection: 33 Images</a:t>
            </a:r>
          </a:p>
          <a:p>
            <a:pPr lvl="1"/>
            <a:r>
              <a:rPr lang="en-US" dirty="0" smtClean="0"/>
              <a:t>15 Mobil &amp; 18 BP</a:t>
            </a:r>
          </a:p>
          <a:p>
            <a:pPr lvl="1"/>
            <a:r>
              <a:rPr lang="en-US" dirty="0" smtClean="0"/>
              <a:t>330 Characters &amp; 99 Fuel Prices</a:t>
            </a:r>
          </a:p>
          <a:p>
            <a:pPr lvl="1"/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497284"/>
            <a:ext cx="8839200" cy="1388916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Billboard Breakdown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Service Station Fuel Billboard Results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" y="2496912"/>
            <a:ext cx="9137650" cy="222748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Developments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Developments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Develop and test the ideal system</a:t>
            </a:r>
          </a:p>
          <a:p>
            <a:pPr lvl="1"/>
            <a:r>
              <a:rPr lang="en-US" dirty="0" smtClean="0"/>
              <a:t>Test both GPS and GIS integration</a:t>
            </a:r>
          </a:p>
          <a:p>
            <a:r>
              <a:rPr lang="en-US" dirty="0" smtClean="0"/>
              <a:t>Move the image processing to the mobile phone</a:t>
            </a:r>
          </a:p>
          <a:p>
            <a:pPr lvl="1"/>
            <a:r>
              <a:rPr lang="en-US" dirty="0" smtClean="0"/>
              <a:t>Help reduce the overhead between the client and server</a:t>
            </a:r>
          </a:p>
          <a:p>
            <a:r>
              <a:rPr lang="en-US" dirty="0" smtClean="0"/>
              <a:t>Enhance Fuel Price Detection Algorithm</a:t>
            </a:r>
          </a:p>
          <a:p>
            <a:pPr lvl="1"/>
            <a:r>
              <a:rPr lang="en-US" dirty="0" smtClean="0"/>
              <a:t>Support for more service station chains</a:t>
            </a:r>
          </a:p>
          <a:p>
            <a:pPr lvl="1"/>
            <a:r>
              <a:rPr lang="en-US" dirty="0" smtClean="0"/>
              <a:t>Integrate with GIS</a:t>
            </a:r>
          </a:p>
          <a:p>
            <a:pPr lvl="2"/>
            <a:r>
              <a:rPr lang="en-US" dirty="0" smtClean="0"/>
              <a:t>Such as Street View with Google Maps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142414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&amp; Thoughts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Ideal</a:t>
            </a:r>
          </a:p>
          <a:p>
            <a:pPr lvl="1"/>
            <a:r>
              <a:rPr lang="en-US" dirty="0" smtClean="0"/>
              <a:t>Good use of wireless sensor networks</a:t>
            </a:r>
          </a:p>
          <a:p>
            <a:pPr lvl="1"/>
            <a:r>
              <a:rPr lang="en-US" dirty="0" smtClean="0"/>
              <a:t>First use of an WSN for consumer pricing information</a:t>
            </a:r>
          </a:p>
          <a:p>
            <a:pPr lvl="1"/>
            <a:r>
              <a:rPr lang="en-US" dirty="0" smtClean="0"/>
              <a:t>Help make users aware of current gas prices</a:t>
            </a:r>
          </a:p>
          <a:p>
            <a:pPr lvl="1"/>
            <a:r>
              <a:rPr lang="en-US" dirty="0" smtClean="0"/>
              <a:t>Make prices more easily updated</a:t>
            </a:r>
          </a:p>
          <a:p>
            <a:r>
              <a:rPr lang="en-US" dirty="0" smtClean="0"/>
              <a:t>Prototype</a:t>
            </a:r>
          </a:p>
          <a:p>
            <a:pPr lvl="1"/>
            <a:r>
              <a:rPr lang="en-US" dirty="0" smtClean="0"/>
              <a:t>87.7% successful detection of fuel prices</a:t>
            </a:r>
          </a:p>
          <a:p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534100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Thoughts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Adapt the system to work with current GIS</a:t>
            </a:r>
          </a:p>
          <a:p>
            <a:pPr lvl="1"/>
            <a:r>
              <a:rPr lang="en-US" dirty="0" smtClean="0"/>
              <a:t>Integrate into Google Maps</a:t>
            </a:r>
          </a:p>
          <a:p>
            <a:pPr lvl="2"/>
            <a:r>
              <a:rPr lang="en-US" dirty="0" smtClean="0"/>
              <a:t>Display current prices of service stations</a:t>
            </a:r>
          </a:p>
          <a:p>
            <a:pPr lvl="1"/>
            <a:r>
              <a:rPr lang="en-US" dirty="0" smtClean="0"/>
              <a:t>Integrate with GPS &amp; GIS providers</a:t>
            </a:r>
          </a:p>
          <a:p>
            <a:r>
              <a:rPr lang="en-US" dirty="0" smtClean="0"/>
              <a:t>Creates more competition between service stations</a:t>
            </a:r>
          </a:p>
          <a:p>
            <a:pPr lvl="1"/>
            <a:r>
              <a:rPr lang="en-US" dirty="0" smtClean="0"/>
              <a:t>May reduce the prices of fuel</a:t>
            </a:r>
          </a:p>
          <a:p>
            <a:r>
              <a:rPr lang="en-US" dirty="0" smtClean="0"/>
              <a:t>Work with service stations to supply their current prices</a:t>
            </a:r>
          </a:p>
          <a:p>
            <a:pPr lvl="1"/>
            <a:r>
              <a:rPr lang="en-US" dirty="0" smtClean="0"/>
              <a:t>Build infrastructure to integrate with service station computer system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192</TotalTime>
  <Words>1322</Words>
  <Application>Microsoft Macintosh PowerPoint</Application>
  <PresentationFormat>On-screen Show (4:3)</PresentationFormat>
  <Paragraphs>267</Paragraphs>
  <Slides>33</Slides>
  <Notes>16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Flow</vt:lpstr>
      <vt:lpstr>Automatic Collection of Fuel Prices from a Network of Mobile Cameras</vt:lpstr>
      <vt:lpstr>Outline</vt:lpstr>
      <vt:lpstr>Introduction</vt:lpstr>
      <vt:lpstr>Introduction</vt:lpstr>
      <vt:lpstr>Solution…</vt:lpstr>
      <vt:lpstr>Focus</vt:lpstr>
      <vt:lpstr>Critical Key Element</vt:lpstr>
      <vt:lpstr>Foundations</vt:lpstr>
      <vt:lpstr>History &amp; Background</vt:lpstr>
      <vt:lpstr>History &amp; Background</vt:lpstr>
      <vt:lpstr>GasBuddy, Gaswatch, &amp; FuelPrice</vt:lpstr>
      <vt:lpstr>Motormouth &amp; Fuelwatch</vt:lpstr>
      <vt:lpstr>System Design</vt:lpstr>
      <vt:lpstr>Ideal Configuration</vt:lpstr>
      <vt:lpstr>Fuel Price Collection</vt:lpstr>
      <vt:lpstr>User Query</vt:lpstr>
      <vt:lpstr>Ideal System Diagram</vt:lpstr>
      <vt:lpstr>System Design</vt:lpstr>
      <vt:lpstr>Prototype</vt:lpstr>
      <vt:lpstr>Computer Vision Algorithm</vt:lpstr>
      <vt:lpstr>Fuel Price Detection</vt:lpstr>
      <vt:lpstr>Step by Step of Segmentation</vt:lpstr>
      <vt:lpstr>Character Recognition</vt:lpstr>
      <vt:lpstr>Evaluation &amp;  Prototype Testing</vt:lpstr>
      <vt:lpstr>Evaluation and Prototype Testing</vt:lpstr>
      <vt:lpstr>Results</vt:lpstr>
      <vt:lpstr>Billboard Breakdown</vt:lpstr>
      <vt:lpstr>Future Developments</vt:lpstr>
      <vt:lpstr>Future Developments</vt:lpstr>
      <vt:lpstr>Conclusion &amp; Thoughts</vt:lpstr>
      <vt:lpstr>Conclusion</vt:lpstr>
      <vt:lpstr>Thoughts</vt:lpstr>
      <vt:lpstr>Questions?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Automatic Collection of Fuel Prices from a Network of Mobile Cameras</dc:title>
  <dc:creator>Tristan Gibeau</dc:creator>
  <cp:lastModifiedBy>Tristan</cp:lastModifiedBy>
  <cp:revision>47</cp:revision>
  <dcterms:created xsi:type="dcterms:W3CDTF">2010-03-01T15:16:22Z</dcterms:created>
  <dcterms:modified xsi:type="dcterms:W3CDTF">2010-03-01T15:29:42Z</dcterms:modified>
</cp:coreProperties>
</file>