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42" autoAdjust="0"/>
    <p:restoredTop sz="89634" autoAdjust="0"/>
  </p:normalViewPr>
  <p:slideViewPr>
    <p:cSldViewPr>
      <p:cViewPr>
        <p:scale>
          <a:sx n="75" d="100"/>
          <a:sy n="75" d="100"/>
        </p:scale>
        <p:origin x="-996" y="-53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24C4A-F86D-1B4A-B292-984E8E1D87A9}" type="datetimeFigureOut">
              <a:rPr lang="en-US" smtClean="0"/>
              <a:pPr/>
              <a:t>4/7/2010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BDF6C1-131D-CD42-9CC4-0A23998085F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979BF0-22B8-4A99-8AAC-AE94BE4C723A}" type="datetimeFigureOut">
              <a:rPr lang="en-US" smtClean="0"/>
              <a:pPr/>
              <a:t>4/7/2010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FC2A15C-7EAD-4B81-9358-B38F1BC920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shaun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Matt/shared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shared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943B9-E3E5-B44E-B461-F28F622B00D3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13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2171700" y="733425"/>
            <a:ext cx="6972300" cy="749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914400" cy="274319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en-US" smtClean="0"/>
              <a:t>02/17/2009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76999"/>
            <a:ext cx="6700515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ct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r>
              <a:rPr lang="en-US" smtClean="0"/>
              <a:t>Participatory Urbanism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</a:lstStyle>
          <a:p>
            <a:fld id="{72B70C71-B545-489C-9D26-A2FA2172B1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ackboard.com/Mobile/Overview.aspx" TargetMode="External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hyperlink" Target="http://www.mamp.info/en/mamp/index.html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/>
              <a:t>OnCampus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Interactive Campus-Centric Mobile Application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 Problem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Transfer of knowledge among students and other persons can be hit-or-miss</a:t>
            </a:r>
          </a:p>
          <a:p>
            <a:r>
              <a:rPr lang="en-US" dirty="0" smtClean="0"/>
              <a:t>Multiple sources required to obtain relevant information</a:t>
            </a:r>
          </a:p>
          <a:p>
            <a:r>
              <a:rPr lang="en-US" dirty="0" smtClean="0"/>
              <a:t>Saturation of non-relevant information from large scale applications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Yelp!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49515" cy="4525963"/>
          </a:xfrm>
        </p:spPr>
        <p:txBody>
          <a:bodyPr/>
          <a:lstStyle/>
          <a:p>
            <a:r>
              <a:rPr lang="en-US" dirty="0" smtClean="0"/>
              <a:t>Locations of places nearby</a:t>
            </a:r>
          </a:p>
          <a:p>
            <a:r>
              <a:rPr lang="en-US" dirty="0" smtClean="0"/>
              <a:t>Directions from current location</a:t>
            </a:r>
          </a:p>
          <a:p>
            <a:r>
              <a:rPr lang="en-US" dirty="0" smtClean="0"/>
              <a:t>User participation</a:t>
            </a:r>
          </a:p>
          <a:p>
            <a:pPr lvl="1"/>
            <a:r>
              <a:rPr lang="en-US" dirty="0" smtClean="0"/>
              <a:t>Ratings</a:t>
            </a:r>
          </a:p>
          <a:p>
            <a:pPr lvl="1"/>
            <a:r>
              <a:rPr lang="en-US" dirty="0" smtClean="0"/>
              <a:t>Comments</a:t>
            </a:r>
          </a:p>
          <a:p>
            <a:r>
              <a:rPr lang="en-US" dirty="0" smtClean="0"/>
              <a:t>Wide area</a:t>
            </a:r>
          </a:p>
          <a:p>
            <a:endParaRPr lang="en-US" dirty="0" smtClean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1200" y="1676400"/>
            <a:ext cx="2841885" cy="3191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 descr="http://www.businessweek.com/lifestyle/travelers_check/yelp_iphon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3657600"/>
            <a:ext cx="1828800" cy="26289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iStanford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038600" y="1773936"/>
            <a:ext cx="4648200" cy="4623816"/>
          </a:xfrm>
        </p:spPr>
        <p:txBody>
          <a:bodyPr/>
          <a:lstStyle/>
          <a:p>
            <a:r>
              <a:rPr lang="en-US" dirty="0" smtClean="0"/>
              <a:t>Search the Stanford directory, search campus map, find and bookmark courses, and get scores, schedules, and news</a:t>
            </a:r>
          </a:p>
          <a:p>
            <a:r>
              <a:rPr lang="en-US" dirty="0" smtClean="0"/>
              <a:t>Now a commercial application</a:t>
            </a:r>
          </a:p>
          <a:p>
            <a:r>
              <a:rPr lang="en-US" dirty="0" smtClean="0">
                <a:hlinkClick r:id="rId3"/>
              </a:rPr>
              <a:t>Blackboard Mobile</a:t>
            </a:r>
            <a:endParaRPr lang="en-US" dirty="0" smtClean="0"/>
          </a:p>
        </p:txBody>
      </p:sp>
      <p:pic>
        <p:nvPicPr>
          <p:cNvPr id="40968" name="Picture 8" descr="http://www.apptism.com/screenshots/000/016/910/original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800" y="1981200"/>
            <a:ext cx="1320800" cy="1981200"/>
          </a:xfrm>
          <a:prstGeom prst="rect">
            <a:avLst/>
          </a:prstGeom>
          <a:noFill/>
        </p:spPr>
      </p:pic>
      <p:pic>
        <p:nvPicPr>
          <p:cNvPr id="40970" name="Picture 10" descr="http://www.iphonefootprint.com/wp-content/uploads/2008/10/istanford-200x3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5000" y="2819400"/>
            <a:ext cx="1375833" cy="2063750"/>
          </a:xfrm>
          <a:prstGeom prst="rect">
            <a:avLst/>
          </a:prstGeom>
          <a:noFill/>
        </p:spPr>
      </p:pic>
      <p:pic>
        <p:nvPicPr>
          <p:cNvPr id="40964" name="Picture 4" descr="http://1.bp.blogspot.com/_Y32B5pYmRpU/Sz-Rzu6JsZI/AAAAAAAADw4/Hcsyq1XTs3k/s320/iphone+036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62000" y="3810000"/>
            <a:ext cx="1320800" cy="1975027"/>
          </a:xfrm>
          <a:prstGeom prst="rect">
            <a:avLst/>
          </a:prstGeom>
          <a:noFill/>
        </p:spPr>
      </p:pic>
      <p:pic>
        <p:nvPicPr>
          <p:cNvPr id="40974" name="Picture 14" descr="http://img.wareseeker.com/software/iphone/Education/index_istanford-2.2_190255953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47800" y="33528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Pitfalls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Don’t allow for fine-grain knowledge transfer</a:t>
            </a:r>
          </a:p>
          <a:p>
            <a:r>
              <a:rPr lang="en-US" dirty="0" smtClean="0"/>
              <a:t>Unable to customize software</a:t>
            </a:r>
          </a:p>
          <a:p>
            <a:r>
              <a:rPr lang="en-US" dirty="0" smtClean="0"/>
              <a:t>Yelp! is too broad for a “small” location</a:t>
            </a:r>
          </a:p>
          <a:p>
            <a:r>
              <a:rPr lang="en-US" dirty="0" smtClean="0"/>
              <a:t>Students need more than restaurants and businesses listed on Yelp!</a:t>
            </a:r>
          </a:p>
          <a:p>
            <a:r>
              <a:rPr lang="en-US" dirty="0" err="1" smtClean="0"/>
              <a:t>iStanford</a:t>
            </a:r>
            <a:r>
              <a:rPr lang="en-US" dirty="0" smtClean="0"/>
              <a:t> does not incorporate user feedback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Goals/Objectives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 mobile interactive environment to promote knowledge transfer among students and visitors on a college campus</a:t>
            </a:r>
          </a:p>
          <a:p>
            <a:r>
              <a:rPr lang="en-US" dirty="0" smtClean="0"/>
              <a:t>Promote “best practices” among users through use of ratings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Localized to a campus</a:t>
            </a:r>
          </a:p>
          <a:p>
            <a:r>
              <a:rPr lang="en-US" dirty="0" smtClean="0"/>
              <a:t>Incorporate user feedback (ratings/reviews)</a:t>
            </a:r>
          </a:p>
          <a:p>
            <a:r>
              <a:rPr lang="en-US" dirty="0" smtClean="0"/>
              <a:t>Utilize geo-positioning to map on campus directions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High-Level Design</a:t>
            </a:r>
            <a:endParaRPr lang="en-US" dirty="0"/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853" y="1600200"/>
            <a:ext cx="5942294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Platform Selection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Android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Multiple HW</a:t>
            </a:r>
          </a:p>
          <a:p>
            <a:r>
              <a:rPr lang="en-US" dirty="0" smtClean="0"/>
              <a:t>Open source</a:t>
            </a:r>
          </a:p>
          <a:p>
            <a:r>
              <a:rPr lang="en-US" dirty="0" smtClean="0"/>
              <a:t>Eclipse IDE</a:t>
            </a:r>
          </a:p>
          <a:p>
            <a:r>
              <a:rPr lang="en-US" dirty="0" smtClean="0"/>
              <a:t>Java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lvl="0"/>
            <a:r>
              <a:rPr lang="en-US" dirty="0" err="1" smtClean="0"/>
              <a:t>iphone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Tightly-coupled with hardware</a:t>
            </a:r>
          </a:p>
          <a:p>
            <a:r>
              <a:rPr lang="en-US" dirty="0" smtClean="0"/>
              <a:t>Closed source (paid developer license)</a:t>
            </a:r>
          </a:p>
          <a:p>
            <a:r>
              <a:rPr lang="en-US" dirty="0" smtClean="0"/>
              <a:t>Apple-controlled ID</a:t>
            </a:r>
          </a:p>
          <a:p>
            <a:r>
              <a:rPr lang="en-US" dirty="0" smtClean="0"/>
              <a:t>Objective-C</a:t>
            </a:r>
          </a:p>
          <a:p>
            <a:r>
              <a:rPr lang="en-US" dirty="0" smtClean="0"/>
              <a:t>Lots of apps</a:t>
            </a:r>
            <a:endParaRPr lang="en-US" dirty="0"/>
          </a:p>
        </p:txBody>
      </p:sp>
      <p:pic>
        <p:nvPicPr>
          <p:cNvPr id="30724" name="Picture 4" descr="http://www.computerworlduk.com/cmsdata/features/2653/android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4419600"/>
            <a:ext cx="1889918" cy="1889919"/>
          </a:xfrm>
          <a:prstGeom prst="rect">
            <a:avLst/>
          </a:prstGeom>
          <a:noFill/>
        </p:spPr>
      </p:pic>
      <p:pic>
        <p:nvPicPr>
          <p:cNvPr id="30726" name="Picture 6" descr="http://weblogs.baltimoresun.com/business/consuminginterests/blog/apple-logo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19800" y="5181600"/>
            <a:ext cx="838200" cy="10134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Platform Selection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For this project, the </a:t>
            </a:r>
            <a:r>
              <a:rPr lang="en-US" dirty="0" err="1" smtClean="0"/>
              <a:t>iPhone</a:t>
            </a:r>
            <a:r>
              <a:rPr lang="en-US" dirty="0" smtClean="0"/>
              <a:t> OS chosen</a:t>
            </a:r>
          </a:p>
          <a:p>
            <a:r>
              <a:rPr lang="en-US" dirty="0" smtClean="0"/>
              <a:t>Pros:</a:t>
            </a:r>
          </a:p>
          <a:p>
            <a:pPr lvl="1"/>
            <a:r>
              <a:rPr lang="en-US" dirty="0" smtClean="0"/>
              <a:t>Widely used</a:t>
            </a:r>
          </a:p>
          <a:p>
            <a:pPr lvl="1"/>
            <a:r>
              <a:rPr lang="en-US" dirty="0" smtClean="0"/>
              <a:t>Mac environment</a:t>
            </a:r>
          </a:p>
          <a:p>
            <a:pPr lvl="1"/>
            <a:r>
              <a:rPr lang="en-US" dirty="0" smtClean="0"/>
              <a:t>Hardware is known</a:t>
            </a:r>
          </a:p>
          <a:p>
            <a:r>
              <a:rPr lang="en-US" dirty="0" smtClean="0"/>
              <a:t>Cons:</a:t>
            </a:r>
          </a:p>
          <a:p>
            <a:pPr lvl="1"/>
            <a:r>
              <a:rPr lang="en-US" dirty="0" smtClean="0"/>
              <a:t>Licenses needed (for dev on phone)</a:t>
            </a:r>
          </a:p>
          <a:p>
            <a:pPr lvl="1"/>
            <a:r>
              <a:rPr lang="en-US" dirty="0" smtClean="0"/>
              <a:t>Learning curve for Objective-C</a:t>
            </a:r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7" name="Picture 2" descr="http://www.mapds.com.au/newsletters/0807/iphone_home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209800"/>
            <a:ext cx="1819562" cy="3002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Server-Side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PHP</a:t>
            </a:r>
          </a:p>
          <a:p>
            <a:pPr lvl="1"/>
            <a:r>
              <a:rPr lang="en-US" dirty="0" smtClean="0"/>
              <a:t>General purpose scripting language to provide interaction with server applications</a:t>
            </a:r>
          </a:p>
          <a:p>
            <a:r>
              <a:rPr lang="en-US" dirty="0" err="1" smtClean="0"/>
              <a:t>MySQL</a:t>
            </a:r>
            <a:endParaRPr lang="en-US" dirty="0" smtClean="0"/>
          </a:p>
          <a:p>
            <a:pPr lvl="1"/>
            <a:r>
              <a:rPr lang="en-US" dirty="0" smtClean="0"/>
              <a:t>Database software, used for information storage</a:t>
            </a:r>
          </a:p>
          <a:p>
            <a:r>
              <a:rPr lang="en-US" dirty="0" smtClean="0"/>
              <a:t>Apache</a:t>
            </a:r>
          </a:p>
          <a:p>
            <a:pPr lvl="1"/>
            <a:r>
              <a:rPr lang="en-US" dirty="0" err="1" smtClean="0"/>
              <a:t>Webserver</a:t>
            </a:r>
            <a:endParaRPr lang="en-US" dirty="0" smtClean="0"/>
          </a:p>
          <a:p>
            <a:r>
              <a:rPr lang="en-US" dirty="0" smtClean="0"/>
              <a:t>XML</a:t>
            </a:r>
          </a:p>
          <a:p>
            <a:pPr lvl="1"/>
            <a:r>
              <a:rPr lang="en-US" dirty="0" smtClean="0"/>
              <a:t>ASCII format of data exported from the </a:t>
            </a:r>
            <a:r>
              <a:rPr lang="en-US" dirty="0" err="1" smtClean="0"/>
              <a:t>MySQL</a:t>
            </a:r>
            <a:r>
              <a:rPr lang="en-US" dirty="0" smtClean="0"/>
              <a:t> database</a:t>
            </a:r>
          </a:p>
          <a:p>
            <a:r>
              <a:rPr lang="en-US" dirty="0" err="1" smtClean="0"/>
              <a:t>TouchXML</a:t>
            </a:r>
            <a:endParaRPr lang="en-US" dirty="0" smtClean="0"/>
          </a:p>
          <a:p>
            <a:pPr lvl="1"/>
            <a:r>
              <a:rPr lang="en-US" dirty="0" smtClean="0"/>
              <a:t>Library used for XML parsing on the </a:t>
            </a:r>
            <a:r>
              <a:rPr lang="en-US" dirty="0" err="1" smtClean="0"/>
              <a:t>iPhone</a:t>
            </a:r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Design Decision: </a:t>
            </a:r>
            <a:r>
              <a:rPr lang="en-US" dirty="0" err="1" smtClean="0"/>
              <a:t>MySQL</a:t>
            </a:r>
            <a:r>
              <a:rPr lang="en-US" dirty="0" smtClean="0"/>
              <a:t> vs. </a:t>
            </a:r>
            <a:r>
              <a:rPr lang="en-US" dirty="0" err="1" smtClean="0"/>
              <a:t>SQLite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MySQL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Increased server/network workload</a:t>
            </a:r>
          </a:p>
          <a:p>
            <a:r>
              <a:rPr lang="en-US" dirty="0" smtClean="0"/>
              <a:t>Allows for always up-to-date information</a:t>
            </a:r>
          </a:p>
          <a:p>
            <a:r>
              <a:rPr lang="en-US" dirty="0" smtClean="0"/>
              <a:t>Higher requirement for backend hardware/software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err="1" smtClean="0"/>
              <a:t>SQLite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Minimizes requirements for server/network usage</a:t>
            </a:r>
          </a:p>
          <a:p>
            <a:r>
              <a:rPr lang="en-US" dirty="0" smtClean="0"/>
              <a:t>Requires application updates to introduce new data</a:t>
            </a:r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2514600" y="2059606"/>
            <a:ext cx="3886200" cy="1667472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Dataflow</a:t>
            </a:r>
            <a:endParaRPr lang="en-US" dirty="0"/>
          </a:p>
        </p:txBody>
      </p:sp>
      <p:sp>
        <p:nvSpPr>
          <p:cNvPr id="8" name="Right Arrow 7"/>
          <p:cNvSpPr/>
          <p:nvPr/>
        </p:nvSpPr>
        <p:spPr>
          <a:xfrm>
            <a:off x="685800" y="1905000"/>
            <a:ext cx="1600200" cy="1602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Request from Mobile Application</a:t>
            </a:r>
            <a:endParaRPr lang="en-US" sz="1400" dirty="0"/>
          </a:p>
        </p:txBody>
      </p:sp>
      <p:sp>
        <p:nvSpPr>
          <p:cNvPr id="9" name="Rectangle 8"/>
          <p:cNvSpPr/>
          <p:nvPr/>
        </p:nvSpPr>
        <p:spPr>
          <a:xfrm>
            <a:off x="2514600" y="2068534"/>
            <a:ext cx="1152144" cy="12727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PHP</a:t>
            </a:r>
            <a:endParaRPr lang="en-US" sz="1400" dirty="0"/>
          </a:p>
        </p:txBody>
      </p:sp>
      <p:sp>
        <p:nvSpPr>
          <p:cNvPr id="11" name="Rectangle 10"/>
          <p:cNvSpPr/>
          <p:nvPr/>
        </p:nvSpPr>
        <p:spPr>
          <a:xfrm>
            <a:off x="3886200" y="2068534"/>
            <a:ext cx="1152144" cy="12727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MySQL</a:t>
            </a:r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5248656" y="2068534"/>
            <a:ext cx="1152144" cy="12727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XML</a:t>
            </a:r>
            <a:endParaRPr lang="en-US" sz="1400" dirty="0"/>
          </a:p>
        </p:txBody>
      </p:sp>
      <p:cxnSp>
        <p:nvCxnSpPr>
          <p:cNvPr id="15" name="Straight Arrow Connector 14"/>
          <p:cNvCxnSpPr>
            <a:stCxn id="9" idx="3"/>
            <a:endCxn id="11" idx="1"/>
          </p:cNvCxnSpPr>
          <p:nvPr/>
        </p:nvCxnSpPr>
        <p:spPr>
          <a:xfrm>
            <a:off x="3666744" y="2704912"/>
            <a:ext cx="219456" cy="1588"/>
          </a:xfrm>
          <a:prstGeom prst="straightConnector1">
            <a:avLst/>
          </a:prstGeom>
          <a:ln>
            <a:tailEnd type="arrow" w="sm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1" idx="3"/>
            <a:endCxn id="12" idx="1"/>
          </p:cNvCxnSpPr>
          <p:nvPr/>
        </p:nvCxnSpPr>
        <p:spPr>
          <a:xfrm>
            <a:off x="5038344" y="2704912"/>
            <a:ext cx="210312" cy="1588"/>
          </a:xfrm>
          <a:prstGeom prst="straightConnector1">
            <a:avLst/>
          </a:prstGeom>
          <a:ln>
            <a:tailEnd type="arrow" w="sm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8" name="Right Arrow 17"/>
          <p:cNvSpPr/>
          <p:nvPr/>
        </p:nvSpPr>
        <p:spPr>
          <a:xfrm>
            <a:off x="6705600" y="1905000"/>
            <a:ext cx="1600200" cy="1602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To Mobile Application</a:t>
            </a:r>
            <a:endParaRPr lang="en-US" sz="1400" dirty="0"/>
          </a:p>
        </p:txBody>
      </p:sp>
      <p:sp>
        <p:nvSpPr>
          <p:cNvPr id="14" name="Rectangle 13"/>
          <p:cNvSpPr/>
          <p:nvPr/>
        </p:nvSpPr>
        <p:spPr>
          <a:xfrm>
            <a:off x="2514600" y="4504728"/>
            <a:ext cx="3886200" cy="1667472"/>
          </a:xfrm>
          <a:prstGeom prst="rect">
            <a:avLst/>
          </a:prstGeom>
          <a:ln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b"/>
          <a:lstStyle/>
          <a:p>
            <a:pPr algn="ctr"/>
            <a:r>
              <a:rPr lang="en-US" dirty="0" smtClean="0"/>
              <a:t>Server</a:t>
            </a:r>
            <a:endParaRPr lang="en-US" dirty="0"/>
          </a:p>
        </p:txBody>
      </p:sp>
      <p:sp>
        <p:nvSpPr>
          <p:cNvPr id="16" name="Right Arrow 15"/>
          <p:cNvSpPr/>
          <p:nvPr/>
        </p:nvSpPr>
        <p:spPr>
          <a:xfrm>
            <a:off x="685800" y="4350122"/>
            <a:ext cx="1600200" cy="16024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Request from Mobile Application</a:t>
            </a:r>
            <a:endParaRPr lang="en-US" sz="1400" dirty="0"/>
          </a:p>
        </p:txBody>
      </p:sp>
      <p:sp>
        <p:nvSpPr>
          <p:cNvPr id="19" name="Rectangle 18"/>
          <p:cNvSpPr/>
          <p:nvPr/>
        </p:nvSpPr>
        <p:spPr>
          <a:xfrm>
            <a:off x="2514600" y="4513656"/>
            <a:ext cx="1152144" cy="12727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PHP</a:t>
            </a:r>
            <a:endParaRPr lang="en-US" sz="1400" dirty="0"/>
          </a:p>
        </p:txBody>
      </p:sp>
      <p:sp>
        <p:nvSpPr>
          <p:cNvPr id="20" name="Rectangle 19"/>
          <p:cNvSpPr/>
          <p:nvPr/>
        </p:nvSpPr>
        <p:spPr>
          <a:xfrm>
            <a:off x="3886200" y="4513656"/>
            <a:ext cx="1152144" cy="1272756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/>
              <a:t>MySQL</a:t>
            </a:r>
            <a:endParaRPr lang="en-US" sz="1400" dirty="0"/>
          </a:p>
        </p:txBody>
      </p:sp>
      <p:sp>
        <p:nvSpPr>
          <p:cNvPr id="21" name="Rectangle 20"/>
          <p:cNvSpPr/>
          <p:nvPr/>
        </p:nvSpPr>
        <p:spPr>
          <a:xfrm>
            <a:off x="5248656" y="4513656"/>
            <a:ext cx="1152144" cy="1272756"/>
          </a:xfrm>
          <a:prstGeom prst="rect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XML</a:t>
            </a:r>
            <a:endParaRPr lang="en-US" sz="1400" dirty="0"/>
          </a:p>
        </p:txBody>
      </p:sp>
      <p:cxnSp>
        <p:nvCxnSpPr>
          <p:cNvPr id="22" name="Straight Arrow Connector 21"/>
          <p:cNvCxnSpPr>
            <a:stCxn id="19" idx="3"/>
            <a:endCxn id="20" idx="1"/>
          </p:cNvCxnSpPr>
          <p:nvPr/>
        </p:nvCxnSpPr>
        <p:spPr>
          <a:xfrm>
            <a:off x="3666744" y="5150034"/>
            <a:ext cx="219456" cy="1588"/>
          </a:xfrm>
          <a:prstGeom prst="straightConnector1">
            <a:avLst/>
          </a:prstGeom>
          <a:ln>
            <a:tailEnd type="arrow" w="sm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3"/>
            <a:endCxn id="21" idx="1"/>
          </p:cNvCxnSpPr>
          <p:nvPr/>
        </p:nvCxnSpPr>
        <p:spPr>
          <a:xfrm>
            <a:off x="5038344" y="5150034"/>
            <a:ext cx="210312" cy="1588"/>
          </a:xfrm>
          <a:prstGeom prst="straightConnector1">
            <a:avLst/>
          </a:prstGeom>
          <a:ln>
            <a:solidFill>
              <a:schemeClr val="accent1">
                <a:alpha val="25000"/>
              </a:schemeClr>
            </a:solidFill>
            <a:tailEnd type="arrow" w="sm" len="med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4" name="Right Arrow 23"/>
          <p:cNvSpPr/>
          <p:nvPr/>
        </p:nvSpPr>
        <p:spPr>
          <a:xfrm>
            <a:off x="6705600" y="4350122"/>
            <a:ext cx="1600200" cy="1602406"/>
          </a:xfrm>
          <a:prstGeom prst="rightArrow">
            <a:avLst/>
          </a:prstGeom>
          <a:solidFill>
            <a:schemeClr val="accent1">
              <a:alpha val="25000"/>
            </a:schemeClr>
          </a:solidFill>
          <a:ln>
            <a:solidFill>
              <a:schemeClr val="accent1">
                <a:alpha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/>
              <a:t>To Mobile Application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3696692" y="1690274"/>
            <a:ext cx="1637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Database Read</a:t>
            </a:r>
            <a:endParaRPr lang="en-US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3645909" y="4135396"/>
            <a:ext cx="1688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/>
              <a:t>Database Write</a:t>
            </a:r>
            <a:endParaRPr lang="en-US" b="1" i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Database Layout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Two primary tables</a:t>
            </a:r>
          </a:p>
          <a:p>
            <a:r>
              <a:rPr lang="en-US" dirty="0" err="1" smtClean="0"/>
              <a:t>placesTable</a:t>
            </a:r>
            <a:endParaRPr lang="en-US" dirty="0" smtClean="0"/>
          </a:p>
          <a:p>
            <a:pPr lvl="1"/>
            <a:r>
              <a:rPr lang="en-US" dirty="0" smtClean="0"/>
              <a:t>Contains location information, static description, etc</a:t>
            </a:r>
          </a:p>
          <a:p>
            <a:r>
              <a:rPr lang="en-US" dirty="0" err="1" smtClean="0"/>
              <a:t>ratingsTable</a:t>
            </a:r>
            <a:endParaRPr lang="en-US" dirty="0" smtClean="0"/>
          </a:p>
          <a:p>
            <a:pPr lvl="1"/>
            <a:r>
              <a:rPr lang="en-US" dirty="0" smtClean="0"/>
              <a:t>Contains </a:t>
            </a:r>
            <a:r>
              <a:rPr lang="en-US" dirty="0" err="1" smtClean="0"/>
              <a:t>placesID</a:t>
            </a:r>
            <a:r>
              <a:rPr lang="en-US" dirty="0" smtClean="0"/>
              <a:t> associated with the comment, numeric rating(1-5), comments, count of “likes” and “dislikes”</a:t>
            </a: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6312" y="3067844"/>
            <a:ext cx="300037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Distance Formulas for Lat/Long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dirty="0" smtClean="0"/>
              <a:t>Spherical Law of Cosines: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Our project (doubles needed):</a:t>
            </a:r>
          </a:p>
          <a:p>
            <a:endParaRPr lang="en-US" dirty="0" smtClean="0"/>
          </a:p>
          <a:p>
            <a:pPr lvl="1"/>
            <a:r>
              <a:rPr lang="en-US" dirty="0" err="1" smtClean="0"/>
              <a:t>Haversine</a:t>
            </a:r>
            <a:r>
              <a:rPr lang="en-US" dirty="0" smtClean="0"/>
              <a:t> (more accurate)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r>
              <a:rPr lang="en-US" dirty="0" smtClean="0"/>
              <a:t>Even more accurate: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4" name="Picture 2" descr="http://upload.wikimedia.org/wikipedia/commons/thumb/3/38/Law-of-haversines.svg/1000px-Law-of-haversines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255838"/>
            <a:ext cx="2697162" cy="2697162"/>
          </a:xfrm>
          <a:prstGeom prst="rect">
            <a:avLst/>
          </a:prstGeom>
          <a:noFill/>
        </p:spPr>
      </p:pic>
      <p:pic>
        <p:nvPicPr>
          <p:cNvPr id="15" name="Picture 4" descr="\cos(c) = \cos(a) \cos(b) + \sin(a) \sin(b) \cos(C). \,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19200" y="2286000"/>
            <a:ext cx="4800600" cy="273206"/>
          </a:xfrm>
          <a:prstGeom prst="rect">
            <a:avLst/>
          </a:prstGeom>
          <a:noFill/>
        </p:spPr>
      </p:pic>
      <p:pic>
        <p:nvPicPr>
          <p:cNvPr id="16" name="Picture 6" descr="{\color{white}\Big|}\Delta\widehat{\sigma}=\arccos\big(\sin\phi_s\sin\phi_f+\cos\phi_s\cos\phi_f\cos\Delta\lambda\big).\;\!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3429000"/>
            <a:ext cx="4038600" cy="361951"/>
          </a:xfrm>
          <a:prstGeom prst="rect">
            <a:avLst/>
          </a:prstGeom>
          <a:noFill/>
        </p:spPr>
      </p:pic>
      <p:pic>
        <p:nvPicPr>
          <p:cNvPr id="17" name="Picture 8" descr="{\color{white}\frac{\bigg|}{|}}\Delta\widehat{\sigma}&#10;=2\arcsin\left(\sqrt{\sin^2\left(\frac{\Delta\phi}{2}\right)+\cos{\phi_s}\cos{\phi_f}\sin^2\left(\frac{\Delta\lambda}{2}\right)}\right).\;\!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66800" y="4267200"/>
            <a:ext cx="4733925" cy="704851"/>
          </a:xfrm>
          <a:prstGeom prst="rect">
            <a:avLst/>
          </a:prstGeom>
          <a:noFill/>
        </p:spPr>
      </p:pic>
      <p:pic>
        <p:nvPicPr>
          <p:cNvPr id="18" name="Picture 10" descr="{\color{white}\frac{\bigg|}{|}|}\Delta\widehat{\sigma}=\arctan\left(\frac{\sqrt{\left(\cos\phi_f\sin\Delta\lambda\right)^2+\left(\cos\phi_s\sin\phi_f-\sin\phi_s\cos\phi_f\cos\Delta\lambda\right)^2}}{\sin\phi_s\sin\phi_f+\cos\phi_s\cos\phi_f\cos\Delta\lambda}\right).\;\!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90600" y="5638800"/>
            <a:ext cx="6134100" cy="704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PHP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3 end user functions needed:</a:t>
            </a:r>
          </a:p>
          <a:p>
            <a:pPr lvl="1"/>
            <a:r>
              <a:rPr lang="en-US" dirty="0" err="1" smtClean="0"/>
              <a:t>getLocation</a:t>
            </a:r>
            <a:r>
              <a:rPr lang="en-US" dirty="0" smtClean="0"/>
              <a:t>(</a:t>
            </a:r>
            <a:r>
              <a:rPr lang="en-US" dirty="0" err="1" smtClean="0"/>
              <a:t>myLatitude</a:t>
            </a:r>
            <a:r>
              <a:rPr lang="en-US" dirty="0" smtClean="0"/>
              <a:t>, </a:t>
            </a:r>
            <a:r>
              <a:rPr lang="en-US" dirty="0" err="1" smtClean="0"/>
              <a:t>myLongtitude</a:t>
            </a:r>
            <a:r>
              <a:rPr lang="en-US" dirty="0" smtClean="0"/>
              <a:t>)</a:t>
            </a:r>
          </a:p>
          <a:p>
            <a:pPr lvl="2"/>
            <a:r>
              <a:rPr lang="en-US" b="1" dirty="0" smtClean="0"/>
              <a:t>SQL: </a:t>
            </a:r>
            <a:r>
              <a:rPr lang="en-US" i="1" dirty="0" smtClean="0"/>
              <a:t>SELECT *, (3959 * </a:t>
            </a:r>
            <a:r>
              <a:rPr lang="en-US" i="1" dirty="0" err="1" smtClean="0"/>
              <a:t>acos</a:t>
            </a:r>
            <a:r>
              <a:rPr lang="en-US" i="1" dirty="0" smtClean="0"/>
              <a:t>( </a:t>
            </a:r>
            <a:r>
              <a:rPr lang="en-US" i="1" dirty="0" err="1" smtClean="0"/>
              <a:t>cos</a:t>
            </a:r>
            <a:r>
              <a:rPr lang="en-US" i="1" dirty="0" smtClean="0"/>
              <a:t>( </a:t>
            </a:r>
            <a:r>
              <a:rPr lang="en-US" i="1" dirty="0" err="1" smtClean="0"/>
              <a:t>radians($LAT</a:t>
            </a:r>
            <a:r>
              <a:rPr lang="en-US" i="1" dirty="0" smtClean="0"/>
              <a:t>) ) * </a:t>
            </a:r>
            <a:r>
              <a:rPr lang="en-US" i="1" dirty="0" err="1" smtClean="0"/>
              <a:t>cos</a:t>
            </a:r>
            <a:r>
              <a:rPr lang="en-US" i="1" dirty="0" smtClean="0"/>
              <a:t>( </a:t>
            </a:r>
            <a:r>
              <a:rPr lang="en-US" i="1" dirty="0" err="1" smtClean="0"/>
              <a:t>radians(latitude</a:t>
            </a:r>
            <a:r>
              <a:rPr lang="en-US" i="1" dirty="0" smtClean="0"/>
              <a:t>)) * </a:t>
            </a:r>
            <a:r>
              <a:rPr lang="en-US" i="1" dirty="0" err="1" smtClean="0"/>
              <a:t>cos(radians(longitude</a:t>
            </a:r>
            <a:r>
              <a:rPr lang="en-US" i="1" dirty="0" smtClean="0"/>
              <a:t>) - </a:t>
            </a:r>
            <a:r>
              <a:rPr lang="en-US" i="1" dirty="0" err="1" smtClean="0"/>
              <a:t>radians($LON</a:t>
            </a:r>
            <a:r>
              <a:rPr lang="en-US" i="1" dirty="0" smtClean="0"/>
              <a:t>) ) + sin( </a:t>
            </a:r>
            <a:r>
              <a:rPr lang="en-US" i="1" dirty="0" err="1" smtClean="0"/>
              <a:t>radians($LAT</a:t>
            </a:r>
            <a:r>
              <a:rPr lang="en-US" i="1" dirty="0" smtClean="0"/>
              <a:t>)) * </a:t>
            </a:r>
            <a:r>
              <a:rPr lang="en-US" i="1" dirty="0" err="1" smtClean="0"/>
              <a:t>sin(radians(latitude</a:t>
            </a:r>
            <a:r>
              <a:rPr lang="en-US" i="1" dirty="0" smtClean="0"/>
              <a:t>)))) AS distance FROM </a:t>
            </a:r>
            <a:r>
              <a:rPr lang="en-US" i="1" dirty="0" err="1" smtClean="0"/>
              <a:t>placesTable</a:t>
            </a:r>
            <a:r>
              <a:rPr lang="en-US" i="1" dirty="0" smtClean="0"/>
              <a:t> ORDER BY distance ASC LIMIT 25</a:t>
            </a:r>
            <a:endParaRPr lang="en-US" dirty="0" smtClean="0"/>
          </a:p>
          <a:p>
            <a:pPr lvl="1"/>
            <a:r>
              <a:rPr lang="en-US" dirty="0" err="1" smtClean="0"/>
              <a:t>getRating</a:t>
            </a:r>
            <a:r>
              <a:rPr lang="en-US" dirty="0" smtClean="0"/>
              <a:t>(</a:t>
            </a:r>
            <a:r>
              <a:rPr lang="en-US" dirty="0" err="1" smtClean="0"/>
              <a:t>locationKey</a:t>
            </a:r>
            <a:r>
              <a:rPr lang="en-US" dirty="0" smtClean="0"/>
              <a:t>)</a:t>
            </a:r>
          </a:p>
          <a:p>
            <a:pPr lvl="2"/>
            <a:r>
              <a:rPr lang="en-US" b="1" dirty="0" smtClean="0"/>
              <a:t>SQL:</a:t>
            </a:r>
            <a:r>
              <a:rPr lang="en-US" dirty="0" smtClean="0"/>
              <a:t> </a:t>
            </a:r>
            <a:r>
              <a:rPr lang="en-US" i="1" dirty="0" smtClean="0"/>
              <a:t>SELECT * FROM </a:t>
            </a:r>
            <a:r>
              <a:rPr lang="en-US" i="1" dirty="0" err="1" smtClean="0"/>
              <a:t>onCampusDB.ratingsTable</a:t>
            </a:r>
            <a:r>
              <a:rPr lang="en-US" i="1" dirty="0" smtClean="0"/>
              <a:t> WHERE </a:t>
            </a:r>
            <a:r>
              <a:rPr lang="en-US" i="1" dirty="0" err="1" smtClean="0"/>
              <a:t>placesID</a:t>
            </a:r>
            <a:r>
              <a:rPr lang="en-US" i="1" dirty="0" smtClean="0"/>
              <a:t> = $KEY</a:t>
            </a:r>
            <a:endParaRPr lang="en-US" dirty="0" smtClean="0"/>
          </a:p>
          <a:p>
            <a:pPr lvl="1"/>
            <a:r>
              <a:rPr lang="en-US" dirty="0" err="1" smtClean="0"/>
              <a:t>addRating</a:t>
            </a:r>
            <a:r>
              <a:rPr lang="en-US" dirty="0" smtClean="0"/>
              <a:t>(</a:t>
            </a:r>
            <a:r>
              <a:rPr lang="en-US" dirty="0" err="1" smtClean="0"/>
              <a:t>locationKey</a:t>
            </a:r>
            <a:r>
              <a:rPr lang="en-US" dirty="0" smtClean="0"/>
              <a:t>, rating, comment)</a:t>
            </a:r>
          </a:p>
          <a:p>
            <a:pPr lvl="2"/>
            <a:r>
              <a:rPr lang="en-US" b="1" dirty="0" smtClean="0"/>
              <a:t>SQL:</a:t>
            </a:r>
            <a:r>
              <a:rPr lang="en-US" dirty="0" smtClean="0"/>
              <a:t> </a:t>
            </a:r>
            <a:r>
              <a:rPr lang="en-US" i="1" dirty="0" smtClean="0"/>
              <a:t>INSERT INTO </a:t>
            </a:r>
            <a:r>
              <a:rPr lang="en-US" i="1" dirty="0" err="1" smtClean="0"/>
              <a:t>ratingsTable</a:t>
            </a:r>
            <a:r>
              <a:rPr lang="en-US" i="1" dirty="0" smtClean="0"/>
              <a:t>(id, </a:t>
            </a:r>
            <a:r>
              <a:rPr lang="en-US" i="1" dirty="0" err="1" smtClean="0"/>
              <a:t>placesID</a:t>
            </a:r>
            <a:r>
              <a:rPr lang="en-US" i="1" dirty="0" smtClean="0"/>
              <a:t>, rating, comment) VALUES ('NULL', '$</a:t>
            </a:r>
            <a:r>
              <a:rPr lang="en-US" i="1" dirty="0" err="1" smtClean="0"/>
              <a:t>myKey</a:t>
            </a:r>
            <a:r>
              <a:rPr lang="en-US" i="1" dirty="0" smtClean="0"/>
              <a:t>', '$</a:t>
            </a:r>
            <a:r>
              <a:rPr lang="en-US" i="1" dirty="0" err="1" smtClean="0"/>
              <a:t>myNumericRating</a:t>
            </a:r>
            <a:r>
              <a:rPr lang="en-US" i="1" dirty="0" smtClean="0"/>
              <a:t>', '$</a:t>
            </a:r>
            <a:r>
              <a:rPr lang="en-US" i="1" dirty="0" err="1" smtClean="0"/>
              <a:t>myComment</a:t>
            </a:r>
            <a:r>
              <a:rPr lang="en-US" i="1" dirty="0" smtClean="0"/>
              <a:t>')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Usage scenarios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Bob wants to find the nearest Subway</a:t>
            </a:r>
          </a:p>
          <a:p>
            <a:pPr lvl="1"/>
            <a:r>
              <a:rPr lang="en-US" dirty="0" smtClean="0"/>
              <a:t>Request sent by mobile application</a:t>
            </a:r>
          </a:p>
          <a:p>
            <a:pPr lvl="1"/>
            <a:r>
              <a:rPr lang="en-US" dirty="0" smtClean="0"/>
              <a:t>Supported by Bob’s current location</a:t>
            </a:r>
          </a:p>
          <a:p>
            <a:pPr lvl="1"/>
            <a:r>
              <a:rPr lang="en-US" dirty="0" smtClean="0"/>
              <a:t>University’s server returns subset of information from database server</a:t>
            </a:r>
            <a:endParaRPr lang="en-US" dirty="0"/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325176"/>
            <a:ext cx="4038600" cy="307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B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Bob had a terrible time at Subway in the gym ands wants to let everyone know</a:t>
            </a:r>
          </a:p>
          <a:p>
            <a:pPr lvl="1"/>
            <a:r>
              <a:rPr lang="en-US" dirty="0" smtClean="0"/>
              <a:t>Creates review/rating on mobile application</a:t>
            </a:r>
          </a:p>
          <a:p>
            <a:pPr lvl="1"/>
            <a:r>
              <a:rPr lang="en-US" dirty="0" smtClean="0"/>
              <a:t>Sent to university servers</a:t>
            </a:r>
          </a:p>
          <a:p>
            <a:pPr lvl="1"/>
            <a:r>
              <a:rPr lang="en-US" dirty="0" smtClean="0"/>
              <a:t>Available immediately to user-base</a:t>
            </a:r>
            <a:endParaRPr lang="en-US" dirty="0"/>
          </a:p>
        </p:txBody>
      </p:sp>
      <p:pic>
        <p:nvPicPr>
          <p:cNvPr id="61442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325176"/>
            <a:ext cx="4038600" cy="307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C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Bob wants to see what everyone thinks of the Engineering Computer Lab</a:t>
            </a:r>
          </a:p>
          <a:p>
            <a:pPr lvl="1"/>
            <a:r>
              <a:rPr lang="en-US" dirty="0" smtClean="0"/>
              <a:t>Request of reviews sent to University servers</a:t>
            </a:r>
          </a:p>
          <a:p>
            <a:pPr lvl="1"/>
            <a:r>
              <a:rPr lang="en-US" dirty="0" smtClean="0"/>
              <a:t>Subset of information about requested location downloaded to mobile application for review</a:t>
            </a:r>
          </a:p>
        </p:txBody>
      </p:sp>
      <p:pic>
        <p:nvPicPr>
          <p:cNvPr id="6246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2325176"/>
            <a:ext cx="4038600" cy="3076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Application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a Place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3962400" y="1600200"/>
            <a:ext cx="4724400" cy="4525963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Sorted by distance to current location, closest locations first</a:t>
            </a:r>
          </a:p>
          <a:p>
            <a:r>
              <a:rPr lang="en-US" dirty="0" smtClean="0"/>
              <a:t>Displays basic information</a:t>
            </a:r>
          </a:p>
          <a:p>
            <a:pPr lvl="1"/>
            <a:r>
              <a:rPr lang="en-US" dirty="0" smtClean="0"/>
              <a:t>Latitude</a:t>
            </a:r>
          </a:p>
          <a:p>
            <a:pPr lvl="1"/>
            <a:r>
              <a:rPr lang="en-US" dirty="0" smtClean="0"/>
              <a:t>Longitude</a:t>
            </a:r>
          </a:p>
          <a:p>
            <a:pPr lvl="1"/>
            <a:r>
              <a:rPr lang="en-US" dirty="0" smtClean="0"/>
              <a:t>Distance</a:t>
            </a:r>
          </a:p>
          <a:p>
            <a:r>
              <a:rPr lang="en-US" dirty="0" smtClean="0"/>
              <a:t>Buttons for additional functions</a:t>
            </a:r>
          </a:p>
          <a:p>
            <a:pPr lvl="1"/>
            <a:r>
              <a:rPr lang="en-US" dirty="0" smtClean="0"/>
              <a:t>Map It! – map directions from your current location to the place in view</a:t>
            </a:r>
          </a:p>
          <a:p>
            <a:pPr lvl="1"/>
            <a:r>
              <a:rPr lang="en-US" dirty="0" smtClean="0"/>
              <a:t>View Ratings – view ratings for the current place</a:t>
            </a:r>
          </a:p>
          <a:p>
            <a:pPr lvl="1"/>
            <a:r>
              <a:rPr lang="en-US" dirty="0" smtClean="0"/>
              <a:t>Rate It! – rate the current place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57400" y="2288358"/>
            <a:ext cx="2027433" cy="377083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2400" y="2286000"/>
            <a:ext cx="2021180" cy="37592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View Ratings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List ratings for the current place</a:t>
            </a:r>
          </a:p>
          <a:p>
            <a:r>
              <a:rPr lang="en-US" dirty="0" smtClean="0"/>
              <a:t>View the numeric rating, average rating and comment contents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1828800"/>
            <a:ext cx="2193594" cy="407987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86000" y="1828800"/>
            <a:ext cx="2193594" cy="407987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Testing/Development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Server-Side Emulation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MAMP – Mac, Apache, </a:t>
            </a:r>
            <a:r>
              <a:rPr lang="en-US" dirty="0" err="1" smtClean="0"/>
              <a:t>MySQL</a:t>
            </a:r>
            <a:r>
              <a:rPr lang="en-US" dirty="0" smtClean="0"/>
              <a:t>, PHP server designed for local web-development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Mobile Application Emulation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Developed, debugged in Apple </a:t>
            </a:r>
            <a:r>
              <a:rPr lang="en-US" dirty="0" err="1" smtClean="0"/>
              <a:t>Xcode</a:t>
            </a:r>
            <a:endParaRPr lang="en-US" dirty="0" smtClean="0"/>
          </a:p>
          <a:p>
            <a:r>
              <a:rPr lang="en-US" dirty="0" smtClean="0"/>
              <a:t>Run in </a:t>
            </a:r>
            <a:r>
              <a:rPr lang="en-US" dirty="0" err="1" smtClean="0"/>
              <a:t>iPhone</a:t>
            </a:r>
            <a:r>
              <a:rPr lang="en-US" dirty="0" smtClean="0"/>
              <a:t> simulator on development machine</a:t>
            </a:r>
            <a:endParaRPr lang="en-US" dirty="0"/>
          </a:p>
        </p:txBody>
      </p:sp>
      <p:pic>
        <p:nvPicPr>
          <p:cNvPr id="1026" name="Picture 2" descr="http://www.mamp.info/en/images/mamp_home.gif">
            <a:hlinkClick r:id="rId2" tooltip="MAMP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8468" y="4114800"/>
            <a:ext cx="1991214" cy="1952626"/>
          </a:xfrm>
          <a:prstGeom prst="rect">
            <a:avLst/>
          </a:prstGeom>
          <a:noFill/>
        </p:spPr>
      </p:pic>
      <p:pic>
        <p:nvPicPr>
          <p:cNvPr id="1028" name="Picture 4" descr="http://www.mrc-lmb.cam.ac.uk/genomes/BioSAVE/media/xcod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3962400"/>
            <a:ext cx="2438400" cy="2438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Expansion and Refinement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Tips/Natural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Morph the ratings section into a “tips”</a:t>
            </a:r>
          </a:p>
          <a:p>
            <a:r>
              <a:rPr lang="en-US" dirty="0" smtClean="0"/>
              <a:t>Tips are rated by users</a:t>
            </a:r>
          </a:p>
          <a:p>
            <a:r>
              <a:rPr lang="en-US" dirty="0" smtClean="0"/>
              <a:t>By “natural selection” the best tips float to the top</a:t>
            </a:r>
          </a:p>
          <a:p>
            <a:r>
              <a:rPr lang="en-US" dirty="0" smtClean="0"/>
              <a:t>Facilitates knowledge transfer</a:t>
            </a:r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Deployment Strategy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phases:</a:t>
            </a:r>
          </a:p>
          <a:p>
            <a:pPr lvl="1"/>
            <a:r>
              <a:rPr lang="en-US" dirty="0" smtClean="0"/>
              <a:t>Test groups of users (such as focus groups)</a:t>
            </a:r>
          </a:p>
          <a:p>
            <a:pPr lvl="1"/>
            <a:r>
              <a:rPr lang="en-US" dirty="0" smtClean="0"/>
              <a:t>Small subset of users on a single campus</a:t>
            </a:r>
          </a:p>
          <a:p>
            <a:pPr lvl="1"/>
            <a:r>
              <a:rPr lang="en-US" dirty="0" smtClean="0"/>
              <a:t>Full rollout onto a single campus</a:t>
            </a:r>
          </a:p>
          <a:p>
            <a:pPr lvl="1"/>
            <a:r>
              <a:rPr lang="en-US" dirty="0" smtClean="0"/>
              <a:t>Gradual rollouts into other schools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219200" y="5486400"/>
            <a:ext cx="6172200" cy="6096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/>
              <a:t>Important to work with college administration </a:t>
            </a:r>
            <a:endParaRPr lang="en-US" b="1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Pictures</a:t>
            </a:r>
          </a:p>
          <a:p>
            <a:r>
              <a:rPr lang="en-US" dirty="0" smtClean="0"/>
              <a:t>Real </a:t>
            </a:r>
            <a:r>
              <a:rPr lang="en-US" dirty="0" err="1" smtClean="0"/>
              <a:t>webserver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02/17/2009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Participatory Urbanism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B70C71-B545-489C-9D26-A2FA2172B10E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need has been identified</a:t>
            </a:r>
          </a:p>
          <a:p>
            <a:r>
              <a:rPr lang="en-US" dirty="0" smtClean="0"/>
              <a:t>A proposed solution has been presented</a:t>
            </a:r>
          </a:p>
          <a:p>
            <a:r>
              <a:rPr lang="en-US" dirty="0" smtClean="0"/>
              <a:t>Future works can make this marketable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Custom 3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7F7F7F"/>
      </a:accent2>
      <a:accent3>
        <a:srgbClr val="000000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19658</TotalTime>
  <Words>843</Words>
  <Application>Microsoft Office PowerPoint</Application>
  <PresentationFormat>On-screen Show (4:3)</PresentationFormat>
  <Paragraphs>214</Paragraphs>
  <Slides>30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Module</vt:lpstr>
      <vt:lpstr>OnCampus</vt:lpstr>
      <vt:lpstr>Establish Problem Space</vt:lpstr>
      <vt:lpstr>Yelp!</vt:lpstr>
      <vt:lpstr>iStanford</vt:lpstr>
      <vt:lpstr>Pitfalls</vt:lpstr>
      <vt:lpstr>Goals/Objectives</vt:lpstr>
      <vt:lpstr>Requirements</vt:lpstr>
      <vt:lpstr>High-Level Design</vt:lpstr>
      <vt:lpstr>Platform Selection</vt:lpstr>
      <vt:lpstr>Platform Selection</vt:lpstr>
      <vt:lpstr>Server-Side Applications</vt:lpstr>
      <vt:lpstr>Design Decision: MySQL vs. SQLite</vt:lpstr>
      <vt:lpstr>Basic Dataflow</vt:lpstr>
      <vt:lpstr>Database Layout</vt:lpstr>
      <vt:lpstr>Distance Formulas for Lat/Long</vt:lpstr>
      <vt:lpstr>PHP</vt:lpstr>
      <vt:lpstr>Usage scenarios</vt:lpstr>
      <vt:lpstr>Case A</vt:lpstr>
      <vt:lpstr>Case B</vt:lpstr>
      <vt:lpstr>Case C</vt:lpstr>
      <vt:lpstr>The Application</vt:lpstr>
      <vt:lpstr>View a Place</vt:lpstr>
      <vt:lpstr>View Ratings</vt:lpstr>
      <vt:lpstr>Testing/Development</vt:lpstr>
      <vt:lpstr>Expansion and Refinement</vt:lpstr>
      <vt:lpstr>Tips/Natural Selection</vt:lpstr>
      <vt:lpstr>Deployment Strategy</vt:lpstr>
      <vt:lpstr>Other</vt:lpstr>
      <vt:lpstr>Demo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 Empirical Investigation of Software Reuse Benefits in a Large Telcom Product</dc:title>
  <dc:creator>sthompson</dc:creator>
  <cp:lastModifiedBy>XP User</cp:lastModifiedBy>
  <cp:revision>414</cp:revision>
  <dcterms:created xsi:type="dcterms:W3CDTF">2010-04-07T00:07:47Z</dcterms:created>
  <dcterms:modified xsi:type="dcterms:W3CDTF">2010-04-07T14:18:32Z</dcterms:modified>
</cp:coreProperties>
</file>