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16" r:id="rId2"/>
    <p:sldId id="418" r:id="rId3"/>
    <p:sldId id="419" r:id="rId4"/>
    <p:sldId id="417" r:id="rId5"/>
    <p:sldId id="420" r:id="rId6"/>
    <p:sldId id="421" r:id="rId7"/>
    <p:sldId id="422" r:id="rId8"/>
    <p:sldId id="423" r:id="rId9"/>
    <p:sldId id="373" r:id="rId10"/>
    <p:sldId id="435" r:id="rId11"/>
    <p:sldId id="428" r:id="rId12"/>
    <p:sldId id="429" r:id="rId13"/>
    <p:sldId id="376" r:id="rId14"/>
    <p:sldId id="436" r:id="rId15"/>
    <p:sldId id="377" r:id="rId16"/>
    <p:sldId id="378" r:id="rId17"/>
    <p:sldId id="379" r:id="rId18"/>
    <p:sldId id="430" r:id="rId19"/>
    <p:sldId id="431" r:id="rId20"/>
    <p:sldId id="434" r:id="rId21"/>
    <p:sldId id="432" r:id="rId2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FF99CC"/>
    <a:srgbClr val="FF3300"/>
    <a:srgbClr val="99CCFF"/>
    <a:srgbClr val="00FF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3" autoAdjust="0"/>
  </p:normalViewPr>
  <p:slideViewPr>
    <p:cSldViewPr snapToGrid="0">
      <p:cViewPr>
        <p:scale>
          <a:sx n="73" d="100"/>
          <a:sy n="73" d="100"/>
        </p:scale>
        <p:origin x="-180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t" anchorCtr="0" compatLnSpc="1">
            <a:prstTxWarp prst="textNoShape">
              <a:avLst/>
            </a:prstTxWarp>
          </a:bodyPr>
          <a:lstStyle>
            <a:lvl1pPr defTabSz="946150">
              <a:defRPr sz="1200"/>
            </a:lvl1pPr>
          </a:lstStyle>
          <a:p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1625" y="0"/>
            <a:ext cx="3163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/>
            </a:lvl1pPr>
          </a:lstStyle>
          <a:p>
            <a:endParaRPr lang="en-US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638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b" anchorCtr="0" compatLnSpc="1">
            <a:prstTxWarp prst="textNoShape">
              <a:avLst/>
            </a:prstTxWarp>
          </a:bodyPr>
          <a:lstStyle>
            <a:lvl1pPr defTabSz="946150">
              <a:defRPr sz="1200"/>
            </a:lvl1pPr>
          </a:lstStyle>
          <a:p>
            <a:endParaRPr lang="en-US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1625" y="9129713"/>
            <a:ext cx="31638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/>
            </a:lvl1pPr>
          </a:lstStyle>
          <a:p>
            <a:fld id="{26C848FA-1E37-47DC-AE6A-3FF7AD78CE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b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18" charset="0"/>
              </a:defRPr>
            </a:lvl1pPr>
          </a:lstStyle>
          <a:p>
            <a:fld id="{1A37A543-00E8-4375-9BF5-B320093193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5B6A6F44-7BB1-4EBB-911A-8BEB0673F6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311C2C99-6F22-49A7-B384-C72A47FB6B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322CC5EE-396B-481F-B827-BBE623CB56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FD38DB2E-23F3-46FF-9B46-97704C1582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36D686AD-FB4B-4717-957F-A8226DB9BB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EB483DE2-BF25-411C-8B5A-492B160EDA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689F6602-9194-427F-84AD-FC91BA83F6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EBBC084B-11E6-4BD3-BC51-FBECF3E40F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EBA26CFA-3EC3-4B49-89A4-FEDB8E88C4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DB112496-3987-4E5D-B39D-D3D8C42A17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787F9871-A1C4-49A7-8C76-D37C66E660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413" y="6400800"/>
            <a:ext cx="3862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r>
              <a:rPr lang="en-US"/>
              <a:t>6-</a:t>
            </a:r>
            <a:fld id="{8F7E5355-7768-48F6-8C89-70262253EF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4.bin"/><Relationship Id="rId26" Type="http://schemas.openxmlformats.org/officeDocument/2006/relationships/oleObject" Target="../embeddings/oleObject22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17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17" Type="http://schemas.openxmlformats.org/officeDocument/2006/relationships/oleObject" Target="../embeddings/oleObject13.bin"/><Relationship Id="rId25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oleObject16.bin"/><Relationship Id="rId29" Type="http://schemas.openxmlformats.org/officeDocument/2006/relationships/oleObject" Target="../embeddings/oleObject25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20.bin"/><Relationship Id="rId32" Type="http://schemas.openxmlformats.org/officeDocument/2006/relationships/oleObject" Target="../embeddings/oleObject28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11.bin"/><Relationship Id="rId23" Type="http://schemas.openxmlformats.org/officeDocument/2006/relationships/oleObject" Target="../embeddings/oleObject19.bin"/><Relationship Id="rId28" Type="http://schemas.openxmlformats.org/officeDocument/2006/relationships/oleObject" Target="../embeddings/oleObject24.bin"/><Relationship Id="rId10" Type="http://schemas.openxmlformats.org/officeDocument/2006/relationships/oleObject" Target="../embeddings/oleObject6.bin"/><Relationship Id="rId19" Type="http://schemas.openxmlformats.org/officeDocument/2006/relationships/oleObject" Target="../embeddings/oleObject15.bin"/><Relationship Id="rId31" Type="http://schemas.openxmlformats.org/officeDocument/2006/relationships/oleObject" Target="../embeddings/oleObject27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10.bin"/><Relationship Id="rId22" Type="http://schemas.openxmlformats.org/officeDocument/2006/relationships/oleObject" Target="../embeddings/oleObject18.bin"/><Relationship Id="rId27" Type="http://schemas.openxmlformats.org/officeDocument/2006/relationships/oleObject" Target="../embeddings/oleObject23.bin"/><Relationship Id="rId30" Type="http://schemas.openxmlformats.org/officeDocument/2006/relationships/oleObject" Target="../embeddings/oleObject26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7.bin"/><Relationship Id="rId18" Type="http://schemas.openxmlformats.org/officeDocument/2006/relationships/oleObject" Target="../embeddings/oleObject42.bin"/><Relationship Id="rId26" Type="http://schemas.openxmlformats.org/officeDocument/2006/relationships/oleObject" Target="../embeddings/oleObject50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45.bin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6.bin"/><Relationship Id="rId17" Type="http://schemas.openxmlformats.org/officeDocument/2006/relationships/oleObject" Target="../embeddings/oleObject41.bin"/><Relationship Id="rId25" Type="http://schemas.openxmlformats.org/officeDocument/2006/relationships/oleObject" Target="../embeddings/oleObject4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0.bin"/><Relationship Id="rId20" Type="http://schemas.openxmlformats.org/officeDocument/2006/relationships/oleObject" Target="../embeddings/oleObject44.bin"/><Relationship Id="rId29" Type="http://schemas.openxmlformats.org/officeDocument/2006/relationships/oleObject" Target="../embeddings/oleObject53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5.bin"/><Relationship Id="rId24" Type="http://schemas.openxmlformats.org/officeDocument/2006/relationships/oleObject" Target="../embeddings/oleObject48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9.bin"/><Relationship Id="rId23" Type="http://schemas.openxmlformats.org/officeDocument/2006/relationships/oleObject" Target="../embeddings/oleObject47.bin"/><Relationship Id="rId28" Type="http://schemas.openxmlformats.org/officeDocument/2006/relationships/oleObject" Target="../embeddings/oleObject52.bin"/><Relationship Id="rId10" Type="http://schemas.openxmlformats.org/officeDocument/2006/relationships/oleObject" Target="../embeddings/oleObject34.bin"/><Relationship Id="rId19" Type="http://schemas.openxmlformats.org/officeDocument/2006/relationships/oleObject" Target="../embeddings/oleObject43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8.bin"/><Relationship Id="rId22" Type="http://schemas.openxmlformats.org/officeDocument/2006/relationships/oleObject" Target="../embeddings/oleObject46.bin"/><Relationship Id="rId27" Type="http://schemas.openxmlformats.org/officeDocument/2006/relationships/oleObject" Target="../embeddings/oleObject51.bin"/><Relationship Id="rId30" Type="http://schemas.openxmlformats.org/officeDocument/2006/relationships/oleObject" Target="../embeddings/oleObject5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oleObject" Target="../embeddings/oleObject63.bin"/><Relationship Id="rId18" Type="http://schemas.openxmlformats.org/officeDocument/2006/relationships/oleObject" Target="../embeddings/oleObject68.bin"/><Relationship Id="rId26" Type="http://schemas.openxmlformats.org/officeDocument/2006/relationships/oleObject" Target="../embeddings/oleObject76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71.bin"/><Relationship Id="rId7" Type="http://schemas.openxmlformats.org/officeDocument/2006/relationships/oleObject" Target="../embeddings/oleObject57.bin"/><Relationship Id="rId12" Type="http://schemas.openxmlformats.org/officeDocument/2006/relationships/oleObject" Target="../embeddings/oleObject62.bin"/><Relationship Id="rId17" Type="http://schemas.openxmlformats.org/officeDocument/2006/relationships/oleObject" Target="../embeddings/oleObject67.bin"/><Relationship Id="rId25" Type="http://schemas.openxmlformats.org/officeDocument/2006/relationships/oleObject" Target="../embeddings/oleObject75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66.bin"/><Relationship Id="rId20" Type="http://schemas.openxmlformats.org/officeDocument/2006/relationships/oleObject" Target="../embeddings/oleObject70.bin"/><Relationship Id="rId29" Type="http://schemas.openxmlformats.org/officeDocument/2006/relationships/oleObject" Target="../embeddings/oleObject7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6.bin"/><Relationship Id="rId11" Type="http://schemas.openxmlformats.org/officeDocument/2006/relationships/oleObject" Target="../embeddings/oleObject61.bin"/><Relationship Id="rId24" Type="http://schemas.openxmlformats.org/officeDocument/2006/relationships/oleObject" Target="../embeddings/oleObject74.bin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5.bin"/><Relationship Id="rId23" Type="http://schemas.openxmlformats.org/officeDocument/2006/relationships/oleObject" Target="../embeddings/oleObject73.bin"/><Relationship Id="rId28" Type="http://schemas.openxmlformats.org/officeDocument/2006/relationships/oleObject" Target="../embeddings/oleObject78.bin"/><Relationship Id="rId10" Type="http://schemas.openxmlformats.org/officeDocument/2006/relationships/oleObject" Target="../embeddings/oleObject60.bin"/><Relationship Id="rId19" Type="http://schemas.openxmlformats.org/officeDocument/2006/relationships/oleObject" Target="../embeddings/oleObject69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59.bin"/><Relationship Id="rId14" Type="http://schemas.openxmlformats.org/officeDocument/2006/relationships/oleObject" Target="../embeddings/oleObject64.bin"/><Relationship Id="rId22" Type="http://schemas.openxmlformats.org/officeDocument/2006/relationships/oleObject" Target="../embeddings/oleObject72.bin"/><Relationship Id="rId27" Type="http://schemas.openxmlformats.org/officeDocument/2006/relationships/oleObject" Target="../embeddings/oleObject77.bin"/><Relationship Id="rId30" Type="http://schemas.openxmlformats.org/officeDocument/2006/relationships/oleObject" Target="../embeddings/oleObject80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9.bin"/><Relationship Id="rId18" Type="http://schemas.openxmlformats.org/officeDocument/2006/relationships/oleObject" Target="../embeddings/oleObject94.bin"/><Relationship Id="rId26" Type="http://schemas.openxmlformats.org/officeDocument/2006/relationships/oleObject" Target="../embeddings/oleObject102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97.bin"/><Relationship Id="rId7" Type="http://schemas.openxmlformats.org/officeDocument/2006/relationships/oleObject" Target="../embeddings/oleObject83.bin"/><Relationship Id="rId12" Type="http://schemas.openxmlformats.org/officeDocument/2006/relationships/oleObject" Target="../embeddings/oleObject88.bin"/><Relationship Id="rId17" Type="http://schemas.openxmlformats.org/officeDocument/2006/relationships/oleObject" Target="../embeddings/oleObject93.bin"/><Relationship Id="rId25" Type="http://schemas.openxmlformats.org/officeDocument/2006/relationships/oleObject" Target="../embeddings/oleObject10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2.bin"/><Relationship Id="rId20" Type="http://schemas.openxmlformats.org/officeDocument/2006/relationships/oleObject" Target="../embeddings/oleObject96.bin"/><Relationship Id="rId29" Type="http://schemas.openxmlformats.org/officeDocument/2006/relationships/oleObject" Target="../embeddings/oleObject105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87.bin"/><Relationship Id="rId24" Type="http://schemas.openxmlformats.org/officeDocument/2006/relationships/oleObject" Target="../embeddings/oleObject100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91.bin"/><Relationship Id="rId23" Type="http://schemas.openxmlformats.org/officeDocument/2006/relationships/oleObject" Target="../embeddings/oleObject99.bin"/><Relationship Id="rId28" Type="http://schemas.openxmlformats.org/officeDocument/2006/relationships/oleObject" Target="../embeddings/oleObject104.bin"/><Relationship Id="rId10" Type="http://schemas.openxmlformats.org/officeDocument/2006/relationships/oleObject" Target="../embeddings/oleObject86.bin"/><Relationship Id="rId19" Type="http://schemas.openxmlformats.org/officeDocument/2006/relationships/oleObject" Target="../embeddings/oleObject95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85.bin"/><Relationship Id="rId14" Type="http://schemas.openxmlformats.org/officeDocument/2006/relationships/oleObject" Target="../embeddings/oleObject90.bin"/><Relationship Id="rId22" Type="http://schemas.openxmlformats.org/officeDocument/2006/relationships/oleObject" Target="../embeddings/oleObject98.bin"/><Relationship Id="rId27" Type="http://schemas.openxmlformats.org/officeDocument/2006/relationships/oleObject" Target="../embeddings/oleObject103.bin"/><Relationship Id="rId30" Type="http://schemas.openxmlformats.org/officeDocument/2006/relationships/oleObject" Target="../embeddings/oleObject10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oleObject" Target="../embeddings/oleObject117.bin"/><Relationship Id="rId18" Type="http://schemas.openxmlformats.org/officeDocument/2006/relationships/oleObject" Target="../embeddings/oleObject122.bin"/><Relationship Id="rId3" Type="http://schemas.openxmlformats.org/officeDocument/2006/relationships/oleObject" Target="../embeddings/oleObject107.bin"/><Relationship Id="rId21" Type="http://schemas.openxmlformats.org/officeDocument/2006/relationships/oleObject" Target="../embeddings/oleObject125.bin"/><Relationship Id="rId7" Type="http://schemas.openxmlformats.org/officeDocument/2006/relationships/oleObject" Target="../embeddings/oleObject111.bin"/><Relationship Id="rId12" Type="http://schemas.openxmlformats.org/officeDocument/2006/relationships/oleObject" Target="../embeddings/oleObject116.bin"/><Relationship Id="rId17" Type="http://schemas.openxmlformats.org/officeDocument/2006/relationships/oleObject" Target="../embeddings/oleObject12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0.bin"/><Relationship Id="rId20" Type="http://schemas.openxmlformats.org/officeDocument/2006/relationships/oleObject" Target="../embeddings/oleObject12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0.bin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09.bin"/><Relationship Id="rId15" Type="http://schemas.openxmlformats.org/officeDocument/2006/relationships/oleObject" Target="../embeddings/oleObject119.bin"/><Relationship Id="rId10" Type="http://schemas.openxmlformats.org/officeDocument/2006/relationships/oleObject" Target="../embeddings/oleObject114.bin"/><Relationship Id="rId19" Type="http://schemas.openxmlformats.org/officeDocument/2006/relationships/oleObject" Target="../embeddings/oleObject123.bin"/><Relationship Id="rId4" Type="http://schemas.openxmlformats.org/officeDocument/2006/relationships/oleObject" Target="../embeddings/oleObject108.bin"/><Relationship Id="rId9" Type="http://schemas.openxmlformats.org/officeDocument/2006/relationships/oleObject" Target="../embeddings/oleObject113.bin"/><Relationship Id="rId14" Type="http://schemas.openxmlformats.org/officeDocument/2006/relationships/oleObject" Target="../embeddings/oleObject118.bin"/><Relationship Id="rId22" Type="http://schemas.openxmlformats.org/officeDocument/2006/relationships/oleObject" Target="../embeddings/oleObject12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2.bin"/><Relationship Id="rId13" Type="http://schemas.openxmlformats.org/officeDocument/2006/relationships/oleObject" Target="../embeddings/oleObject137.bin"/><Relationship Id="rId3" Type="http://schemas.openxmlformats.org/officeDocument/2006/relationships/oleObject" Target="../embeddings/oleObject127.bin"/><Relationship Id="rId7" Type="http://schemas.openxmlformats.org/officeDocument/2006/relationships/oleObject" Target="../embeddings/oleObject131.bin"/><Relationship Id="rId12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0.bin"/><Relationship Id="rId11" Type="http://schemas.openxmlformats.org/officeDocument/2006/relationships/oleObject" Target="../embeddings/oleObject135.bin"/><Relationship Id="rId5" Type="http://schemas.openxmlformats.org/officeDocument/2006/relationships/oleObject" Target="../embeddings/oleObject129.bin"/><Relationship Id="rId10" Type="http://schemas.openxmlformats.org/officeDocument/2006/relationships/oleObject" Target="../embeddings/oleObject134.bin"/><Relationship Id="rId4" Type="http://schemas.openxmlformats.org/officeDocument/2006/relationships/oleObject" Target="../embeddings/oleObject128.bin"/><Relationship Id="rId9" Type="http://schemas.openxmlformats.org/officeDocument/2006/relationships/oleObject" Target="../embeddings/oleObject133.bin"/><Relationship Id="rId14" Type="http://schemas.openxmlformats.org/officeDocument/2006/relationships/oleObject" Target="../embeddings/oleObject138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oleObject" Target="../embeddings/oleObject148.bin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2.bin"/><Relationship Id="rId12" Type="http://schemas.openxmlformats.org/officeDocument/2006/relationships/oleObject" Target="../embeddings/oleObject147.bin"/><Relationship Id="rId17" Type="http://schemas.openxmlformats.org/officeDocument/2006/relationships/oleObject" Target="../embeddings/oleObject15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1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1.bin"/><Relationship Id="rId11" Type="http://schemas.openxmlformats.org/officeDocument/2006/relationships/oleObject" Target="../embeddings/oleObject146.bin"/><Relationship Id="rId5" Type="http://schemas.openxmlformats.org/officeDocument/2006/relationships/image" Target="../media/image4.png"/><Relationship Id="rId15" Type="http://schemas.openxmlformats.org/officeDocument/2006/relationships/oleObject" Target="../embeddings/oleObject150.bin"/><Relationship Id="rId10" Type="http://schemas.openxmlformats.org/officeDocument/2006/relationships/oleObject" Target="../embeddings/oleObject145.bin"/><Relationship Id="rId4" Type="http://schemas.openxmlformats.org/officeDocument/2006/relationships/oleObject" Target="../embeddings/oleObject140.bin"/><Relationship Id="rId9" Type="http://schemas.openxmlformats.org/officeDocument/2006/relationships/oleObject" Target="../embeddings/oleObject144.bin"/><Relationship Id="rId14" Type="http://schemas.openxmlformats.org/officeDocument/2006/relationships/oleObject" Target="../embeddings/oleObject149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1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5.bin"/><Relationship Id="rId5" Type="http://schemas.openxmlformats.org/officeDocument/2006/relationships/oleObject" Target="../embeddings/oleObject154.bin"/><Relationship Id="rId4" Type="http://schemas.openxmlformats.org/officeDocument/2006/relationships/oleObject" Target="../embeddings/oleObject153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1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9.bin"/><Relationship Id="rId5" Type="http://schemas.openxmlformats.org/officeDocument/2006/relationships/oleObject" Target="../embeddings/oleObject158.bin"/><Relationship Id="rId4" Type="http://schemas.openxmlformats.org/officeDocument/2006/relationships/oleObject" Target="../embeddings/oleObject157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5.bin"/><Relationship Id="rId3" Type="http://schemas.openxmlformats.org/officeDocument/2006/relationships/oleObject" Target="../embeddings/oleObject16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4.bin"/><Relationship Id="rId5" Type="http://schemas.openxmlformats.org/officeDocument/2006/relationships/oleObject" Target="../embeddings/oleObject163.bin"/><Relationship Id="rId4" Type="http://schemas.openxmlformats.org/officeDocument/2006/relationships/oleObject" Target="../embeddings/oleObject162.bin"/><Relationship Id="rId9" Type="http://schemas.openxmlformats.org/officeDocument/2006/relationships/oleObject" Target="../embeddings/oleObject1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6CDA6E3E-C745-44E1-A389-16F6AF2824B5}" type="slidenum">
              <a:rPr lang="en-US"/>
              <a:pPr/>
              <a:t>1</a:t>
            </a:fld>
            <a:endParaRPr lang="en-US"/>
          </a:p>
        </p:txBody>
      </p:sp>
      <p:sp>
        <p:nvSpPr>
          <p:cNvPr id="394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4245" name="Oval 5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4246" name="Group 6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4247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248" name="Text Box 8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4249" name="Picture 9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4250" name="Group 10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4251" name="Oval 11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4252" name="Picture 12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noFill/>
          </p:spPr>
        </p:pic>
        <p:grpSp>
          <p:nvGrpSpPr>
            <p:cNvPr id="394253" name="Group 13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4254" name="Object 1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54" name="Clip" r:id="rId5" imgW="819000" imgH="847800" progId="">
                  <p:embed/>
                </p:oleObj>
              </a:graphicData>
            </a:graphic>
          </p:graphicFrame>
          <p:graphicFrame>
            <p:nvGraphicFramePr>
              <p:cNvPr id="394255" name="Object 1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55" name="Clip" r:id="rId6" imgW="1266840" imgH="1200240" progId="">
                  <p:embed/>
                </p:oleObj>
              </a:graphicData>
            </a:graphic>
          </p:graphicFrame>
        </p:grpSp>
        <p:grpSp>
          <p:nvGrpSpPr>
            <p:cNvPr id="394256" name="Group 16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4257" name="Object 1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57" name="Clip" r:id="rId7" imgW="819000" imgH="847800" progId="">
                  <p:embed/>
                </p:oleObj>
              </a:graphicData>
            </a:graphic>
          </p:graphicFrame>
          <p:graphicFrame>
            <p:nvGraphicFramePr>
              <p:cNvPr id="394258" name="Object 1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58" name="Clip" r:id="rId8" imgW="1266840" imgH="1200240" progId="">
                  <p:embed/>
                </p:oleObj>
              </a:graphicData>
            </a:graphic>
          </p:graphicFrame>
        </p:grpSp>
        <p:grpSp>
          <p:nvGrpSpPr>
            <p:cNvPr id="394259" name="Group 19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4260" name="Object 2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60" name="Clip" r:id="rId9" imgW="819000" imgH="847800" progId="">
                  <p:embed/>
                </p:oleObj>
              </a:graphicData>
            </a:graphic>
          </p:graphicFrame>
          <p:graphicFrame>
            <p:nvGraphicFramePr>
              <p:cNvPr id="394261" name="Object 2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61" name="Clip" r:id="rId10" imgW="1266840" imgH="1200240" progId="">
                  <p:embed/>
                </p:oleObj>
              </a:graphicData>
            </a:graphic>
          </p:graphicFrame>
        </p:grpSp>
      </p:grpSp>
      <p:sp>
        <p:nvSpPr>
          <p:cNvPr id="394262" name="Line 22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4263" name="Oval 23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4264" name="Picture 24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4265" name="Group 25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4266" name="Object 2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66" name="Clip" r:id="rId11" imgW="819000" imgH="847800" progId="">
                <p:embed/>
              </p:oleObj>
            </a:graphicData>
          </a:graphic>
        </p:graphicFrame>
        <p:graphicFrame>
          <p:nvGraphicFramePr>
            <p:cNvPr id="394267" name="Object 2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67" name="Clip" r:id="rId12" imgW="1266840" imgH="1200240" progId="">
                <p:embed/>
              </p:oleObj>
            </a:graphicData>
          </a:graphic>
        </p:graphicFrame>
      </p:grpSp>
      <p:grpSp>
        <p:nvGrpSpPr>
          <p:cNvPr id="394268" name="Group 28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4269" name="Object 2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69" name="Clip" r:id="rId13" imgW="819000" imgH="847800" progId="">
                <p:embed/>
              </p:oleObj>
            </a:graphicData>
          </a:graphic>
        </p:graphicFrame>
        <p:graphicFrame>
          <p:nvGraphicFramePr>
            <p:cNvPr id="394270" name="Object 3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70" name="Clip" r:id="rId14" imgW="1266840" imgH="1200240" progId="">
                <p:embed/>
              </p:oleObj>
            </a:graphicData>
          </a:graphic>
        </p:graphicFrame>
      </p:grpSp>
      <p:grpSp>
        <p:nvGrpSpPr>
          <p:cNvPr id="394271" name="Group 31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4272" name="Object 3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72" name="Clip" r:id="rId15" imgW="819000" imgH="847800" progId="">
                <p:embed/>
              </p:oleObj>
            </a:graphicData>
          </a:graphic>
        </p:graphicFrame>
        <p:graphicFrame>
          <p:nvGraphicFramePr>
            <p:cNvPr id="394273" name="Object 3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73" name="Clip" r:id="rId16" imgW="1266840" imgH="1200240" progId="">
                <p:embed/>
              </p:oleObj>
            </a:graphicData>
          </a:graphic>
        </p:graphicFrame>
      </p:grpSp>
      <p:sp>
        <p:nvSpPr>
          <p:cNvPr id="394274" name="Line 34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4275" name="Group 35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4276" name="Object 3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76" name="Clip" r:id="rId17" imgW="819000" imgH="847800" progId="">
                <p:embed/>
              </p:oleObj>
            </a:graphicData>
          </a:graphic>
        </p:graphicFrame>
        <p:graphicFrame>
          <p:nvGraphicFramePr>
            <p:cNvPr id="394277" name="Object 3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77" name="Clip" r:id="rId18" imgW="1266840" imgH="1200240" progId="">
                <p:embed/>
              </p:oleObj>
            </a:graphicData>
          </a:graphic>
        </p:graphicFrame>
      </p:grpSp>
      <p:sp>
        <p:nvSpPr>
          <p:cNvPr id="394278" name="Oval 38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4279" name="Picture 39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4280" name="Group 40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4281" name="Object 4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81" name="Clip" r:id="rId19" imgW="819000" imgH="847800" progId="">
                <p:embed/>
              </p:oleObj>
            </a:graphicData>
          </a:graphic>
        </p:graphicFrame>
        <p:graphicFrame>
          <p:nvGraphicFramePr>
            <p:cNvPr id="394282" name="Object 4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82" name="Clip" r:id="rId20" imgW="1266840" imgH="1200240" progId="">
                <p:embed/>
              </p:oleObj>
            </a:graphicData>
          </a:graphic>
        </p:graphicFrame>
      </p:grpSp>
      <p:grpSp>
        <p:nvGrpSpPr>
          <p:cNvPr id="394283" name="Group 43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4284" name="Object 4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84" name="Clip" r:id="rId21" imgW="819000" imgH="847800" progId="">
                <p:embed/>
              </p:oleObj>
            </a:graphicData>
          </a:graphic>
        </p:graphicFrame>
        <p:graphicFrame>
          <p:nvGraphicFramePr>
            <p:cNvPr id="394285" name="Object 4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85" name="Clip" r:id="rId22" imgW="1266840" imgH="1200240" progId="">
                <p:embed/>
              </p:oleObj>
            </a:graphicData>
          </a:graphic>
        </p:graphicFrame>
      </p:grpSp>
      <p:grpSp>
        <p:nvGrpSpPr>
          <p:cNvPr id="394286" name="Group 46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4287" name="Object 4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87" name="Clip" r:id="rId23" imgW="819000" imgH="847800" progId="">
                <p:embed/>
              </p:oleObj>
            </a:graphicData>
          </a:graphic>
        </p:graphicFrame>
        <p:graphicFrame>
          <p:nvGraphicFramePr>
            <p:cNvPr id="394288" name="Object 4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88" name="Clip" r:id="rId24" imgW="1266840" imgH="1200240" progId="">
                <p:embed/>
              </p:oleObj>
            </a:graphicData>
          </a:graphic>
        </p:graphicFrame>
      </p:grpSp>
      <p:grpSp>
        <p:nvGrpSpPr>
          <p:cNvPr id="394289" name="Group 49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4290" name="Object 5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90" name="Clip" r:id="rId25" imgW="819000" imgH="847800" progId="">
                <p:embed/>
              </p:oleObj>
            </a:graphicData>
          </a:graphic>
        </p:graphicFrame>
        <p:graphicFrame>
          <p:nvGraphicFramePr>
            <p:cNvPr id="394291" name="Object 5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91" name="Clip" r:id="rId26" imgW="1266840" imgH="1200240" progId="">
                <p:embed/>
              </p:oleObj>
            </a:graphicData>
          </a:graphic>
        </p:graphicFrame>
      </p:grpSp>
      <p:grpSp>
        <p:nvGrpSpPr>
          <p:cNvPr id="394292" name="Group 52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4293" name="Object 53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93" name="Clip" r:id="rId27" imgW="819000" imgH="847800" progId="">
                <p:embed/>
              </p:oleObj>
            </a:graphicData>
          </a:graphic>
        </p:graphicFrame>
        <p:graphicFrame>
          <p:nvGraphicFramePr>
            <p:cNvPr id="394294" name="Object 54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94" name="Clip" r:id="rId28" imgW="1266840" imgH="1200240" progId="">
                <p:embed/>
              </p:oleObj>
            </a:graphicData>
          </a:graphic>
        </p:graphicFrame>
      </p:grpSp>
      <p:grpSp>
        <p:nvGrpSpPr>
          <p:cNvPr id="394295" name="Group 55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4296" name="Group 56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4297" name="Object 5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97" name="Clip" r:id="rId29" imgW="819000" imgH="847800" progId="">
                  <p:embed/>
                </p:oleObj>
              </a:graphicData>
            </a:graphic>
          </p:graphicFrame>
          <p:graphicFrame>
            <p:nvGraphicFramePr>
              <p:cNvPr id="394298" name="Object 5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98" name="Clip" r:id="rId30" imgW="1266840" imgH="1200240" progId="">
                  <p:embed/>
                </p:oleObj>
              </a:graphicData>
            </a:graphic>
          </p:graphicFrame>
        </p:grpSp>
        <p:sp>
          <p:nvSpPr>
            <p:cNvPr id="394299" name="Line 59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4300" name="Line 60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4301" name="Line 61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4302" name="Line 62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4303" name="Line 63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4304" name="Line 64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4328" name="Group 88"/>
          <p:cNvGrpSpPr>
            <a:grpSpLocks/>
          </p:cNvGrpSpPr>
          <p:nvPr/>
        </p:nvGrpSpPr>
        <p:grpSpPr bwMode="auto">
          <a:xfrm>
            <a:off x="5257800" y="1228725"/>
            <a:ext cx="3633788" cy="4567238"/>
            <a:chOff x="3312" y="774"/>
            <a:chExt cx="2289" cy="2877"/>
          </a:xfrm>
        </p:grpSpPr>
        <p:sp>
          <p:nvSpPr>
            <p:cNvPr id="394324" name="Rectangle 84"/>
            <p:cNvSpPr>
              <a:spLocks noChangeArrowheads="1"/>
            </p:cNvSpPr>
            <p:nvPr/>
          </p:nvSpPr>
          <p:spPr bwMode="auto">
            <a:xfrm>
              <a:off x="3465" y="1125"/>
              <a:ext cx="2127" cy="130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325" name="Rectangle 85"/>
            <p:cNvSpPr>
              <a:spLocks noChangeArrowheads="1"/>
            </p:cNvSpPr>
            <p:nvPr/>
          </p:nvSpPr>
          <p:spPr bwMode="auto">
            <a:xfrm>
              <a:off x="3518" y="1028"/>
              <a:ext cx="1205" cy="1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323" name="Rectangle 83"/>
            <p:cNvSpPr>
              <a:spLocks noChangeArrowheads="1"/>
            </p:cNvSpPr>
            <p:nvPr/>
          </p:nvSpPr>
          <p:spPr bwMode="auto">
            <a:xfrm>
              <a:off x="3517" y="1002"/>
              <a:ext cx="2084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None/>
              </a:pPr>
              <a:r>
                <a:rPr lang="en-US" sz="2000"/>
                <a:t>wireless hosts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laptop, PDA, IP phone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run applications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may be stationary (non-mobile) or mobile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</a:pPr>
              <a:r>
                <a:rPr lang="en-US"/>
                <a:t>wireless does </a:t>
              </a:r>
              <a:r>
                <a:rPr lang="en-US" i="1"/>
                <a:t>not</a:t>
              </a:r>
              <a:r>
                <a:rPr lang="en-US"/>
                <a:t> always mean mobility</a:t>
              </a:r>
            </a:p>
          </p:txBody>
        </p:sp>
        <p:grpSp>
          <p:nvGrpSpPr>
            <p:cNvPr id="394310" name="Group 70"/>
            <p:cNvGrpSpPr>
              <a:grpSpLocks/>
            </p:cNvGrpSpPr>
            <p:nvPr/>
          </p:nvGrpSpPr>
          <p:grpSpPr bwMode="auto">
            <a:xfrm>
              <a:off x="4805" y="774"/>
              <a:ext cx="509" cy="421"/>
              <a:chOff x="2870" y="1518"/>
              <a:chExt cx="292" cy="320"/>
            </a:xfrm>
          </p:grpSpPr>
          <p:graphicFrame>
            <p:nvGraphicFramePr>
              <p:cNvPr id="394311" name="Object 7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311" name="Clip" r:id="rId31" imgW="819000" imgH="847800" progId="">
                  <p:embed/>
                </p:oleObj>
              </a:graphicData>
            </a:graphic>
          </p:graphicFrame>
          <p:graphicFrame>
            <p:nvGraphicFramePr>
              <p:cNvPr id="394312" name="Object 7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312" name="Clip" r:id="rId32" imgW="1266840" imgH="1200240" progId="">
                  <p:embed/>
                </p:oleObj>
              </a:graphicData>
            </a:graphic>
          </p:graphicFrame>
        </p:grpSp>
        <p:sp>
          <p:nvSpPr>
            <p:cNvPr id="394326" name="Line 86"/>
            <p:cNvSpPr>
              <a:spLocks noChangeShapeType="1"/>
            </p:cNvSpPr>
            <p:nvPr/>
          </p:nvSpPr>
          <p:spPr bwMode="auto">
            <a:xfrm flipH="1">
              <a:off x="3899" y="2464"/>
              <a:ext cx="603" cy="118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4327" name="Line 87"/>
            <p:cNvSpPr>
              <a:spLocks noChangeShapeType="1"/>
            </p:cNvSpPr>
            <p:nvPr/>
          </p:nvSpPr>
          <p:spPr bwMode="auto">
            <a:xfrm flipH="1">
              <a:off x="3312" y="2454"/>
              <a:ext cx="1188" cy="85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F7CC088B-EDB3-4669-9AE3-E566E13C3866}" type="slidenum">
              <a:rPr lang="en-US"/>
              <a:pPr/>
              <a:t>2</a:t>
            </a:fld>
            <a:endParaRPr lang="en-US"/>
          </a:p>
        </p:txBody>
      </p:sp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7315" name="Oval 3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7316" name="Group 4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7317" name="Freeform 5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318" name="Text Box 6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7319" name="Picture 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7320" name="Group 8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7321" name="Oval 9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7322" name="Picture 10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noFill/>
          </p:spPr>
        </p:pic>
        <p:grpSp>
          <p:nvGrpSpPr>
            <p:cNvPr id="397323" name="Group 11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7324" name="Object 1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24" name="Clip" r:id="rId5" imgW="819000" imgH="847800" progId="">
                  <p:embed/>
                </p:oleObj>
              </a:graphicData>
            </a:graphic>
          </p:graphicFrame>
          <p:graphicFrame>
            <p:nvGraphicFramePr>
              <p:cNvPr id="397325" name="Object 1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25" name="Clip" r:id="rId6" imgW="1266840" imgH="1200240" progId="">
                  <p:embed/>
                </p:oleObj>
              </a:graphicData>
            </a:graphic>
          </p:graphicFrame>
        </p:grpSp>
        <p:grpSp>
          <p:nvGrpSpPr>
            <p:cNvPr id="397326" name="Group 14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7327" name="Object 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27" name="Clip" r:id="rId7" imgW="819000" imgH="847800" progId="">
                  <p:embed/>
                </p:oleObj>
              </a:graphicData>
            </a:graphic>
          </p:graphicFrame>
          <p:graphicFrame>
            <p:nvGraphicFramePr>
              <p:cNvPr id="397328" name="Object 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28" name="Clip" r:id="rId8" imgW="1266840" imgH="1200240" progId="">
                  <p:embed/>
                </p:oleObj>
              </a:graphicData>
            </a:graphic>
          </p:graphicFrame>
        </p:grpSp>
        <p:grpSp>
          <p:nvGrpSpPr>
            <p:cNvPr id="397329" name="Group 17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7330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30" name="Clip" r:id="rId9" imgW="819000" imgH="847800" progId="">
                  <p:embed/>
                </p:oleObj>
              </a:graphicData>
            </a:graphic>
          </p:graphicFrame>
          <p:graphicFrame>
            <p:nvGraphicFramePr>
              <p:cNvPr id="397331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31" name="Clip" r:id="rId10" imgW="1266840" imgH="1200240" progId="">
                  <p:embed/>
                </p:oleObj>
              </a:graphicData>
            </a:graphic>
          </p:graphicFrame>
        </p:grpSp>
      </p:grpSp>
      <p:sp>
        <p:nvSpPr>
          <p:cNvPr id="397332" name="Line 20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7333" name="Oval 21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7334" name="Picture 22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7335" name="Group 23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7336" name="Object 2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36" name="Clip" r:id="rId11" imgW="819000" imgH="847800" progId="">
                <p:embed/>
              </p:oleObj>
            </a:graphicData>
          </a:graphic>
        </p:graphicFrame>
        <p:graphicFrame>
          <p:nvGraphicFramePr>
            <p:cNvPr id="397337" name="Object 2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37" name="Clip" r:id="rId12" imgW="1266840" imgH="1200240" progId="">
                <p:embed/>
              </p:oleObj>
            </a:graphicData>
          </a:graphic>
        </p:graphicFrame>
      </p:grpSp>
      <p:grpSp>
        <p:nvGrpSpPr>
          <p:cNvPr id="397338" name="Group 26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7339" name="Object 2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39" name="Clip" r:id="rId13" imgW="819000" imgH="847800" progId="">
                <p:embed/>
              </p:oleObj>
            </a:graphicData>
          </a:graphic>
        </p:graphicFrame>
        <p:graphicFrame>
          <p:nvGraphicFramePr>
            <p:cNvPr id="397340" name="Object 2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40" name="Clip" r:id="rId14" imgW="1266840" imgH="1200240" progId="">
                <p:embed/>
              </p:oleObj>
            </a:graphicData>
          </a:graphic>
        </p:graphicFrame>
      </p:grpSp>
      <p:grpSp>
        <p:nvGrpSpPr>
          <p:cNvPr id="397341" name="Group 29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7342" name="Object 3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42" name="Clip" r:id="rId15" imgW="819000" imgH="847800" progId="">
                <p:embed/>
              </p:oleObj>
            </a:graphicData>
          </a:graphic>
        </p:graphicFrame>
        <p:graphicFrame>
          <p:nvGraphicFramePr>
            <p:cNvPr id="397343" name="Object 3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43" name="Clip" r:id="rId16" imgW="1266840" imgH="1200240" progId="">
                <p:embed/>
              </p:oleObj>
            </a:graphicData>
          </a:graphic>
        </p:graphicFrame>
      </p:grpSp>
      <p:sp>
        <p:nvSpPr>
          <p:cNvPr id="397344" name="Line 32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7345" name="Group 33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7346" name="Object 3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46" name="Clip" r:id="rId17" imgW="819000" imgH="847800" progId="">
                <p:embed/>
              </p:oleObj>
            </a:graphicData>
          </a:graphic>
        </p:graphicFrame>
        <p:graphicFrame>
          <p:nvGraphicFramePr>
            <p:cNvPr id="397347" name="Object 3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47" name="Clip" r:id="rId18" imgW="1266840" imgH="1200240" progId="">
                <p:embed/>
              </p:oleObj>
            </a:graphicData>
          </a:graphic>
        </p:graphicFrame>
      </p:grpSp>
      <p:sp>
        <p:nvSpPr>
          <p:cNvPr id="397348" name="Oval 36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7349" name="Picture 3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7350" name="Group 38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7351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51" name="Clip" r:id="rId19" imgW="819000" imgH="847800" progId="">
                <p:embed/>
              </p:oleObj>
            </a:graphicData>
          </a:graphic>
        </p:graphicFrame>
        <p:graphicFrame>
          <p:nvGraphicFramePr>
            <p:cNvPr id="397352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52" name="Clip" r:id="rId20" imgW="1266840" imgH="1200240" progId="">
                <p:embed/>
              </p:oleObj>
            </a:graphicData>
          </a:graphic>
        </p:graphicFrame>
      </p:grpSp>
      <p:grpSp>
        <p:nvGrpSpPr>
          <p:cNvPr id="397353" name="Group 41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7354" name="Object 4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54" name="Clip" r:id="rId21" imgW="819000" imgH="847800" progId="">
                <p:embed/>
              </p:oleObj>
            </a:graphicData>
          </a:graphic>
        </p:graphicFrame>
        <p:graphicFrame>
          <p:nvGraphicFramePr>
            <p:cNvPr id="397355" name="Object 4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55" name="Clip" r:id="rId22" imgW="1266840" imgH="1200240" progId="">
                <p:embed/>
              </p:oleObj>
            </a:graphicData>
          </a:graphic>
        </p:graphicFrame>
      </p:grpSp>
      <p:grpSp>
        <p:nvGrpSpPr>
          <p:cNvPr id="397356" name="Group 44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7357" name="Object 4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57" name="Clip" r:id="rId23" imgW="819000" imgH="847800" progId="">
                <p:embed/>
              </p:oleObj>
            </a:graphicData>
          </a:graphic>
        </p:graphicFrame>
        <p:graphicFrame>
          <p:nvGraphicFramePr>
            <p:cNvPr id="397358" name="Object 4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58" name="Clip" r:id="rId24" imgW="1266840" imgH="1200240" progId="">
                <p:embed/>
              </p:oleObj>
            </a:graphicData>
          </a:graphic>
        </p:graphicFrame>
      </p:grpSp>
      <p:grpSp>
        <p:nvGrpSpPr>
          <p:cNvPr id="397359" name="Group 47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7360" name="Object 4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60" name="Clip" r:id="rId25" imgW="819000" imgH="847800" progId="">
                <p:embed/>
              </p:oleObj>
            </a:graphicData>
          </a:graphic>
        </p:graphicFrame>
        <p:graphicFrame>
          <p:nvGraphicFramePr>
            <p:cNvPr id="397361" name="Object 4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61" name="Clip" r:id="rId26" imgW="1266840" imgH="1200240" progId="">
                <p:embed/>
              </p:oleObj>
            </a:graphicData>
          </a:graphic>
        </p:graphicFrame>
      </p:grpSp>
      <p:grpSp>
        <p:nvGrpSpPr>
          <p:cNvPr id="397362" name="Group 50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7363" name="Object 5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63" name="Clip" r:id="rId27" imgW="819000" imgH="847800" progId="">
                <p:embed/>
              </p:oleObj>
            </a:graphicData>
          </a:graphic>
        </p:graphicFrame>
        <p:graphicFrame>
          <p:nvGraphicFramePr>
            <p:cNvPr id="397364" name="Object 5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64" name="Clip" r:id="rId28" imgW="1266840" imgH="1200240" progId="">
                <p:embed/>
              </p:oleObj>
            </a:graphicData>
          </a:graphic>
        </p:graphicFrame>
      </p:grpSp>
      <p:grpSp>
        <p:nvGrpSpPr>
          <p:cNvPr id="397365" name="Group 53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7366" name="Group 54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7367" name="Object 5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67" name="Clip" r:id="rId29" imgW="819000" imgH="847800" progId="">
                  <p:embed/>
                </p:oleObj>
              </a:graphicData>
            </a:graphic>
          </p:graphicFrame>
          <p:graphicFrame>
            <p:nvGraphicFramePr>
              <p:cNvPr id="397368" name="Object 5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68" name="Clip" r:id="rId30" imgW="1266840" imgH="1200240" progId="">
                  <p:embed/>
                </p:oleObj>
              </a:graphicData>
            </a:graphic>
          </p:graphicFrame>
        </p:grpSp>
        <p:sp>
          <p:nvSpPr>
            <p:cNvPr id="397369" name="Line 57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7370" name="Line 58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7371" name="Line 59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7372" name="Line 60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7373" name="Line 61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7374" name="Line 62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7386" name="Group 74"/>
          <p:cNvGrpSpPr>
            <a:grpSpLocks/>
          </p:cNvGrpSpPr>
          <p:nvPr/>
        </p:nvGrpSpPr>
        <p:grpSpPr bwMode="auto">
          <a:xfrm>
            <a:off x="5484813" y="1087438"/>
            <a:ext cx="3346450" cy="3651250"/>
            <a:chOff x="3369" y="569"/>
            <a:chExt cx="2108" cy="2300"/>
          </a:xfrm>
        </p:grpSpPr>
        <p:sp>
          <p:nvSpPr>
            <p:cNvPr id="397376" name="Rectangle 64"/>
            <p:cNvSpPr>
              <a:spLocks noChangeArrowheads="1"/>
            </p:cNvSpPr>
            <p:nvPr/>
          </p:nvSpPr>
          <p:spPr bwMode="auto">
            <a:xfrm>
              <a:off x="3369" y="865"/>
              <a:ext cx="2108" cy="200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377" name="Rectangle 65"/>
            <p:cNvSpPr>
              <a:spLocks noChangeArrowheads="1"/>
            </p:cNvSpPr>
            <p:nvPr/>
          </p:nvSpPr>
          <p:spPr bwMode="auto">
            <a:xfrm>
              <a:off x="3403" y="768"/>
              <a:ext cx="1205" cy="1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378" name="Rectangle 66"/>
            <p:cNvSpPr>
              <a:spLocks noChangeArrowheads="1"/>
            </p:cNvSpPr>
            <p:nvPr/>
          </p:nvSpPr>
          <p:spPr bwMode="auto">
            <a:xfrm>
              <a:off x="3402" y="742"/>
              <a:ext cx="1984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None/>
              </a:pPr>
              <a:r>
                <a:rPr lang="en-US" sz="2000"/>
                <a:t> base station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typically connected to wired network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relay - responsible for sending packets between wired network and wireless host(s) in its “area”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</a:pPr>
              <a:r>
                <a:rPr lang="en-US" sz="2000"/>
                <a:t>e.g., cell towers  802.11 access points </a:t>
              </a:r>
            </a:p>
          </p:txBody>
        </p:sp>
        <p:pic>
          <p:nvPicPr>
            <p:cNvPr id="397384" name="Picture 72" descr="31u_bnrz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58" y="569"/>
              <a:ext cx="249" cy="391"/>
            </a:xfrm>
            <a:prstGeom prst="rect">
              <a:avLst/>
            </a:prstGeom>
            <a:noFill/>
          </p:spPr>
        </p:pic>
      </p:grpSp>
      <p:sp>
        <p:nvSpPr>
          <p:cNvPr id="397387" name="Line 75"/>
          <p:cNvSpPr>
            <a:spLocks noChangeShapeType="1"/>
          </p:cNvSpPr>
          <p:nvPr/>
        </p:nvSpPr>
        <p:spPr bwMode="auto">
          <a:xfrm flipH="1">
            <a:off x="6019800" y="4754563"/>
            <a:ext cx="792163" cy="639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245587A1-93D0-4E30-B151-1BD8C5A1871D}" type="slidenum">
              <a:rPr lang="en-US"/>
              <a:pPr/>
              <a:t>3</a:t>
            </a:fld>
            <a:endParaRPr lang="en-US"/>
          </a:p>
        </p:txBody>
      </p:sp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8339" name="Oval 3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8340" name="Group 4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8341" name="Freeform 5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8342" name="Text Box 6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8343" name="Picture 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8344" name="Group 8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8345" name="Oval 9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8346" name="Picture 10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noFill/>
          </p:spPr>
        </p:pic>
        <p:grpSp>
          <p:nvGrpSpPr>
            <p:cNvPr id="398347" name="Group 11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8348" name="Object 1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48" name="Clip" r:id="rId5" imgW="819000" imgH="847800" progId="">
                  <p:embed/>
                </p:oleObj>
              </a:graphicData>
            </a:graphic>
          </p:graphicFrame>
          <p:graphicFrame>
            <p:nvGraphicFramePr>
              <p:cNvPr id="398349" name="Object 1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49" name="Clip" r:id="rId6" imgW="1266840" imgH="1200240" progId="">
                  <p:embed/>
                </p:oleObj>
              </a:graphicData>
            </a:graphic>
          </p:graphicFrame>
        </p:grpSp>
        <p:grpSp>
          <p:nvGrpSpPr>
            <p:cNvPr id="398350" name="Group 14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8351" name="Object 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51" name="Clip" r:id="rId7" imgW="819000" imgH="847800" progId="">
                  <p:embed/>
                </p:oleObj>
              </a:graphicData>
            </a:graphic>
          </p:graphicFrame>
          <p:graphicFrame>
            <p:nvGraphicFramePr>
              <p:cNvPr id="398352" name="Object 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52" name="Clip" r:id="rId8" imgW="1266840" imgH="1200240" progId="">
                  <p:embed/>
                </p:oleObj>
              </a:graphicData>
            </a:graphic>
          </p:graphicFrame>
        </p:grpSp>
        <p:grpSp>
          <p:nvGrpSpPr>
            <p:cNvPr id="398353" name="Group 17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8354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54" name="Clip" r:id="rId9" imgW="819000" imgH="847800" progId="">
                  <p:embed/>
                </p:oleObj>
              </a:graphicData>
            </a:graphic>
          </p:graphicFrame>
          <p:graphicFrame>
            <p:nvGraphicFramePr>
              <p:cNvPr id="398355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55" name="Clip" r:id="rId10" imgW="1266840" imgH="1200240" progId="">
                  <p:embed/>
                </p:oleObj>
              </a:graphicData>
            </a:graphic>
          </p:graphicFrame>
        </p:grpSp>
      </p:grpSp>
      <p:sp>
        <p:nvSpPr>
          <p:cNvPr id="398356" name="Line 20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8357" name="Oval 21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8358" name="Picture 22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8359" name="Group 23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8360" name="Object 2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60" name="Clip" r:id="rId11" imgW="819000" imgH="847800" progId="">
                <p:embed/>
              </p:oleObj>
            </a:graphicData>
          </a:graphic>
        </p:graphicFrame>
        <p:graphicFrame>
          <p:nvGraphicFramePr>
            <p:cNvPr id="398361" name="Object 2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61" name="Clip" r:id="rId12" imgW="1266840" imgH="1200240" progId="">
                <p:embed/>
              </p:oleObj>
            </a:graphicData>
          </a:graphic>
        </p:graphicFrame>
      </p:grpSp>
      <p:grpSp>
        <p:nvGrpSpPr>
          <p:cNvPr id="398362" name="Group 26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8363" name="Object 2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63" name="Clip" r:id="rId13" imgW="819000" imgH="847800" progId="">
                <p:embed/>
              </p:oleObj>
            </a:graphicData>
          </a:graphic>
        </p:graphicFrame>
        <p:graphicFrame>
          <p:nvGraphicFramePr>
            <p:cNvPr id="398364" name="Object 2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64" name="Clip" r:id="rId14" imgW="1266840" imgH="1200240" progId="">
                <p:embed/>
              </p:oleObj>
            </a:graphicData>
          </a:graphic>
        </p:graphicFrame>
      </p:grpSp>
      <p:grpSp>
        <p:nvGrpSpPr>
          <p:cNvPr id="398365" name="Group 29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8366" name="Object 3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66" name="Clip" r:id="rId15" imgW="819000" imgH="847800" progId="">
                <p:embed/>
              </p:oleObj>
            </a:graphicData>
          </a:graphic>
        </p:graphicFrame>
        <p:graphicFrame>
          <p:nvGraphicFramePr>
            <p:cNvPr id="398367" name="Object 3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67" name="Clip" r:id="rId16" imgW="1266840" imgH="1200240" progId="">
                <p:embed/>
              </p:oleObj>
            </a:graphicData>
          </a:graphic>
        </p:graphicFrame>
      </p:grpSp>
      <p:sp>
        <p:nvSpPr>
          <p:cNvPr id="398368" name="Line 32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8369" name="Group 33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8370" name="Object 3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70" name="Clip" r:id="rId17" imgW="819000" imgH="847800" progId="">
                <p:embed/>
              </p:oleObj>
            </a:graphicData>
          </a:graphic>
        </p:graphicFrame>
        <p:graphicFrame>
          <p:nvGraphicFramePr>
            <p:cNvPr id="398371" name="Object 3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71" name="Clip" r:id="rId18" imgW="1266840" imgH="1200240" progId="">
                <p:embed/>
              </p:oleObj>
            </a:graphicData>
          </a:graphic>
        </p:graphicFrame>
      </p:grpSp>
      <p:sp>
        <p:nvSpPr>
          <p:cNvPr id="398372" name="Oval 36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8373" name="Picture 3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8374" name="Group 38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8375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75" name="Clip" r:id="rId19" imgW="819000" imgH="847800" progId="">
                <p:embed/>
              </p:oleObj>
            </a:graphicData>
          </a:graphic>
        </p:graphicFrame>
        <p:graphicFrame>
          <p:nvGraphicFramePr>
            <p:cNvPr id="398376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76" name="Clip" r:id="rId20" imgW="1266840" imgH="1200240" progId="">
                <p:embed/>
              </p:oleObj>
            </a:graphicData>
          </a:graphic>
        </p:graphicFrame>
      </p:grpSp>
      <p:grpSp>
        <p:nvGrpSpPr>
          <p:cNvPr id="398377" name="Group 41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8378" name="Object 4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78" name="Clip" r:id="rId21" imgW="819000" imgH="847800" progId="">
                <p:embed/>
              </p:oleObj>
            </a:graphicData>
          </a:graphic>
        </p:graphicFrame>
        <p:graphicFrame>
          <p:nvGraphicFramePr>
            <p:cNvPr id="398379" name="Object 4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79" name="Clip" r:id="rId22" imgW="1266840" imgH="1200240" progId="">
                <p:embed/>
              </p:oleObj>
            </a:graphicData>
          </a:graphic>
        </p:graphicFrame>
      </p:grpSp>
      <p:grpSp>
        <p:nvGrpSpPr>
          <p:cNvPr id="398380" name="Group 44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8381" name="Object 4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81" name="Clip" r:id="rId23" imgW="819000" imgH="847800" progId="">
                <p:embed/>
              </p:oleObj>
            </a:graphicData>
          </a:graphic>
        </p:graphicFrame>
        <p:graphicFrame>
          <p:nvGraphicFramePr>
            <p:cNvPr id="398382" name="Object 4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82" name="Clip" r:id="rId24" imgW="1266840" imgH="1200240" progId="">
                <p:embed/>
              </p:oleObj>
            </a:graphicData>
          </a:graphic>
        </p:graphicFrame>
      </p:grpSp>
      <p:grpSp>
        <p:nvGrpSpPr>
          <p:cNvPr id="398383" name="Group 47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8384" name="Object 4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84" name="Clip" r:id="rId25" imgW="819000" imgH="847800" progId="">
                <p:embed/>
              </p:oleObj>
            </a:graphicData>
          </a:graphic>
        </p:graphicFrame>
        <p:graphicFrame>
          <p:nvGraphicFramePr>
            <p:cNvPr id="398385" name="Object 4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85" name="Clip" r:id="rId26" imgW="1266840" imgH="1200240" progId="">
                <p:embed/>
              </p:oleObj>
            </a:graphicData>
          </a:graphic>
        </p:graphicFrame>
      </p:grpSp>
      <p:grpSp>
        <p:nvGrpSpPr>
          <p:cNvPr id="398386" name="Group 50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8387" name="Object 5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87" name="Clip" r:id="rId27" imgW="819000" imgH="847800" progId="">
                <p:embed/>
              </p:oleObj>
            </a:graphicData>
          </a:graphic>
        </p:graphicFrame>
        <p:graphicFrame>
          <p:nvGraphicFramePr>
            <p:cNvPr id="398388" name="Object 5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88" name="Clip" r:id="rId28" imgW="1266840" imgH="1200240" progId="">
                <p:embed/>
              </p:oleObj>
            </a:graphicData>
          </a:graphic>
        </p:graphicFrame>
      </p:grpSp>
      <p:grpSp>
        <p:nvGrpSpPr>
          <p:cNvPr id="398389" name="Group 53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8390" name="Group 54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8391" name="Object 5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91" name="Clip" r:id="rId29" imgW="819000" imgH="847800" progId="">
                  <p:embed/>
                </p:oleObj>
              </a:graphicData>
            </a:graphic>
          </p:graphicFrame>
          <p:graphicFrame>
            <p:nvGraphicFramePr>
              <p:cNvPr id="398392" name="Object 5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92" name="Clip" r:id="rId30" imgW="1266840" imgH="1200240" progId="">
                  <p:embed/>
                </p:oleObj>
              </a:graphicData>
            </a:graphic>
          </p:graphicFrame>
        </p:grpSp>
        <p:sp>
          <p:nvSpPr>
            <p:cNvPr id="398393" name="Line 57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8394" name="Line 58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8395" name="Line 59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8396" name="Line 60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8397" name="Line 61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8398" name="Line 62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8400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3181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8401" name="Rectangle 65"/>
          <p:cNvSpPr>
            <a:spLocks noChangeArrowheads="1"/>
          </p:cNvSpPr>
          <p:nvPr/>
        </p:nvSpPr>
        <p:spPr bwMode="auto">
          <a:xfrm>
            <a:off x="5538788" y="1403350"/>
            <a:ext cx="1912937" cy="280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8402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000"/>
              <a:t> wireless link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typically used to connect mobile(s) to base station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also used as backbone link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multiple access protocol coordinates link access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various data rates, transmission distance</a:t>
            </a:r>
          </a:p>
        </p:txBody>
      </p:sp>
      <p:sp>
        <p:nvSpPr>
          <p:cNvPr id="398404" name="Line 68"/>
          <p:cNvSpPr>
            <a:spLocks noChangeShapeType="1"/>
          </p:cNvSpPr>
          <p:nvPr/>
        </p:nvSpPr>
        <p:spPr bwMode="auto">
          <a:xfrm flipH="1">
            <a:off x="6019800" y="4754563"/>
            <a:ext cx="792163" cy="639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98408" name="AutoShape 72"/>
          <p:cNvSpPr>
            <a:spLocks noChangeAspect="1" noChangeArrowheads="1" noTextEdit="1"/>
          </p:cNvSpPr>
          <p:nvPr/>
        </p:nvSpPr>
        <p:spPr bwMode="auto">
          <a:xfrm>
            <a:off x="7800975" y="1430338"/>
            <a:ext cx="735013" cy="2206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98473" name="Group 137"/>
          <p:cNvGrpSpPr>
            <a:grpSpLocks/>
          </p:cNvGrpSpPr>
          <p:nvPr/>
        </p:nvGrpSpPr>
        <p:grpSpPr bwMode="auto">
          <a:xfrm>
            <a:off x="7815263" y="1347788"/>
            <a:ext cx="722312" cy="303212"/>
            <a:chOff x="4750" y="264"/>
            <a:chExt cx="455" cy="191"/>
          </a:xfrm>
        </p:grpSpPr>
        <p:sp>
          <p:nvSpPr>
            <p:cNvPr id="398425" name="Freeform 89"/>
            <p:cNvSpPr>
              <a:spLocks/>
            </p:cNvSpPr>
            <p:nvPr/>
          </p:nvSpPr>
          <p:spPr bwMode="auto">
            <a:xfrm>
              <a:off x="4872" y="298"/>
              <a:ext cx="82" cy="104"/>
            </a:xfrm>
            <a:custGeom>
              <a:avLst/>
              <a:gdLst/>
              <a:ahLst/>
              <a:cxnLst>
                <a:cxn ang="0">
                  <a:pos x="87" y="27"/>
                </a:cxn>
                <a:cxn ang="0">
                  <a:pos x="68" y="35"/>
                </a:cxn>
                <a:cxn ang="0">
                  <a:pos x="52" y="46"/>
                </a:cxn>
                <a:cxn ang="0">
                  <a:pos x="37" y="57"/>
                </a:cxn>
                <a:cxn ang="0">
                  <a:pos x="24" y="69"/>
                </a:cxn>
                <a:cxn ang="0">
                  <a:pos x="14" y="83"/>
                </a:cxn>
                <a:cxn ang="0">
                  <a:pos x="7" y="97"/>
                </a:cxn>
                <a:cxn ang="0">
                  <a:pos x="2" y="113"/>
                </a:cxn>
                <a:cxn ang="0">
                  <a:pos x="0" y="128"/>
                </a:cxn>
                <a:cxn ang="0">
                  <a:pos x="2" y="150"/>
                </a:cxn>
                <a:cxn ang="0">
                  <a:pos x="14" y="167"/>
                </a:cxn>
                <a:cxn ang="0">
                  <a:pos x="32" y="183"/>
                </a:cxn>
                <a:cxn ang="0">
                  <a:pos x="55" y="194"/>
                </a:cxn>
                <a:cxn ang="0">
                  <a:pos x="81" y="203"/>
                </a:cxn>
                <a:cxn ang="0">
                  <a:pos x="109" y="208"/>
                </a:cxn>
                <a:cxn ang="0">
                  <a:pos x="138" y="209"/>
                </a:cxn>
                <a:cxn ang="0">
                  <a:pos x="165" y="206"/>
                </a:cxn>
                <a:cxn ang="0">
                  <a:pos x="171" y="206"/>
                </a:cxn>
                <a:cxn ang="0">
                  <a:pos x="177" y="203"/>
                </a:cxn>
                <a:cxn ang="0">
                  <a:pos x="181" y="200"/>
                </a:cxn>
                <a:cxn ang="0">
                  <a:pos x="183" y="196"/>
                </a:cxn>
                <a:cxn ang="0">
                  <a:pos x="180" y="191"/>
                </a:cxn>
                <a:cxn ang="0">
                  <a:pos x="174" y="187"/>
                </a:cxn>
                <a:cxn ang="0">
                  <a:pos x="167" y="183"/>
                </a:cxn>
                <a:cxn ang="0">
                  <a:pos x="159" y="181"/>
                </a:cxn>
                <a:cxn ang="0">
                  <a:pos x="145" y="178"/>
                </a:cxn>
                <a:cxn ang="0">
                  <a:pos x="130" y="176"/>
                </a:cxn>
                <a:cxn ang="0">
                  <a:pos x="116" y="174"/>
                </a:cxn>
                <a:cxn ang="0">
                  <a:pos x="103" y="171"/>
                </a:cxn>
                <a:cxn ang="0">
                  <a:pos x="90" y="168"/>
                </a:cxn>
                <a:cxn ang="0">
                  <a:pos x="77" y="164"/>
                </a:cxn>
                <a:cxn ang="0">
                  <a:pos x="65" y="159"/>
                </a:cxn>
                <a:cxn ang="0">
                  <a:pos x="53" y="151"/>
                </a:cxn>
                <a:cxn ang="0">
                  <a:pos x="49" y="116"/>
                </a:cxn>
                <a:cxn ang="0">
                  <a:pos x="61" y="87"/>
                </a:cxn>
                <a:cxn ang="0">
                  <a:pos x="84" y="64"/>
                </a:cxn>
                <a:cxn ang="0">
                  <a:pos x="116" y="46"/>
                </a:cxn>
                <a:cxn ang="0">
                  <a:pos x="151" y="31"/>
                </a:cxn>
                <a:cxn ang="0">
                  <a:pos x="187" y="20"/>
                </a:cxn>
                <a:cxn ang="0">
                  <a:pos x="220" y="12"/>
                </a:cxn>
                <a:cxn ang="0">
                  <a:pos x="247" y="5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5"/>
                </a:cxn>
                <a:cxn ang="0">
                  <a:pos x="149" y="10"/>
                </a:cxn>
                <a:cxn ang="0">
                  <a:pos x="127" y="15"/>
                </a:cxn>
                <a:cxn ang="0">
                  <a:pos x="106" y="21"/>
                </a:cxn>
                <a:cxn ang="0">
                  <a:pos x="87" y="27"/>
                </a:cxn>
              </a:cxnLst>
              <a:rect l="0" t="0" r="r" b="b"/>
              <a:pathLst>
                <a:path w="247" h="209">
                  <a:moveTo>
                    <a:pt x="87" y="27"/>
                  </a:moveTo>
                  <a:lnTo>
                    <a:pt x="68" y="35"/>
                  </a:lnTo>
                  <a:lnTo>
                    <a:pt x="52" y="46"/>
                  </a:lnTo>
                  <a:lnTo>
                    <a:pt x="37" y="57"/>
                  </a:lnTo>
                  <a:lnTo>
                    <a:pt x="24" y="69"/>
                  </a:lnTo>
                  <a:lnTo>
                    <a:pt x="14" y="83"/>
                  </a:lnTo>
                  <a:lnTo>
                    <a:pt x="7" y="97"/>
                  </a:lnTo>
                  <a:lnTo>
                    <a:pt x="2" y="113"/>
                  </a:lnTo>
                  <a:lnTo>
                    <a:pt x="0" y="128"/>
                  </a:lnTo>
                  <a:lnTo>
                    <a:pt x="2" y="150"/>
                  </a:lnTo>
                  <a:lnTo>
                    <a:pt x="14" y="167"/>
                  </a:lnTo>
                  <a:lnTo>
                    <a:pt x="32" y="183"/>
                  </a:lnTo>
                  <a:lnTo>
                    <a:pt x="55" y="194"/>
                  </a:lnTo>
                  <a:lnTo>
                    <a:pt x="81" y="203"/>
                  </a:lnTo>
                  <a:lnTo>
                    <a:pt x="109" y="208"/>
                  </a:lnTo>
                  <a:lnTo>
                    <a:pt x="138" y="209"/>
                  </a:lnTo>
                  <a:lnTo>
                    <a:pt x="165" y="206"/>
                  </a:lnTo>
                  <a:lnTo>
                    <a:pt x="171" y="206"/>
                  </a:lnTo>
                  <a:lnTo>
                    <a:pt x="177" y="203"/>
                  </a:lnTo>
                  <a:lnTo>
                    <a:pt x="181" y="200"/>
                  </a:lnTo>
                  <a:lnTo>
                    <a:pt x="183" y="196"/>
                  </a:lnTo>
                  <a:lnTo>
                    <a:pt x="180" y="191"/>
                  </a:lnTo>
                  <a:lnTo>
                    <a:pt x="174" y="187"/>
                  </a:lnTo>
                  <a:lnTo>
                    <a:pt x="167" y="183"/>
                  </a:lnTo>
                  <a:lnTo>
                    <a:pt x="159" y="181"/>
                  </a:lnTo>
                  <a:lnTo>
                    <a:pt x="145" y="178"/>
                  </a:lnTo>
                  <a:lnTo>
                    <a:pt x="130" y="176"/>
                  </a:lnTo>
                  <a:lnTo>
                    <a:pt x="116" y="174"/>
                  </a:lnTo>
                  <a:lnTo>
                    <a:pt x="103" y="171"/>
                  </a:lnTo>
                  <a:lnTo>
                    <a:pt x="90" y="168"/>
                  </a:lnTo>
                  <a:lnTo>
                    <a:pt x="77" y="164"/>
                  </a:lnTo>
                  <a:lnTo>
                    <a:pt x="65" y="159"/>
                  </a:lnTo>
                  <a:lnTo>
                    <a:pt x="53" y="151"/>
                  </a:lnTo>
                  <a:lnTo>
                    <a:pt x="49" y="116"/>
                  </a:lnTo>
                  <a:lnTo>
                    <a:pt x="61" y="87"/>
                  </a:lnTo>
                  <a:lnTo>
                    <a:pt x="84" y="64"/>
                  </a:lnTo>
                  <a:lnTo>
                    <a:pt x="116" y="46"/>
                  </a:lnTo>
                  <a:lnTo>
                    <a:pt x="151" y="31"/>
                  </a:lnTo>
                  <a:lnTo>
                    <a:pt x="187" y="20"/>
                  </a:lnTo>
                  <a:lnTo>
                    <a:pt x="220" y="12"/>
                  </a:lnTo>
                  <a:lnTo>
                    <a:pt x="247" y="5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5"/>
                  </a:lnTo>
                  <a:lnTo>
                    <a:pt x="149" y="10"/>
                  </a:lnTo>
                  <a:lnTo>
                    <a:pt x="127" y="15"/>
                  </a:lnTo>
                  <a:lnTo>
                    <a:pt x="106" y="21"/>
                  </a:lnTo>
                  <a:lnTo>
                    <a:pt x="87" y="2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6" name="Freeform 90"/>
            <p:cNvSpPr>
              <a:spLocks/>
            </p:cNvSpPr>
            <p:nvPr/>
          </p:nvSpPr>
          <p:spPr bwMode="auto">
            <a:xfrm>
              <a:off x="5012" y="297"/>
              <a:ext cx="53" cy="81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40" y="69"/>
                </a:cxn>
                <a:cxn ang="0">
                  <a:pos x="138" y="85"/>
                </a:cxn>
                <a:cxn ang="0">
                  <a:pos x="128" y="97"/>
                </a:cxn>
                <a:cxn ang="0">
                  <a:pos x="113" y="109"/>
                </a:cxn>
                <a:cxn ang="0">
                  <a:pos x="96" y="119"/>
                </a:cxn>
                <a:cxn ang="0">
                  <a:pos x="76" y="129"/>
                </a:cxn>
                <a:cxn ang="0">
                  <a:pos x="55" y="138"/>
                </a:cxn>
                <a:cxn ang="0">
                  <a:pos x="38" y="148"/>
                </a:cxn>
                <a:cxn ang="0">
                  <a:pos x="35" y="151"/>
                </a:cxn>
                <a:cxn ang="0">
                  <a:pos x="33" y="153"/>
                </a:cxn>
                <a:cxn ang="0">
                  <a:pos x="33" y="156"/>
                </a:cxn>
                <a:cxn ang="0">
                  <a:pos x="35" y="159"/>
                </a:cxn>
                <a:cxn ang="0">
                  <a:pos x="39" y="161"/>
                </a:cxn>
                <a:cxn ang="0">
                  <a:pos x="44" y="162"/>
                </a:cxn>
                <a:cxn ang="0">
                  <a:pos x="46" y="162"/>
                </a:cxn>
                <a:cxn ang="0">
                  <a:pos x="51" y="161"/>
                </a:cxn>
                <a:cxn ang="0">
                  <a:pos x="74" y="152"/>
                </a:cxn>
                <a:cxn ang="0">
                  <a:pos x="96" y="142"/>
                </a:cxn>
                <a:cxn ang="0">
                  <a:pos x="116" y="130"/>
                </a:cxn>
                <a:cxn ang="0">
                  <a:pos x="135" y="117"/>
                </a:cxn>
                <a:cxn ang="0">
                  <a:pos x="148" y="102"/>
                </a:cxn>
                <a:cxn ang="0">
                  <a:pos x="157" y="86"/>
                </a:cxn>
                <a:cxn ang="0">
                  <a:pos x="158" y="68"/>
                </a:cxn>
                <a:cxn ang="0">
                  <a:pos x="153" y="50"/>
                </a:cxn>
                <a:cxn ang="0">
                  <a:pos x="140" y="35"/>
                </a:cxn>
                <a:cxn ang="0">
                  <a:pos x="121" y="23"/>
                </a:cxn>
                <a:cxn ang="0">
                  <a:pos x="97" y="14"/>
                </a:cxn>
                <a:cxn ang="0">
                  <a:pos x="71" y="6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7" y="17"/>
                </a:cxn>
                <a:cxn ang="0">
                  <a:pos x="76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4" y="42"/>
                </a:cxn>
                <a:cxn ang="0">
                  <a:pos x="134" y="53"/>
                </a:cxn>
              </a:cxnLst>
              <a:rect l="0" t="0" r="r" b="b"/>
              <a:pathLst>
                <a:path w="158" h="162">
                  <a:moveTo>
                    <a:pt x="134" y="53"/>
                  </a:moveTo>
                  <a:lnTo>
                    <a:pt x="140" y="69"/>
                  </a:lnTo>
                  <a:lnTo>
                    <a:pt x="138" y="85"/>
                  </a:lnTo>
                  <a:lnTo>
                    <a:pt x="128" y="97"/>
                  </a:lnTo>
                  <a:lnTo>
                    <a:pt x="113" y="109"/>
                  </a:lnTo>
                  <a:lnTo>
                    <a:pt x="96" y="119"/>
                  </a:lnTo>
                  <a:lnTo>
                    <a:pt x="76" y="129"/>
                  </a:lnTo>
                  <a:lnTo>
                    <a:pt x="55" y="138"/>
                  </a:lnTo>
                  <a:lnTo>
                    <a:pt x="38" y="148"/>
                  </a:lnTo>
                  <a:lnTo>
                    <a:pt x="35" y="151"/>
                  </a:lnTo>
                  <a:lnTo>
                    <a:pt x="33" y="153"/>
                  </a:lnTo>
                  <a:lnTo>
                    <a:pt x="33" y="156"/>
                  </a:lnTo>
                  <a:lnTo>
                    <a:pt x="35" y="159"/>
                  </a:lnTo>
                  <a:lnTo>
                    <a:pt x="39" y="161"/>
                  </a:lnTo>
                  <a:lnTo>
                    <a:pt x="44" y="162"/>
                  </a:lnTo>
                  <a:lnTo>
                    <a:pt x="46" y="162"/>
                  </a:lnTo>
                  <a:lnTo>
                    <a:pt x="51" y="161"/>
                  </a:lnTo>
                  <a:lnTo>
                    <a:pt x="74" y="152"/>
                  </a:lnTo>
                  <a:lnTo>
                    <a:pt x="96" y="142"/>
                  </a:lnTo>
                  <a:lnTo>
                    <a:pt x="116" y="130"/>
                  </a:lnTo>
                  <a:lnTo>
                    <a:pt x="135" y="117"/>
                  </a:lnTo>
                  <a:lnTo>
                    <a:pt x="148" y="102"/>
                  </a:lnTo>
                  <a:lnTo>
                    <a:pt x="157" y="86"/>
                  </a:lnTo>
                  <a:lnTo>
                    <a:pt x="158" y="68"/>
                  </a:lnTo>
                  <a:lnTo>
                    <a:pt x="153" y="50"/>
                  </a:lnTo>
                  <a:lnTo>
                    <a:pt x="140" y="35"/>
                  </a:lnTo>
                  <a:lnTo>
                    <a:pt x="121" y="23"/>
                  </a:lnTo>
                  <a:lnTo>
                    <a:pt x="97" y="14"/>
                  </a:lnTo>
                  <a:lnTo>
                    <a:pt x="71" y="6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7" y="17"/>
                  </a:lnTo>
                  <a:lnTo>
                    <a:pt x="76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4" y="42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7" name="Freeform 91"/>
            <p:cNvSpPr>
              <a:spLocks/>
            </p:cNvSpPr>
            <p:nvPr/>
          </p:nvSpPr>
          <p:spPr bwMode="auto">
            <a:xfrm>
              <a:off x="4820" y="278"/>
              <a:ext cx="133" cy="169"/>
            </a:xfrm>
            <a:custGeom>
              <a:avLst/>
              <a:gdLst/>
              <a:ahLst/>
              <a:cxnLst>
                <a:cxn ang="0">
                  <a:pos x="125" y="63"/>
                </a:cxn>
                <a:cxn ang="0">
                  <a:pos x="67" y="103"/>
                </a:cxn>
                <a:cxn ang="0">
                  <a:pos x="22" y="150"/>
                </a:cxn>
                <a:cxn ang="0">
                  <a:pos x="0" y="203"/>
                </a:cxn>
                <a:cxn ang="0">
                  <a:pos x="4" y="239"/>
                </a:cxn>
                <a:cxn ang="0">
                  <a:pos x="12" y="254"/>
                </a:cxn>
                <a:cxn ang="0">
                  <a:pos x="25" y="267"/>
                </a:cxn>
                <a:cxn ang="0">
                  <a:pos x="41" y="278"/>
                </a:cxn>
                <a:cxn ang="0">
                  <a:pos x="70" y="291"/>
                </a:cxn>
                <a:cxn ang="0">
                  <a:pos x="108" y="304"/>
                </a:cxn>
                <a:cxn ang="0">
                  <a:pos x="148" y="315"/>
                </a:cxn>
                <a:cxn ang="0">
                  <a:pos x="189" y="323"/>
                </a:cxn>
                <a:cxn ang="0">
                  <a:pos x="231" y="329"/>
                </a:cxn>
                <a:cxn ang="0">
                  <a:pos x="273" y="333"/>
                </a:cxn>
                <a:cxn ang="0">
                  <a:pos x="315" y="336"/>
                </a:cxn>
                <a:cxn ang="0">
                  <a:pos x="359" y="338"/>
                </a:cxn>
                <a:cxn ang="0">
                  <a:pos x="387" y="339"/>
                </a:cxn>
                <a:cxn ang="0">
                  <a:pos x="397" y="333"/>
                </a:cxn>
                <a:cxn ang="0">
                  <a:pos x="400" y="324"/>
                </a:cxn>
                <a:cxn ang="0">
                  <a:pos x="391" y="317"/>
                </a:cxn>
                <a:cxn ang="0">
                  <a:pos x="365" y="311"/>
                </a:cxn>
                <a:cxn ang="0">
                  <a:pos x="327" y="306"/>
                </a:cxn>
                <a:cxn ang="0">
                  <a:pos x="288" y="302"/>
                </a:cxn>
                <a:cxn ang="0">
                  <a:pos x="249" y="298"/>
                </a:cxn>
                <a:cxn ang="0">
                  <a:pos x="211" y="293"/>
                </a:cxn>
                <a:cxn ang="0">
                  <a:pos x="173" y="286"/>
                </a:cxn>
                <a:cxn ang="0">
                  <a:pos x="137" y="277"/>
                </a:cxn>
                <a:cxn ang="0">
                  <a:pos x="100" y="267"/>
                </a:cxn>
                <a:cxn ang="0">
                  <a:pos x="68" y="253"/>
                </a:cxn>
                <a:cxn ang="0">
                  <a:pos x="48" y="233"/>
                </a:cxn>
                <a:cxn ang="0">
                  <a:pos x="42" y="208"/>
                </a:cxn>
                <a:cxn ang="0">
                  <a:pos x="48" y="180"/>
                </a:cxn>
                <a:cxn ang="0">
                  <a:pos x="64" y="153"/>
                </a:cxn>
                <a:cxn ang="0">
                  <a:pos x="89" y="124"/>
                </a:cxn>
                <a:cxn ang="0">
                  <a:pos x="118" y="99"/>
                </a:cxn>
                <a:cxn ang="0">
                  <a:pos x="153" y="74"/>
                </a:cxn>
                <a:cxn ang="0">
                  <a:pos x="190" y="52"/>
                </a:cxn>
                <a:cxn ang="0">
                  <a:pos x="243" y="34"/>
                </a:cxn>
                <a:cxn ang="0">
                  <a:pos x="295" y="19"/>
                </a:cxn>
                <a:cxn ang="0">
                  <a:pos x="328" y="6"/>
                </a:cxn>
                <a:cxn ang="0">
                  <a:pos x="318" y="0"/>
                </a:cxn>
                <a:cxn ang="0">
                  <a:pos x="275" y="4"/>
                </a:cxn>
                <a:cxn ang="0">
                  <a:pos x="224" y="17"/>
                </a:cxn>
                <a:cxn ang="0">
                  <a:pos x="176" y="34"/>
                </a:cxn>
              </a:cxnLst>
              <a:rect l="0" t="0" r="r" b="b"/>
              <a:pathLst>
                <a:path w="400" h="339">
                  <a:moveTo>
                    <a:pt x="156" y="44"/>
                  </a:moveTo>
                  <a:lnTo>
                    <a:pt x="125" y="63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6"/>
                  </a:lnTo>
                  <a:lnTo>
                    <a:pt x="22" y="150"/>
                  </a:lnTo>
                  <a:lnTo>
                    <a:pt x="7" y="175"/>
                  </a:lnTo>
                  <a:lnTo>
                    <a:pt x="0" y="203"/>
                  </a:lnTo>
                  <a:lnTo>
                    <a:pt x="2" y="232"/>
                  </a:lnTo>
                  <a:lnTo>
                    <a:pt x="4" y="239"/>
                  </a:lnTo>
                  <a:lnTo>
                    <a:pt x="7" y="248"/>
                  </a:lnTo>
                  <a:lnTo>
                    <a:pt x="12" y="254"/>
                  </a:lnTo>
                  <a:lnTo>
                    <a:pt x="18" y="261"/>
                  </a:lnTo>
                  <a:lnTo>
                    <a:pt x="25" y="267"/>
                  </a:lnTo>
                  <a:lnTo>
                    <a:pt x="33" y="273"/>
                  </a:lnTo>
                  <a:lnTo>
                    <a:pt x="41" y="278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4"/>
                  </a:lnTo>
                  <a:lnTo>
                    <a:pt x="128" y="309"/>
                  </a:lnTo>
                  <a:lnTo>
                    <a:pt x="148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09" y="326"/>
                  </a:lnTo>
                  <a:lnTo>
                    <a:pt x="231" y="329"/>
                  </a:lnTo>
                  <a:lnTo>
                    <a:pt x="251" y="331"/>
                  </a:lnTo>
                  <a:lnTo>
                    <a:pt x="273" y="333"/>
                  </a:lnTo>
                  <a:lnTo>
                    <a:pt x="295" y="335"/>
                  </a:lnTo>
                  <a:lnTo>
                    <a:pt x="315" y="336"/>
                  </a:lnTo>
                  <a:lnTo>
                    <a:pt x="337" y="337"/>
                  </a:lnTo>
                  <a:lnTo>
                    <a:pt x="359" y="338"/>
                  </a:lnTo>
                  <a:lnTo>
                    <a:pt x="379" y="339"/>
                  </a:lnTo>
                  <a:lnTo>
                    <a:pt x="387" y="339"/>
                  </a:lnTo>
                  <a:lnTo>
                    <a:pt x="392" y="337"/>
                  </a:lnTo>
                  <a:lnTo>
                    <a:pt x="397" y="333"/>
                  </a:lnTo>
                  <a:lnTo>
                    <a:pt x="400" y="329"/>
                  </a:lnTo>
                  <a:lnTo>
                    <a:pt x="400" y="324"/>
                  </a:lnTo>
                  <a:lnTo>
                    <a:pt x="397" y="320"/>
                  </a:lnTo>
                  <a:lnTo>
                    <a:pt x="391" y="317"/>
                  </a:lnTo>
                  <a:lnTo>
                    <a:pt x="384" y="315"/>
                  </a:lnTo>
                  <a:lnTo>
                    <a:pt x="365" y="311"/>
                  </a:lnTo>
                  <a:lnTo>
                    <a:pt x="346" y="309"/>
                  </a:lnTo>
                  <a:lnTo>
                    <a:pt x="327" y="306"/>
                  </a:lnTo>
                  <a:lnTo>
                    <a:pt x="307" y="304"/>
                  </a:lnTo>
                  <a:lnTo>
                    <a:pt x="288" y="302"/>
                  </a:lnTo>
                  <a:lnTo>
                    <a:pt x="269" y="300"/>
                  </a:lnTo>
                  <a:lnTo>
                    <a:pt x="249" y="298"/>
                  </a:lnTo>
                  <a:lnTo>
                    <a:pt x="230" y="295"/>
                  </a:lnTo>
                  <a:lnTo>
                    <a:pt x="211" y="293"/>
                  </a:lnTo>
                  <a:lnTo>
                    <a:pt x="192" y="290"/>
                  </a:lnTo>
                  <a:lnTo>
                    <a:pt x="173" y="286"/>
                  </a:lnTo>
                  <a:lnTo>
                    <a:pt x="154" y="283"/>
                  </a:lnTo>
                  <a:lnTo>
                    <a:pt x="137" y="277"/>
                  </a:lnTo>
                  <a:lnTo>
                    <a:pt x="118" y="272"/>
                  </a:lnTo>
                  <a:lnTo>
                    <a:pt x="100" y="267"/>
                  </a:lnTo>
                  <a:lnTo>
                    <a:pt x="83" y="260"/>
                  </a:lnTo>
                  <a:lnTo>
                    <a:pt x="68" y="253"/>
                  </a:lnTo>
                  <a:lnTo>
                    <a:pt x="57" y="243"/>
                  </a:lnTo>
                  <a:lnTo>
                    <a:pt x="48" y="233"/>
                  </a:lnTo>
                  <a:lnTo>
                    <a:pt x="44" y="221"/>
                  </a:lnTo>
                  <a:lnTo>
                    <a:pt x="42" y="208"/>
                  </a:lnTo>
                  <a:lnTo>
                    <a:pt x="44" y="194"/>
                  </a:lnTo>
                  <a:lnTo>
                    <a:pt x="48" y="180"/>
                  </a:lnTo>
                  <a:lnTo>
                    <a:pt x="54" y="168"/>
                  </a:lnTo>
                  <a:lnTo>
                    <a:pt x="64" y="153"/>
                  </a:lnTo>
                  <a:lnTo>
                    <a:pt x="76" y="137"/>
                  </a:lnTo>
                  <a:lnTo>
                    <a:pt x="89" y="124"/>
                  </a:lnTo>
                  <a:lnTo>
                    <a:pt x="103" y="111"/>
                  </a:lnTo>
                  <a:lnTo>
                    <a:pt x="118" y="99"/>
                  </a:lnTo>
                  <a:lnTo>
                    <a:pt x="134" y="87"/>
                  </a:lnTo>
                  <a:lnTo>
                    <a:pt x="153" y="74"/>
                  </a:lnTo>
                  <a:lnTo>
                    <a:pt x="172" y="62"/>
                  </a:lnTo>
                  <a:lnTo>
                    <a:pt x="190" y="52"/>
                  </a:lnTo>
                  <a:lnTo>
                    <a:pt x="215" y="42"/>
                  </a:lnTo>
                  <a:lnTo>
                    <a:pt x="243" y="34"/>
                  </a:lnTo>
                  <a:lnTo>
                    <a:pt x="270" y="26"/>
                  </a:lnTo>
                  <a:lnTo>
                    <a:pt x="295" y="19"/>
                  </a:lnTo>
                  <a:lnTo>
                    <a:pt x="315" y="13"/>
                  </a:lnTo>
                  <a:lnTo>
                    <a:pt x="328" y="6"/>
                  </a:lnTo>
                  <a:lnTo>
                    <a:pt x="333" y="2"/>
                  </a:lnTo>
                  <a:lnTo>
                    <a:pt x="318" y="0"/>
                  </a:lnTo>
                  <a:lnTo>
                    <a:pt x="298" y="1"/>
                  </a:lnTo>
                  <a:lnTo>
                    <a:pt x="275" y="4"/>
                  </a:lnTo>
                  <a:lnTo>
                    <a:pt x="250" y="9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4"/>
                  </a:lnTo>
                  <a:lnTo>
                    <a:pt x="156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8" name="Freeform 92"/>
            <p:cNvSpPr>
              <a:spLocks/>
            </p:cNvSpPr>
            <p:nvPr/>
          </p:nvSpPr>
          <p:spPr bwMode="auto">
            <a:xfrm>
              <a:off x="5007" y="272"/>
              <a:ext cx="117" cy="113"/>
            </a:xfrm>
            <a:custGeom>
              <a:avLst/>
              <a:gdLst/>
              <a:ahLst/>
              <a:cxnLst>
                <a:cxn ang="0">
                  <a:pos x="291" y="69"/>
                </a:cxn>
                <a:cxn ang="0">
                  <a:pos x="307" y="81"/>
                </a:cxn>
                <a:cxn ang="0">
                  <a:pos x="317" y="96"/>
                </a:cxn>
                <a:cxn ang="0">
                  <a:pos x="322" y="111"/>
                </a:cxn>
                <a:cxn ang="0">
                  <a:pos x="322" y="128"/>
                </a:cxn>
                <a:cxn ang="0">
                  <a:pos x="319" y="141"/>
                </a:cxn>
                <a:cxn ang="0">
                  <a:pos x="313" y="152"/>
                </a:cxn>
                <a:cxn ang="0">
                  <a:pos x="303" y="164"/>
                </a:cxn>
                <a:cxn ang="0">
                  <a:pos x="293" y="173"/>
                </a:cxn>
                <a:cxn ang="0">
                  <a:pos x="279" y="183"/>
                </a:cxn>
                <a:cxn ang="0">
                  <a:pos x="266" y="192"/>
                </a:cxn>
                <a:cxn ang="0">
                  <a:pos x="253" y="201"/>
                </a:cxn>
                <a:cxn ang="0">
                  <a:pos x="240" y="210"/>
                </a:cxn>
                <a:cxn ang="0">
                  <a:pos x="237" y="213"/>
                </a:cxn>
                <a:cxn ang="0">
                  <a:pos x="237" y="216"/>
                </a:cxn>
                <a:cxn ang="0">
                  <a:pos x="237" y="219"/>
                </a:cxn>
                <a:cxn ang="0">
                  <a:pos x="240" y="222"/>
                </a:cxn>
                <a:cxn ang="0">
                  <a:pos x="245" y="225"/>
                </a:cxn>
                <a:cxn ang="0">
                  <a:pos x="250" y="226"/>
                </a:cxn>
                <a:cxn ang="0">
                  <a:pos x="255" y="225"/>
                </a:cxn>
                <a:cxn ang="0">
                  <a:pos x="259" y="222"/>
                </a:cxn>
                <a:cxn ang="0">
                  <a:pos x="288" y="209"/>
                </a:cxn>
                <a:cxn ang="0">
                  <a:pos x="313" y="192"/>
                </a:cxn>
                <a:cxn ang="0">
                  <a:pos x="332" y="172"/>
                </a:cxn>
                <a:cxn ang="0">
                  <a:pos x="345" y="149"/>
                </a:cxn>
                <a:cxn ang="0">
                  <a:pos x="351" y="127"/>
                </a:cxn>
                <a:cxn ang="0">
                  <a:pos x="348" y="103"/>
                </a:cxn>
                <a:cxn ang="0">
                  <a:pos x="336" y="81"/>
                </a:cxn>
                <a:cxn ang="0">
                  <a:pos x="313" y="62"/>
                </a:cxn>
                <a:cxn ang="0">
                  <a:pos x="295" y="51"/>
                </a:cxn>
                <a:cxn ang="0">
                  <a:pos x="275" y="43"/>
                </a:cxn>
                <a:cxn ang="0">
                  <a:pos x="253" y="35"/>
                </a:cxn>
                <a:cxn ang="0">
                  <a:pos x="229" y="28"/>
                </a:cxn>
                <a:cxn ang="0">
                  <a:pos x="204" y="20"/>
                </a:cxn>
                <a:cxn ang="0">
                  <a:pos x="179" y="15"/>
                </a:cxn>
                <a:cxn ang="0">
                  <a:pos x="153" y="11"/>
                </a:cxn>
                <a:cxn ang="0">
                  <a:pos x="128" y="7"/>
                </a:cxn>
                <a:cxn ang="0">
                  <a:pos x="104" y="4"/>
                </a:cxn>
                <a:cxn ang="0">
                  <a:pos x="82" y="2"/>
                </a:cxn>
                <a:cxn ang="0">
                  <a:pos x="60" y="0"/>
                </a:cxn>
                <a:cxn ang="0">
                  <a:pos x="43" y="0"/>
                </a:cxn>
                <a:cxn ang="0">
                  <a:pos x="27" y="0"/>
                </a:cxn>
                <a:cxn ang="0">
                  <a:pos x="14" y="0"/>
                </a:cxn>
                <a:cxn ang="0">
                  <a:pos x="5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30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2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3"/>
                </a:cxn>
                <a:cxn ang="0">
                  <a:pos x="160" y="27"/>
                </a:cxn>
                <a:cxn ang="0">
                  <a:pos x="181" y="31"/>
                </a:cxn>
                <a:cxn ang="0">
                  <a:pos x="201" y="35"/>
                </a:cxn>
                <a:cxn ang="0">
                  <a:pos x="220" y="40"/>
                </a:cxn>
                <a:cxn ang="0">
                  <a:pos x="239" y="46"/>
                </a:cxn>
                <a:cxn ang="0">
                  <a:pos x="258" y="53"/>
                </a:cxn>
                <a:cxn ang="0">
                  <a:pos x="275" y="61"/>
                </a:cxn>
                <a:cxn ang="0">
                  <a:pos x="291" y="69"/>
                </a:cxn>
              </a:cxnLst>
              <a:rect l="0" t="0" r="r" b="b"/>
              <a:pathLst>
                <a:path w="351" h="226">
                  <a:moveTo>
                    <a:pt x="291" y="69"/>
                  </a:moveTo>
                  <a:lnTo>
                    <a:pt x="307" y="81"/>
                  </a:lnTo>
                  <a:lnTo>
                    <a:pt x="317" y="96"/>
                  </a:lnTo>
                  <a:lnTo>
                    <a:pt x="322" y="111"/>
                  </a:lnTo>
                  <a:lnTo>
                    <a:pt x="322" y="128"/>
                  </a:lnTo>
                  <a:lnTo>
                    <a:pt x="319" y="141"/>
                  </a:lnTo>
                  <a:lnTo>
                    <a:pt x="313" y="152"/>
                  </a:lnTo>
                  <a:lnTo>
                    <a:pt x="303" y="164"/>
                  </a:lnTo>
                  <a:lnTo>
                    <a:pt x="293" y="173"/>
                  </a:lnTo>
                  <a:lnTo>
                    <a:pt x="279" y="183"/>
                  </a:lnTo>
                  <a:lnTo>
                    <a:pt x="266" y="192"/>
                  </a:lnTo>
                  <a:lnTo>
                    <a:pt x="253" y="201"/>
                  </a:lnTo>
                  <a:lnTo>
                    <a:pt x="240" y="210"/>
                  </a:lnTo>
                  <a:lnTo>
                    <a:pt x="237" y="213"/>
                  </a:lnTo>
                  <a:lnTo>
                    <a:pt x="237" y="216"/>
                  </a:lnTo>
                  <a:lnTo>
                    <a:pt x="237" y="219"/>
                  </a:lnTo>
                  <a:lnTo>
                    <a:pt x="240" y="222"/>
                  </a:lnTo>
                  <a:lnTo>
                    <a:pt x="245" y="225"/>
                  </a:lnTo>
                  <a:lnTo>
                    <a:pt x="250" y="226"/>
                  </a:lnTo>
                  <a:lnTo>
                    <a:pt x="255" y="225"/>
                  </a:lnTo>
                  <a:lnTo>
                    <a:pt x="259" y="222"/>
                  </a:lnTo>
                  <a:lnTo>
                    <a:pt x="288" y="209"/>
                  </a:lnTo>
                  <a:lnTo>
                    <a:pt x="313" y="192"/>
                  </a:lnTo>
                  <a:lnTo>
                    <a:pt x="332" y="172"/>
                  </a:lnTo>
                  <a:lnTo>
                    <a:pt x="345" y="149"/>
                  </a:lnTo>
                  <a:lnTo>
                    <a:pt x="351" y="127"/>
                  </a:lnTo>
                  <a:lnTo>
                    <a:pt x="348" y="103"/>
                  </a:lnTo>
                  <a:lnTo>
                    <a:pt x="336" y="81"/>
                  </a:lnTo>
                  <a:lnTo>
                    <a:pt x="313" y="62"/>
                  </a:lnTo>
                  <a:lnTo>
                    <a:pt x="295" y="51"/>
                  </a:lnTo>
                  <a:lnTo>
                    <a:pt x="275" y="43"/>
                  </a:lnTo>
                  <a:lnTo>
                    <a:pt x="253" y="35"/>
                  </a:lnTo>
                  <a:lnTo>
                    <a:pt x="229" y="28"/>
                  </a:lnTo>
                  <a:lnTo>
                    <a:pt x="204" y="20"/>
                  </a:lnTo>
                  <a:lnTo>
                    <a:pt x="179" y="15"/>
                  </a:lnTo>
                  <a:lnTo>
                    <a:pt x="153" y="11"/>
                  </a:lnTo>
                  <a:lnTo>
                    <a:pt x="128" y="7"/>
                  </a:lnTo>
                  <a:lnTo>
                    <a:pt x="104" y="4"/>
                  </a:lnTo>
                  <a:lnTo>
                    <a:pt x="82" y="2"/>
                  </a:lnTo>
                  <a:lnTo>
                    <a:pt x="60" y="0"/>
                  </a:lnTo>
                  <a:lnTo>
                    <a:pt x="43" y="0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5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30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2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1" y="31"/>
                  </a:lnTo>
                  <a:lnTo>
                    <a:pt x="201" y="35"/>
                  </a:lnTo>
                  <a:lnTo>
                    <a:pt x="220" y="40"/>
                  </a:lnTo>
                  <a:lnTo>
                    <a:pt x="239" y="46"/>
                  </a:lnTo>
                  <a:lnTo>
                    <a:pt x="258" y="53"/>
                  </a:lnTo>
                  <a:lnTo>
                    <a:pt x="275" y="61"/>
                  </a:lnTo>
                  <a:lnTo>
                    <a:pt x="291" y="6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9" name="Freeform 93"/>
            <p:cNvSpPr>
              <a:spLocks/>
            </p:cNvSpPr>
            <p:nvPr/>
          </p:nvSpPr>
          <p:spPr bwMode="auto">
            <a:xfrm>
              <a:off x="4769" y="324"/>
              <a:ext cx="48" cy="107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34"/>
                </a:cxn>
                <a:cxn ang="0">
                  <a:pos x="6" y="150"/>
                </a:cxn>
                <a:cxn ang="0">
                  <a:pos x="16" y="166"/>
                </a:cxn>
                <a:cxn ang="0">
                  <a:pos x="30" y="179"/>
                </a:cxn>
                <a:cxn ang="0">
                  <a:pos x="48" y="191"/>
                </a:cxn>
                <a:cxn ang="0">
                  <a:pos x="68" y="201"/>
                </a:cxn>
                <a:cxn ang="0">
                  <a:pos x="91" y="208"/>
                </a:cxn>
                <a:cxn ang="0">
                  <a:pos x="115" y="212"/>
                </a:cxn>
                <a:cxn ang="0">
                  <a:pos x="122" y="213"/>
                </a:cxn>
                <a:cxn ang="0">
                  <a:pos x="129" y="211"/>
                </a:cxn>
                <a:cxn ang="0">
                  <a:pos x="135" y="208"/>
                </a:cxn>
                <a:cxn ang="0">
                  <a:pos x="138" y="204"/>
                </a:cxn>
                <a:cxn ang="0">
                  <a:pos x="138" y="199"/>
                </a:cxn>
                <a:cxn ang="0">
                  <a:pos x="137" y="194"/>
                </a:cxn>
                <a:cxn ang="0">
                  <a:pos x="132" y="190"/>
                </a:cxn>
                <a:cxn ang="0">
                  <a:pos x="125" y="188"/>
                </a:cxn>
                <a:cxn ang="0">
                  <a:pos x="102" y="181"/>
                </a:cxn>
                <a:cxn ang="0">
                  <a:pos x="80" y="173"/>
                </a:cxn>
                <a:cxn ang="0">
                  <a:pos x="62" y="162"/>
                </a:cxn>
                <a:cxn ang="0">
                  <a:pos x="49" y="149"/>
                </a:cxn>
                <a:cxn ang="0">
                  <a:pos x="41" y="134"/>
                </a:cxn>
                <a:cxn ang="0">
                  <a:pos x="36" y="117"/>
                </a:cxn>
                <a:cxn ang="0">
                  <a:pos x="36" y="100"/>
                </a:cxn>
                <a:cxn ang="0">
                  <a:pos x="44" y="81"/>
                </a:cxn>
                <a:cxn ang="0">
                  <a:pos x="52" y="68"/>
                </a:cxn>
                <a:cxn ang="0">
                  <a:pos x="64" y="56"/>
                </a:cxn>
                <a:cxn ang="0">
                  <a:pos x="77" y="44"/>
                </a:cxn>
                <a:cxn ang="0">
                  <a:pos x="91" y="34"/>
                </a:cxn>
                <a:cxn ang="0">
                  <a:pos x="105" y="25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70" y="32"/>
                </a:cxn>
                <a:cxn ang="0">
                  <a:pos x="46" y="51"/>
                </a:cxn>
                <a:cxn ang="0">
                  <a:pos x="25" y="72"/>
                </a:cxn>
                <a:cxn ang="0">
                  <a:pos x="9" y="95"/>
                </a:cxn>
                <a:cxn ang="0">
                  <a:pos x="0" y="116"/>
                </a:cxn>
              </a:cxnLst>
              <a:rect l="0" t="0" r="r" b="b"/>
              <a:pathLst>
                <a:path w="142" h="213">
                  <a:moveTo>
                    <a:pt x="0" y="116"/>
                  </a:moveTo>
                  <a:lnTo>
                    <a:pt x="0" y="134"/>
                  </a:lnTo>
                  <a:lnTo>
                    <a:pt x="6" y="150"/>
                  </a:lnTo>
                  <a:lnTo>
                    <a:pt x="16" y="166"/>
                  </a:lnTo>
                  <a:lnTo>
                    <a:pt x="30" y="179"/>
                  </a:lnTo>
                  <a:lnTo>
                    <a:pt x="48" y="191"/>
                  </a:lnTo>
                  <a:lnTo>
                    <a:pt x="68" y="201"/>
                  </a:lnTo>
                  <a:lnTo>
                    <a:pt x="91" y="208"/>
                  </a:lnTo>
                  <a:lnTo>
                    <a:pt x="115" y="212"/>
                  </a:lnTo>
                  <a:lnTo>
                    <a:pt x="122" y="213"/>
                  </a:lnTo>
                  <a:lnTo>
                    <a:pt x="129" y="211"/>
                  </a:lnTo>
                  <a:lnTo>
                    <a:pt x="135" y="208"/>
                  </a:lnTo>
                  <a:lnTo>
                    <a:pt x="138" y="204"/>
                  </a:lnTo>
                  <a:lnTo>
                    <a:pt x="138" y="199"/>
                  </a:lnTo>
                  <a:lnTo>
                    <a:pt x="137" y="194"/>
                  </a:lnTo>
                  <a:lnTo>
                    <a:pt x="132" y="190"/>
                  </a:lnTo>
                  <a:lnTo>
                    <a:pt x="125" y="188"/>
                  </a:lnTo>
                  <a:lnTo>
                    <a:pt x="102" y="181"/>
                  </a:lnTo>
                  <a:lnTo>
                    <a:pt x="80" y="173"/>
                  </a:lnTo>
                  <a:lnTo>
                    <a:pt x="62" y="162"/>
                  </a:lnTo>
                  <a:lnTo>
                    <a:pt x="49" y="149"/>
                  </a:lnTo>
                  <a:lnTo>
                    <a:pt x="41" y="134"/>
                  </a:lnTo>
                  <a:lnTo>
                    <a:pt x="36" y="117"/>
                  </a:lnTo>
                  <a:lnTo>
                    <a:pt x="36" y="100"/>
                  </a:lnTo>
                  <a:lnTo>
                    <a:pt x="44" y="81"/>
                  </a:lnTo>
                  <a:lnTo>
                    <a:pt x="52" y="68"/>
                  </a:lnTo>
                  <a:lnTo>
                    <a:pt x="64" y="56"/>
                  </a:lnTo>
                  <a:lnTo>
                    <a:pt x="77" y="44"/>
                  </a:lnTo>
                  <a:lnTo>
                    <a:pt x="91" y="34"/>
                  </a:lnTo>
                  <a:lnTo>
                    <a:pt x="105" y="25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70" y="32"/>
                  </a:lnTo>
                  <a:lnTo>
                    <a:pt x="46" y="51"/>
                  </a:lnTo>
                  <a:lnTo>
                    <a:pt x="25" y="72"/>
                  </a:lnTo>
                  <a:lnTo>
                    <a:pt x="9" y="95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0" name="Freeform 94"/>
            <p:cNvSpPr>
              <a:spLocks/>
            </p:cNvSpPr>
            <p:nvPr/>
          </p:nvSpPr>
          <p:spPr bwMode="auto">
            <a:xfrm>
              <a:off x="5104" y="264"/>
              <a:ext cx="101" cy="139"/>
            </a:xfrm>
            <a:custGeom>
              <a:avLst/>
              <a:gdLst/>
              <a:ahLst/>
              <a:cxnLst>
                <a:cxn ang="0">
                  <a:pos x="257" y="112"/>
                </a:cxn>
                <a:cxn ang="0">
                  <a:pos x="271" y="129"/>
                </a:cxn>
                <a:cxn ang="0">
                  <a:pos x="279" y="148"/>
                </a:cxn>
                <a:cxn ang="0">
                  <a:pos x="274" y="168"/>
                </a:cxn>
                <a:cxn ang="0">
                  <a:pos x="258" y="188"/>
                </a:cxn>
                <a:cxn ang="0">
                  <a:pos x="234" y="205"/>
                </a:cxn>
                <a:cxn ang="0">
                  <a:pos x="206" y="221"/>
                </a:cxn>
                <a:cxn ang="0">
                  <a:pos x="177" y="237"/>
                </a:cxn>
                <a:cxn ang="0">
                  <a:pos x="160" y="250"/>
                </a:cxn>
                <a:cxn ang="0">
                  <a:pos x="154" y="258"/>
                </a:cxn>
                <a:cxn ang="0">
                  <a:pos x="149" y="266"/>
                </a:cxn>
                <a:cxn ang="0">
                  <a:pos x="151" y="275"/>
                </a:cxn>
                <a:cxn ang="0">
                  <a:pos x="161" y="279"/>
                </a:cxn>
                <a:cxn ang="0">
                  <a:pos x="173" y="278"/>
                </a:cxn>
                <a:cxn ang="0">
                  <a:pos x="191" y="263"/>
                </a:cxn>
                <a:cxn ang="0">
                  <a:pos x="223" y="242"/>
                </a:cxn>
                <a:cxn ang="0">
                  <a:pos x="257" y="221"/>
                </a:cxn>
                <a:cxn ang="0">
                  <a:pos x="286" y="197"/>
                </a:cxn>
                <a:cxn ang="0">
                  <a:pos x="303" y="168"/>
                </a:cxn>
                <a:cxn ang="0">
                  <a:pos x="300" y="137"/>
                </a:cxn>
                <a:cxn ang="0">
                  <a:pos x="282" y="109"/>
                </a:cxn>
                <a:cxn ang="0">
                  <a:pos x="250" y="85"/>
                </a:cxn>
                <a:cxn ang="0">
                  <a:pos x="219" y="67"/>
                </a:cxn>
                <a:cxn ang="0">
                  <a:pos x="189" y="54"/>
                </a:cxn>
                <a:cxn ang="0">
                  <a:pos x="157" y="40"/>
                </a:cxn>
                <a:cxn ang="0">
                  <a:pos x="122" y="26"/>
                </a:cxn>
                <a:cxn ang="0">
                  <a:pos x="90" y="15"/>
                </a:cxn>
                <a:cxn ang="0">
                  <a:pos x="58" y="7"/>
                </a:cxn>
                <a:cxn ang="0">
                  <a:pos x="30" y="1"/>
                </a:cxn>
                <a:cxn ang="0">
                  <a:pos x="8" y="1"/>
                </a:cxn>
                <a:cxn ang="0">
                  <a:pos x="10" y="6"/>
                </a:cxn>
                <a:cxn ang="0">
                  <a:pos x="35" y="13"/>
                </a:cxn>
                <a:cxn ang="0">
                  <a:pos x="64" y="22"/>
                </a:cxn>
                <a:cxn ang="0">
                  <a:pos x="97" y="33"/>
                </a:cxn>
                <a:cxn ang="0">
                  <a:pos x="132" y="47"/>
                </a:cxn>
                <a:cxn ang="0">
                  <a:pos x="167" y="62"/>
                </a:cxn>
                <a:cxn ang="0">
                  <a:pos x="202" y="79"/>
                </a:cxn>
                <a:cxn ang="0">
                  <a:pos x="232" y="95"/>
                </a:cxn>
              </a:cxnLst>
              <a:rect l="0" t="0" r="r" b="b"/>
              <a:pathLst>
                <a:path w="305" h="279">
                  <a:moveTo>
                    <a:pt x="247" y="104"/>
                  </a:moveTo>
                  <a:lnTo>
                    <a:pt x="257" y="112"/>
                  </a:lnTo>
                  <a:lnTo>
                    <a:pt x="266" y="120"/>
                  </a:lnTo>
                  <a:lnTo>
                    <a:pt x="271" y="129"/>
                  </a:lnTo>
                  <a:lnTo>
                    <a:pt x="277" y="138"/>
                  </a:lnTo>
                  <a:lnTo>
                    <a:pt x="279" y="148"/>
                  </a:lnTo>
                  <a:lnTo>
                    <a:pt x="279" y="158"/>
                  </a:lnTo>
                  <a:lnTo>
                    <a:pt x="274" y="168"/>
                  </a:lnTo>
                  <a:lnTo>
                    <a:pt x="268" y="178"/>
                  </a:lnTo>
                  <a:lnTo>
                    <a:pt x="258" y="188"/>
                  </a:lnTo>
                  <a:lnTo>
                    <a:pt x="247" y="197"/>
                  </a:lnTo>
                  <a:lnTo>
                    <a:pt x="234" y="205"/>
                  </a:lnTo>
                  <a:lnTo>
                    <a:pt x="219" y="214"/>
                  </a:lnTo>
                  <a:lnTo>
                    <a:pt x="206" y="221"/>
                  </a:lnTo>
                  <a:lnTo>
                    <a:pt x="191" y="229"/>
                  </a:lnTo>
                  <a:lnTo>
                    <a:pt x="177" y="237"/>
                  </a:lnTo>
                  <a:lnTo>
                    <a:pt x="164" y="247"/>
                  </a:lnTo>
                  <a:lnTo>
                    <a:pt x="160" y="250"/>
                  </a:lnTo>
                  <a:lnTo>
                    <a:pt x="157" y="254"/>
                  </a:lnTo>
                  <a:lnTo>
                    <a:pt x="154" y="258"/>
                  </a:lnTo>
                  <a:lnTo>
                    <a:pt x="151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5"/>
                  </a:lnTo>
                  <a:lnTo>
                    <a:pt x="155" y="278"/>
                  </a:lnTo>
                  <a:lnTo>
                    <a:pt x="161" y="279"/>
                  </a:lnTo>
                  <a:lnTo>
                    <a:pt x="167" y="279"/>
                  </a:lnTo>
                  <a:lnTo>
                    <a:pt x="173" y="278"/>
                  </a:lnTo>
                  <a:lnTo>
                    <a:pt x="177" y="275"/>
                  </a:lnTo>
                  <a:lnTo>
                    <a:pt x="191" y="263"/>
                  </a:lnTo>
                  <a:lnTo>
                    <a:pt x="207" y="252"/>
                  </a:lnTo>
                  <a:lnTo>
                    <a:pt x="223" y="242"/>
                  </a:lnTo>
                  <a:lnTo>
                    <a:pt x="241" y="231"/>
                  </a:lnTo>
                  <a:lnTo>
                    <a:pt x="257" y="221"/>
                  </a:lnTo>
                  <a:lnTo>
                    <a:pt x="271" y="210"/>
                  </a:lnTo>
                  <a:lnTo>
                    <a:pt x="286" y="197"/>
                  </a:lnTo>
                  <a:lnTo>
                    <a:pt x="296" y="184"/>
                  </a:lnTo>
                  <a:lnTo>
                    <a:pt x="303" y="168"/>
                  </a:lnTo>
                  <a:lnTo>
                    <a:pt x="305" y="153"/>
                  </a:lnTo>
                  <a:lnTo>
                    <a:pt x="300" y="137"/>
                  </a:lnTo>
                  <a:lnTo>
                    <a:pt x="293" y="123"/>
                  </a:lnTo>
                  <a:lnTo>
                    <a:pt x="282" y="109"/>
                  </a:lnTo>
                  <a:lnTo>
                    <a:pt x="267" y="96"/>
                  </a:lnTo>
                  <a:lnTo>
                    <a:pt x="250" y="85"/>
                  </a:lnTo>
                  <a:lnTo>
                    <a:pt x="232" y="75"/>
                  </a:lnTo>
                  <a:lnTo>
                    <a:pt x="219" y="67"/>
                  </a:lnTo>
                  <a:lnTo>
                    <a:pt x="205" y="61"/>
                  </a:lnTo>
                  <a:lnTo>
                    <a:pt x="189" y="54"/>
                  </a:lnTo>
                  <a:lnTo>
                    <a:pt x="173" y="47"/>
                  </a:lnTo>
                  <a:lnTo>
                    <a:pt x="157" y="40"/>
                  </a:lnTo>
                  <a:lnTo>
                    <a:pt x="139" y="32"/>
                  </a:lnTo>
                  <a:lnTo>
                    <a:pt x="122" y="26"/>
                  </a:lnTo>
                  <a:lnTo>
                    <a:pt x="106" y="20"/>
                  </a:lnTo>
                  <a:lnTo>
                    <a:pt x="90" y="15"/>
                  </a:lnTo>
                  <a:lnTo>
                    <a:pt x="74" y="10"/>
                  </a:lnTo>
                  <a:lnTo>
                    <a:pt x="58" y="7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8" y="1"/>
                  </a:lnTo>
                  <a:lnTo>
                    <a:pt x="0" y="3"/>
                  </a:lnTo>
                  <a:lnTo>
                    <a:pt x="10" y="6"/>
                  </a:lnTo>
                  <a:lnTo>
                    <a:pt x="21" y="9"/>
                  </a:lnTo>
                  <a:lnTo>
                    <a:pt x="35" y="13"/>
                  </a:lnTo>
                  <a:lnTo>
                    <a:pt x="48" y="17"/>
                  </a:lnTo>
                  <a:lnTo>
                    <a:pt x="64" y="22"/>
                  </a:lnTo>
                  <a:lnTo>
                    <a:pt x="80" y="27"/>
                  </a:lnTo>
                  <a:lnTo>
                    <a:pt x="97" y="33"/>
                  </a:lnTo>
                  <a:lnTo>
                    <a:pt x="114" y="40"/>
                  </a:lnTo>
                  <a:lnTo>
                    <a:pt x="132" y="47"/>
                  </a:lnTo>
                  <a:lnTo>
                    <a:pt x="149" y="54"/>
                  </a:lnTo>
                  <a:lnTo>
                    <a:pt x="167" y="62"/>
                  </a:lnTo>
                  <a:lnTo>
                    <a:pt x="184" y="70"/>
                  </a:lnTo>
                  <a:lnTo>
                    <a:pt x="202" y="79"/>
                  </a:lnTo>
                  <a:lnTo>
                    <a:pt x="218" y="87"/>
                  </a:lnTo>
                  <a:lnTo>
                    <a:pt x="232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5" name="Freeform 99"/>
            <p:cNvSpPr>
              <a:spLocks/>
            </p:cNvSpPr>
            <p:nvPr/>
          </p:nvSpPr>
          <p:spPr bwMode="auto">
            <a:xfrm>
              <a:off x="4976" y="382"/>
              <a:ext cx="18" cy="42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7" y="6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2"/>
                </a:cxn>
                <a:cxn ang="0">
                  <a:pos x="5" y="34"/>
                </a:cxn>
                <a:cxn ang="0">
                  <a:pos x="11" y="47"/>
                </a:cxn>
                <a:cxn ang="0">
                  <a:pos x="18" y="59"/>
                </a:cxn>
                <a:cxn ang="0">
                  <a:pos x="27" y="70"/>
                </a:cxn>
                <a:cxn ang="0">
                  <a:pos x="35" y="79"/>
                </a:cxn>
                <a:cxn ang="0">
                  <a:pos x="46" y="84"/>
                </a:cxn>
                <a:cxn ang="0">
                  <a:pos x="53" y="85"/>
                </a:cxn>
                <a:cxn ang="0">
                  <a:pos x="54" y="68"/>
                </a:cxn>
                <a:cxn ang="0">
                  <a:pos x="47" y="49"/>
                </a:cxn>
                <a:cxn ang="0">
                  <a:pos x="38" y="29"/>
                </a:cxn>
                <a:cxn ang="0">
                  <a:pos x="28" y="10"/>
                </a:cxn>
              </a:cxnLst>
              <a:rect l="0" t="0" r="r" b="b"/>
              <a:pathLst>
                <a:path w="54" h="85">
                  <a:moveTo>
                    <a:pt x="28" y="10"/>
                  </a:moveTo>
                  <a:lnTo>
                    <a:pt x="27" y="6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2"/>
                  </a:lnTo>
                  <a:lnTo>
                    <a:pt x="5" y="34"/>
                  </a:lnTo>
                  <a:lnTo>
                    <a:pt x="11" y="47"/>
                  </a:lnTo>
                  <a:lnTo>
                    <a:pt x="18" y="59"/>
                  </a:lnTo>
                  <a:lnTo>
                    <a:pt x="27" y="70"/>
                  </a:lnTo>
                  <a:lnTo>
                    <a:pt x="35" y="79"/>
                  </a:lnTo>
                  <a:lnTo>
                    <a:pt x="46" y="84"/>
                  </a:lnTo>
                  <a:lnTo>
                    <a:pt x="53" y="85"/>
                  </a:lnTo>
                  <a:lnTo>
                    <a:pt x="54" y="68"/>
                  </a:lnTo>
                  <a:lnTo>
                    <a:pt x="47" y="49"/>
                  </a:lnTo>
                  <a:lnTo>
                    <a:pt x="38" y="29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6" name="Freeform 100"/>
            <p:cNvSpPr>
              <a:spLocks/>
            </p:cNvSpPr>
            <p:nvPr/>
          </p:nvSpPr>
          <p:spPr bwMode="auto">
            <a:xfrm>
              <a:off x="4962" y="351"/>
              <a:ext cx="15" cy="24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25" y="7"/>
                </a:cxn>
                <a:cxn ang="0">
                  <a:pos x="25" y="7"/>
                </a:cxn>
                <a:cxn ang="0">
                  <a:pos x="25" y="7"/>
                </a:cxn>
                <a:cxn ang="0">
                  <a:pos x="25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5"/>
                </a:cxn>
                <a:cxn ang="0">
                  <a:pos x="25" y="41"/>
                </a:cxn>
                <a:cxn ang="0">
                  <a:pos x="33" y="45"/>
                </a:cxn>
                <a:cxn ang="0">
                  <a:pos x="41" y="48"/>
                </a:cxn>
                <a:cxn ang="0">
                  <a:pos x="46" y="48"/>
                </a:cxn>
                <a:cxn ang="0">
                  <a:pos x="45" y="38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5" y="6"/>
                </a:cxn>
              </a:cxnLst>
              <a:rect l="0" t="0" r="r" b="b"/>
              <a:pathLst>
                <a:path w="46" h="48">
                  <a:moveTo>
                    <a:pt x="25" y="6"/>
                  </a:move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5"/>
                  </a:lnTo>
                  <a:lnTo>
                    <a:pt x="25" y="41"/>
                  </a:lnTo>
                  <a:lnTo>
                    <a:pt x="33" y="45"/>
                  </a:lnTo>
                  <a:lnTo>
                    <a:pt x="41" y="48"/>
                  </a:lnTo>
                  <a:lnTo>
                    <a:pt x="46" y="48"/>
                  </a:lnTo>
                  <a:lnTo>
                    <a:pt x="45" y="38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5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7" name="Freeform 101"/>
            <p:cNvSpPr>
              <a:spLocks/>
            </p:cNvSpPr>
            <p:nvPr/>
          </p:nvSpPr>
          <p:spPr bwMode="auto">
            <a:xfrm>
              <a:off x="4949" y="331"/>
              <a:ext cx="21" cy="16"/>
            </a:xfrm>
            <a:custGeom>
              <a:avLst/>
              <a:gdLst/>
              <a:ahLst/>
              <a:cxnLst>
                <a:cxn ang="0">
                  <a:pos x="50" y="24"/>
                </a:cxn>
                <a:cxn ang="0">
                  <a:pos x="56" y="22"/>
                </a:cxn>
                <a:cxn ang="0">
                  <a:pos x="62" y="19"/>
                </a:cxn>
                <a:cxn ang="0">
                  <a:pos x="64" y="15"/>
                </a:cxn>
                <a:cxn ang="0">
                  <a:pos x="64" y="11"/>
                </a:cxn>
                <a:cxn ang="0">
                  <a:pos x="61" y="6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5" y="1"/>
                </a:cxn>
                <a:cxn ang="0">
                  <a:pos x="26" y="3"/>
                </a:cxn>
                <a:cxn ang="0">
                  <a:pos x="16" y="8"/>
                </a:cxn>
                <a:cxn ang="0">
                  <a:pos x="7" y="14"/>
                </a:cxn>
                <a:cxn ang="0">
                  <a:pos x="3" y="20"/>
                </a:cxn>
                <a:cxn ang="0">
                  <a:pos x="0" y="26"/>
                </a:cxn>
                <a:cxn ang="0">
                  <a:pos x="0" y="28"/>
                </a:cxn>
                <a:cxn ang="0">
                  <a:pos x="4" y="30"/>
                </a:cxn>
                <a:cxn ang="0">
                  <a:pos x="10" y="32"/>
                </a:cxn>
                <a:cxn ang="0">
                  <a:pos x="16" y="32"/>
                </a:cxn>
                <a:cxn ang="0">
                  <a:pos x="21" y="32"/>
                </a:cxn>
                <a:cxn ang="0">
                  <a:pos x="29" y="30"/>
                </a:cxn>
                <a:cxn ang="0">
                  <a:pos x="36" y="29"/>
                </a:cxn>
                <a:cxn ang="0">
                  <a:pos x="43" y="27"/>
                </a:cxn>
                <a:cxn ang="0">
                  <a:pos x="50" y="24"/>
                </a:cxn>
              </a:cxnLst>
              <a:rect l="0" t="0" r="r" b="b"/>
              <a:pathLst>
                <a:path w="64" h="32">
                  <a:moveTo>
                    <a:pt x="50" y="24"/>
                  </a:moveTo>
                  <a:lnTo>
                    <a:pt x="56" y="22"/>
                  </a:lnTo>
                  <a:lnTo>
                    <a:pt x="62" y="19"/>
                  </a:lnTo>
                  <a:lnTo>
                    <a:pt x="64" y="15"/>
                  </a:lnTo>
                  <a:lnTo>
                    <a:pt x="64" y="11"/>
                  </a:lnTo>
                  <a:lnTo>
                    <a:pt x="61" y="6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5" y="1"/>
                  </a:lnTo>
                  <a:lnTo>
                    <a:pt x="26" y="3"/>
                  </a:lnTo>
                  <a:lnTo>
                    <a:pt x="16" y="8"/>
                  </a:lnTo>
                  <a:lnTo>
                    <a:pt x="7" y="14"/>
                  </a:lnTo>
                  <a:lnTo>
                    <a:pt x="3" y="20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4" y="30"/>
                  </a:lnTo>
                  <a:lnTo>
                    <a:pt x="10" y="32"/>
                  </a:lnTo>
                  <a:lnTo>
                    <a:pt x="16" y="32"/>
                  </a:lnTo>
                  <a:lnTo>
                    <a:pt x="21" y="32"/>
                  </a:lnTo>
                  <a:lnTo>
                    <a:pt x="29" y="30"/>
                  </a:lnTo>
                  <a:lnTo>
                    <a:pt x="36" y="29"/>
                  </a:lnTo>
                  <a:lnTo>
                    <a:pt x="43" y="27"/>
                  </a:lnTo>
                  <a:lnTo>
                    <a:pt x="5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6" name="Freeform 130"/>
            <p:cNvSpPr>
              <a:spLocks/>
            </p:cNvSpPr>
            <p:nvPr/>
          </p:nvSpPr>
          <p:spPr bwMode="auto">
            <a:xfrm>
              <a:off x="4849" y="304"/>
              <a:ext cx="82" cy="106"/>
            </a:xfrm>
            <a:custGeom>
              <a:avLst/>
              <a:gdLst/>
              <a:ahLst/>
              <a:cxnLst>
                <a:cxn ang="0">
                  <a:pos x="90" y="32"/>
                </a:cxn>
                <a:cxn ang="0">
                  <a:pos x="73" y="41"/>
                </a:cxn>
                <a:cxn ang="0">
                  <a:pos x="57" y="51"/>
                </a:cxn>
                <a:cxn ang="0">
                  <a:pos x="41" y="64"/>
                </a:cxn>
                <a:cxn ang="0">
                  <a:pos x="28" y="76"/>
                </a:cxn>
                <a:cxn ang="0">
                  <a:pos x="18" y="89"/>
                </a:cxn>
                <a:cxn ang="0">
                  <a:pos x="9" y="103"/>
                </a:cxn>
                <a:cxn ang="0">
                  <a:pos x="3" y="116"/>
                </a:cxn>
                <a:cxn ang="0">
                  <a:pos x="0" y="131"/>
                </a:cxn>
                <a:cxn ang="0">
                  <a:pos x="3" y="152"/>
                </a:cxn>
                <a:cxn ang="0">
                  <a:pos x="15" y="170"/>
                </a:cxn>
                <a:cxn ang="0">
                  <a:pos x="32" y="185"/>
                </a:cxn>
                <a:cxn ang="0">
                  <a:pos x="54" y="197"/>
                </a:cxn>
                <a:cxn ang="0">
                  <a:pos x="80" y="205"/>
                </a:cxn>
                <a:cxn ang="0">
                  <a:pos x="109" y="210"/>
                </a:cxn>
                <a:cxn ang="0">
                  <a:pos x="137" y="211"/>
                </a:cxn>
                <a:cxn ang="0">
                  <a:pos x="164" y="208"/>
                </a:cxn>
                <a:cxn ang="0">
                  <a:pos x="170" y="208"/>
                </a:cxn>
                <a:cxn ang="0">
                  <a:pos x="176" y="206"/>
                </a:cxn>
                <a:cxn ang="0">
                  <a:pos x="180" y="202"/>
                </a:cxn>
                <a:cxn ang="0">
                  <a:pos x="182" y="198"/>
                </a:cxn>
                <a:cxn ang="0">
                  <a:pos x="180" y="196"/>
                </a:cxn>
                <a:cxn ang="0">
                  <a:pos x="176" y="196"/>
                </a:cxn>
                <a:cxn ang="0">
                  <a:pos x="170" y="195"/>
                </a:cxn>
                <a:cxn ang="0">
                  <a:pos x="163" y="195"/>
                </a:cxn>
                <a:cxn ang="0">
                  <a:pos x="154" y="195"/>
                </a:cxn>
                <a:cxn ang="0">
                  <a:pos x="147" y="195"/>
                </a:cxn>
                <a:cxn ang="0">
                  <a:pos x="140" y="195"/>
                </a:cxn>
                <a:cxn ang="0">
                  <a:pos x="135" y="195"/>
                </a:cxn>
                <a:cxn ang="0">
                  <a:pos x="121" y="194"/>
                </a:cxn>
                <a:cxn ang="0">
                  <a:pos x="108" y="193"/>
                </a:cxn>
                <a:cxn ang="0">
                  <a:pos x="93" y="191"/>
                </a:cxn>
                <a:cxn ang="0">
                  <a:pos x="79" y="188"/>
                </a:cxn>
                <a:cxn ang="0">
                  <a:pos x="64" y="185"/>
                </a:cxn>
                <a:cxn ang="0">
                  <a:pos x="50" y="178"/>
                </a:cxn>
                <a:cxn ang="0">
                  <a:pos x="37" y="169"/>
                </a:cxn>
                <a:cxn ang="0">
                  <a:pos x="22" y="155"/>
                </a:cxn>
                <a:cxn ang="0">
                  <a:pos x="19" y="140"/>
                </a:cxn>
                <a:cxn ang="0">
                  <a:pos x="21" y="126"/>
                </a:cxn>
                <a:cxn ang="0">
                  <a:pos x="26" y="111"/>
                </a:cxn>
                <a:cxn ang="0">
                  <a:pos x="35" y="98"/>
                </a:cxn>
                <a:cxn ang="0">
                  <a:pos x="48" y="85"/>
                </a:cxn>
                <a:cxn ang="0">
                  <a:pos x="63" y="73"/>
                </a:cxn>
                <a:cxn ang="0">
                  <a:pos x="79" y="63"/>
                </a:cxn>
                <a:cxn ang="0">
                  <a:pos x="98" y="52"/>
                </a:cxn>
                <a:cxn ang="0">
                  <a:pos x="117" y="43"/>
                </a:cxn>
                <a:cxn ang="0">
                  <a:pos x="137" y="35"/>
                </a:cxn>
                <a:cxn ang="0">
                  <a:pos x="157" y="28"/>
                </a:cxn>
                <a:cxn ang="0">
                  <a:pos x="176" y="21"/>
                </a:cxn>
                <a:cxn ang="0">
                  <a:pos x="196" y="16"/>
                </a:cxn>
                <a:cxn ang="0">
                  <a:pos x="214" y="11"/>
                </a:cxn>
                <a:cxn ang="0">
                  <a:pos x="231" y="8"/>
                </a:cxn>
                <a:cxn ang="0">
                  <a:pos x="246" y="6"/>
                </a:cxn>
                <a:cxn ang="0">
                  <a:pos x="236" y="2"/>
                </a:cxn>
                <a:cxn ang="0">
                  <a:pos x="220" y="0"/>
                </a:cxn>
                <a:cxn ang="0">
                  <a:pos x="201" y="2"/>
                </a:cxn>
                <a:cxn ang="0">
                  <a:pos x="179" y="5"/>
                </a:cxn>
                <a:cxn ang="0">
                  <a:pos x="154" y="10"/>
                </a:cxn>
                <a:cxn ang="0">
                  <a:pos x="131" y="16"/>
                </a:cxn>
                <a:cxn ang="0">
                  <a:pos x="109" y="24"/>
                </a:cxn>
                <a:cxn ang="0">
                  <a:pos x="90" y="32"/>
                </a:cxn>
              </a:cxnLst>
              <a:rect l="0" t="0" r="r" b="b"/>
              <a:pathLst>
                <a:path w="246" h="211">
                  <a:moveTo>
                    <a:pt x="90" y="32"/>
                  </a:moveTo>
                  <a:lnTo>
                    <a:pt x="73" y="41"/>
                  </a:lnTo>
                  <a:lnTo>
                    <a:pt x="57" y="51"/>
                  </a:lnTo>
                  <a:lnTo>
                    <a:pt x="41" y="64"/>
                  </a:lnTo>
                  <a:lnTo>
                    <a:pt x="28" y="76"/>
                  </a:lnTo>
                  <a:lnTo>
                    <a:pt x="18" y="89"/>
                  </a:lnTo>
                  <a:lnTo>
                    <a:pt x="9" y="103"/>
                  </a:lnTo>
                  <a:lnTo>
                    <a:pt x="3" y="116"/>
                  </a:lnTo>
                  <a:lnTo>
                    <a:pt x="0" y="131"/>
                  </a:lnTo>
                  <a:lnTo>
                    <a:pt x="3" y="152"/>
                  </a:lnTo>
                  <a:lnTo>
                    <a:pt x="15" y="170"/>
                  </a:lnTo>
                  <a:lnTo>
                    <a:pt x="32" y="185"/>
                  </a:lnTo>
                  <a:lnTo>
                    <a:pt x="54" y="197"/>
                  </a:lnTo>
                  <a:lnTo>
                    <a:pt x="80" y="205"/>
                  </a:lnTo>
                  <a:lnTo>
                    <a:pt x="109" y="210"/>
                  </a:lnTo>
                  <a:lnTo>
                    <a:pt x="137" y="211"/>
                  </a:lnTo>
                  <a:lnTo>
                    <a:pt x="164" y="208"/>
                  </a:lnTo>
                  <a:lnTo>
                    <a:pt x="170" y="208"/>
                  </a:lnTo>
                  <a:lnTo>
                    <a:pt x="176" y="206"/>
                  </a:lnTo>
                  <a:lnTo>
                    <a:pt x="180" y="202"/>
                  </a:lnTo>
                  <a:lnTo>
                    <a:pt x="182" y="198"/>
                  </a:lnTo>
                  <a:lnTo>
                    <a:pt x="180" y="196"/>
                  </a:lnTo>
                  <a:lnTo>
                    <a:pt x="176" y="196"/>
                  </a:lnTo>
                  <a:lnTo>
                    <a:pt x="170" y="195"/>
                  </a:lnTo>
                  <a:lnTo>
                    <a:pt x="163" y="195"/>
                  </a:lnTo>
                  <a:lnTo>
                    <a:pt x="154" y="195"/>
                  </a:lnTo>
                  <a:lnTo>
                    <a:pt x="147" y="195"/>
                  </a:lnTo>
                  <a:lnTo>
                    <a:pt x="140" y="195"/>
                  </a:lnTo>
                  <a:lnTo>
                    <a:pt x="135" y="195"/>
                  </a:lnTo>
                  <a:lnTo>
                    <a:pt x="121" y="194"/>
                  </a:lnTo>
                  <a:lnTo>
                    <a:pt x="108" y="193"/>
                  </a:lnTo>
                  <a:lnTo>
                    <a:pt x="93" y="191"/>
                  </a:lnTo>
                  <a:lnTo>
                    <a:pt x="79" y="188"/>
                  </a:lnTo>
                  <a:lnTo>
                    <a:pt x="64" y="185"/>
                  </a:lnTo>
                  <a:lnTo>
                    <a:pt x="50" y="178"/>
                  </a:lnTo>
                  <a:lnTo>
                    <a:pt x="37" y="169"/>
                  </a:lnTo>
                  <a:lnTo>
                    <a:pt x="22" y="155"/>
                  </a:lnTo>
                  <a:lnTo>
                    <a:pt x="19" y="140"/>
                  </a:lnTo>
                  <a:lnTo>
                    <a:pt x="21" y="126"/>
                  </a:lnTo>
                  <a:lnTo>
                    <a:pt x="26" y="111"/>
                  </a:lnTo>
                  <a:lnTo>
                    <a:pt x="35" y="98"/>
                  </a:lnTo>
                  <a:lnTo>
                    <a:pt x="48" y="85"/>
                  </a:lnTo>
                  <a:lnTo>
                    <a:pt x="63" y="73"/>
                  </a:lnTo>
                  <a:lnTo>
                    <a:pt x="79" y="63"/>
                  </a:lnTo>
                  <a:lnTo>
                    <a:pt x="98" y="52"/>
                  </a:lnTo>
                  <a:lnTo>
                    <a:pt x="117" y="43"/>
                  </a:lnTo>
                  <a:lnTo>
                    <a:pt x="137" y="35"/>
                  </a:lnTo>
                  <a:lnTo>
                    <a:pt x="157" y="28"/>
                  </a:lnTo>
                  <a:lnTo>
                    <a:pt x="176" y="21"/>
                  </a:lnTo>
                  <a:lnTo>
                    <a:pt x="196" y="16"/>
                  </a:lnTo>
                  <a:lnTo>
                    <a:pt x="214" y="11"/>
                  </a:lnTo>
                  <a:lnTo>
                    <a:pt x="231" y="8"/>
                  </a:lnTo>
                  <a:lnTo>
                    <a:pt x="246" y="6"/>
                  </a:lnTo>
                  <a:lnTo>
                    <a:pt x="236" y="2"/>
                  </a:lnTo>
                  <a:lnTo>
                    <a:pt x="220" y="0"/>
                  </a:lnTo>
                  <a:lnTo>
                    <a:pt x="201" y="2"/>
                  </a:lnTo>
                  <a:lnTo>
                    <a:pt x="179" y="5"/>
                  </a:lnTo>
                  <a:lnTo>
                    <a:pt x="154" y="10"/>
                  </a:lnTo>
                  <a:lnTo>
                    <a:pt x="131" y="16"/>
                  </a:lnTo>
                  <a:lnTo>
                    <a:pt x="109" y="24"/>
                  </a:lnTo>
                  <a:lnTo>
                    <a:pt x="90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7" name="Freeform 131"/>
            <p:cNvSpPr>
              <a:spLocks/>
            </p:cNvSpPr>
            <p:nvPr/>
          </p:nvSpPr>
          <p:spPr bwMode="auto">
            <a:xfrm>
              <a:off x="4989" y="303"/>
              <a:ext cx="53" cy="82"/>
            </a:xfrm>
            <a:custGeom>
              <a:avLst/>
              <a:gdLst/>
              <a:ahLst/>
              <a:cxnLst>
                <a:cxn ang="0">
                  <a:pos x="133" y="54"/>
                </a:cxn>
                <a:cxn ang="0">
                  <a:pos x="138" y="72"/>
                </a:cxn>
                <a:cxn ang="0">
                  <a:pos x="135" y="86"/>
                </a:cxn>
                <a:cxn ang="0">
                  <a:pos x="125" y="99"/>
                </a:cxn>
                <a:cxn ang="0">
                  <a:pos x="110" y="110"/>
                </a:cxn>
                <a:cxn ang="0">
                  <a:pos x="93" y="120"/>
                </a:cxn>
                <a:cxn ang="0">
                  <a:pos x="74" y="130"/>
                </a:cxn>
                <a:cxn ang="0">
                  <a:pos x="53" y="140"/>
                </a:cxn>
                <a:cxn ang="0">
                  <a:pos x="36" y="149"/>
                </a:cxn>
                <a:cxn ang="0">
                  <a:pos x="33" y="152"/>
                </a:cxn>
                <a:cxn ang="0">
                  <a:pos x="32" y="154"/>
                </a:cxn>
                <a:cxn ang="0">
                  <a:pos x="32" y="157"/>
                </a:cxn>
                <a:cxn ang="0">
                  <a:pos x="35" y="160"/>
                </a:cxn>
                <a:cxn ang="0">
                  <a:pos x="37" y="163"/>
                </a:cxn>
                <a:cxn ang="0">
                  <a:pos x="42" y="164"/>
                </a:cxn>
                <a:cxn ang="0">
                  <a:pos x="46" y="164"/>
                </a:cxn>
                <a:cxn ang="0">
                  <a:pos x="51" y="163"/>
                </a:cxn>
                <a:cxn ang="0">
                  <a:pos x="72" y="153"/>
                </a:cxn>
                <a:cxn ang="0">
                  <a:pos x="94" y="143"/>
                </a:cxn>
                <a:cxn ang="0">
                  <a:pos x="114" y="132"/>
                </a:cxn>
                <a:cxn ang="0">
                  <a:pos x="133" y="118"/>
                </a:cxn>
                <a:cxn ang="0">
                  <a:pos x="146" y="104"/>
                </a:cxn>
                <a:cxn ang="0">
                  <a:pos x="155" y="87"/>
                </a:cxn>
                <a:cxn ang="0">
                  <a:pos x="158" y="70"/>
                </a:cxn>
                <a:cxn ang="0">
                  <a:pos x="152" y="51"/>
                </a:cxn>
                <a:cxn ang="0">
                  <a:pos x="139" y="37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5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1" y="1"/>
                </a:cxn>
                <a:cxn ang="0">
                  <a:pos x="0" y="5"/>
                </a:cxn>
                <a:cxn ang="0">
                  <a:pos x="20" y="9"/>
                </a:cxn>
                <a:cxn ang="0">
                  <a:pos x="40" y="12"/>
                </a:cxn>
                <a:cxn ang="0">
                  <a:pos x="59" y="15"/>
                </a:cxn>
                <a:cxn ang="0">
                  <a:pos x="78" y="19"/>
                </a:cxn>
                <a:cxn ang="0">
                  <a:pos x="96" y="24"/>
                </a:cxn>
                <a:cxn ang="0">
                  <a:pos x="112" y="32"/>
                </a:cxn>
                <a:cxn ang="0">
                  <a:pos x="125" y="41"/>
                </a:cxn>
                <a:cxn ang="0">
                  <a:pos x="133" y="54"/>
                </a:cxn>
              </a:cxnLst>
              <a:rect l="0" t="0" r="r" b="b"/>
              <a:pathLst>
                <a:path w="158" h="164">
                  <a:moveTo>
                    <a:pt x="133" y="54"/>
                  </a:moveTo>
                  <a:lnTo>
                    <a:pt x="138" y="72"/>
                  </a:lnTo>
                  <a:lnTo>
                    <a:pt x="135" y="86"/>
                  </a:lnTo>
                  <a:lnTo>
                    <a:pt x="125" y="99"/>
                  </a:lnTo>
                  <a:lnTo>
                    <a:pt x="110" y="110"/>
                  </a:lnTo>
                  <a:lnTo>
                    <a:pt x="93" y="120"/>
                  </a:lnTo>
                  <a:lnTo>
                    <a:pt x="74" y="130"/>
                  </a:lnTo>
                  <a:lnTo>
                    <a:pt x="53" y="140"/>
                  </a:lnTo>
                  <a:lnTo>
                    <a:pt x="36" y="149"/>
                  </a:lnTo>
                  <a:lnTo>
                    <a:pt x="33" y="152"/>
                  </a:lnTo>
                  <a:lnTo>
                    <a:pt x="32" y="154"/>
                  </a:lnTo>
                  <a:lnTo>
                    <a:pt x="32" y="157"/>
                  </a:lnTo>
                  <a:lnTo>
                    <a:pt x="35" y="160"/>
                  </a:lnTo>
                  <a:lnTo>
                    <a:pt x="37" y="163"/>
                  </a:lnTo>
                  <a:lnTo>
                    <a:pt x="42" y="164"/>
                  </a:lnTo>
                  <a:lnTo>
                    <a:pt x="46" y="164"/>
                  </a:lnTo>
                  <a:lnTo>
                    <a:pt x="51" y="163"/>
                  </a:lnTo>
                  <a:lnTo>
                    <a:pt x="72" y="153"/>
                  </a:lnTo>
                  <a:lnTo>
                    <a:pt x="94" y="143"/>
                  </a:lnTo>
                  <a:lnTo>
                    <a:pt x="114" y="132"/>
                  </a:lnTo>
                  <a:lnTo>
                    <a:pt x="133" y="118"/>
                  </a:lnTo>
                  <a:lnTo>
                    <a:pt x="146" y="104"/>
                  </a:lnTo>
                  <a:lnTo>
                    <a:pt x="155" y="87"/>
                  </a:lnTo>
                  <a:lnTo>
                    <a:pt x="158" y="70"/>
                  </a:lnTo>
                  <a:lnTo>
                    <a:pt x="152" y="51"/>
                  </a:lnTo>
                  <a:lnTo>
                    <a:pt x="139" y="37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5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1" y="1"/>
                  </a:lnTo>
                  <a:lnTo>
                    <a:pt x="0" y="5"/>
                  </a:lnTo>
                  <a:lnTo>
                    <a:pt x="20" y="9"/>
                  </a:lnTo>
                  <a:lnTo>
                    <a:pt x="40" y="12"/>
                  </a:lnTo>
                  <a:lnTo>
                    <a:pt x="59" y="15"/>
                  </a:lnTo>
                  <a:lnTo>
                    <a:pt x="78" y="19"/>
                  </a:lnTo>
                  <a:lnTo>
                    <a:pt x="96" y="24"/>
                  </a:lnTo>
                  <a:lnTo>
                    <a:pt x="112" y="32"/>
                  </a:lnTo>
                  <a:lnTo>
                    <a:pt x="125" y="41"/>
                  </a:lnTo>
                  <a:lnTo>
                    <a:pt x="133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8" name="Freeform 132"/>
            <p:cNvSpPr>
              <a:spLocks/>
            </p:cNvSpPr>
            <p:nvPr/>
          </p:nvSpPr>
          <p:spPr bwMode="auto">
            <a:xfrm>
              <a:off x="4796" y="285"/>
              <a:ext cx="134" cy="170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3"/>
                </a:cxn>
                <a:cxn ang="0">
                  <a:pos x="22" y="150"/>
                </a:cxn>
                <a:cxn ang="0">
                  <a:pos x="0" y="204"/>
                </a:cxn>
                <a:cxn ang="0">
                  <a:pos x="5" y="240"/>
                </a:cxn>
                <a:cxn ang="0">
                  <a:pos x="13" y="254"/>
                </a:cxn>
                <a:cxn ang="0">
                  <a:pos x="26" y="268"/>
                </a:cxn>
                <a:cxn ang="0">
                  <a:pos x="42" y="279"/>
                </a:cxn>
                <a:cxn ang="0">
                  <a:pos x="70" y="291"/>
                </a:cxn>
                <a:cxn ang="0">
                  <a:pos x="108" y="305"/>
                </a:cxn>
                <a:cxn ang="0">
                  <a:pos x="149" y="315"/>
                </a:cxn>
                <a:cxn ang="0">
                  <a:pos x="189" y="323"/>
                </a:cxn>
                <a:cxn ang="0">
                  <a:pos x="231" y="329"/>
                </a:cxn>
                <a:cxn ang="0">
                  <a:pos x="274" y="334"/>
                </a:cxn>
                <a:cxn ang="0">
                  <a:pos x="317" y="337"/>
                </a:cxn>
                <a:cxn ang="0">
                  <a:pos x="359" y="339"/>
                </a:cxn>
                <a:cxn ang="0">
                  <a:pos x="387" y="340"/>
                </a:cxn>
                <a:cxn ang="0">
                  <a:pos x="397" y="334"/>
                </a:cxn>
                <a:cxn ang="0">
                  <a:pos x="400" y="323"/>
                </a:cxn>
                <a:cxn ang="0">
                  <a:pos x="391" y="316"/>
                </a:cxn>
                <a:cxn ang="0">
                  <a:pos x="365" y="315"/>
                </a:cxn>
                <a:cxn ang="0">
                  <a:pos x="326" y="314"/>
                </a:cxn>
                <a:cxn ang="0">
                  <a:pos x="287" y="312"/>
                </a:cxn>
                <a:cxn ang="0">
                  <a:pos x="247" y="308"/>
                </a:cxn>
                <a:cxn ang="0">
                  <a:pos x="208" y="303"/>
                </a:cxn>
                <a:cxn ang="0">
                  <a:pos x="169" y="295"/>
                </a:cxn>
                <a:cxn ang="0">
                  <a:pos x="131" y="287"/>
                </a:cxn>
                <a:cxn ang="0">
                  <a:pos x="95" y="275"/>
                </a:cxn>
                <a:cxn ang="0">
                  <a:pos x="63" y="261"/>
                </a:cxn>
                <a:cxn ang="0">
                  <a:pos x="44" y="241"/>
                </a:cxn>
                <a:cxn ang="0">
                  <a:pos x="38" y="214"/>
                </a:cxn>
                <a:cxn ang="0">
                  <a:pos x="47" y="177"/>
                </a:cxn>
                <a:cxn ang="0">
                  <a:pos x="63" y="148"/>
                </a:cxn>
                <a:cxn ang="0">
                  <a:pos x="85" y="122"/>
                </a:cxn>
                <a:cxn ang="0">
                  <a:pos x="111" y="100"/>
                </a:cxn>
                <a:cxn ang="0">
                  <a:pos x="141" y="79"/>
                </a:cxn>
                <a:cxn ang="0">
                  <a:pos x="179" y="57"/>
                </a:cxn>
                <a:cxn ang="0">
                  <a:pos x="224" y="37"/>
                </a:cxn>
                <a:cxn ang="0">
                  <a:pos x="272" y="19"/>
                </a:cxn>
                <a:cxn ang="0">
                  <a:pos x="314" y="6"/>
                </a:cxn>
                <a:cxn ang="0">
                  <a:pos x="316" y="0"/>
                </a:cxn>
                <a:cxn ang="0">
                  <a:pos x="274" y="5"/>
                </a:cxn>
                <a:cxn ang="0">
                  <a:pos x="224" y="17"/>
                </a:cxn>
                <a:cxn ang="0">
                  <a:pos x="176" y="35"/>
                </a:cxn>
              </a:cxnLst>
              <a:rect l="0" t="0" r="r" b="b"/>
              <a:pathLst>
                <a:path w="400" h="340">
                  <a:moveTo>
                    <a:pt x="156" y="45"/>
                  </a:moveTo>
                  <a:lnTo>
                    <a:pt x="125" y="62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5"/>
                  </a:lnTo>
                  <a:lnTo>
                    <a:pt x="22" y="150"/>
                  </a:lnTo>
                  <a:lnTo>
                    <a:pt x="8" y="176"/>
                  </a:lnTo>
                  <a:lnTo>
                    <a:pt x="0" y="204"/>
                  </a:lnTo>
                  <a:lnTo>
                    <a:pt x="2" y="233"/>
                  </a:lnTo>
                  <a:lnTo>
                    <a:pt x="5" y="240"/>
                  </a:lnTo>
                  <a:lnTo>
                    <a:pt x="9" y="248"/>
                  </a:lnTo>
                  <a:lnTo>
                    <a:pt x="13" y="254"/>
                  </a:lnTo>
                  <a:lnTo>
                    <a:pt x="19" y="261"/>
                  </a:lnTo>
                  <a:lnTo>
                    <a:pt x="26" y="268"/>
                  </a:lnTo>
                  <a:lnTo>
                    <a:pt x="34" y="274"/>
                  </a:lnTo>
                  <a:lnTo>
                    <a:pt x="42" y="279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5"/>
                  </a:lnTo>
                  <a:lnTo>
                    <a:pt x="128" y="310"/>
                  </a:lnTo>
                  <a:lnTo>
                    <a:pt x="149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10" y="326"/>
                  </a:lnTo>
                  <a:lnTo>
                    <a:pt x="231" y="329"/>
                  </a:lnTo>
                  <a:lnTo>
                    <a:pt x="253" y="331"/>
                  </a:lnTo>
                  <a:lnTo>
                    <a:pt x="274" y="334"/>
                  </a:lnTo>
                  <a:lnTo>
                    <a:pt x="295" y="336"/>
                  </a:lnTo>
                  <a:lnTo>
                    <a:pt x="317" y="337"/>
                  </a:lnTo>
                  <a:lnTo>
                    <a:pt x="339" y="338"/>
                  </a:lnTo>
                  <a:lnTo>
                    <a:pt x="359" y="339"/>
                  </a:lnTo>
                  <a:lnTo>
                    <a:pt x="381" y="340"/>
                  </a:lnTo>
                  <a:lnTo>
                    <a:pt x="387" y="340"/>
                  </a:lnTo>
                  <a:lnTo>
                    <a:pt x="393" y="337"/>
                  </a:lnTo>
                  <a:lnTo>
                    <a:pt x="397" y="334"/>
                  </a:lnTo>
                  <a:lnTo>
                    <a:pt x="400" y="328"/>
                  </a:lnTo>
                  <a:lnTo>
                    <a:pt x="400" y="323"/>
                  </a:lnTo>
                  <a:lnTo>
                    <a:pt x="397" y="319"/>
                  </a:lnTo>
                  <a:lnTo>
                    <a:pt x="391" y="316"/>
                  </a:lnTo>
                  <a:lnTo>
                    <a:pt x="385" y="315"/>
                  </a:lnTo>
                  <a:lnTo>
                    <a:pt x="365" y="315"/>
                  </a:lnTo>
                  <a:lnTo>
                    <a:pt x="346" y="315"/>
                  </a:lnTo>
                  <a:lnTo>
                    <a:pt x="326" y="314"/>
                  </a:lnTo>
                  <a:lnTo>
                    <a:pt x="307" y="313"/>
                  </a:lnTo>
                  <a:lnTo>
                    <a:pt x="287" y="312"/>
                  </a:lnTo>
                  <a:lnTo>
                    <a:pt x="266" y="310"/>
                  </a:lnTo>
                  <a:lnTo>
                    <a:pt x="247" y="308"/>
                  </a:lnTo>
                  <a:lnTo>
                    <a:pt x="227" y="306"/>
                  </a:lnTo>
                  <a:lnTo>
                    <a:pt x="208" y="303"/>
                  </a:lnTo>
                  <a:lnTo>
                    <a:pt x="188" y="300"/>
                  </a:lnTo>
                  <a:lnTo>
                    <a:pt x="169" y="295"/>
                  </a:lnTo>
                  <a:lnTo>
                    <a:pt x="150" y="291"/>
                  </a:lnTo>
                  <a:lnTo>
                    <a:pt x="131" y="287"/>
                  </a:lnTo>
                  <a:lnTo>
                    <a:pt x="114" y="281"/>
                  </a:lnTo>
                  <a:lnTo>
                    <a:pt x="95" y="275"/>
                  </a:lnTo>
                  <a:lnTo>
                    <a:pt x="77" y="269"/>
                  </a:lnTo>
                  <a:lnTo>
                    <a:pt x="63" y="261"/>
                  </a:lnTo>
                  <a:lnTo>
                    <a:pt x="51" y="251"/>
                  </a:lnTo>
                  <a:lnTo>
                    <a:pt x="44" y="241"/>
                  </a:lnTo>
                  <a:lnTo>
                    <a:pt x="38" y="228"/>
                  </a:lnTo>
                  <a:lnTo>
                    <a:pt x="38" y="214"/>
                  </a:lnTo>
                  <a:lnTo>
                    <a:pt x="41" y="195"/>
                  </a:lnTo>
                  <a:lnTo>
                    <a:pt x="47" y="177"/>
                  </a:lnTo>
                  <a:lnTo>
                    <a:pt x="53" y="163"/>
                  </a:lnTo>
                  <a:lnTo>
                    <a:pt x="63" y="148"/>
                  </a:lnTo>
                  <a:lnTo>
                    <a:pt x="74" y="135"/>
                  </a:lnTo>
                  <a:lnTo>
                    <a:pt x="85" y="122"/>
                  </a:lnTo>
                  <a:lnTo>
                    <a:pt x="98" y="111"/>
                  </a:lnTo>
                  <a:lnTo>
                    <a:pt x="111" y="100"/>
                  </a:lnTo>
                  <a:lnTo>
                    <a:pt x="125" y="89"/>
                  </a:lnTo>
                  <a:lnTo>
                    <a:pt x="141" y="79"/>
                  </a:lnTo>
                  <a:lnTo>
                    <a:pt x="160" y="68"/>
                  </a:lnTo>
                  <a:lnTo>
                    <a:pt x="179" y="57"/>
                  </a:lnTo>
                  <a:lnTo>
                    <a:pt x="201" y="47"/>
                  </a:lnTo>
                  <a:lnTo>
                    <a:pt x="224" y="37"/>
                  </a:lnTo>
                  <a:lnTo>
                    <a:pt x="249" y="27"/>
                  </a:lnTo>
                  <a:lnTo>
                    <a:pt x="272" y="19"/>
                  </a:lnTo>
                  <a:lnTo>
                    <a:pt x="294" y="12"/>
                  </a:lnTo>
                  <a:lnTo>
                    <a:pt x="314" y="6"/>
                  </a:lnTo>
                  <a:lnTo>
                    <a:pt x="332" y="1"/>
                  </a:lnTo>
                  <a:lnTo>
                    <a:pt x="316" y="0"/>
                  </a:lnTo>
                  <a:lnTo>
                    <a:pt x="295" y="1"/>
                  </a:lnTo>
                  <a:lnTo>
                    <a:pt x="274" y="5"/>
                  </a:lnTo>
                  <a:lnTo>
                    <a:pt x="249" y="10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6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9" name="Freeform 133"/>
            <p:cNvSpPr>
              <a:spLocks/>
            </p:cNvSpPr>
            <p:nvPr/>
          </p:nvSpPr>
          <p:spPr bwMode="auto">
            <a:xfrm>
              <a:off x="4984" y="279"/>
              <a:ext cx="117" cy="114"/>
            </a:xfrm>
            <a:custGeom>
              <a:avLst/>
              <a:gdLst/>
              <a:ahLst/>
              <a:cxnLst>
                <a:cxn ang="0">
                  <a:pos x="291" y="70"/>
                </a:cxn>
                <a:cxn ang="0">
                  <a:pos x="307" y="83"/>
                </a:cxn>
                <a:cxn ang="0">
                  <a:pos x="316" y="97"/>
                </a:cxn>
                <a:cxn ang="0">
                  <a:pos x="321" y="113"/>
                </a:cxn>
                <a:cxn ang="0">
                  <a:pos x="321" y="129"/>
                </a:cxn>
                <a:cxn ang="0">
                  <a:pos x="318" y="142"/>
                </a:cxn>
                <a:cxn ang="0">
                  <a:pos x="313" y="154"/>
                </a:cxn>
                <a:cxn ang="0">
                  <a:pos x="302" y="165"/>
                </a:cxn>
                <a:cxn ang="0">
                  <a:pos x="292" y="174"/>
                </a:cxn>
                <a:cxn ang="0">
                  <a:pos x="279" y="185"/>
                </a:cxn>
                <a:cxn ang="0">
                  <a:pos x="266" y="193"/>
                </a:cxn>
                <a:cxn ang="0">
                  <a:pos x="253" y="202"/>
                </a:cxn>
                <a:cxn ang="0">
                  <a:pos x="240" y="212"/>
                </a:cxn>
                <a:cxn ang="0">
                  <a:pos x="237" y="215"/>
                </a:cxn>
                <a:cxn ang="0">
                  <a:pos x="236" y="218"/>
                </a:cxn>
                <a:cxn ang="0">
                  <a:pos x="237" y="221"/>
                </a:cxn>
                <a:cxn ang="0">
                  <a:pos x="240" y="224"/>
                </a:cxn>
                <a:cxn ang="0">
                  <a:pos x="244" y="226"/>
                </a:cxn>
                <a:cxn ang="0">
                  <a:pos x="249" y="227"/>
                </a:cxn>
                <a:cxn ang="0">
                  <a:pos x="254" y="226"/>
                </a:cxn>
                <a:cxn ang="0">
                  <a:pos x="259" y="224"/>
                </a:cxn>
                <a:cxn ang="0">
                  <a:pos x="288" y="211"/>
                </a:cxn>
                <a:cxn ang="0">
                  <a:pos x="311" y="193"/>
                </a:cxn>
                <a:cxn ang="0">
                  <a:pos x="331" y="172"/>
                </a:cxn>
                <a:cxn ang="0">
                  <a:pos x="345" y="151"/>
                </a:cxn>
                <a:cxn ang="0">
                  <a:pos x="349" y="127"/>
                </a:cxn>
                <a:cxn ang="0">
                  <a:pos x="346" y="104"/>
                </a:cxn>
                <a:cxn ang="0">
                  <a:pos x="334" y="83"/>
                </a:cxn>
                <a:cxn ang="0">
                  <a:pos x="311" y="63"/>
                </a:cxn>
                <a:cxn ang="0">
                  <a:pos x="294" y="53"/>
                </a:cxn>
                <a:cxn ang="0">
                  <a:pos x="273" y="44"/>
                </a:cxn>
                <a:cxn ang="0">
                  <a:pos x="250" y="35"/>
                </a:cxn>
                <a:cxn ang="0">
                  <a:pos x="227" y="28"/>
                </a:cxn>
                <a:cxn ang="0">
                  <a:pos x="202" y="22"/>
                </a:cxn>
                <a:cxn ang="0">
                  <a:pos x="176" y="17"/>
                </a:cxn>
                <a:cxn ang="0">
                  <a:pos x="151" y="12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9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5" y="3"/>
                </a:cxn>
                <a:cxn ang="0">
                  <a:pos x="0" y="5"/>
                </a:cxn>
                <a:cxn ang="0">
                  <a:pos x="15" y="7"/>
                </a:cxn>
                <a:cxn ang="0">
                  <a:pos x="31" y="9"/>
                </a:cxn>
                <a:cxn ang="0">
                  <a:pos x="47" y="11"/>
                </a:cxn>
                <a:cxn ang="0">
                  <a:pos x="64" y="13"/>
                </a:cxn>
                <a:cxn ang="0">
                  <a:pos x="83" y="15"/>
                </a:cxn>
                <a:cxn ang="0">
                  <a:pos x="102" y="17"/>
                </a:cxn>
                <a:cxn ang="0">
                  <a:pos x="121" y="20"/>
                </a:cxn>
                <a:cxn ang="0">
                  <a:pos x="141" y="23"/>
                </a:cxn>
                <a:cxn ang="0">
                  <a:pos x="160" y="27"/>
                </a:cxn>
                <a:cxn ang="0">
                  <a:pos x="180" y="31"/>
                </a:cxn>
                <a:cxn ang="0">
                  <a:pos x="201" y="36"/>
                </a:cxn>
                <a:cxn ang="0">
                  <a:pos x="220" y="41"/>
                </a:cxn>
                <a:cxn ang="0">
                  <a:pos x="238" y="48"/>
                </a:cxn>
                <a:cxn ang="0">
                  <a:pos x="257" y="54"/>
                </a:cxn>
                <a:cxn ang="0">
                  <a:pos x="275" y="62"/>
                </a:cxn>
                <a:cxn ang="0">
                  <a:pos x="291" y="70"/>
                </a:cxn>
              </a:cxnLst>
              <a:rect l="0" t="0" r="r" b="b"/>
              <a:pathLst>
                <a:path w="349" h="227">
                  <a:moveTo>
                    <a:pt x="291" y="70"/>
                  </a:moveTo>
                  <a:lnTo>
                    <a:pt x="307" y="83"/>
                  </a:lnTo>
                  <a:lnTo>
                    <a:pt x="316" y="97"/>
                  </a:lnTo>
                  <a:lnTo>
                    <a:pt x="321" y="113"/>
                  </a:lnTo>
                  <a:lnTo>
                    <a:pt x="321" y="129"/>
                  </a:lnTo>
                  <a:lnTo>
                    <a:pt x="318" y="142"/>
                  </a:lnTo>
                  <a:lnTo>
                    <a:pt x="313" y="154"/>
                  </a:lnTo>
                  <a:lnTo>
                    <a:pt x="302" y="165"/>
                  </a:lnTo>
                  <a:lnTo>
                    <a:pt x="292" y="174"/>
                  </a:lnTo>
                  <a:lnTo>
                    <a:pt x="279" y="185"/>
                  </a:lnTo>
                  <a:lnTo>
                    <a:pt x="266" y="193"/>
                  </a:lnTo>
                  <a:lnTo>
                    <a:pt x="253" y="202"/>
                  </a:lnTo>
                  <a:lnTo>
                    <a:pt x="240" y="212"/>
                  </a:lnTo>
                  <a:lnTo>
                    <a:pt x="237" y="215"/>
                  </a:lnTo>
                  <a:lnTo>
                    <a:pt x="236" y="218"/>
                  </a:lnTo>
                  <a:lnTo>
                    <a:pt x="237" y="221"/>
                  </a:lnTo>
                  <a:lnTo>
                    <a:pt x="240" y="224"/>
                  </a:lnTo>
                  <a:lnTo>
                    <a:pt x="244" y="226"/>
                  </a:lnTo>
                  <a:lnTo>
                    <a:pt x="249" y="227"/>
                  </a:lnTo>
                  <a:lnTo>
                    <a:pt x="254" y="226"/>
                  </a:lnTo>
                  <a:lnTo>
                    <a:pt x="259" y="224"/>
                  </a:lnTo>
                  <a:lnTo>
                    <a:pt x="288" y="211"/>
                  </a:lnTo>
                  <a:lnTo>
                    <a:pt x="311" y="193"/>
                  </a:lnTo>
                  <a:lnTo>
                    <a:pt x="331" y="172"/>
                  </a:lnTo>
                  <a:lnTo>
                    <a:pt x="345" y="151"/>
                  </a:lnTo>
                  <a:lnTo>
                    <a:pt x="349" y="127"/>
                  </a:lnTo>
                  <a:lnTo>
                    <a:pt x="346" y="104"/>
                  </a:lnTo>
                  <a:lnTo>
                    <a:pt x="334" y="83"/>
                  </a:lnTo>
                  <a:lnTo>
                    <a:pt x="311" y="63"/>
                  </a:lnTo>
                  <a:lnTo>
                    <a:pt x="294" y="53"/>
                  </a:lnTo>
                  <a:lnTo>
                    <a:pt x="273" y="44"/>
                  </a:lnTo>
                  <a:lnTo>
                    <a:pt x="250" y="35"/>
                  </a:lnTo>
                  <a:lnTo>
                    <a:pt x="227" y="28"/>
                  </a:lnTo>
                  <a:lnTo>
                    <a:pt x="202" y="22"/>
                  </a:lnTo>
                  <a:lnTo>
                    <a:pt x="176" y="17"/>
                  </a:lnTo>
                  <a:lnTo>
                    <a:pt x="151" y="12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9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5" y="3"/>
                  </a:lnTo>
                  <a:lnTo>
                    <a:pt x="0" y="5"/>
                  </a:lnTo>
                  <a:lnTo>
                    <a:pt x="15" y="7"/>
                  </a:lnTo>
                  <a:lnTo>
                    <a:pt x="31" y="9"/>
                  </a:lnTo>
                  <a:lnTo>
                    <a:pt x="47" y="11"/>
                  </a:lnTo>
                  <a:lnTo>
                    <a:pt x="64" y="13"/>
                  </a:lnTo>
                  <a:lnTo>
                    <a:pt x="83" y="15"/>
                  </a:lnTo>
                  <a:lnTo>
                    <a:pt x="102" y="17"/>
                  </a:lnTo>
                  <a:lnTo>
                    <a:pt x="121" y="20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0" y="31"/>
                  </a:lnTo>
                  <a:lnTo>
                    <a:pt x="201" y="36"/>
                  </a:lnTo>
                  <a:lnTo>
                    <a:pt x="220" y="41"/>
                  </a:lnTo>
                  <a:lnTo>
                    <a:pt x="238" y="48"/>
                  </a:lnTo>
                  <a:lnTo>
                    <a:pt x="257" y="54"/>
                  </a:lnTo>
                  <a:lnTo>
                    <a:pt x="275" y="62"/>
                  </a:lnTo>
                  <a:lnTo>
                    <a:pt x="291" y="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70" name="Freeform 134"/>
            <p:cNvSpPr>
              <a:spLocks/>
            </p:cNvSpPr>
            <p:nvPr/>
          </p:nvSpPr>
          <p:spPr bwMode="auto">
            <a:xfrm>
              <a:off x="4750" y="340"/>
              <a:ext cx="48" cy="107"/>
            </a:xfrm>
            <a:custGeom>
              <a:avLst/>
              <a:gdLst/>
              <a:ahLst/>
              <a:cxnLst>
                <a:cxn ang="0">
                  <a:pos x="0" y="115"/>
                </a:cxn>
                <a:cxn ang="0">
                  <a:pos x="0" y="133"/>
                </a:cxn>
                <a:cxn ang="0">
                  <a:pos x="6" y="149"/>
                </a:cxn>
                <a:cxn ang="0">
                  <a:pos x="16" y="165"/>
                </a:cxn>
                <a:cxn ang="0">
                  <a:pos x="31" y="178"/>
                </a:cxn>
                <a:cxn ang="0">
                  <a:pos x="48" y="190"/>
                </a:cxn>
                <a:cxn ang="0">
                  <a:pos x="69" y="200"/>
                </a:cxn>
                <a:cxn ang="0">
                  <a:pos x="92" y="207"/>
                </a:cxn>
                <a:cxn ang="0">
                  <a:pos x="115" y="211"/>
                </a:cxn>
                <a:cxn ang="0">
                  <a:pos x="122" y="212"/>
                </a:cxn>
                <a:cxn ang="0">
                  <a:pos x="130" y="210"/>
                </a:cxn>
                <a:cxn ang="0">
                  <a:pos x="135" y="207"/>
                </a:cxn>
                <a:cxn ang="0">
                  <a:pos x="138" y="203"/>
                </a:cxn>
                <a:cxn ang="0">
                  <a:pos x="138" y="198"/>
                </a:cxn>
                <a:cxn ang="0">
                  <a:pos x="137" y="193"/>
                </a:cxn>
                <a:cxn ang="0">
                  <a:pos x="133" y="189"/>
                </a:cxn>
                <a:cxn ang="0">
                  <a:pos x="125" y="186"/>
                </a:cxn>
                <a:cxn ang="0">
                  <a:pos x="102" y="180"/>
                </a:cxn>
                <a:cxn ang="0">
                  <a:pos x="80" y="172"/>
                </a:cxn>
                <a:cxn ang="0">
                  <a:pos x="63" y="161"/>
                </a:cxn>
                <a:cxn ang="0">
                  <a:pos x="50" y="148"/>
                </a:cxn>
                <a:cxn ang="0">
                  <a:pos x="41" y="133"/>
                </a:cxn>
                <a:cxn ang="0">
                  <a:pos x="37" y="116"/>
                </a:cxn>
                <a:cxn ang="0">
                  <a:pos x="37" y="99"/>
                </a:cxn>
                <a:cxn ang="0">
                  <a:pos x="44" y="80"/>
                </a:cxn>
                <a:cxn ang="0">
                  <a:pos x="54" y="67"/>
                </a:cxn>
                <a:cxn ang="0">
                  <a:pos x="70" y="54"/>
                </a:cxn>
                <a:cxn ang="0">
                  <a:pos x="87" y="41"/>
                </a:cxn>
                <a:cxn ang="0">
                  <a:pos x="106" y="30"/>
                </a:cxn>
                <a:cxn ang="0">
                  <a:pos x="122" y="21"/>
                </a:cxn>
                <a:cxn ang="0">
                  <a:pos x="135" y="11"/>
                </a:cxn>
                <a:cxn ang="0">
                  <a:pos x="143" y="5"/>
                </a:cxn>
                <a:cxn ang="0">
                  <a:pos x="143" y="0"/>
                </a:cxn>
                <a:cxn ang="0">
                  <a:pos x="127" y="4"/>
                </a:cxn>
                <a:cxn ang="0">
                  <a:pos x="106" y="11"/>
                </a:cxn>
                <a:cxn ang="0">
                  <a:pos x="85" y="24"/>
                </a:cxn>
                <a:cxn ang="0">
                  <a:pos x="61" y="38"/>
                </a:cxn>
                <a:cxn ang="0">
                  <a:pos x="40" y="55"/>
                </a:cxn>
                <a:cxn ang="0">
                  <a:pos x="22" y="74"/>
                </a:cxn>
                <a:cxn ang="0">
                  <a:pos x="8" y="95"/>
                </a:cxn>
                <a:cxn ang="0">
                  <a:pos x="0" y="115"/>
                </a:cxn>
              </a:cxnLst>
              <a:rect l="0" t="0" r="r" b="b"/>
              <a:pathLst>
                <a:path w="143" h="212">
                  <a:moveTo>
                    <a:pt x="0" y="115"/>
                  </a:moveTo>
                  <a:lnTo>
                    <a:pt x="0" y="133"/>
                  </a:lnTo>
                  <a:lnTo>
                    <a:pt x="6" y="149"/>
                  </a:lnTo>
                  <a:lnTo>
                    <a:pt x="16" y="165"/>
                  </a:lnTo>
                  <a:lnTo>
                    <a:pt x="31" y="178"/>
                  </a:lnTo>
                  <a:lnTo>
                    <a:pt x="48" y="190"/>
                  </a:lnTo>
                  <a:lnTo>
                    <a:pt x="69" y="200"/>
                  </a:lnTo>
                  <a:lnTo>
                    <a:pt x="92" y="207"/>
                  </a:lnTo>
                  <a:lnTo>
                    <a:pt x="115" y="211"/>
                  </a:lnTo>
                  <a:lnTo>
                    <a:pt x="122" y="212"/>
                  </a:lnTo>
                  <a:lnTo>
                    <a:pt x="130" y="210"/>
                  </a:lnTo>
                  <a:lnTo>
                    <a:pt x="135" y="207"/>
                  </a:lnTo>
                  <a:lnTo>
                    <a:pt x="138" y="203"/>
                  </a:lnTo>
                  <a:lnTo>
                    <a:pt x="138" y="198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25" y="186"/>
                  </a:lnTo>
                  <a:lnTo>
                    <a:pt x="102" y="180"/>
                  </a:lnTo>
                  <a:lnTo>
                    <a:pt x="80" y="172"/>
                  </a:lnTo>
                  <a:lnTo>
                    <a:pt x="63" y="161"/>
                  </a:lnTo>
                  <a:lnTo>
                    <a:pt x="50" y="148"/>
                  </a:lnTo>
                  <a:lnTo>
                    <a:pt x="41" y="133"/>
                  </a:lnTo>
                  <a:lnTo>
                    <a:pt x="37" y="116"/>
                  </a:lnTo>
                  <a:lnTo>
                    <a:pt x="37" y="99"/>
                  </a:lnTo>
                  <a:lnTo>
                    <a:pt x="44" y="80"/>
                  </a:lnTo>
                  <a:lnTo>
                    <a:pt x="54" y="67"/>
                  </a:lnTo>
                  <a:lnTo>
                    <a:pt x="70" y="54"/>
                  </a:lnTo>
                  <a:lnTo>
                    <a:pt x="87" y="41"/>
                  </a:lnTo>
                  <a:lnTo>
                    <a:pt x="106" y="30"/>
                  </a:lnTo>
                  <a:lnTo>
                    <a:pt x="122" y="21"/>
                  </a:lnTo>
                  <a:lnTo>
                    <a:pt x="135" y="11"/>
                  </a:lnTo>
                  <a:lnTo>
                    <a:pt x="143" y="5"/>
                  </a:lnTo>
                  <a:lnTo>
                    <a:pt x="143" y="0"/>
                  </a:lnTo>
                  <a:lnTo>
                    <a:pt x="127" y="4"/>
                  </a:lnTo>
                  <a:lnTo>
                    <a:pt x="106" y="11"/>
                  </a:lnTo>
                  <a:lnTo>
                    <a:pt x="85" y="24"/>
                  </a:lnTo>
                  <a:lnTo>
                    <a:pt x="61" y="38"/>
                  </a:lnTo>
                  <a:lnTo>
                    <a:pt x="40" y="55"/>
                  </a:lnTo>
                  <a:lnTo>
                    <a:pt x="22" y="74"/>
                  </a:lnTo>
                  <a:lnTo>
                    <a:pt x="8" y="95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71" name="Freeform 135"/>
            <p:cNvSpPr>
              <a:spLocks/>
            </p:cNvSpPr>
            <p:nvPr/>
          </p:nvSpPr>
          <p:spPr bwMode="auto">
            <a:xfrm>
              <a:off x="5081" y="272"/>
              <a:ext cx="101" cy="139"/>
            </a:xfrm>
            <a:custGeom>
              <a:avLst/>
              <a:gdLst/>
              <a:ahLst/>
              <a:cxnLst>
                <a:cxn ang="0">
                  <a:pos x="258" y="111"/>
                </a:cxn>
                <a:cxn ang="0">
                  <a:pos x="272" y="129"/>
                </a:cxn>
                <a:cxn ang="0">
                  <a:pos x="279" y="147"/>
                </a:cxn>
                <a:cxn ang="0">
                  <a:pos x="275" y="168"/>
                </a:cxn>
                <a:cxn ang="0">
                  <a:pos x="258" y="187"/>
                </a:cxn>
                <a:cxn ang="0">
                  <a:pos x="233" y="205"/>
                </a:cxn>
                <a:cxn ang="0">
                  <a:pos x="205" y="220"/>
                </a:cxn>
                <a:cxn ang="0">
                  <a:pos x="176" y="237"/>
                </a:cxn>
                <a:cxn ang="0">
                  <a:pos x="159" y="249"/>
                </a:cxn>
                <a:cxn ang="0">
                  <a:pos x="153" y="258"/>
                </a:cxn>
                <a:cxn ang="0">
                  <a:pos x="149" y="266"/>
                </a:cxn>
                <a:cxn ang="0">
                  <a:pos x="151" y="274"/>
                </a:cxn>
                <a:cxn ang="0">
                  <a:pos x="162" y="278"/>
                </a:cxn>
                <a:cxn ang="0">
                  <a:pos x="172" y="277"/>
                </a:cxn>
                <a:cxn ang="0">
                  <a:pos x="191" y="262"/>
                </a:cxn>
                <a:cxn ang="0">
                  <a:pos x="223" y="241"/>
                </a:cxn>
                <a:cxn ang="0">
                  <a:pos x="256" y="220"/>
                </a:cxn>
                <a:cxn ang="0">
                  <a:pos x="285" y="197"/>
                </a:cxn>
                <a:cxn ang="0">
                  <a:pos x="303" y="167"/>
                </a:cxn>
                <a:cxn ang="0">
                  <a:pos x="301" y="136"/>
                </a:cxn>
                <a:cxn ang="0">
                  <a:pos x="282" y="107"/>
                </a:cxn>
                <a:cxn ang="0">
                  <a:pos x="252" y="83"/>
                </a:cxn>
                <a:cxn ang="0">
                  <a:pos x="218" y="68"/>
                </a:cxn>
                <a:cxn ang="0">
                  <a:pos x="186" y="54"/>
                </a:cxn>
                <a:cxn ang="0">
                  <a:pos x="151" y="41"/>
                </a:cxn>
                <a:cxn ang="0">
                  <a:pos x="115" y="28"/>
                </a:cxn>
                <a:cxn ang="0">
                  <a:pos x="82" y="16"/>
                </a:cxn>
                <a:cxn ang="0">
                  <a:pos x="50" y="7"/>
                </a:cxn>
                <a:cxn ang="0">
                  <a:pos x="25" y="1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44" y="17"/>
                </a:cxn>
                <a:cxn ang="0">
                  <a:pos x="74" y="28"/>
                </a:cxn>
                <a:cxn ang="0">
                  <a:pos x="106" y="39"/>
                </a:cxn>
                <a:cxn ang="0">
                  <a:pos x="140" y="51"/>
                </a:cxn>
                <a:cxn ang="0">
                  <a:pos x="172" y="64"/>
                </a:cxn>
                <a:cxn ang="0">
                  <a:pos x="204" y="79"/>
                </a:cxn>
                <a:cxn ang="0">
                  <a:pos x="233" y="95"/>
                </a:cxn>
              </a:cxnLst>
              <a:rect l="0" t="0" r="r" b="b"/>
              <a:pathLst>
                <a:path w="304" h="278">
                  <a:moveTo>
                    <a:pt x="247" y="104"/>
                  </a:moveTo>
                  <a:lnTo>
                    <a:pt x="258" y="111"/>
                  </a:lnTo>
                  <a:lnTo>
                    <a:pt x="265" y="119"/>
                  </a:lnTo>
                  <a:lnTo>
                    <a:pt x="272" y="129"/>
                  </a:lnTo>
                  <a:lnTo>
                    <a:pt x="276" y="138"/>
                  </a:lnTo>
                  <a:lnTo>
                    <a:pt x="279" y="147"/>
                  </a:lnTo>
                  <a:lnTo>
                    <a:pt x="278" y="158"/>
                  </a:lnTo>
                  <a:lnTo>
                    <a:pt x="275" y="168"/>
                  </a:lnTo>
                  <a:lnTo>
                    <a:pt x="268" y="177"/>
                  </a:lnTo>
                  <a:lnTo>
                    <a:pt x="258" y="187"/>
                  </a:lnTo>
                  <a:lnTo>
                    <a:pt x="246" y="197"/>
                  </a:lnTo>
                  <a:lnTo>
                    <a:pt x="233" y="205"/>
                  </a:lnTo>
                  <a:lnTo>
                    <a:pt x="220" y="213"/>
                  </a:lnTo>
                  <a:lnTo>
                    <a:pt x="205" y="220"/>
                  </a:lnTo>
                  <a:lnTo>
                    <a:pt x="191" y="229"/>
                  </a:lnTo>
                  <a:lnTo>
                    <a:pt x="176" y="237"/>
                  </a:lnTo>
                  <a:lnTo>
                    <a:pt x="163" y="246"/>
                  </a:lnTo>
                  <a:lnTo>
                    <a:pt x="159" y="249"/>
                  </a:lnTo>
                  <a:lnTo>
                    <a:pt x="156" y="253"/>
                  </a:lnTo>
                  <a:lnTo>
                    <a:pt x="153" y="258"/>
                  </a:lnTo>
                  <a:lnTo>
                    <a:pt x="150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4"/>
                  </a:lnTo>
                  <a:lnTo>
                    <a:pt x="156" y="277"/>
                  </a:lnTo>
                  <a:lnTo>
                    <a:pt x="162" y="278"/>
                  </a:lnTo>
                  <a:lnTo>
                    <a:pt x="167" y="278"/>
                  </a:lnTo>
                  <a:lnTo>
                    <a:pt x="172" y="277"/>
                  </a:lnTo>
                  <a:lnTo>
                    <a:pt x="176" y="274"/>
                  </a:lnTo>
                  <a:lnTo>
                    <a:pt x="191" y="262"/>
                  </a:lnTo>
                  <a:lnTo>
                    <a:pt x="207" y="251"/>
                  </a:lnTo>
                  <a:lnTo>
                    <a:pt x="223" y="241"/>
                  </a:lnTo>
                  <a:lnTo>
                    <a:pt x="240" y="231"/>
                  </a:lnTo>
                  <a:lnTo>
                    <a:pt x="256" y="220"/>
                  </a:lnTo>
                  <a:lnTo>
                    <a:pt x="272" y="209"/>
                  </a:lnTo>
                  <a:lnTo>
                    <a:pt x="285" y="197"/>
                  </a:lnTo>
                  <a:lnTo>
                    <a:pt x="295" y="183"/>
                  </a:lnTo>
                  <a:lnTo>
                    <a:pt x="303" y="167"/>
                  </a:lnTo>
                  <a:lnTo>
                    <a:pt x="304" y="151"/>
                  </a:lnTo>
                  <a:lnTo>
                    <a:pt x="301" y="136"/>
                  </a:lnTo>
                  <a:lnTo>
                    <a:pt x="294" y="120"/>
                  </a:lnTo>
                  <a:lnTo>
                    <a:pt x="282" y="107"/>
                  </a:lnTo>
                  <a:lnTo>
                    <a:pt x="269" y="94"/>
                  </a:lnTo>
                  <a:lnTo>
                    <a:pt x="252" y="83"/>
                  </a:lnTo>
                  <a:lnTo>
                    <a:pt x="233" y="74"/>
                  </a:lnTo>
                  <a:lnTo>
                    <a:pt x="218" y="68"/>
                  </a:lnTo>
                  <a:lnTo>
                    <a:pt x="202" y="62"/>
                  </a:lnTo>
                  <a:lnTo>
                    <a:pt x="186" y="54"/>
                  </a:lnTo>
                  <a:lnTo>
                    <a:pt x="169" y="48"/>
                  </a:lnTo>
                  <a:lnTo>
                    <a:pt x="151" y="41"/>
                  </a:lnTo>
                  <a:lnTo>
                    <a:pt x="133" y="35"/>
                  </a:lnTo>
                  <a:lnTo>
                    <a:pt x="115" y="28"/>
                  </a:lnTo>
                  <a:lnTo>
                    <a:pt x="98" y="21"/>
                  </a:lnTo>
                  <a:lnTo>
                    <a:pt x="82" y="16"/>
                  </a:lnTo>
                  <a:lnTo>
                    <a:pt x="66" y="11"/>
                  </a:lnTo>
                  <a:lnTo>
                    <a:pt x="50" y="7"/>
                  </a:lnTo>
                  <a:lnTo>
                    <a:pt x="37" y="4"/>
                  </a:lnTo>
                  <a:lnTo>
                    <a:pt x="25" y="1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8" y="12"/>
                  </a:lnTo>
                  <a:lnTo>
                    <a:pt x="44" y="17"/>
                  </a:lnTo>
                  <a:lnTo>
                    <a:pt x="58" y="23"/>
                  </a:lnTo>
                  <a:lnTo>
                    <a:pt x="74" y="28"/>
                  </a:lnTo>
                  <a:lnTo>
                    <a:pt x="90" y="33"/>
                  </a:lnTo>
                  <a:lnTo>
                    <a:pt x="106" y="39"/>
                  </a:lnTo>
                  <a:lnTo>
                    <a:pt x="122" y="45"/>
                  </a:lnTo>
                  <a:lnTo>
                    <a:pt x="140" y="51"/>
                  </a:lnTo>
                  <a:lnTo>
                    <a:pt x="156" y="58"/>
                  </a:lnTo>
                  <a:lnTo>
                    <a:pt x="172" y="64"/>
                  </a:lnTo>
                  <a:lnTo>
                    <a:pt x="188" y="71"/>
                  </a:lnTo>
                  <a:lnTo>
                    <a:pt x="204" y="79"/>
                  </a:lnTo>
                  <a:lnTo>
                    <a:pt x="218" y="86"/>
                  </a:lnTo>
                  <a:lnTo>
                    <a:pt x="233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44FE8D70-198C-45CB-9C06-1E1F8A31200D}" type="slidenum">
              <a:rPr lang="en-US"/>
              <a:pPr/>
              <a:t>4</a:t>
            </a:fld>
            <a:endParaRPr lang="en-US"/>
          </a:p>
        </p:txBody>
      </p:sp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34375" cy="1143000"/>
          </a:xfrm>
        </p:spPr>
        <p:txBody>
          <a:bodyPr/>
          <a:lstStyle/>
          <a:p>
            <a:pPr algn="r"/>
            <a:r>
              <a:rPr lang="en-US" sz="3200" u="none">
                <a:solidFill>
                  <a:srgbClr val="3333CC"/>
                </a:solidFill>
              </a:rPr>
              <a:t>Characteristics of selected wireless link  standards</a:t>
            </a:r>
          </a:p>
        </p:txBody>
      </p:sp>
      <p:sp>
        <p:nvSpPr>
          <p:cNvPr id="396368" name="Rectangle 80"/>
          <p:cNvSpPr>
            <a:spLocks noChangeArrowheads="1"/>
          </p:cNvSpPr>
          <p:nvPr/>
        </p:nvSpPr>
        <p:spPr bwMode="auto">
          <a:xfrm>
            <a:off x="673100" y="29083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384 Kbps</a:t>
            </a:r>
          </a:p>
        </p:txBody>
      </p:sp>
      <p:sp>
        <p:nvSpPr>
          <p:cNvPr id="396369" name="Rectangle 81"/>
          <p:cNvSpPr>
            <a:spLocks noChangeArrowheads="1"/>
          </p:cNvSpPr>
          <p:nvPr/>
        </p:nvSpPr>
        <p:spPr bwMode="auto">
          <a:xfrm>
            <a:off x="673100" y="32131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56 Kbps</a:t>
            </a:r>
          </a:p>
        </p:txBody>
      </p:sp>
      <p:sp>
        <p:nvSpPr>
          <p:cNvPr id="396370" name="Rectangle 82"/>
          <p:cNvSpPr>
            <a:spLocks noChangeArrowheads="1"/>
          </p:cNvSpPr>
          <p:nvPr/>
        </p:nvSpPr>
        <p:spPr bwMode="auto">
          <a:xfrm>
            <a:off x="5549900" y="1231900"/>
            <a:ext cx="1371600" cy="2590800"/>
          </a:xfrm>
          <a:prstGeom prst="rect">
            <a:avLst/>
          </a:prstGeom>
          <a:solidFill>
            <a:srgbClr val="C0C0C0">
              <a:alpha val="53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1" name="Rectangle 83"/>
          <p:cNvSpPr>
            <a:spLocks noChangeArrowheads="1"/>
          </p:cNvSpPr>
          <p:nvPr/>
        </p:nvSpPr>
        <p:spPr bwMode="auto">
          <a:xfrm>
            <a:off x="4178300" y="1231900"/>
            <a:ext cx="1371600" cy="2590800"/>
          </a:xfrm>
          <a:prstGeom prst="rect">
            <a:avLst/>
          </a:prstGeom>
          <a:solidFill>
            <a:srgbClr val="CC99FF">
              <a:alpha val="53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2" name="Rectangle 84"/>
          <p:cNvSpPr>
            <a:spLocks noChangeArrowheads="1"/>
          </p:cNvSpPr>
          <p:nvPr/>
        </p:nvSpPr>
        <p:spPr bwMode="auto">
          <a:xfrm>
            <a:off x="2806700" y="1231900"/>
            <a:ext cx="1371600" cy="2590800"/>
          </a:xfrm>
          <a:prstGeom prst="rect">
            <a:avLst/>
          </a:prstGeom>
          <a:solidFill>
            <a:srgbClr val="BFBFEF">
              <a:alpha val="77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3" name="Rectangle 85"/>
          <p:cNvSpPr>
            <a:spLocks noChangeArrowheads="1"/>
          </p:cNvSpPr>
          <p:nvPr/>
        </p:nvSpPr>
        <p:spPr bwMode="auto">
          <a:xfrm>
            <a:off x="1587500" y="1231900"/>
            <a:ext cx="1219200" cy="2590800"/>
          </a:xfrm>
          <a:prstGeom prst="rect">
            <a:avLst/>
          </a:prstGeom>
          <a:solidFill>
            <a:srgbClr val="CCFFCC">
              <a:alpha val="73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4" name="Rectangle 86"/>
          <p:cNvSpPr>
            <a:spLocks noChangeArrowheads="1"/>
          </p:cNvSpPr>
          <p:nvPr/>
        </p:nvSpPr>
        <p:spPr bwMode="auto">
          <a:xfrm>
            <a:off x="673100" y="13081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54 Mbps</a:t>
            </a:r>
          </a:p>
        </p:txBody>
      </p:sp>
      <p:sp>
        <p:nvSpPr>
          <p:cNvPr id="396375" name="Rectangle 87"/>
          <p:cNvSpPr>
            <a:spLocks noChangeArrowheads="1"/>
          </p:cNvSpPr>
          <p:nvPr/>
        </p:nvSpPr>
        <p:spPr bwMode="auto">
          <a:xfrm>
            <a:off x="673100" y="16129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5-11 Mbps</a:t>
            </a:r>
          </a:p>
        </p:txBody>
      </p:sp>
      <p:sp>
        <p:nvSpPr>
          <p:cNvPr id="396376" name="Rectangle 88"/>
          <p:cNvSpPr>
            <a:spLocks noChangeArrowheads="1"/>
          </p:cNvSpPr>
          <p:nvPr/>
        </p:nvSpPr>
        <p:spPr bwMode="auto">
          <a:xfrm>
            <a:off x="673100" y="1917700"/>
            <a:ext cx="9144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1 Mbps</a:t>
            </a:r>
          </a:p>
        </p:txBody>
      </p:sp>
      <p:sp>
        <p:nvSpPr>
          <p:cNvPr id="396377" name="Line 89"/>
          <p:cNvSpPr>
            <a:spLocks noChangeShapeType="1"/>
          </p:cNvSpPr>
          <p:nvPr/>
        </p:nvSpPr>
        <p:spPr bwMode="auto">
          <a:xfrm flipV="1">
            <a:off x="1587500" y="2413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6378" name="Rectangle 90"/>
          <p:cNvSpPr>
            <a:spLocks noChangeArrowheads="1"/>
          </p:cNvSpPr>
          <p:nvPr/>
        </p:nvSpPr>
        <p:spPr bwMode="auto">
          <a:xfrm>
            <a:off x="1587500" y="2070100"/>
            <a:ext cx="685800" cy="250825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200">
                <a:latin typeface="Arial" charset="0"/>
              </a:rPr>
              <a:t>802.15</a:t>
            </a:r>
          </a:p>
        </p:txBody>
      </p:sp>
      <p:sp>
        <p:nvSpPr>
          <p:cNvPr id="396379" name="Rectangle 91"/>
          <p:cNvSpPr>
            <a:spLocks noChangeArrowheads="1"/>
          </p:cNvSpPr>
          <p:nvPr/>
        </p:nvSpPr>
        <p:spPr bwMode="auto">
          <a:xfrm>
            <a:off x="1576388" y="1689100"/>
            <a:ext cx="1611312" cy="152400"/>
          </a:xfrm>
          <a:prstGeom prst="rect">
            <a:avLst/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802.11b</a:t>
            </a:r>
          </a:p>
        </p:txBody>
      </p:sp>
      <p:sp>
        <p:nvSpPr>
          <p:cNvPr id="396380" name="Rectangle 92"/>
          <p:cNvSpPr>
            <a:spLocks noChangeArrowheads="1"/>
          </p:cNvSpPr>
          <p:nvPr/>
        </p:nvSpPr>
        <p:spPr bwMode="auto">
          <a:xfrm>
            <a:off x="1587500" y="1384300"/>
            <a:ext cx="1371600" cy="182563"/>
          </a:xfrm>
          <a:prstGeom prst="rect">
            <a:avLst/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802.11{a,g}</a:t>
            </a:r>
          </a:p>
        </p:txBody>
      </p:sp>
      <p:sp>
        <p:nvSpPr>
          <p:cNvPr id="396381" name="Rectangle 93"/>
          <p:cNvSpPr>
            <a:spLocks noChangeArrowheads="1"/>
          </p:cNvSpPr>
          <p:nvPr/>
        </p:nvSpPr>
        <p:spPr bwMode="auto">
          <a:xfrm>
            <a:off x="2501900" y="3213100"/>
            <a:ext cx="4038600" cy="228600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FFCC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IS-95 CDMA, GSM</a:t>
            </a:r>
          </a:p>
        </p:txBody>
      </p:sp>
      <p:sp>
        <p:nvSpPr>
          <p:cNvPr id="396382" name="Rectangle 94"/>
          <p:cNvSpPr>
            <a:spLocks noChangeArrowheads="1"/>
          </p:cNvSpPr>
          <p:nvPr/>
        </p:nvSpPr>
        <p:spPr bwMode="auto">
          <a:xfrm>
            <a:off x="2501900" y="2908300"/>
            <a:ext cx="3810000" cy="228600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FFCC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UMTS/WCDMA, CDMA2000</a:t>
            </a:r>
          </a:p>
        </p:txBody>
      </p:sp>
      <p:sp>
        <p:nvSpPr>
          <p:cNvPr id="396383" name="Rectangle 95"/>
          <p:cNvSpPr>
            <a:spLocks noChangeArrowheads="1"/>
          </p:cNvSpPr>
          <p:nvPr/>
        </p:nvSpPr>
        <p:spPr bwMode="auto">
          <a:xfrm>
            <a:off x="5245100" y="1612900"/>
            <a:ext cx="990600" cy="228600"/>
          </a:xfrm>
          <a:prstGeom prst="rect">
            <a:avLst/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>
                <a:latin typeface="Arial" charset="0"/>
              </a:rPr>
              <a:t> </a:t>
            </a:r>
            <a:r>
              <a:rPr lang="en-US" sz="1200">
                <a:latin typeface="Arial" charset="0"/>
              </a:rPr>
              <a:t>.11 p-to-p link</a:t>
            </a:r>
          </a:p>
        </p:txBody>
      </p:sp>
      <p:sp>
        <p:nvSpPr>
          <p:cNvPr id="396384" name="Text Box 96"/>
          <p:cNvSpPr txBox="1">
            <a:spLocks noChangeArrowheads="1"/>
          </p:cNvSpPr>
          <p:nvPr/>
        </p:nvSpPr>
        <p:spPr bwMode="auto">
          <a:xfrm>
            <a:off x="7073900" y="3060700"/>
            <a:ext cx="420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2G</a:t>
            </a:r>
          </a:p>
        </p:txBody>
      </p:sp>
      <p:sp>
        <p:nvSpPr>
          <p:cNvPr id="396385" name="Line 97"/>
          <p:cNvSpPr>
            <a:spLocks noChangeShapeType="1"/>
          </p:cNvSpPr>
          <p:nvPr/>
        </p:nvSpPr>
        <p:spPr bwMode="auto">
          <a:xfrm flipH="1">
            <a:off x="6769100" y="32131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6386" name="Text Box 98"/>
          <p:cNvSpPr txBox="1">
            <a:spLocks noChangeArrowheads="1"/>
          </p:cNvSpPr>
          <p:nvPr/>
        </p:nvSpPr>
        <p:spPr bwMode="auto">
          <a:xfrm>
            <a:off x="7073900" y="2755900"/>
            <a:ext cx="420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3G</a:t>
            </a:r>
          </a:p>
        </p:txBody>
      </p:sp>
      <p:sp>
        <p:nvSpPr>
          <p:cNvPr id="396387" name="Line 99"/>
          <p:cNvSpPr>
            <a:spLocks noChangeShapeType="1"/>
          </p:cNvSpPr>
          <p:nvPr/>
        </p:nvSpPr>
        <p:spPr bwMode="auto">
          <a:xfrm flipH="1">
            <a:off x="6769100" y="29083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6388" name="Group 100"/>
          <p:cNvGrpSpPr>
            <a:grpSpLocks/>
          </p:cNvGrpSpPr>
          <p:nvPr/>
        </p:nvGrpSpPr>
        <p:grpSpPr bwMode="auto">
          <a:xfrm>
            <a:off x="901700" y="3822700"/>
            <a:ext cx="7162800" cy="1125538"/>
            <a:chOff x="480" y="3072"/>
            <a:chExt cx="4512" cy="709"/>
          </a:xfrm>
        </p:grpSpPr>
        <p:sp>
          <p:nvSpPr>
            <p:cNvPr id="396389" name="Line 101"/>
            <p:cNvSpPr>
              <a:spLocks noChangeShapeType="1"/>
            </p:cNvSpPr>
            <p:nvPr/>
          </p:nvSpPr>
          <p:spPr bwMode="auto">
            <a:xfrm>
              <a:off x="480" y="3072"/>
              <a:ext cx="4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6390" name="Text Box 102"/>
            <p:cNvSpPr txBox="1">
              <a:spLocks noChangeArrowheads="1"/>
            </p:cNvSpPr>
            <p:nvPr/>
          </p:nvSpPr>
          <p:spPr bwMode="auto">
            <a:xfrm>
              <a:off x="1036" y="3082"/>
              <a:ext cx="515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Indoor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r>
                <a:rPr lang="en-US" sz="1200">
                  <a:latin typeface="Arial" charset="0"/>
                </a:rPr>
                <a:t>10 – 30m</a:t>
              </a:r>
            </a:p>
          </p:txBody>
        </p:sp>
        <p:sp>
          <p:nvSpPr>
            <p:cNvPr id="396391" name="Text Box 103"/>
            <p:cNvSpPr txBox="1">
              <a:spLocks noChangeArrowheads="1"/>
            </p:cNvSpPr>
            <p:nvPr/>
          </p:nvSpPr>
          <p:spPr bwMode="auto">
            <a:xfrm>
              <a:off x="1830" y="3072"/>
              <a:ext cx="568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400">
                  <a:latin typeface="Arial" charset="0"/>
                </a:rPr>
                <a:t>Outdoor</a:t>
              </a:r>
            </a:p>
            <a:p>
              <a:pPr eaLnBrk="1" hangingPunct="1"/>
              <a:endParaRPr lang="en-US" sz="1400">
                <a:latin typeface="Arial" charset="0"/>
              </a:endParaRPr>
            </a:p>
            <a:p>
              <a:pPr eaLnBrk="1" hangingPunct="1"/>
              <a:endParaRPr lang="en-US" sz="1400">
                <a:latin typeface="Arial" charset="0"/>
              </a:endParaRPr>
            </a:p>
            <a:p>
              <a:pPr eaLnBrk="1" hangingPunct="1"/>
              <a:r>
                <a:rPr lang="en-US" sz="1200">
                  <a:latin typeface="Arial" charset="0"/>
                </a:rPr>
                <a:t>50 – 200m</a:t>
              </a:r>
            </a:p>
            <a:p>
              <a:pPr eaLnBrk="1" hangingPunct="1"/>
              <a:endParaRPr lang="en-US" sz="1400">
                <a:latin typeface="Arial" charset="0"/>
              </a:endParaRPr>
            </a:p>
          </p:txBody>
        </p:sp>
        <p:sp>
          <p:nvSpPr>
            <p:cNvPr id="396392" name="Text Box 104"/>
            <p:cNvSpPr txBox="1">
              <a:spLocks noChangeArrowheads="1"/>
            </p:cNvSpPr>
            <p:nvPr/>
          </p:nvSpPr>
          <p:spPr bwMode="auto">
            <a:xfrm>
              <a:off x="2673" y="3072"/>
              <a:ext cx="659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Mid range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outdoor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r>
                <a:rPr lang="en-US" sz="1200">
                  <a:latin typeface="Arial" charset="0"/>
                </a:rPr>
                <a:t>200m – 4Km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</p:txBody>
        </p:sp>
        <p:sp>
          <p:nvSpPr>
            <p:cNvPr id="396393" name="Text Box 105"/>
            <p:cNvSpPr txBox="1">
              <a:spLocks noChangeArrowheads="1"/>
            </p:cNvSpPr>
            <p:nvPr/>
          </p:nvSpPr>
          <p:spPr bwMode="auto">
            <a:xfrm>
              <a:off x="3544" y="3072"/>
              <a:ext cx="680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Long range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outdoor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r>
                <a:rPr lang="en-US" sz="1200">
                  <a:latin typeface="Arial" charset="0"/>
                </a:rPr>
                <a:t>5Km – 20Km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</p:txBody>
        </p:sp>
      </p:grpSp>
      <p:sp>
        <p:nvSpPr>
          <p:cNvPr id="396394" name="Rectangle 106"/>
          <p:cNvSpPr>
            <a:spLocks noChangeArrowheads="1"/>
          </p:cNvSpPr>
          <p:nvPr/>
        </p:nvSpPr>
        <p:spPr bwMode="auto">
          <a:xfrm>
            <a:off x="203200" y="952500"/>
            <a:ext cx="304800" cy="236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15636" y="5024673"/>
            <a:ext cx="72065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developments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802.11n, up to 4 </a:t>
            </a:r>
            <a:r>
              <a:rPr lang="en-US" dirty="0" err="1" smtClean="0"/>
              <a:t>antenas</a:t>
            </a:r>
            <a:r>
              <a:rPr lang="en-US" dirty="0" smtClean="0"/>
              <a:t>, up to 600Mbps, about 70m indoor, 250m outdoor range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LTE (100 down / 50 up Mbps)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WiMax</a:t>
            </a:r>
            <a:r>
              <a:rPr lang="en-US" dirty="0" smtClean="0"/>
              <a:t> (802.16) (128 down / 56 up Mbps)</a:t>
            </a:r>
          </a:p>
          <a:p>
            <a:r>
              <a:rPr lang="en-US" dirty="0" smtClean="0"/>
              <a:t>Note: 802.15 is Bluetooth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1E915766-ADE8-44D6-BA0A-C5287937ED46}" type="slidenum">
              <a:rPr lang="en-US"/>
              <a:pPr/>
              <a:t>5</a:t>
            </a:fld>
            <a:endParaRPr lang="en-US"/>
          </a:p>
        </p:txBody>
      </p:sp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9363" name="Oval 3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364" name="Group 4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9365" name="Freeform 5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366" name="Text Box 6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9367" name="Picture 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9368" name="Group 8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9369" name="Oval 9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9370" name="Picture 10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solidFill>
              <a:srgbClr val="66CCFF"/>
            </a:solidFill>
          </p:spPr>
        </p:pic>
        <p:grpSp>
          <p:nvGrpSpPr>
            <p:cNvPr id="399371" name="Group 11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9372" name="Object 1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2" name="Clip" r:id="rId5" imgW="819000" imgH="847800" progId="">
                  <p:embed/>
                </p:oleObj>
              </a:graphicData>
            </a:graphic>
          </p:graphicFrame>
          <p:graphicFrame>
            <p:nvGraphicFramePr>
              <p:cNvPr id="399373" name="Object 1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3" name="Clip" r:id="rId6" imgW="1266840" imgH="1200240" progId="">
                  <p:embed/>
                </p:oleObj>
              </a:graphicData>
            </a:graphic>
          </p:graphicFrame>
        </p:grpSp>
        <p:grpSp>
          <p:nvGrpSpPr>
            <p:cNvPr id="399374" name="Group 14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9375" name="Object 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5" name="Clip" r:id="rId7" imgW="819000" imgH="847800" progId="">
                  <p:embed/>
                </p:oleObj>
              </a:graphicData>
            </a:graphic>
          </p:graphicFrame>
          <p:graphicFrame>
            <p:nvGraphicFramePr>
              <p:cNvPr id="399376" name="Object 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6" name="Clip" r:id="rId8" imgW="1266840" imgH="1200240" progId="">
                  <p:embed/>
                </p:oleObj>
              </a:graphicData>
            </a:graphic>
          </p:graphicFrame>
        </p:grpSp>
        <p:grpSp>
          <p:nvGrpSpPr>
            <p:cNvPr id="399377" name="Group 17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9378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8" name="Clip" r:id="rId9" imgW="819000" imgH="847800" progId="">
                  <p:embed/>
                </p:oleObj>
              </a:graphicData>
            </a:graphic>
          </p:graphicFrame>
          <p:graphicFrame>
            <p:nvGraphicFramePr>
              <p:cNvPr id="399379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9" name="Clip" r:id="rId10" imgW="1266840" imgH="1200240" progId="">
                  <p:embed/>
                </p:oleObj>
              </a:graphicData>
            </a:graphic>
          </p:graphicFrame>
        </p:grpSp>
      </p:grpSp>
      <p:sp>
        <p:nvSpPr>
          <p:cNvPr id="399380" name="Line 20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381" name="Oval 21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9382" name="Picture 22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9383" name="Group 23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9384" name="Object 2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84" name="Clip" r:id="rId11" imgW="819000" imgH="847800" progId="">
                <p:embed/>
              </p:oleObj>
            </a:graphicData>
          </a:graphic>
        </p:graphicFrame>
        <p:graphicFrame>
          <p:nvGraphicFramePr>
            <p:cNvPr id="399385" name="Object 2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85" name="Clip" r:id="rId12" imgW="1266840" imgH="1200240" progId="">
                <p:embed/>
              </p:oleObj>
            </a:graphicData>
          </a:graphic>
        </p:graphicFrame>
      </p:grpSp>
      <p:grpSp>
        <p:nvGrpSpPr>
          <p:cNvPr id="399386" name="Group 26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9387" name="Object 2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87" name="Clip" r:id="rId13" imgW="819000" imgH="847800" progId="">
                <p:embed/>
              </p:oleObj>
            </a:graphicData>
          </a:graphic>
        </p:graphicFrame>
        <p:graphicFrame>
          <p:nvGraphicFramePr>
            <p:cNvPr id="399388" name="Object 2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88" name="Clip" r:id="rId14" imgW="1266840" imgH="1200240" progId="">
                <p:embed/>
              </p:oleObj>
            </a:graphicData>
          </a:graphic>
        </p:graphicFrame>
      </p:grpSp>
      <p:grpSp>
        <p:nvGrpSpPr>
          <p:cNvPr id="399389" name="Group 29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9390" name="Object 3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90" name="Clip" r:id="rId15" imgW="819000" imgH="847800" progId="">
                <p:embed/>
              </p:oleObj>
            </a:graphicData>
          </a:graphic>
        </p:graphicFrame>
        <p:graphicFrame>
          <p:nvGraphicFramePr>
            <p:cNvPr id="399391" name="Object 3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91" name="Clip" r:id="rId16" imgW="1266840" imgH="1200240" progId="">
                <p:embed/>
              </p:oleObj>
            </a:graphicData>
          </a:graphic>
        </p:graphicFrame>
      </p:grpSp>
      <p:sp>
        <p:nvSpPr>
          <p:cNvPr id="399392" name="Line 32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9393" name="Group 33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9394" name="Object 3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94" name="Clip" r:id="rId17" imgW="819000" imgH="847800" progId="">
                <p:embed/>
              </p:oleObj>
            </a:graphicData>
          </a:graphic>
        </p:graphicFrame>
        <p:graphicFrame>
          <p:nvGraphicFramePr>
            <p:cNvPr id="399395" name="Object 3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95" name="Clip" r:id="rId18" imgW="1266840" imgH="1200240" progId="">
                <p:embed/>
              </p:oleObj>
            </a:graphicData>
          </a:graphic>
        </p:graphicFrame>
      </p:grpSp>
      <p:sp>
        <p:nvSpPr>
          <p:cNvPr id="399396" name="Oval 36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9397" name="Picture 3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9398" name="Group 38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9399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99" name="Clip" r:id="rId19" imgW="819000" imgH="847800" progId="">
                <p:embed/>
              </p:oleObj>
            </a:graphicData>
          </a:graphic>
        </p:graphicFrame>
        <p:graphicFrame>
          <p:nvGraphicFramePr>
            <p:cNvPr id="399400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0" name="Clip" r:id="rId20" imgW="1266840" imgH="1200240" progId="">
                <p:embed/>
              </p:oleObj>
            </a:graphicData>
          </a:graphic>
        </p:graphicFrame>
      </p:grpSp>
      <p:grpSp>
        <p:nvGrpSpPr>
          <p:cNvPr id="399401" name="Group 41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9402" name="Object 4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02" name="Clip" r:id="rId21" imgW="819000" imgH="847800" progId="">
                <p:embed/>
              </p:oleObj>
            </a:graphicData>
          </a:graphic>
        </p:graphicFrame>
        <p:graphicFrame>
          <p:nvGraphicFramePr>
            <p:cNvPr id="399403" name="Object 4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3" name="Clip" r:id="rId22" imgW="1266840" imgH="1200240" progId="">
                <p:embed/>
              </p:oleObj>
            </a:graphicData>
          </a:graphic>
        </p:graphicFrame>
      </p:grpSp>
      <p:grpSp>
        <p:nvGrpSpPr>
          <p:cNvPr id="399404" name="Group 44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9405" name="Object 4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05" name="Clip" r:id="rId23" imgW="819000" imgH="847800" progId="">
                <p:embed/>
              </p:oleObj>
            </a:graphicData>
          </a:graphic>
        </p:graphicFrame>
        <p:graphicFrame>
          <p:nvGraphicFramePr>
            <p:cNvPr id="399406" name="Object 4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6" name="Clip" r:id="rId24" imgW="1266840" imgH="1200240" progId="">
                <p:embed/>
              </p:oleObj>
            </a:graphicData>
          </a:graphic>
        </p:graphicFrame>
      </p:grpSp>
      <p:grpSp>
        <p:nvGrpSpPr>
          <p:cNvPr id="399407" name="Group 47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9408" name="Object 4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08" name="Clip" r:id="rId25" imgW="819000" imgH="847800" progId="">
                <p:embed/>
              </p:oleObj>
            </a:graphicData>
          </a:graphic>
        </p:graphicFrame>
        <p:graphicFrame>
          <p:nvGraphicFramePr>
            <p:cNvPr id="399409" name="Object 4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9" name="Clip" r:id="rId26" imgW="1266840" imgH="1200240" progId="">
                <p:embed/>
              </p:oleObj>
            </a:graphicData>
          </a:graphic>
        </p:graphicFrame>
      </p:grpSp>
      <p:grpSp>
        <p:nvGrpSpPr>
          <p:cNvPr id="399410" name="Group 50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9411" name="Object 5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11" name="Clip" r:id="rId27" imgW="819000" imgH="847800" progId="">
                <p:embed/>
              </p:oleObj>
            </a:graphicData>
          </a:graphic>
        </p:graphicFrame>
        <p:graphicFrame>
          <p:nvGraphicFramePr>
            <p:cNvPr id="399412" name="Object 5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12" name="Clip" r:id="rId28" imgW="1266840" imgH="1200240" progId="">
                <p:embed/>
              </p:oleObj>
            </a:graphicData>
          </a:graphic>
        </p:graphicFrame>
      </p:grpSp>
      <p:grpSp>
        <p:nvGrpSpPr>
          <p:cNvPr id="399413" name="Group 53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9414" name="Group 54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9415" name="Object 5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415" name="Clip" r:id="rId29" imgW="819000" imgH="847800" progId="">
                  <p:embed/>
                </p:oleObj>
              </a:graphicData>
            </a:graphic>
          </p:graphicFrame>
          <p:graphicFrame>
            <p:nvGraphicFramePr>
              <p:cNvPr id="399416" name="Object 5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416" name="Clip" r:id="rId30" imgW="1266840" imgH="1200240" progId="">
                  <p:embed/>
                </p:oleObj>
              </a:graphicData>
            </a:graphic>
          </p:graphicFrame>
        </p:grpSp>
        <p:sp>
          <p:nvSpPr>
            <p:cNvPr id="399417" name="Line 57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9418" name="Line 58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9419" name="Line 59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9420" name="Line 60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21" name="Line 61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22" name="Line 62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9447" name="Group 87"/>
          <p:cNvGrpSpPr>
            <a:grpSpLocks/>
          </p:cNvGrpSpPr>
          <p:nvPr/>
        </p:nvGrpSpPr>
        <p:grpSpPr bwMode="auto">
          <a:xfrm>
            <a:off x="4597400" y="1362075"/>
            <a:ext cx="4233863" cy="4064000"/>
            <a:chOff x="2896" y="858"/>
            <a:chExt cx="2667" cy="2560"/>
          </a:xfrm>
        </p:grpSpPr>
        <p:sp>
          <p:nvSpPr>
            <p:cNvPr id="399423" name="Rectangle 63"/>
            <p:cNvSpPr>
              <a:spLocks noChangeArrowheads="1"/>
            </p:cNvSpPr>
            <p:nvPr/>
          </p:nvSpPr>
          <p:spPr bwMode="auto">
            <a:xfrm>
              <a:off x="3455" y="981"/>
              <a:ext cx="2108" cy="146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24" name="Rectangle 64"/>
            <p:cNvSpPr>
              <a:spLocks noChangeArrowheads="1"/>
            </p:cNvSpPr>
            <p:nvPr/>
          </p:nvSpPr>
          <p:spPr bwMode="auto">
            <a:xfrm>
              <a:off x="3489" y="884"/>
              <a:ext cx="1719" cy="1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25" name="Rectangle 65"/>
            <p:cNvSpPr>
              <a:spLocks noChangeArrowheads="1"/>
            </p:cNvSpPr>
            <p:nvPr/>
          </p:nvSpPr>
          <p:spPr bwMode="auto">
            <a:xfrm>
              <a:off x="3488" y="858"/>
              <a:ext cx="1984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None/>
              </a:pPr>
              <a:r>
                <a:rPr lang="en-US" sz="2000" dirty="0"/>
                <a:t> infrastructure mode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 dirty="0"/>
                <a:t>base station connects mobiles into wired network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 dirty="0"/>
                <a:t>handoff: mobile changes base station providing connection into wired network</a:t>
              </a:r>
            </a:p>
          </p:txBody>
        </p:sp>
        <p:sp>
          <p:nvSpPr>
            <p:cNvPr id="399444" name="Line 84"/>
            <p:cNvSpPr>
              <a:spLocks noChangeShapeType="1"/>
            </p:cNvSpPr>
            <p:nvPr/>
          </p:nvSpPr>
          <p:spPr bwMode="auto">
            <a:xfrm flipH="1">
              <a:off x="3314" y="2446"/>
              <a:ext cx="1072" cy="88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9445" name="Line 85"/>
            <p:cNvSpPr>
              <a:spLocks noChangeShapeType="1"/>
            </p:cNvSpPr>
            <p:nvPr/>
          </p:nvSpPr>
          <p:spPr bwMode="auto">
            <a:xfrm flipH="1">
              <a:off x="3747" y="2445"/>
              <a:ext cx="637" cy="90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9446" name="Line 86"/>
            <p:cNvSpPr>
              <a:spLocks noChangeShapeType="1"/>
            </p:cNvSpPr>
            <p:nvPr/>
          </p:nvSpPr>
          <p:spPr bwMode="auto">
            <a:xfrm flipH="1">
              <a:off x="2896" y="2453"/>
              <a:ext cx="1470" cy="96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205C3141-B481-4061-992E-51D2C2DE47F5}" type="slidenum">
              <a:rPr lang="en-US"/>
              <a:pPr/>
              <a:t>6</a:t>
            </a:fld>
            <a:endParaRPr lang="en-US"/>
          </a:p>
        </p:txBody>
      </p:sp>
      <p:sp>
        <p:nvSpPr>
          <p:cNvPr id="400448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284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0624" name="Rectangle 240"/>
          <p:cNvSpPr>
            <a:spLocks noChangeArrowheads="1"/>
          </p:cNvSpPr>
          <p:nvPr/>
        </p:nvSpPr>
        <p:spPr bwMode="auto">
          <a:xfrm>
            <a:off x="5562600" y="1384300"/>
            <a:ext cx="1752600" cy="317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0592" name="Group 208"/>
          <p:cNvGrpSpPr>
            <a:grpSpLocks/>
          </p:cNvGrpSpPr>
          <p:nvPr/>
        </p:nvGrpSpPr>
        <p:grpSpPr bwMode="auto">
          <a:xfrm>
            <a:off x="876300" y="1717675"/>
            <a:ext cx="1755775" cy="1625600"/>
            <a:chOff x="1824" y="1076"/>
            <a:chExt cx="1106" cy="1024"/>
          </a:xfrm>
        </p:grpSpPr>
        <p:sp>
          <p:nvSpPr>
            <p:cNvPr id="400593" name="Oval 20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94" name="Group 21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95" name="Object 21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95" name="Clip" r:id="rId3" imgW="819000" imgH="847800" progId="">
                  <p:embed/>
                </p:oleObj>
              </a:graphicData>
            </a:graphic>
          </p:graphicFrame>
          <p:graphicFrame>
            <p:nvGraphicFramePr>
              <p:cNvPr id="400596" name="Object 21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96" name="Clip" r:id="rId4" imgW="1266840" imgH="1200240" progId="">
                  <p:embed/>
                </p:oleObj>
              </a:graphicData>
            </a:graphic>
          </p:graphicFrame>
        </p:grpSp>
      </p:grpSp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400450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000"/>
              <a:t>Ad hoc mode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no base stations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nodes can only transmit to other nodes within link coverage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nodes organize themselves into a network: route among themselves</a:t>
            </a:r>
          </a:p>
        </p:txBody>
      </p:sp>
      <p:grpSp>
        <p:nvGrpSpPr>
          <p:cNvPr id="400521" name="Group 137"/>
          <p:cNvGrpSpPr>
            <a:grpSpLocks/>
          </p:cNvGrpSpPr>
          <p:nvPr/>
        </p:nvGrpSpPr>
        <p:grpSpPr bwMode="auto">
          <a:xfrm>
            <a:off x="2181225" y="3041650"/>
            <a:ext cx="1755775" cy="1625600"/>
            <a:chOff x="1824" y="1076"/>
            <a:chExt cx="1106" cy="1024"/>
          </a:xfrm>
        </p:grpSpPr>
        <p:sp>
          <p:nvSpPr>
            <p:cNvPr id="400522" name="Oval 138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23" name="Group 139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24" name="Object 1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24" name="Clip" r:id="rId5" imgW="819000" imgH="847800" progId="">
                  <p:embed/>
                </p:oleObj>
              </a:graphicData>
            </a:graphic>
          </p:graphicFrame>
          <p:graphicFrame>
            <p:nvGraphicFramePr>
              <p:cNvPr id="400525" name="Object 1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25" name="Clip" r:id="rId6" imgW="1266840" imgH="1200240" progId="">
                  <p:embed/>
                </p:oleObj>
              </a:graphicData>
            </a:graphic>
          </p:graphicFrame>
        </p:grpSp>
      </p:grpSp>
      <p:grpSp>
        <p:nvGrpSpPr>
          <p:cNvPr id="400582" name="Group 198"/>
          <p:cNvGrpSpPr>
            <a:grpSpLocks/>
          </p:cNvGrpSpPr>
          <p:nvPr/>
        </p:nvGrpSpPr>
        <p:grpSpPr bwMode="auto">
          <a:xfrm>
            <a:off x="1933575" y="4765675"/>
            <a:ext cx="1755775" cy="1625600"/>
            <a:chOff x="1824" y="1076"/>
            <a:chExt cx="1106" cy="1024"/>
          </a:xfrm>
        </p:grpSpPr>
        <p:sp>
          <p:nvSpPr>
            <p:cNvPr id="400583" name="Oval 19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84" name="Group 20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85" name="Object 20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85" name="Clip" r:id="rId7" imgW="819000" imgH="847800" progId="">
                  <p:embed/>
                </p:oleObj>
              </a:graphicData>
            </a:graphic>
          </p:graphicFrame>
          <p:graphicFrame>
            <p:nvGraphicFramePr>
              <p:cNvPr id="400586" name="Object 20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86" name="Clip" r:id="rId8" imgW="1266840" imgH="1200240" progId="">
                  <p:embed/>
                </p:oleObj>
              </a:graphicData>
            </a:graphic>
          </p:graphicFrame>
        </p:grpSp>
      </p:grpSp>
      <p:grpSp>
        <p:nvGrpSpPr>
          <p:cNvPr id="400587" name="Group 203"/>
          <p:cNvGrpSpPr>
            <a:grpSpLocks/>
          </p:cNvGrpSpPr>
          <p:nvPr/>
        </p:nvGrpSpPr>
        <p:grpSpPr bwMode="auto">
          <a:xfrm>
            <a:off x="1047750" y="2317750"/>
            <a:ext cx="1755775" cy="1625600"/>
            <a:chOff x="1824" y="1076"/>
            <a:chExt cx="1106" cy="1024"/>
          </a:xfrm>
        </p:grpSpPr>
        <p:sp>
          <p:nvSpPr>
            <p:cNvPr id="400588" name="Oval 204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89" name="Group 205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90" name="Object 20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90" name="Clip" r:id="rId9" imgW="819000" imgH="847800" progId="">
                  <p:embed/>
                </p:oleObj>
              </a:graphicData>
            </a:graphic>
          </p:graphicFrame>
          <p:graphicFrame>
            <p:nvGraphicFramePr>
              <p:cNvPr id="400591" name="Object 20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91" name="Clip" r:id="rId10" imgW="1266840" imgH="1200240" progId="">
                  <p:embed/>
                </p:oleObj>
              </a:graphicData>
            </a:graphic>
          </p:graphicFrame>
        </p:grpSp>
      </p:grpSp>
      <p:grpSp>
        <p:nvGrpSpPr>
          <p:cNvPr id="400496" name="Group 112"/>
          <p:cNvGrpSpPr>
            <a:grpSpLocks/>
          </p:cNvGrpSpPr>
          <p:nvPr/>
        </p:nvGrpSpPr>
        <p:grpSpPr bwMode="auto">
          <a:xfrm>
            <a:off x="1620838" y="2741613"/>
            <a:ext cx="1755775" cy="1625600"/>
            <a:chOff x="1824" y="1076"/>
            <a:chExt cx="1106" cy="1024"/>
          </a:xfrm>
        </p:grpSpPr>
        <p:sp>
          <p:nvSpPr>
            <p:cNvPr id="400497" name="Oval 113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498" name="Group 114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499" name="Object 1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499" name="Clip" r:id="rId11" imgW="819000" imgH="847800" progId="">
                  <p:embed/>
                </p:oleObj>
              </a:graphicData>
            </a:graphic>
          </p:graphicFrame>
          <p:graphicFrame>
            <p:nvGraphicFramePr>
              <p:cNvPr id="400500" name="Object 1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00" name="Clip" r:id="rId12" imgW="1266840" imgH="1200240" progId="">
                  <p:embed/>
                </p:oleObj>
              </a:graphicData>
            </a:graphic>
          </p:graphicFrame>
        </p:grpSp>
      </p:grpSp>
      <p:grpSp>
        <p:nvGrpSpPr>
          <p:cNvPr id="400623" name="Group 239"/>
          <p:cNvGrpSpPr>
            <a:grpSpLocks/>
          </p:cNvGrpSpPr>
          <p:nvPr/>
        </p:nvGrpSpPr>
        <p:grpSpPr bwMode="auto">
          <a:xfrm>
            <a:off x="879475" y="1468438"/>
            <a:ext cx="3543300" cy="4935537"/>
            <a:chOff x="2346" y="893"/>
            <a:chExt cx="2232" cy="3109"/>
          </a:xfrm>
        </p:grpSpPr>
        <p:sp>
          <p:nvSpPr>
            <p:cNvPr id="400449" name="Rectangle 65"/>
            <p:cNvSpPr>
              <a:spLocks noChangeArrowheads="1"/>
            </p:cNvSpPr>
            <p:nvPr/>
          </p:nvSpPr>
          <p:spPr bwMode="auto">
            <a:xfrm>
              <a:off x="3489" y="893"/>
              <a:ext cx="1089" cy="1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598" name="Oval 214"/>
            <p:cNvSpPr>
              <a:spLocks noChangeArrowheads="1"/>
            </p:cNvSpPr>
            <p:nvPr/>
          </p:nvSpPr>
          <p:spPr bwMode="auto">
            <a:xfrm>
              <a:off x="2346" y="1058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03" name="Oval 219"/>
            <p:cNvSpPr>
              <a:spLocks noChangeArrowheads="1"/>
            </p:cNvSpPr>
            <p:nvPr/>
          </p:nvSpPr>
          <p:spPr bwMode="auto">
            <a:xfrm>
              <a:off x="3168" y="1892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13" name="Oval 229"/>
            <p:cNvSpPr>
              <a:spLocks noChangeArrowheads="1"/>
            </p:cNvSpPr>
            <p:nvPr/>
          </p:nvSpPr>
          <p:spPr bwMode="auto">
            <a:xfrm>
              <a:off x="2454" y="1436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18" name="Oval 234"/>
            <p:cNvSpPr>
              <a:spLocks noChangeArrowheads="1"/>
            </p:cNvSpPr>
            <p:nvPr/>
          </p:nvSpPr>
          <p:spPr bwMode="auto">
            <a:xfrm>
              <a:off x="2815" y="1703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08" name="Oval 224"/>
            <p:cNvSpPr>
              <a:spLocks noChangeArrowheads="1"/>
            </p:cNvSpPr>
            <p:nvPr/>
          </p:nvSpPr>
          <p:spPr bwMode="auto">
            <a:xfrm>
              <a:off x="3012" y="2978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609" name="Group 225"/>
            <p:cNvGrpSpPr>
              <a:grpSpLocks/>
            </p:cNvGrpSpPr>
            <p:nvPr/>
          </p:nvGrpSpPr>
          <p:grpSpPr bwMode="auto">
            <a:xfrm>
              <a:off x="3392" y="3338"/>
              <a:ext cx="252" cy="288"/>
              <a:chOff x="2870" y="1518"/>
              <a:chExt cx="292" cy="320"/>
            </a:xfrm>
          </p:grpSpPr>
          <p:graphicFrame>
            <p:nvGraphicFramePr>
              <p:cNvPr id="400610" name="Object 22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10" name="Clip" r:id="rId13" imgW="819000" imgH="847800" progId="">
                  <p:embed/>
                </p:oleObj>
              </a:graphicData>
            </a:graphic>
          </p:graphicFrame>
          <p:graphicFrame>
            <p:nvGraphicFramePr>
              <p:cNvPr id="400611" name="Object 22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11" name="Clip" r:id="rId14" imgW="1266840" imgH="1200240" progId="">
                  <p:embed/>
                </p:oleObj>
              </a:graphicData>
            </a:graphic>
          </p:graphicFrame>
        </p:grpSp>
        <p:grpSp>
          <p:nvGrpSpPr>
            <p:cNvPr id="400619" name="Group 235"/>
            <p:cNvGrpSpPr>
              <a:grpSpLocks/>
            </p:cNvGrpSpPr>
            <p:nvPr/>
          </p:nvGrpSpPr>
          <p:grpSpPr bwMode="auto">
            <a:xfrm>
              <a:off x="3195" y="2063"/>
              <a:ext cx="252" cy="288"/>
              <a:chOff x="2870" y="1518"/>
              <a:chExt cx="292" cy="320"/>
            </a:xfrm>
          </p:grpSpPr>
          <p:graphicFrame>
            <p:nvGraphicFramePr>
              <p:cNvPr id="400620" name="Object 23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20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400621" name="Object 23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21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400604" name="Group 220"/>
            <p:cNvGrpSpPr>
              <a:grpSpLocks/>
            </p:cNvGrpSpPr>
            <p:nvPr/>
          </p:nvGrpSpPr>
          <p:grpSpPr bwMode="auto">
            <a:xfrm>
              <a:off x="3548" y="2252"/>
              <a:ext cx="252" cy="288"/>
              <a:chOff x="2870" y="1518"/>
              <a:chExt cx="292" cy="320"/>
            </a:xfrm>
          </p:grpSpPr>
          <p:graphicFrame>
            <p:nvGraphicFramePr>
              <p:cNvPr id="400605" name="Object 22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05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400606" name="Object 22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06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400599" name="Group 215"/>
            <p:cNvGrpSpPr>
              <a:grpSpLocks/>
            </p:cNvGrpSpPr>
            <p:nvPr/>
          </p:nvGrpSpPr>
          <p:grpSpPr bwMode="auto">
            <a:xfrm>
              <a:off x="2726" y="1418"/>
              <a:ext cx="252" cy="288"/>
              <a:chOff x="2870" y="1518"/>
              <a:chExt cx="292" cy="320"/>
            </a:xfrm>
          </p:grpSpPr>
          <p:graphicFrame>
            <p:nvGraphicFramePr>
              <p:cNvPr id="400600" name="Object 21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00" name="Clip" r:id="rId19" imgW="819000" imgH="847800" progId="">
                  <p:embed/>
                </p:oleObj>
              </a:graphicData>
            </a:graphic>
          </p:graphicFrame>
          <p:graphicFrame>
            <p:nvGraphicFramePr>
              <p:cNvPr id="400601" name="Object 21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01" name="Clip" r:id="rId20" imgW="1266840" imgH="1200240" progId="">
                  <p:embed/>
                </p:oleObj>
              </a:graphicData>
            </a:graphic>
          </p:graphicFrame>
        </p:grpSp>
        <p:grpSp>
          <p:nvGrpSpPr>
            <p:cNvPr id="400614" name="Group 230"/>
            <p:cNvGrpSpPr>
              <a:grpSpLocks/>
            </p:cNvGrpSpPr>
            <p:nvPr/>
          </p:nvGrpSpPr>
          <p:grpSpPr bwMode="auto">
            <a:xfrm>
              <a:off x="2834" y="1796"/>
              <a:ext cx="252" cy="288"/>
              <a:chOff x="2870" y="1518"/>
              <a:chExt cx="292" cy="320"/>
            </a:xfrm>
          </p:grpSpPr>
          <p:graphicFrame>
            <p:nvGraphicFramePr>
              <p:cNvPr id="400615" name="Object 23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15" name="Clip" r:id="rId21" imgW="819000" imgH="847800" progId="">
                  <p:embed/>
                </p:oleObj>
              </a:graphicData>
            </a:graphic>
          </p:graphicFrame>
          <p:graphicFrame>
            <p:nvGraphicFramePr>
              <p:cNvPr id="400616" name="Object 23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16" name="Clip" r:id="rId22" imgW="1266840" imgH="1200240" progId="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0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00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8402BE4F-1A15-40A4-9E07-654E8024C892}" type="slidenum">
              <a:rPr lang="en-US"/>
              <a:pPr/>
              <a:t>7</a:t>
            </a:fld>
            <a:endParaRPr lang="en-US"/>
          </a:p>
        </p:txBody>
      </p:sp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Wireless Link Characteristics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16050"/>
            <a:ext cx="7772400" cy="5197475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/>
              <a:t>Differences from wired link ….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endParaRPr lang="en-US" sz="2400"/>
          </a:p>
          <a:p>
            <a:pPr lvl="1">
              <a:lnSpc>
                <a:spcPct val="80000"/>
              </a:lnSpc>
            </a:pPr>
            <a:r>
              <a:rPr lang="en-US">
                <a:solidFill>
                  <a:srgbClr val="FF0000"/>
                </a:solidFill>
              </a:rPr>
              <a:t>decreased signal strength:</a:t>
            </a:r>
            <a:r>
              <a:rPr lang="en-US"/>
              <a:t> radio signal attenuates as it propagates through matter (path loss)</a:t>
            </a:r>
          </a:p>
          <a:p>
            <a:pPr lvl="1">
              <a:lnSpc>
                <a:spcPct val="80000"/>
              </a:lnSpc>
            </a:pPr>
            <a:r>
              <a:rPr lang="en-US">
                <a:solidFill>
                  <a:srgbClr val="FF0000"/>
                </a:solidFill>
              </a:rPr>
              <a:t>interference from other sources:</a:t>
            </a:r>
            <a:r>
              <a:rPr lang="en-US"/>
              <a:t> standardized wireless network frequencies (e.g., 2.4 GHz) shared by other devices (e.g., phone); devices (motors) interfere as well</a:t>
            </a:r>
          </a:p>
          <a:p>
            <a:pPr lvl="1">
              <a:lnSpc>
                <a:spcPct val="80000"/>
              </a:lnSpc>
            </a:pPr>
            <a:r>
              <a:rPr lang="en-US">
                <a:solidFill>
                  <a:srgbClr val="FF0000"/>
                </a:solidFill>
              </a:rPr>
              <a:t>multipath propagation:</a:t>
            </a:r>
            <a:r>
              <a:rPr lang="en-US"/>
              <a:t> radio signal reflects off objects ground, arriving ad destination at slightly different times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endParaRPr lang="en-US" sz="2400"/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/>
              <a:t>…. make communication across (even a point to point) wireless link much more “difficult” 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01ACF1BA-46FC-452C-8886-C04EED102564}" type="slidenum">
              <a:rPr lang="en-US"/>
              <a:pPr/>
              <a:t>8</a:t>
            </a:fld>
            <a:endParaRPr lang="en-US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36550" y="200025"/>
            <a:ext cx="7772400" cy="1143000"/>
          </a:xfrm>
        </p:spPr>
        <p:txBody>
          <a:bodyPr/>
          <a:lstStyle/>
          <a:p>
            <a:r>
              <a:rPr lang="en-US" sz="3600"/>
              <a:t>Wireless network characteristics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150938"/>
            <a:ext cx="7772400" cy="1117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/>
              <a:t>Multiple wireless senders and receivers create additional problems (beyond multiple access):</a:t>
            </a:r>
          </a:p>
        </p:txBody>
      </p:sp>
      <p:grpSp>
        <p:nvGrpSpPr>
          <p:cNvPr id="402465" name="Group 33"/>
          <p:cNvGrpSpPr>
            <a:grpSpLocks/>
          </p:cNvGrpSpPr>
          <p:nvPr/>
        </p:nvGrpSpPr>
        <p:grpSpPr bwMode="auto">
          <a:xfrm>
            <a:off x="698500" y="2413000"/>
            <a:ext cx="3194050" cy="1616075"/>
            <a:chOff x="759" y="2008"/>
            <a:chExt cx="2012" cy="1018"/>
          </a:xfrm>
        </p:grpSpPr>
        <p:grpSp>
          <p:nvGrpSpPr>
            <p:cNvPr id="402455" name="Group 23"/>
            <p:cNvGrpSpPr>
              <a:grpSpLocks/>
            </p:cNvGrpSpPr>
            <p:nvPr/>
          </p:nvGrpSpPr>
          <p:grpSpPr bwMode="auto">
            <a:xfrm>
              <a:off x="1529" y="2018"/>
              <a:ext cx="535" cy="466"/>
              <a:chOff x="2870" y="1518"/>
              <a:chExt cx="292" cy="320"/>
            </a:xfrm>
          </p:grpSpPr>
          <p:graphicFrame>
            <p:nvGraphicFramePr>
              <p:cNvPr id="402456" name="Object 2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2456" name="Clip" r:id="rId3" imgW="819000" imgH="847800" progId="">
                  <p:embed/>
                </p:oleObj>
              </a:graphicData>
            </a:graphic>
          </p:graphicFrame>
          <p:graphicFrame>
            <p:nvGraphicFramePr>
              <p:cNvPr id="402457" name="Object 2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2457" name="Clip" r:id="rId4" imgW="1266840" imgH="1200240" progId="">
                  <p:embed/>
                </p:oleObj>
              </a:graphicData>
            </a:graphic>
          </p:graphicFrame>
        </p:grpSp>
        <p:sp>
          <p:nvSpPr>
            <p:cNvPr id="402439" name="Freeform 7"/>
            <p:cNvSpPr>
              <a:spLocks/>
            </p:cNvSpPr>
            <p:nvPr/>
          </p:nvSpPr>
          <p:spPr bwMode="auto">
            <a:xfrm>
              <a:off x="759" y="2008"/>
              <a:ext cx="1273" cy="684"/>
            </a:xfrm>
            <a:custGeom>
              <a:avLst/>
              <a:gdLst/>
              <a:ahLst/>
              <a:cxnLst>
                <a:cxn ang="0">
                  <a:pos x="9" y="675"/>
                </a:cxn>
                <a:cxn ang="0">
                  <a:pos x="316" y="0"/>
                </a:cxn>
                <a:cxn ang="0">
                  <a:pos x="461" y="228"/>
                </a:cxn>
                <a:cxn ang="0">
                  <a:pos x="510" y="119"/>
                </a:cxn>
                <a:cxn ang="0">
                  <a:pos x="631" y="467"/>
                </a:cxn>
                <a:cxn ang="0">
                  <a:pos x="667" y="391"/>
                </a:cxn>
                <a:cxn ang="0">
                  <a:pos x="739" y="464"/>
                </a:cxn>
                <a:cxn ang="0">
                  <a:pos x="1058" y="57"/>
                </a:cxn>
                <a:cxn ang="0">
                  <a:pos x="1273" y="684"/>
                </a:cxn>
                <a:cxn ang="0">
                  <a:pos x="0" y="674"/>
                </a:cxn>
              </a:cxnLst>
              <a:rect l="0" t="0" r="r" b="b"/>
              <a:pathLst>
                <a:path w="1273" h="684">
                  <a:moveTo>
                    <a:pt x="9" y="675"/>
                  </a:moveTo>
                  <a:lnTo>
                    <a:pt x="316" y="0"/>
                  </a:lnTo>
                  <a:lnTo>
                    <a:pt x="461" y="228"/>
                  </a:lnTo>
                  <a:lnTo>
                    <a:pt x="510" y="119"/>
                  </a:lnTo>
                  <a:lnTo>
                    <a:pt x="631" y="467"/>
                  </a:lnTo>
                  <a:lnTo>
                    <a:pt x="667" y="391"/>
                  </a:lnTo>
                  <a:lnTo>
                    <a:pt x="739" y="464"/>
                  </a:lnTo>
                  <a:lnTo>
                    <a:pt x="1058" y="57"/>
                  </a:lnTo>
                  <a:lnTo>
                    <a:pt x="1273" y="684"/>
                  </a:lnTo>
                  <a:lnTo>
                    <a:pt x="0" y="674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CC66"/>
                </a:gs>
              </a:gsLst>
              <a:lin ang="54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02449" name="Group 17"/>
            <p:cNvGrpSpPr>
              <a:grpSpLocks/>
            </p:cNvGrpSpPr>
            <p:nvPr/>
          </p:nvGrpSpPr>
          <p:grpSpPr bwMode="auto">
            <a:xfrm>
              <a:off x="1053" y="2587"/>
              <a:ext cx="482" cy="439"/>
              <a:chOff x="2870" y="1518"/>
              <a:chExt cx="292" cy="320"/>
            </a:xfrm>
          </p:grpSpPr>
          <p:graphicFrame>
            <p:nvGraphicFramePr>
              <p:cNvPr id="402450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2450" name="Clip" r:id="rId5" imgW="819000" imgH="847800" progId="">
                  <p:embed/>
                </p:oleObj>
              </a:graphicData>
            </a:graphic>
          </p:graphicFrame>
          <p:graphicFrame>
            <p:nvGraphicFramePr>
              <p:cNvPr id="402451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2451" name="Clip" r:id="rId6" imgW="1266840" imgH="1200240" progId="">
                  <p:embed/>
                </p:oleObj>
              </a:graphicData>
            </a:graphic>
          </p:graphicFrame>
        </p:grpSp>
        <p:grpSp>
          <p:nvGrpSpPr>
            <p:cNvPr id="402452" name="Group 20"/>
            <p:cNvGrpSpPr>
              <a:grpSpLocks/>
            </p:cNvGrpSpPr>
            <p:nvPr/>
          </p:nvGrpSpPr>
          <p:grpSpPr bwMode="auto">
            <a:xfrm>
              <a:off x="2124" y="2391"/>
              <a:ext cx="482" cy="439"/>
              <a:chOff x="2870" y="1518"/>
              <a:chExt cx="292" cy="320"/>
            </a:xfrm>
          </p:grpSpPr>
          <p:graphicFrame>
            <p:nvGraphicFramePr>
              <p:cNvPr id="402453" name="Object 2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2453" name="Clip" r:id="rId7" imgW="819000" imgH="847800" progId="">
                  <p:embed/>
                </p:oleObj>
              </a:graphicData>
            </a:graphic>
          </p:graphicFrame>
          <p:graphicFrame>
            <p:nvGraphicFramePr>
              <p:cNvPr id="402454" name="Object 2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2454" name="Clip" r:id="rId8" imgW="1266840" imgH="1200240" progId="">
                  <p:embed/>
                </p:oleObj>
              </a:graphicData>
            </a:graphic>
          </p:graphicFrame>
        </p:grpSp>
        <p:sp>
          <p:nvSpPr>
            <p:cNvPr id="402458" name="Line 26"/>
            <p:cNvSpPr>
              <a:spLocks noChangeShapeType="1"/>
            </p:cNvSpPr>
            <p:nvPr/>
          </p:nvSpPr>
          <p:spPr bwMode="auto">
            <a:xfrm flipV="1">
              <a:off x="1561" y="2773"/>
              <a:ext cx="629" cy="10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59" name="Line 27"/>
            <p:cNvSpPr>
              <a:spLocks noChangeShapeType="1"/>
            </p:cNvSpPr>
            <p:nvPr/>
          </p:nvSpPr>
          <p:spPr bwMode="auto">
            <a:xfrm>
              <a:off x="1985" y="2471"/>
              <a:ext cx="257" cy="20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60" name="Text Box 28"/>
            <p:cNvSpPr txBox="1">
              <a:spLocks noChangeArrowheads="1"/>
            </p:cNvSpPr>
            <p:nvPr/>
          </p:nvSpPr>
          <p:spPr bwMode="auto">
            <a:xfrm>
              <a:off x="1006" y="2705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402461" name="Text Box 29"/>
            <p:cNvSpPr txBox="1">
              <a:spLocks noChangeArrowheads="1"/>
            </p:cNvSpPr>
            <p:nvPr/>
          </p:nvSpPr>
          <p:spPr bwMode="auto">
            <a:xfrm>
              <a:off x="2564" y="2562"/>
              <a:ext cx="2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402462" name="Text Box 30"/>
            <p:cNvSpPr txBox="1">
              <a:spLocks noChangeArrowheads="1"/>
            </p:cNvSpPr>
            <p:nvPr/>
          </p:nvSpPr>
          <p:spPr bwMode="auto">
            <a:xfrm>
              <a:off x="2014" y="2118"/>
              <a:ext cx="2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</p:grpSp>
      <p:sp>
        <p:nvSpPr>
          <p:cNvPr id="402464" name="Rectangle 32"/>
          <p:cNvSpPr>
            <a:spLocks noChangeArrowheads="1"/>
          </p:cNvSpPr>
          <p:nvPr/>
        </p:nvSpPr>
        <p:spPr bwMode="auto">
          <a:xfrm>
            <a:off x="471488" y="4175125"/>
            <a:ext cx="4148137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/>
              <a:t>Hidden terminal problem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A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C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A, C can not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000"/>
              <a:t>means A, C unaware of their interference at B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000"/>
          </a:p>
        </p:txBody>
      </p:sp>
      <p:grpSp>
        <p:nvGrpSpPr>
          <p:cNvPr id="402504" name="Group 72"/>
          <p:cNvGrpSpPr>
            <a:grpSpLocks/>
          </p:cNvGrpSpPr>
          <p:nvPr/>
        </p:nvGrpSpPr>
        <p:grpSpPr bwMode="auto">
          <a:xfrm>
            <a:off x="4943475" y="2105025"/>
            <a:ext cx="3625850" cy="2281238"/>
            <a:chOff x="3264" y="1698"/>
            <a:chExt cx="2284" cy="1437"/>
          </a:xfrm>
        </p:grpSpPr>
        <p:grpSp>
          <p:nvGrpSpPr>
            <p:cNvPr id="402486" name="Group 54"/>
            <p:cNvGrpSpPr>
              <a:grpSpLocks/>
            </p:cNvGrpSpPr>
            <p:nvPr/>
          </p:nvGrpSpPr>
          <p:grpSpPr bwMode="auto">
            <a:xfrm>
              <a:off x="3264" y="1698"/>
              <a:ext cx="2150" cy="455"/>
              <a:chOff x="3256" y="1911"/>
              <a:chExt cx="2150" cy="455"/>
            </a:xfrm>
          </p:grpSpPr>
          <p:grpSp>
            <p:nvGrpSpPr>
              <p:cNvPr id="402471" name="Group 39"/>
              <p:cNvGrpSpPr>
                <a:grpSpLocks/>
              </p:cNvGrpSpPr>
              <p:nvPr/>
            </p:nvGrpSpPr>
            <p:grpSpPr bwMode="auto">
              <a:xfrm>
                <a:off x="3303" y="1911"/>
                <a:ext cx="482" cy="439"/>
                <a:chOff x="2870" y="1518"/>
                <a:chExt cx="292" cy="320"/>
              </a:xfrm>
            </p:grpSpPr>
            <p:graphicFrame>
              <p:nvGraphicFramePr>
                <p:cNvPr id="402472" name="Object 40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402472" name="Clip" r:id="rId9" imgW="819000" imgH="847800" progId="">
                    <p:embed/>
                  </p:oleObj>
                </a:graphicData>
              </a:graphic>
            </p:graphicFrame>
            <p:graphicFrame>
              <p:nvGraphicFramePr>
                <p:cNvPr id="402473" name="Object 41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402473" name="Clip" r:id="rId10" imgW="1266840" imgH="1200240" progId="">
                    <p:embed/>
                  </p:oleObj>
                </a:graphicData>
              </a:graphic>
            </p:graphicFrame>
          </p:grpSp>
          <p:grpSp>
            <p:nvGrpSpPr>
              <p:cNvPr id="402474" name="Group 42"/>
              <p:cNvGrpSpPr>
                <a:grpSpLocks/>
              </p:cNvGrpSpPr>
              <p:nvPr/>
            </p:nvGrpSpPr>
            <p:grpSpPr bwMode="auto">
              <a:xfrm>
                <a:off x="4037" y="1919"/>
                <a:ext cx="482" cy="439"/>
                <a:chOff x="2870" y="1518"/>
                <a:chExt cx="292" cy="320"/>
              </a:xfrm>
            </p:grpSpPr>
            <p:graphicFrame>
              <p:nvGraphicFramePr>
                <p:cNvPr id="402475" name="Object 43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402475" name="Clip" r:id="rId11" imgW="819000" imgH="847800" progId="">
                    <p:embed/>
                  </p:oleObj>
                </a:graphicData>
              </a:graphic>
            </p:graphicFrame>
            <p:graphicFrame>
              <p:nvGraphicFramePr>
                <p:cNvPr id="402476" name="Object 44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402476" name="Clip" r:id="rId12" imgW="1266840" imgH="1200240" progId="">
                    <p:embed/>
                  </p:oleObj>
                </a:graphicData>
              </a:graphic>
            </p:graphicFrame>
          </p:grpSp>
          <p:sp>
            <p:nvSpPr>
              <p:cNvPr id="402479" name="Text Box 47"/>
              <p:cNvSpPr txBox="1">
                <a:spLocks noChangeArrowheads="1"/>
              </p:cNvSpPr>
              <p:nvPr/>
            </p:nvSpPr>
            <p:spPr bwMode="auto">
              <a:xfrm>
                <a:off x="3256" y="2029"/>
                <a:ext cx="22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A</a:t>
                </a:r>
              </a:p>
            </p:txBody>
          </p:sp>
          <p:sp>
            <p:nvSpPr>
              <p:cNvPr id="402480" name="Text Box 48"/>
              <p:cNvSpPr txBox="1">
                <a:spLocks noChangeArrowheads="1"/>
              </p:cNvSpPr>
              <p:nvPr/>
            </p:nvSpPr>
            <p:spPr bwMode="auto">
              <a:xfrm>
                <a:off x="4459" y="2027"/>
                <a:ext cx="20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/>
                  <a:t>B</a:t>
                </a:r>
              </a:p>
            </p:txBody>
          </p:sp>
          <p:sp>
            <p:nvSpPr>
              <p:cNvPr id="402481" name="Text Box 49"/>
              <p:cNvSpPr txBox="1">
                <a:spLocks noChangeArrowheads="1"/>
              </p:cNvSpPr>
              <p:nvPr/>
            </p:nvSpPr>
            <p:spPr bwMode="auto">
              <a:xfrm>
                <a:off x="5203" y="2054"/>
                <a:ext cx="20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C</a:t>
                </a:r>
              </a:p>
            </p:txBody>
          </p:sp>
          <p:grpSp>
            <p:nvGrpSpPr>
              <p:cNvPr id="402483" name="Group 51"/>
              <p:cNvGrpSpPr>
                <a:grpSpLocks/>
              </p:cNvGrpSpPr>
              <p:nvPr/>
            </p:nvGrpSpPr>
            <p:grpSpPr bwMode="auto">
              <a:xfrm>
                <a:off x="4726" y="1927"/>
                <a:ext cx="482" cy="439"/>
                <a:chOff x="2870" y="1518"/>
                <a:chExt cx="292" cy="320"/>
              </a:xfrm>
            </p:grpSpPr>
            <p:graphicFrame>
              <p:nvGraphicFramePr>
                <p:cNvPr id="402484" name="Object 52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402484" name="Clip" r:id="rId13" imgW="819000" imgH="847800" progId="">
                    <p:embed/>
                  </p:oleObj>
                </a:graphicData>
              </a:graphic>
            </p:graphicFrame>
            <p:graphicFrame>
              <p:nvGraphicFramePr>
                <p:cNvPr id="402485" name="Object 53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402485" name="Clip" r:id="rId14" imgW="1266840" imgH="1200240" progId="">
                    <p:embed/>
                  </p:oleObj>
                </a:graphicData>
              </a:graphic>
            </p:graphicFrame>
          </p:grpSp>
        </p:grpSp>
        <p:sp>
          <p:nvSpPr>
            <p:cNvPr id="402487" name="Text Box 55"/>
            <p:cNvSpPr txBox="1">
              <a:spLocks noChangeArrowheads="1"/>
            </p:cNvSpPr>
            <p:nvPr/>
          </p:nvSpPr>
          <p:spPr bwMode="auto">
            <a:xfrm>
              <a:off x="3310" y="2337"/>
              <a:ext cx="5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A’s signal</a:t>
              </a:r>
            </a:p>
            <a:p>
              <a:r>
                <a:rPr lang="en-US" sz="1400">
                  <a:solidFill>
                    <a:srgbClr val="FF0000"/>
                  </a:solidFill>
                </a:rPr>
                <a:t>strength</a:t>
              </a:r>
            </a:p>
          </p:txBody>
        </p:sp>
        <p:sp>
          <p:nvSpPr>
            <p:cNvPr id="402492" name="Line 60"/>
            <p:cNvSpPr>
              <a:spLocks noChangeShapeType="1"/>
            </p:cNvSpPr>
            <p:nvPr/>
          </p:nvSpPr>
          <p:spPr bwMode="auto">
            <a:xfrm>
              <a:off x="3349" y="2985"/>
              <a:ext cx="2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3" name="Line 61"/>
            <p:cNvSpPr>
              <a:spLocks noChangeShapeType="1"/>
            </p:cNvSpPr>
            <p:nvPr/>
          </p:nvSpPr>
          <p:spPr bwMode="auto">
            <a:xfrm>
              <a:off x="3315" y="2242"/>
              <a:ext cx="0" cy="7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4" name="Freeform 62"/>
            <p:cNvSpPr>
              <a:spLocks/>
            </p:cNvSpPr>
            <p:nvPr/>
          </p:nvSpPr>
          <p:spPr bwMode="auto">
            <a:xfrm>
              <a:off x="3367" y="2277"/>
              <a:ext cx="1887" cy="6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6" y="151"/>
                </a:cxn>
                <a:cxn ang="0">
                  <a:pos x="1373" y="594"/>
                </a:cxn>
                <a:cxn ang="0">
                  <a:pos x="1887" y="673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5" name="Text Box 63"/>
            <p:cNvSpPr txBox="1">
              <a:spLocks noChangeArrowheads="1"/>
            </p:cNvSpPr>
            <p:nvPr/>
          </p:nvSpPr>
          <p:spPr bwMode="auto">
            <a:xfrm>
              <a:off x="4158" y="2962"/>
              <a:ext cx="36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space</a:t>
              </a:r>
            </a:p>
          </p:txBody>
        </p:sp>
        <p:sp>
          <p:nvSpPr>
            <p:cNvPr id="402497" name="Freeform 65"/>
            <p:cNvSpPr>
              <a:spLocks/>
            </p:cNvSpPr>
            <p:nvPr/>
          </p:nvSpPr>
          <p:spPr bwMode="auto">
            <a:xfrm flipH="1">
              <a:off x="3427" y="2258"/>
              <a:ext cx="1887" cy="6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6" y="151"/>
                </a:cxn>
                <a:cxn ang="0">
                  <a:pos x="1373" y="594"/>
                </a:cxn>
                <a:cxn ang="0">
                  <a:pos x="1887" y="673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8" name="Text Box 66"/>
            <p:cNvSpPr txBox="1">
              <a:spLocks noChangeArrowheads="1"/>
            </p:cNvSpPr>
            <p:nvPr/>
          </p:nvSpPr>
          <p:spPr bwMode="auto">
            <a:xfrm>
              <a:off x="4965" y="2292"/>
              <a:ext cx="58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accent2"/>
                  </a:solidFill>
                </a:rPr>
                <a:t>C’s signal</a:t>
              </a:r>
            </a:p>
            <a:p>
              <a:r>
                <a:rPr lang="en-US" sz="1400">
                  <a:solidFill>
                    <a:schemeClr val="accent2"/>
                  </a:solidFill>
                </a:rPr>
                <a:t>strength</a:t>
              </a:r>
            </a:p>
          </p:txBody>
        </p:sp>
        <p:sp>
          <p:nvSpPr>
            <p:cNvPr id="402499" name="Line 67"/>
            <p:cNvSpPr>
              <a:spLocks noChangeShapeType="1"/>
            </p:cNvSpPr>
            <p:nvPr/>
          </p:nvSpPr>
          <p:spPr bwMode="auto">
            <a:xfrm flipH="1">
              <a:off x="3554" y="2171"/>
              <a:ext cx="17" cy="7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500" name="Line 68"/>
            <p:cNvSpPr>
              <a:spLocks noChangeShapeType="1"/>
            </p:cNvSpPr>
            <p:nvPr/>
          </p:nvSpPr>
          <p:spPr bwMode="auto">
            <a:xfrm>
              <a:off x="4323" y="2214"/>
              <a:ext cx="0" cy="7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501" name="Line 69"/>
            <p:cNvSpPr>
              <a:spLocks noChangeShapeType="1"/>
            </p:cNvSpPr>
            <p:nvPr/>
          </p:nvSpPr>
          <p:spPr bwMode="auto">
            <a:xfrm>
              <a:off x="5004" y="2204"/>
              <a:ext cx="0" cy="7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02502" name="Rectangle 70"/>
          <p:cNvSpPr>
            <a:spLocks noChangeArrowheads="1"/>
          </p:cNvSpPr>
          <p:nvPr/>
        </p:nvSpPr>
        <p:spPr bwMode="auto">
          <a:xfrm>
            <a:off x="4995863" y="4432300"/>
            <a:ext cx="4148137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/>
              <a:t>Signal fading: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A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C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A, C can not hear each other interferring at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00E9094A-7B5D-4BCF-A6D7-4A79ED078DA8}" type="slidenum">
              <a:rPr lang="en-US"/>
              <a:pPr/>
              <a:t>9</a:t>
            </a:fld>
            <a:endParaRPr lang="en-US"/>
          </a:p>
        </p:txBody>
      </p:sp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IEEE 802.11 Wireless LAN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>
                <a:solidFill>
                  <a:srgbClr val="FF0000"/>
                </a:solidFill>
              </a:rPr>
              <a:t>802.11b</a:t>
            </a:r>
            <a:endParaRPr lang="en-US" sz="2400"/>
          </a:p>
          <a:p>
            <a:pPr lvl="1"/>
            <a:r>
              <a:rPr lang="en-US" sz="2000"/>
              <a:t>2.4-5 GHz unlicensed radio spectrum</a:t>
            </a:r>
          </a:p>
          <a:p>
            <a:pPr lvl="1"/>
            <a:r>
              <a:rPr lang="en-US" sz="2000"/>
              <a:t>up to 11 Mbps</a:t>
            </a:r>
          </a:p>
          <a:p>
            <a:pPr lvl="1"/>
            <a:r>
              <a:rPr lang="en-US" sz="2000"/>
              <a:t>direct sequence spread spectrum (DSSS) in physical layer</a:t>
            </a:r>
          </a:p>
          <a:p>
            <a:pPr lvl="2"/>
            <a:r>
              <a:rPr lang="en-US"/>
              <a:t>all hosts use same chipping code</a:t>
            </a:r>
            <a:endParaRPr lang="en-US" sz="1800"/>
          </a:p>
          <a:p>
            <a:pPr lvl="1"/>
            <a:r>
              <a:rPr lang="en-US" sz="2000"/>
              <a:t>widely deployed, using base stations</a:t>
            </a:r>
          </a:p>
          <a:p>
            <a:endParaRPr lang="en-US" sz="2400"/>
          </a:p>
        </p:txBody>
      </p:sp>
      <p:sp>
        <p:nvSpPr>
          <p:cNvPr id="3502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3810000" cy="4733925"/>
          </a:xfrm>
        </p:spPr>
        <p:txBody>
          <a:bodyPr/>
          <a:lstStyle/>
          <a:p>
            <a:r>
              <a:rPr lang="en-US" sz="2400">
                <a:solidFill>
                  <a:srgbClr val="FF0000"/>
                </a:solidFill>
              </a:rPr>
              <a:t>802.11a</a:t>
            </a:r>
            <a:r>
              <a:rPr lang="en-US" sz="2400"/>
              <a:t> </a:t>
            </a:r>
          </a:p>
          <a:p>
            <a:pPr lvl="1"/>
            <a:r>
              <a:rPr lang="en-US" sz="2000"/>
              <a:t>5-6 GHz range</a:t>
            </a:r>
          </a:p>
          <a:p>
            <a:pPr lvl="1"/>
            <a:r>
              <a:rPr lang="en-US" sz="2000"/>
              <a:t>up to 54 Mbps</a:t>
            </a:r>
          </a:p>
          <a:p>
            <a:r>
              <a:rPr lang="en-US" sz="2400">
                <a:solidFill>
                  <a:srgbClr val="FF0000"/>
                </a:solidFill>
              </a:rPr>
              <a:t>802.11g</a:t>
            </a:r>
            <a:r>
              <a:rPr lang="en-US" sz="2400"/>
              <a:t> </a:t>
            </a:r>
          </a:p>
          <a:p>
            <a:pPr lvl="1"/>
            <a:r>
              <a:rPr lang="en-US" sz="2000"/>
              <a:t>2.4-5 GHz range</a:t>
            </a:r>
          </a:p>
          <a:p>
            <a:pPr lvl="1"/>
            <a:r>
              <a:rPr lang="en-US" sz="2000"/>
              <a:t>up to 54 Mbps</a:t>
            </a:r>
          </a:p>
          <a:p>
            <a:r>
              <a:rPr lang="en-US" sz="2400"/>
              <a:t>All use CSMA/CA for multiple access</a:t>
            </a:r>
          </a:p>
          <a:p>
            <a:r>
              <a:rPr lang="en-US" sz="2400"/>
              <a:t>All have base-station and ad-hoc network versions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802.11n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286691"/>
            <a:ext cx="8048897" cy="4826726"/>
          </a:xfrm>
        </p:spPr>
        <p:txBody>
          <a:bodyPr/>
          <a:lstStyle/>
          <a:p>
            <a:r>
              <a:rPr lang="en-US" sz="2400" dirty="0" smtClean="0"/>
              <a:t>Evolution of the 802.11a/g</a:t>
            </a:r>
          </a:p>
          <a:p>
            <a:r>
              <a:rPr lang="en-US" sz="2400" dirty="0" smtClean="0"/>
              <a:t>Adds:</a:t>
            </a:r>
          </a:p>
          <a:p>
            <a:pPr lvl="1"/>
            <a:r>
              <a:rPr lang="en-US" sz="2000" dirty="0" smtClean="0"/>
              <a:t>Multiple input multiple output MIMO at the physical layer</a:t>
            </a:r>
          </a:p>
          <a:p>
            <a:pPr lvl="1"/>
            <a:r>
              <a:rPr lang="en-US" sz="2000" dirty="0" smtClean="0"/>
              <a:t>40 MHz channels (instead of 20MHz)</a:t>
            </a:r>
          </a:p>
          <a:p>
            <a:pPr lvl="1"/>
            <a:r>
              <a:rPr lang="en-US" sz="2000" dirty="0" smtClean="0"/>
              <a:t>Frame aggregation at the link layer (multiple Ethernet frames in a single transmission, reduces overhead)</a:t>
            </a:r>
          </a:p>
          <a:p>
            <a:r>
              <a:rPr lang="en-US" sz="2400" dirty="0" smtClean="0"/>
              <a:t>Uses both the 2.5 and 5GHz unlicensed spectrum</a:t>
            </a:r>
          </a:p>
          <a:p>
            <a:r>
              <a:rPr lang="en-US" sz="2400" dirty="0" smtClean="0"/>
              <a:t>Theoretical max: 600Mbps – with 4 MIMO channels.</a:t>
            </a:r>
          </a:p>
          <a:p>
            <a:endParaRPr lang="en-US" sz="2400" dirty="0" smtClean="0"/>
          </a:p>
          <a:p>
            <a:r>
              <a:rPr lang="en-US" sz="2400" dirty="0" smtClean="0"/>
              <a:t>Has been in the standardization process for 12 years (1997 – 2009), people got impatient (pre-N) devices. 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6-</a:t>
            </a:r>
            <a:fld id="{FD38DB2E-23F3-46FF-9B46-97704C1582B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60088711-685A-41E5-99B4-3B7AF0806E64}" type="slidenum">
              <a:rPr lang="en-US"/>
              <a:pPr/>
              <a:t>11</a:t>
            </a:fld>
            <a:endParaRPr lang="en-US"/>
          </a:p>
        </p:txBody>
      </p:sp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198438"/>
            <a:ext cx="7772400" cy="1143000"/>
          </a:xfrm>
        </p:spPr>
        <p:txBody>
          <a:bodyPr/>
          <a:lstStyle/>
          <a:p>
            <a:r>
              <a:rPr lang="en-US"/>
              <a:t>802.11 LAN architecture</a:t>
            </a:r>
          </a:p>
        </p:txBody>
      </p:sp>
      <p:sp>
        <p:nvSpPr>
          <p:cNvPr id="407556" name="Rectangle 4"/>
          <p:cNvSpPr>
            <a:spLocks noChangeArrowheads="1"/>
          </p:cNvSpPr>
          <p:nvPr/>
        </p:nvSpPr>
        <p:spPr bwMode="auto">
          <a:xfrm>
            <a:off x="5005388" y="1603375"/>
            <a:ext cx="388302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wireless host communicates with base station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>
                <a:solidFill>
                  <a:srgbClr val="FF0000"/>
                </a:solidFill>
              </a:rPr>
              <a:t>base station = access point (AP)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>
                <a:solidFill>
                  <a:srgbClr val="FF0000"/>
                </a:solidFill>
              </a:rPr>
              <a:t>Basic Service Set (BSS)</a:t>
            </a:r>
            <a:r>
              <a:rPr lang="en-US" sz="2000"/>
              <a:t> (aka “cell”) in infrastructure mode contains: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wireless hosts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access point (AP): base station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ad hoc mode: hosts only</a:t>
            </a:r>
            <a:endParaRPr lang="en-US"/>
          </a:p>
        </p:txBody>
      </p:sp>
      <p:sp>
        <p:nvSpPr>
          <p:cNvPr id="407557" name="Oval 5"/>
          <p:cNvSpPr>
            <a:spLocks noChangeArrowheads="1"/>
          </p:cNvSpPr>
          <p:nvPr/>
        </p:nvSpPr>
        <p:spPr bwMode="auto">
          <a:xfrm>
            <a:off x="2374900" y="4230688"/>
            <a:ext cx="2055813" cy="1946275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7558" name="Oval 6"/>
          <p:cNvSpPr>
            <a:spLocks noChangeArrowheads="1"/>
          </p:cNvSpPr>
          <p:nvPr/>
        </p:nvSpPr>
        <p:spPr bwMode="auto">
          <a:xfrm>
            <a:off x="333375" y="2492375"/>
            <a:ext cx="2055813" cy="1946275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7559" name="Group 7"/>
          <p:cNvGrpSpPr>
            <a:grpSpLocks/>
          </p:cNvGrpSpPr>
          <p:nvPr/>
        </p:nvGrpSpPr>
        <p:grpSpPr bwMode="auto">
          <a:xfrm>
            <a:off x="3013075" y="3606800"/>
            <a:ext cx="417513" cy="192088"/>
            <a:chOff x="3600" y="219"/>
            <a:chExt cx="360" cy="175"/>
          </a:xfrm>
        </p:grpSpPr>
        <p:sp>
          <p:nvSpPr>
            <p:cNvPr id="407560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1" name="Line 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2" name="Line 1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3" name="Rectangle 1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07564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7565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07566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67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68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7569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07570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71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72" name="Line 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7573" name="Group 21"/>
          <p:cNvGrpSpPr>
            <a:grpSpLocks/>
          </p:cNvGrpSpPr>
          <p:nvPr/>
        </p:nvGrpSpPr>
        <p:grpSpPr bwMode="auto">
          <a:xfrm>
            <a:off x="895350" y="3576638"/>
            <a:ext cx="415925" cy="509587"/>
            <a:chOff x="2870" y="1518"/>
            <a:chExt cx="292" cy="320"/>
          </a:xfrm>
        </p:grpSpPr>
        <p:graphicFrame>
          <p:nvGraphicFramePr>
            <p:cNvPr id="407574" name="Object 2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574" name="Clip" r:id="rId3" imgW="819000" imgH="847800" progId="">
                <p:embed/>
              </p:oleObj>
            </a:graphicData>
          </a:graphic>
        </p:graphicFrame>
        <p:graphicFrame>
          <p:nvGraphicFramePr>
            <p:cNvPr id="407575" name="Object 2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575" name="Clip" r:id="rId4" imgW="1266840" imgH="1200240" progId="">
                <p:embed/>
              </p:oleObj>
            </a:graphicData>
          </a:graphic>
        </p:graphicFrame>
      </p:grpSp>
      <p:sp>
        <p:nvSpPr>
          <p:cNvPr id="407576" name="Text Box 24"/>
          <p:cNvSpPr txBox="1">
            <a:spLocks noChangeArrowheads="1"/>
          </p:cNvSpPr>
          <p:nvPr/>
        </p:nvSpPr>
        <p:spPr bwMode="auto">
          <a:xfrm>
            <a:off x="917575" y="4408488"/>
            <a:ext cx="81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/>
              <a:t>BSS 1</a:t>
            </a:r>
          </a:p>
        </p:txBody>
      </p:sp>
      <p:sp>
        <p:nvSpPr>
          <p:cNvPr id="407577" name="Line 25"/>
          <p:cNvSpPr>
            <a:spLocks noChangeShapeType="1"/>
          </p:cNvSpPr>
          <p:nvPr/>
        </p:nvSpPr>
        <p:spPr bwMode="auto">
          <a:xfrm>
            <a:off x="3203575" y="3794125"/>
            <a:ext cx="192088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7578" name="Line 26"/>
          <p:cNvSpPr>
            <a:spLocks noChangeShapeType="1"/>
          </p:cNvSpPr>
          <p:nvPr/>
        </p:nvSpPr>
        <p:spPr bwMode="auto">
          <a:xfrm>
            <a:off x="1990725" y="3732213"/>
            <a:ext cx="102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7579" name="Text Box 27"/>
          <p:cNvSpPr txBox="1">
            <a:spLocks noChangeArrowheads="1"/>
          </p:cNvSpPr>
          <p:nvPr/>
        </p:nvSpPr>
        <p:spPr bwMode="auto">
          <a:xfrm>
            <a:off x="3119438" y="6188075"/>
            <a:ext cx="85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BSS 2</a:t>
            </a:r>
          </a:p>
        </p:txBody>
      </p:sp>
      <p:sp>
        <p:nvSpPr>
          <p:cNvPr id="407580" name="Line 28"/>
          <p:cNvSpPr>
            <a:spLocks noChangeShapeType="1"/>
          </p:cNvSpPr>
          <p:nvPr/>
        </p:nvSpPr>
        <p:spPr bwMode="auto">
          <a:xfrm flipV="1">
            <a:off x="3176588" y="2684463"/>
            <a:ext cx="214312" cy="908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07581" name="Group 29"/>
          <p:cNvGrpSpPr>
            <a:grpSpLocks/>
          </p:cNvGrpSpPr>
          <p:nvPr/>
        </p:nvGrpSpPr>
        <p:grpSpPr bwMode="auto">
          <a:xfrm>
            <a:off x="2447925" y="1503363"/>
            <a:ext cx="1978025" cy="1444625"/>
            <a:chOff x="3744" y="1392"/>
            <a:chExt cx="1488" cy="1110"/>
          </a:xfrm>
        </p:grpSpPr>
        <p:sp>
          <p:nvSpPr>
            <p:cNvPr id="407582" name="Freeform 30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83" name="Text Box 31"/>
            <p:cNvSpPr txBox="1">
              <a:spLocks noChangeArrowheads="1"/>
            </p:cNvSpPr>
            <p:nvPr/>
          </p:nvSpPr>
          <p:spPr bwMode="auto">
            <a:xfrm>
              <a:off x="4129" y="1776"/>
              <a:ext cx="845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Internet</a:t>
              </a:r>
            </a:p>
          </p:txBody>
        </p:sp>
      </p:grpSp>
      <p:sp>
        <p:nvSpPr>
          <p:cNvPr id="407584" name="Text Box 32"/>
          <p:cNvSpPr txBox="1">
            <a:spLocks noChangeArrowheads="1"/>
          </p:cNvSpPr>
          <p:nvPr/>
        </p:nvSpPr>
        <p:spPr bwMode="auto">
          <a:xfrm>
            <a:off x="3348038" y="3408363"/>
            <a:ext cx="1390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hub, switch</a:t>
            </a:r>
          </a:p>
          <a:p>
            <a:pPr eaLnBrk="1" hangingPunct="1"/>
            <a:r>
              <a:rPr lang="en-US"/>
              <a:t>or router</a:t>
            </a:r>
          </a:p>
        </p:txBody>
      </p:sp>
      <p:grpSp>
        <p:nvGrpSpPr>
          <p:cNvPr id="407585" name="Group 33"/>
          <p:cNvGrpSpPr>
            <a:grpSpLocks/>
          </p:cNvGrpSpPr>
          <p:nvPr/>
        </p:nvGrpSpPr>
        <p:grpSpPr bwMode="auto">
          <a:xfrm>
            <a:off x="1524000" y="3263900"/>
            <a:ext cx="782638" cy="917575"/>
            <a:chOff x="1952" y="1032"/>
            <a:chExt cx="589" cy="706"/>
          </a:xfrm>
        </p:grpSpPr>
        <p:sp>
          <p:nvSpPr>
            <p:cNvPr id="407586" name="Text Box 34"/>
            <p:cNvSpPr txBox="1">
              <a:spLocks noChangeArrowheads="1"/>
            </p:cNvSpPr>
            <p:nvPr/>
          </p:nvSpPr>
          <p:spPr bwMode="auto">
            <a:xfrm>
              <a:off x="2080" y="1456"/>
              <a:ext cx="353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AP</a:t>
              </a:r>
            </a:p>
          </p:txBody>
        </p:sp>
        <p:grpSp>
          <p:nvGrpSpPr>
            <p:cNvPr id="407587" name="Group 35"/>
            <p:cNvGrpSpPr>
              <a:grpSpLocks/>
            </p:cNvGrpSpPr>
            <p:nvPr/>
          </p:nvGrpSpPr>
          <p:grpSpPr bwMode="auto">
            <a:xfrm>
              <a:off x="1952" y="1032"/>
              <a:ext cx="589" cy="440"/>
              <a:chOff x="1160" y="2192"/>
              <a:chExt cx="589" cy="440"/>
            </a:xfrm>
          </p:grpSpPr>
          <p:pic>
            <p:nvPicPr>
              <p:cNvPr id="407588" name="Picture 36" descr="31u_bnrz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6200000">
                <a:off x="1349" y="2458"/>
                <a:ext cx="212" cy="135"/>
              </a:xfrm>
              <a:prstGeom prst="rect">
                <a:avLst/>
              </a:prstGeom>
              <a:noFill/>
            </p:spPr>
          </p:pic>
          <p:sp>
            <p:nvSpPr>
              <p:cNvPr id="407589" name="AutoShape 37"/>
              <p:cNvSpPr>
                <a:spLocks noChangeAspect="1" noChangeArrowheads="1" noTextEdit="1"/>
              </p:cNvSpPr>
              <p:nvPr/>
            </p:nvSpPr>
            <p:spPr bwMode="auto">
              <a:xfrm>
                <a:off x="1160" y="2192"/>
                <a:ext cx="589" cy="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0" name="Freeform 38"/>
              <p:cNvSpPr>
                <a:spLocks/>
              </p:cNvSpPr>
              <p:nvPr/>
            </p:nvSpPr>
            <p:spPr bwMode="auto">
              <a:xfrm>
                <a:off x="1283" y="2231"/>
                <a:ext cx="83" cy="102"/>
              </a:xfrm>
              <a:custGeom>
                <a:avLst/>
                <a:gdLst/>
                <a:ahLst/>
                <a:cxnLst>
                  <a:cxn ang="0">
                    <a:pos x="87" y="26"/>
                  </a:cxn>
                  <a:cxn ang="0">
                    <a:pos x="68" y="34"/>
                  </a:cxn>
                  <a:cxn ang="0">
                    <a:pos x="52" y="44"/>
                  </a:cxn>
                  <a:cxn ang="0">
                    <a:pos x="38" y="55"/>
                  </a:cxn>
                  <a:cxn ang="0">
                    <a:pos x="25" y="67"/>
                  </a:cxn>
                  <a:cxn ang="0">
                    <a:pos x="14" y="80"/>
                  </a:cxn>
                  <a:cxn ang="0">
                    <a:pos x="7" y="94"/>
                  </a:cxn>
                  <a:cxn ang="0">
                    <a:pos x="3" y="109"/>
                  </a:cxn>
                  <a:cxn ang="0">
                    <a:pos x="0" y="124"/>
                  </a:cxn>
                  <a:cxn ang="0">
                    <a:pos x="3" y="145"/>
                  </a:cxn>
                  <a:cxn ang="0">
                    <a:pos x="14" y="163"/>
                  </a:cxn>
                  <a:cxn ang="0">
                    <a:pos x="32" y="178"/>
                  </a:cxn>
                  <a:cxn ang="0">
                    <a:pos x="55" y="189"/>
                  </a:cxn>
                  <a:cxn ang="0">
                    <a:pos x="81" y="198"/>
                  </a:cxn>
                  <a:cxn ang="0">
                    <a:pos x="109" y="202"/>
                  </a:cxn>
                  <a:cxn ang="0">
                    <a:pos x="138" y="203"/>
                  </a:cxn>
                  <a:cxn ang="0">
                    <a:pos x="165" y="200"/>
                  </a:cxn>
                  <a:cxn ang="0">
                    <a:pos x="171" y="200"/>
                  </a:cxn>
                  <a:cxn ang="0">
                    <a:pos x="177" y="198"/>
                  </a:cxn>
                  <a:cxn ang="0">
                    <a:pos x="181" y="195"/>
                  </a:cxn>
                  <a:cxn ang="0">
                    <a:pos x="183" y="191"/>
                  </a:cxn>
                  <a:cxn ang="0">
                    <a:pos x="180" y="186"/>
                  </a:cxn>
                  <a:cxn ang="0">
                    <a:pos x="174" y="182"/>
                  </a:cxn>
                  <a:cxn ang="0">
                    <a:pos x="167" y="178"/>
                  </a:cxn>
                  <a:cxn ang="0">
                    <a:pos x="160" y="176"/>
                  </a:cxn>
                  <a:cxn ang="0">
                    <a:pos x="145" y="173"/>
                  </a:cxn>
                  <a:cxn ang="0">
                    <a:pos x="131" y="171"/>
                  </a:cxn>
                  <a:cxn ang="0">
                    <a:pos x="116" y="169"/>
                  </a:cxn>
                  <a:cxn ang="0">
                    <a:pos x="103" y="167"/>
                  </a:cxn>
                  <a:cxn ang="0">
                    <a:pos x="90" y="164"/>
                  </a:cxn>
                  <a:cxn ang="0">
                    <a:pos x="77" y="160"/>
                  </a:cxn>
                  <a:cxn ang="0">
                    <a:pos x="65" y="154"/>
                  </a:cxn>
                  <a:cxn ang="0">
                    <a:pos x="54" y="146"/>
                  </a:cxn>
                  <a:cxn ang="0">
                    <a:pos x="49" y="112"/>
                  </a:cxn>
                  <a:cxn ang="0">
                    <a:pos x="61" y="84"/>
                  </a:cxn>
                  <a:cxn ang="0">
                    <a:pos x="84" y="62"/>
                  </a:cxn>
                  <a:cxn ang="0">
                    <a:pos x="116" y="44"/>
                  </a:cxn>
                  <a:cxn ang="0">
                    <a:pos x="151" y="30"/>
                  </a:cxn>
                  <a:cxn ang="0">
                    <a:pos x="187" y="19"/>
                  </a:cxn>
                  <a:cxn ang="0">
                    <a:pos x="220" y="11"/>
                  </a:cxn>
                  <a:cxn ang="0">
                    <a:pos x="247" y="4"/>
                  </a:cxn>
                  <a:cxn ang="0">
                    <a:pos x="231" y="1"/>
                  </a:cxn>
                  <a:cxn ang="0">
                    <a:pos x="213" y="0"/>
                  </a:cxn>
                  <a:cxn ang="0">
                    <a:pos x="193" y="2"/>
                  </a:cxn>
                  <a:cxn ang="0">
                    <a:pos x="171" y="4"/>
                  </a:cxn>
                  <a:cxn ang="0">
                    <a:pos x="149" y="9"/>
                  </a:cxn>
                  <a:cxn ang="0">
                    <a:pos x="128" y="14"/>
                  </a:cxn>
                  <a:cxn ang="0">
                    <a:pos x="106" y="20"/>
                  </a:cxn>
                  <a:cxn ang="0">
                    <a:pos x="87" y="26"/>
                  </a:cxn>
                </a:cxnLst>
                <a:rect l="0" t="0" r="r" b="b"/>
                <a:pathLst>
                  <a:path w="247" h="203">
                    <a:moveTo>
                      <a:pt x="87" y="26"/>
                    </a:moveTo>
                    <a:lnTo>
                      <a:pt x="68" y="34"/>
                    </a:lnTo>
                    <a:lnTo>
                      <a:pt x="52" y="44"/>
                    </a:lnTo>
                    <a:lnTo>
                      <a:pt x="38" y="55"/>
                    </a:lnTo>
                    <a:lnTo>
                      <a:pt x="25" y="67"/>
                    </a:lnTo>
                    <a:lnTo>
                      <a:pt x="14" y="80"/>
                    </a:lnTo>
                    <a:lnTo>
                      <a:pt x="7" y="94"/>
                    </a:lnTo>
                    <a:lnTo>
                      <a:pt x="3" y="109"/>
                    </a:lnTo>
                    <a:lnTo>
                      <a:pt x="0" y="124"/>
                    </a:lnTo>
                    <a:lnTo>
                      <a:pt x="3" y="145"/>
                    </a:lnTo>
                    <a:lnTo>
                      <a:pt x="14" y="163"/>
                    </a:lnTo>
                    <a:lnTo>
                      <a:pt x="32" y="178"/>
                    </a:lnTo>
                    <a:lnTo>
                      <a:pt x="55" y="189"/>
                    </a:lnTo>
                    <a:lnTo>
                      <a:pt x="81" y="198"/>
                    </a:lnTo>
                    <a:lnTo>
                      <a:pt x="109" y="202"/>
                    </a:lnTo>
                    <a:lnTo>
                      <a:pt x="138" y="203"/>
                    </a:lnTo>
                    <a:lnTo>
                      <a:pt x="165" y="200"/>
                    </a:lnTo>
                    <a:lnTo>
                      <a:pt x="171" y="200"/>
                    </a:lnTo>
                    <a:lnTo>
                      <a:pt x="177" y="198"/>
                    </a:lnTo>
                    <a:lnTo>
                      <a:pt x="181" y="195"/>
                    </a:lnTo>
                    <a:lnTo>
                      <a:pt x="183" y="191"/>
                    </a:lnTo>
                    <a:lnTo>
                      <a:pt x="180" y="186"/>
                    </a:lnTo>
                    <a:lnTo>
                      <a:pt x="174" y="182"/>
                    </a:lnTo>
                    <a:lnTo>
                      <a:pt x="167" y="178"/>
                    </a:lnTo>
                    <a:lnTo>
                      <a:pt x="160" y="176"/>
                    </a:lnTo>
                    <a:lnTo>
                      <a:pt x="145" y="173"/>
                    </a:lnTo>
                    <a:lnTo>
                      <a:pt x="131" y="171"/>
                    </a:lnTo>
                    <a:lnTo>
                      <a:pt x="116" y="169"/>
                    </a:lnTo>
                    <a:lnTo>
                      <a:pt x="103" y="167"/>
                    </a:lnTo>
                    <a:lnTo>
                      <a:pt x="90" y="164"/>
                    </a:lnTo>
                    <a:lnTo>
                      <a:pt x="77" y="160"/>
                    </a:lnTo>
                    <a:lnTo>
                      <a:pt x="65" y="154"/>
                    </a:lnTo>
                    <a:lnTo>
                      <a:pt x="54" y="146"/>
                    </a:lnTo>
                    <a:lnTo>
                      <a:pt x="49" y="112"/>
                    </a:lnTo>
                    <a:lnTo>
                      <a:pt x="61" y="84"/>
                    </a:lnTo>
                    <a:lnTo>
                      <a:pt x="84" y="62"/>
                    </a:lnTo>
                    <a:lnTo>
                      <a:pt x="116" y="44"/>
                    </a:lnTo>
                    <a:lnTo>
                      <a:pt x="151" y="30"/>
                    </a:lnTo>
                    <a:lnTo>
                      <a:pt x="187" y="19"/>
                    </a:lnTo>
                    <a:lnTo>
                      <a:pt x="220" y="11"/>
                    </a:lnTo>
                    <a:lnTo>
                      <a:pt x="247" y="4"/>
                    </a:lnTo>
                    <a:lnTo>
                      <a:pt x="231" y="1"/>
                    </a:lnTo>
                    <a:lnTo>
                      <a:pt x="213" y="0"/>
                    </a:lnTo>
                    <a:lnTo>
                      <a:pt x="193" y="2"/>
                    </a:lnTo>
                    <a:lnTo>
                      <a:pt x="171" y="4"/>
                    </a:lnTo>
                    <a:lnTo>
                      <a:pt x="149" y="9"/>
                    </a:lnTo>
                    <a:lnTo>
                      <a:pt x="128" y="14"/>
                    </a:lnTo>
                    <a:lnTo>
                      <a:pt x="106" y="20"/>
                    </a:lnTo>
                    <a:lnTo>
                      <a:pt x="87" y="2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1" name="Freeform 39"/>
              <p:cNvSpPr>
                <a:spLocks/>
              </p:cNvSpPr>
              <p:nvPr/>
            </p:nvSpPr>
            <p:spPr bwMode="auto">
              <a:xfrm>
                <a:off x="1424" y="2230"/>
                <a:ext cx="52" cy="79"/>
              </a:xfrm>
              <a:custGeom>
                <a:avLst/>
                <a:gdLst/>
                <a:ahLst/>
                <a:cxnLst>
                  <a:cxn ang="0">
                    <a:pos x="133" y="52"/>
                  </a:cxn>
                  <a:cxn ang="0">
                    <a:pos x="139" y="68"/>
                  </a:cxn>
                  <a:cxn ang="0">
                    <a:pos x="137" y="83"/>
                  </a:cxn>
                  <a:cxn ang="0">
                    <a:pos x="127" y="95"/>
                  </a:cxn>
                  <a:cxn ang="0">
                    <a:pos x="113" y="106"/>
                  </a:cxn>
                  <a:cxn ang="0">
                    <a:pos x="95" y="116"/>
                  </a:cxn>
                  <a:cxn ang="0">
                    <a:pos x="75" y="126"/>
                  </a:cxn>
                  <a:cxn ang="0">
                    <a:pos x="55" y="135"/>
                  </a:cxn>
                  <a:cxn ang="0">
                    <a:pos x="37" y="144"/>
                  </a:cxn>
                  <a:cxn ang="0">
                    <a:pos x="34" y="147"/>
                  </a:cxn>
                  <a:cxn ang="0">
                    <a:pos x="33" y="149"/>
                  </a:cxn>
                  <a:cxn ang="0">
                    <a:pos x="33" y="152"/>
                  </a:cxn>
                  <a:cxn ang="0">
                    <a:pos x="34" y="155"/>
                  </a:cxn>
                  <a:cxn ang="0">
                    <a:pos x="39" y="157"/>
                  </a:cxn>
                  <a:cxn ang="0">
                    <a:pos x="43" y="158"/>
                  </a:cxn>
                  <a:cxn ang="0">
                    <a:pos x="46" y="158"/>
                  </a:cxn>
                  <a:cxn ang="0">
                    <a:pos x="50" y="157"/>
                  </a:cxn>
                  <a:cxn ang="0">
                    <a:pos x="74" y="148"/>
                  </a:cxn>
                  <a:cxn ang="0">
                    <a:pos x="95" y="138"/>
                  </a:cxn>
                  <a:cxn ang="0">
                    <a:pos x="116" y="127"/>
                  </a:cxn>
                  <a:cxn ang="0">
                    <a:pos x="135" y="114"/>
                  </a:cxn>
                  <a:cxn ang="0">
                    <a:pos x="148" y="100"/>
                  </a:cxn>
                  <a:cxn ang="0">
                    <a:pos x="156" y="84"/>
                  </a:cxn>
                  <a:cxn ang="0">
                    <a:pos x="158" y="67"/>
                  </a:cxn>
                  <a:cxn ang="0">
                    <a:pos x="152" y="49"/>
                  </a:cxn>
                  <a:cxn ang="0">
                    <a:pos x="139" y="35"/>
                  </a:cxn>
                  <a:cxn ang="0">
                    <a:pos x="120" y="23"/>
                  </a:cxn>
                  <a:cxn ang="0">
                    <a:pos x="97" y="14"/>
                  </a:cxn>
                  <a:cxn ang="0">
                    <a:pos x="71" y="7"/>
                  </a:cxn>
                  <a:cxn ang="0">
                    <a:pos x="45" y="2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0" y="4"/>
                  </a:cxn>
                  <a:cxn ang="0">
                    <a:pos x="17" y="9"/>
                  </a:cxn>
                  <a:cxn ang="0">
                    <a:pos x="36" y="13"/>
                  </a:cxn>
                  <a:cxn ang="0">
                    <a:pos x="56" y="17"/>
                  </a:cxn>
                  <a:cxn ang="0">
                    <a:pos x="75" y="21"/>
                  </a:cxn>
                  <a:cxn ang="0">
                    <a:pos x="94" y="26"/>
                  </a:cxn>
                  <a:cxn ang="0">
                    <a:pos x="110" y="33"/>
                  </a:cxn>
                  <a:cxn ang="0">
                    <a:pos x="123" y="41"/>
                  </a:cxn>
                  <a:cxn ang="0">
                    <a:pos x="133" y="52"/>
                  </a:cxn>
                </a:cxnLst>
                <a:rect l="0" t="0" r="r" b="b"/>
                <a:pathLst>
                  <a:path w="158" h="158">
                    <a:moveTo>
                      <a:pt x="133" y="52"/>
                    </a:moveTo>
                    <a:lnTo>
                      <a:pt x="139" y="68"/>
                    </a:lnTo>
                    <a:lnTo>
                      <a:pt x="137" y="83"/>
                    </a:lnTo>
                    <a:lnTo>
                      <a:pt x="127" y="95"/>
                    </a:lnTo>
                    <a:lnTo>
                      <a:pt x="113" y="106"/>
                    </a:lnTo>
                    <a:lnTo>
                      <a:pt x="95" y="116"/>
                    </a:lnTo>
                    <a:lnTo>
                      <a:pt x="75" y="126"/>
                    </a:lnTo>
                    <a:lnTo>
                      <a:pt x="55" y="135"/>
                    </a:lnTo>
                    <a:lnTo>
                      <a:pt x="37" y="144"/>
                    </a:lnTo>
                    <a:lnTo>
                      <a:pt x="34" y="147"/>
                    </a:lnTo>
                    <a:lnTo>
                      <a:pt x="33" y="149"/>
                    </a:lnTo>
                    <a:lnTo>
                      <a:pt x="33" y="152"/>
                    </a:lnTo>
                    <a:lnTo>
                      <a:pt x="34" y="155"/>
                    </a:lnTo>
                    <a:lnTo>
                      <a:pt x="39" y="157"/>
                    </a:lnTo>
                    <a:lnTo>
                      <a:pt x="43" y="158"/>
                    </a:lnTo>
                    <a:lnTo>
                      <a:pt x="46" y="158"/>
                    </a:lnTo>
                    <a:lnTo>
                      <a:pt x="50" y="157"/>
                    </a:lnTo>
                    <a:lnTo>
                      <a:pt x="74" y="148"/>
                    </a:lnTo>
                    <a:lnTo>
                      <a:pt x="95" y="138"/>
                    </a:lnTo>
                    <a:lnTo>
                      <a:pt x="116" y="127"/>
                    </a:lnTo>
                    <a:lnTo>
                      <a:pt x="135" y="114"/>
                    </a:lnTo>
                    <a:lnTo>
                      <a:pt x="148" y="100"/>
                    </a:lnTo>
                    <a:lnTo>
                      <a:pt x="156" y="84"/>
                    </a:lnTo>
                    <a:lnTo>
                      <a:pt x="158" y="67"/>
                    </a:lnTo>
                    <a:lnTo>
                      <a:pt x="152" y="49"/>
                    </a:lnTo>
                    <a:lnTo>
                      <a:pt x="139" y="35"/>
                    </a:lnTo>
                    <a:lnTo>
                      <a:pt x="120" y="23"/>
                    </a:lnTo>
                    <a:lnTo>
                      <a:pt x="97" y="14"/>
                    </a:lnTo>
                    <a:lnTo>
                      <a:pt x="71" y="7"/>
                    </a:lnTo>
                    <a:lnTo>
                      <a:pt x="45" y="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7" y="9"/>
                    </a:lnTo>
                    <a:lnTo>
                      <a:pt x="36" y="13"/>
                    </a:lnTo>
                    <a:lnTo>
                      <a:pt x="56" y="17"/>
                    </a:lnTo>
                    <a:lnTo>
                      <a:pt x="75" y="21"/>
                    </a:lnTo>
                    <a:lnTo>
                      <a:pt x="94" y="26"/>
                    </a:lnTo>
                    <a:lnTo>
                      <a:pt x="110" y="33"/>
                    </a:lnTo>
                    <a:lnTo>
                      <a:pt x="123" y="41"/>
                    </a:lnTo>
                    <a:lnTo>
                      <a:pt x="133" y="5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2" name="Freeform 40"/>
              <p:cNvSpPr>
                <a:spLocks/>
              </p:cNvSpPr>
              <p:nvPr/>
            </p:nvSpPr>
            <p:spPr bwMode="auto">
              <a:xfrm>
                <a:off x="1232" y="2211"/>
                <a:ext cx="133" cy="166"/>
              </a:xfrm>
              <a:custGeom>
                <a:avLst/>
                <a:gdLst/>
                <a:ahLst/>
                <a:cxnLst>
                  <a:cxn ang="0">
                    <a:pos x="124" y="62"/>
                  </a:cxn>
                  <a:cxn ang="0">
                    <a:pos x="66" y="101"/>
                  </a:cxn>
                  <a:cxn ang="0">
                    <a:pos x="21" y="146"/>
                  </a:cxn>
                  <a:cxn ang="0">
                    <a:pos x="0" y="199"/>
                  </a:cxn>
                  <a:cxn ang="0">
                    <a:pos x="4" y="234"/>
                  </a:cxn>
                  <a:cxn ang="0">
                    <a:pos x="11" y="248"/>
                  </a:cxn>
                  <a:cxn ang="0">
                    <a:pos x="24" y="261"/>
                  </a:cxn>
                  <a:cxn ang="0">
                    <a:pos x="40" y="272"/>
                  </a:cxn>
                  <a:cxn ang="0">
                    <a:pos x="69" y="284"/>
                  </a:cxn>
                  <a:cxn ang="0">
                    <a:pos x="107" y="297"/>
                  </a:cxn>
                  <a:cxn ang="0">
                    <a:pos x="148" y="307"/>
                  </a:cxn>
                  <a:cxn ang="0">
                    <a:pos x="188" y="315"/>
                  </a:cxn>
                  <a:cxn ang="0">
                    <a:pos x="230" y="321"/>
                  </a:cxn>
                  <a:cxn ang="0">
                    <a:pos x="272" y="325"/>
                  </a:cxn>
                  <a:cxn ang="0">
                    <a:pos x="315" y="328"/>
                  </a:cxn>
                  <a:cxn ang="0">
                    <a:pos x="358" y="330"/>
                  </a:cxn>
                  <a:cxn ang="0">
                    <a:pos x="386" y="331"/>
                  </a:cxn>
                  <a:cxn ang="0">
                    <a:pos x="396" y="325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4"/>
                  </a:cxn>
                  <a:cxn ang="0">
                    <a:pos x="326" y="299"/>
                  </a:cxn>
                  <a:cxn ang="0">
                    <a:pos x="287" y="295"/>
                  </a:cxn>
                  <a:cxn ang="0">
                    <a:pos x="248" y="291"/>
                  </a:cxn>
                  <a:cxn ang="0">
                    <a:pos x="210" y="286"/>
                  </a:cxn>
                  <a:cxn ang="0">
                    <a:pos x="172" y="279"/>
                  </a:cxn>
                  <a:cxn ang="0">
                    <a:pos x="136" y="271"/>
                  </a:cxn>
                  <a:cxn ang="0">
                    <a:pos x="100" y="261"/>
                  </a:cxn>
                  <a:cxn ang="0">
                    <a:pos x="68" y="247"/>
                  </a:cxn>
                  <a:cxn ang="0">
                    <a:pos x="48" y="228"/>
                  </a:cxn>
                  <a:cxn ang="0">
                    <a:pos x="42" y="204"/>
                  </a:cxn>
                  <a:cxn ang="0">
                    <a:pos x="48" y="175"/>
                  </a:cxn>
                  <a:cxn ang="0">
                    <a:pos x="64" y="149"/>
                  </a:cxn>
                  <a:cxn ang="0">
                    <a:pos x="88" y="121"/>
                  </a:cxn>
                  <a:cxn ang="0">
                    <a:pos x="117" y="97"/>
                  </a:cxn>
                  <a:cxn ang="0">
                    <a:pos x="152" y="73"/>
                  </a:cxn>
                  <a:cxn ang="0">
                    <a:pos x="190" y="51"/>
                  </a:cxn>
                  <a:cxn ang="0">
                    <a:pos x="242" y="33"/>
                  </a:cxn>
                  <a:cxn ang="0">
                    <a:pos x="294" y="18"/>
                  </a:cxn>
                  <a:cxn ang="0">
                    <a:pos x="328" y="6"/>
                  </a:cxn>
                  <a:cxn ang="0">
                    <a:pos x="317" y="0"/>
                  </a:cxn>
                  <a:cxn ang="0">
                    <a:pos x="274" y="4"/>
                  </a:cxn>
                  <a:cxn ang="0">
                    <a:pos x="223" y="16"/>
                  </a:cxn>
                  <a:cxn ang="0">
                    <a:pos x="175" y="33"/>
                  </a:cxn>
                </a:cxnLst>
                <a:rect l="0" t="0" r="r" b="b"/>
                <a:pathLst>
                  <a:path w="399" h="331">
                    <a:moveTo>
                      <a:pt x="155" y="44"/>
                    </a:moveTo>
                    <a:lnTo>
                      <a:pt x="124" y="62"/>
                    </a:lnTo>
                    <a:lnTo>
                      <a:pt x="94" y="80"/>
                    </a:lnTo>
                    <a:lnTo>
                      <a:pt x="66" y="101"/>
                    </a:lnTo>
                    <a:lnTo>
                      <a:pt x="42" y="123"/>
                    </a:lnTo>
                    <a:lnTo>
                      <a:pt x="21" y="146"/>
                    </a:lnTo>
                    <a:lnTo>
                      <a:pt x="7" y="171"/>
                    </a:lnTo>
                    <a:lnTo>
                      <a:pt x="0" y="199"/>
                    </a:lnTo>
                    <a:lnTo>
                      <a:pt x="1" y="227"/>
                    </a:lnTo>
                    <a:lnTo>
                      <a:pt x="4" y="234"/>
                    </a:lnTo>
                    <a:lnTo>
                      <a:pt x="7" y="242"/>
                    </a:lnTo>
                    <a:lnTo>
                      <a:pt x="11" y="248"/>
                    </a:lnTo>
                    <a:lnTo>
                      <a:pt x="17" y="255"/>
                    </a:lnTo>
                    <a:lnTo>
                      <a:pt x="24" y="261"/>
                    </a:lnTo>
                    <a:lnTo>
                      <a:pt x="33" y="267"/>
                    </a:lnTo>
                    <a:lnTo>
                      <a:pt x="40" y="272"/>
                    </a:lnTo>
                    <a:lnTo>
                      <a:pt x="50" y="276"/>
                    </a:lnTo>
                    <a:lnTo>
                      <a:pt x="69" y="284"/>
                    </a:lnTo>
                    <a:lnTo>
                      <a:pt x="88" y="291"/>
                    </a:lnTo>
                    <a:lnTo>
                      <a:pt x="107" y="297"/>
                    </a:lnTo>
                    <a:lnTo>
                      <a:pt x="127" y="302"/>
                    </a:lnTo>
                    <a:lnTo>
                      <a:pt x="148" y="307"/>
                    </a:lnTo>
                    <a:lnTo>
                      <a:pt x="168" y="311"/>
                    </a:lnTo>
                    <a:lnTo>
                      <a:pt x="188" y="315"/>
                    </a:lnTo>
                    <a:lnTo>
                      <a:pt x="209" y="318"/>
                    </a:lnTo>
                    <a:lnTo>
                      <a:pt x="230" y="321"/>
                    </a:lnTo>
                    <a:lnTo>
                      <a:pt x="251" y="323"/>
                    </a:lnTo>
                    <a:lnTo>
                      <a:pt x="272" y="325"/>
                    </a:lnTo>
                    <a:lnTo>
                      <a:pt x="294" y="327"/>
                    </a:lnTo>
                    <a:lnTo>
                      <a:pt x="315" y="328"/>
                    </a:lnTo>
                    <a:lnTo>
                      <a:pt x="336" y="329"/>
                    </a:lnTo>
                    <a:lnTo>
                      <a:pt x="358" y="330"/>
                    </a:lnTo>
                    <a:lnTo>
                      <a:pt x="378" y="331"/>
                    </a:lnTo>
                    <a:lnTo>
                      <a:pt x="386" y="331"/>
                    </a:lnTo>
                    <a:lnTo>
                      <a:pt x="391" y="329"/>
                    </a:lnTo>
                    <a:lnTo>
                      <a:pt x="396" y="325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3" y="307"/>
                    </a:lnTo>
                    <a:lnTo>
                      <a:pt x="364" y="304"/>
                    </a:lnTo>
                    <a:lnTo>
                      <a:pt x="345" y="302"/>
                    </a:lnTo>
                    <a:lnTo>
                      <a:pt x="326" y="299"/>
                    </a:lnTo>
                    <a:lnTo>
                      <a:pt x="306" y="297"/>
                    </a:lnTo>
                    <a:lnTo>
                      <a:pt x="287" y="295"/>
                    </a:lnTo>
                    <a:lnTo>
                      <a:pt x="268" y="293"/>
                    </a:lnTo>
                    <a:lnTo>
                      <a:pt x="248" y="291"/>
                    </a:lnTo>
                    <a:lnTo>
                      <a:pt x="229" y="288"/>
                    </a:lnTo>
                    <a:lnTo>
                      <a:pt x="210" y="286"/>
                    </a:lnTo>
                    <a:lnTo>
                      <a:pt x="191" y="283"/>
                    </a:lnTo>
                    <a:lnTo>
                      <a:pt x="172" y="279"/>
                    </a:lnTo>
                    <a:lnTo>
                      <a:pt x="153" y="276"/>
                    </a:lnTo>
                    <a:lnTo>
                      <a:pt x="136" y="271"/>
                    </a:lnTo>
                    <a:lnTo>
                      <a:pt x="117" y="266"/>
                    </a:lnTo>
                    <a:lnTo>
                      <a:pt x="100" y="261"/>
                    </a:lnTo>
                    <a:lnTo>
                      <a:pt x="82" y="254"/>
                    </a:lnTo>
                    <a:lnTo>
                      <a:pt x="68" y="247"/>
                    </a:lnTo>
                    <a:lnTo>
                      <a:pt x="56" y="238"/>
                    </a:lnTo>
                    <a:lnTo>
                      <a:pt x="48" y="228"/>
                    </a:lnTo>
                    <a:lnTo>
                      <a:pt x="43" y="216"/>
                    </a:lnTo>
                    <a:lnTo>
                      <a:pt x="42" y="204"/>
                    </a:lnTo>
                    <a:lnTo>
                      <a:pt x="43" y="189"/>
                    </a:lnTo>
                    <a:lnTo>
                      <a:pt x="48" y="175"/>
                    </a:lnTo>
                    <a:lnTo>
                      <a:pt x="53" y="164"/>
                    </a:lnTo>
                    <a:lnTo>
                      <a:pt x="64" y="149"/>
                    </a:lnTo>
                    <a:lnTo>
                      <a:pt x="75" y="134"/>
                    </a:lnTo>
                    <a:lnTo>
                      <a:pt x="88" y="121"/>
                    </a:lnTo>
                    <a:lnTo>
                      <a:pt x="103" y="109"/>
                    </a:lnTo>
                    <a:lnTo>
                      <a:pt x="117" y="97"/>
                    </a:lnTo>
                    <a:lnTo>
                      <a:pt x="133" y="85"/>
                    </a:lnTo>
                    <a:lnTo>
                      <a:pt x="152" y="73"/>
                    </a:lnTo>
                    <a:lnTo>
                      <a:pt x="171" y="61"/>
                    </a:lnTo>
                    <a:lnTo>
                      <a:pt x="190" y="51"/>
                    </a:lnTo>
                    <a:lnTo>
                      <a:pt x="214" y="42"/>
                    </a:lnTo>
                    <a:lnTo>
                      <a:pt x="242" y="33"/>
                    </a:lnTo>
                    <a:lnTo>
                      <a:pt x="270" y="25"/>
                    </a:lnTo>
                    <a:lnTo>
                      <a:pt x="294" y="18"/>
                    </a:lnTo>
                    <a:lnTo>
                      <a:pt x="315" y="12"/>
                    </a:lnTo>
                    <a:lnTo>
                      <a:pt x="328" y="6"/>
                    </a:lnTo>
                    <a:lnTo>
                      <a:pt x="332" y="2"/>
                    </a:lnTo>
                    <a:lnTo>
                      <a:pt x="317" y="0"/>
                    </a:lnTo>
                    <a:lnTo>
                      <a:pt x="297" y="1"/>
                    </a:lnTo>
                    <a:lnTo>
                      <a:pt x="274" y="4"/>
                    </a:lnTo>
                    <a:lnTo>
                      <a:pt x="249" y="9"/>
                    </a:lnTo>
                    <a:lnTo>
                      <a:pt x="223" y="16"/>
                    </a:lnTo>
                    <a:lnTo>
                      <a:pt x="198" y="24"/>
                    </a:lnTo>
                    <a:lnTo>
                      <a:pt x="175" y="33"/>
                    </a:lnTo>
                    <a:lnTo>
                      <a:pt x="155" y="4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3" name="Freeform 41"/>
              <p:cNvSpPr>
                <a:spLocks/>
              </p:cNvSpPr>
              <p:nvPr/>
            </p:nvSpPr>
            <p:spPr bwMode="auto">
              <a:xfrm>
                <a:off x="1419" y="2206"/>
                <a:ext cx="116" cy="110"/>
              </a:xfrm>
              <a:custGeom>
                <a:avLst/>
                <a:gdLst/>
                <a:ahLst/>
                <a:cxnLst>
                  <a:cxn ang="0">
                    <a:pos x="290" y="68"/>
                  </a:cxn>
                  <a:cxn ang="0">
                    <a:pos x="306" y="80"/>
                  </a:cxn>
                  <a:cxn ang="0">
                    <a:pos x="316" y="94"/>
                  </a:cxn>
                  <a:cxn ang="0">
                    <a:pos x="321" y="109"/>
                  </a:cxn>
                  <a:cxn ang="0">
                    <a:pos x="321" y="125"/>
                  </a:cxn>
                  <a:cxn ang="0">
                    <a:pos x="318" y="138"/>
                  </a:cxn>
                  <a:cxn ang="0">
                    <a:pos x="312" y="149"/>
                  </a:cxn>
                  <a:cxn ang="0">
                    <a:pos x="302" y="160"/>
                  </a:cxn>
                  <a:cxn ang="0">
                    <a:pos x="292" y="169"/>
                  </a:cxn>
                  <a:cxn ang="0">
                    <a:pos x="279" y="179"/>
                  </a:cxn>
                  <a:cxn ang="0">
                    <a:pos x="266" y="187"/>
                  </a:cxn>
                  <a:cxn ang="0">
                    <a:pos x="253" y="196"/>
                  </a:cxn>
                  <a:cxn ang="0">
                    <a:pos x="240" y="205"/>
                  </a:cxn>
                  <a:cxn ang="0">
                    <a:pos x="237" y="209"/>
                  </a:cxn>
                  <a:cxn ang="0">
                    <a:pos x="237" y="212"/>
                  </a:cxn>
                  <a:cxn ang="0">
                    <a:pos x="237" y="215"/>
                  </a:cxn>
                  <a:cxn ang="0">
                    <a:pos x="240" y="218"/>
                  </a:cxn>
                  <a:cxn ang="0">
                    <a:pos x="244" y="220"/>
                  </a:cxn>
                  <a:cxn ang="0">
                    <a:pos x="250" y="221"/>
                  </a:cxn>
                  <a:cxn ang="0">
                    <a:pos x="254" y="220"/>
                  </a:cxn>
                  <a:cxn ang="0">
                    <a:pos x="258" y="218"/>
                  </a:cxn>
                  <a:cxn ang="0">
                    <a:pos x="287" y="204"/>
                  </a:cxn>
                  <a:cxn ang="0">
                    <a:pos x="312" y="187"/>
                  </a:cxn>
                  <a:cxn ang="0">
                    <a:pos x="331" y="168"/>
                  </a:cxn>
                  <a:cxn ang="0">
                    <a:pos x="344" y="146"/>
                  </a:cxn>
                  <a:cxn ang="0">
                    <a:pos x="350" y="124"/>
                  </a:cxn>
                  <a:cxn ang="0">
                    <a:pos x="347" y="101"/>
                  </a:cxn>
                  <a:cxn ang="0">
                    <a:pos x="335" y="80"/>
                  </a:cxn>
                  <a:cxn ang="0">
                    <a:pos x="312" y="61"/>
                  </a:cxn>
                  <a:cxn ang="0">
                    <a:pos x="295" y="50"/>
                  </a:cxn>
                  <a:cxn ang="0">
                    <a:pos x="274" y="42"/>
                  </a:cxn>
                  <a:cxn ang="0">
                    <a:pos x="253" y="34"/>
                  </a:cxn>
                  <a:cxn ang="0">
                    <a:pos x="228" y="27"/>
                  </a:cxn>
                  <a:cxn ang="0">
                    <a:pos x="203" y="20"/>
                  </a:cxn>
                  <a:cxn ang="0">
                    <a:pos x="179" y="15"/>
                  </a:cxn>
                  <a:cxn ang="0">
                    <a:pos x="152" y="11"/>
                  </a:cxn>
                  <a:cxn ang="0">
                    <a:pos x="128" y="7"/>
                  </a:cxn>
                  <a:cxn ang="0">
                    <a:pos x="103" y="4"/>
                  </a:cxn>
                  <a:cxn ang="0">
                    <a:pos x="81" y="2"/>
                  </a:cxn>
                  <a:cxn ang="0">
                    <a:pos x="60" y="0"/>
                  </a:cxn>
                  <a:cxn ang="0">
                    <a:pos x="42" y="0"/>
                  </a:cxn>
                  <a:cxn ang="0">
                    <a:pos x="26" y="0"/>
                  </a:cxn>
                  <a:cxn ang="0">
                    <a:pos x="13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15" y="6"/>
                  </a:cxn>
                  <a:cxn ang="0">
                    <a:pos x="29" y="7"/>
                  </a:cxn>
                  <a:cxn ang="0">
                    <a:pos x="47" y="9"/>
                  </a:cxn>
                  <a:cxn ang="0">
                    <a:pos x="64" y="11"/>
                  </a:cxn>
                  <a:cxn ang="0">
                    <a:pos x="81" y="14"/>
                  </a:cxn>
                  <a:cxn ang="0">
                    <a:pos x="102" y="16"/>
                  </a:cxn>
                  <a:cxn ang="0">
                    <a:pos x="121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4"/>
                  </a:cxn>
                  <a:cxn ang="0">
                    <a:pos x="219" y="39"/>
                  </a:cxn>
                  <a:cxn ang="0">
                    <a:pos x="238" y="45"/>
                  </a:cxn>
                  <a:cxn ang="0">
                    <a:pos x="257" y="53"/>
                  </a:cxn>
                  <a:cxn ang="0">
                    <a:pos x="274" y="60"/>
                  </a:cxn>
                  <a:cxn ang="0">
                    <a:pos x="290" y="68"/>
                  </a:cxn>
                </a:cxnLst>
                <a:rect l="0" t="0" r="r" b="b"/>
                <a:pathLst>
                  <a:path w="350" h="221">
                    <a:moveTo>
                      <a:pt x="290" y="68"/>
                    </a:moveTo>
                    <a:lnTo>
                      <a:pt x="306" y="80"/>
                    </a:lnTo>
                    <a:lnTo>
                      <a:pt x="316" y="94"/>
                    </a:lnTo>
                    <a:lnTo>
                      <a:pt x="321" y="109"/>
                    </a:lnTo>
                    <a:lnTo>
                      <a:pt x="321" y="125"/>
                    </a:lnTo>
                    <a:lnTo>
                      <a:pt x="318" y="138"/>
                    </a:lnTo>
                    <a:lnTo>
                      <a:pt x="312" y="149"/>
                    </a:lnTo>
                    <a:lnTo>
                      <a:pt x="302" y="160"/>
                    </a:lnTo>
                    <a:lnTo>
                      <a:pt x="292" y="169"/>
                    </a:lnTo>
                    <a:lnTo>
                      <a:pt x="279" y="179"/>
                    </a:lnTo>
                    <a:lnTo>
                      <a:pt x="266" y="187"/>
                    </a:lnTo>
                    <a:lnTo>
                      <a:pt x="253" y="196"/>
                    </a:lnTo>
                    <a:lnTo>
                      <a:pt x="240" y="205"/>
                    </a:lnTo>
                    <a:lnTo>
                      <a:pt x="237" y="209"/>
                    </a:lnTo>
                    <a:lnTo>
                      <a:pt x="237" y="212"/>
                    </a:lnTo>
                    <a:lnTo>
                      <a:pt x="237" y="215"/>
                    </a:lnTo>
                    <a:lnTo>
                      <a:pt x="240" y="218"/>
                    </a:lnTo>
                    <a:lnTo>
                      <a:pt x="244" y="220"/>
                    </a:lnTo>
                    <a:lnTo>
                      <a:pt x="250" y="221"/>
                    </a:lnTo>
                    <a:lnTo>
                      <a:pt x="254" y="220"/>
                    </a:lnTo>
                    <a:lnTo>
                      <a:pt x="258" y="218"/>
                    </a:lnTo>
                    <a:lnTo>
                      <a:pt x="287" y="204"/>
                    </a:lnTo>
                    <a:lnTo>
                      <a:pt x="312" y="187"/>
                    </a:lnTo>
                    <a:lnTo>
                      <a:pt x="331" y="168"/>
                    </a:lnTo>
                    <a:lnTo>
                      <a:pt x="344" y="146"/>
                    </a:lnTo>
                    <a:lnTo>
                      <a:pt x="350" y="124"/>
                    </a:lnTo>
                    <a:lnTo>
                      <a:pt x="347" y="101"/>
                    </a:lnTo>
                    <a:lnTo>
                      <a:pt x="335" y="80"/>
                    </a:lnTo>
                    <a:lnTo>
                      <a:pt x="312" y="61"/>
                    </a:lnTo>
                    <a:lnTo>
                      <a:pt x="295" y="50"/>
                    </a:lnTo>
                    <a:lnTo>
                      <a:pt x="274" y="42"/>
                    </a:lnTo>
                    <a:lnTo>
                      <a:pt x="253" y="34"/>
                    </a:lnTo>
                    <a:lnTo>
                      <a:pt x="228" y="27"/>
                    </a:lnTo>
                    <a:lnTo>
                      <a:pt x="203" y="20"/>
                    </a:lnTo>
                    <a:lnTo>
                      <a:pt x="179" y="15"/>
                    </a:lnTo>
                    <a:lnTo>
                      <a:pt x="152" y="11"/>
                    </a:lnTo>
                    <a:lnTo>
                      <a:pt x="128" y="7"/>
                    </a:lnTo>
                    <a:lnTo>
                      <a:pt x="103" y="4"/>
                    </a:lnTo>
                    <a:lnTo>
                      <a:pt x="81" y="2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15" y="6"/>
                    </a:lnTo>
                    <a:lnTo>
                      <a:pt x="29" y="7"/>
                    </a:lnTo>
                    <a:lnTo>
                      <a:pt x="47" y="9"/>
                    </a:lnTo>
                    <a:lnTo>
                      <a:pt x="64" y="11"/>
                    </a:lnTo>
                    <a:lnTo>
                      <a:pt x="81" y="14"/>
                    </a:lnTo>
                    <a:lnTo>
                      <a:pt x="102" y="16"/>
                    </a:lnTo>
                    <a:lnTo>
                      <a:pt x="121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4"/>
                    </a:lnTo>
                    <a:lnTo>
                      <a:pt x="219" y="39"/>
                    </a:lnTo>
                    <a:lnTo>
                      <a:pt x="238" y="45"/>
                    </a:lnTo>
                    <a:lnTo>
                      <a:pt x="257" y="53"/>
                    </a:lnTo>
                    <a:lnTo>
                      <a:pt x="274" y="60"/>
                    </a:lnTo>
                    <a:lnTo>
                      <a:pt x="290" y="68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4" name="Freeform 42"/>
              <p:cNvSpPr>
                <a:spLocks/>
              </p:cNvSpPr>
              <p:nvPr/>
            </p:nvSpPr>
            <p:spPr bwMode="auto">
              <a:xfrm>
                <a:off x="1181" y="2256"/>
                <a:ext cx="48" cy="105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131"/>
                  </a:cxn>
                  <a:cxn ang="0">
                    <a:pos x="6" y="147"/>
                  </a:cxn>
                  <a:cxn ang="0">
                    <a:pos x="16" y="162"/>
                  </a:cxn>
                  <a:cxn ang="0">
                    <a:pos x="30" y="175"/>
                  </a:cxn>
                  <a:cxn ang="0">
                    <a:pos x="48" y="186"/>
                  </a:cxn>
                  <a:cxn ang="0">
                    <a:pos x="68" y="196"/>
                  </a:cxn>
                  <a:cxn ang="0">
                    <a:pos x="91" y="203"/>
                  </a:cxn>
                  <a:cxn ang="0">
                    <a:pos x="114" y="207"/>
                  </a:cxn>
                  <a:cxn ang="0">
                    <a:pos x="122" y="208"/>
                  </a:cxn>
                  <a:cxn ang="0">
                    <a:pos x="129" y="206"/>
                  </a:cxn>
                  <a:cxn ang="0">
                    <a:pos x="135" y="203"/>
                  </a:cxn>
                  <a:cxn ang="0">
                    <a:pos x="138" y="199"/>
                  </a:cxn>
                  <a:cxn ang="0">
                    <a:pos x="138" y="194"/>
                  </a:cxn>
                  <a:cxn ang="0">
                    <a:pos x="136" y="189"/>
                  </a:cxn>
                  <a:cxn ang="0">
                    <a:pos x="132" y="185"/>
                  </a:cxn>
                  <a:cxn ang="0">
                    <a:pos x="125" y="183"/>
                  </a:cxn>
                  <a:cxn ang="0">
                    <a:pos x="101" y="177"/>
                  </a:cxn>
                  <a:cxn ang="0">
                    <a:pos x="80" y="169"/>
                  </a:cxn>
                  <a:cxn ang="0">
                    <a:pos x="62" y="158"/>
                  </a:cxn>
                  <a:cxn ang="0">
                    <a:pos x="49" y="146"/>
                  </a:cxn>
                  <a:cxn ang="0">
                    <a:pos x="40" y="131"/>
                  </a:cxn>
                  <a:cxn ang="0">
                    <a:pos x="36" y="115"/>
                  </a:cxn>
                  <a:cxn ang="0">
                    <a:pos x="36" y="97"/>
                  </a:cxn>
                  <a:cxn ang="0">
                    <a:pos x="43" y="79"/>
                  </a:cxn>
                  <a:cxn ang="0">
                    <a:pos x="52" y="66"/>
                  </a:cxn>
                  <a:cxn ang="0">
                    <a:pos x="64" y="54"/>
                  </a:cxn>
                  <a:cxn ang="0">
                    <a:pos x="77" y="43"/>
                  </a:cxn>
                  <a:cxn ang="0">
                    <a:pos x="91" y="33"/>
                  </a:cxn>
                  <a:cxn ang="0">
                    <a:pos x="104" y="24"/>
                  </a:cxn>
                  <a:cxn ang="0">
                    <a:pos x="119" y="16"/>
                  </a:cxn>
                  <a:cxn ang="0">
                    <a:pos x="132" y="8"/>
                  </a:cxn>
                  <a:cxn ang="0">
                    <a:pos x="142" y="1"/>
                  </a:cxn>
                  <a:cxn ang="0">
                    <a:pos x="132" y="0"/>
                  </a:cxn>
                  <a:cxn ang="0">
                    <a:pos x="116" y="5"/>
                  </a:cxn>
                  <a:cxn ang="0">
                    <a:pos x="94" y="16"/>
                  </a:cxn>
                  <a:cxn ang="0">
                    <a:pos x="69" y="31"/>
                  </a:cxn>
                  <a:cxn ang="0">
                    <a:pos x="46" y="50"/>
                  </a:cxn>
                  <a:cxn ang="0">
                    <a:pos x="24" y="70"/>
                  </a:cxn>
                  <a:cxn ang="0">
                    <a:pos x="9" y="92"/>
                  </a:cxn>
                  <a:cxn ang="0">
                    <a:pos x="0" y="114"/>
                  </a:cxn>
                </a:cxnLst>
                <a:rect l="0" t="0" r="r" b="b"/>
                <a:pathLst>
                  <a:path w="142" h="208">
                    <a:moveTo>
                      <a:pt x="0" y="114"/>
                    </a:moveTo>
                    <a:lnTo>
                      <a:pt x="0" y="131"/>
                    </a:lnTo>
                    <a:lnTo>
                      <a:pt x="6" y="147"/>
                    </a:lnTo>
                    <a:lnTo>
                      <a:pt x="16" y="162"/>
                    </a:lnTo>
                    <a:lnTo>
                      <a:pt x="30" y="175"/>
                    </a:lnTo>
                    <a:lnTo>
                      <a:pt x="48" y="186"/>
                    </a:lnTo>
                    <a:lnTo>
                      <a:pt x="68" y="196"/>
                    </a:lnTo>
                    <a:lnTo>
                      <a:pt x="91" y="203"/>
                    </a:lnTo>
                    <a:lnTo>
                      <a:pt x="114" y="207"/>
                    </a:lnTo>
                    <a:lnTo>
                      <a:pt x="122" y="208"/>
                    </a:lnTo>
                    <a:lnTo>
                      <a:pt x="129" y="206"/>
                    </a:lnTo>
                    <a:lnTo>
                      <a:pt x="135" y="203"/>
                    </a:lnTo>
                    <a:lnTo>
                      <a:pt x="138" y="199"/>
                    </a:lnTo>
                    <a:lnTo>
                      <a:pt x="138" y="194"/>
                    </a:lnTo>
                    <a:lnTo>
                      <a:pt x="136" y="189"/>
                    </a:lnTo>
                    <a:lnTo>
                      <a:pt x="132" y="185"/>
                    </a:lnTo>
                    <a:lnTo>
                      <a:pt x="125" y="183"/>
                    </a:lnTo>
                    <a:lnTo>
                      <a:pt x="101" y="177"/>
                    </a:lnTo>
                    <a:lnTo>
                      <a:pt x="80" y="169"/>
                    </a:lnTo>
                    <a:lnTo>
                      <a:pt x="62" y="158"/>
                    </a:lnTo>
                    <a:lnTo>
                      <a:pt x="49" y="146"/>
                    </a:lnTo>
                    <a:lnTo>
                      <a:pt x="40" y="131"/>
                    </a:lnTo>
                    <a:lnTo>
                      <a:pt x="36" y="115"/>
                    </a:lnTo>
                    <a:lnTo>
                      <a:pt x="36" y="97"/>
                    </a:lnTo>
                    <a:lnTo>
                      <a:pt x="43" y="79"/>
                    </a:lnTo>
                    <a:lnTo>
                      <a:pt x="52" y="66"/>
                    </a:lnTo>
                    <a:lnTo>
                      <a:pt x="64" y="54"/>
                    </a:lnTo>
                    <a:lnTo>
                      <a:pt x="77" y="43"/>
                    </a:lnTo>
                    <a:lnTo>
                      <a:pt x="91" y="33"/>
                    </a:lnTo>
                    <a:lnTo>
                      <a:pt x="104" y="24"/>
                    </a:lnTo>
                    <a:lnTo>
                      <a:pt x="119" y="16"/>
                    </a:lnTo>
                    <a:lnTo>
                      <a:pt x="132" y="8"/>
                    </a:lnTo>
                    <a:lnTo>
                      <a:pt x="142" y="1"/>
                    </a:lnTo>
                    <a:lnTo>
                      <a:pt x="132" y="0"/>
                    </a:lnTo>
                    <a:lnTo>
                      <a:pt x="116" y="5"/>
                    </a:lnTo>
                    <a:lnTo>
                      <a:pt x="94" y="16"/>
                    </a:lnTo>
                    <a:lnTo>
                      <a:pt x="69" y="31"/>
                    </a:lnTo>
                    <a:lnTo>
                      <a:pt x="46" y="50"/>
                    </a:lnTo>
                    <a:lnTo>
                      <a:pt x="24" y="70"/>
                    </a:lnTo>
                    <a:lnTo>
                      <a:pt x="9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5" name="Freeform 43"/>
              <p:cNvSpPr>
                <a:spLocks/>
              </p:cNvSpPr>
              <p:nvPr/>
            </p:nvSpPr>
            <p:spPr bwMode="auto">
              <a:xfrm>
                <a:off x="1515" y="2198"/>
                <a:ext cx="101" cy="136"/>
              </a:xfrm>
              <a:custGeom>
                <a:avLst/>
                <a:gdLst/>
                <a:ahLst/>
                <a:cxnLst>
                  <a:cxn ang="0">
                    <a:pos x="257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8" y="183"/>
                  </a:cxn>
                  <a:cxn ang="0">
                    <a:pos x="233" y="200"/>
                  </a:cxn>
                  <a:cxn ang="0">
                    <a:pos x="206" y="215"/>
                  </a:cxn>
                  <a:cxn ang="0">
                    <a:pos x="177" y="232"/>
                  </a:cxn>
                  <a:cxn ang="0">
                    <a:pos x="159" y="244"/>
                  </a:cxn>
                  <a:cxn ang="0">
                    <a:pos x="154" y="252"/>
                  </a:cxn>
                  <a:cxn ang="0">
                    <a:pos x="149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2" y="271"/>
                  </a:cxn>
                  <a:cxn ang="0">
                    <a:pos x="191" y="257"/>
                  </a:cxn>
                  <a:cxn ang="0">
                    <a:pos x="223" y="236"/>
                  </a:cxn>
                  <a:cxn ang="0">
                    <a:pos x="257" y="215"/>
                  </a:cxn>
                  <a:cxn ang="0">
                    <a:pos x="286" y="192"/>
                  </a:cxn>
                  <a:cxn ang="0">
                    <a:pos x="303" y="164"/>
                  </a:cxn>
                  <a:cxn ang="0">
                    <a:pos x="300" y="134"/>
                  </a:cxn>
                  <a:cxn ang="0">
                    <a:pos x="281" y="106"/>
                  </a:cxn>
                  <a:cxn ang="0">
                    <a:pos x="249" y="83"/>
                  </a:cxn>
                  <a:cxn ang="0">
                    <a:pos x="219" y="65"/>
                  </a:cxn>
                  <a:cxn ang="0">
                    <a:pos x="188" y="52"/>
                  </a:cxn>
                  <a:cxn ang="0">
                    <a:pos x="157" y="38"/>
                  </a:cxn>
                  <a:cxn ang="0">
                    <a:pos x="122" y="25"/>
                  </a:cxn>
                  <a:cxn ang="0">
                    <a:pos x="90" y="14"/>
                  </a:cxn>
                  <a:cxn ang="0">
                    <a:pos x="58" y="6"/>
                  </a:cxn>
                  <a:cxn ang="0">
                    <a:pos x="30" y="1"/>
                  </a:cxn>
                  <a:cxn ang="0">
                    <a:pos x="9" y="1"/>
                  </a:cxn>
                  <a:cxn ang="0">
                    <a:pos x="10" y="5"/>
                  </a:cxn>
                  <a:cxn ang="0">
                    <a:pos x="35" y="12"/>
                  </a:cxn>
                  <a:cxn ang="0">
                    <a:pos x="64" y="21"/>
                  </a:cxn>
                  <a:cxn ang="0">
                    <a:pos x="97" y="32"/>
                  </a:cxn>
                  <a:cxn ang="0">
                    <a:pos x="132" y="45"/>
                  </a:cxn>
                  <a:cxn ang="0">
                    <a:pos x="167" y="60"/>
                  </a:cxn>
                  <a:cxn ang="0">
                    <a:pos x="201" y="77"/>
                  </a:cxn>
                  <a:cxn ang="0">
                    <a:pos x="232" y="93"/>
                  </a:cxn>
                </a:cxnLst>
                <a:rect l="0" t="0" r="r" b="b"/>
                <a:pathLst>
                  <a:path w="304" h="272">
                    <a:moveTo>
                      <a:pt x="246" y="102"/>
                    </a:moveTo>
                    <a:lnTo>
                      <a:pt x="257" y="109"/>
                    </a:lnTo>
                    <a:lnTo>
                      <a:pt x="265" y="117"/>
                    </a:lnTo>
                    <a:lnTo>
                      <a:pt x="271" y="126"/>
                    </a:lnTo>
                    <a:lnTo>
                      <a:pt x="277" y="135"/>
                    </a:lnTo>
                    <a:lnTo>
                      <a:pt x="278" y="144"/>
                    </a:lnTo>
                    <a:lnTo>
                      <a:pt x="278" y="154"/>
                    </a:lnTo>
                    <a:lnTo>
                      <a:pt x="274" y="164"/>
                    </a:lnTo>
                    <a:lnTo>
                      <a:pt x="268" y="173"/>
                    </a:lnTo>
                    <a:lnTo>
                      <a:pt x="258" y="183"/>
                    </a:lnTo>
                    <a:lnTo>
                      <a:pt x="246" y="192"/>
                    </a:lnTo>
                    <a:lnTo>
                      <a:pt x="233" y="200"/>
                    </a:lnTo>
                    <a:lnTo>
                      <a:pt x="219" y="208"/>
                    </a:lnTo>
                    <a:lnTo>
                      <a:pt x="206" y="215"/>
                    </a:lnTo>
                    <a:lnTo>
                      <a:pt x="191" y="224"/>
                    </a:lnTo>
                    <a:lnTo>
                      <a:pt x="177" y="232"/>
                    </a:lnTo>
                    <a:lnTo>
                      <a:pt x="164" y="241"/>
                    </a:lnTo>
                    <a:lnTo>
                      <a:pt x="159" y="244"/>
                    </a:lnTo>
                    <a:lnTo>
                      <a:pt x="157" y="248"/>
                    </a:lnTo>
                    <a:lnTo>
                      <a:pt x="154" y="252"/>
                    </a:lnTo>
                    <a:lnTo>
                      <a:pt x="151" y="256"/>
                    </a:lnTo>
                    <a:lnTo>
                      <a:pt x="149" y="260"/>
                    </a:lnTo>
                    <a:lnTo>
                      <a:pt x="149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7" y="272"/>
                    </a:lnTo>
                    <a:lnTo>
                      <a:pt x="172" y="271"/>
                    </a:lnTo>
                    <a:lnTo>
                      <a:pt x="177" y="268"/>
                    </a:lnTo>
                    <a:lnTo>
                      <a:pt x="191" y="257"/>
                    </a:lnTo>
                    <a:lnTo>
                      <a:pt x="207" y="246"/>
                    </a:lnTo>
                    <a:lnTo>
                      <a:pt x="223" y="236"/>
                    </a:lnTo>
                    <a:lnTo>
                      <a:pt x="241" y="226"/>
                    </a:lnTo>
                    <a:lnTo>
                      <a:pt x="257" y="215"/>
                    </a:lnTo>
                    <a:lnTo>
                      <a:pt x="271" y="204"/>
                    </a:lnTo>
                    <a:lnTo>
                      <a:pt x="286" y="192"/>
                    </a:lnTo>
                    <a:lnTo>
                      <a:pt x="296" y="179"/>
                    </a:lnTo>
                    <a:lnTo>
                      <a:pt x="303" y="164"/>
                    </a:lnTo>
                    <a:lnTo>
                      <a:pt x="304" y="149"/>
                    </a:lnTo>
                    <a:lnTo>
                      <a:pt x="300" y="134"/>
                    </a:lnTo>
                    <a:lnTo>
                      <a:pt x="293" y="120"/>
                    </a:lnTo>
                    <a:lnTo>
                      <a:pt x="281" y="106"/>
                    </a:lnTo>
                    <a:lnTo>
                      <a:pt x="267" y="94"/>
                    </a:lnTo>
                    <a:lnTo>
                      <a:pt x="249" y="83"/>
                    </a:lnTo>
                    <a:lnTo>
                      <a:pt x="232" y="73"/>
                    </a:lnTo>
                    <a:lnTo>
                      <a:pt x="219" y="65"/>
                    </a:lnTo>
                    <a:lnTo>
                      <a:pt x="204" y="59"/>
                    </a:lnTo>
                    <a:lnTo>
                      <a:pt x="188" y="52"/>
                    </a:lnTo>
                    <a:lnTo>
                      <a:pt x="172" y="45"/>
                    </a:lnTo>
                    <a:lnTo>
                      <a:pt x="157" y="38"/>
                    </a:lnTo>
                    <a:lnTo>
                      <a:pt x="139" y="31"/>
                    </a:lnTo>
                    <a:lnTo>
                      <a:pt x="122" y="25"/>
                    </a:lnTo>
                    <a:lnTo>
                      <a:pt x="106" y="19"/>
                    </a:lnTo>
                    <a:lnTo>
                      <a:pt x="90" y="14"/>
                    </a:lnTo>
                    <a:lnTo>
                      <a:pt x="74" y="9"/>
                    </a:lnTo>
                    <a:lnTo>
                      <a:pt x="58" y="6"/>
                    </a:lnTo>
                    <a:lnTo>
                      <a:pt x="43" y="3"/>
                    </a:lnTo>
                    <a:lnTo>
                      <a:pt x="30" y="1"/>
                    </a:lnTo>
                    <a:lnTo>
                      <a:pt x="19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22" y="8"/>
                    </a:lnTo>
                    <a:lnTo>
                      <a:pt x="35" y="12"/>
                    </a:lnTo>
                    <a:lnTo>
                      <a:pt x="48" y="16"/>
                    </a:lnTo>
                    <a:lnTo>
                      <a:pt x="64" y="21"/>
                    </a:lnTo>
                    <a:lnTo>
                      <a:pt x="80" y="26"/>
                    </a:lnTo>
                    <a:lnTo>
                      <a:pt x="97" y="32"/>
                    </a:lnTo>
                    <a:lnTo>
                      <a:pt x="114" y="38"/>
                    </a:lnTo>
                    <a:lnTo>
                      <a:pt x="132" y="45"/>
                    </a:lnTo>
                    <a:lnTo>
                      <a:pt x="149" y="52"/>
                    </a:lnTo>
                    <a:lnTo>
                      <a:pt x="167" y="60"/>
                    </a:lnTo>
                    <a:lnTo>
                      <a:pt x="184" y="69"/>
                    </a:lnTo>
                    <a:lnTo>
                      <a:pt x="201" y="77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6" name="Freeform 44"/>
              <p:cNvSpPr>
                <a:spLocks/>
              </p:cNvSpPr>
              <p:nvPr/>
            </p:nvSpPr>
            <p:spPr bwMode="auto">
              <a:xfrm>
                <a:off x="1403" y="2357"/>
                <a:ext cx="34" cy="82"/>
              </a:xfrm>
              <a:custGeom>
                <a:avLst/>
                <a:gdLst/>
                <a:ahLst/>
                <a:cxnLst>
                  <a:cxn ang="0">
                    <a:pos x="39" y="12"/>
                  </a:cxn>
                  <a:cxn ang="0">
                    <a:pos x="37" y="7"/>
                  </a:cxn>
                  <a:cxn ang="0">
                    <a:pos x="32" y="3"/>
                  </a:cxn>
                  <a:cxn ang="0">
                    <a:pos x="25" y="1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8" y="37"/>
                  </a:cxn>
                  <a:cxn ang="0">
                    <a:pos x="19" y="63"/>
                  </a:cxn>
                  <a:cxn ang="0">
                    <a:pos x="34" y="88"/>
                  </a:cxn>
                  <a:cxn ang="0">
                    <a:pos x="51" y="112"/>
                  </a:cxn>
                  <a:cxn ang="0">
                    <a:pos x="68" y="133"/>
                  </a:cxn>
                  <a:cxn ang="0">
                    <a:pos x="84" y="150"/>
                  </a:cxn>
                  <a:cxn ang="0">
                    <a:pos x="96" y="161"/>
                  </a:cxn>
                  <a:cxn ang="0">
                    <a:pos x="103" y="164"/>
                  </a:cxn>
                  <a:cxn ang="0">
                    <a:pos x="100" y="153"/>
                  </a:cxn>
                  <a:cxn ang="0">
                    <a:pos x="93" y="139"/>
                  </a:cxn>
                  <a:cxn ang="0">
                    <a:pos x="84" y="121"/>
                  </a:cxn>
                  <a:cxn ang="0">
                    <a:pos x="74" y="100"/>
                  </a:cxn>
                  <a:cxn ang="0">
                    <a:pos x="64" y="78"/>
                  </a:cxn>
                  <a:cxn ang="0">
                    <a:pos x="54" y="55"/>
                  </a:cxn>
                  <a:cxn ang="0">
                    <a:pos x="45" y="33"/>
                  </a:cxn>
                  <a:cxn ang="0">
                    <a:pos x="39" y="12"/>
                  </a:cxn>
                </a:cxnLst>
                <a:rect l="0" t="0" r="r" b="b"/>
                <a:pathLst>
                  <a:path w="103" h="164">
                    <a:moveTo>
                      <a:pt x="39" y="12"/>
                    </a:moveTo>
                    <a:lnTo>
                      <a:pt x="37" y="7"/>
                    </a:lnTo>
                    <a:lnTo>
                      <a:pt x="32" y="3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8" y="37"/>
                    </a:lnTo>
                    <a:lnTo>
                      <a:pt x="19" y="63"/>
                    </a:lnTo>
                    <a:lnTo>
                      <a:pt x="34" y="88"/>
                    </a:lnTo>
                    <a:lnTo>
                      <a:pt x="51" y="112"/>
                    </a:lnTo>
                    <a:lnTo>
                      <a:pt x="68" y="133"/>
                    </a:lnTo>
                    <a:lnTo>
                      <a:pt x="84" y="150"/>
                    </a:lnTo>
                    <a:lnTo>
                      <a:pt x="96" y="161"/>
                    </a:lnTo>
                    <a:lnTo>
                      <a:pt x="103" y="164"/>
                    </a:lnTo>
                    <a:lnTo>
                      <a:pt x="100" y="153"/>
                    </a:lnTo>
                    <a:lnTo>
                      <a:pt x="93" y="139"/>
                    </a:lnTo>
                    <a:lnTo>
                      <a:pt x="84" y="121"/>
                    </a:lnTo>
                    <a:lnTo>
                      <a:pt x="74" y="100"/>
                    </a:lnTo>
                    <a:lnTo>
                      <a:pt x="64" y="78"/>
                    </a:lnTo>
                    <a:lnTo>
                      <a:pt x="54" y="55"/>
                    </a:lnTo>
                    <a:lnTo>
                      <a:pt x="45" y="33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7" name="Freeform 45"/>
              <p:cNvSpPr>
                <a:spLocks/>
              </p:cNvSpPr>
              <p:nvPr/>
            </p:nvSpPr>
            <p:spPr bwMode="auto">
              <a:xfrm>
                <a:off x="1388" y="2313"/>
                <a:ext cx="18" cy="42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6" y="5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21"/>
                  </a:cxn>
                  <a:cxn ang="0">
                    <a:pos x="5" y="33"/>
                  </a:cxn>
                  <a:cxn ang="0">
                    <a:pos x="10" y="45"/>
                  </a:cxn>
                  <a:cxn ang="0">
                    <a:pos x="18" y="57"/>
                  </a:cxn>
                  <a:cxn ang="0">
                    <a:pos x="26" y="68"/>
                  </a:cxn>
                  <a:cxn ang="0">
                    <a:pos x="35" y="76"/>
                  </a:cxn>
                  <a:cxn ang="0">
                    <a:pos x="45" y="81"/>
                  </a:cxn>
                  <a:cxn ang="0">
                    <a:pos x="53" y="82"/>
                  </a:cxn>
                  <a:cxn ang="0">
                    <a:pos x="54" y="66"/>
                  </a:cxn>
                  <a:cxn ang="0">
                    <a:pos x="47" y="47"/>
                  </a:cxn>
                  <a:cxn ang="0">
                    <a:pos x="38" y="28"/>
                  </a:cxn>
                  <a:cxn ang="0">
                    <a:pos x="28" y="9"/>
                  </a:cxn>
                </a:cxnLst>
                <a:rect l="0" t="0" r="r" b="b"/>
                <a:pathLst>
                  <a:path w="54" h="82">
                    <a:moveTo>
                      <a:pt x="28" y="9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1"/>
                    </a:lnTo>
                    <a:lnTo>
                      <a:pt x="5" y="33"/>
                    </a:lnTo>
                    <a:lnTo>
                      <a:pt x="10" y="45"/>
                    </a:lnTo>
                    <a:lnTo>
                      <a:pt x="18" y="57"/>
                    </a:lnTo>
                    <a:lnTo>
                      <a:pt x="26" y="68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3" y="82"/>
                    </a:lnTo>
                    <a:lnTo>
                      <a:pt x="54" y="66"/>
                    </a:lnTo>
                    <a:lnTo>
                      <a:pt x="47" y="47"/>
                    </a:lnTo>
                    <a:lnTo>
                      <a:pt x="38" y="28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8" name="Freeform 46"/>
              <p:cNvSpPr>
                <a:spLocks/>
              </p:cNvSpPr>
              <p:nvPr/>
            </p:nvSpPr>
            <p:spPr bwMode="auto">
              <a:xfrm>
                <a:off x="1373" y="2283"/>
                <a:ext cx="16" cy="24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4" y="21"/>
                  </a:cxn>
                  <a:cxn ang="0">
                    <a:pos x="10" y="28"/>
                  </a:cxn>
                  <a:cxn ang="0">
                    <a:pos x="17" y="34"/>
                  </a:cxn>
                  <a:cxn ang="0">
                    <a:pos x="24" y="40"/>
                  </a:cxn>
                  <a:cxn ang="0">
                    <a:pos x="33" y="44"/>
                  </a:cxn>
                  <a:cxn ang="0">
                    <a:pos x="40" y="47"/>
                  </a:cxn>
                  <a:cxn ang="0">
                    <a:pos x="46" y="47"/>
                  </a:cxn>
                  <a:cxn ang="0">
                    <a:pos x="45" y="37"/>
                  </a:cxn>
                  <a:cxn ang="0">
                    <a:pos x="39" y="25"/>
                  </a:cxn>
                  <a:cxn ang="0">
                    <a:pos x="30" y="14"/>
                  </a:cxn>
                  <a:cxn ang="0">
                    <a:pos x="24" y="6"/>
                  </a:cxn>
                </a:cxnLst>
                <a:rect l="0" t="0" r="r" b="b"/>
                <a:pathLst>
                  <a:path w="46" h="47">
                    <a:moveTo>
                      <a:pt x="24" y="6"/>
                    </a:move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4" y="21"/>
                    </a:lnTo>
                    <a:lnTo>
                      <a:pt x="10" y="28"/>
                    </a:lnTo>
                    <a:lnTo>
                      <a:pt x="17" y="34"/>
                    </a:lnTo>
                    <a:lnTo>
                      <a:pt x="24" y="40"/>
                    </a:lnTo>
                    <a:lnTo>
                      <a:pt x="33" y="44"/>
                    </a:lnTo>
                    <a:lnTo>
                      <a:pt x="40" y="47"/>
                    </a:lnTo>
                    <a:lnTo>
                      <a:pt x="46" y="47"/>
                    </a:lnTo>
                    <a:lnTo>
                      <a:pt x="45" y="37"/>
                    </a:lnTo>
                    <a:lnTo>
                      <a:pt x="39" y="25"/>
                    </a:lnTo>
                    <a:lnTo>
                      <a:pt x="30" y="14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9" name="Freeform 47"/>
              <p:cNvSpPr>
                <a:spLocks/>
              </p:cNvSpPr>
              <p:nvPr/>
            </p:nvSpPr>
            <p:spPr bwMode="auto">
              <a:xfrm>
                <a:off x="1360" y="2263"/>
                <a:ext cx="21" cy="16"/>
              </a:xfrm>
              <a:custGeom>
                <a:avLst/>
                <a:gdLst/>
                <a:ahLst/>
                <a:cxnLst>
                  <a:cxn ang="0">
                    <a:pos x="50" y="23"/>
                  </a:cxn>
                  <a:cxn ang="0">
                    <a:pos x="56" y="21"/>
                  </a:cxn>
                  <a:cxn ang="0">
                    <a:pos x="62" y="18"/>
                  </a:cxn>
                  <a:cxn ang="0">
                    <a:pos x="63" y="14"/>
                  </a:cxn>
                  <a:cxn ang="0">
                    <a:pos x="63" y="10"/>
                  </a:cxn>
                  <a:cxn ang="0">
                    <a:pos x="61" y="5"/>
                  </a:cxn>
                  <a:cxn ang="0">
                    <a:pos x="56" y="2"/>
                  </a:cxn>
                  <a:cxn ang="0">
                    <a:pos x="50" y="0"/>
                  </a:cxn>
                  <a:cxn ang="0">
                    <a:pos x="43" y="0"/>
                  </a:cxn>
                  <a:cxn ang="0">
                    <a:pos x="40" y="0"/>
                  </a:cxn>
                  <a:cxn ang="0">
                    <a:pos x="34" y="1"/>
                  </a:cxn>
                  <a:cxn ang="0">
                    <a:pos x="26" y="3"/>
                  </a:cxn>
                  <a:cxn ang="0">
                    <a:pos x="16" y="7"/>
                  </a:cxn>
                  <a:cxn ang="0">
                    <a:pos x="7" y="13"/>
                  </a:cxn>
                  <a:cxn ang="0">
                    <a:pos x="3" y="19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4" y="29"/>
                  </a:cxn>
                  <a:cxn ang="0">
                    <a:pos x="10" y="31"/>
                  </a:cxn>
                  <a:cxn ang="0">
                    <a:pos x="16" y="31"/>
                  </a:cxn>
                  <a:cxn ang="0">
                    <a:pos x="21" y="31"/>
                  </a:cxn>
                  <a:cxn ang="0">
                    <a:pos x="29" y="29"/>
                  </a:cxn>
                  <a:cxn ang="0">
                    <a:pos x="36" y="28"/>
                  </a:cxn>
                  <a:cxn ang="0">
                    <a:pos x="43" y="26"/>
                  </a:cxn>
                  <a:cxn ang="0">
                    <a:pos x="50" y="23"/>
                  </a:cxn>
                </a:cxnLst>
                <a:rect l="0" t="0" r="r" b="b"/>
                <a:pathLst>
                  <a:path w="63" h="31">
                    <a:moveTo>
                      <a:pt x="50" y="23"/>
                    </a:moveTo>
                    <a:lnTo>
                      <a:pt x="56" y="21"/>
                    </a:lnTo>
                    <a:lnTo>
                      <a:pt x="62" y="18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1" y="5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6" y="7"/>
                    </a:lnTo>
                    <a:lnTo>
                      <a:pt x="7" y="13"/>
                    </a:lnTo>
                    <a:lnTo>
                      <a:pt x="3" y="19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4" y="29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9" y="29"/>
                    </a:lnTo>
                    <a:lnTo>
                      <a:pt x="36" y="28"/>
                    </a:lnTo>
                    <a:lnTo>
                      <a:pt x="43" y="26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0" name="Freeform 48"/>
              <p:cNvSpPr>
                <a:spLocks/>
              </p:cNvSpPr>
              <p:nvPr/>
            </p:nvSpPr>
            <p:spPr bwMode="auto">
              <a:xfrm>
                <a:off x="1261" y="2237"/>
                <a:ext cx="81" cy="103"/>
              </a:xfrm>
              <a:custGeom>
                <a:avLst/>
                <a:gdLst/>
                <a:ahLst/>
                <a:cxnLst>
                  <a:cxn ang="0">
                    <a:pos x="90" y="31"/>
                  </a:cxn>
                  <a:cxn ang="0">
                    <a:pos x="72" y="40"/>
                  </a:cxn>
                  <a:cxn ang="0">
                    <a:pos x="56" y="50"/>
                  </a:cxn>
                  <a:cxn ang="0">
                    <a:pos x="40" y="62"/>
                  </a:cxn>
                  <a:cxn ang="0">
                    <a:pos x="27" y="74"/>
                  </a:cxn>
                  <a:cxn ang="0">
                    <a:pos x="17" y="87"/>
                  </a:cxn>
                  <a:cxn ang="0">
                    <a:pos x="8" y="100"/>
                  </a:cxn>
                  <a:cxn ang="0">
                    <a:pos x="3" y="113"/>
                  </a:cxn>
                  <a:cxn ang="0">
                    <a:pos x="0" y="127"/>
                  </a:cxn>
                  <a:cxn ang="0">
                    <a:pos x="3" y="149"/>
                  </a:cxn>
                  <a:cxn ang="0">
                    <a:pos x="14" y="166"/>
                  </a:cxn>
                  <a:cxn ang="0">
                    <a:pos x="32" y="181"/>
                  </a:cxn>
                  <a:cxn ang="0">
                    <a:pos x="53" y="192"/>
                  </a:cxn>
                  <a:cxn ang="0">
                    <a:pos x="80" y="200"/>
                  </a:cxn>
                  <a:cxn ang="0">
                    <a:pos x="109" y="205"/>
                  </a:cxn>
                  <a:cxn ang="0">
                    <a:pos x="136" y="206"/>
                  </a:cxn>
                  <a:cxn ang="0">
                    <a:pos x="164" y="203"/>
                  </a:cxn>
                  <a:cxn ang="0">
                    <a:pos x="169" y="203"/>
                  </a:cxn>
                  <a:cxn ang="0">
                    <a:pos x="175" y="201"/>
                  </a:cxn>
                  <a:cxn ang="0">
                    <a:pos x="180" y="197"/>
                  </a:cxn>
                  <a:cxn ang="0">
                    <a:pos x="181" y="193"/>
                  </a:cxn>
                  <a:cxn ang="0">
                    <a:pos x="180" y="191"/>
                  </a:cxn>
                  <a:cxn ang="0">
                    <a:pos x="175" y="191"/>
                  </a:cxn>
                  <a:cxn ang="0">
                    <a:pos x="169" y="190"/>
                  </a:cxn>
                  <a:cxn ang="0">
                    <a:pos x="162" y="190"/>
                  </a:cxn>
                  <a:cxn ang="0">
                    <a:pos x="154" y="190"/>
                  </a:cxn>
                  <a:cxn ang="0">
                    <a:pos x="146" y="190"/>
                  </a:cxn>
                  <a:cxn ang="0">
                    <a:pos x="139" y="190"/>
                  </a:cxn>
                  <a:cxn ang="0">
                    <a:pos x="135" y="190"/>
                  </a:cxn>
                  <a:cxn ang="0">
                    <a:pos x="120" y="189"/>
                  </a:cxn>
                  <a:cxn ang="0">
                    <a:pos x="107" y="188"/>
                  </a:cxn>
                  <a:cxn ang="0">
                    <a:pos x="93" y="187"/>
                  </a:cxn>
                  <a:cxn ang="0">
                    <a:pos x="78" y="184"/>
                  </a:cxn>
                  <a:cxn ang="0">
                    <a:pos x="64" y="181"/>
                  </a:cxn>
                  <a:cxn ang="0">
                    <a:pos x="49" y="174"/>
                  </a:cxn>
                  <a:cxn ang="0">
                    <a:pos x="36" y="165"/>
                  </a:cxn>
                  <a:cxn ang="0">
                    <a:pos x="22" y="152"/>
                  </a:cxn>
                  <a:cxn ang="0">
                    <a:pos x="19" y="136"/>
                  </a:cxn>
                  <a:cxn ang="0">
                    <a:pos x="20" y="122"/>
                  </a:cxn>
                  <a:cxn ang="0">
                    <a:pos x="26" y="108"/>
                  </a:cxn>
                  <a:cxn ang="0">
                    <a:pos x="35" y="95"/>
                  </a:cxn>
                  <a:cxn ang="0">
                    <a:pos x="48" y="83"/>
                  </a:cxn>
                  <a:cxn ang="0">
                    <a:pos x="62" y="71"/>
                  </a:cxn>
                  <a:cxn ang="0">
                    <a:pos x="78" y="61"/>
                  </a:cxn>
                  <a:cxn ang="0">
                    <a:pos x="97" y="51"/>
                  </a:cxn>
                  <a:cxn ang="0">
                    <a:pos x="116" y="42"/>
                  </a:cxn>
                  <a:cxn ang="0">
                    <a:pos x="136" y="34"/>
                  </a:cxn>
                  <a:cxn ang="0">
                    <a:pos x="156" y="27"/>
                  </a:cxn>
                  <a:cxn ang="0">
                    <a:pos x="175" y="21"/>
                  </a:cxn>
                  <a:cxn ang="0">
                    <a:pos x="196" y="16"/>
                  </a:cxn>
                  <a:cxn ang="0">
                    <a:pos x="213" y="11"/>
                  </a:cxn>
                  <a:cxn ang="0">
                    <a:pos x="230" y="8"/>
                  </a:cxn>
                  <a:cxn ang="0">
                    <a:pos x="245" y="6"/>
                  </a:cxn>
                  <a:cxn ang="0">
                    <a:pos x="235" y="2"/>
                  </a:cxn>
                  <a:cxn ang="0">
                    <a:pos x="219" y="0"/>
                  </a:cxn>
                  <a:cxn ang="0">
                    <a:pos x="200" y="2"/>
                  </a:cxn>
                  <a:cxn ang="0">
                    <a:pos x="178" y="5"/>
                  </a:cxn>
                  <a:cxn ang="0">
                    <a:pos x="154" y="10"/>
                  </a:cxn>
                  <a:cxn ang="0">
                    <a:pos x="130" y="16"/>
                  </a:cxn>
                  <a:cxn ang="0">
                    <a:pos x="109" y="24"/>
                  </a:cxn>
                  <a:cxn ang="0">
                    <a:pos x="90" y="31"/>
                  </a:cxn>
                </a:cxnLst>
                <a:rect l="0" t="0" r="r" b="b"/>
                <a:pathLst>
                  <a:path w="245" h="206">
                    <a:moveTo>
                      <a:pt x="90" y="31"/>
                    </a:moveTo>
                    <a:lnTo>
                      <a:pt x="72" y="40"/>
                    </a:lnTo>
                    <a:lnTo>
                      <a:pt x="56" y="50"/>
                    </a:lnTo>
                    <a:lnTo>
                      <a:pt x="40" y="62"/>
                    </a:lnTo>
                    <a:lnTo>
                      <a:pt x="27" y="74"/>
                    </a:lnTo>
                    <a:lnTo>
                      <a:pt x="17" y="87"/>
                    </a:lnTo>
                    <a:lnTo>
                      <a:pt x="8" y="100"/>
                    </a:lnTo>
                    <a:lnTo>
                      <a:pt x="3" y="113"/>
                    </a:lnTo>
                    <a:lnTo>
                      <a:pt x="0" y="127"/>
                    </a:lnTo>
                    <a:lnTo>
                      <a:pt x="3" y="149"/>
                    </a:lnTo>
                    <a:lnTo>
                      <a:pt x="14" y="166"/>
                    </a:lnTo>
                    <a:lnTo>
                      <a:pt x="32" y="181"/>
                    </a:lnTo>
                    <a:lnTo>
                      <a:pt x="53" y="192"/>
                    </a:lnTo>
                    <a:lnTo>
                      <a:pt x="80" y="200"/>
                    </a:lnTo>
                    <a:lnTo>
                      <a:pt x="109" y="205"/>
                    </a:lnTo>
                    <a:lnTo>
                      <a:pt x="136" y="206"/>
                    </a:lnTo>
                    <a:lnTo>
                      <a:pt x="164" y="203"/>
                    </a:lnTo>
                    <a:lnTo>
                      <a:pt x="169" y="203"/>
                    </a:lnTo>
                    <a:lnTo>
                      <a:pt x="175" y="201"/>
                    </a:lnTo>
                    <a:lnTo>
                      <a:pt x="180" y="197"/>
                    </a:lnTo>
                    <a:lnTo>
                      <a:pt x="181" y="193"/>
                    </a:lnTo>
                    <a:lnTo>
                      <a:pt x="180" y="191"/>
                    </a:lnTo>
                    <a:lnTo>
                      <a:pt x="175" y="191"/>
                    </a:lnTo>
                    <a:lnTo>
                      <a:pt x="169" y="190"/>
                    </a:lnTo>
                    <a:lnTo>
                      <a:pt x="162" y="190"/>
                    </a:lnTo>
                    <a:lnTo>
                      <a:pt x="154" y="190"/>
                    </a:lnTo>
                    <a:lnTo>
                      <a:pt x="146" y="190"/>
                    </a:lnTo>
                    <a:lnTo>
                      <a:pt x="139" y="190"/>
                    </a:lnTo>
                    <a:lnTo>
                      <a:pt x="135" y="190"/>
                    </a:lnTo>
                    <a:lnTo>
                      <a:pt x="120" y="189"/>
                    </a:lnTo>
                    <a:lnTo>
                      <a:pt x="107" y="188"/>
                    </a:lnTo>
                    <a:lnTo>
                      <a:pt x="93" y="187"/>
                    </a:lnTo>
                    <a:lnTo>
                      <a:pt x="78" y="184"/>
                    </a:lnTo>
                    <a:lnTo>
                      <a:pt x="64" y="181"/>
                    </a:lnTo>
                    <a:lnTo>
                      <a:pt x="49" y="174"/>
                    </a:lnTo>
                    <a:lnTo>
                      <a:pt x="36" y="165"/>
                    </a:lnTo>
                    <a:lnTo>
                      <a:pt x="22" y="152"/>
                    </a:lnTo>
                    <a:lnTo>
                      <a:pt x="19" y="136"/>
                    </a:lnTo>
                    <a:lnTo>
                      <a:pt x="20" y="122"/>
                    </a:lnTo>
                    <a:lnTo>
                      <a:pt x="26" y="108"/>
                    </a:lnTo>
                    <a:lnTo>
                      <a:pt x="35" y="95"/>
                    </a:lnTo>
                    <a:lnTo>
                      <a:pt x="48" y="83"/>
                    </a:lnTo>
                    <a:lnTo>
                      <a:pt x="62" y="71"/>
                    </a:lnTo>
                    <a:lnTo>
                      <a:pt x="78" y="61"/>
                    </a:lnTo>
                    <a:lnTo>
                      <a:pt x="97" y="51"/>
                    </a:lnTo>
                    <a:lnTo>
                      <a:pt x="116" y="42"/>
                    </a:lnTo>
                    <a:lnTo>
                      <a:pt x="136" y="34"/>
                    </a:lnTo>
                    <a:lnTo>
                      <a:pt x="156" y="27"/>
                    </a:lnTo>
                    <a:lnTo>
                      <a:pt x="175" y="21"/>
                    </a:lnTo>
                    <a:lnTo>
                      <a:pt x="196" y="16"/>
                    </a:lnTo>
                    <a:lnTo>
                      <a:pt x="213" y="11"/>
                    </a:lnTo>
                    <a:lnTo>
                      <a:pt x="230" y="8"/>
                    </a:lnTo>
                    <a:lnTo>
                      <a:pt x="245" y="6"/>
                    </a:lnTo>
                    <a:lnTo>
                      <a:pt x="235" y="2"/>
                    </a:lnTo>
                    <a:lnTo>
                      <a:pt x="219" y="0"/>
                    </a:lnTo>
                    <a:lnTo>
                      <a:pt x="200" y="2"/>
                    </a:lnTo>
                    <a:lnTo>
                      <a:pt x="178" y="5"/>
                    </a:lnTo>
                    <a:lnTo>
                      <a:pt x="154" y="10"/>
                    </a:lnTo>
                    <a:lnTo>
                      <a:pt x="130" y="16"/>
                    </a:lnTo>
                    <a:lnTo>
                      <a:pt x="109" y="24"/>
                    </a:lnTo>
                    <a:lnTo>
                      <a:pt x="9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1" name="Freeform 49"/>
              <p:cNvSpPr>
                <a:spLocks/>
              </p:cNvSpPr>
              <p:nvPr/>
            </p:nvSpPr>
            <p:spPr bwMode="auto">
              <a:xfrm>
                <a:off x="1401" y="2236"/>
                <a:ext cx="53" cy="80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138" y="70"/>
                  </a:cxn>
                  <a:cxn ang="0">
                    <a:pos x="135" y="84"/>
                  </a:cxn>
                  <a:cxn ang="0">
                    <a:pos x="125" y="96"/>
                  </a:cxn>
                  <a:cxn ang="0">
                    <a:pos x="111" y="107"/>
                  </a:cxn>
                  <a:cxn ang="0">
                    <a:pos x="93" y="117"/>
                  </a:cxn>
                  <a:cxn ang="0">
                    <a:pos x="74" y="126"/>
                  </a:cxn>
                  <a:cxn ang="0">
                    <a:pos x="54" y="136"/>
                  </a:cxn>
                  <a:cxn ang="0">
                    <a:pos x="37" y="146"/>
                  </a:cxn>
                  <a:cxn ang="0">
                    <a:pos x="34" y="149"/>
                  </a:cxn>
                  <a:cxn ang="0">
                    <a:pos x="32" y="151"/>
                  </a:cxn>
                  <a:cxn ang="0">
                    <a:pos x="32" y="154"/>
                  </a:cxn>
                  <a:cxn ang="0">
                    <a:pos x="35" y="157"/>
                  </a:cxn>
                  <a:cxn ang="0">
                    <a:pos x="38" y="159"/>
                  </a:cxn>
                  <a:cxn ang="0">
                    <a:pos x="43" y="160"/>
                  </a:cxn>
                  <a:cxn ang="0">
                    <a:pos x="47" y="160"/>
                  </a:cxn>
                  <a:cxn ang="0">
                    <a:pos x="51" y="159"/>
                  </a:cxn>
                  <a:cxn ang="0">
                    <a:pos x="73" y="150"/>
                  </a:cxn>
                  <a:cxn ang="0">
                    <a:pos x="95" y="139"/>
                  </a:cxn>
                  <a:cxn ang="0">
                    <a:pos x="115" y="128"/>
                  </a:cxn>
                  <a:cxn ang="0">
                    <a:pos x="134" y="115"/>
                  </a:cxn>
                  <a:cxn ang="0">
                    <a:pos x="147" y="101"/>
                  </a:cxn>
                  <a:cxn ang="0">
                    <a:pos x="156" y="85"/>
                  </a:cxn>
                  <a:cxn ang="0">
                    <a:pos x="159" y="68"/>
                  </a:cxn>
                  <a:cxn ang="0">
                    <a:pos x="153" y="50"/>
                  </a:cxn>
                  <a:cxn ang="0">
                    <a:pos x="140" y="36"/>
                  </a:cxn>
                  <a:cxn ang="0">
                    <a:pos x="122" y="24"/>
                  </a:cxn>
                  <a:cxn ang="0">
                    <a:pos x="99" y="14"/>
                  </a:cxn>
                  <a:cxn ang="0">
                    <a:pos x="76" y="7"/>
                  </a:cxn>
                  <a:cxn ang="0">
                    <a:pos x="51" y="2"/>
                  </a:cxn>
                  <a:cxn ang="0">
                    <a:pos x="29" y="0"/>
                  </a:cxn>
                  <a:cxn ang="0">
                    <a:pos x="12" y="1"/>
                  </a:cxn>
                  <a:cxn ang="0">
                    <a:pos x="0" y="5"/>
                  </a:cxn>
                  <a:cxn ang="0">
                    <a:pos x="21" y="9"/>
                  </a:cxn>
                  <a:cxn ang="0">
                    <a:pos x="41" y="12"/>
                  </a:cxn>
                  <a:cxn ang="0">
                    <a:pos x="60" y="15"/>
                  </a:cxn>
                  <a:cxn ang="0">
                    <a:pos x="79" y="19"/>
                  </a:cxn>
                  <a:cxn ang="0">
                    <a:pos x="96" y="24"/>
                  </a:cxn>
                  <a:cxn ang="0">
                    <a:pos x="112" y="31"/>
                  </a:cxn>
                  <a:cxn ang="0">
                    <a:pos x="125" y="40"/>
                  </a:cxn>
                  <a:cxn ang="0">
                    <a:pos x="134" y="53"/>
                  </a:cxn>
                </a:cxnLst>
                <a:rect l="0" t="0" r="r" b="b"/>
                <a:pathLst>
                  <a:path w="159" h="160">
                    <a:moveTo>
                      <a:pt x="134" y="53"/>
                    </a:moveTo>
                    <a:lnTo>
                      <a:pt x="138" y="70"/>
                    </a:lnTo>
                    <a:lnTo>
                      <a:pt x="135" y="84"/>
                    </a:lnTo>
                    <a:lnTo>
                      <a:pt x="125" y="96"/>
                    </a:lnTo>
                    <a:lnTo>
                      <a:pt x="111" y="107"/>
                    </a:lnTo>
                    <a:lnTo>
                      <a:pt x="93" y="117"/>
                    </a:lnTo>
                    <a:lnTo>
                      <a:pt x="74" y="126"/>
                    </a:lnTo>
                    <a:lnTo>
                      <a:pt x="54" y="136"/>
                    </a:lnTo>
                    <a:lnTo>
                      <a:pt x="37" y="146"/>
                    </a:lnTo>
                    <a:lnTo>
                      <a:pt x="34" y="149"/>
                    </a:lnTo>
                    <a:lnTo>
                      <a:pt x="32" y="151"/>
                    </a:lnTo>
                    <a:lnTo>
                      <a:pt x="32" y="154"/>
                    </a:lnTo>
                    <a:lnTo>
                      <a:pt x="35" y="157"/>
                    </a:lnTo>
                    <a:lnTo>
                      <a:pt x="38" y="159"/>
                    </a:lnTo>
                    <a:lnTo>
                      <a:pt x="43" y="160"/>
                    </a:lnTo>
                    <a:lnTo>
                      <a:pt x="47" y="160"/>
                    </a:lnTo>
                    <a:lnTo>
                      <a:pt x="51" y="159"/>
                    </a:lnTo>
                    <a:lnTo>
                      <a:pt x="73" y="150"/>
                    </a:lnTo>
                    <a:lnTo>
                      <a:pt x="95" y="139"/>
                    </a:lnTo>
                    <a:lnTo>
                      <a:pt x="115" y="128"/>
                    </a:lnTo>
                    <a:lnTo>
                      <a:pt x="134" y="115"/>
                    </a:lnTo>
                    <a:lnTo>
                      <a:pt x="147" y="101"/>
                    </a:lnTo>
                    <a:lnTo>
                      <a:pt x="156" y="85"/>
                    </a:lnTo>
                    <a:lnTo>
                      <a:pt x="159" y="68"/>
                    </a:lnTo>
                    <a:lnTo>
                      <a:pt x="153" y="50"/>
                    </a:lnTo>
                    <a:lnTo>
                      <a:pt x="140" y="36"/>
                    </a:lnTo>
                    <a:lnTo>
                      <a:pt x="122" y="24"/>
                    </a:lnTo>
                    <a:lnTo>
                      <a:pt x="99" y="14"/>
                    </a:lnTo>
                    <a:lnTo>
                      <a:pt x="76" y="7"/>
                    </a:lnTo>
                    <a:lnTo>
                      <a:pt x="51" y="2"/>
                    </a:lnTo>
                    <a:lnTo>
                      <a:pt x="29" y="0"/>
                    </a:lnTo>
                    <a:lnTo>
                      <a:pt x="12" y="1"/>
                    </a:lnTo>
                    <a:lnTo>
                      <a:pt x="0" y="5"/>
                    </a:lnTo>
                    <a:lnTo>
                      <a:pt x="21" y="9"/>
                    </a:lnTo>
                    <a:lnTo>
                      <a:pt x="41" y="12"/>
                    </a:lnTo>
                    <a:lnTo>
                      <a:pt x="60" y="15"/>
                    </a:lnTo>
                    <a:lnTo>
                      <a:pt x="79" y="19"/>
                    </a:lnTo>
                    <a:lnTo>
                      <a:pt x="96" y="24"/>
                    </a:lnTo>
                    <a:lnTo>
                      <a:pt x="112" y="31"/>
                    </a:lnTo>
                    <a:lnTo>
                      <a:pt x="125" y="40"/>
                    </a:lnTo>
                    <a:lnTo>
                      <a:pt x="134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2" name="Freeform 50"/>
              <p:cNvSpPr>
                <a:spLocks/>
              </p:cNvSpPr>
              <p:nvPr/>
            </p:nvSpPr>
            <p:spPr bwMode="auto">
              <a:xfrm>
                <a:off x="1208" y="2218"/>
                <a:ext cx="133" cy="166"/>
              </a:xfrm>
              <a:custGeom>
                <a:avLst/>
                <a:gdLst/>
                <a:ahLst/>
                <a:cxnLst>
                  <a:cxn ang="0">
                    <a:pos x="125" y="62"/>
                  </a:cxn>
                  <a:cxn ang="0">
                    <a:pos x="67" y="101"/>
                  </a:cxn>
                  <a:cxn ang="0">
                    <a:pos x="22" y="147"/>
                  </a:cxn>
                  <a:cxn ang="0">
                    <a:pos x="0" y="200"/>
                  </a:cxn>
                  <a:cxn ang="0">
                    <a:pos x="4" y="235"/>
                  </a:cxn>
                  <a:cxn ang="0">
                    <a:pos x="13" y="249"/>
                  </a:cxn>
                  <a:cxn ang="0">
                    <a:pos x="26" y="262"/>
                  </a:cxn>
                  <a:cxn ang="0">
                    <a:pos x="42" y="273"/>
                  </a:cxn>
                  <a:cxn ang="0">
                    <a:pos x="70" y="285"/>
                  </a:cxn>
                  <a:cxn ang="0">
                    <a:pos x="107" y="298"/>
                  </a:cxn>
                  <a:cxn ang="0">
                    <a:pos x="148" y="308"/>
                  </a:cxn>
                  <a:cxn ang="0">
                    <a:pos x="189" y="316"/>
                  </a:cxn>
                  <a:cxn ang="0">
                    <a:pos x="231" y="322"/>
                  </a:cxn>
                  <a:cxn ang="0">
                    <a:pos x="273" y="326"/>
                  </a:cxn>
                  <a:cxn ang="0">
                    <a:pos x="316" y="329"/>
                  </a:cxn>
                  <a:cxn ang="0">
                    <a:pos x="358" y="331"/>
                  </a:cxn>
                  <a:cxn ang="0">
                    <a:pos x="386" y="332"/>
                  </a:cxn>
                  <a:cxn ang="0">
                    <a:pos x="396" y="326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8"/>
                  </a:cxn>
                  <a:cxn ang="0">
                    <a:pos x="325" y="307"/>
                  </a:cxn>
                  <a:cxn ang="0">
                    <a:pos x="286" y="305"/>
                  </a:cxn>
                  <a:cxn ang="0">
                    <a:pos x="247" y="301"/>
                  </a:cxn>
                  <a:cxn ang="0">
                    <a:pos x="208" y="296"/>
                  </a:cxn>
                  <a:cxn ang="0">
                    <a:pos x="168" y="289"/>
                  </a:cxn>
                  <a:cxn ang="0">
                    <a:pos x="131" y="281"/>
                  </a:cxn>
                  <a:cxn ang="0">
                    <a:pos x="94" y="269"/>
                  </a:cxn>
                  <a:cxn ang="0">
                    <a:pos x="62" y="256"/>
                  </a:cxn>
                  <a:cxn ang="0">
                    <a:pos x="44" y="236"/>
                  </a:cxn>
                  <a:cxn ang="0">
                    <a:pos x="38" y="210"/>
                  </a:cxn>
                  <a:cxn ang="0">
                    <a:pos x="46" y="173"/>
                  </a:cxn>
                  <a:cxn ang="0">
                    <a:pos x="62" y="145"/>
                  </a:cxn>
                  <a:cxn ang="0">
                    <a:pos x="84" y="120"/>
                  </a:cxn>
                  <a:cxn ang="0">
                    <a:pos x="110" y="98"/>
                  </a:cxn>
                  <a:cxn ang="0">
                    <a:pos x="141" y="78"/>
                  </a:cxn>
                  <a:cxn ang="0">
                    <a:pos x="179" y="57"/>
                  </a:cxn>
                  <a:cxn ang="0">
                    <a:pos x="223" y="37"/>
                  </a:cxn>
                  <a:cxn ang="0">
                    <a:pos x="271" y="19"/>
                  </a:cxn>
                  <a:cxn ang="0">
                    <a:pos x="313" y="6"/>
                  </a:cxn>
                  <a:cxn ang="0">
                    <a:pos x="315" y="0"/>
                  </a:cxn>
                  <a:cxn ang="0">
                    <a:pos x="273" y="5"/>
                  </a:cxn>
                  <a:cxn ang="0">
                    <a:pos x="223" y="17"/>
                  </a:cxn>
                  <a:cxn ang="0">
                    <a:pos x="176" y="35"/>
                  </a:cxn>
                </a:cxnLst>
                <a:rect l="0" t="0" r="r" b="b"/>
                <a:pathLst>
                  <a:path w="399" h="332">
                    <a:moveTo>
                      <a:pt x="155" y="45"/>
                    </a:moveTo>
                    <a:lnTo>
                      <a:pt x="125" y="62"/>
                    </a:lnTo>
                    <a:lnTo>
                      <a:pt x="94" y="81"/>
                    </a:lnTo>
                    <a:lnTo>
                      <a:pt x="67" y="101"/>
                    </a:lnTo>
                    <a:lnTo>
                      <a:pt x="42" y="123"/>
                    </a:lnTo>
                    <a:lnTo>
                      <a:pt x="22" y="147"/>
                    </a:lnTo>
                    <a:lnTo>
                      <a:pt x="7" y="172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4" y="235"/>
                    </a:lnTo>
                    <a:lnTo>
                      <a:pt x="9" y="243"/>
                    </a:lnTo>
                    <a:lnTo>
                      <a:pt x="13" y="249"/>
                    </a:lnTo>
                    <a:lnTo>
                      <a:pt x="19" y="256"/>
                    </a:lnTo>
                    <a:lnTo>
                      <a:pt x="26" y="262"/>
                    </a:lnTo>
                    <a:lnTo>
                      <a:pt x="33" y="268"/>
                    </a:lnTo>
                    <a:lnTo>
                      <a:pt x="42" y="273"/>
                    </a:lnTo>
                    <a:lnTo>
                      <a:pt x="51" y="277"/>
                    </a:lnTo>
                    <a:lnTo>
                      <a:pt x="70" y="285"/>
                    </a:lnTo>
                    <a:lnTo>
                      <a:pt x="89" y="292"/>
                    </a:lnTo>
                    <a:lnTo>
                      <a:pt x="107" y="298"/>
                    </a:lnTo>
                    <a:lnTo>
                      <a:pt x="128" y="303"/>
                    </a:lnTo>
                    <a:lnTo>
                      <a:pt x="148" y="308"/>
                    </a:lnTo>
                    <a:lnTo>
                      <a:pt x="168" y="312"/>
                    </a:lnTo>
                    <a:lnTo>
                      <a:pt x="189" y="316"/>
                    </a:lnTo>
                    <a:lnTo>
                      <a:pt x="209" y="319"/>
                    </a:lnTo>
                    <a:lnTo>
                      <a:pt x="231" y="322"/>
                    </a:lnTo>
                    <a:lnTo>
                      <a:pt x="253" y="324"/>
                    </a:lnTo>
                    <a:lnTo>
                      <a:pt x="273" y="326"/>
                    </a:lnTo>
                    <a:lnTo>
                      <a:pt x="295" y="328"/>
                    </a:lnTo>
                    <a:lnTo>
                      <a:pt x="316" y="329"/>
                    </a:lnTo>
                    <a:lnTo>
                      <a:pt x="338" y="330"/>
                    </a:lnTo>
                    <a:lnTo>
                      <a:pt x="358" y="331"/>
                    </a:lnTo>
                    <a:lnTo>
                      <a:pt x="380" y="332"/>
                    </a:lnTo>
                    <a:lnTo>
                      <a:pt x="386" y="332"/>
                    </a:lnTo>
                    <a:lnTo>
                      <a:pt x="392" y="329"/>
                    </a:lnTo>
                    <a:lnTo>
                      <a:pt x="396" y="326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5" y="308"/>
                    </a:lnTo>
                    <a:lnTo>
                      <a:pt x="364" y="308"/>
                    </a:lnTo>
                    <a:lnTo>
                      <a:pt x="345" y="308"/>
                    </a:lnTo>
                    <a:lnTo>
                      <a:pt x="325" y="307"/>
                    </a:lnTo>
                    <a:lnTo>
                      <a:pt x="306" y="306"/>
                    </a:lnTo>
                    <a:lnTo>
                      <a:pt x="286" y="305"/>
                    </a:lnTo>
                    <a:lnTo>
                      <a:pt x="266" y="303"/>
                    </a:lnTo>
                    <a:lnTo>
                      <a:pt x="247" y="301"/>
                    </a:lnTo>
                    <a:lnTo>
                      <a:pt x="226" y="299"/>
                    </a:lnTo>
                    <a:lnTo>
                      <a:pt x="208" y="296"/>
                    </a:lnTo>
                    <a:lnTo>
                      <a:pt x="187" y="293"/>
                    </a:lnTo>
                    <a:lnTo>
                      <a:pt x="168" y="289"/>
                    </a:lnTo>
                    <a:lnTo>
                      <a:pt x="150" y="285"/>
                    </a:lnTo>
                    <a:lnTo>
                      <a:pt x="131" y="281"/>
                    </a:lnTo>
                    <a:lnTo>
                      <a:pt x="113" y="275"/>
                    </a:lnTo>
                    <a:lnTo>
                      <a:pt x="94" y="269"/>
                    </a:lnTo>
                    <a:lnTo>
                      <a:pt x="77" y="263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4" y="236"/>
                    </a:lnTo>
                    <a:lnTo>
                      <a:pt x="38" y="224"/>
                    </a:lnTo>
                    <a:lnTo>
                      <a:pt x="38" y="210"/>
                    </a:lnTo>
                    <a:lnTo>
                      <a:pt x="41" y="192"/>
                    </a:lnTo>
                    <a:lnTo>
                      <a:pt x="46" y="173"/>
                    </a:lnTo>
                    <a:lnTo>
                      <a:pt x="52" y="160"/>
                    </a:lnTo>
                    <a:lnTo>
                      <a:pt x="62" y="145"/>
                    </a:lnTo>
                    <a:lnTo>
                      <a:pt x="74" y="132"/>
                    </a:lnTo>
                    <a:lnTo>
                      <a:pt x="84" y="120"/>
                    </a:lnTo>
                    <a:lnTo>
                      <a:pt x="97" y="109"/>
                    </a:lnTo>
                    <a:lnTo>
                      <a:pt x="110" y="98"/>
                    </a:lnTo>
                    <a:lnTo>
                      <a:pt x="125" y="88"/>
                    </a:lnTo>
                    <a:lnTo>
                      <a:pt x="141" y="78"/>
                    </a:lnTo>
                    <a:lnTo>
                      <a:pt x="160" y="67"/>
                    </a:lnTo>
                    <a:lnTo>
                      <a:pt x="179" y="57"/>
                    </a:lnTo>
                    <a:lnTo>
                      <a:pt x="200" y="47"/>
                    </a:lnTo>
                    <a:lnTo>
                      <a:pt x="223" y="37"/>
                    </a:lnTo>
                    <a:lnTo>
                      <a:pt x="248" y="28"/>
                    </a:lnTo>
                    <a:lnTo>
                      <a:pt x="271" y="19"/>
                    </a:lnTo>
                    <a:lnTo>
                      <a:pt x="293" y="12"/>
                    </a:lnTo>
                    <a:lnTo>
                      <a:pt x="313" y="6"/>
                    </a:lnTo>
                    <a:lnTo>
                      <a:pt x="331" y="1"/>
                    </a:lnTo>
                    <a:lnTo>
                      <a:pt x="315" y="0"/>
                    </a:lnTo>
                    <a:lnTo>
                      <a:pt x="295" y="1"/>
                    </a:lnTo>
                    <a:lnTo>
                      <a:pt x="273" y="5"/>
                    </a:lnTo>
                    <a:lnTo>
                      <a:pt x="248" y="10"/>
                    </a:lnTo>
                    <a:lnTo>
                      <a:pt x="223" y="17"/>
                    </a:lnTo>
                    <a:lnTo>
                      <a:pt x="199" y="25"/>
                    </a:lnTo>
                    <a:lnTo>
                      <a:pt x="176" y="35"/>
                    </a:lnTo>
                    <a:lnTo>
                      <a:pt x="15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3" name="Freeform 51"/>
              <p:cNvSpPr>
                <a:spLocks/>
              </p:cNvSpPr>
              <p:nvPr/>
            </p:nvSpPr>
            <p:spPr bwMode="auto">
              <a:xfrm>
                <a:off x="1396" y="2213"/>
                <a:ext cx="116" cy="110"/>
              </a:xfrm>
              <a:custGeom>
                <a:avLst/>
                <a:gdLst/>
                <a:ahLst/>
                <a:cxnLst>
                  <a:cxn ang="0">
                    <a:pos x="290" y="69"/>
                  </a:cxn>
                  <a:cxn ang="0">
                    <a:pos x="306" y="81"/>
                  </a:cxn>
                  <a:cxn ang="0">
                    <a:pos x="315" y="95"/>
                  </a:cxn>
                  <a:cxn ang="0">
                    <a:pos x="321" y="110"/>
                  </a:cxn>
                  <a:cxn ang="0">
                    <a:pos x="321" y="126"/>
                  </a:cxn>
                  <a:cxn ang="0">
                    <a:pos x="318" y="139"/>
                  </a:cxn>
                  <a:cxn ang="0">
                    <a:pos x="312" y="150"/>
                  </a:cxn>
                  <a:cxn ang="0">
                    <a:pos x="302" y="161"/>
                  </a:cxn>
                  <a:cxn ang="0">
                    <a:pos x="292" y="170"/>
                  </a:cxn>
                  <a:cxn ang="0">
                    <a:pos x="279" y="180"/>
                  </a:cxn>
                  <a:cxn ang="0">
                    <a:pos x="265" y="188"/>
                  </a:cxn>
                  <a:cxn ang="0">
                    <a:pos x="252" y="198"/>
                  </a:cxn>
                  <a:cxn ang="0">
                    <a:pos x="239" y="207"/>
                  </a:cxn>
                  <a:cxn ang="0">
                    <a:pos x="236" y="210"/>
                  </a:cxn>
                  <a:cxn ang="0">
                    <a:pos x="235" y="213"/>
                  </a:cxn>
                  <a:cxn ang="0">
                    <a:pos x="236" y="216"/>
                  </a:cxn>
                  <a:cxn ang="0">
                    <a:pos x="239" y="219"/>
                  </a:cxn>
                  <a:cxn ang="0">
                    <a:pos x="244" y="221"/>
                  </a:cxn>
                  <a:cxn ang="0">
                    <a:pos x="248" y="222"/>
                  </a:cxn>
                  <a:cxn ang="0">
                    <a:pos x="254" y="221"/>
                  </a:cxn>
                  <a:cxn ang="0">
                    <a:pos x="258" y="219"/>
                  </a:cxn>
                  <a:cxn ang="0">
                    <a:pos x="287" y="206"/>
                  </a:cxn>
                  <a:cxn ang="0">
                    <a:pos x="310" y="188"/>
                  </a:cxn>
                  <a:cxn ang="0">
                    <a:pos x="331" y="168"/>
                  </a:cxn>
                  <a:cxn ang="0">
                    <a:pos x="344" y="147"/>
                  </a:cxn>
                  <a:cxn ang="0">
                    <a:pos x="348" y="124"/>
                  </a:cxn>
                  <a:cxn ang="0">
                    <a:pos x="345" y="102"/>
                  </a:cxn>
                  <a:cxn ang="0">
                    <a:pos x="334" y="81"/>
                  </a:cxn>
                  <a:cxn ang="0">
                    <a:pos x="310" y="62"/>
                  </a:cxn>
                  <a:cxn ang="0">
                    <a:pos x="293" y="52"/>
                  </a:cxn>
                  <a:cxn ang="0">
                    <a:pos x="273" y="43"/>
                  </a:cxn>
                  <a:cxn ang="0">
                    <a:pos x="249" y="34"/>
                  </a:cxn>
                  <a:cxn ang="0">
                    <a:pos x="226" y="27"/>
                  </a:cxn>
                  <a:cxn ang="0">
                    <a:pos x="202" y="21"/>
                  </a:cxn>
                  <a:cxn ang="0">
                    <a:pos x="176" y="16"/>
                  </a:cxn>
                  <a:cxn ang="0">
                    <a:pos x="151" y="11"/>
                  </a:cxn>
                  <a:cxn ang="0">
                    <a:pos x="125" y="7"/>
                  </a:cxn>
                  <a:cxn ang="0">
                    <a:pos x="102" y="4"/>
                  </a:cxn>
                  <a:cxn ang="0">
                    <a:pos x="78" y="2"/>
                  </a:cxn>
                  <a:cxn ang="0">
                    <a:pos x="58" y="0"/>
                  </a:cxn>
                  <a:cxn ang="0">
                    <a:pos x="39" y="0"/>
                  </a:cxn>
                  <a:cxn ang="0">
                    <a:pos x="23" y="0"/>
                  </a:cxn>
                  <a:cxn ang="0">
                    <a:pos x="12" y="1"/>
                  </a:cxn>
                  <a:cxn ang="0">
                    <a:pos x="4" y="3"/>
                  </a:cxn>
                  <a:cxn ang="0">
                    <a:pos x="0" y="5"/>
                  </a:cxn>
                  <a:cxn ang="0">
                    <a:pos x="14" y="7"/>
                  </a:cxn>
                  <a:cxn ang="0">
                    <a:pos x="30" y="8"/>
                  </a:cxn>
                  <a:cxn ang="0">
                    <a:pos x="46" y="10"/>
                  </a:cxn>
                  <a:cxn ang="0">
                    <a:pos x="64" y="12"/>
                  </a:cxn>
                  <a:cxn ang="0">
                    <a:pos x="83" y="14"/>
                  </a:cxn>
                  <a:cxn ang="0">
                    <a:pos x="102" y="16"/>
                  </a:cxn>
                  <a:cxn ang="0">
                    <a:pos x="120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5"/>
                  </a:cxn>
                  <a:cxn ang="0">
                    <a:pos x="219" y="41"/>
                  </a:cxn>
                  <a:cxn ang="0">
                    <a:pos x="238" y="47"/>
                  </a:cxn>
                  <a:cxn ang="0">
                    <a:pos x="257" y="53"/>
                  </a:cxn>
                  <a:cxn ang="0">
                    <a:pos x="274" y="61"/>
                  </a:cxn>
                  <a:cxn ang="0">
                    <a:pos x="290" y="69"/>
                  </a:cxn>
                </a:cxnLst>
                <a:rect l="0" t="0" r="r" b="b"/>
                <a:pathLst>
                  <a:path w="348" h="222">
                    <a:moveTo>
                      <a:pt x="290" y="69"/>
                    </a:moveTo>
                    <a:lnTo>
                      <a:pt x="306" y="81"/>
                    </a:lnTo>
                    <a:lnTo>
                      <a:pt x="315" y="95"/>
                    </a:lnTo>
                    <a:lnTo>
                      <a:pt x="321" y="110"/>
                    </a:lnTo>
                    <a:lnTo>
                      <a:pt x="321" y="126"/>
                    </a:lnTo>
                    <a:lnTo>
                      <a:pt x="318" y="139"/>
                    </a:lnTo>
                    <a:lnTo>
                      <a:pt x="312" y="150"/>
                    </a:lnTo>
                    <a:lnTo>
                      <a:pt x="302" y="161"/>
                    </a:lnTo>
                    <a:lnTo>
                      <a:pt x="292" y="170"/>
                    </a:lnTo>
                    <a:lnTo>
                      <a:pt x="279" y="180"/>
                    </a:lnTo>
                    <a:lnTo>
                      <a:pt x="265" y="188"/>
                    </a:lnTo>
                    <a:lnTo>
                      <a:pt x="252" y="198"/>
                    </a:lnTo>
                    <a:lnTo>
                      <a:pt x="239" y="207"/>
                    </a:lnTo>
                    <a:lnTo>
                      <a:pt x="236" y="210"/>
                    </a:lnTo>
                    <a:lnTo>
                      <a:pt x="235" y="213"/>
                    </a:lnTo>
                    <a:lnTo>
                      <a:pt x="236" y="216"/>
                    </a:lnTo>
                    <a:lnTo>
                      <a:pt x="239" y="219"/>
                    </a:lnTo>
                    <a:lnTo>
                      <a:pt x="244" y="221"/>
                    </a:lnTo>
                    <a:lnTo>
                      <a:pt x="248" y="222"/>
                    </a:lnTo>
                    <a:lnTo>
                      <a:pt x="254" y="221"/>
                    </a:lnTo>
                    <a:lnTo>
                      <a:pt x="258" y="219"/>
                    </a:lnTo>
                    <a:lnTo>
                      <a:pt x="287" y="206"/>
                    </a:lnTo>
                    <a:lnTo>
                      <a:pt x="310" y="188"/>
                    </a:lnTo>
                    <a:lnTo>
                      <a:pt x="331" y="168"/>
                    </a:lnTo>
                    <a:lnTo>
                      <a:pt x="344" y="147"/>
                    </a:lnTo>
                    <a:lnTo>
                      <a:pt x="348" y="124"/>
                    </a:lnTo>
                    <a:lnTo>
                      <a:pt x="345" y="102"/>
                    </a:lnTo>
                    <a:lnTo>
                      <a:pt x="334" y="81"/>
                    </a:lnTo>
                    <a:lnTo>
                      <a:pt x="310" y="62"/>
                    </a:lnTo>
                    <a:lnTo>
                      <a:pt x="293" y="52"/>
                    </a:lnTo>
                    <a:lnTo>
                      <a:pt x="273" y="43"/>
                    </a:lnTo>
                    <a:lnTo>
                      <a:pt x="249" y="34"/>
                    </a:lnTo>
                    <a:lnTo>
                      <a:pt x="226" y="27"/>
                    </a:lnTo>
                    <a:lnTo>
                      <a:pt x="202" y="21"/>
                    </a:lnTo>
                    <a:lnTo>
                      <a:pt x="176" y="16"/>
                    </a:lnTo>
                    <a:lnTo>
                      <a:pt x="151" y="11"/>
                    </a:lnTo>
                    <a:lnTo>
                      <a:pt x="125" y="7"/>
                    </a:lnTo>
                    <a:lnTo>
                      <a:pt x="102" y="4"/>
                    </a:lnTo>
                    <a:lnTo>
                      <a:pt x="78" y="2"/>
                    </a:lnTo>
                    <a:lnTo>
                      <a:pt x="58" y="0"/>
                    </a:lnTo>
                    <a:lnTo>
                      <a:pt x="39" y="0"/>
                    </a:lnTo>
                    <a:lnTo>
                      <a:pt x="23" y="0"/>
                    </a:lnTo>
                    <a:lnTo>
                      <a:pt x="12" y="1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14" y="7"/>
                    </a:lnTo>
                    <a:lnTo>
                      <a:pt x="30" y="8"/>
                    </a:lnTo>
                    <a:lnTo>
                      <a:pt x="46" y="10"/>
                    </a:lnTo>
                    <a:lnTo>
                      <a:pt x="64" y="12"/>
                    </a:lnTo>
                    <a:lnTo>
                      <a:pt x="83" y="14"/>
                    </a:lnTo>
                    <a:lnTo>
                      <a:pt x="102" y="16"/>
                    </a:lnTo>
                    <a:lnTo>
                      <a:pt x="120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5"/>
                    </a:lnTo>
                    <a:lnTo>
                      <a:pt x="219" y="41"/>
                    </a:lnTo>
                    <a:lnTo>
                      <a:pt x="238" y="47"/>
                    </a:lnTo>
                    <a:lnTo>
                      <a:pt x="257" y="53"/>
                    </a:lnTo>
                    <a:lnTo>
                      <a:pt x="274" y="61"/>
                    </a:lnTo>
                    <a:lnTo>
                      <a:pt x="29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4" name="Freeform 52"/>
              <p:cNvSpPr>
                <a:spLocks/>
              </p:cNvSpPr>
              <p:nvPr/>
            </p:nvSpPr>
            <p:spPr bwMode="auto">
              <a:xfrm>
                <a:off x="1162" y="2273"/>
                <a:ext cx="48" cy="103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0" y="130"/>
                  </a:cxn>
                  <a:cxn ang="0">
                    <a:pos x="6" y="146"/>
                  </a:cxn>
                  <a:cxn ang="0">
                    <a:pos x="16" y="161"/>
                  </a:cxn>
                  <a:cxn ang="0">
                    <a:pos x="31" y="174"/>
                  </a:cxn>
                  <a:cxn ang="0">
                    <a:pos x="48" y="185"/>
                  </a:cxn>
                  <a:cxn ang="0">
                    <a:pos x="68" y="195"/>
                  </a:cxn>
                  <a:cxn ang="0">
                    <a:pos x="92" y="202"/>
                  </a:cxn>
                  <a:cxn ang="0">
                    <a:pos x="115" y="206"/>
                  </a:cxn>
                  <a:cxn ang="0">
                    <a:pos x="122" y="207"/>
                  </a:cxn>
                  <a:cxn ang="0">
                    <a:pos x="129" y="205"/>
                  </a:cxn>
                  <a:cxn ang="0">
                    <a:pos x="135" y="202"/>
                  </a:cxn>
                  <a:cxn ang="0">
                    <a:pos x="138" y="198"/>
                  </a:cxn>
                  <a:cxn ang="0">
                    <a:pos x="138" y="193"/>
                  </a:cxn>
                  <a:cxn ang="0">
                    <a:pos x="137" y="188"/>
                  </a:cxn>
                  <a:cxn ang="0">
                    <a:pos x="132" y="184"/>
                  </a:cxn>
                  <a:cxn ang="0">
                    <a:pos x="125" y="182"/>
                  </a:cxn>
                  <a:cxn ang="0">
                    <a:pos x="102" y="176"/>
                  </a:cxn>
                  <a:cxn ang="0">
                    <a:pos x="80" y="168"/>
                  </a:cxn>
                  <a:cxn ang="0">
                    <a:pos x="63" y="157"/>
                  </a:cxn>
                  <a:cxn ang="0">
                    <a:pos x="50" y="145"/>
                  </a:cxn>
                  <a:cxn ang="0">
                    <a:pos x="41" y="130"/>
                  </a:cxn>
                  <a:cxn ang="0">
                    <a:pos x="37" y="114"/>
                  </a:cxn>
                  <a:cxn ang="0">
                    <a:pos x="37" y="97"/>
                  </a:cxn>
                  <a:cxn ang="0">
                    <a:pos x="44" y="79"/>
                  </a:cxn>
                  <a:cxn ang="0">
                    <a:pos x="54" y="65"/>
                  </a:cxn>
                  <a:cxn ang="0">
                    <a:pos x="70" y="52"/>
                  </a:cxn>
                  <a:cxn ang="0">
                    <a:pos x="87" y="40"/>
                  </a:cxn>
                  <a:cxn ang="0">
                    <a:pos x="106" y="29"/>
                  </a:cxn>
                  <a:cxn ang="0">
                    <a:pos x="122" y="20"/>
                  </a:cxn>
                  <a:cxn ang="0">
                    <a:pos x="135" y="11"/>
                  </a:cxn>
                  <a:cxn ang="0">
                    <a:pos x="142" y="5"/>
                  </a:cxn>
                  <a:cxn ang="0">
                    <a:pos x="142" y="0"/>
                  </a:cxn>
                  <a:cxn ang="0">
                    <a:pos x="126" y="4"/>
                  </a:cxn>
                  <a:cxn ang="0">
                    <a:pos x="106" y="11"/>
                  </a:cxn>
                  <a:cxn ang="0">
                    <a:pos x="84" y="23"/>
                  </a:cxn>
                  <a:cxn ang="0">
                    <a:pos x="61" y="37"/>
                  </a:cxn>
                  <a:cxn ang="0">
                    <a:pos x="39" y="53"/>
                  </a:cxn>
                  <a:cxn ang="0">
                    <a:pos x="22" y="72"/>
                  </a:cxn>
                  <a:cxn ang="0">
                    <a:pos x="8" y="93"/>
                  </a:cxn>
                  <a:cxn ang="0">
                    <a:pos x="0" y="113"/>
                  </a:cxn>
                </a:cxnLst>
                <a:rect l="0" t="0" r="r" b="b"/>
                <a:pathLst>
                  <a:path w="142" h="207">
                    <a:moveTo>
                      <a:pt x="0" y="113"/>
                    </a:moveTo>
                    <a:lnTo>
                      <a:pt x="0" y="130"/>
                    </a:lnTo>
                    <a:lnTo>
                      <a:pt x="6" y="146"/>
                    </a:lnTo>
                    <a:lnTo>
                      <a:pt x="16" y="161"/>
                    </a:lnTo>
                    <a:lnTo>
                      <a:pt x="31" y="174"/>
                    </a:lnTo>
                    <a:lnTo>
                      <a:pt x="48" y="185"/>
                    </a:lnTo>
                    <a:lnTo>
                      <a:pt x="68" y="195"/>
                    </a:lnTo>
                    <a:lnTo>
                      <a:pt x="92" y="202"/>
                    </a:lnTo>
                    <a:lnTo>
                      <a:pt x="115" y="206"/>
                    </a:lnTo>
                    <a:lnTo>
                      <a:pt x="122" y="207"/>
                    </a:lnTo>
                    <a:lnTo>
                      <a:pt x="129" y="205"/>
                    </a:lnTo>
                    <a:lnTo>
                      <a:pt x="135" y="202"/>
                    </a:lnTo>
                    <a:lnTo>
                      <a:pt x="138" y="198"/>
                    </a:lnTo>
                    <a:lnTo>
                      <a:pt x="138" y="193"/>
                    </a:lnTo>
                    <a:lnTo>
                      <a:pt x="137" y="188"/>
                    </a:lnTo>
                    <a:lnTo>
                      <a:pt x="132" y="184"/>
                    </a:lnTo>
                    <a:lnTo>
                      <a:pt x="125" y="182"/>
                    </a:lnTo>
                    <a:lnTo>
                      <a:pt x="102" y="176"/>
                    </a:lnTo>
                    <a:lnTo>
                      <a:pt x="80" y="168"/>
                    </a:lnTo>
                    <a:lnTo>
                      <a:pt x="63" y="157"/>
                    </a:lnTo>
                    <a:lnTo>
                      <a:pt x="50" y="145"/>
                    </a:lnTo>
                    <a:lnTo>
                      <a:pt x="41" y="130"/>
                    </a:lnTo>
                    <a:lnTo>
                      <a:pt x="37" y="114"/>
                    </a:lnTo>
                    <a:lnTo>
                      <a:pt x="37" y="97"/>
                    </a:lnTo>
                    <a:lnTo>
                      <a:pt x="44" y="79"/>
                    </a:lnTo>
                    <a:lnTo>
                      <a:pt x="54" y="65"/>
                    </a:lnTo>
                    <a:lnTo>
                      <a:pt x="70" y="52"/>
                    </a:lnTo>
                    <a:lnTo>
                      <a:pt x="87" y="40"/>
                    </a:lnTo>
                    <a:lnTo>
                      <a:pt x="106" y="29"/>
                    </a:lnTo>
                    <a:lnTo>
                      <a:pt x="122" y="20"/>
                    </a:lnTo>
                    <a:lnTo>
                      <a:pt x="135" y="11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26" y="4"/>
                    </a:lnTo>
                    <a:lnTo>
                      <a:pt x="106" y="11"/>
                    </a:lnTo>
                    <a:lnTo>
                      <a:pt x="84" y="23"/>
                    </a:lnTo>
                    <a:lnTo>
                      <a:pt x="61" y="37"/>
                    </a:lnTo>
                    <a:lnTo>
                      <a:pt x="39" y="53"/>
                    </a:lnTo>
                    <a:lnTo>
                      <a:pt x="22" y="72"/>
                    </a:lnTo>
                    <a:lnTo>
                      <a:pt x="8" y="9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5" name="Freeform 53"/>
              <p:cNvSpPr>
                <a:spLocks/>
              </p:cNvSpPr>
              <p:nvPr/>
            </p:nvSpPr>
            <p:spPr bwMode="auto">
              <a:xfrm>
                <a:off x="1492" y="2206"/>
                <a:ext cx="101" cy="135"/>
              </a:xfrm>
              <a:custGeom>
                <a:avLst/>
                <a:gdLst/>
                <a:ahLst/>
                <a:cxnLst>
                  <a:cxn ang="0">
                    <a:pos x="256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6" y="183"/>
                  </a:cxn>
                  <a:cxn ang="0">
                    <a:pos x="232" y="200"/>
                  </a:cxn>
                  <a:cxn ang="0">
                    <a:pos x="204" y="216"/>
                  </a:cxn>
                  <a:cxn ang="0">
                    <a:pos x="175" y="232"/>
                  </a:cxn>
                  <a:cxn ang="0">
                    <a:pos x="158" y="244"/>
                  </a:cxn>
                  <a:cxn ang="0">
                    <a:pos x="152" y="252"/>
                  </a:cxn>
                  <a:cxn ang="0">
                    <a:pos x="148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1" y="271"/>
                  </a:cxn>
                  <a:cxn ang="0">
                    <a:pos x="190" y="256"/>
                  </a:cxn>
                  <a:cxn ang="0">
                    <a:pos x="222" y="236"/>
                  </a:cxn>
                  <a:cxn ang="0">
                    <a:pos x="255" y="216"/>
                  </a:cxn>
                  <a:cxn ang="0">
                    <a:pos x="284" y="192"/>
                  </a:cxn>
                  <a:cxn ang="0">
                    <a:pos x="301" y="163"/>
                  </a:cxn>
                  <a:cxn ang="0">
                    <a:pos x="300" y="133"/>
                  </a:cxn>
                  <a:cxn ang="0">
                    <a:pos x="281" y="105"/>
                  </a:cxn>
                  <a:cxn ang="0">
                    <a:pos x="251" y="82"/>
                  </a:cxn>
                  <a:cxn ang="0">
                    <a:pos x="217" y="67"/>
                  </a:cxn>
                  <a:cxn ang="0">
                    <a:pos x="185" y="54"/>
                  </a:cxn>
                  <a:cxn ang="0">
                    <a:pos x="151" y="40"/>
                  </a:cxn>
                  <a:cxn ang="0">
                    <a:pos x="114" y="27"/>
                  </a:cxn>
                  <a:cxn ang="0">
                    <a:pos x="81" y="16"/>
                  </a:cxn>
                  <a:cxn ang="0">
                    <a:pos x="49" y="7"/>
                  </a:cxn>
                  <a:cxn ang="0">
                    <a:pos x="24" y="1"/>
                  </a:cxn>
                  <a:cxn ang="0">
                    <a:pos x="5" y="0"/>
                  </a:cxn>
                  <a:cxn ang="0">
                    <a:pos x="13" y="7"/>
                  </a:cxn>
                  <a:cxn ang="0">
                    <a:pos x="43" y="17"/>
                  </a:cxn>
                  <a:cxn ang="0">
                    <a:pos x="74" y="27"/>
                  </a:cxn>
                  <a:cxn ang="0">
                    <a:pos x="106" y="38"/>
                  </a:cxn>
                  <a:cxn ang="0">
                    <a:pos x="139" y="50"/>
                  </a:cxn>
                  <a:cxn ang="0">
                    <a:pos x="171" y="63"/>
                  </a:cxn>
                  <a:cxn ang="0">
                    <a:pos x="203" y="78"/>
                  </a:cxn>
                  <a:cxn ang="0">
                    <a:pos x="232" y="93"/>
                  </a:cxn>
                </a:cxnLst>
                <a:rect l="0" t="0" r="r" b="b"/>
                <a:pathLst>
                  <a:path w="303" h="272">
                    <a:moveTo>
                      <a:pt x="246" y="102"/>
                    </a:moveTo>
                    <a:lnTo>
                      <a:pt x="256" y="109"/>
                    </a:lnTo>
                    <a:lnTo>
                      <a:pt x="264" y="117"/>
                    </a:lnTo>
                    <a:lnTo>
                      <a:pt x="271" y="126"/>
                    </a:lnTo>
                    <a:lnTo>
                      <a:pt x="275" y="135"/>
                    </a:lnTo>
                    <a:lnTo>
                      <a:pt x="278" y="144"/>
                    </a:lnTo>
                    <a:lnTo>
                      <a:pt x="277" y="154"/>
                    </a:lnTo>
                    <a:lnTo>
                      <a:pt x="274" y="164"/>
                    </a:lnTo>
                    <a:lnTo>
                      <a:pt x="267" y="173"/>
                    </a:lnTo>
                    <a:lnTo>
                      <a:pt x="256" y="183"/>
                    </a:lnTo>
                    <a:lnTo>
                      <a:pt x="245" y="192"/>
                    </a:lnTo>
                    <a:lnTo>
                      <a:pt x="232" y="200"/>
                    </a:lnTo>
                    <a:lnTo>
                      <a:pt x="219" y="209"/>
                    </a:lnTo>
                    <a:lnTo>
                      <a:pt x="204" y="216"/>
                    </a:lnTo>
                    <a:lnTo>
                      <a:pt x="190" y="224"/>
                    </a:lnTo>
                    <a:lnTo>
                      <a:pt x="175" y="232"/>
                    </a:lnTo>
                    <a:lnTo>
                      <a:pt x="162" y="241"/>
                    </a:lnTo>
                    <a:lnTo>
                      <a:pt x="158" y="244"/>
                    </a:lnTo>
                    <a:lnTo>
                      <a:pt x="155" y="248"/>
                    </a:lnTo>
                    <a:lnTo>
                      <a:pt x="152" y="252"/>
                    </a:lnTo>
                    <a:lnTo>
                      <a:pt x="149" y="256"/>
                    </a:lnTo>
                    <a:lnTo>
                      <a:pt x="148" y="260"/>
                    </a:lnTo>
                    <a:lnTo>
                      <a:pt x="148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6" y="272"/>
                    </a:lnTo>
                    <a:lnTo>
                      <a:pt x="171" y="271"/>
                    </a:lnTo>
                    <a:lnTo>
                      <a:pt x="175" y="268"/>
                    </a:lnTo>
                    <a:lnTo>
                      <a:pt x="190" y="256"/>
                    </a:lnTo>
                    <a:lnTo>
                      <a:pt x="206" y="246"/>
                    </a:lnTo>
                    <a:lnTo>
                      <a:pt x="222" y="236"/>
                    </a:lnTo>
                    <a:lnTo>
                      <a:pt x="239" y="226"/>
                    </a:lnTo>
                    <a:lnTo>
                      <a:pt x="255" y="216"/>
                    </a:lnTo>
                    <a:lnTo>
                      <a:pt x="271" y="204"/>
                    </a:lnTo>
                    <a:lnTo>
                      <a:pt x="284" y="192"/>
                    </a:lnTo>
                    <a:lnTo>
                      <a:pt x="294" y="179"/>
                    </a:lnTo>
                    <a:lnTo>
                      <a:pt x="301" y="163"/>
                    </a:lnTo>
                    <a:lnTo>
                      <a:pt x="303" y="148"/>
                    </a:lnTo>
                    <a:lnTo>
                      <a:pt x="300" y="133"/>
                    </a:lnTo>
                    <a:lnTo>
                      <a:pt x="293" y="118"/>
                    </a:lnTo>
                    <a:lnTo>
                      <a:pt x="281" y="105"/>
                    </a:lnTo>
                    <a:lnTo>
                      <a:pt x="268" y="92"/>
                    </a:lnTo>
                    <a:lnTo>
                      <a:pt x="251" y="82"/>
                    </a:lnTo>
                    <a:lnTo>
                      <a:pt x="232" y="73"/>
                    </a:lnTo>
                    <a:lnTo>
                      <a:pt x="217" y="67"/>
                    </a:lnTo>
                    <a:lnTo>
                      <a:pt x="201" y="61"/>
                    </a:lnTo>
                    <a:lnTo>
                      <a:pt x="185" y="54"/>
                    </a:lnTo>
                    <a:lnTo>
                      <a:pt x="168" y="47"/>
                    </a:lnTo>
                    <a:lnTo>
                      <a:pt x="151" y="40"/>
                    </a:lnTo>
                    <a:lnTo>
                      <a:pt x="132" y="34"/>
                    </a:lnTo>
                    <a:lnTo>
                      <a:pt x="114" y="27"/>
                    </a:lnTo>
                    <a:lnTo>
                      <a:pt x="97" y="21"/>
                    </a:lnTo>
                    <a:lnTo>
                      <a:pt x="81" y="16"/>
                    </a:lnTo>
                    <a:lnTo>
                      <a:pt x="65" y="11"/>
                    </a:lnTo>
                    <a:lnTo>
                      <a:pt x="49" y="7"/>
                    </a:lnTo>
                    <a:lnTo>
                      <a:pt x="36" y="4"/>
                    </a:lnTo>
                    <a:lnTo>
                      <a:pt x="24" y="1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3" y="7"/>
                    </a:lnTo>
                    <a:lnTo>
                      <a:pt x="27" y="12"/>
                    </a:lnTo>
                    <a:lnTo>
                      <a:pt x="43" y="17"/>
                    </a:lnTo>
                    <a:lnTo>
                      <a:pt x="58" y="22"/>
                    </a:lnTo>
                    <a:lnTo>
                      <a:pt x="74" y="27"/>
                    </a:lnTo>
                    <a:lnTo>
                      <a:pt x="90" y="32"/>
                    </a:lnTo>
                    <a:lnTo>
                      <a:pt x="106" y="38"/>
                    </a:lnTo>
                    <a:lnTo>
                      <a:pt x="122" y="44"/>
                    </a:lnTo>
                    <a:lnTo>
                      <a:pt x="139" y="50"/>
                    </a:lnTo>
                    <a:lnTo>
                      <a:pt x="155" y="57"/>
                    </a:lnTo>
                    <a:lnTo>
                      <a:pt x="171" y="63"/>
                    </a:lnTo>
                    <a:lnTo>
                      <a:pt x="187" y="70"/>
                    </a:lnTo>
                    <a:lnTo>
                      <a:pt x="203" y="78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07606" name="Group 54"/>
          <p:cNvGrpSpPr>
            <a:grpSpLocks/>
          </p:cNvGrpSpPr>
          <p:nvPr/>
        </p:nvGrpSpPr>
        <p:grpSpPr bwMode="auto">
          <a:xfrm>
            <a:off x="619125" y="2992438"/>
            <a:ext cx="414338" cy="511175"/>
            <a:chOff x="2870" y="1518"/>
            <a:chExt cx="292" cy="320"/>
          </a:xfrm>
        </p:grpSpPr>
        <p:graphicFrame>
          <p:nvGraphicFramePr>
            <p:cNvPr id="407607" name="Object 5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07" name="Clip" r:id="rId6" imgW="819000" imgH="847800" progId="">
                <p:embed/>
              </p:oleObj>
            </a:graphicData>
          </a:graphic>
        </p:graphicFrame>
        <p:graphicFrame>
          <p:nvGraphicFramePr>
            <p:cNvPr id="407608" name="Object 5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08" name="Clip" r:id="rId7" imgW="1266840" imgH="1200240" progId="">
                <p:embed/>
              </p:oleObj>
            </a:graphicData>
          </a:graphic>
        </p:graphicFrame>
      </p:grpSp>
      <p:grpSp>
        <p:nvGrpSpPr>
          <p:cNvPr id="407609" name="Group 57"/>
          <p:cNvGrpSpPr>
            <a:grpSpLocks/>
          </p:cNvGrpSpPr>
          <p:nvPr/>
        </p:nvGrpSpPr>
        <p:grpSpPr bwMode="auto">
          <a:xfrm>
            <a:off x="1171575" y="2774950"/>
            <a:ext cx="415925" cy="509588"/>
            <a:chOff x="2870" y="1518"/>
            <a:chExt cx="292" cy="320"/>
          </a:xfrm>
        </p:grpSpPr>
        <p:graphicFrame>
          <p:nvGraphicFramePr>
            <p:cNvPr id="407610" name="Object 5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10" name="Clip" r:id="rId8" imgW="819000" imgH="847800" progId="">
                <p:embed/>
              </p:oleObj>
            </a:graphicData>
          </a:graphic>
        </p:graphicFrame>
        <p:graphicFrame>
          <p:nvGraphicFramePr>
            <p:cNvPr id="407611" name="Object 5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11" name="Clip" r:id="rId9" imgW="1266840" imgH="1200240" progId="">
                <p:embed/>
              </p:oleObj>
            </a:graphicData>
          </a:graphic>
        </p:graphicFrame>
      </p:grpSp>
      <p:grpSp>
        <p:nvGrpSpPr>
          <p:cNvPr id="407612" name="Group 60"/>
          <p:cNvGrpSpPr>
            <a:grpSpLocks/>
          </p:cNvGrpSpPr>
          <p:nvPr/>
        </p:nvGrpSpPr>
        <p:grpSpPr bwMode="auto">
          <a:xfrm>
            <a:off x="3076575" y="4232275"/>
            <a:ext cx="782638" cy="917575"/>
            <a:chOff x="1952" y="1032"/>
            <a:chExt cx="589" cy="706"/>
          </a:xfrm>
        </p:grpSpPr>
        <p:sp>
          <p:nvSpPr>
            <p:cNvPr id="407613" name="Text Box 61"/>
            <p:cNvSpPr txBox="1">
              <a:spLocks noChangeArrowheads="1"/>
            </p:cNvSpPr>
            <p:nvPr/>
          </p:nvSpPr>
          <p:spPr bwMode="auto">
            <a:xfrm>
              <a:off x="2080" y="1456"/>
              <a:ext cx="353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AP</a:t>
              </a:r>
            </a:p>
          </p:txBody>
        </p:sp>
        <p:grpSp>
          <p:nvGrpSpPr>
            <p:cNvPr id="407614" name="Group 62"/>
            <p:cNvGrpSpPr>
              <a:grpSpLocks/>
            </p:cNvGrpSpPr>
            <p:nvPr/>
          </p:nvGrpSpPr>
          <p:grpSpPr bwMode="auto">
            <a:xfrm>
              <a:off x="1952" y="1032"/>
              <a:ext cx="589" cy="440"/>
              <a:chOff x="1160" y="2192"/>
              <a:chExt cx="589" cy="440"/>
            </a:xfrm>
          </p:grpSpPr>
          <p:pic>
            <p:nvPicPr>
              <p:cNvPr id="407615" name="Picture 63" descr="31u_bnrz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6200000">
                <a:off x="1349" y="2458"/>
                <a:ext cx="212" cy="135"/>
              </a:xfrm>
              <a:prstGeom prst="rect">
                <a:avLst/>
              </a:prstGeom>
              <a:noFill/>
            </p:spPr>
          </p:pic>
          <p:sp>
            <p:nvSpPr>
              <p:cNvPr id="407616" name="AutoShape 64"/>
              <p:cNvSpPr>
                <a:spLocks noChangeAspect="1" noChangeArrowheads="1" noTextEdit="1"/>
              </p:cNvSpPr>
              <p:nvPr/>
            </p:nvSpPr>
            <p:spPr bwMode="auto">
              <a:xfrm>
                <a:off x="1160" y="2192"/>
                <a:ext cx="589" cy="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17" name="Freeform 65"/>
              <p:cNvSpPr>
                <a:spLocks/>
              </p:cNvSpPr>
              <p:nvPr/>
            </p:nvSpPr>
            <p:spPr bwMode="auto">
              <a:xfrm>
                <a:off x="1283" y="2231"/>
                <a:ext cx="83" cy="102"/>
              </a:xfrm>
              <a:custGeom>
                <a:avLst/>
                <a:gdLst/>
                <a:ahLst/>
                <a:cxnLst>
                  <a:cxn ang="0">
                    <a:pos x="87" y="26"/>
                  </a:cxn>
                  <a:cxn ang="0">
                    <a:pos x="68" y="34"/>
                  </a:cxn>
                  <a:cxn ang="0">
                    <a:pos x="52" y="44"/>
                  </a:cxn>
                  <a:cxn ang="0">
                    <a:pos x="38" y="55"/>
                  </a:cxn>
                  <a:cxn ang="0">
                    <a:pos x="25" y="67"/>
                  </a:cxn>
                  <a:cxn ang="0">
                    <a:pos x="14" y="80"/>
                  </a:cxn>
                  <a:cxn ang="0">
                    <a:pos x="7" y="94"/>
                  </a:cxn>
                  <a:cxn ang="0">
                    <a:pos x="3" y="109"/>
                  </a:cxn>
                  <a:cxn ang="0">
                    <a:pos x="0" y="124"/>
                  </a:cxn>
                  <a:cxn ang="0">
                    <a:pos x="3" y="145"/>
                  </a:cxn>
                  <a:cxn ang="0">
                    <a:pos x="14" y="163"/>
                  </a:cxn>
                  <a:cxn ang="0">
                    <a:pos x="32" y="178"/>
                  </a:cxn>
                  <a:cxn ang="0">
                    <a:pos x="55" y="189"/>
                  </a:cxn>
                  <a:cxn ang="0">
                    <a:pos x="81" y="198"/>
                  </a:cxn>
                  <a:cxn ang="0">
                    <a:pos x="109" y="202"/>
                  </a:cxn>
                  <a:cxn ang="0">
                    <a:pos x="138" y="203"/>
                  </a:cxn>
                  <a:cxn ang="0">
                    <a:pos x="165" y="200"/>
                  </a:cxn>
                  <a:cxn ang="0">
                    <a:pos x="171" y="200"/>
                  </a:cxn>
                  <a:cxn ang="0">
                    <a:pos x="177" y="198"/>
                  </a:cxn>
                  <a:cxn ang="0">
                    <a:pos x="181" y="195"/>
                  </a:cxn>
                  <a:cxn ang="0">
                    <a:pos x="183" y="191"/>
                  </a:cxn>
                  <a:cxn ang="0">
                    <a:pos x="180" y="186"/>
                  </a:cxn>
                  <a:cxn ang="0">
                    <a:pos x="174" y="182"/>
                  </a:cxn>
                  <a:cxn ang="0">
                    <a:pos x="167" y="178"/>
                  </a:cxn>
                  <a:cxn ang="0">
                    <a:pos x="160" y="176"/>
                  </a:cxn>
                  <a:cxn ang="0">
                    <a:pos x="145" y="173"/>
                  </a:cxn>
                  <a:cxn ang="0">
                    <a:pos x="131" y="171"/>
                  </a:cxn>
                  <a:cxn ang="0">
                    <a:pos x="116" y="169"/>
                  </a:cxn>
                  <a:cxn ang="0">
                    <a:pos x="103" y="167"/>
                  </a:cxn>
                  <a:cxn ang="0">
                    <a:pos x="90" y="164"/>
                  </a:cxn>
                  <a:cxn ang="0">
                    <a:pos x="77" y="160"/>
                  </a:cxn>
                  <a:cxn ang="0">
                    <a:pos x="65" y="154"/>
                  </a:cxn>
                  <a:cxn ang="0">
                    <a:pos x="54" y="146"/>
                  </a:cxn>
                  <a:cxn ang="0">
                    <a:pos x="49" y="112"/>
                  </a:cxn>
                  <a:cxn ang="0">
                    <a:pos x="61" y="84"/>
                  </a:cxn>
                  <a:cxn ang="0">
                    <a:pos x="84" y="62"/>
                  </a:cxn>
                  <a:cxn ang="0">
                    <a:pos x="116" y="44"/>
                  </a:cxn>
                  <a:cxn ang="0">
                    <a:pos x="151" y="30"/>
                  </a:cxn>
                  <a:cxn ang="0">
                    <a:pos x="187" y="19"/>
                  </a:cxn>
                  <a:cxn ang="0">
                    <a:pos x="220" y="11"/>
                  </a:cxn>
                  <a:cxn ang="0">
                    <a:pos x="247" y="4"/>
                  </a:cxn>
                  <a:cxn ang="0">
                    <a:pos x="231" y="1"/>
                  </a:cxn>
                  <a:cxn ang="0">
                    <a:pos x="213" y="0"/>
                  </a:cxn>
                  <a:cxn ang="0">
                    <a:pos x="193" y="2"/>
                  </a:cxn>
                  <a:cxn ang="0">
                    <a:pos x="171" y="4"/>
                  </a:cxn>
                  <a:cxn ang="0">
                    <a:pos x="149" y="9"/>
                  </a:cxn>
                  <a:cxn ang="0">
                    <a:pos x="128" y="14"/>
                  </a:cxn>
                  <a:cxn ang="0">
                    <a:pos x="106" y="20"/>
                  </a:cxn>
                  <a:cxn ang="0">
                    <a:pos x="87" y="26"/>
                  </a:cxn>
                </a:cxnLst>
                <a:rect l="0" t="0" r="r" b="b"/>
                <a:pathLst>
                  <a:path w="247" h="203">
                    <a:moveTo>
                      <a:pt x="87" y="26"/>
                    </a:moveTo>
                    <a:lnTo>
                      <a:pt x="68" y="34"/>
                    </a:lnTo>
                    <a:lnTo>
                      <a:pt x="52" y="44"/>
                    </a:lnTo>
                    <a:lnTo>
                      <a:pt x="38" y="55"/>
                    </a:lnTo>
                    <a:lnTo>
                      <a:pt x="25" y="67"/>
                    </a:lnTo>
                    <a:lnTo>
                      <a:pt x="14" y="80"/>
                    </a:lnTo>
                    <a:lnTo>
                      <a:pt x="7" y="94"/>
                    </a:lnTo>
                    <a:lnTo>
                      <a:pt x="3" y="109"/>
                    </a:lnTo>
                    <a:lnTo>
                      <a:pt x="0" y="124"/>
                    </a:lnTo>
                    <a:lnTo>
                      <a:pt x="3" y="145"/>
                    </a:lnTo>
                    <a:lnTo>
                      <a:pt x="14" y="163"/>
                    </a:lnTo>
                    <a:lnTo>
                      <a:pt x="32" y="178"/>
                    </a:lnTo>
                    <a:lnTo>
                      <a:pt x="55" y="189"/>
                    </a:lnTo>
                    <a:lnTo>
                      <a:pt x="81" y="198"/>
                    </a:lnTo>
                    <a:lnTo>
                      <a:pt x="109" y="202"/>
                    </a:lnTo>
                    <a:lnTo>
                      <a:pt x="138" y="203"/>
                    </a:lnTo>
                    <a:lnTo>
                      <a:pt x="165" y="200"/>
                    </a:lnTo>
                    <a:lnTo>
                      <a:pt x="171" y="200"/>
                    </a:lnTo>
                    <a:lnTo>
                      <a:pt x="177" y="198"/>
                    </a:lnTo>
                    <a:lnTo>
                      <a:pt x="181" y="195"/>
                    </a:lnTo>
                    <a:lnTo>
                      <a:pt x="183" y="191"/>
                    </a:lnTo>
                    <a:lnTo>
                      <a:pt x="180" y="186"/>
                    </a:lnTo>
                    <a:lnTo>
                      <a:pt x="174" y="182"/>
                    </a:lnTo>
                    <a:lnTo>
                      <a:pt x="167" y="178"/>
                    </a:lnTo>
                    <a:lnTo>
                      <a:pt x="160" y="176"/>
                    </a:lnTo>
                    <a:lnTo>
                      <a:pt x="145" y="173"/>
                    </a:lnTo>
                    <a:lnTo>
                      <a:pt x="131" y="171"/>
                    </a:lnTo>
                    <a:lnTo>
                      <a:pt x="116" y="169"/>
                    </a:lnTo>
                    <a:lnTo>
                      <a:pt x="103" y="167"/>
                    </a:lnTo>
                    <a:lnTo>
                      <a:pt x="90" y="164"/>
                    </a:lnTo>
                    <a:lnTo>
                      <a:pt x="77" y="160"/>
                    </a:lnTo>
                    <a:lnTo>
                      <a:pt x="65" y="154"/>
                    </a:lnTo>
                    <a:lnTo>
                      <a:pt x="54" y="146"/>
                    </a:lnTo>
                    <a:lnTo>
                      <a:pt x="49" y="112"/>
                    </a:lnTo>
                    <a:lnTo>
                      <a:pt x="61" y="84"/>
                    </a:lnTo>
                    <a:lnTo>
                      <a:pt x="84" y="62"/>
                    </a:lnTo>
                    <a:lnTo>
                      <a:pt x="116" y="44"/>
                    </a:lnTo>
                    <a:lnTo>
                      <a:pt x="151" y="30"/>
                    </a:lnTo>
                    <a:lnTo>
                      <a:pt x="187" y="19"/>
                    </a:lnTo>
                    <a:lnTo>
                      <a:pt x="220" y="11"/>
                    </a:lnTo>
                    <a:lnTo>
                      <a:pt x="247" y="4"/>
                    </a:lnTo>
                    <a:lnTo>
                      <a:pt x="231" y="1"/>
                    </a:lnTo>
                    <a:lnTo>
                      <a:pt x="213" y="0"/>
                    </a:lnTo>
                    <a:lnTo>
                      <a:pt x="193" y="2"/>
                    </a:lnTo>
                    <a:lnTo>
                      <a:pt x="171" y="4"/>
                    </a:lnTo>
                    <a:lnTo>
                      <a:pt x="149" y="9"/>
                    </a:lnTo>
                    <a:lnTo>
                      <a:pt x="128" y="14"/>
                    </a:lnTo>
                    <a:lnTo>
                      <a:pt x="106" y="20"/>
                    </a:lnTo>
                    <a:lnTo>
                      <a:pt x="87" y="2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18" name="Freeform 66"/>
              <p:cNvSpPr>
                <a:spLocks/>
              </p:cNvSpPr>
              <p:nvPr/>
            </p:nvSpPr>
            <p:spPr bwMode="auto">
              <a:xfrm>
                <a:off x="1424" y="2230"/>
                <a:ext cx="52" cy="79"/>
              </a:xfrm>
              <a:custGeom>
                <a:avLst/>
                <a:gdLst/>
                <a:ahLst/>
                <a:cxnLst>
                  <a:cxn ang="0">
                    <a:pos x="133" y="52"/>
                  </a:cxn>
                  <a:cxn ang="0">
                    <a:pos x="139" y="68"/>
                  </a:cxn>
                  <a:cxn ang="0">
                    <a:pos x="137" y="83"/>
                  </a:cxn>
                  <a:cxn ang="0">
                    <a:pos x="127" y="95"/>
                  </a:cxn>
                  <a:cxn ang="0">
                    <a:pos x="113" y="106"/>
                  </a:cxn>
                  <a:cxn ang="0">
                    <a:pos x="95" y="116"/>
                  </a:cxn>
                  <a:cxn ang="0">
                    <a:pos x="75" y="126"/>
                  </a:cxn>
                  <a:cxn ang="0">
                    <a:pos x="55" y="135"/>
                  </a:cxn>
                  <a:cxn ang="0">
                    <a:pos x="37" y="144"/>
                  </a:cxn>
                  <a:cxn ang="0">
                    <a:pos x="34" y="147"/>
                  </a:cxn>
                  <a:cxn ang="0">
                    <a:pos x="33" y="149"/>
                  </a:cxn>
                  <a:cxn ang="0">
                    <a:pos x="33" y="152"/>
                  </a:cxn>
                  <a:cxn ang="0">
                    <a:pos x="34" y="155"/>
                  </a:cxn>
                  <a:cxn ang="0">
                    <a:pos x="39" y="157"/>
                  </a:cxn>
                  <a:cxn ang="0">
                    <a:pos x="43" y="158"/>
                  </a:cxn>
                  <a:cxn ang="0">
                    <a:pos x="46" y="158"/>
                  </a:cxn>
                  <a:cxn ang="0">
                    <a:pos x="50" y="157"/>
                  </a:cxn>
                  <a:cxn ang="0">
                    <a:pos x="74" y="148"/>
                  </a:cxn>
                  <a:cxn ang="0">
                    <a:pos x="95" y="138"/>
                  </a:cxn>
                  <a:cxn ang="0">
                    <a:pos x="116" y="127"/>
                  </a:cxn>
                  <a:cxn ang="0">
                    <a:pos x="135" y="114"/>
                  </a:cxn>
                  <a:cxn ang="0">
                    <a:pos x="148" y="100"/>
                  </a:cxn>
                  <a:cxn ang="0">
                    <a:pos x="156" y="84"/>
                  </a:cxn>
                  <a:cxn ang="0">
                    <a:pos x="158" y="67"/>
                  </a:cxn>
                  <a:cxn ang="0">
                    <a:pos x="152" y="49"/>
                  </a:cxn>
                  <a:cxn ang="0">
                    <a:pos x="139" y="35"/>
                  </a:cxn>
                  <a:cxn ang="0">
                    <a:pos x="120" y="23"/>
                  </a:cxn>
                  <a:cxn ang="0">
                    <a:pos x="97" y="14"/>
                  </a:cxn>
                  <a:cxn ang="0">
                    <a:pos x="71" y="7"/>
                  </a:cxn>
                  <a:cxn ang="0">
                    <a:pos x="45" y="2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0" y="4"/>
                  </a:cxn>
                  <a:cxn ang="0">
                    <a:pos x="17" y="9"/>
                  </a:cxn>
                  <a:cxn ang="0">
                    <a:pos x="36" y="13"/>
                  </a:cxn>
                  <a:cxn ang="0">
                    <a:pos x="56" y="17"/>
                  </a:cxn>
                  <a:cxn ang="0">
                    <a:pos x="75" y="21"/>
                  </a:cxn>
                  <a:cxn ang="0">
                    <a:pos x="94" y="26"/>
                  </a:cxn>
                  <a:cxn ang="0">
                    <a:pos x="110" y="33"/>
                  </a:cxn>
                  <a:cxn ang="0">
                    <a:pos x="123" y="41"/>
                  </a:cxn>
                  <a:cxn ang="0">
                    <a:pos x="133" y="52"/>
                  </a:cxn>
                </a:cxnLst>
                <a:rect l="0" t="0" r="r" b="b"/>
                <a:pathLst>
                  <a:path w="158" h="158">
                    <a:moveTo>
                      <a:pt x="133" y="52"/>
                    </a:moveTo>
                    <a:lnTo>
                      <a:pt x="139" y="68"/>
                    </a:lnTo>
                    <a:lnTo>
                      <a:pt x="137" y="83"/>
                    </a:lnTo>
                    <a:lnTo>
                      <a:pt x="127" y="95"/>
                    </a:lnTo>
                    <a:lnTo>
                      <a:pt x="113" y="106"/>
                    </a:lnTo>
                    <a:lnTo>
                      <a:pt x="95" y="116"/>
                    </a:lnTo>
                    <a:lnTo>
                      <a:pt x="75" y="126"/>
                    </a:lnTo>
                    <a:lnTo>
                      <a:pt x="55" y="135"/>
                    </a:lnTo>
                    <a:lnTo>
                      <a:pt x="37" y="144"/>
                    </a:lnTo>
                    <a:lnTo>
                      <a:pt x="34" y="147"/>
                    </a:lnTo>
                    <a:lnTo>
                      <a:pt x="33" y="149"/>
                    </a:lnTo>
                    <a:lnTo>
                      <a:pt x="33" y="152"/>
                    </a:lnTo>
                    <a:lnTo>
                      <a:pt x="34" y="155"/>
                    </a:lnTo>
                    <a:lnTo>
                      <a:pt x="39" y="157"/>
                    </a:lnTo>
                    <a:lnTo>
                      <a:pt x="43" y="158"/>
                    </a:lnTo>
                    <a:lnTo>
                      <a:pt x="46" y="158"/>
                    </a:lnTo>
                    <a:lnTo>
                      <a:pt x="50" y="157"/>
                    </a:lnTo>
                    <a:lnTo>
                      <a:pt x="74" y="148"/>
                    </a:lnTo>
                    <a:lnTo>
                      <a:pt x="95" y="138"/>
                    </a:lnTo>
                    <a:lnTo>
                      <a:pt x="116" y="127"/>
                    </a:lnTo>
                    <a:lnTo>
                      <a:pt x="135" y="114"/>
                    </a:lnTo>
                    <a:lnTo>
                      <a:pt x="148" y="100"/>
                    </a:lnTo>
                    <a:lnTo>
                      <a:pt x="156" y="84"/>
                    </a:lnTo>
                    <a:lnTo>
                      <a:pt x="158" y="67"/>
                    </a:lnTo>
                    <a:lnTo>
                      <a:pt x="152" y="49"/>
                    </a:lnTo>
                    <a:lnTo>
                      <a:pt x="139" y="35"/>
                    </a:lnTo>
                    <a:lnTo>
                      <a:pt x="120" y="23"/>
                    </a:lnTo>
                    <a:lnTo>
                      <a:pt x="97" y="14"/>
                    </a:lnTo>
                    <a:lnTo>
                      <a:pt x="71" y="7"/>
                    </a:lnTo>
                    <a:lnTo>
                      <a:pt x="45" y="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7" y="9"/>
                    </a:lnTo>
                    <a:lnTo>
                      <a:pt x="36" y="13"/>
                    </a:lnTo>
                    <a:lnTo>
                      <a:pt x="56" y="17"/>
                    </a:lnTo>
                    <a:lnTo>
                      <a:pt x="75" y="21"/>
                    </a:lnTo>
                    <a:lnTo>
                      <a:pt x="94" y="26"/>
                    </a:lnTo>
                    <a:lnTo>
                      <a:pt x="110" y="33"/>
                    </a:lnTo>
                    <a:lnTo>
                      <a:pt x="123" y="41"/>
                    </a:lnTo>
                    <a:lnTo>
                      <a:pt x="133" y="5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19" name="Freeform 67"/>
              <p:cNvSpPr>
                <a:spLocks/>
              </p:cNvSpPr>
              <p:nvPr/>
            </p:nvSpPr>
            <p:spPr bwMode="auto">
              <a:xfrm>
                <a:off x="1232" y="2211"/>
                <a:ext cx="133" cy="166"/>
              </a:xfrm>
              <a:custGeom>
                <a:avLst/>
                <a:gdLst/>
                <a:ahLst/>
                <a:cxnLst>
                  <a:cxn ang="0">
                    <a:pos x="124" y="62"/>
                  </a:cxn>
                  <a:cxn ang="0">
                    <a:pos x="66" y="101"/>
                  </a:cxn>
                  <a:cxn ang="0">
                    <a:pos x="21" y="146"/>
                  </a:cxn>
                  <a:cxn ang="0">
                    <a:pos x="0" y="199"/>
                  </a:cxn>
                  <a:cxn ang="0">
                    <a:pos x="4" y="234"/>
                  </a:cxn>
                  <a:cxn ang="0">
                    <a:pos x="11" y="248"/>
                  </a:cxn>
                  <a:cxn ang="0">
                    <a:pos x="24" y="261"/>
                  </a:cxn>
                  <a:cxn ang="0">
                    <a:pos x="40" y="272"/>
                  </a:cxn>
                  <a:cxn ang="0">
                    <a:pos x="69" y="284"/>
                  </a:cxn>
                  <a:cxn ang="0">
                    <a:pos x="107" y="297"/>
                  </a:cxn>
                  <a:cxn ang="0">
                    <a:pos x="148" y="307"/>
                  </a:cxn>
                  <a:cxn ang="0">
                    <a:pos x="188" y="315"/>
                  </a:cxn>
                  <a:cxn ang="0">
                    <a:pos x="230" y="321"/>
                  </a:cxn>
                  <a:cxn ang="0">
                    <a:pos x="272" y="325"/>
                  </a:cxn>
                  <a:cxn ang="0">
                    <a:pos x="315" y="328"/>
                  </a:cxn>
                  <a:cxn ang="0">
                    <a:pos x="358" y="330"/>
                  </a:cxn>
                  <a:cxn ang="0">
                    <a:pos x="386" y="331"/>
                  </a:cxn>
                  <a:cxn ang="0">
                    <a:pos x="396" y="325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4"/>
                  </a:cxn>
                  <a:cxn ang="0">
                    <a:pos x="326" y="299"/>
                  </a:cxn>
                  <a:cxn ang="0">
                    <a:pos x="287" y="295"/>
                  </a:cxn>
                  <a:cxn ang="0">
                    <a:pos x="248" y="291"/>
                  </a:cxn>
                  <a:cxn ang="0">
                    <a:pos x="210" y="286"/>
                  </a:cxn>
                  <a:cxn ang="0">
                    <a:pos x="172" y="279"/>
                  </a:cxn>
                  <a:cxn ang="0">
                    <a:pos x="136" y="271"/>
                  </a:cxn>
                  <a:cxn ang="0">
                    <a:pos x="100" y="261"/>
                  </a:cxn>
                  <a:cxn ang="0">
                    <a:pos x="68" y="247"/>
                  </a:cxn>
                  <a:cxn ang="0">
                    <a:pos x="48" y="228"/>
                  </a:cxn>
                  <a:cxn ang="0">
                    <a:pos x="42" y="204"/>
                  </a:cxn>
                  <a:cxn ang="0">
                    <a:pos x="48" y="175"/>
                  </a:cxn>
                  <a:cxn ang="0">
                    <a:pos x="64" y="149"/>
                  </a:cxn>
                  <a:cxn ang="0">
                    <a:pos x="88" y="121"/>
                  </a:cxn>
                  <a:cxn ang="0">
                    <a:pos x="117" y="97"/>
                  </a:cxn>
                  <a:cxn ang="0">
                    <a:pos x="152" y="73"/>
                  </a:cxn>
                  <a:cxn ang="0">
                    <a:pos x="190" y="51"/>
                  </a:cxn>
                  <a:cxn ang="0">
                    <a:pos x="242" y="33"/>
                  </a:cxn>
                  <a:cxn ang="0">
                    <a:pos x="294" y="18"/>
                  </a:cxn>
                  <a:cxn ang="0">
                    <a:pos x="328" y="6"/>
                  </a:cxn>
                  <a:cxn ang="0">
                    <a:pos x="317" y="0"/>
                  </a:cxn>
                  <a:cxn ang="0">
                    <a:pos x="274" y="4"/>
                  </a:cxn>
                  <a:cxn ang="0">
                    <a:pos x="223" y="16"/>
                  </a:cxn>
                  <a:cxn ang="0">
                    <a:pos x="175" y="33"/>
                  </a:cxn>
                </a:cxnLst>
                <a:rect l="0" t="0" r="r" b="b"/>
                <a:pathLst>
                  <a:path w="399" h="331">
                    <a:moveTo>
                      <a:pt x="155" y="44"/>
                    </a:moveTo>
                    <a:lnTo>
                      <a:pt x="124" y="62"/>
                    </a:lnTo>
                    <a:lnTo>
                      <a:pt x="94" y="80"/>
                    </a:lnTo>
                    <a:lnTo>
                      <a:pt x="66" y="101"/>
                    </a:lnTo>
                    <a:lnTo>
                      <a:pt x="42" y="123"/>
                    </a:lnTo>
                    <a:lnTo>
                      <a:pt x="21" y="146"/>
                    </a:lnTo>
                    <a:lnTo>
                      <a:pt x="7" y="171"/>
                    </a:lnTo>
                    <a:lnTo>
                      <a:pt x="0" y="199"/>
                    </a:lnTo>
                    <a:lnTo>
                      <a:pt x="1" y="227"/>
                    </a:lnTo>
                    <a:lnTo>
                      <a:pt x="4" y="234"/>
                    </a:lnTo>
                    <a:lnTo>
                      <a:pt x="7" y="242"/>
                    </a:lnTo>
                    <a:lnTo>
                      <a:pt x="11" y="248"/>
                    </a:lnTo>
                    <a:lnTo>
                      <a:pt x="17" y="255"/>
                    </a:lnTo>
                    <a:lnTo>
                      <a:pt x="24" y="261"/>
                    </a:lnTo>
                    <a:lnTo>
                      <a:pt x="33" y="267"/>
                    </a:lnTo>
                    <a:lnTo>
                      <a:pt x="40" y="272"/>
                    </a:lnTo>
                    <a:lnTo>
                      <a:pt x="50" y="276"/>
                    </a:lnTo>
                    <a:lnTo>
                      <a:pt x="69" y="284"/>
                    </a:lnTo>
                    <a:lnTo>
                      <a:pt x="88" y="291"/>
                    </a:lnTo>
                    <a:lnTo>
                      <a:pt x="107" y="297"/>
                    </a:lnTo>
                    <a:lnTo>
                      <a:pt x="127" y="302"/>
                    </a:lnTo>
                    <a:lnTo>
                      <a:pt x="148" y="307"/>
                    </a:lnTo>
                    <a:lnTo>
                      <a:pt x="168" y="311"/>
                    </a:lnTo>
                    <a:lnTo>
                      <a:pt x="188" y="315"/>
                    </a:lnTo>
                    <a:lnTo>
                      <a:pt x="209" y="318"/>
                    </a:lnTo>
                    <a:lnTo>
                      <a:pt x="230" y="321"/>
                    </a:lnTo>
                    <a:lnTo>
                      <a:pt x="251" y="323"/>
                    </a:lnTo>
                    <a:lnTo>
                      <a:pt x="272" y="325"/>
                    </a:lnTo>
                    <a:lnTo>
                      <a:pt x="294" y="327"/>
                    </a:lnTo>
                    <a:lnTo>
                      <a:pt x="315" y="328"/>
                    </a:lnTo>
                    <a:lnTo>
                      <a:pt x="336" y="329"/>
                    </a:lnTo>
                    <a:lnTo>
                      <a:pt x="358" y="330"/>
                    </a:lnTo>
                    <a:lnTo>
                      <a:pt x="378" y="331"/>
                    </a:lnTo>
                    <a:lnTo>
                      <a:pt x="386" y="331"/>
                    </a:lnTo>
                    <a:lnTo>
                      <a:pt x="391" y="329"/>
                    </a:lnTo>
                    <a:lnTo>
                      <a:pt x="396" y="325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3" y="307"/>
                    </a:lnTo>
                    <a:lnTo>
                      <a:pt x="364" y="304"/>
                    </a:lnTo>
                    <a:lnTo>
                      <a:pt x="345" y="302"/>
                    </a:lnTo>
                    <a:lnTo>
                      <a:pt x="326" y="299"/>
                    </a:lnTo>
                    <a:lnTo>
                      <a:pt x="306" y="297"/>
                    </a:lnTo>
                    <a:lnTo>
                      <a:pt x="287" y="295"/>
                    </a:lnTo>
                    <a:lnTo>
                      <a:pt x="268" y="293"/>
                    </a:lnTo>
                    <a:lnTo>
                      <a:pt x="248" y="291"/>
                    </a:lnTo>
                    <a:lnTo>
                      <a:pt x="229" y="288"/>
                    </a:lnTo>
                    <a:lnTo>
                      <a:pt x="210" y="286"/>
                    </a:lnTo>
                    <a:lnTo>
                      <a:pt x="191" y="283"/>
                    </a:lnTo>
                    <a:lnTo>
                      <a:pt x="172" y="279"/>
                    </a:lnTo>
                    <a:lnTo>
                      <a:pt x="153" y="276"/>
                    </a:lnTo>
                    <a:lnTo>
                      <a:pt x="136" y="271"/>
                    </a:lnTo>
                    <a:lnTo>
                      <a:pt x="117" y="266"/>
                    </a:lnTo>
                    <a:lnTo>
                      <a:pt x="100" y="261"/>
                    </a:lnTo>
                    <a:lnTo>
                      <a:pt x="82" y="254"/>
                    </a:lnTo>
                    <a:lnTo>
                      <a:pt x="68" y="247"/>
                    </a:lnTo>
                    <a:lnTo>
                      <a:pt x="56" y="238"/>
                    </a:lnTo>
                    <a:lnTo>
                      <a:pt x="48" y="228"/>
                    </a:lnTo>
                    <a:lnTo>
                      <a:pt x="43" y="216"/>
                    </a:lnTo>
                    <a:lnTo>
                      <a:pt x="42" y="204"/>
                    </a:lnTo>
                    <a:lnTo>
                      <a:pt x="43" y="189"/>
                    </a:lnTo>
                    <a:lnTo>
                      <a:pt x="48" y="175"/>
                    </a:lnTo>
                    <a:lnTo>
                      <a:pt x="53" y="164"/>
                    </a:lnTo>
                    <a:lnTo>
                      <a:pt x="64" y="149"/>
                    </a:lnTo>
                    <a:lnTo>
                      <a:pt x="75" y="134"/>
                    </a:lnTo>
                    <a:lnTo>
                      <a:pt x="88" y="121"/>
                    </a:lnTo>
                    <a:lnTo>
                      <a:pt x="103" y="109"/>
                    </a:lnTo>
                    <a:lnTo>
                      <a:pt x="117" y="97"/>
                    </a:lnTo>
                    <a:lnTo>
                      <a:pt x="133" y="85"/>
                    </a:lnTo>
                    <a:lnTo>
                      <a:pt x="152" y="73"/>
                    </a:lnTo>
                    <a:lnTo>
                      <a:pt x="171" y="61"/>
                    </a:lnTo>
                    <a:lnTo>
                      <a:pt x="190" y="51"/>
                    </a:lnTo>
                    <a:lnTo>
                      <a:pt x="214" y="42"/>
                    </a:lnTo>
                    <a:lnTo>
                      <a:pt x="242" y="33"/>
                    </a:lnTo>
                    <a:lnTo>
                      <a:pt x="270" y="25"/>
                    </a:lnTo>
                    <a:lnTo>
                      <a:pt x="294" y="18"/>
                    </a:lnTo>
                    <a:lnTo>
                      <a:pt x="315" y="12"/>
                    </a:lnTo>
                    <a:lnTo>
                      <a:pt x="328" y="6"/>
                    </a:lnTo>
                    <a:lnTo>
                      <a:pt x="332" y="2"/>
                    </a:lnTo>
                    <a:lnTo>
                      <a:pt x="317" y="0"/>
                    </a:lnTo>
                    <a:lnTo>
                      <a:pt x="297" y="1"/>
                    </a:lnTo>
                    <a:lnTo>
                      <a:pt x="274" y="4"/>
                    </a:lnTo>
                    <a:lnTo>
                      <a:pt x="249" y="9"/>
                    </a:lnTo>
                    <a:lnTo>
                      <a:pt x="223" y="16"/>
                    </a:lnTo>
                    <a:lnTo>
                      <a:pt x="198" y="24"/>
                    </a:lnTo>
                    <a:lnTo>
                      <a:pt x="175" y="33"/>
                    </a:lnTo>
                    <a:lnTo>
                      <a:pt x="155" y="4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0" name="Freeform 68"/>
              <p:cNvSpPr>
                <a:spLocks/>
              </p:cNvSpPr>
              <p:nvPr/>
            </p:nvSpPr>
            <p:spPr bwMode="auto">
              <a:xfrm>
                <a:off x="1419" y="2206"/>
                <a:ext cx="116" cy="110"/>
              </a:xfrm>
              <a:custGeom>
                <a:avLst/>
                <a:gdLst/>
                <a:ahLst/>
                <a:cxnLst>
                  <a:cxn ang="0">
                    <a:pos x="290" y="68"/>
                  </a:cxn>
                  <a:cxn ang="0">
                    <a:pos x="306" y="80"/>
                  </a:cxn>
                  <a:cxn ang="0">
                    <a:pos x="316" y="94"/>
                  </a:cxn>
                  <a:cxn ang="0">
                    <a:pos x="321" y="109"/>
                  </a:cxn>
                  <a:cxn ang="0">
                    <a:pos x="321" y="125"/>
                  </a:cxn>
                  <a:cxn ang="0">
                    <a:pos x="318" y="138"/>
                  </a:cxn>
                  <a:cxn ang="0">
                    <a:pos x="312" y="149"/>
                  </a:cxn>
                  <a:cxn ang="0">
                    <a:pos x="302" y="160"/>
                  </a:cxn>
                  <a:cxn ang="0">
                    <a:pos x="292" y="169"/>
                  </a:cxn>
                  <a:cxn ang="0">
                    <a:pos x="279" y="179"/>
                  </a:cxn>
                  <a:cxn ang="0">
                    <a:pos x="266" y="187"/>
                  </a:cxn>
                  <a:cxn ang="0">
                    <a:pos x="253" y="196"/>
                  </a:cxn>
                  <a:cxn ang="0">
                    <a:pos x="240" y="205"/>
                  </a:cxn>
                  <a:cxn ang="0">
                    <a:pos x="237" y="209"/>
                  </a:cxn>
                  <a:cxn ang="0">
                    <a:pos x="237" y="212"/>
                  </a:cxn>
                  <a:cxn ang="0">
                    <a:pos x="237" y="215"/>
                  </a:cxn>
                  <a:cxn ang="0">
                    <a:pos x="240" y="218"/>
                  </a:cxn>
                  <a:cxn ang="0">
                    <a:pos x="244" y="220"/>
                  </a:cxn>
                  <a:cxn ang="0">
                    <a:pos x="250" y="221"/>
                  </a:cxn>
                  <a:cxn ang="0">
                    <a:pos x="254" y="220"/>
                  </a:cxn>
                  <a:cxn ang="0">
                    <a:pos x="258" y="218"/>
                  </a:cxn>
                  <a:cxn ang="0">
                    <a:pos x="287" y="204"/>
                  </a:cxn>
                  <a:cxn ang="0">
                    <a:pos x="312" y="187"/>
                  </a:cxn>
                  <a:cxn ang="0">
                    <a:pos x="331" y="168"/>
                  </a:cxn>
                  <a:cxn ang="0">
                    <a:pos x="344" y="146"/>
                  </a:cxn>
                  <a:cxn ang="0">
                    <a:pos x="350" y="124"/>
                  </a:cxn>
                  <a:cxn ang="0">
                    <a:pos x="347" y="101"/>
                  </a:cxn>
                  <a:cxn ang="0">
                    <a:pos x="335" y="80"/>
                  </a:cxn>
                  <a:cxn ang="0">
                    <a:pos x="312" y="61"/>
                  </a:cxn>
                  <a:cxn ang="0">
                    <a:pos x="295" y="50"/>
                  </a:cxn>
                  <a:cxn ang="0">
                    <a:pos x="274" y="42"/>
                  </a:cxn>
                  <a:cxn ang="0">
                    <a:pos x="253" y="34"/>
                  </a:cxn>
                  <a:cxn ang="0">
                    <a:pos x="228" y="27"/>
                  </a:cxn>
                  <a:cxn ang="0">
                    <a:pos x="203" y="20"/>
                  </a:cxn>
                  <a:cxn ang="0">
                    <a:pos x="179" y="15"/>
                  </a:cxn>
                  <a:cxn ang="0">
                    <a:pos x="152" y="11"/>
                  </a:cxn>
                  <a:cxn ang="0">
                    <a:pos x="128" y="7"/>
                  </a:cxn>
                  <a:cxn ang="0">
                    <a:pos x="103" y="4"/>
                  </a:cxn>
                  <a:cxn ang="0">
                    <a:pos x="81" y="2"/>
                  </a:cxn>
                  <a:cxn ang="0">
                    <a:pos x="60" y="0"/>
                  </a:cxn>
                  <a:cxn ang="0">
                    <a:pos x="42" y="0"/>
                  </a:cxn>
                  <a:cxn ang="0">
                    <a:pos x="26" y="0"/>
                  </a:cxn>
                  <a:cxn ang="0">
                    <a:pos x="13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15" y="6"/>
                  </a:cxn>
                  <a:cxn ang="0">
                    <a:pos x="29" y="7"/>
                  </a:cxn>
                  <a:cxn ang="0">
                    <a:pos x="47" y="9"/>
                  </a:cxn>
                  <a:cxn ang="0">
                    <a:pos x="64" y="11"/>
                  </a:cxn>
                  <a:cxn ang="0">
                    <a:pos x="81" y="14"/>
                  </a:cxn>
                  <a:cxn ang="0">
                    <a:pos x="102" y="16"/>
                  </a:cxn>
                  <a:cxn ang="0">
                    <a:pos x="121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4"/>
                  </a:cxn>
                  <a:cxn ang="0">
                    <a:pos x="219" y="39"/>
                  </a:cxn>
                  <a:cxn ang="0">
                    <a:pos x="238" y="45"/>
                  </a:cxn>
                  <a:cxn ang="0">
                    <a:pos x="257" y="53"/>
                  </a:cxn>
                  <a:cxn ang="0">
                    <a:pos x="274" y="60"/>
                  </a:cxn>
                  <a:cxn ang="0">
                    <a:pos x="290" y="68"/>
                  </a:cxn>
                </a:cxnLst>
                <a:rect l="0" t="0" r="r" b="b"/>
                <a:pathLst>
                  <a:path w="350" h="221">
                    <a:moveTo>
                      <a:pt x="290" y="68"/>
                    </a:moveTo>
                    <a:lnTo>
                      <a:pt x="306" y="80"/>
                    </a:lnTo>
                    <a:lnTo>
                      <a:pt x="316" y="94"/>
                    </a:lnTo>
                    <a:lnTo>
                      <a:pt x="321" y="109"/>
                    </a:lnTo>
                    <a:lnTo>
                      <a:pt x="321" y="125"/>
                    </a:lnTo>
                    <a:lnTo>
                      <a:pt x="318" y="138"/>
                    </a:lnTo>
                    <a:lnTo>
                      <a:pt x="312" y="149"/>
                    </a:lnTo>
                    <a:lnTo>
                      <a:pt x="302" y="160"/>
                    </a:lnTo>
                    <a:lnTo>
                      <a:pt x="292" y="169"/>
                    </a:lnTo>
                    <a:lnTo>
                      <a:pt x="279" y="179"/>
                    </a:lnTo>
                    <a:lnTo>
                      <a:pt x="266" y="187"/>
                    </a:lnTo>
                    <a:lnTo>
                      <a:pt x="253" y="196"/>
                    </a:lnTo>
                    <a:lnTo>
                      <a:pt x="240" y="205"/>
                    </a:lnTo>
                    <a:lnTo>
                      <a:pt x="237" y="209"/>
                    </a:lnTo>
                    <a:lnTo>
                      <a:pt x="237" y="212"/>
                    </a:lnTo>
                    <a:lnTo>
                      <a:pt x="237" y="215"/>
                    </a:lnTo>
                    <a:lnTo>
                      <a:pt x="240" y="218"/>
                    </a:lnTo>
                    <a:lnTo>
                      <a:pt x="244" y="220"/>
                    </a:lnTo>
                    <a:lnTo>
                      <a:pt x="250" y="221"/>
                    </a:lnTo>
                    <a:lnTo>
                      <a:pt x="254" y="220"/>
                    </a:lnTo>
                    <a:lnTo>
                      <a:pt x="258" y="218"/>
                    </a:lnTo>
                    <a:lnTo>
                      <a:pt x="287" y="204"/>
                    </a:lnTo>
                    <a:lnTo>
                      <a:pt x="312" y="187"/>
                    </a:lnTo>
                    <a:lnTo>
                      <a:pt x="331" y="168"/>
                    </a:lnTo>
                    <a:lnTo>
                      <a:pt x="344" y="146"/>
                    </a:lnTo>
                    <a:lnTo>
                      <a:pt x="350" y="124"/>
                    </a:lnTo>
                    <a:lnTo>
                      <a:pt x="347" y="101"/>
                    </a:lnTo>
                    <a:lnTo>
                      <a:pt x="335" y="80"/>
                    </a:lnTo>
                    <a:lnTo>
                      <a:pt x="312" y="61"/>
                    </a:lnTo>
                    <a:lnTo>
                      <a:pt x="295" y="50"/>
                    </a:lnTo>
                    <a:lnTo>
                      <a:pt x="274" y="42"/>
                    </a:lnTo>
                    <a:lnTo>
                      <a:pt x="253" y="34"/>
                    </a:lnTo>
                    <a:lnTo>
                      <a:pt x="228" y="27"/>
                    </a:lnTo>
                    <a:lnTo>
                      <a:pt x="203" y="20"/>
                    </a:lnTo>
                    <a:lnTo>
                      <a:pt x="179" y="15"/>
                    </a:lnTo>
                    <a:lnTo>
                      <a:pt x="152" y="11"/>
                    </a:lnTo>
                    <a:lnTo>
                      <a:pt x="128" y="7"/>
                    </a:lnTo>
                    <a:lnTo>
                      <a:pt x="103" y="4"/>
                    </a:lnTo>
                    <a:lnTo>
                      <a:pt x="81" y="2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15" y="6"/>
                    </a:lnTo>
                    <a:lnTo>
                      <a:pt x="29" y="7"/>
                    </a:lnTo>
                    <a:lnTo>
                      <a:pt x="47" y="9"/>
                    </a:lnTo>
                    <a:lnTo>
                      <a:pt x="64" y="11"/>
                    </a:lnTo>
                    <a:lnTo>
                      <a:pt x="81" y="14"/>
                    </a:lnTo>
                    <a:lnTo>
                      <a:pt x="102" y="16"/>
                    </a:lnTo>
                    <a:lnTo>
                      <a:pt x="121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4"/>
                    </a:lnTo>
                    <a:lnTo>
                      <a:pt x="219" y="39"/>
                    </a:lnTo>
                    <a:lnTo>
                      <a:pt x="238" y="45"/>
                    </a:lnTo>
                    <a:lnTo>
                      <a:pt x="257" y="53"/>
                    </a:lnTo>
                    <a:lnTo>
                      <a:pt x="274" y="60"/>
                    </a:lnTo>
                    <a:lnTo>
                      <a:pt x="290" y="68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1" name="Freeform 69"/>
              <p:cNvSpPr>
                <a:spLocks/>
              </p:cNvSpPr>
              <p:nvPr/>
            </p:nvSpPr>
            <p:spPr bwMode="auto">
              <a:xfrm>
                <a:off x="1181" y="2256"/>
                <a:ext cx="48" cy="105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131"/>
                  </a:cxn>
                  <a:cxn ang="0">
                    <a:pos x="6" y="147"/>
                  </a:cxn>
                  <a:cxn ang="0">
                    <a:pos x="16" y="162"/>
                  </a:cxn>
                  <a:cxn ang="0">
                    <a:pos x="30" y="175"/>
                  </a:cxn>
                  <a:cxn ang="0">
                    <a:pos x="48" y="186"/>
                  </a:cxn>
                  <a:cxn ang="0">
                    <a:pos x="68" y="196"/>
                  </a:cxn>
                  <a:cxn ang="0">
                    <a:pos x="91" y="203"/>
                  </a:cxn>
                  <a:cxn ang="0">
                    <a:pos x="114" y="207"/>
                  </a:cxn>
                  <a:cxn ang="0">
                    <a:pos x="122" y="208"/>
                  </a:cxn>
                  <a:cxn ang="0">
                    <a:pos x="129" y="206"/>
                  </a:cxn>
                  <a:cxn ang="0">
                    <a:pos x="135" y="203"/>
                  </a:cxn>
                  <a:cxn ang="0">
                    <a:pos x="138" y="199"/>
                  </a:cxn>
                  <a:cxn ang="0">
                    <a:pos x="138" y="194"/>
                  </a:cxn>
                  <a:cxn ang="0">
                    <a:pos x="136" y="189"/>
                  </a:cxn>
                  <a:cxn ang="0">
                    <a:pos x="132" y="185"/>
                  </a:cxn>
                  <a:cxn ang="0">
                    <a:pos x="125" y="183"/>
                  </a:cxn>
                  <a:cxn ang="0">
                    <a:pos x="101" y="177"/>
                  </a:cxn>
                  <a:cxn ang="0">
                    <a:pos x="80" y="169"/>
                  </a:cxn>
                  <a:cxn ang="0">
                    <a:pos x="62" y="158"/>
                  </a:cxn>
                  <a:cxn ang="0">
                    <a:pos x="49" y="146"/>
                  </a:cxn>
                  <a:cxn ang="0">
                    <a:pos x="40" y="131"/>
                  </a:cxn>
                  <a:cxn ang="0">
                    <a:pos x="36" y="115"/>
                  </a:cxn>
                  <a:cxn ang="0">
                    <a:pos x="36" y="97"/>
                  </a:cxn>
                  <a:cxn ang="0">
                    <a:pos x="43" y="79"/>
                  </a:cxn>
                  <a:cxn ang="0">
                    <a:pos x="52" y="66"/>
                  </a:cxn>
                  <a:cxn ang="0">
                    <a:pos x="64" y="54"/>
                  </a:cxn>
                  <a:cxn ang="0">
                    <a:pos x="77" y="43"/>
                  </a:cxn>
                  <a:cxn ang="0">
                    <a:pos x="91" y="33"/>
                  </a:cxn>
                  <a:cxn ang="0">
                    <a:pos x="104" y="24"/>
                  </a:cxn>
                  <a:cxn ang="0">
                    <a:pos x="119" y="16"/>
                  </a:cxn>
                  <a:cxn ang="0">
                    <a:pos x="132" y="8"/>
                  </a:cxn>
                  <a:cxn ang="0">
                    <a:pos x="142" y="1"/>
                  </a:cxn>
                  <a:cxn ang="0">
                    <a:pos x="132" y="0"/>
                  </a:cxn>
                  <a:cxn ang="0">
                    <a:pos x="116" y="5"/>
                  </a:cxn>
                  <a:cxn ang="0">
                    <a:pos x="94" y="16"/>
                  </a:cxn>
                  <a:cxn ang="0">
                    <a:pos x="69" y="31"/>
                  </a:cxn>
                  <a:cxn ang="0">
                    <a:pos x="46" y="50"/>
                  </a:cxn>
                  <a:cxn ang="0">
                    <a:pos x="24" y="70"/>
                  </a:cxn>
                  <a:cxn ang="0">
                    <a:pos x="9" y="92"/>
                  </a:cxn>
                  <a:cxn ang="0">
                    <a:pos x="0" y="114"/>
                  </a:cxn>
                </a:cxnLst>
                <a:rect l="0" t="0" r="r" b="b"/>
                <a:pathLst>
                  <a:path w="142" h="208">
                    <a:moveTo>
                      <a:pt x="0" y="114"/>
                    </a:moveTo>
                    <a:lnTo>
                      <a:pt x="0" y="131"/>
                    </a:lnTo>
                    <a:lnTo>
                      <a:pt x="6" y="147"/>
                    </a:lnTo>
                    <a:lnTo>
                      <a:pt x="16" y="162"/>
                    </a:lnTo>
                    <a:lnTo>
                      <a:pt x="30" y="175"/>
                    </a:lnTo>
                    <a:lnTo>
                      <a:pt x="48" y="186"/>
                    </a:lnTo>
                    <a:lnTo>
                      <a:pt x="68" y="196"/>
                    </a:lnTo>
                    <a:lnTo>
                      <a:pt x="91" y="203"/>
                    </a:lnTo>
                    <a:lnTo>
                      <a:pt x="114" y="207"/>
                    </a:lnTo>
                    <a:lnTo>
                      <a:pt x="122" y="208"/>
                    </a:lnTo>
                    <a:lnTo>
                      <a:pt x="129" y="206"/>
                    </a:lnTo>
                    <a:lnTo>
                      <a:pt x="135" y="203"/>
                    </a:lnTo>
                    <a:lnTo>
                      <a:pt x="138" y="199"/>
                    </a:lnTo>
                    <a:lnTo>
                      <a:pt x="138" y="194"/>
                    </a:lnTo>
                    <a:lnTo>
                      <a:pt x="136" y="189"/>
                    </a:lnTo>
                    <a:lnTo>
                      <a:pt x="132" y="185"/>
                    </a:lnTo>
                    <a:lnTo>
                      <a:pt x="125" y="183"/>
                    </a:lnTo>
                    <a:lnTo>
                      <a:pt x="101" y="177"/>
                    </a:lnTo>
                    <a:lnTo>
                      <a:pt x="80" y="169"/>
                    </a:lnTo>
                    <a:lnTo>
                      <a:pt x="62" y="158"/>
                    </a:lnTo>
                    <a:lnTo>
                      <a:pt x="49" y="146"/>
                    </a:lnTo>
                    <a:lnTo>
                      <a:pt x="40" y="131"/>
                    </a:lnTo>
                    <a:lnTo>
                      <a:pt x="36" y="115"/>
                    </a:lnTo>
                    <a:lnTo>
                      <a:pt x="36" y="97"/>
                    </a:lnTo>
                    <a:lnTo>
                      <a:pt x="43" y="79"/>
                    </a:lnTo>
                    <a:lnTo>
                      <a:pt x="52" y="66"/>
                    </a:lnTo>
                    <a:lnTo>
                      <a:pt x="64" y="54"/>
                    </a:lnTo>
                    <a:lnTo>
                      <a:pt x="77" y="43"/>
                    </a:lnTo>
                    <a:lnTo>
                      <a:pt x="91" y="33"/>
                    </a:lnTo>
                    <a:lnTo>
                      <a:pt x="104" y="24"/>
                    </a:lnTo>
                    <a:lnTo>
                      <a:pt x="119" y="16"/>
                    </a:lnTo>
                    <a:lnTo>
                      <a:pt x="132" y="8"/>
                    </a:lnTo>
                    <a:lnTo>
                      <a:pt x="142" y="1"/>
                    </a:lnTo>
                    <a:lnTo>
                      <a:pt x="132" y="0"/>
                    </a:lnTo>
                    <a:lnTo>
                      <a:pt x="116" y="5"/>
                    </a:lnTo>
                    <a:lnTo>
                      <a:pt x="94" y="16"/>
                    </a:lnTo>
                    <a:lnTo>
                      <a:pt x="69" y="31"/>
                    </a:lnTo>
                    <a:lnTo>
                      <a:pt x="46" y="50"/>
                    </a:lnTo>
                    <a:lnTo>
                      <a:pt x="24" y="70"/>
                    </a:lnTo>
                    <a:lnTo>
                      <a:pt x="9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2" name="Freeform 70"/>
              <p:cNvSpPr>
                <a:spLocks/>
              </p:cNvSpPr>
              <p:nvPr/>
            </p:nvSpPr>
            <p:spPr bwMode="auto">
              <a:xfrm>
                <a:off x="1515" y="2198"/>
                <a:ext cx="101" cy="136"/>
              </a:xfrm>
              <a:custGeom>
                <a:avLst/>
                <a:gdLst/>
                <a:ahLst/>
                <a:cxnLst>
                  <a:cxn ang="0">
                    <a:pos x="257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8" y="183"/>
                  </a:cxn>
                  <a:cxn ang="0">
                    <a:pos x="233" y="200"/>
                  </a:cxn>
                  <a:cxn ang="0">
                    <a:pos x="206" y="215"/>
                  </a:cxn>
                  <a:cxn ang="0">
                    <a:pos x="177" y="232"/>
                  </a:cxn>
                  <a:cxn ang="0">
                    <a:pos x="159" y="244"/>
                  </a:cxn>
                  <a:cxn ang="0">
                    <a:pos x="154" y="252"/>
                  </a:cxn>
                  <a:cxn ang="0">
                    <a:pos x="149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2" y="271"/>
                  </a:cxn>
                  <a:cxn ang="0">
                    <a:pos x="191" y="257"/>
                  </a:cxn>
                  <a:cxn ang="0">
                    <a:pos x="223" y="236"/>
                  </a:cxn>
                  <a:cxn ang="0">
                    <a:pos x="257" y="215"/>
                  </a:cxn>
                  <a:cxn ang="0">
                    <a:pos x="286" y="192"/>
                  </a:cxn>
                  <a:cxn ang="0">
                    <a:pos x="303" y="164"/>
                  </a:cxn>
                  <a:cxn ang="0">
                    <a:pos x="300" y="134"/>
                  </a:cxn>
                  <a:cxn ang="0">
                    <a:pos x="281" y="106"/>
                  </a:cxn>
                  <a:cxn ang="0">
                    <a:pos x="249" y="83"/>
                  </a:cxn>
                  <a:cxn ang="0">
                    <a:pos x="219" y="65"/>
                  </a:cxn>
                  <a:cxn ang="0">
                    <a:pos x="188" y="52"/>
                  </a:cxn>
                  <a:cxn ang="0">
                    <a:pos x="157" y="38"/>
                  </a:cxn>
                  <a:cxn ang="0">
                    <a:pos x="122" y="25"/>
                  </a:cxn>
                  <a:cxn ang="0">
                    <a:pos x="90" y="14"/>
                  </a:cxn>
                  <a:cxn ang="0">
                    <a:pos x="58" y="6"/>
                  </a:cxn>
                  <a:cxn ang="0">
                    <a:pos x="30" y="1"/>
                  </a:cxn>
                  <a:cxn ang="0">
                    <a:pos x="9" y="1"/>
                  </a:cxn>
                  <a:cxn ang="0">
                    <a:pos x="10" y="5"/>
                  </a:cxn>
                  <a:cxn ang="0">
                    <a:pos x="35" y="12"/>
                  </a:cxn>
                  <a:cxn ang="0">
                    <a:pos x="64" y="21"/>
                  </a:cxn>
                  <a:cxn ang="0">
                    <a:pos x="97" y="32"/>
                  </a:cxn>
                  <a:cxn ang="0">
                    <a:pos x="132" y="45"/>
                  </a:cxn>
                  <a:cxn ang="0">
                    <a:pos x="167" y="60"/>
                  </a:cxn>
                  <a:cxn ang="0">
                    <a:pos x="201" y="77"/>
                  </a:cxn>
                  <a:cxn ang="0">
                    <a:pos x="232" y="93"/>
                  </a:cxn>
                </a:cxnLst>
                <a:rect l="0" t="0" r="r" b="b"/>
                <a:pathLst>
                  <a:path w="304" h="272">
                    <a:moveTo>
                      <a:pt x="246" y="102"/>
                    </a:moveTo>
                    <a:lnTo>
                      <a:pt x="257" y="109"/>
                    </a:lnTo>
                    <a:lnTo>
                      <a:pt x="265" y="117"/>
                    </a:lnTo>
                    <a:lnTo>
                      <a:pt x="271" y="126"/>
                    </a:lnTo>
                    <a:lnTo>
                      <a:pt x="277" y="135"/>
                    </a:lnTo>
                    <a:lnTo>
                      <a:pt x="278" y="144"/>
                    </a:lnTo>
                    <a:lnTo>
                      <a:pt x="278" y="154"/>
                    </a:lnTo>
                    <a:lnTo>
                      <a:pt x="274" y="164"/>
                    </a:lnTo>
                    <a:lnTo>
                      <a:pt x="268" y="173"/>
                    </a:lnTo>
                    <a:lnTo>
                      <a:pt x="258" y="183"/>
                    </a:lnTo>
                    <a:lnTo>
                      <a:pt x="246" y="192"/>
                    </a:lnTo>
                    <a:lnTo>
                      <a:pt x="233" y="200"/>
                    </a:lnTo>
                    <a:lnTo>
                      <a:pt x="219" y="208"/>
                    </a:lnTo>
                    <a:lnTo>
                      <a:pt x="206" y="215"/>
                    </a:lnTo>
                    <a:lnTo>
                      <a:pt x="191" y="224"/>
                    </a:lnTo>
                    <a:lnTo>
                      <a:pt x="177" y="232"/>
                    </a:lnTo>
                    <a:lnTo>
                      <a:pt x="164" y="241"/>
                    </a:lnTo>
                    <a:lnTo>
                      <a:pt x="159" y="244"/>
                    </a:lnTo>
                    <a:lnTo>
                      <a:pt x="157" y="248"/>
                    </a:lnTo>
                    <a:lnTo>
                      <a:pt x="154" y="252"/>
                    </a:lnTo>
                    <a:lnTo>
                      <a:pt x="151" y="256"/>
                    </a:lnTo>
                    <a:lnTo>
                      <a:pt x="149" y="260"/>
                    </a:lnTo>
                    <a:lnTo>
                      <a:pt x="149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7" y="272"/>
                    </a:lnTo>
                    <a:lnTo>
                      <a:pt x="172" y="271"/>
                    </a:lnTo>
                    <a:lnTo>
                      <a:pt x="177" y="268"/>
                    </a:lnTo>
                    <a:lnTo>
                      <a:pt x="191" y="257"/>
                    </a:lnTo>
                    <a:lnTo>
                      <a:pt x="207" y="246"/>
                    </a:lnTo>
                    <a:lnTo>
                      <a:pt x="223" y="236"/>
                    </a:lnTo>
                    <a:lnTo>
                      <a:pt x="241" y="226"/>
                    </a:lnTo>
                    <a:lnTo>
                      <a:pt x="257" y="215"/>
                    </a:lnTo>
                    <a:lnTo>
                      <a:pt x="271" y="204"/>
                    </a:lnTo>
                    <a:lnTo>
                      <a:pt x="286" y="192"/>
                    </a:lnTo>
                    <a:lnTo>
                      <a:pt x="296" y="179"/>
                    </a:lnTo>
                    <a:lnTo>
                      <a:pt x="303" y="164"/>
                    </a:lnTo>
                    <a:lnTo>
                      <a:pt x="304" y="149"/>
                    </a:lnTo>
                    <a:lnTo>
                      <a:pt x="300" y="134"/>
                    </a:lnTo>
                    <a:lnTo>
                      <a:pt x="293" y="120"/>
                    </a:lnTo>
                    <a:lnTo>
                      <a:pt x="281" y="106"/>
                    </a:lnTo>
                    <a:lnTo>
                      <a:pt x="267" y="94"/>
                    </a:lnTo>
                    <a:lnTo>
                      <a:pt x="249" y="83"/>
                    </a:lnTo>
                    <a:lnTo>
                      <a:pt x="232" y="73"/>
                    </a:lnTo>
                    <a:lnTo>
                      <a:pt x="219" y="65"/>
                    </a:lnTo>
                    <a:lnTo>
                      <a:pt x="204" y="59"/>
                    </a:lnTo>
                    <a:lnTo>
                      <a:pt x="188" y="52"/>
                    </a:lnTo>
                    <a:lnTo>
                      <a:pt x="172" y="45"/>
                    </a:lnTo>
                    <a:lnTo>
                      <a:pt x="157" y="38"/>
                    </a:lnTo>
                    <a:lnTo>
                      <a:pt x="139" y="31"/>
                    </a:lnTo>
                    <a:lnTo>
                      <a:pt x="122" y="25"/>
                    </a:lnTo>
                    <a:lnTo>
                      <a:pt x="106" y="19"/>
                    </a:lnTo>
                    <a:lnTo>
                      <a:pt x="90" y="14"/>
                    </a:lnTo>
                    <a:lnTo>
                      <a:pt x="74" y="9"/>
                    </a:lnTo>
                    <a:lnTo>
                      <a:pt x="58" y="6"/>
                    </a:lnTo>
                    <a:lnTo>
                      <a:pt x="43" y="3"/>
                    </a:lnTo>
                    <a:lnTo>
                      <a:pt x="30" y="1"/>
                    </a:lnTo>
                    <a:lnTo>
                      <a:pt x="19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22" y="8"/>
                    </a:lnTo>
                    <a:lnTo>
                      <a:pt x="35" y="12"/>
                    </a:lnTo>
                    <a:lnTo>
                      <a:pt x="48" y="16"/>
                    </a:lnTo>
                    <a:lnTo>
                      <a:pt x="64" y="21"/>
                    </a:lnTo>
                    <a:lnTo>
                      <a:pt x="80" y="26"/>
                    </a:lnTo>
                    <a:lnTo>
                      <a:pt x="97" y="32"/>
                    </a:lnTo>
                    <a:lnTo>
                      <a:pt x="114" y="38"/>
                    </a:lnTo>
                    <a:lnTo>
                      <a:pt x="132" y="45"/>
                    </a:lnTo>
                    <a:lnTo>
                      <a:pt x="149" y="52"/>
                    </a:lnTo>
                    <a:lnTo>
                      <a:pt x="167" y="60"/>
                    </a:lnTo>
                    <a:lnTo>
                      <a:pt x="184" y="69"/>
                    </a:lnTo>
                    <a:lnTo>
                      <a:pt x="201" y="77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3" name="Freeform 71"/>
              <p:cNvSpPr>
                <a:spLocks/>
              </p:cNvSpPr>
              <p:nvPr/>
            </p:nvSpPr>
            <p:spPr bwMode="auto">
              <a:xfrm>
                <a:off x="1403" y="2357"/>
                <a:ext cx="34" cy="82"/>
              </a:xfrm>
              <a:custGeom>
                <a:avLst/>
                <a:gdLst/>
                <a:ahLst/>
                <a:cxnLst>
                  <a:cxn ang="0">
                    <a:pos x="39" y="12"/>
                  </a:cxn>
                  <a:cxn ang="0">
                    <a:pos x="37" y="7"/>
                  </a:cxn>
                  <a:cxn ang="0">
                    <a:pos x="32" y="3"/>
                  </a:cxn>
                  <a:cxn ang="0">
                    <a:pos x="25" y="1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8" y="37"/>
                  </a:cxn>
                  <a:cxn ang="0">
                    <a:pos x="19" y="63"/>
                  </a:cxn>
                  <a:cxn ang="0">
                    <a:pos x="34" y="88"/>
                  </a:cxn>
                  <a:cxn ang="0">
                    <a:pos x="51" y="112"/>
                  </a:cxn>
                  <a:cxn ang="0">
                    <a:pos x="68" y="133"/>
                  </a:cxn>
                  <a:cxn ang="0">
                    <a:pos x="84" y="150"/>
                  </a:cxn>
                  <a:cxn ang="0">
                    <a:pos x="96" y="161"/>
                  </a:cxn>
                  <a:cxn ang="0">
                    <a:pos x="103" y="164"/>
                  </a:cxn>
                  <a:cxn ang="0">
                    <a:pos x="100" y="153"/>
                  </a:cxn>
                  <a:cxn ang="0">
                    <a:pos x="93" y="139"/>
                  </a:cxn>
                  <a:cxn ang="0">
                    <a:pos x="84" y="121"/>
                  </a:cxn>
                  <a:cxn ang="0">
                    <a:pos x="74" y="100"/>
                  </a:cxn>
                  <a:cxn ang="0">
                    <a:pos x="64" y="78"/>
                  </a:cxn>
                  <a:cxn ang="0">
                    <a:pos x="54" y="55"/>
                  </a:cxn>
                  <a:cxn ang="0">
                    <a:pos x="45" y="33"/>
                  </a:cxn>
                  <a:cxn ang="0">
                    <a:pos x="39" y="12"/>
                  </a:cxn>
                </a:cxnLst>
                <a:rect l="0" t="0" r="r" b="b"/>
                <a:pathLst>
                  <a:path w="103" h="164">
                    <a:moveTo>
                      <a:pt x="39" y="12"/>
                    </a:moveTo>
                    <a:lnTo>
                      <a:pt x="37" y="7"/>
                    </a:lnTo>
                    <a:lnTo>
                      <a:pt x="32" y="3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8" y="37"/>
                    </a:lnTo>
                    <a:lnTo>
                      <a:pt x="19" y="63"/>
                    </a:lnTo>
                    <a:lnTo>
                      <a:pt x="34" y="88"/>
                    </a:lnTo>
                    <a:lnTo>
                      <a:pt x="51" y="112"/>
                    </a:lnTo>
                    <a:lnTo>
                      <a:pt x="68" y="133"/>
                    </a:lnTo>
                    <a:lnTo>
                      <a:pt x="84" y="150"/>
                    </a:lnTo>
                    <a:lnTo>
                      <a:pt x="96" y="161"/>
                    </a:lnTo>
                    <a:lnTo>
                      <a:pt x="103" y="164"/>
                    </a:lnTo>
                    <a:lnTo>
                      <a:pt x="100" y="153"/>
                    </a:lnTo>
                    <a:lnTo>
                      <a:pt x="93" y="139"/>
                    </a:lnTo>
                    <a:lnTo>
                      <a:pt x="84" y="121"/>
                    </a:lnTo>
                    <a:lnTo>
                      <a:pt x="74" y="100"/>
                    </a:lnTo>
                    <a:lnTo>
                      <a:pt x="64" y="78"/>
                    </a:lnTo>
                    <a:lnTo>
                      <a:pt x="54" y="55"/>
                    </a:lnTo>
                    <a:lnTo>
                      <a:pt x="45" y="33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4" name="Freeform 72"/>
              <p:cNvSpPr>
                <a:spLocks/>
              </p:cNvSpPr>
              <p:nvPr/>
            </p:nvSpPr>
            <p:spPr bwMode="auto">
              <a:xfrm>
                <a:off x="1388" y="2313"/>
                <a:ext cx="18" cy="42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6" y="5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21"/>
                  </a:cxn>
                  <a:cxn ang="0">
                    <a:pos x="5" y="33"/>
                  </a:cxn>
                  <a:cxn ang="0">
                    <a:pos x="10" y="45"/>
                  </a:cxn>
                  <a:cxn ang="0">
                    <a:pos x="18" y="57"/>
                  </a:cxn>
                  <a:cxn ang="0">
                    <a:pos x="26" y="68"/>
                  </a:cxn>
                  <a:cxn ang="0">
                    <a:pos x="35" y="76"/>
                  </a:cxn>
                  <a:cxn ang="0">
                    <a:pos x="45" y="81"/>
                  </a:cxn>
                  <a:cxn ang="0">
                    <a:pos x="53" y="82"/>
                  </a:cxn>
                  <a:cxn ang="0">
                    <a:pos x="54" y="66"/>
                  </a:cxn>
                  <a:cxn ang="0">
                    <a:pos x="47" y="47"/>
                  </a:cxn>
                  <a:cxn ang="0">
                    <a:pos x="38" y="28"/>
                  </a:cxn>
                  <a:cxn ang="0">
                    <a:pos x="28" y="9"/>
                  </a:cxn>
                </a:cxnLst>
                <a:rect l="0" t="0" r="r" b="b"/>
                <a:pathLst>
                  <a:path w="54" h="82">
                    <a:moveTo>
                      <a:pt x="28" y="9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1"/>
                    </a:lnTo>
                    <a:lnTo>
                      <a:pt x="5" y="33"/>
                    </a:lnTo>
                    <a:lnTo>
                      <a:pt x="10" y="45"/>
                    </a:lnTo>
                    <a:lnTo>
                      <a:pt x="18" y="57"/>
                    </a:lnTo>
                    <a:lnTo>
                      <a:pt x="26" y="68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3" y="82"/>
                    </a:lnTo>
                    <a:lnTo>
                      <a:pt x="54" y="66"/>
                    </a:lnTo>
                    <a:lnTo>
                      <a:pt x="47" y="47"/>
                    </a:lnTo>
                    <a:lnTo>
                      <a:pt x="38" y="28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5" name="Freeform 73"/>
              <p:cNvSpPr>
                <a:spLocks/>
              </p:cNvSpPr>
              <p:nvPr/>
            </p:nvSpPr>
            <p:spPr bwMode="auto">
              <a:xfrm>
                <a:off x="1373" y="2283"/>
                <a:ext cx="16" cy="24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4" y="21"/>
                  </a:cxn>
                  <a:cxn ang="0">
                    <a:pos x="10" y="28"/>
                  </a:cxn>
                  <a:cxn ang="0">
                    <a:pos x="17" y="34"/>
                  </a:cxn>
                  <a:cxn ang="0">
                    <a:pos x="24" y="40"/>
                  </a:cxn>
                  <a:cxn ang="0">
                    <a:pos x="33" y="44"/>
                  </a:cxn>
                  <a:cxn ang="0">
                    <a:pos x="40" y="47"/>
                  </a:cxn>
                  <a:cxn ang="0">
                    <a:pos x="46" y="47"/>
                  </a:cxn>
                  <a:cxn ang="0">
                    <a:pos x="45" y="37"/>
                  </a:cxn>
                  <a:cxn ang="0">
                    <a:pos x="39" y="25"/>
                  </a:cxn>
                  <a:cxn ang="0">
                    <a:pos x="30" y="14"/>
                  </a:cxn>
                  <a:cxn ang="0">
                    <a:pos x="24" y="6"/>
                  </a:cxn>
                </a:cxnLst>
                <a:rect l="0" t="0" r="r" b="b"/>
                <a:pathLst>
                  <a:path w="46" h="47">
                    <a:moveTo>
                      <a:pt x="24" y="6"/>
                    </a:move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4" y="21"/>
                    </a:lnTo>
                    <a:lnTo>
                      <a:pt x="10" y="28"/>
                    </a:lnTo>
                    <a:lnTo>
                      <a:pt x="17" y="34"/>
                    </a:lnTo>
                    <a:lnTo>
                      <a:pt x="24" y="40"/>
                    </a:lnTo>
                    <a:lnTo>
                      <a:pt x="33" y="44"/>
                    </a:lnTo>
                    <a:lnTo>
                      <a:pt x="40" y="47"/>
                    </a:lnTo>
                    <a:lnTo>
                      <a:pt x="46" y="47"/>
                    </a:lnTo>
                    <a:lnTo>
                      <a:pt x="45" y="37"/>
                    </a:lnTo>
                    <a:lnTo>
                      <a:pt x="39" y="25"/>
                    </a:lnTo>
                    <a:lnTo>
                      <a:pt x="30" y="14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6" name="Freeform 74"/>
              <p:cNvSpPr>
                <a:spLocks/>
              </p:cNvSpPr>
              <p:nvPr/>
            </p:nvSpPr>
            <p:spPr bwMode="auto">
              <a:xfrm>
                <a:off x="1360" y="2263"/>
                <a:ext cx="21" cy="16"/>
              </a:xfrm>
              <a:custGeom>
                <a:avLst/>
                <a:gdLst/>
                <a:ahLst/>
                <a:cxnLst>
                  <a:cxn ang="0">
                    <a:pos x="50" y="23"/>
                  </a:cxn>
                  <a:cxn ang="0">
                    <a:pos x="56" y="21"/>
                  </a:cxn>
                  <a:cxn ang="0">
                    <a:pos x="62" y="18"/>
                  </a:cxn>
                  <a:cxn ang="0">
                    <a:pos x="63" y="14"/>
                  </a:cxn>
                  <a:cxn ang="0">
                    <a:pos x="63" y="10"/>
                  </a:cxn>
                  <a:cxn ang="0">
                    <a:pos x="61" y="5"/>
                  </a:cxn>
                  <a:cxn ang="0">
                    <a:pos x="56" y="2"/>
                  </a:cxn>
                  <a:cxn ang="0">
                    <a:pos x="50" y="0"/>
                  </a:cxn>
                  <a:cxn ang="0">
                    <a:pos x="43" y="0"/>
                  </a:cxn>
                  <a:cxn ang="0">
                    <a:pos x="40" y="0"/>
                  </a:cxn>
                  <a:cxn ang="0">
                    <a:pos x="34" y="1"/>
                  </a:cxn>
                  <a:cxn ang="0">
                    <a:pos x="26" y="3"/>
                  </a:cxn>
                  <a:cxn ang="0">
                    <a:pos x="16" y="7"/>
                  </a:cxn>
                  <a:cxn ang="0">
                    <a:pos x="7" y="13"/>
                  </a:cxn>
                  <a:cxn ang="0">
                    <a:pos x="3" y="19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4" y="29"/>
                  </a:cxn>
                  <a:cxn ang="0">
                    <a:pos x="10" y="31"/>
                  </a:cxn>
                  <a:cxn ang="0">
                    <a:pos x="16" y="31"/>
                  </a:cxn>
                  <a:cxn ang="0">
                    <a:pos x="21" y="31"/>
                  </a:cxn>
                  <a:cxn ang="0">
                    <a:pos x="29" y="29"/>
                  </a:cxn>
                  <a:cxn ang="0">
                    <a:pos x="36" y="28"/>
                  </a:cxn>
                  <a:cxn ang="0">
                    <a:pos x="43" y="26"/>
                  </a:cxn>
                  <a:cxn ang="0">
                    <a:pos x="50" y="23"/>
                  </a:cxn>
                </a:cxnLst>
                <a:rect l="0" t="0" r="r" b="b"/>
                <a:pathLst>
                  <a:path w="63" h="31">
                    <a:moveTo>
                      <a:pt x="50" y="23"/>
                    </a:moveTo>
                    <a:lnTo>
                      <a:pt x="56" y="21"/>
                    </a:lnTo>
                    <a:lnTo>
                      <a:pt x="62" y="18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1" y="5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6" y="7"/>
                    </a:lnTo>
                    <a:lnTo>
                      <a:pt x="7" y="13"/>
                    </a:lnTo>
                    <a:lnTo>
                      <a:pt x="3" y="19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4" y="29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9" y="29"/>
                    </a:lnTo>
                    <a:lnTo>
                      <a:pt x="36" y="28"/>
                    </a:lnTo>
                    <a:lnTo>
                      <a:pt x="43" y="26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7" name="Freeform 75"/>
              <p:cNvSpPr>
                <a:spLocks/>
              </p:cNvSpPr>
              <p:nvPr/>
            </p:nvSpPr>
            <p:spPr bwMode="auto">
              <a:xfrm>
                <a:off x="1261" y="2237"/>
                <a:ext cx="81" cy="103"/>
              </a:xfrm>
              <a:custGeom>
                <a:avLst/>
                <a:gdLst/>
                <a:ahLst/>
                <a:cxnLst>
                  <a:cxn ang="0">
                    <a:pos x="90" y="31"/>
                  </a:cxn>
                  <a:cxn ang="0">
                    <a:pos x="72" y="40"/>
                  </a:cxn>
                  <a:cxn ang="0">
                    <a:pos x="56" y="50"/>
                  </a:cxn>
                  <a:cxn ang="0">
                    <a:pos x="40" y="62"/>
                  </a:cxn>
                  <a:cxn ang="0">
                    <a:pos x="27" y="74"/>
                  </a:cxn>
                  <a:cxn ang="0">
                    <a:pos x="17" y="87"/>
                  </a:cxn>
                  <a:cxn ang="0">
                    <a:pos x="8" y="100"/>
                  </a:cxn>
                  <a:cxn ang="0">
                    <a:pos x="3" y="113"/>
                  </a:cxn>
                  <a:cxn ang="0">
                    <a:pos x="0" y="127"/>
                  </a:cxn>
                  <a:cxn ang="0">
                    <a:pos x="3" y="149"/>
                  </a:cxn>
                  <a:cxn ang="0">
                    <a:pos x="14" y="166"/>
                  </a:cxn>
                  <a:cxn ang="0">
                    <a:pos x="32" y="181"/>
                  </a:cxn>
                  <a:cxn ang="0">
                    <a:pos x="53" y="192"/>
                  </a:cxn>
                  <a:cxn ang="0">
                    <a:pos x="80" y="200"/>
                  </a:cxn>
                  <a:cxn ang="0">
                    <a:pos x="109" y="205"/>
                  </a:cxn>
                  <a:cxn ang="0">
                    <a:pos x="136" y="206"/>
                  </a:cxn>
                  <a:cxn ang="0">
                    <a:pos x="164" y="203"/>
                  </a:cxn>
                  <a:cxn ang="0">
                    <a:pos x="169" y="203"/>
                  </a:cxn>
                  <a:cxn ang="0">
                    <a:pos x="175" y="201"/>
                  </a:cxn>
                  <a:cxn ang="0">
                    <a:pos x="180" y="197"/>
                  </a:cxn>
                  <a:cxn ang="0">
                    <a:pos x="181" y="193"/>
                  </a:cxn>
                  <a:cxn ang="0">
                    <a:pos x="180" y="191"/>
                  </a:cxn>
                  <a:cxn ang="0">
                    <a:pos x="175" y="191"/>
                  </a:cxn>
                  <a:cxn ang="0">
                    <a:pos x="169" y="190"/>
                  </a:cxn>
                  <a:cxn ang="0">
                    <a:pos x="162" y="190"/>
                  </a:cxn>
                  <a:cxn ang="0">
                    <a:pos x="154" y="190"/>
                  </a:cxn>
                  <a:cxn ang="0">
                    <a:pos x="146" y="190"/>
                  </a:cxn>
                  <a:cxn ang="0">
                    <a:pos x="139" y="190"/>
                  </a:cxn>
                  <a:cxn ang="0">
                    <a:pos x="135" y="190"/>
                  </a:cxn>
                  <a:cxn ang="0">
                    <a:pos x="120" y="189"/>
                  </a:cxn>
                  <a:cxn ang="0">
                    <a:pos x="107" y="188"/>
                  </a:cxn>
                  <a:cxn ang="0">
                    <a:pos x="93" y="187"/>
                  </a:cxn>
                  <a:cxn ang="0">
                    <a:pos x="78" y="184"/>
                  </a:cxn>
                  <a:cxn ang="0">
                    <a:pos x="64" y="181"/>
                  </a:cxn>
                  <a:cxn ang="0">
                    <a:pos x="49" y="174"/>
                  </a:cxn>
                  <a:cxn ang="0">
                    <a:pos x="36" y="165"/>
                  </a:cxn>
                  <a:cxn ang="0">
                    <a:pos x="22" y="152"/>
                  </a:cxn>
                  <a:cxn ang="0">
                    <a:pos x="19" y="136"/>
                  </a:cxn>
                  <a:cxn ang="0">
                    <a:pos x="20" y="122"/>
                  </a:cxn>
                  <a:cxn ang="0">
                    <a:pos x="26" y="108"/>
                  </a:cxn>
                  <a:cxn ang="0">
                    <a:pos x="35" y="95"/>
                  </a:cxn>
                  <a:cxn ang="0">
                    <a:pos x="48" y="83"/>
                  </a:cxn>
                  <a:cxn ang="0">
                    <a:pos x="62" y="71"/>
                  </a:cxn>
                  <a:cxn ang="0">
                    <a:pos x="78" y="61"/>
                  </a:cxn>
                  <a:cxn ang="0">
                    <a:pos x="97" y="51"/>
                  </a:cxn>
                  <a:cxn ang="0">
                    <a:pos x="116" y="42"/>
                  </a:cxn>
                  <a:cxn ang="0">
                    <a:pos x="136" y="34"/>
                  </a:cxn>
                  <a:cxn ang="0">
                    <a:pos x="156" y="27"/>
                  </a:cxn>
                  <a:cxn ang="0">
                    <a:pos x="175" y="21"/>
                  </a:cxn>
                  <a:cxn ang="0">
                    <a:pos x="196" y="16"/>
                  </a:cxn>
                  <a:cxn ang="0">
                    <a:pos x="213" y="11"/>
                  </a:cxn>
                  <a:cxn ang="0">
                    <a:pos x="230" y="8"/>
                  </a:cxn>
                  <a:cxn ang="0">
                    <a:pos x="245" y="6"/>
                  </a:cxn>
                  <a:cxn ang="0">
                    <a:pos x="235" y="2"/>
                  </a:cxn>
                  <a:cxn ang="0">
                    <a:pos x="219" y="0"/>
                  </a:cxn>
                  <a:cxn ang="0">
                    <a:pos x="200" y="2"/>
                  </a:cxn>
                  <a:cxn ang="0">
                    <a:pos x="178" y="5"/>
                  </a:cxn>
                  <a:cxn ang="0">
                    <a:pos x="154" y="10"/>
                  </a:cxn>
                  <a:cxn ang="0">
                    <a:pos x="130" y="16"/>
                  </a:cxn>
                  <a:cxn ang="0">
                    <a:pos x="109" y="24"/>
                  </a:cxn>
                  <a:cxn ang="0">
                    <a:pos x="90" y="31"/>
                  </a:cxn>
                </a:cxnLst>
                <a:rect l="0" t="0" r="r" b="b"/>
                <a:pathLst>
                  <a:path w="245" h="206">
                    <a:moveTo>
                      <a:pt x="90" y="31"/>
                    </a:moveTo>
                    <a:lnTo>
                      <a:pt x="72" y="40"/>
                    </a:lnTo>
                    <a:lnTo>
                      <a:pt x="56" y="50"/>
                    </a:lnTo>
                    <a:lnTo>
                      <a:pt x="40" y="62"/>
                    </a:lnTo>
                    <a:lnTo>
                      <a:pt x="27" y="74"/>
                    </a:lnTo>
                    <a:lnTo>
                      <a:pt x="17" y="87"/>
                    </a:lnTo>
                    <a:lnTo>
                      <a:pt x="8" y="100"/>
                    </a:lnTo>
                    <a:lnTo>
                      <a:pt x="3" y="113"/>
                    </a:lnTo>
                    <a:lnTo>
                      <a:pt x="0" y="127"/>
                    </a:lnTo>
                    <a:lnTo>
                      <a:pt x="3" y="149"/>
                    </a:lnTo>
                    <a:lnTo>
                      <a:pt x="14" y="166"/>
                    </a:lnTo>
                    <a:lnTo>
                      <a:pt x="32" y="181"/>
                    </a:lnTo>
                    <a:lnTo>
                      <a:pt x="53" y="192"/>
                    </a:lnTo>
                    <a:lnTo>
                      <a:pt x="80" y="200"/>
                    </a:lnTo>
                    <a:lnTo>
                      <a:pt x="109" y="205"/>
                    </a:lnTo>
                    <a:lnTo>
                      <a:pt x="136" y="206"/>
                    </a:lnTo>
                    <a:lnTo>
                      <a:pt x="164" y="203"/>
                    </a:lnTo>
                    <a:lnTo>
                      <a:pt x="169" y="203"/>
                    </a:lnTo>
                    <a:lnTo>
                      <a:pt x="175" y="201"/>
                    </a:lnTo>
                    <a:lnTo>
                      <a:pt x="180" y="197"/>
                    </a:lnTo>
                    <a:lnTo>
                      <a:pt x="181" y="193"/>
                    </a:lnTo>
                    <a:lnTo>
                      <a:pt x="180" y="191"/>
                    </a:lnTo>
                    <a:lnTo>
                      <a:pt x="175" y="191"/>
                    </a:lnTo>
                    <a:lnTo>
                      <a:pt x="169" y="190"/>
                    </a:lnTo>
                    <a:lnTo>
                      <a:pt x="162" y="190"/>
                    </a:lnTo>
                    <a:lnTo>
                      <a:pt x="154" y="190"/>
                    </a:lnTo>
                    <a:lnTo>
                      <a:pt x="146" y="190"/>
                    </a:lnTo>
                    <a:lnTo>
                      <a:pt x="139" y="190"/>
                    </a:lnTo>
                    <a:lnTo>
                      <a:pt x="135" y="190"/>
                    </a:lnTo>
                    <a:lnTo>
                      <a:pt x="120" y="189"/>
                    </a:lnTo>
                    <a:lnTo>
                      <a:pt x="107" y="188"/>
                    </a:lnTo>
                    <a:lnTo>
                      <a:pt x="93" y="187"/>
                    </a:lnTo>
                    <a:lnTo>
                      <a:pt x="78" y="184"/>
                    </a:lnTo>
                    <a:lnTo>
                      <a:pt x="64" y="181"/>
                    </a:lnTo>
                    <a:lnTo>
                      <a:pt x="49" y="174"/>
                    </a:lnTo>
                    <a:lnTo>
                      <a:pt x="36" y="165"/>
                    </a:lnTo>
                    <a:lnTo>
                      <a:pt x="22" y="152"/>
                    </a:lnTo>
                    <a:lnTo>
                      <a:pt x="19" y="136"/>
                    </a:lnTo>
                    <a:lnTo>
                      <a:pt x="20" y="122"/>
                    </a:lnTo>
                    <a:lnTo>
                      <a:pt x="26" y="108"/>
                    </a:lnTo>
                    <a:lnTo>
                      <a:pt x="35" y="95"/>
                    </a:lnTo>
                    <a:lnTo>
                      <a:pt x="48" y="83"/>
                    </a:lnTo>
                    <a:lnTo>
                      <a:pt x="62" y="71"/>
                    </a:lnTo>
                    <a:lnTo>
                      <a:pt x="78" y="61"/>
                    </a:lnTo>
                    <a:lnTo>
                      <a:pt x="97" y="51"/>
                    </a:lnTo>
                    <a:lnTo>
                      <a:pt x="116" y="42"/>
                    </a:lnTo>
                    <a:lnTo>
                      <a:pt x="136" y="34"/>
                    </a:lnTo>
                    <a:lnTo>
                      <a:pt x="156" y="27"/>
                    </a:lnTo>
                    <a:lnTo>
                      <a:pt x="175" y="21"/>
                    </a:lnTo>
                    <a:lnTo>
                      <a:pt x="196" y="16"/>
                    </a:lnTo>
                    <a:lnTo>
                      <a:pt x="213" y="11"/>
                    </a:lnTo>
                    <a:lnTo>
                      <a:pt x="230" y="8"/>
                    </a:lnTo>
                    <a:lnTo>
                      <a:pt x="245" y="6"/>
                    </a:lnTo>
                    <a:lnTo>
                      <a:pt x="235" y="2"/>
                    </a:lnTo>
                    <a:lnTo>
                      <a:pt x="219" y="0"/>
                    </a:lnTo>
                    <a:lnTo>
                      <a:pt x="200" y="2"/>
                    </a:lnTo>
                    <a:lnTo>
                      <a:pt x="178" y="5"/>
                    </a:lnTo>
                    <a:lnTo>
                      <a:pt x="154" y="10"/>
                    </a:lnTo>
                    <a:lnTo>
                      <a:pt x="130" y="16"/>
                    </a:lnTo>
                    <a:lnTo>
                      <a:pt x="109" y="24"/>
                    </a:lnTo>
                    <a:lnTo>
                      <a:pt x="9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8" name="Freeform 76"/>
              <p:cNvSpPr>
                <a:spLocks/>
              </p:cNvSpPr>
              <p:nvPr/>
            </p:nvSpPr>
            <p:spPr bwMode="auto">
              <a:xfrm>
                <a:off x="1401" y="2236"/>
                <a:ext cx="53" cy="80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138" y="70"/>
                  </a:cxn>
                  <a:cxn ang="0">
                    <a:pos x="135" y="84"/>
                  </a:cxn>
                  <a:cxn ang="0">
                    <a:pos x="125" y="96"/>
                  </a:cxn>
                  <a:cxn ang="0">
                    <a:pos x="111" y="107"/>
                  </a:cxn>
                  <a:cxn ang="0">
                    <a:pos x="93" y="117"/>
                  </a:cxn>
                  <a:cxn ang="0">
                    <a:pos x="74" y="126"/>
                  </a:cxn>
                  <a:cxn ang="0">
                    <a:pos x="54" y="136"/>
                  </a:cxn>
                  <a:cxn ang="0">
                    <a:pos x="37" y="146"/>
                  </a:cxn>
                  <a:cxn ang="0">
                    <a:pos x="34" y="149"/>
                  </a:cxn>
                  <a:cxn ang="0">
                    <a:pos x="32" y="151"/>
                  </a:cxn>
                  <a:cxn ang="0">
                    <a:pos x="32" y="154"/>
                  </a:cxn>
                  <a:cxn ang="0">
                    <a:pos x="35" y="157"/>
                  </a:cxn>
                  <a:cxn ang="0">
                    <a:pos x="38" y="159"/>
                  </a:cxn>
                  <a:cxn ang="0">
                    <a:pos x="43" y="160"/>
                  </a:cxn>
                  <a:cxn ang="0">
                    <a:pos x="47" y="160"/>
                  </a:cxn>
                  <a:cxn ang="0">
                    <a:pos x="51" y="159"/>
                  </a:cxn>
                  <a:cxn ang="0">
                    <a:pos x="73" y="150"/>
                  </a:cxn>
                  <a:cxn ang="0">
                    <a:pos x="95" y="139"/>
                  </a:cxn>
                  <a:cxn ang="0">
                    <a:pos x="115" y="128"/>
                  </a:cxn>
                  <a:cxn ang="0">
                    <a:pos x="134" y="115"/>
                  </a:cxn>
                  <a:cxn ang="0">
                    <a:pos x="147" y="101"/>
                  </a:cxn>
                  <a:cxn ang="0">
                    <a:pos x="156" y="85"/>
                  </a:cxn>
                  <a:cxn ang="0">
                    <a:pos x="159" y="68"/>
                  </a:cxn>
                  <a:cxn ang="0">
                    <a:pos x="153" y="50"/>
                  </a:cxn>
                  <a:cxn ang="0">
                    <a:pos x="140" y="36"/>
                  </a:cxn>
                  <a:cxn ang="0">
                    <a:pos x="122" y="24"/>
                  </a:cxn>
                  <a:cxn ang="0">
                    <a:pos x="99" y="14"/>
                  </a:cxn>
                  <a:cxn ang="0">
                    <a:pos x="76" y="7"/>
                  </a:cxn>
                  <a:cxn ang="0">
                    <a:pos x="51" y="2"/>
                  </a:cxn>
                  <a:cxn ang="0">
                    <a:pos x="29" y="0"/>
                  </a:cxn>
                  <a:cxn ang="0">
                    <a:pos x="12" y="1"/>
                  </a:cxn>
                  <a:cxn ang="0">
                    <a:pos x="0" y="5"/>
                  </a:cxn>
                  <a:cxn ang="0">
                    <a:pos x="21" y="9"/>
                  </a:cxn>
                  <a:cxn ang="0">
                    <a:pos x="41" y="12"/>
                  </a:cxn>
                  <a:cxn ang="0">
                    <a:pos x="60" y="15"/>
                  </a:cxn>
                  <a:cxn ang="0">
                    <a:pos x="79" y="19"/>
                  </a:cxn>
                  <a:cxn ang="0">
                    <a:pos x="96" y="24"/>
                  </a:cxn>
                  <a:cxn ang="0">
                    <a:pos x="112" y="31"/>
                  </a:cxn>
                  <a:cxn ang="0">
                    <a:pos x="125" y="40"/>
                  </a:cxn>
                  <a:cxn ang="0">
                    <a:pos x="134" y="53"/>
                  </a:cxn>
                </a:cxnLst>
                <a:rect l="0" t="0" r="r" b="b"/>
                <a:pathLst>
                  <a:path w="159" h="160">
                    <a:moveTo>
                      <a:pt x="134" y="53"/>
                    </a:moveTo>
                    <a:lnTo>
                      <a:pt x="138" y="70"/>
                    </a:lnTo>
                    <a:lnTo>
                      <a:pt x="135" y="84"/>
                    </a:lnTo>
                    <a:lnTo>
                      <a:pt x="125" y="96"/>
                    </a:lnTo>
                    <a:lnTo>
                      <a:pt x="111" y="107"/>
                    </a:lnTo>
                    <a:lnTo>
                      <a:pt x="93" y="117"/>
                    </a:lnTo>
                    <a:lnTo>
                      <a:pt x="74" y="126"/>
                    </a:lnTo>
                    <a:lnTo>
                      <a:pt x="54" y="136"/>
                    </a:lnTo>
                    <a:lnTo>
                      <a:pt x="37" y="146"/>
                    </a:lnTo>
                    <a:lnTo>
                      <a:pt x="34" y="149"/>
                    </a:lnTo>
                    <a:lnTo>
                      <a:pt x="32" y="151"/>
                    </a:lnTo>
                    <a:lnTo>
                      <a:pt x="32" y="154"/>
                    </a:lnTo>
                    <a:lnTo>
                      <a:pt x="35" y="157"/>
                    </a:lnTo>
                    <a:lnTo>
                      <a:pt x="38" y="159"/>
                    </a:lnTo>
                    <a:lnTo>
                      <a:pt x="43" y="160"/>
                    </a:lnTo>
                    <a:lnTo>
                      <a:pt x="47" y="160"/>
                    </a:lnTo>
                    <a:lnTo>
                      <a:pt x="51" y="159"/>
                    </a:lnTo>
                    <a:lnTo>
                      <a:pt x="73" y="150"/>
                    </a:lnTo>
                    <a:lnTo>
                      <a:pt x="95" y="139"/>
                    </a:lnTo>
                    <a:lnTo>
                      <a:pt x="115" y="128"/>
                    </a:lnTo>
                    <a:lnTo>
                      <a:pt x="134" y="115"/>
                    </a:lnTo>
                    <a:lnTo>
                      <a:pt x="147" y="101"/>
                    </a:lnTo>
                    <a:lnTo>
                      <a:pt x="156" y="85"/>
                    </a:lnTo>
                    <a:lnTo>
                      <a:pt x="159" y="68"/>
                    </a:lnTo>
                    <a:lnTo>
                      <a:pt x="153" y="50"/>
                    </a:lnTo>
                    <a:lnTo>
                      <a:pt x="140" y="36"/>
                    </a:lnTo>
                    <a:lnTo>
                      <a:pt x="122" y="24"/>
                    </a:lnTo>
                    <a:lnTo>
                      <a:pt x="99" y="14"/>
                    </a:lnTo>
                    <a:lnTo>
                      <a:pt x="76" y="7"/>
                    </a:lnTo>
                    <a:lnTo>
                      <a:pt x="51" y="2"/>
                    </a:lnTo>
                    <a:lnTo>
                      <a:pt x="29" y="0"/>
                    </a:lnTo>
                    <a:lnTo>
                      <a:pt x="12" y="1"/>
                    </a:lnTo>
                    <a:lnTo>
                      <a:pt x="0" y="5"/>
                    </a:lnTo>
                    <a:lnTo>
                      <a:pt x="21" y="9"/>
                    </a:lnTo>
                    <a:lnTo>
                      <a:pt x="41" y="12"/>
                    </a:lnTo>
                    <a:lnTo>
                      <a:pt x="60" y="15"/>
                    </a:lnTo>
                    <a:lnTo>
                      <a:pt x="79" y="19"/>
                    </a:lnTo>
                    <a:lnTo>
                      <a:pt x="96" y="24"/>
                    </a:lnTo>
                    <a:lnTo>
                      <a:pt x="112" y="31"/>
                    </a:lnTo>
                    <a:lnTo>
                      <a:pt x="125" y="40"/>
                    </a:lnTo>
                    <a:lnTo>
                      <a:pt x="134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9" name="Freeform 77"/>
              <p:cNvSpPr>
                <a:spLocks/>
              </p:cNvSpPr>
              <p:nvPr/>
            </p:nvSpPr>
            <p:spPr bwMode="auto">
              <a:xfrm>
                <a:off x="1208" y="2218"/>
                <a:ext cx="133" cy="166"/>
              </a:xfrm>
              <a:custGeom>
                <a:avLst/>
                <a:gdLst/>
                <a:ahLst/>
                <a:cxnLst>
                  <a:cxn ang="0">
                    <a:pos x="125" y="62"/>
                  </a:cxn>
                  <a:cxn ang="0">
                    <a:pos x="67" y="101"/>
                  </a:cxn>
                  <a:cxn ang="0">
                    <a:pos x="22" y="147"/>
                  </a:cxn>
                  <a:cxn ang="0">
                    <a:pos x="0" y="200"/>
                  </a:cxn>
                  <a:cxn ang="0">
                    <a:pos x="4" y="235"/>
                  </a:cxn>
                  <a:cxn ang="0">
                    <a:pos x="13" y="249"/>
                  </a:cxn>
                  <a:cxn ang="0">
                    <a:pos x="26" y="262"/>
                  </a:cxn>
                  <a:cxn ang="0">
                    <a:pos x="42" y="273"/>
                  </a:cxn>
                  <a:cxn ang="0">
                    <a:pos x="70" y="285"/>
                  </a:cxn>
                  <a:cxn ang="0">
                    <a:pos x="107" y="298"/>
                  </a:cxn>
                  <a:cxn ang="0">
                    <a:pos x="148" y="308"/>
                  </a:cxn>
                  <a:cxn ang="0">
                    <a:pos x="189" y="316"/>
                  </a:cxn>
                  <a:cxn ang="0">
                    <a:pos x="231" y="322"/>
                  </a:cxn>
                  <a:cxn ang="0">
                    <a:pos x="273" y="326"/>
                  </a:cxn>
                  <a:cxn ang="0">
                    <a:pos x="316" y="329"/>
                  </a:cxn>
                  <a:cxn ang="0">
                    <a:pos x="358" y="331"/>
                  </a:cxn>
                  <a:cxn ang="0">
                    <a:pos x="386" y="332"/>
                  </a:cxn>
                  <a:cxn ang="0">
                    <a:pos x="396" y="326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8"/>
                  </a:cxn>
                  <a:cxn ang="0">
                    <a:pos x="325" y="307"/>
                  </a:cxn>
                  <a:cxn ang="0">
                    <a:pos x="286" y="305"/>
                  </a:cxn>
                  <a:cxn ang="0">
                    <a:pos x="247" y="301"/>
                  </a:cxn>
                  <a:cxn ang="0">
                    <a:pos x="208" y="296"/>
                  </a:cxn>
                  <a:cxn ang="0">
                    <a:pos x="168" y="289"/>
                  </a:cxn>
                  <a:cxn ang="0">
                    <a:pos x="131" y="281"/>
                  </a:cxn>
                  <a:cxn ang="0">
                    <a:pos x="94" y="269"/>
                  </a:cxn>
                  <a:cxn ang="0">
                    <a:pos x="62" y="256"/>
                  </a:cxn>
                  <a:cxn ang="0">
                    <a:pos x="44" y="236"/>
                  </a:cxn>
                  <a:cxn ang="0">
                    <a:pos x="38" y="210"/>
                  </a:cxn>
                  <a:cxn ang="0">
                    <a:pos x="46" y="173"/>
                  </a:cxn>
                  <a:cxn ang="0">
                    <a:pos x="62" y="145"/>
                  </a:cxn>
                  <a:cxn ang="0">
                    <a:pos x="84" y="120"/>
                  </a:cxn>
                  <a:cxn ang="0">
                    <a:pos x="110" y="98"/>
                  </a:cxn>
                  <a:cxn ang="0">
                    <a:pos x="141" y="78"/>
                  </a:cxn>
                  <a:cxn ang="0">
                    <a:pos x="179" y="57"/>
                  </a:cxn>
                  <a:cxn ang="0">
                    <a:pos x="223" y="37"/>
                  </a:cxn>
                  <a:cxn ang="0">
                    <a:pos x="271" y="19"/>
                  </a:cxn>
                  <a:cxn ang="0">
                    <a:pos x="313" y="6"/>
                  </a:cxn>
                  <a:cxn ang="0">
                    <a:pos x="315" y="0"/>
                  </a:cxn>
                  <a:cxn ang="0">
                    <a:pos x="273" y="5"/>
                  </a:cxn>
                  <a:cxn ang="0">
                    <a:pos x="223" y="17"/>
                  </a:cxn>
                  <a:cxn ang="0">
                    <a:pos x="176" y="35"/>
                  </a:cxn>
                </a:cxnLst>
                <a:rect l="0" t="0" r="r" b="b"/>
                <a:pathLst>
                  <a:path w="399" h="332">
                    <a:moveTo>
                      <a:pt x="155" y="45"/>
                    </a:moveTo>
                    <a:lnTo>
                      <a:pt x="125" y="62"/>
                    </a:lnTo>
                    <a:lnTo>
                      <a:pt x="94" y="81"/>
                    </a:lnTo>
                    <a:lnTo>
                      <a:pt x="67" y="101"/>
                    </a:lnTo>
                    <a:lnTo>
                      <a:pt x="42" y="123"/>
                    </a:lnTo>
                    <a:lnTo>
                      <a:pt x="22" y="147"/>
                    </a:lnTo>
                    <a:lnTo>
                      <a:pt x="7" y="172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4" y="235"/>
                    </a:lnTo>
                    <a:lnTo>
                      <a:pt x="9" y="243"/>
                    </a:lnTo>
                    <a:lnTo>
                      <a:pt x="13" y="249"/>
                    </a:lnTo>
                    <a:lnTo>
                      <a:pt x="19" y="256"/>
                    </a:lnTo>
                    <a:lnTo>
                      <a:pt x="26" y="262"/>
                    </a:lnTo>
                    <a:lnTo>
                      <a:pt x="33" y="268"/>
                    </a:lnTo>
                    <a:lnTo>
                      <a:pt x="42" y="273"/>
                    </a:lnTo>
                    <a:lnTo>
                      <a:pt x="51" y="277"/>
                    </a:lnTo>
                    <a:lnTo>
                      <a:pt x="70" y="285"/>
                    </a:lnTo>
                    <a:lnTo>
                      <a:pt x="89" y="292"/>
                    </a:lnTo>
                    <a:lnTo>
                      <a:pt x="107" y="298"/>
                    </a:lnTo>
                    <a:lnTo>
                      <a:pt x="128" y="303"/>
                    </a:lnTo>
                    <a:lnTo>
                      <a:pt x="148" y="308"/>
                    </a:lnTo>
                    <a:lnTo>
                      <a:pt x="168" y="312"/>
                    </a:lnTo>
                    <a:lnTo>
                      <a:pt x="189" y="316"/>
                    </a:lnTo>
                    <a:lnTo>
                      <a:pt x="209" y="319"/>
                    </a:lnTo>
                    <a:lnTo>
                      <a:pt x="231" y="322"/>
                    </a:lnTo>
                    <a:lnTo>
                      <a:pt x="253" y="324"/>
                    </a:lnTo>
                    <a:lnTo>
                      <a:pt x="273" y="326"/>
                    </a:lnTo>
                    <a:lnTo>
                      <a:pt x="295" y="328"/>
                    </a:lnTo>
                    <a:lnTo>
                      <a:pt x="316" y="329"/>
                    </a:lnTo>
                    <a:lnTo>
                      <a:pt x="338" y="330"/>
                    </a:lnTo>
                    <a:lnTo>
                      <a:pt x="358" y="331"/>
                    </a:lnTo>
                    <a:lnTo>
                      <a:pt x="380" y="332"/>
                    </a:lnTo>
                    <a:lnTo>
                      <a:pt x="386" y="332"/>
                    </a:lnTo>
                    <a:lnTo>
                      <a:pt x="392" y="329"/>
                    </a:lnTo>
                    <a:lnTo>
                      <a:pt x="396" y="326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5" y="308"/>
                    </a:lnTo>
                    <a:lnTo>
                      <a:pt x="364" y="308"/>
                    </a:lnTo>
                    <a:lnTo>
                      <a:pt x="345" y="308"/>
                    </a:lnTo>
                    <a:lnTo>
                      <a:pt x="325" y="307"/>
                    </a:lnTo>
                    <a:lnTo>
                      <a:pt x="306" y="306"/>
                    </a:lnTo>
                    <a:lnTo>
                      <a:pt x="286" y="305"/>
                    </a:lnTo>
                    <a:lnTo>
                      <a:pt x="266" y="303"/>
                    </a:lnTo>
                    <a:lnTo>
                      <a:pt x="247" y="301"/>
                    </a:lnTo>
                    <a:lnTo>
                      <a:pt x="226" y="299"/>
                    </a:lnTo>
                    <a:lnTo>
                      <a:pt x="208" y="296"/>
                    </a:lnTo>
                    <a:lnTo>
                      <a:pt x="187" y="293"/>
                    </a:lnTo>
                    <a:lnTo>
                      <a:pt x="168" y="289"/>
                    </a:lnTo>
                    <a:lnTo>
                      <a:pt x="150" y="285"/>
                    </a:lnTo>
                    <a:lnTo>
                      <a:pt x="131" y="281"/>
                    </a:lnTo>
                    <a:lnTo>
                      <a:pt x="113" y="275"/>
                    </a:lnTo>
                    <a:lnTo>
                      <a:pt x="94" y="269"/>
                    </a:lnTo>
                    <a:lnTo>
                      <a:pt x="77" y="263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4" y="236"/>
                    </a:lnTo>
                    <a:lnTo>
                      <a:pt x="38" y="224"/>
                    </a:lnTo>
                    <a:lnTo>
                      <a:pt x="38" y="210"/>
                    </a:lnTo>
                    <a:lnTo>
                      <a:pt x="41" y="192"/>
                    </a:lnTo>
                    <a:lnTo>
                      <a:pt x="46" y="173"/>
                    </a:lnTo>
                    <a:lnTo>
                      <a:pt x="52" y="160"/>
                    </a:lnTo>
                    <a:lnTo>
                      <a:pt x="62" y="145"/>
                    </a:lnTo>
                    <a:lnTo>
                      <a:pt x="74" y="132"/>
                    </a:lnTo>
                    <a:lnTo>
                      <a:pt x="84" y="120"/>
                    </a:lnTo>
                    <a:lnTo>
                      <a:pt x="97" y="109"/>
                    </a:lnTo>
                    <a:lnTo>
                      <a:pt x="110" y="98"/>
                    </a:lnTo>
                    <a:lnTo>
                      <a:pt x="125" y="88"/>
                    </a:lnTo>
                    <a:lnTo>
                      <a:pt x="141" y="78"/>
                    </a:lnTo>
                    <a:lnTo>
                      <a:pt x="160" y="67"/>
                    </a:lnTo>
                    <a:lnTo>
                      <a:pt x="179" y="57"/>
                    </a:lnTo>
                    <a:lnTo>
                      <a:pt x="200" y="47"/>
                    </a:lnTo>
                    <a:lnTo>
                      <a:pt x="223" y="37"/>
                    </a:lnTo>
                    <a:lnTo>
                      <a:pt x="248" y="28"/>
                    </a:lnTo>
                    <a:lnTo>
                      <a:pt x="271" y="19"/>
                    </a:lnTo>
                    <a:lnTo>
                      <a:pt x="293" y="12"/>
                    </a:lnTo>
                    <a:lnTo>
                      <a:pt x="313" y="6"/>
                    </a:lnTo>
                    <a:lnTo>
                      <a:pt x="331" y="1"/>
                    </a:lnTo>
                    <a:lnTo>
                      <a:pt x="315" y="0"/>
                    </a:lnTo>
                    <a:lnTo>
                      <a:pt x="295" y="1"/>
                    </a:lnTo>
                    <a:lnTo>
                      <a:pt x="273" y="5"/>
                    </a:lnTo>
                    <a:lnTo>
                      <a:pt x="248" y="10"/>
                    </a:lnTo>
                    <a:lnTo>
                      <a:pt x="223" y="17"/>
                    </a:lnTo>
                    <a:lnTo>
                      <a:pt x="199" y="25"/>
                    </a:lnTo>
                    <a:lnTo>
                      <a:pt x="176" y="35"/>
                    </a:lnTo>
                    <a:lnTo>
                      <a:pt x="15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30" name="Freeform 78"/>
              <p:cNvSpPr>
                <a:spLocks/>
              </p:cNvSpPr>
              <p:nvPr/>
            </p:nvSpPr>
            <p:spPr bwMode="auto">
              <a:xfrm>
                <a:off x="1396" y="2213"/>
                <a:ext cx="116" cy="110"/>
              </a:xfrm>
              <a:custGeom>
                <a:avLst/>
                <a:gdLst/>
                <a:ahLst/>
                <a:cxnLst>
                  <a:cxn ang="0">
                    <a:pos x="290" y="69"/>
                  </a:cxn>
                  <a:cxn ang="0">
                    <a:pos x="306" y="81"/>
                  </a:cxn>
                  <a:cxn ang="0">
                    <a:pos x="315" y="95"/>
                  </a:cxn>
                  <a:cxn ang="0">
                    <a:pos x="321" y="110"/>
                  </a:cxn>
                  <a:cxn ang="0">
                    <a:pos x="321" y="126"/>
                  </a:cxn>
                  <a:cxn ang="0">
                    <a:pos x="318" y="139"/>
                  </a:cxn>
                  <a:cxn ang="0">
                    <a:pos x="312" y="150"/>
                  </a:cxn>
                  <a:cxn ang="0">
                    <a:pos x="302" y="161"/>
                  </a:cxn>
                  <a:cxn ang="0">
                    <a:pos x="292" y="170"/>
                  </a:cxn>
                  <a:cxn ang="0">
                    <a:pos x="279" y="180"/>
                  </a:cxn>
                  <a:cxn ang="0">
                    <a:pos x="265" y="188"/>
                  </a:cxn>
                  <a:cxn ang="0">
                    <a:pos x="252" y="198"/>
                  </a:cxn>
                  <a:cxn ang="0">
                    <a:pos x="239" y="207"/>
                  </a:cxn>
                  <a:cxn ang="0">
                    <a:pos x="236" y="210"/>
                  </a:cxn>
                  <a:cxn ang="0">
                    <a:pos x="235" y="213"/>
                  </a:cxn>
                  <a:cxn ang="0">
                    <a:pos x="236" y="216"/>
                  </a:cxn>
                  <a:cxn ang="0">
                    <a:pos x="239" y="219"/>
                  </a:cxn>
                  <a:cxn ang="0">
                    <a:pos x="244" y="221"/>
                  </a:cxn>
                  <a:cxn ang="0">
                    <a:pos x="248" y="222"/>
                  </a:cxn>
                  <a:cxn ang="0">
                    <a:pos x="254" y="221"/>
                  </a:cxn>
                  <a:cxn ang="0">
                    <a:pos x="258" y="219"/>
                  </a:cxn>
                  <a:cxn ang="0">
                    <a:pos x="287" y="206"/>
                  </a:cxn>
                  <a:cxn ang="0">
                    <a:pos x="310" y="188"/>
                  </a:cxn>
                  <a:cxn ang="0">
                    <a:pos x="331" y="168"/>
                  </a:cxn>
                  <a:cxn ang="0">
                    <a:pos x="344" y="147"/>
                  </a:cxn>
                  <a:cxn ang="0">
                    <a:pos x="348" y="124"/>
                  </a:cxn>
                  <a:cxn ang="0">
                    <a:pos x="345" y="102"/>
                  </a:cxn>
                  <a:cxn ang="0">
                    <a:pos x="334" y="81"/>
                  </a:cxn>
                  <a:cxn ang="0">
                    <a:pos x="310" y="62"/>
                  </a:cxn>
                  <a:cxn ang="0">
                    <a:pos x="293" y="52"/>
                  </a:cxn>
                  <a:cxn ang="0">
                    <a:pos x="273" y="43"/>
                  </a:cxn>
                  <a:cxn ang="0">
                    <a:pos x="249" y="34"/>
                  </a:cxn>
                  <a:cxn ang="0">
                    <a:pos x="226" y="27"/>
                  </a:cxn>
                  <a:cxn ang="0">
                    <a:pos x="202" y="21"/>
                  </a:cxn>
                  <a:cxn ang="0">
                    <a:pos x="176" y="16"/>
                  </a:cxn>
                  <a:cxn ang="0">
                    <a:pos x="151" y="11"/>
                  </a:cxn>
                  <a:cxn ang="0">
                    <a:pos x="125" y="7"/>
                  </a:cxn>
                  <a:cxn ang="0">
                    <a:pos x="102" y="4"/>
                  </a:cxn>
                  <a:cxn ang="0">
                    <a:pos x="78" y="2"/>
                  </a:cxn>
                  <a:cxn ang="0">
                    <a:pos x="58" y="0"/>
                  </a:cxn>
                  <a:cxn ang="0">
                    <a:pos x="39" y="0"/>
                  </a:cxn>
                  <a:cxn ang="0">
                    <a:pos x="23" y="0"/>
                  </a:cxn>
                  <a:cxn ang="0">
                    <a:pos x="12" y="1"/>
                  </a:cxn>
                  <a:cxn ang="0">
                    <a:pos x="4" y="3"/>
                  </a:cxn>
                  <a:cxn ang="0">
                    <a:pos x="0" y="5"/>
                  </a:cxn>
                  <a:cxn ang="0">
                    <a:pos x="14" y="7"/>
                  </a:cxn>
                  <a:cxn ang="0">
                    <a:pos x="30" y="8"/>
                  </a:cxn>
                  <a:cxn ang="0">
                    <a:pos x="46" y="10"/>
                  </a:cxn>
                  <a:cxn ang="0">
                    <a:pos x="64" y="12"/>
                  </a:cxn>
                  <a:cxn ang="0">
                    <a:pos x="83" y="14"/>
                  </a:cxn>
                  <a:cxn ang="0">
                    <a:pos x="102" y="16"/>
                  </a:cxn>
                  <a:cxn ang="0">
                    <a:pos x="120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5"/>
                  </a:cxn>
                  <a:cxn ang="0">
                    <a:pos x="219" y="41"/>
                  </a:cxn>
                  <a:cxn ang="0">
                    <a:pos x="238" y="47"/>
                  </a:cxn>
                  <a:cxn ang="0">
                    <a:pos x="257" y="53"/>
                  </a:cxn>
                  <a:cxn ang="0">
                    <a:pos x="274" y="61"/>
                  </a:cxn>
                  <a:cxn ang="0">
                    <a:pos x="290" y="69"/>
                  </a:cxn>
                </a:cxnLst>
                <a:rect l="0" t="0" r="r" b="b"/>
                <a:pathLst>
                  <a:path w="348" h="222">
                    <a:moveTo>
                      <a:pt x="290" y="69"/>
                    </a:moveTo>
                    <a:lnTo>
                      <a:pt x="306" y="81"/>
                    </a:lnTo>
                    <a:lnTo>
                      <a:pt x="315" y="95"/>
                    </a:lnTo>
                    <a:lnTo>
                      <a:pt x="321" y="110"/>
                    </a:lnTo>
                    <a:lnTo>
                      <a:pt x="321" y="126"/>
                    </a:lnTo>
                    <a:lnTo>
                      <a:pt x="318" y="139"/>
                    </a:lnTo>
                    <a:lnTo>
                      <a:pt x="312" y="150"/>
                    </a:lnTo>
                    <a:lnTo>
                      <a:pt x="302" y="161"/>
                    </a:lnTo>
                    <a:lnTo>
                      <a:pt x="292" y="170"/>
                    </a:lnTo>
                    <a:lnTo>
                      <a:pt x="279" y="180"/>
                    </a:lnTo>
                    <a:lnTo>
                      <a:pt x="265" y="188"/>
                    </a:lnTo>
                    <a:lnTo>
                      <a:pt x="252" y="198"/>
                    </a:lnTo>
                    <a:lnTo>
                      <a:pt x="239" y="207"/>
                    </a:lnTo>
                    <a:lnTo>
                      <a:pt x="236" y="210"/>
                    </a:lnTo>
                    <a:lnTo>
                      <a:pt x="235" y="213"/>
                    </a:lnTo>
                    <a:lnTo>
                      <a:pt x="236" y="216"/>
                    </a:lnTo>
                    <a:lnTo>
                      <a:pt x="239" y="219"/>
                    </a:lnTo>
                    <a:lnTo>
                      <a:pt x="244" y="221"/>
                    </a:lnTo>
                    <a:lnTo>
                      <a:pt x="248" y="222"/>
                    </a:lnTo>
                    <a:lnTo>
                      <a:pt x="254" y="221"/>
                    </a:lnTo>
                    <a:lnTo>
                      <a:pt x="258" y="219"/>
                    </a:lnTo>
                    <a:lnTo>
                      <a:pt x="287" y="206"/>
                    </a:lnTo>
                    <a:lnTo>
                      <a:pt x="310" y="188"/>
                    </a:lnTo>
                    <a:lnTo>
                      <a:pt x="331" y="168"/>
                    </a:lnTo>
                    <a:lnTo>
                      <a:pt x="344" y="147"/>
                    </a:lnTo>
                    <a:lnTo>
                      <a:pt x="348" y="124"/>
                    </a:lnTo>
                    <a:lnTo>
                      <a:pt x="345" y="102"/>
                    </a:lnTo>
                    <a:lnTo>
                      <a:pt x="334" y="81"/>
                    </a:lnTo>
                    <a:lnTo>
                      <a:pt x="310" y="62"/>
                    </a:lnTo>
                    <a:lnTo>
                      <a:pt x="293" y="52"/>
                    </a:lnTo>
                    <a:lnTo>
                      <a:pt x="273" y="43"/>
                    </a:lnTo>
                    <a:lnTo>
                      <a:pt x="249" y="34"/>
                    </a:lnTo>
                    <a:lnTo>
                      <a:pt x="226" y="27"/>
                    </a:lnTo>
                    <a:lnTo>
                      <a:pt x="202" y="21"/>
                    </a:lnTo>
                    <a:lnTo>
                      <a:pt x="176" y="16"/>
                    </a:lnTo>
                    <a:lnTo>
                      <a:pt x="151" y="11"/>
                    </a:lnTo>
                    <a:lnTo>
                      <a:pt x="125" y="7"/>
                    </a:lnTo>
                    <a:lnTo>
                      <a:pt x="102" y="4"/>
                    </a:lnTo>
                    <a:lnTo>
                      <a:pt x="78" y="2"/>
                    </a:lnTo>
                    <a:lnTo>
                      <a:pt x="58" y="0"/>
                    </a:lnTo>
                    <a:lnTo>
                      <a:pt x="39" y="0"/>
                    </a:lnTo>
                    <a:lnTo>
                      <a:pt x="23" y="0"/>
                    </a:lnTo>
                    <a:lnTo>
                      <a:pt x="12" y="1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14" y="7"/>
                    </a:lnTo>
                    <a:lnTo>
                      <a:pt x="30" y="8"/>
                    </a:lnTo>
                    <a:lnTo>
                      <a:pt x="46" y="10"/>
                    </a:lnTo>
                    <a:lnTo>
                      <a:pt x="64" y="12"/>
                    </a:lnTo>
                    <a:lnTo>
                      <a:pt x="83" y="14"/>
                    </a:lnTo>
                    <a:lnTo>
                      <a:pt x="102" y="16"/>
                    </a:lnTo>
                    <a:lnTo>
                      <a:pt x="120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5"/>
                    </a:lnTo>
                    <a:lnTo>
                      <a:pt x="219" y="41"/>
                    </a:lnTo>
                    <a:lnTo>
                      <a:pt x="238" y="47"/>
                    </a:lnTo>
                    <a:lnTo>
                      <a:pt x="257" y="53"/>
                    </a:lnTo>
                    <a:lnTo>
                      <a:pt x="274" y="61"/>
                    </a:lnTo>
                    <a:lnTo>
                      <a:pt x="29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31" name="Freeform 79"/>
              <p:cNvSpPr>
                <a:spLocks/>
              </p:cNvSpPr>
              <p:nvPr/>
            </p:nvSpPr>
            <p:spPr bwMode="auto">
              <a:xfrm>
                <a:off x="1162" y="2273"/>
                <a:ext cx="48" cy="103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0" y="130"/>
                  </a:cxn>
                  <a:cxn ang="0">
                    <a:pos x="6" y="146"/>
                  </a:cxn>
                  <a:cxn ang="0">
                    <a:pos x="16" y="161"/>
                  </a:cxn>
                  <a:cxn ang="0">
                    <a:pos x="31" y="174"/>
                  </a:cxn>
                  <a:cxn ang="0">
                    <a:pos x="48" y="185"/>
                  </a:cxn>
                  <a:cxn ang="0">
                    <a:pos x="68" y="195"/>
                  </a:cxn>
                  <a:cxn ang="0">
                    <a:pos x="92" y="202"/>
                  </a:cxn>
                  <a:cxn ang="0">
                    <a:pos x="115" y="206"/>
                  </a:cxn>
                  <a:cxn ang="0">
                    <a:pos x="122" y="207"/>
                  </a:cxn>
                  <a:cxn ang="0">
                    <a:pos x="129" y="205"/>
                  </a:cxn>
                  <a:cxn ang="0">
                    <a:pos x="135" y="202"/>
                  </a:cxn>
                  <a:cxn ang="0">
                    <a:pos x="138" y="198"/>
                  </a:cxn>
                  <a:cxn ang="0">
                    <a:pos x="138" y="193"/>
                  </a:cxn>
                  <a:cxn ang="0">
                    <a:pos x="137" y="188"/>
                  </a:cxn>
                  <a:cxn ang="0">
                    <a:pos x="132" y="184"/>
                  </a:cxn>
                  <a:cxn ang="0">
                    <a:pos x="125" y="182"/>
                  </a:cxn>
                  <a:cxn ang="0">
                    <a:pos x="102" y="176"/>
                  </a:cxn>
                  <a:cxn ang="0">
                    <a:pos x="80" y="168"/>
                  </a:cxn>
                  <a:cxn ang="0">
                    <a:pos x="63" y="157"/>
                  </a:cxn>
                  <a:cxn ang="0">
                    <a:pos x="50" y="145"/>
                  </a:cxn>
                  <a:cxn ang="0">
                    <a:pos x="41" y="130"/>
                  </a:cxn>
                  <a:cxn ang="0">
                    <a:pos x="37" y="114"/>
                  </a:cxn>
                  <a:cxn ang="0">
                    <a:pos x="37" y="97"/>
                  </a:cxn>
                  <a:cxn ang="0">
                    <a:pos x="44" y="79"/>
                  </a:cxn>
                  <a:cxn ang="0">
                    <a:pos x="54" y="65"/>
                  </a:cxn>
                  <a:cxn ang="0">
                    <a:pos x="70" y="52"/>
                  </a:cxn>
                  <a:cxn ang="0">
                    <a:pos x="87" y="40"/>
                  </a:cxn>
                  <a:cxn ang="0">
                    <a:pos x="106" y="29"/>
                  </a:cxn>
                  <a:cxn ang="0">
                    <a:pos x="122" y="20"/>
                  </a:cxn>
                  <a:cxn ang="0">
                    <a:pos x="135" y="11"/>
                  </a:cxn>
                  <a:cxn ang="0">
                    <a:pos x="142" y="5"/>
                  </a:cxn>
                  <a:cxn ang="0">
                    <a:pos x="142" y="0"/>
                  </a:cxn>
                  <a:cxn ang="0">
                    <a:pos x="126" y="4"/>
                  </a:cxn>
                  <a:cxn ang="0">
                    <a:pos x="106" y="11"/>
                  </a:cxn>
                  <a:cxn ang="0">
                    <a:pos x="84" y="23"/>
                  </a:cxn>
                  <a:cxn ang="0">
                    <a:pos x="61" y="37"/>
                  </a:cxn>
                  <a:cxn ang="0">
                    <a:pos x="39" y="53"/>
                  </a:cxn>
                  <a:cxn ang="0">
                    <a:pos x="22" y="72"/>
                  </a:cxn>
                  <a:cxn ang="0">
                    <a:pos x="8" y="93"/>
                  </a:cxn>
                  <a:cxn ang="0">
                    <a:pos x="0" y="113"/>
                  </a:cxn>
                </a:cxnLst>
                <a:rect l="0" t="0" r="r" b="b"/>
                <a:pathLst>
                  <a:path w="142" h="207">
                    <a:moveTo>
                      <a:pt x="0" y="113"/>
                    </a:moveTo>
                    <a:lnTo>
                      <a:pt x="0" y="130"/>
                    </a:lnTo>
                    <a:lnTo>
                      <a:pt x="6" y="146"/>
                    </a:lnTo>
                    <a:lnTo>
                      <a:pt x="16" y="161"/>
                    </a:lnTo>
                    <a:lnTo>
                      <a:pt x="31" y="174"/>
                    </a:lnTo>
                    <a:lnTo>
                      <a:pt x="48" y="185"/>
                    </a:lnTo>
                    <a:lnTo>
                      <a:pt x="68" y="195"/>
                    </a:lnTo>
                    <a:lnTo>
                      <a:pt x="92" y="202"/>
                    </a:lnTo>
                    <a:lnTo>
                      <a:pt x="115" y="206"/>
                    </a:lnTo>
                    <a:lnTo>
                      <a:pt x="122" y="207"/>
                    </a:lnTo>
                    <a:lnTo>
                      <a:pt x="129" y="205"/>
                    </a:lnTo>
                    <a:lnTo>
                      <a:pt x="135" y="202"/>
                    </a:lnTo>
                    <a:lnTo>
                      <a:pt x="138" y="198"/>
                    </a:lnTo>
                    <a:lnTo>
                      <a:pt x="138" y="193"/>
                    </a:lnTo>
                    <a:lnTo>
                      <a:pt x="137" y="188"/>
                    </a:lnTo>
                    <a:lnTo>
                      <a:pt x="132" y="184"/>
                    </a:lnTo>
                    <a:lnTo>
                      <a:pt x="125" y="182"/>
                    </a:lnTo>
                    <a:lnTo>
                      <a:pt x="102" y="176"/>
                    </a:lnTo>
                    <a:lnTo>
                      <a:pt x="80" y="168"/>
                    </a:lnTo>
                    <a:lnTo>
                      <a:pt x="63" y="157"/>
                    </a:lnTo>
                    <a:lnTo>
                      <a:pt x="50" y="145"/>
                    </a:lnTo>
                    <a:lnTo>
                      <a:pt x="41" y="130"/>
                    </a:lnTo>
                    <a:lnTo>
                      <a:pt x="37" y="114"/>
                    </a:lnTo>
                    <a:lnTo>
                      <a:pt x="37" y="97"/>
                    </a:lnTo>
                    <a:lnTo>
                      <a:pt x="44" y="79"/>
                    </a:lnTo>
                    <a:lnTo>
                      <a:pt x="54" y="65"/>
                    </a:lnTo>
                    <a:lnTo>
                      <a:pt x="70" y="52"/>
                    </a:lnTo>
                    <a:lnTo>
                      <a:pt x="87" y="40"/>
                    </a:lnTo>
                    <a:lnTo>
                      <a:pt x="106" y="29"/>
                    </a:lnTo>
                    <a:lnTo>
                      <a:pt x="122" y="20"/>
                    </a:lnTo>
                    <a:lnTo>
                      <a:pt x="135" y="11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26" y="4"/>
                    </a:lnTo>
                    <a:lnTo>
                      <a:pt x="106" y="11"/>
                    </a:lnTo>
                    <a:lnTo>
                      <a:pt x="84" y="23"/>
                    </a:lnTo>
                    <a:lnTo>
                      <a:pt x="61" y="37"/>
                    </a:lnTo>
                    <a:lnTo>
                      <a:pt x="39" y="53"/>
                    </a:lnTo>
                    <a:lnTo>
                      <a:pt x="22" y="72"/>
                    </a:lnTo>
                    <a:lnTo>
                      <a:pt x="8" y="9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32" name="Freeform 80"/>
              <p:cNvSpPr>
                <a:spLocks/>
              </p:cNvSpPr>
              <p:nvPr/>
            </p:nvSpPr>
            <p:spPr bwMode="auto">
              <a:xfrm>
                <a:off x="1492" y="2206"/>
                <a:ext cx="101" cy="135"/>
              </a:xfrm>
              <a:custGeom>
                <a:avLst/>
                <a:gdLst/>
                <a:ahLst/>
                <a:cxnLst>
                  <a:cxn ang="0">
                    <a:pos x="256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6" y="183"/>
                  </a:cxn>
                  <a:cxn ang="0">
                    <a:pos x="232" y="200"/>
                  </a:cxn>
                  <a:cxn ang="0">
                    <a:pos x="204" y="216"/>
                  </a:cxn>
                  <a:cxn ang="0">
                    <a:pos x="175" y="232"/>
                  </a:cxn>
                  <a:cxn ang="0">
                    <a:pos x="158" y="244"/>
                  </a:cxn>
                  <a:cxn ang="0">
                    <a:pos x="152" y="252"/>
                  </a:cxn>
                  <a:cxn ang="0">
                    <a:pos x="148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1" y="271"/>
                  </a:cxn>
                  <a:cxn ang="0">
                    <a:pos x="190" y="256"/>
                  </a:cxn>
                  <a:cxn ang="0">
                    <a:pos x="222" y="236"/>
                  </a:cxn>
                  <a:cxn ang="0">
                    <a:pos x="255" y="216"/>
                  </a:cxn>
                  <a:cxn ang="0">
                    <a:pos x="284" y="192"/>
                  </a:cxn>
                  <a:cxn ang="0">
                    <a:pos x="301" y="163"/>
                  </a:cxn>
                  <a:cxn ang="0">
                    <a:pos x="300" y="133"/>
                  </a:cxn>
                  <a:cxn ang="0">
                    <a:pos x="281" y="105"/>
                  </a:cxn>
                  <a:cxn ang="0">
                    <a:pos x="251" y="82"/>
                  </a:cxn>
                  <a:cxn ang="0">
                    <a:pos x="217" y="67"/>
                  </a:cxn>
                  <a:cxn ang="0">
                    <a:pos x="185" y="54"/>
                  </a:cxn>
                  <a:cxn ang="0">
                    <a:pos x="151" y="40"/>
                  </a:cxn>
                  <a:cxn ang="0">
                    <a:pos x="114" y="27"/>
                  </a:cxn>
                  <a:cxn ang="0">
                    <a:pos x="81" y="16"/>
                  </a:cxn>
                  <a:cxn ang="0">
                    <a:pos x="49" y="7"/>
                  </a:cxn>
                  <a:cxn ang="0">
                    <a:pos x="24" y="1"/>
                  </a:cxn>
                  <a:cxn ang="0">
                    <a:pos x="5" y="0"/>
                  </a:cxn>
                  <a:cxn ang="0">
                    <a:pos x="13" y="7"/>
                  </a:cxn>
                  <a:cxn ang="0">
                    <a:pos x="43" y="17"/>
                  </a:cxn>
                  <a:cxn ang="0">
                    <a:pos x="74" y="27"/>
                  </a:cxn>
                  <a:cxn ang="0">
                    <a:pos x="106" y="38"/>
                  </a:cxn>
                  <a:cxn ang="0">
                    <a:pos x="139" y="50"/>
                  </a:cxn>
                  <a:cxn ang="0">
                    <a:pos x="171" y="63"/>
                  </a:cxn>
                  <a:cxn ang="0">
                    <a:pos x="203" y="78"/>
                  </a:cxn>
                  <a:cxn ang="0">
                    <a:pos x="232" y="93"/>
                  </a:cxn>
                </a:cxnLst>
                <a:rect l="0" t="0" r="r" b="b"/>
                <a:pathLst>
                  <a:path w="303" h="272">
                    <a:moveTo>
                      <a:pt x="246" y="102"/>
                    </a:moveTo>
                    <a:lnTo>
                      <a:pt x="256" y="109"/>
                    </a:lnTo>
                    <a:lnTo>
                      <a:pt x="264" y="117"/>
                    </a:lnTo>
                    <a:lnTo>
                      <a:pt x="271" y="126"/>
                    </a:lnTo>
                    <a:lnTo>
                      <a:pt x="275" y="135"/>
                    </a:lnTo>
                    <a:lnTo>
                      <a:pt x="278" y="144"/>
                    </a:lnTo>
                    <a:lnTo>
                      <a:pt x="277" y="154"/>
                    </a:lnTo>
                    <a:lnTo>
                      <a:pt x="274" y="164"/>
                    </a:lnTo>
                    <a:lnTo>
                      <a:pt x="267" y="173"/>
                    </a:lnTo>
                    <a:lnTo>
                      <a:pt x="256" y="183"/>
                    </a:lnTo>
                    <a:lnTo>
                      <a:pt x="245" y="192"/>
                    </a:lnTo>
                    <a:lnTo>
                      <a:pt x="232" y="200"/>
                    </a:lnTo>
                    <a:lnTo>
                      <a:pt x="219" y="209"/>
                    </a:lnTo>
                    <a:lnTo>
                      <a:pt x="204" y="216"/>
                    </a:lnTo>
                    <a:lnTo>
                      <a:pt x="190" y="224"/>
                    </a:lnTo>
                    <a:lnTo>
                      <a:pt x="175" y="232"/>
                    </a:lnTo>
                    <a:lnTo>
                      <a:pt x="162" y="241"/>
                    </a:lnTo>
                    <a:lnTo>
                      <a:pt x="158" y="244"/>
                    </a:lnTo>
                    <a:lnTo>
                      <a:pt x="155" y="248"/>
                    </a:lnTo>
                    <a:lnTo>
                      <a:pt x="152" y="252"/>
                    </a:lnTo>
                    <a:lnTo>
                      <a:pt x="149" y="256"/>
                    </a:lnTo>
                    <a:lnTo>
                      <a:pt x="148" y="260"/>
                    </a:lnTo>
                    <a:lnTo>
                      <a:pt x="148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6" y="272"/>
                    </a:lnTo>
                    <a:lnTo>
                      <a:pt x="171" y="271"/>
                    </a:lnTo>
                    <a:lnTo>
                      <a:pt x="175" y="268"/>
                    </a:lnTo>
                    <a:lnTo>
                      <a:pt x="190" y="256"/>
                    </a:lnTo>
                    <a:lnTo>
                      <a:pt x="206" y="246"/>
                    </a:lnTo>
                    <a:lnTo>
                      <a:pt x="222" y="236"/>
                    </a:lnTo>
                    <a:lnTo>
                      <a:pt x="239" y="226"/>
                    </a:lnTo>
                    <a:lnTo>
                      <a:pt x="255" y="216"/>
                    </a:lnTo>
                    <a:lnTo>
                      <a:pt x="271" y="204"/>
                    </a:lnTo>
                    <a:lnTo>
                      <a:pt x="284" y="192"/>
                    </a:lnTo>
                    <a:lnTo>
                      <a:pt x="294" y="179"/>
                    </a:lnTo>
                    <a:lnTo>
                      <a:pt x="301" y="163"/>
                    </a:lnTo>
                    <a:lnTo>
                      <a:pt x="303" y="148"/>
                    </a:lnTo>
                    <a:lnTo>
                      <a:pt x="300" y="133"/>
                    </a:lnTo>
                    <a:lnTo>
                      <a:pt x="293" y="118"/>
                    </a:lnTo>
                    <a:lnTo>
                      <a:pt x="281" y="105"/>
                    </a:lnTo>
                    <a:lnTo>
                      <a:pt x="268" y="92"/>
                    </a:lnTo>
                    <a:lnTo>
                      <a:pt x="251" y="82"/>
                    </a:lnTo>
                    <a:lnTo>
                      <a:pt x="232" y="73"/>
                    </a:lnTo>
                    <a:lnTo>
                      <a:pt x="217" y="67"/>
                    </a:lnTo>
                    <a:lnTo>
                      <a:pt x="201" y="61"/>
                    </a:lnTo>
                    <a:lnTo>
                      <a:pt x="185" y="54"/>
                    </a:lnTo>
                    <a:lnTo>
                      <a:pt x="168" y="47"/>
                    </a:lnTo>
                    <a:lnTo>
                      <a:pt x="151" y="40"/>
                    </a:lnTo>
                    <a:lnTo>
                      <a:pt x="132" y="34"/>
                    </a:lnTo>
                    <a:lnTo>
                      <a:pt x="114" y="27"/>
                    </a:lnTo>
                    <a:lnTo>
                      <a:pt x="97" y="21"/>
                    </a:lnTo>
                    <a:lnTo>
                      <a:pt x="81" y="16"/>
                    </a:lnTo>
                    <a:lnTo>
                      <a:pt x="65" y="11"/>
                    </a:lnTo>
                    <a:lnTo>
                      <a:pt x="49" y="7"/>
                    </a:lnTo>
                    <a:lnTo>
                      <a:pt x="36" y="4"/>
                    </a:lnTo>
                    <a:lnTo>
                      <a:pt x="24" y="1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3" y="7"/>
                    </a:lnTo>
                    <a:lnTo>
                      <a:pt x="27" y="12"/>
                    </a:lnTo>
                    <a:lnTo>
                      <a:pt x="43" y="17"/>
                    </a:lnTo>
                    <a:lnTo>
                      <a:pt x="58" y="22"/>
                    </a:lnTo>
                    <a:lnTo>
                      <a:pt x="74" y="27"/>
                    </a:lnTo>
                    <a:lnTo>
                      <a:pt x="90" y="32"/>
                    </a:lnTo>
                    <a:lnTo>
                      <a:pt x="106" y="38"/>
                    </a:lnTo>
                    <a:lnTo>
                      <a:pt x="122" y="44"/>
                    </a:lnTo>
                    <a:lnTo>
                      <a:pt x="139" y="50"/>
                    </a:lnTo>
                    <a:lnTo>
                      <a:pt x="155" y="57"/>
                    </a:lnTo>
                    <a:lnTo>
                      <a:pt x="171" y="63"/>
                    </a:lnTo>
                    <a:lnTo>
                      <a:pt x="187" y="70"/>
                    </a:lnTo>
                    <a:lnTo>
                      <a:pt x="203" y="78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07633" name="Group 81"/>
          <p:cNvGrpSpPr>
            <a:grpSpLocks/>
          </p:cNvGrpSpPr>
          <p:nvPr/>
        </p:nvGrpSpPr>
        <p:grpSpPr bwMode="auto">
          <a:xfrm>
            <a:off x="2587625" y="4762500"/>
            <a:ext cx="414338" cy="509588"/>
            <a:chOff x="2870" y="1518"/>
            <a:chExt cx="292" cy="320"/>
          </a:xfrm>
        </p:grpSpPr>
        <p:graphicFrame>
          <p:nvGraphicFramePr>
            <p:cNvPr id="407634" name="Object 8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34" name="Clip" r:id="rId10" imgW="819000" imgH="847800" progId="">
                <p:embed/>
              </p:oleObj>
            </a:graphicData>
          </a:graphic>
        </p:graphicFrame>
        <p:graphicFrame>
          <p:nvGraphicFramePr>
            <p:cNvPr id="407635" name="Object 8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35" name="Clip" r:id="rId11" imgW="1266840" imgH="1200240" progId="">
                <p:embed/>
              </p:oleObj>
            </a:graphicData>
          </a:graphic>
        </p:graphicFrame>
      </p:grpSp>
      <p:grpSp>
        <p:nvGrpSpPr>
          <p:cNvPr id="407636" name="Group 84"/>
          <p:cNvGrpSpPr>
            <a:grpSpLocks/>
          </p:cNvGrpSpPr>
          <p:nvPr/>
        </p:nvGrpSpPr>
        <p:grpSpPr bwMode="auto">
          <a:xfrm>
            <a:off x="2767013" y="5303838"/>
            <a:ext cx="415925" cy="509587"/>
            <a:chOff x="2870" y="1518"/>
            <a:chExt cx="292" cy="320"/>
          </a:xfrm>
        </p:grpSpPr>
        <p:graphicFrame>
          <p:nvGraphicFramePr>
            <p:cNvPr id="407637" name="Object 8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37" name="Clip" r:id="rId12" imgW="819000" imgH="847800" progId="">
                <p:embed/>
              </p:oleObj>
            </a:graphicData>
          </a:graphic>
        </p:graphicFrame>
        <p:graphicFrame>
          <p:nvGraphicFramePr>
            <p:cNvPr id="407638" name="Object 8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38" name="Clip" r:id="rId13" imgW="1266840" imgH="1200240" progId="">
                <p:embed/>
              </p:oleObj>
            </a:graphicData>
          </a:graphic>
        </p:graphicFrame>
      </p:grpSp>
      <p:grpSp>
        <p:nvGrpSpPr>
          <p:cNvPr id="407639" name="Group 87"/>
          <p:cNvGrpSpPr>
            <a:grpSpLocks/>
          </p:cNvGrpSpPr>
          <p:nvPr/>
        </p:nvGrpSpPr>
        <p:grpSpPr bwMode="auto">
          <a:xfrm>
            <a:off x="3798888" y="4772025"/>
            <a:ext cx="415925" cy="511175"/>
            <a:chOff x="2870" y="1518"/>
            <a:chExt cx="292" cy="320"/>
          </a:xfrm>
        </p:grpSpPr>
        <p:graphicFrame>
          <p:nvGraphicFramePr>
            <p:cNvPr id="407640" name="Object 8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40" name="Clip" r:id="rId14" imgW="819000" imgH="847800" progId="">
                <p:embed/>
              </p:oleObj>
            </a:graphicData>
          </a:graphic>
        </p:graphicFrame>
        <p:graphicFrame>
          <p:nvGraphicFramePr>
            <p:cNvPr id="407641" name="Object 8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41" name="Clip" r:id="rId15" imgW="1266840" imgH="1200240" progId="">
                <p:embed/>
              </p:oleObj>
            </a:graphicData>
          </a:graphic>
        </p:graphicFrame>
      </p:grpSp>
      <p:grpSp>
        <p:nvGrpSpPr>
          <p:cNvPr id="407642" name="Group 90"/>
          <p:cNvGrpSpPr>
            <a:grpSpLocks/>
          </p:cNvGrpSpPr>
          <p:nvPr/>
        </p:nvGrpSpPr>
        <p:grpSpPr bwMode="auto">
          <a:xfrm>
            <a:off x="3352800" y="5313363"/>
            <a:ext cx="414338" cy="509587"/>
            <a:chOff x="2870" y="1518"/>
            <a:chExt cx="292" cy="320"/>
          </a:xfrm>
        </p:grpSpPr>
        <p:graphicFrame>
          <p:nvGraphicFramePr>
            <p:cNvPr id="407643" name="Object 9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43" name="Clip" r:id="rId16" imgW="819000" imgH="847800" progId="">
                <p:embed/>
              </p:oleObj>
            </a:graphicData>
          </a:graphic>
        </p:graphicFrame>
        <p:graphicFrame>
          <p:nvGraphicFramePr>
            <p:cNvPr id="407644" name="Object 9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44" name="Clip" r:id="rId17" imgW="1266840" imgH="120024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05B284CE-06AE-4059-AEB4-399D7F2AF582}" type="slidenum">
              <a:rPr lang="en-US"/>
              <a:pPr/>
              <a:t>12</a:t>
            </a:fld>
            <a:endParaRPr lang="en-US"/>
          </a:p>
        </p:txBody>
      </p:sp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802.11: Channels, association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802.11b: 2.4GHz-2.485GHz spectrum divided into 11 channels at different frequencies; 3 non-overlapping</a:t>
            </a:r>
          </a:p>
          <a:p>
            <a:pPr lvl="1"/>
            <a:r>
              <a:rPr lang="en-US" sz="2000"/>
              <a:t>AP admin chooses frequency for AP</a:t>
            </a:r>
          </a:p>
          <a:p>
            <a:pPr lvl="1"/>
            <a:r>
              <a:rPr lang="en-US" sz="2000"/>
              <a:t>interference possible: channel can be same as that chosen by neighboring AP!</a:t>
            </a:r>
          </a:p>
          <a:p>
            <a:r>
              <a:rPr lang="en-US" sz="2400"/>
              <a:t>host: must </a:t>
            </a:r>
            <a:r>
              <a:rPr lang="en-US" sz="2400" i="1">
                <a:solidFill>
                  <a:srgbClr val="FF0000"/>
                </a:solidFill>
              </a:rPr>
              <a:t>associate</a:t>
            </a:r>
            <a:r>
              <a:rPr lang="en-US" sz="2400"/>
              <a:t> with an AP</a:t>
            </a:r>
          </a:p>
          <a:p>
            <a:pPr lvl="1"/>
            <a:r>
              <a:rPr lang="en-US" sz="2000"/>
              <a:t>scans channels, listening for </a:t>
            </a:r>
            <a:r>
              <a:rPr lang="en-US" sz="2000" i="1"/>
              <a:t>beacon frames</a:t>
            </a:r>
            <a:r>
              <a:rPr lang="en-US" sz="2000"/>
              <a:t> containing AP’s name (SSID) and MAC address</a:t>
            </a:r>
          </a:p>
          <a:p>
            <a:pPr lvl="1"/>
            <a:r>
              <a:rPr lang="en-US" sz="2000"/>
              <a:t>selects AP to associate with; initiates association protocol</a:t>
            </a:r>
          </a:p>
          <a:p>
            <a:pPr lvl="1"/>
            <a:r>
              <a:rPr lang="en-US" sz="2000"/>
              <a:t>may perform authentication [Chapter 8]</a:t>
            </a:r>
          </a:p>
          <a:p>
            <a:pPr lvl="1"/>
            <a:r>
              <a:rPr lang="en-US" sz="2000"/>
              <a:t>will typically run DHCP to get IP address in AP’s subnet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C596052F-21F9-4DC3-AA56-64D34614911F}" type="slidenum">
              <a:rPr lang="en-US"/>
              <a:pPr/>
              <a:t>13</a:t>
            </a:fld>
            <a:endParaRPr lang="en-US"/>
          </a:p>
        </p:txBody>
      </p:sp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143000"/>
          </a:xfrm>
        </p:spPr>
        <p:txBody>
          <a:bodyPr/>
          <a:lstStyle/>
          <a:p>
            <a:r>
              <a:rPr lang="en-US"/>
              <a:t>IEEE 802.11: multiple access</a:t>
            </a: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60463"/>
            <a:ext cx="8188325" cy="4648200"/>
          </a:xfrm>
        </p:spPr>
        <p:txBody>
          <a:bodyPr/>
          <a:lstStyle/>
          <a:p>
            <a:r>
              <a:rPr lang="en-US" sz="2400">
                <a:sym typeface="Symbol" pitchFamily="18" charset="2"/>
              </a:rPr>
              <a:t>Like Ethernet, uses CSMA:</a:t>
            </a:r>
          </a:p>
          <a:p>
            <a:pPr lvl="1"/>
            <a:r>
              <a:rPr lang="en-US" sz="2000">
                <a:sym typeface="Symbol" pitchFamily="18" charset="2"/>
              </a:rPr>
              <a:t>random access</a:t>
            </a:r>
          </a:p>
          <a:p>
            <a:pPr lvl="1"/>
            <a:r>
              <a:rPr lang="en-US" sz="2000">
                <a:sym typeface="Symbol" pitchFamily="18" charset="2"/>
              </a:rPr>
              <a:t>carrier sense: don’t collide with ongoing transmission</a:t>
            </a:r>
          </a:p>
          <a:p>
            <a:r>
              <a:rPr lang="en-US" sz="2400">
                <a:sym typeface="Symbol" pitchFamily="18" charset="2"/>
              </a:rPr>
              <a:t>Unlike Ethernet:</a:t>
            </a:r>
          </a:p>
          <a:p>
            <a:pPr lvl="1"/>
            <a:r>
              <a:rPr lang="en-US" sz="2000">
                <a:sym typeface="Symbol" pitchFamily="18" charset="2"/>
              </a:rPr>
              <a:t>no collision detection – transmit all frames to completion</a:t>
            </a:r>
          </a:p>
          <a:p>
            <a:pPr lvl="1"/>
            <a:r>
              <a:rPr lang="en-US" sz="2000">
                <a:sym typeface="Symbol" pitchFamily="18" charset="2"/>
              </a:rPr>
              <a:t>acknowledgment – because without collision detection, you don’t know if your transmission collided or not</a:t>
            </a:r>
          </a:p>
          <a:p>
            <a:r>
              <a:rPr lang="en-US" sz="2400"/>
              <a:t>Why no collision detection?</a:t>
            </a:r>
          </a:p>
          <a:p>
            <a:pPr lvl="1"/>
            <a:r>
              <a:rPr lang="en-US" sz="2000"/>
              <a:t>difficult to receive (sense collisions) when transmitting due to weak received signals (fading)</a:t>
            </a:r>
          </a:p>
          <a:p>
            <a:pPr lvl="1"/>
            <a:r>
              <a:rPr lang="en-US" sz="2000"/>
              <a:t>can’t sense all collisions in any case: hidden terminal, fading</a:t>
            </a:r>
          </a:p>
          <a:p>
            <a:r>
              <a:rPr lang="en-US" sz="2400"/>
              <a:t>Goal: </a:t>
            </a:r>
            <a:r>
              <a:rPr lang="en-US" sz="2400" i="1">
                <a:solidFill>
                  <a:srgbClr val="FF0000"/>
                </a:solidFill>
              </a:rPr>
              <a:t>avoid collisions:</a:t>
            </a:r>
            <a:r>
              <a:rPr lang="en-US" sz="2400"/>
              <a:t> CSMA/C(ollision)A(voidance)</a:t>
            </a:r>
            <a:endParaRPr 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Coordination of transmissions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of rules. </a:t>
            </a:r>
          </a:p>
          <a:p>
            <a:r>
              <a:rPr lang="en-US" dirty="0" smtClean="0"/>
              <a:t>Standard allows a number of different behaviors</a:t>
            </a:r>
          </a:p>
          <a:p>
            <a:r>
              <a:rPr lang="en-US" dirty="0" smtClean="0"/>
              <a:t>DCF – distributed coordinated function (see next slide)</a:t>
            </a:r>
          </a:p>
          <a:p>
            <a:pPr lvl="1"/>
            <a:r>
              <a:rPr lang="en-US" dirty="0" smtClean="0"/>
              <a:t>Exponential </a:t>
            </a:r>
            <a:r>
              <a:rPr lang="en-US" dirty="0" err="1" smtClean="0"/>
              <a:t>backoff</a:t>
            </a:r>
            <a:r>
              <a:rPr lang="en-US" dirty="0" smtClean="0"/>
              <a:t> with some specifics</a:t>
            </a:r>
          </a:p>
          <a:p>
            <a:r>
              <a:rPr lang="en-US" dirty="0" smtClean="0"/>
              <a:t>PCF – point coordination function </a:t>
            </a:r>
          </a:p>
          <a:p>
            <a:pPr lvl="1"/>
            <a:r>
              <a:rPr lang="en-US" dirty="0" smtClean="0"/>
              <a:t>The access points has priority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6-</a:t>
            </a:r>
            <a:fld id="{311C2C99-6F22-49A7-B384-C72A47FB6BE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49B78150-AF04-4EFB-B8A3-EAC045597841}" type="slidenum">
              <a:rPr lang="en-US"/>
              <a:pPr/>
              <a:t>15</a:t>
            </a:fld>
            <a:endParaRPr lang="en-US"/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IEEE 802.11 MAC Protocol: </a:t>
            </a:r>
            <a:r>
              <a:rPr lang="en-US" sz="3200" dirty="0" smtClean="0"/>
              <a:t>CSMA/CA</a:t>
            </a:r>
            <a:br>
              <a:rPr lang="en-US" sz="3200" dirty="0" smtClean="0"/>
            </a:br>
            <a:r>
              <a:rPr lang="en-US" sz="3200" dirty="0" smtClean="0"/>
              <a:t>(in DCF mode)</a:t>
            </a:r>
            <a:endParaRPr lang="en-US" sz="3200" dirty="0"/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013" y="1354138"/>
            <a:ext cx="5630862" cy="4953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802.11 sender</a:t>
            </a:r>
            <a:endParaRPr lang="en-US" sz="2400">
              <a:solidFill>
                <a:srgbClr val="FF0000"/>
              </a:solidFill>
            </a:endParaRP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chemeClr val="accent2"/>
                </a:solidFill>
              </a:rPr>
              <a:t>1 </a:t>
            </a:r>
            <a:r>
              <a:rPr lang="en-US" sz="2000">
                <a:solidFill>
                  <a:schemeClr val="accent2"/>
                </a:solidFill>
              </a:rPr>
              <a:t>if sense channel idle</a:t>
            </a:r>
            <a:r>
              <a:rPr lang="en-US" sz="2000"/>
              <a:t> for </a:t>
            </a:r>
            <a:r>
              <a:rPr lang="en-US" sz="2000" b="1"/>
              <a:t>DIFS</a:t>
            </a:r>
            <a:r>
              <a:rPr lang="en-US" sz="2000"/>
              <a:t>  </a:t>
            </a:r>
            <a:r>
              <a:rPr lang="en-US" sz="2000">
                <a:solidFill>
                  <a:schemeClr val="accent2"/>
                </a:solidFill>
              </a:rPr>
              <a:t>then</a:t>
            </a:r>
            <a:r>
              <a:rPr lang="en-US" sz="2000"/>
              <a:t> 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transmit entire frame (no CD)</a:t>
            </a:r>
          </a:p>
          <a:p>
            <a:pPr>
              <a:buFont typeface="ZapfDingbats" pitchFamily="82" charset="2"/>
              <a:buNone/>
            </a:pPr>
            <a:r>
              <a:rPr lang="en-US" sz="2000">
                <a:solidFill>
                  <a:schemeClr val="accent2"/>
                </a:solidFill>
              </a:rPr>
              <a:t>2 if</a:t>
            </a:r>
            <a:r>
              <a:rPr lang="en-US" sz="2000"/>
              <a:t> </a:t>
            </a:r>
            <a:r>
              <a:rPr lang="en-US" sz="2000">
                <a:solidFill>
                  <a:schemeClr val="accent2"/>
                </a:solidFill>
              </a:rPr>
              <a:t>sense channel busy then</a:t>
            </a:r>
            <a:r>
              <a:rPr lang="en-US" sz="2000"/>
              <a:t> 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start random backoff time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timer counts down while channel idle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transmit when timer expires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if no ACK, increase random backoff interval, repeat 2</a:t>
            </a:r>
          </a:p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802.11 receiver</a:t>
            </a:r>
            <a:endParaRPr lang="en-US" sz="2400"/>
          </a:p>
          <a:p>
            <a:pPr>
              <a:buFont typeface="ZapfDingbats" pitchFamily="82" charset="2"/>
              <a:buNone/>
            </a:pPr>
            <a:r>
              <a:rPr lang="en-US" sz="2000">
                <a:solidFill>
                  <a:schemeClr val="accent2"/>
                </a:solidFill>
              </a:rPr>
              <a:t>if frame received OK</a:t>
            </a:r>
            <a:endParaRPr lang="en-US" sz="2000"/>
          </a:p>
          <a:p>
            <a:pPr>
              <a:buFont typeface="ZapfDingbats" pitchFamily="82" charset="2"/>
              <a:buNone/>
            </a:pPr>
            <a:r>
              <a:rPr lang="en-US" sz="2000">
                <a:solidFill>
                  <a:schemeClr val="accent2"/>
                </a:solidFill>
              </a:rPr>
              <a:t>   - </a:t>
            </a:r>
            <a:r>
              <a:rPr lang="en-US" sz="2000"/>
              <a:t>return ACK after </a:t>
            </a:r>
            <a:r>
              <a:rPr lang="en-US" sz="2000" b="1"/>
              <a:t>SIFS </a:t>
            </a:r>
            <a:r>
              <a:rPr lang="en-US" sz="2000"/>
              <a:t>(ACK needed due to hidden terminal problem) </a:t>
            </a:r>
            <a:endParaRPr lang="en-US" sz="2400" b="1"/>
          </a:p>
        </p:txBody>
      </p:sp>
      <p:sp>
        <p:nvSpPr>
          <p:cNvPr id="354309" name="Line 5"/>
          <p:cNvSpPr>
            <a:spLocks noChangeShapeType="1"/>
          </p:cNvSpPr>
          <p:nvPr/>
        </p:nvSpPr>
        <p:spPr bwMode="auto">
          <a:xfrm>
            <a:off x="6432550" y="22701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4310" name="Line 6"/>
          <p:cNvSpPr>
            <a:spLocks noChangeShapeType="1"/>
          </p:cNvSpPr>
          <p:nvPr/>
        </p:nvSpPr>
        <p:spPr bwMode="auto">
          <a:xfrm>
            <a:off x="8351838" y="22574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4311" name="Text Box 7"/>
          <p:cNvSpPr txBox="1">
            <a:spLocks noChangeArrowheads="1"/>
          </p:cNvSpPr>
          <p:nvPr/>
        </p:nvSpPr>
        <p:spPr bwMode="auto">
          <a:xfrm>
            <a:off x="6022975" y="1912938"/>
            <a:ext cx="828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sender</a:t>
            </a:r>
          </a:p>
        </p:txBody>
      </p:sp>
      <p:sp>
        <p:nvSpPr>
          <p:cNvPr id="354312" name="Text Box 8"/>
          <p:cNvSpPr txBox="1">
            <a:spLocks noChangeArrowheads="1"/>
          </p:cNvSpPr>
          <p:nvPr/>
        </p:nvSpPr>
        <p:spPr bwMode="auto">
          <a:xfrm>
            <a:off x="7861300" y="1922463"/>
            <a:ext cx="974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receiver</a:t>
            </a:r>
          </a:p>
        </p:txBody>
      </p:sp>
      <p:grpSp>
        <p:nvGrpSpPr>
          <p:cNvPr id="354327" name="Group 23"/>
          <p:cNvGrpSpPr>
            <a:grpSpLocks/>
          </p:cNvGrpSpPr>
          <p:nvPr/>
        </p:nvGrpSpPr>
        <p:grpSpPr bwMode="auto">
          <a:xfrm>
            <a:off x="5737225" y="2566988"/>
            <a:ext cx="2616200" cy="1690687"/>
            <a:chOff x="3614" y="1617"/>
            <a:chExt cx="1648" cy="1065"/>
          </a:xfrm>
        </p:grpSpPr>
        <p:grpSp>
          <p:nvGrpSpPr>
            <p:cNvPr id="354326" name="Group 22"/>
            <p:cNvGrpSpPr>
              <a:grpSpLocks/>
            </p:cNvGrpSpPr>
            <p:nvPr/>
          </p:nvGrpSpPr>
          <p:grpSpPr bwMode="auto">
            <a:xfrm>
              <a:off x="3614" y="1617"/>
              <a:ext cx="424" cy="192"/>
              <a:chOff x="3614" y="1617"/>
              <a:chExt cx="424" cy="192"/>
            </a:xfrm>
          </p:grpSpPr>
          <p:sp>
            <p:nvSpPr>
              <p:cNvPr id="354315" name="AutoShape 11"/>
              <p:cNvSpPr>
                <a:spLocks/>
              </p:cNvSpPr>
              <p:nvPr/>
            </p:nvSpPr>
            <p:spPr bwMode="auto">
              <a:xfrm>
                <a:off x="3984" y="1620"/>
                <a:ext cx="54" cy="162"/>
              </a:xfrm>
              <a:prstGeom prst="leftBrace">
                <a:avLst>
                  <a:gd name="adj1" fmla="val 2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4316" name="Text Box 12"/>
              <p:cNvSpPr txBox="1">
                <a:spLocks noChangeArrowheads="1"/>
              </p:cNvSpPr>
              <p:nvPr/>
            </p:nvSpPr>
            <p:spPr bwMode="auto">
              <a:xfrm>
                <a:off x="3614" y="1617"/>
                <a:ext cx="40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DIFS</a:t>
                </a:r>
              </a:p>
            </p:txBody>
          </p:sp>
        </p:grpSp>
        <p:grpSp>
          <p:nvGrpSpPr>
            <p:cNvPr id="354324" name="Group 20"/>
            <p:cNvGrpSpPr>
              <a:grpSpLocks/>
            </p:cNvGrpSpPr>
            <p:nvPr/>
          </p:nvGrpSpPr>
          <p:grpSpPr bwMode="auto">
            <a:xfrm>
              <a:off x="4050" y="1782"/>
              <a:ext cx="1212" cy="900"/>
              <a:chOff x="4050" y="1782"/>
              <a:chExt cx="1212" cy="900"/>
            </a:xfrm>
          </p:grpSpPr>
          <p:sp>
            <p:nvSpPr>
              <p:cNvPr id="354317" name="Freeform 13"/>
              <p:cNvSpPr>
                <a:spLocks/>
              </p:cNvSpPr>
              <p:nvPr/>
            </p:nvSpPr>
            <p:spPr bwMode="auto">
              <a:xfrm>
                <a:off x="4050" y="1782"/>
                <a:ext cx="1212" cy="90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212" y="228"/>
                  </a:cxn>
                  <a:cxn ang="0">
                    <a:pos x="1212" y="900"/>
                  </a:cxn>
                  <a:cxn ang="0">
                    <a:pos x="0" y="660"/>
                  </a:cxn>
                  <a:cxn ang="0">
                    <a:pos x="6" y="0"/>
                  </a:cxn>
                </a:cxnLst>
                <a:rect l="0" t="0" r="r" b="b"/>
                <a:pathLst>
                  <a:path w="1212" h="900">
                    <a:moveTo>
                      <a:pt x="6" y="0"/>
                    </a:moveTo>
                    <a:lnTo>
                      <a:pt x="1212" y="228"/>
                    </a:lnTo>
                    <a:lnTo>
                      <a:pt x="1212" y="900"/>
                    </a:lnTo>
                    <a:lnTo>
                      <a:pt x="0" y="66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322" name="Text Box 18"/>
              <p:cNvSpPr txBox="1">
                <a:spLocks noChangeArrowheads="1"/>
              </p:cNvSpPr>
              <p:nvPr/>
            </p:nvSpPr>
            <p:spPr bwMode="auto">
              <a:xfrm>
                <a:off x="4394" y="2108"/>
                <a:ext cx="41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data</a:t>
                </a:r>
              </a:p>
            </p:txBody>
          </p:sp>
        </p:grpSp>
      </p:grpSp>
      <p:grpSp>
        <p:nvGrpSpPr>
          <p:cNvPr id="354328" name="Group 24"/>
          <p:cNvGrpSpPr>
            <a:grpSpLocks/>
          </p:cNvGrpSpPr>
          <p:nvPr/>
        </p:nvGrpSpPr>
        <p:grpSpPr bwMode="auto">
          <a:xfrm>
            <a:off x="6419850" y="4267200"/>
            <a:ext cx="2563813" cy="923925"/>
            <a:chOff x="4044" y="2688"/>
            <a:chExt cx="1615" cy="582"/>
          </a:xfrm>
        </p:grpSpPr>
        <p:sp>
          <p:nvSpPr>
            <p:cNvPr id="354318" name="Text Box 14"/>
            <p:cNvSpPr txBox="1">
              <a:spLocks noChangeArrowheads="1"/>
            </p:cNvSpPr>
            <p:nvPr/>
          </p:nvSpPr>
          <p:spPr bwMode="auto">
            <a:xfrm>
              <a:off x="5258" y="2697"/>
              <a:ext cx="4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SIFS</a:t>
              </a:r>
            </a:p>
          </p:txBody>
        </p:sp>
        <p:sp>
          <p:nvSpPr>
            <p:cNvPr id="354319" name="AutoShape 15"/>
            <p:cNvSpPr>
              <a:spLocks/>
            </p:cNvSpPr>
            <p:nvPr/>
          </p:nvSpPr>
          <p:spPr bwMode="auto">
            <a:xfrm flipH="1">
              <a:off x="5262" y="2688"/>
              <a:ext cx="54" cy="162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4325" name="Group 21"/>
            <p:cNvGrpSpPr>
              <a:grpSpLocks/>
            </p:cNvGrpSpPr>
            <p:nvPr/>
          </p:nvGrpSpPr>
          <p:grpSpPr bwMode="auto">
            <a:xfrm>
              <a:off x="4044" y="2856"/>
              <a:ext cx="1212" cy="414"/>
              <a:chOff x="4044" y="2856"/>
              <a:chExt cx="1212" cy="414"/>
            </a:xfrm>
          </p:grpSpPr>
          <p:sp>
            <p:nvSpPr>
              <p:cNvPr id="354321" name="Freeform 17"/>
              <p:cNvSpPr>
                <a:spLocks/>
              </p:cNvSpPr>
              <p:nvPr/>
            </p:nvSpPr>
            <p:spPr bwMode="auto">
              <a:xfrm flipV="1">
                <a:off x="4044" y="2856"/>
                <a:ext cx="1212" cy="4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2" y="246"/>
                  </a:cxn>
                  <a:cxn ang="0">
                    <a:pos x="1212" y="414"/>
                  </a:cxn>
                  <a:cxn ang="0">
                    <a:pos x="6" y="174"/>
                  </a:cxn>
                  <a:cxn ang="0">
                    <a:pos x="0" y="0"/>
                  </a:cxn>
                </a:cxnLst>
                <a:rect l="0" t="0" r="r" b="b"/>
                <a:pathLst>
                  <a:path w="1212" h="414">
                    <a:moveTo>
                      <a:pt x="0" y="0"/>
                    </a:moveTo>
                    <a:lnTo>
                      <a:pt x="1212" y="246"/>
                    </a:lnTo>
                    <a:lnTo>
                      <a:pt x="1212" y="414"/>
                    </a:lnTo>
                    <a:lnTo>
                      <a:pt x="6" y="1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323" name="Text Box 19"/>
              <p:cNvSpPr txBox="1">
                <a:spLocks noChangeArrowheads="1"/>
              </p:cNvSpPr>
              <p:nvPr/>
            </p:nvSpPr>
            <p:spPr bwMode="auto">
              <a:xfrm>
                <a:off x="4436" y="2954"/>
                <a:ext cx="3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ACK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5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5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5153552E-B527-4D48-AE76-9C8961D35195}" type="slidenum">
              <a:rPr lang="en-US"/>
              <a:pPr/>
              <a:t>16</a:t>
            </a:fld>
            <a:endParaRPr lang="en-US"/>
          </a:p>
        </p:txBody>
      </p:sp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12725"/>
            <a:ext cx="8370887" cy="1143000"/>
          </a:xfrm>
        </p:spPr>
        <p:txBody>
          <a:bodyPr/>
          <a:lstStyle/>
          <a:p>
            <a:r>
              <a:rPr lang="en-US"/>
              <a:t>RTS/CTS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220788"/>
            <a:ext cx="7772400" cy="3611562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 i="1" dirty="0">
                <a:solidFill>
                  <a:srgbClr val="FF0000"/>
                </a:solidFill>
              </a:rPr>
              <a:t>idea:</a:t>
            </a:r>
            <a:r>
              <a:rPr lang="en-US" sz="2400" dirty="0"/>
              <a:t> </a:t>
            </a:r>
            <a:r>
              <a:rPr lang="en-US" sz="2000" dirty="0"/>
              <a:t> allow sender to “reserve” channel rather than random access of data frames: avoid  collisions of long  data frames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optional; not typically used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sender first transmits </a:t>
            </a:r>
            <a:r>
              <a:rPr lang="en-US" sz="2000" i="1" dirty="0"/>
              <a:t>small</a:t>
            </a:r>
            <a:r>
              <a:rPr lang="en-US" sz="2000" dirty="0"/>
              <a:t> request-to-send (RTS) packets to AP using CSMA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RTSs may still collide with each other (but they’re short)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AP broadcasts clear-to-send CTS in response to RTS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CTS heard by all nodes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sender transmits data frame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other stations defer transmissions </a:t>
            </a: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You can turn this on/off in your </a:t>
            </a:r>
            <a:r>
              <a:rPr lang="en-US" sz="2400" dirty="0" err="1" smtClean="0"/>
              <a:t>WiFi</a:t>
            </a:r>
            <a:r>
              <a:rPr lang="en-US" sz="2400" dirty="0" smtClean="0"/>
              <a:t> driver. </a:t>
            </a:r>
            <a:endParaRPr lang="en-US" sz="2400" dirty="0"/>
          </a:p>
          <a:p>
            <a:pPr lvl="1">
              <a:lnSpc>
                <a:spcPct val="90000"/>
              </a:lnSpc>
              <a:buFont typeface="ZapfDingbats" pitchFamily="82" charset="2"/>
              <a:buNone/>
            </a:pPr>
            <a:endParaRPr lang="en-US" sz="2000" dirty="0"/>
          </a:p>
        </p:txBody>
      </p:sp>
      <p:sp>
        <p:nvSpPr>
          <p:cNvPr id="355332" name="Text Box 4"/>
          <p:cNvSpPr txBox="1">
            <a:spLocks noChangeArrowheads="1"/>
          </p:cNvSpPr>
          <p:nvPr/>
        </p:nvSpPr>
        <p:spPr bwMode="auto">
          <a:xfrm>
            <a:off x="1417638" y="5281613"/>
            <a:ext cx="57197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/>
              <a:t>Avoid data frame collisions completely </a:t>
            </a:r>
          </a:p>
          <a:p>
            <a:pPr algn="ctr"/>
            <a:r>
              <a:rPr lang="en-US" sz="2400"/>
              <a:t>using small reservation packets!</a:t>
            </a:r>
          </a:p>
        </p:txBody>
      </p:sp>
      <p:sp>
        <p:nvSpPr>
          <p:cNvPr id="355333" name="Rectangle 5"/>
          <p:cNvSpPr>
            <a:spLocks noChangeArrowheads="1"/>
          </p:cNvSpPr>
          <p:nvPr/>
        </p:nvSpPr>
        <p:spPr bwMode="auto">
          <a:xfrm>
            <a:off x="1276350" y="5238750"/>
            <a:ext cx="5853113" cy="914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513436B2-EC9E-47AB-B907-2805A81EF169}" type="slidenum">
              <a:rPr lang="en-US"/>
              <a:pPr/>
              <a:t>17</a:t>
            </a:fld>
            <a:endParaRPr lang="en-US"/>
          </a:p>
        </p:txBody>
      </p:sp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115888"/>
            <a:ext cx="7772400" cy="1143000"/>
          </a:xfrm>
        </p:spPr>
        <p:txBody>
          <a:bodyPr/>
          <a:lstStyle/>
          <a:p>
            <a:r>
              <a:rPr lang="en-US" sz="3200"/>
              <a:t>Collision Avoidance: RTS-CTS exchange</a:t>
            </a:r>
          </a:p>
        </p:txBody>
      </p:sp>
      <p:sp>
        <p:nvSpPr>
          <p:cNvPr id="356356" name="Text Box 4"/>
          <p:cNvSpPr txBox="1">
            <a:spLocks noChangeArrowheads="1"/>
          </p:cNvSpPr>
          <p:nvPr/>
        </p:nvSpPr>
        <p:spPr bwMode="auto">
          <a:xfrm>
            <a:off x="3246438" y="746125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3200">
              <a:latin typeface="Times New Roman" pitchFamily="18" charset="0"/>
            </a:endParaRPr>
          </a:p>
        </p:txBody>
      </p:sp>
      <p:sp>
        <p:nvSpPr>
          <p:cNvPr id="356367" name="Text Box 15"/>
          <p:cNvSpPr txBox="1">
            <a:spLocks noChangeArrowheads="1"/>
          </p:cNvSpPr>
          <p:nvPr/>
        </p:nvSpPr>
        <p:spPr bwMode="auto">
          <a:xfrm>
            <a:off x="4624388" y="1393825"/>
            <a:ext cx="469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AP</a:t>
            </a:r>
          </a:p>
        </p:txBody>
      </p:sp>
      <p:grpSp>
        <p:nvGrpSpPr>
          <p:cNvPr id="356368" name="Group 16"/>
          <p:cNvGrpSpPr>
            <a:grpSpLocks/>
          </p:cNvGrpSpPr>
          <p:nvPr/>
        </p:nvGrpSpPr>
        <p:grpSpPr bwMode="auto">
          <a:xfrm>
            <a:off x="4202113" y="1109663"/>
            <a:ext cx="782637" cy="571500"/>
            <a:chOff x="1160" y="2192"/>
            <a:chExt cx="589" cy="440"/>
          </a:xfrm>
        </p:grpSpPr>
        <p:pic>
          <p:nvPicPr>
            <p:cNvPr id="356369" name="Picture 17" descr="31u_bnrz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6200000">
              <a:off x="1349" y="2458"/>
              <a:ext cx="212" cy="135"/>
            </a:xfrm>
            <a:prstGeom prst="rect">
              <a:avLst/>
            </a:prstGeom>
            <a:noFill/>
          </p:spPr>
        </p:pic>
        <p:sp>
          <p:nvSpPr>
            <p:cNvPr id="356370" name="AutoShape 18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1" name="Freeform 19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68" y="34"/>
                </a:cxn>
                <a:cxn ang="0">
                  <a:pos x="52" y="44"/>
                </a:cxn>
                <a:cxn ang="0">
                  <a:pos x="38" y="55"/>
                </a:cxn>
                <a:cxn ang="0">
                  <a:pos x="25" y="67"/>
                </a:cxn>
                <a:cxn ang="0">
                  <a:pos x="14" y="80"/>
                </a:cxn>
                <a:cxn ang="0">
                  <a:pos x="7" y="94"/>
                </a:cxn>
                <a:cxn ang="0">
                  <a:pos x="3" y="109"/>
                </a:cxn>
                <a:cxn ang="0">
                  <a:pos x="0" y="124"/>
                </a:cxn>
                <a:cxn ang="0">
                  <a:pos x="3" y="145"/>
                </a:cxn>
                <a:cxn ang="0">
                  <a:pos x="14" y="163"/>
                </a:cxn>
                <a:cxn ang="0">
                  <a:pos x="32" y="178"/>
                </a:cxn>
                <a:cxn ang="0">
                  <a:pos x="55" y="189"/>
                </a:cxn>
                <a:cxn ang="0">
                  <a:pos x="81" y="198"/>
                </a:cxn>
                <a:cxn ang="0">
                  <a:pos x="109" y="202"/>
                </a:cxn>
                <a:cxn ang="0">
                  <a:pos x="138" y="203"/>
                </a:cxn>
                <a:cxn ang="0">
                  <a:pos x="165" y="200"/>
                </a:cxn>
                <a:cxn ang="0">
                  <a:pos x="171" y="200"/>
                </a:cxn>
                <a:cxn ang="0">
                  <a:pos x="177" y="198"/>
                </a:cxn>
                <a:cxn ang="0">
                  <a:pos x="181" y="195"/>
                </a:cxn>
                <a:cxn ang="0">
                  <a:pos x="183" y="191"/>
                </a:cxn>
                <a:cxn ang="0">
                  <a:pos x="180" y="186"/>
                </a:cxn>
                <a:cxn ang="0">
                  <a:pos x="174" y="182"/>
                </a:cxn>
                <a:cxn ang="0">
                  <a:pos x="167" y="178"/>
                </a:cxn>
                <a:cxn ang="0">
                  <a:pos x="160" y="176"/>
                </a:cxn>
                <a:cxn ang="0">
                  <a:pos x="145" y="173"/>
                </a:cxn>
                <a:cxn ang="0">
                  <a:pos x="131" y="171"/>
                </a:cxn>
                <a:cxn ang="0">
                  <a:pos x="116" y="169"/>
                </a:cxn>
                <a:cxn ang="0">
                  <a:pos x="103" y="167"/>
                </a:cxn>
                <a:cxn ang="0">
                  <a:pos x="90" y="164"/>
                </a:cxn>
                <a:cxn ang="0">
                  <a:pos x="77" y="160"/>
                </a:cxn>
                <a:cxn ang="0">
                  <a:pos x="65" y="154"/>
                </a:cxn>
                <a:cxn ang="0">
                  <a:pos x="54" y="146"/>
                </a:cxn>
                <a:cxn ang="0">
                  <a:pos x="49" y="112"/>
                </a:cxn>
                <a:cxn ang="0">
                  <a:pos x="61" y="84"/>
                </a:cxn>
                <a:cxn ang="0">
                  <a:pos x="84" y="62"/>
                </a:cxn>
                <a:cxn ang="0">
                  <a:pos x="116" y="44"/>
                </a:cxn>
                <a:cxn ang="0">
                  <a:pos x="151" y="30"/>
                </a:cxn>
                <a:cxn ang="0">
                  <a:pos x="187" y="19"/>
                </a:cxn>
                <a:cxn ang="0">
                  <a:pos x="220" y="11"/>
                </a:cxn>
                <a:cxn ang="0">
                  <a:pos x="247" y="4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4"/>
                </a:cxn>
                <a:cxn ang="0">
                  <a:pos x="149" y="9"/>
                </a:cxn>
                <a:cxn ang="0">
                  <a:pos x="128" y="14"/>
                </a:cxn>
                <a:cxn ang="0">
                  <a:pos x="106" y="20"/>
                </a:cxn>
                <a:cxn ang="0">
                  <a:pos x="87" y="26"/>
                </a:cxn>
              </a:cxnLst>
              <a:rect l="0" t="0" r="r" b="b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2" name="Freeform 20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/>
              <a:ahLst/>
              <a:cxnLst>
                <a:cxn ang="0">
                  <a:pos x="133" y="52"/>
                </a:cxn>
                <a:cxn ang="0">
                  <a:pos x="139" y="68"/>
                </a:cxn>
                <a:cxn ang="0">
                  <a:pos x="137" y="83"/>
                </a:cxn>
                <a:cxn ang="0">
                  <a:pos x="127" y="95"/>
                </a:cxn>
                <a:cxn ang="0">
                  <a:pos x="113" y="106"/>
                </a:cxn>
                <a:cxn ang="0">
                  <a:pos x="95" y="116"/>
                </a:cxn>
                <a:cxn ang="0">
                  <a:pos x="75" y="126"/>
                </a:cxn>
                <a:cxn ang="0">
                  <a:pos x="55" y="135"/>
                </a:cxn>
                <a:cxn ang="0">
                  <a:pos x="37" y="144"/>
                </a:cxn>
                <a:cxn ang="0">
                  <a:pos x="34" y="147"/>
                </a:cxn>
                <a:cxn ang="0">
                  <a:pos x="33" y="149"/>
                </a:cxn>
                <a:cxn ang="0">
                  <a:pos x="33" y="152"/>
                </a:cxn>
                <a:cxn ang="0">
                  <a:pos x="34" y="155"/>
                </a:cxn>
                <a:cxn ang="0">
                  <a:pos x="39" y="157"/>
                </a:cxn>
                <a:cxn ang="0">
                  <a:pos x="43" y="158"/>
                </a:cxn>
                <a:cxn ang="0">
                  <a:pos x="46" y="158"/>
                </a:cxn>
                <a:cxn ang="0">
                  <a:pos x="50" y="157"/>
                </a:cxn>
                <a:cxn ang="0">
                  <a:pos x="74" y="148"/>
                </a:cxn>
                <a:cxn ang="0">
                  <a:pos x="95" y="138"/>
                </a:cxn>
                <a:cxn ang="0">
                  <a:pos x="116" y="127"/>
                </a:cxn>
                <a:cxn ang="0">
                  <a:pos x="135" y="114"/>
                </a:cxn>
                <a:cxn ang="0">
                  <a:pos x="148" y="100"/>
                </a:cxn>
                <a:cxn ang="0">
                  <a:pos x="156" y="84"/>
                </a:cxn>
                <a:cxn ang="0">
                  <a:pos x="158" y="67"/>
                </a:cxn>
                <a:cxn ang="0">
                  <a:pos x="152" y="49"/>
                </a:cxn>
                <a:cxn ang="0">
                  <a:pos x="139" y="35"/>
                </a:cxn>
                <a:cxn ang="0">
                  <a:pos x="120" y="23"/>
                </a:cxn>
                <a:cxn ang="0">
                  <a:pos x="97" y="14"/>
                </a:cxn>
                <a:cxn ang="0">
                  <a:pos x="71" y="7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6" y="17"/>
                </a:cxn>
                <a:cxn ang="0">
                  <a:pos x="75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3" y="41"/>
                </a:cxn>
                <a:cxn ang="0">
                  <a:pos x="133" y="52"/>
                </a:cxn>
              </a:cxnLst>
              <a:rect l="0" t="0" r="r" b="b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3" name="Freeform 21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66" y="101"/>
                </a:cxn>
                <a:cxn ang="0">
                  <a:pos x="21" y="146"/>
                </a:cxn>
                <a:cxn ang="0">
                  <a:pos x="0" y="199"/>
                </a:cxn>
                <a:cxn ang="0">
                  <a:pos x="4" y="234"/>
                </a:cxn>
                <a:cxn ang="0">
                  <a:pos x="11" y="248"/>
                </a:cxn>
                <a:cxn ang="0">
                  <a:pos x="24" y="261"/>
                </a:cxn>
                <a:cxn ang="0">
                  <a:pos x="40" y="272"/>
                </a:cxn>
                <a:cxn ang="0">
                  <a:pos x="69" y="284"/>
                </a:cxn>
                <a:cxn ang="0">
                  <a:pos x="107" y="297"/>
                </a:cxn>
                <a:cxn ang="0">
                  <a:pos x="148" y="307"/>
                </a:cxn>
                <a:cxn ang="0">
                  <a:pos x="188" y="315"/>
                </a:cxn>
                <a:cxn ang="0">
                  <a:pos x="230" y="321"/>
                </a:cxn>
                <a:cxn ang="0">
                  <a:pos x="272" y="325"/>
                </a:cxn>
                <a:cxn ang="0">
                  <a:pos x="315" y="328"/>
                </a:cxn>
                <a:cxn ang="0">
                  <a:pos x="358" y="330"/>
                </a:cxn>
                <a:cxn ang="0">
                  <a:pos x="386" y="331"/>
                </a:cxn>
                <a:cxn ang="0">
                  <a:pos x="396" y="325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4"/>
                </a:cxn>
                <a:cxn ang="0">
                  <a:pos x="326" y="299"/>
                </a:cxn>
                <a:cxn ang="0">
                  <a:pos x="287" y="295"/>
                </a:cxn>
                <a:cxn ang="0">
                  <a:pos x="248" y="291"/>
                </a:cxn>
                <a:cxn ang="0">
                  <a:pos x="210" y="286"/>
                </a:cxn>
                <a:cxn ang="0">
                  <a:pos x="172" y="279"/>
                </a:cxn>
                <a:cxn ang="0">
                  <a:pos x="136" y="271"/>
                </a:cxn>
                <a:cxn ang="0">
                  <a:pos x="100" y="261"/>
                </a:cxn>
                <a:cxn ang="0">
                  <a:pos x="68" y="247"/>
                </a:cxn>
                <a:cxn ang="0">
                  <a:pos x="48" y="228"/>
                </a:cxn>
                <a:cxn ang="0">
                  <a:pos x="42" y="204"/>
                </a:cxn>
                <a:cxn ang="0">
                  <a:pos x="48" y="175"/>
                </a:cxn>
                <a:cxn ang="0">
                  <a:pos x="64" y="149"/>
                </a:cxn>
                <a:cxn ang="0">
                  <a:pos x="88" y="121"/>
                </a:cxn>
                <a:cxn ang="0">
                  <a:pos x="117" y="97"/>
                </a:cxn>
                <a:cxn ang="0">
                  <a:pos x="152" y="73"/>
                </a:cxn>
                <a:cxn ang="0">
                  <a:pos x="190" y="51"/>
                </a:cxn>
                <a:cxn ang="0">
                  <a:pos x="242" y="33"/>
                </a:cxn>
                <a:cxn ang="0">
                  <a:pos x="294" y="18"/>
                </a:cxn>
                <a:cxn ang="0">
                  <a:pos x="328" y="6"/>
                </a:cxn>
                <a:cxn ang="0">
                  <a:pos x="317" y="0"/>
                </a:cxn>
                <a:cxn ang="0">
                  <a:pos x="274" y="4"/>
                </a:cxn>
                <a:cxn ang="0">
                  <a:pos x="223" y="16"/>
                </a:cxn>
                <a:cxn ang="0">
                  <a:pos x="175" y="33"/>
                </a:cxn>
              </a:cxnLst>
              <a:rect l="0" t="0" r="r" b="b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4" name="Freeform 22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/>
              <a:ahLst/>
              <a:cxnLst>
                <a:cxn ang="0">
                  <a:pos x="290" y="68"/>
                </a:cxn>
                <a:cxn ang="0">
                  <a:pos x="306" y="80"/>
                </a:cxn>
                <a:cxn ang="0">
                  <a:pos x="316" y="94"/>
                </a:cxn>
                <a:cxn ang="0">
                  <a:pos x="321" y="109"/>
                </a:cxn>
                <a:cxn ang="0">
                  <a:pos x="321" y="125"/>
                </a:cxn>
                <a:cxn ang="0">
                  <a:pos x="318" y="138"/>
                </a:cxn>
                <a:cxn ang="0">
                  <a:pos x="312" y="149"/>
                </a:cxn>
                <a:cxn ang="0">
                  <a:pos x="302" y="160"/>
                </a:cxn>
                <a:cxn ang="0">
                  <a:pos x="292" y="169"/>
                </a:cxn>
                <a:cxn ang="0">
                  <a:pos x="279" y="179"/>
                </a:cxn>
                <a:cxn ang="0">
                  <a:pos x="266" y="187"/>
                </a:cxn>
                <a:cxn ang="0">
                  <a:pos x="253" y="196"/>
                </a:cxn>
                <a:cxn ang="0">
                  <a:pos x="240" y="205"/>
                </a:cxn>
                <a:cxn ang="0">
                  <a:pos x="237" y="209"/>
                </a:cxn>
                <a:cxn ang="0">
                  <a:pos x="237" y="212"/>
                </a:cxn>
                <a:cxn ang="0">
                  <a:pos x="237" y="215"/>
                </a:cxn>
                <a:cxn ang="0">
                  <a:pos x="240" y="218"/>
                </a:cxn>
                <a:cxn ang="0">
                  <a:pos x="244" y="220"/>
                </a:cxn>
                <a:cxn ang="0">
                  <a:pos x="250" y="221"/>
                </a:cxn>
                <a:cxn ang="0">
                  <a:pos x="254" y="220"/>
                </a:cxn>
                <a:cxn ang="0">
                  <a:pos x="258" y="218"/>
                </a:cxn>
                <a:cxn ang="0">
                  <a:pos x="287" y="204"/>
                </a:cxn>
                <a:cxn ang="0">
                  <a:pos x="312" y="187"/>
                </a:cxn>
                <a:cxn ang="0">
                  <a:pos x="331" y="168"/>
                </a:cxn>
                <a:cxn ang="0">
                  <a:pos x="344" y="146"/>
                </a:cxn>
                <a:cxn ang="0">
                  <a:pos x="350" y="124"/>
                </a:cxn>
                <a:cxn ang="0">
                  <a:pos x="347" y="101"/>
                </a:cxn>
                <a:cxn ang="0">
                  <a:pos x="335" y="80"/>
                </a:cxn>
                <a:cxn ang="0">
                  <a:pos x="312" y="61"/>
                </a:cxn>
                <a:cxn ang="0">
                  <a:pos x="295" y="50"/>
                </a:cxn>
                <a:cxn ang="0">
                  <a:pos x="274" y="42"/>
                </a:cxn>
                <a:cxn ang="0">
                  <a:pos x="253" y="34"/>
                </a:cxn>
                <a:cxn ang="0">
                  <a:pos x="228" y="27"/>
                </a:cxn>
                <a:cxn ang="0">
                  <a:pos x="203" y="20"/>
                </a:cxn>
                <a:cxn ang="0">
                  <a:pos x="179" y="15"/>
                </a:cxn>
                <a:cxn ang="0">
                  <a:pos x="152" y="11"/>
                </a:cxn>
                <a:cxn ang="0">
                  <a:pos x="128" y="7"/>
                </a:cxn>
                <a:cxn ang="0">
                  <a:pos x="103" y="4"/>
                </a:cxn>
                <a:cxn ang="0">
                  <a:pos x="81" y="2"/>
                </a:cxn>
                <a:cxn ang="0">
                  <a:pos x="60" y="0"/>
                </a:cxn>
                <a:cxn ang="0">
                  <a:pos x="42" y="0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29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1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4"/>
                </a:cxn>
                <a:cxn ang="0">
                  <a:pos x="219" y="39"/>
                </a:cxn>
                <a:cxn ang="0">
                  <a:pos x="238" y="45"/>
                </a:cxn>
                <a:cxn ang="0">
                  <a:pos x="257" y="53"/>
                </a:cxn>
                <a:cxn ang="0">
                  <a:pos x="274" y="60"/>
                </a:cxn>
                <a:cxn ang="0">
                  <a:pos x="290" y="68"/>
                </a:cxn>
              </a:cxnLst>
              <a:rect l="0" t="0" r="r" b="b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5" name="Freeform 23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0" y="131"/>
                </a:cxn>
                <a:cxn ang="0">
                  <a:pos x="6" y="147"/>
                </a:cxn>
                <a:cxn ang="0">
                  <a:pos x="16" y="162"/>
                </a:cxn>
                <a:cxn ang="0">
                  <a:pos x="30" y="175"/>
                </a:cxn>
                <a:cxn ang="0">
                  <a:pos x="48" y="186"/>
                </a:cxn>
                <a:cxn ang="0">
                  <a:pos x="68" y="196"/>
                </a:cxn>
                <a:cxn ang="0">
                  <a:pos x="91" y="203"/>
                </a:cxn>
                <a:cxn ang="0">
                  <a:pos x="114" y="207"/>
                </a:cxn>
                <a:cxn ang="0">
                  <a:pos x="122" y="208"/>
                </a:cxn>
                <a:cxn ang="0">
                  <a:pos x="129" y="206"/>
                </a:cxn>
                <a:cxn ang="0">
                  <a:pos x="135" y="203"/>
                </a:cxn>
                <a:cxn ang="0">
                  <a:pos x="138" y="199"/>
                </a:cxn>
                <a:cxn ang="0">
                  <a:pos x="138" y="194"/>
                </a:cxn>
                <a:cxn ang="0">
                  <a:pos x="136" y="189"/>
                </a:cxn>
                <a:cxn ang="0">
                  <a:pos x="132" y="185"/>
                </a:cxn>
                <a:cxn ang="0">
                  <a:pos x="125" y="183"/>
                </a:cxn>
                <a:cxn ang="0">
                  <a:pos x="101" y="177"/>
                </a:cxn>
                <a:cxn ang="0">
                  <a:pos x="80" y="169"/>
                </a:cxn>
                <a:cxn ang="0">
                  <a:pos x="62" y="158"/>
                </a:cxn>
                <a:cxn ang="0">
                  <a:pos x="49" y="146"/>
                </a:cxn>
                <a:cxn ang="0">
                  <a:pos x="40" y="131"/>
                </a:cxn>
                <a:cxn ang="0">
                  <a:pos x="36" y="115"/>
                </a:cxn>
                <a:cxn ang="0">
                  <a:pos x="36" y="97"/>
                </a:cxn>
                <a:cxn ang="0">
                  <a:pos x="43" y="79"/>
                </a:cxn>
                <a:cxn ang="0">
                  <a:pos x="52" y="66"/>
                </a:cxn>
                <a:cxn ang="0">
                  <a:pos x="64" y="54"/>
                </a:cxn>
                <a:cxn ang="0">
                  <a:pos x="77" y="43"/>
                </a:cxn>
                <a:cxn ang="0">
                  <a:pos x="91" y="33"/>
                </a:cxn>
                <a:cxn ang="0">
                  <a:pos x="104" y="24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69" y="31"/>
                </a:cxn>
                <a:cxn ang="0">
                  <a:pos x="46" y="50"/>
                </a:cxn>
                <a:cxn ang="0">
                  <a:pos x="24" y="70"/>
                </a:cxn>
                <a:cxn ang="0">
                  <a:pos x="9" y="92"/>
                </a:cxn>
                <a:cxn ang="0">
                  <a:pos x="0" y="114"/>
                </a:cxn>
              </a:cxnLst>
              <a:rect l="0" t="0" r="r" b="b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6" name="Freeform 24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8" y="183"/>
                </a:cxn>
                <a:cxn ang="0">
                  <a:pos x="233" y="200"/>
                </a:cxn>
                <a:cxn ang="0">
                  <a:pos x="206" y="215"/>
                </a:cxn>
                <a:cxn ang="0">
                  <a:pos x="177" y="232"/>
                </a:cxn>
                <a:cxn ang="0">
                  <a:pos x="159" y="244"/>
                </a:cxn>
                <a:cxn ang="0">
                  <a:pos x="154" y="252"/>
                </a:cxn>
                <a:cxn ang="0">
                  <a:pos x="149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2" y="271"/>
                </a:cxn>
                <a:cxn ang="0">
                  <a:pos x="191" y="257"/>
                </a:cxn>
                <a:cxn ang="0">
                  <a:pos x="223" y="236"/>
                </a:cxn>
                <a:cxn ang="0">
                  <a:pos x="257" y="215"/>
                </a:cxn>
                <a:cxn ang="0">
                  <a:pos x="286" y="192"/>
                </a:cxn>
                <a:cxn ang="0">
                  <a:pos x="303" y="164"/>
                </a:cxn>
                <a:cxn ang="0">
                  <a:pos x="300" y="134"/>
                </a:cxn>
                <a:cxn ang="0">
                  <a:pos x="281" y="106"/>
                </a:cxn>
                <a:cxn ang="0">
                  <a:pos x="249" y="83"/>
                </a:cxn>
                <a:cxn ang="0">
                  <a:pos x="219" y="65"/>
                </a:cxn>
                <a:cxn ang="0">
                  <a:pos x="188" y="52"/>
                </a:cxn>
                <a:cxn ang="0">
                  <a:pos x="157" y="38"/>
                </a:cxn>
                <a:cxn ang="0">
                  <a:pos x="122" y="25"/>
                </a:cxn>
                <a:cxn ang="0">
                  <a:pos x="90" y="14"/>
                </a:cxn>
                <a:cxn ang="0">
                  <a:pos x="58" y="6"/>
                </a:cxn>
                <a:cxn ang="0">
                  <a:pos x="30" y="1"/>
                </a:cxn>
                <a:cxn ang="0">
                  <a:pos x="9" y="1"/>
                </a:cxn>
                <a:cxn ang="0">
                  <a:pos x="10" y="5"/>
                </a:cxn>
                <a:cxn ang="0">
                  <a:pos x="35" y="12"/>
                </a:cxn>
                <a:cxn ang="0">
                  <a:pos x="64" y="21"/>
                </a:cxn>
                <a:cxn ang="0">
                  <a:pos x="97" y="32"/>
                </a:cxn>
                <a:cxn ang="0">
                  <a:pos x="132" y="45"/>
                </a:cxn>
                <a:cxn ang="0">
                  <a:pos x="167" y="60"/>
                </a:cxn>
                <a:cxn ang="0">
                  <a:pos x="201" y="77"/>
                </a:cxn>
                <a:cxn ang="0">
                  <a:pos x="232" y="93"/>
                </a:cxn>
              </a:cxnLst>
              <a:rect l="0" t="0" r="r" b="b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7" name="Freeform 25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/>
              <a:ahLst/>
              <a:cxnLst>
                <a:cxn ang="0">
                  <a:pos x="39" y="12"/>
                </a:cxn>
                <a:cxn ang="0">
                  <a:pos x="37" y="7"/>
                </a:cxn>
                <a:cxn ang="0">
                  <a:pos x="32" y="3"/>
                </a:cxn>
                <a:cxn ang="0">
                  <a:pos x="25" y="1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8" y="37"/>
                </a:cxn>
                <a:cxn ang="0">
                  <a:pos x="19" y="63"/>
                </a:cxn>
                <a:cxn ang="0">
                  <a:pos x="34" y="88"/>
                </a:cxn>
                <a:cxn ang="0">
                  <a:pos x="51" y="112"/>
                </a:cxn>
                <a:cxn ang="0">
                  <a:pos x="68" y="133"/>
                </a:cxn>
                <a:cxn ang="0">
                  <a:pos x="84" y="150"/>
                </a:cxn>
                <a:cxn ang="0">
                  <a:pos x="96" y="161"/>
                </a:cxn>
                <a:cxn ang="0">
                  <a:pos x="103" y="164"/>
                </a:cxn>
                <a:cxn ang="0">
                  <a:pos x="100" y="153"/>
                </a:cxn>
                <a:cxn ang="0">
                  <a:pos x="93" y="139"/>
                </a:cxn>
                <a:cxn ang="0">
                  <a:pos x="84" y="121"/>
                </a:cxn>
                <a:cxn ang="0">
                  <a:pos x="74" y="100"/>
                </a:cxn>
                <a:cxn ang="0">
                  <a:pos x="64" y="78"/>
                </a:cxn>
                <a:cxn ang="0">
                  <a:pos x="54" y="55"/>
                </a:cxn>
                <a:cxn ang="0">
                  <a:pos x="45" y="33"/>
                </a:cxn>
                <a:cxn ang="0">
                  <a:pos x="39" y="12"/>
                </a:cxn>
              </a:cxnLst>
              <a:rect l="0" t="0" r="r" b="b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8" name="Freeform 26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26" y="5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0" y="21"/>
                </a:cxn>
                <a:cxn ang="0">
                  <a:pos x="5" y="33"/>
                </a:cxn>
                <a:cxn ang="0">
                  <a:pos x="10" y="45"/>
                </a:cxn>
                <a:cxn ang="0">
                  <a:pos x="18" y="57"/>
                </a:cxn>
                <a:cxn ang="0">
                  <a:pos x="26" y="68"/>
                </a:cxn>
                <a:cxn ang="0">
                  <a:pos x="35" y="76"/>
                </a:cxn>
                <a:cxn ang="0">
                  <a:pos x="45" y="81"/>
                </a:cxn>
                <a:cxn ang="0">
                  <a:pos x="53" y="82"/>
                </a:cxn>
                <a:cxn ang="0">
                  <a:pos x="54" y="66"/>
                </a:cxn>
                <a:cxn ang="0">
                  <a:pos x="47" y="47"/>
                </a:cxn>
                <a:cxn ang="0">
                  <a:pos x="38" y="28"/>
                </a:cxn>
                <a:cxn ang="0">
                  <a:pos x="28" y="9"/>
                </a:cxn>
              </a:cxnLst>
              <a:rect l="0" t="0" r="r" b="b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9" name="Freeform 27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4"/>
                </a:cxn>
                <a:cxn ang="0">
                  <a:pos x="24" y="40"/>
                </a:cxn>
                <a:cxn ang="0">
                  <a:pos x="33" y="44"/>
                </a:cxn>
                <a:cxn ang="0">
                  <a:pos x="40" y="47"/>
                </a:cxn>
                <a:cxn ang="0">
                  <a:pos x="46" y="47"/>
                </a:cxn>
                <a:cxn ang="0">
                  <a:pos x="45" y="37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4" y="6"/>
                </a:cxn>
              </a:cxnLst>
              <a:rect l="0" t="0" r="r" b="b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0" name="Freeform 28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56" y="21"/>
                </a:cxn>
                <a:cxn ang="0">
                  <a:pos x="62" y="18"/>
                </a:cxn>
                <a:cxn ang="0">
                  <a:pos x="63" y="14"/>
                </a:cxn>
                <a:cxn ang="0">
                  <a:pos x="63" y="10"/>
                </a:cxn>
                <a:cxn ang="0">
                  <a:pos x="61" y="5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4" y="1"/>
                </a:cxn>
                <a:cxn ang="0">
                  <a:pos x="26" y="3"/>
                </a:cxn>
                <a:cxn ang="0">
                  <a:pos x="16" y="7"/>
                </a:cxn>
                <a:cxn ang="0">
                  <a:pos x="7" y="13"/>
                </a:cxn>
                <a:cxn ang="0">
                  <a:pos x="3" y="19"/>
                </a:cxn>
                <a:cxn ang="0">
                  <a:pos x="0" y="25"/>
                </a:cxn>
                <a:cxn ang="0">
                  <a:pos x="0" y="27"/>
                </a:cxn>
                <a:cxn ang="0">
                  <a:pos x="4" y="29"/>
                </a:cxn>
                <a:cxn ang="0">
                  <a:pos x="10" y="31"/>
                </a:cxn>
                <a:cxn ang="0">
                  <a:pos x="16" y="31"/>
                </a:cxn>
                <a:cxn ang="0">
                  <a:pos x="21" y="31"/>
                </a:cxn>
                <a:cxn ang="0">
                  <a:pos x="29" y="29"/>
                </a:cxn>
                <a:cxn ang="0">
                  <a:pos x="36" y="28"/>
                </a:cxn>
                <a:cxn ang="0">
                  <a:pos x="43" y="26"/>
                </a:cxn>
                <a:cxn ang="0">
                  <a:pos x="50" y="23"/>
                </a:cxn>
              </a:cxnLst>
              <a:rect l="0" t="0" r="r" b="b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1" name="Freeform 29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/>
              <a:ahLst/>
              <a:cxnLst>
                <a:cxn ang="0">
                  <a:pos x="90" y="31"/>
                </a:cxn>
                <a:cxn ang="0">
                  <a:pos x="72" y="40"/>
                </a:cxn>
                <a:cxn ang="0">
                  <a:pos x="56" y="50"/>
                </a:cxn>
                <a:cxn ang="0">
                  <a:pos x="40" y="62"/>
                </a:cxn>
                <a:cxn ang="0">
                  <a:pos x="27" y="74"/>
                </a:cxn>
                <a:cxn ang="0">
                  <a:pos x="17" y="87"/>
                </a:cxn>
                <a:cxn ang="0">
                  <a:pos x="8" y="100"/>
                </a:cxn>
                <a:cxn ang="0">
                  <a:pos x="3" y="113"/>
                </a:cxn>
                <a:cxn ang="0">
                  <a:pos x="0" y="127"/>
                </a:cxn>
                <a:cxn ang="0">
                  <a:pos x="3" y="149"/>
                </a:cxn>
                <a:cxn ang="0">
                  <a:pos x="14" y="166"/>
                </a:cxn>
                <a:cxn ang="0">
                  <a:pos x="32" y="181"/>
                </a:cxn>
                <a:cxn ang="0">
                  <a:pos x="53" y="192"/>
                </a:cxn>
                <a:cxn ang="0">
                  <a:pos x="80" y="200"/>
                </a:cxn>
                <a:cxn ang="0">
                  <a:pos x="109" y="205"/>
                </a:cxn>
                <a:cxn ang="0">
                  <a:pos x="136" y="206"/>
                </a:cxn>
                <a:cxn ang="0">
                  <a:pos x="164" y="203"/>
                </a:cxn>
                <a:cxn ang="0">
                  <a:pos x="169" y="203"/>
                </a:cxn>
                <a:cxn ang="0">
                  <a:pos x="175" y="201"/>
                </a:cxn>
                <a:cxn ang="0">
                  <a:pos x="180" y="197"/>
                </a:cxn>
                <a:cxn ang="0">
                  <a:pos x="181" y="193"/>
                </a:cxn>
                <a:cxn ang="0">
                  <a:pos x="180" y="191"/>
                </a:cxn>
                <a:cxn ang="0">
                  <a:pos x="175" y="191"/>
                </a:cxn>
                <a:cxn ang="0">
                  <a:pos x="169" y="190"/>
                </a:cxn>
                <a:cxn ang="0">
                  <a:pos x="162" y="190"/>
                </a:cxn>
                <a:cxn ang="0">
                  <a:pos x="154" y="190"/>
                </a:cxn>
                <a:cxn ang="0">
                  <a:pos x="146" y="190"/>
                </a:cxn>
                <a:cxn ang="0">
                  <a:pos x="139" y="190"/>
                </a:cxn>
                <a:cxn ang="0">
                  <a:pos x="135" y="190"/>
                </a:cxn>
                <a:cxn ang="0">
                  <a:pos x="120" y="189"/>
                </a:cxn>
                <a:cxn ang="0">
                  <a:pos x="107" y="188"/>
                </a:cxn>
                <a:cxn ang="0">
                  <a:pos x="93" y="187"/>
                </a:cxn>
                <a:cxn ang="0">
                  <a:pos x="78" y="184"/>
                </a:cxn>
                <a:cxn ang="0">
                  <a:pos x="64" y="181"/>
                </a:cxn>
                <a:cxn ang="0">
                  <a:pos x="49" y="174"/>
                </a:cxn>
                <a:cxn ang="0">
                  <a:pos x="36" y="165"/>
                </a:cxn>
                <a:cxn ang="0">
                  <a:pos x="22" y="152"/>
                </a:cxn>
                <a:cxn ang="0">
                  <a:pos x="19" y="136"/>
                </a:cxn>
                <a:cxn ang="0">
                  <a:pos x="20" y="122"/>
                </a:cxn>
                <a:cxn ang="0">
                  <a:pos x="26" y="108"/>
                </a:cxn>
                <a:cxn ang="0">
                  <a:pos x="35" y="95"/>
                </a:cxn>
                <a:cxn ang="0">
                  <a:pos x="48" y="83"/>
                </a:cxn>
                <a:cxn ang="0">
                  <a:pos x="62" y="71"/>
                </a:cxn>
                <a:cxn ang="0">
                  <a:pos x="78" y="61"/>
                </a:cxn>
                <a:cxn ang="0">
                  <a:pos x="97" y="51"/>
                </a:cxn>
                <a:cxn ang="0">
                  <a:pos x="116" y="42"/>
                </a:cxn>
                <a:cxn ang="0">
                  <a:pos x="136" y="34"/>
                </a:cxn>
                <a:cxn ang="0">
                  <a:pos x="156" y="27"/>
                </a:cxn>
                <a:cxn ang="0">
                  <a:pos x="175" y="21"/>
                </a:cxn>
                <a:cxn ang="0">
                  <a:pos x="196" y="16"/>
                </a:cxn>
                <a:cxn ang="0">
                  <a:pos x="213" y="11"/>
                </a:cxn>
                <a:cxn ang="0">
                  <a:pos x="230" y="8"/>
                </a:cxn>
                <a:cxn ang="0">
                  <a:pos x="245" y="6"/>
                </a:cxn>
                <a:cxn ang="0">
                  <a:pos x="235" y="2"/>
                </a:cxn>
                <a:cxn ang="0">
                  <a:pos x="219" y="0"/>
                </a:cxn>
                <a:cxn ang="0">
                  <a:pos x="200" y="2"/>
                </a:cxn>
                <a:cxn ang="0">
                  <a:pos x="178" y="5"/>
                </a:cxn>
                <a:cxn ang="0">
                  <a:pos x="154" y="10"/>
                </a:cxn>
                <a:cxn ang="0">
                  <a:pos x="130" y="16"/>
                </a:cxn>
                <a:cxn ang="0">
                  <a:pos x="109" y="24"/>
                </a:cxn>
                <a:cxn ang="0">
                  <a:pos x="90" y="31"/>
                </a:cxn>
              </a:cxnLst>
              <a:rect l="0" t="0" r="r" b="b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2" name="Freeform 30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38" y="70"/>
                </a:cxn>
                <a:cxn ang="0">
                  <a:pos x="135" y="84"/>
                </a:cxn>
                <a:cxn ang="0">
                  <a:pos x="125" y="96"/>
                </a:cxn>
                <a:cxn ang="0">
                  <a:pos x="111" y="107"/>
                </a:cxn>
                <a:cxn ang="0">
                  <a:pos x="93" y="117"/>
                </a:cxn>
                <a:cxn ang="0">
                  <a:pos x="74" y="126"/>
                </a:cxn>
                <a:cxn ang="0">
                  <a:pos x="54" y="136"/>
                </a:cxn>
                <a:cxn ang="0">
                  <a:pos x="37" y="146"/>
                </a:cxn>
                <a:cxn ang="0">
                  <a:pos x="34" y="149"/>
                </a:cxn>
                <a:cxn ang="0">
                  <a:pos x="32" y="151"/>
                </a:cxn>
                <a:cxn ang="0">
                  <a:pos x="32" y="154"/>
                </a:cxn>
                <a:cxn ang="0">
                  <a:pos x="35" y="157"/>
                </a:cxn>
                <a:cxn ang="0">
                  <a:pos x="38" y="159"/>
                </a:cxn>
                <a:cxn ang="0">
                  <a:pos x="43" y="160"/>
                </a:cxn>
                <a:cxn ang="0">
                  <a:pos x="47" y="160"/>
                </a:cxn>
                <a:cxn ang="0">
                  <a:pos x="51" y="159"/>
                </a:cxn>
                <a:cxn ang="0">
                  <a:pos x="73" y="150"/>
                </a:cxn>
                <a:cxn ang="0">
                  <a:pos x="95" y="139"/>
                </a:cxn>
                <a:cxn ang="0">
                  <a:pos x="115" y="128"/>
                </a:cxn>
                <a:cxn ang="0">
                  <a:pos x="134" y="115"/>
                </a:cxn>
                <a:cxn ang="0">
                  <a:pos x="147" y="101"/>
                </a:cxn>
                <a:cxn ang="0">
                  <a:pos x="156" y="85"/>
                </a:cxn>
                <a:cxn ang="0">
                  <a:pos x="159" y="68"/>
                </a:cxn>
                <a:cxn ang="0">
                  <a:pos x="153" y="50"/>
                </a:cxn>
                <a:cxn ang="0">
                  <a:pos x="140" y="36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6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2" y="1"/>
                </a:cxn>
                <a:cxn ang="0">
                  <a:pos x="0" y="5"/>
                </a:cxn>
                <a:cxn ang="0">
                  <a:pos x="21" y="9"/>
                </a:cxn>
                <a:cxn ang="0">
                  <a:pos x="41" y="12"/>
                </a:cxn>
                <a:cxn ang="0">
                  <a:pos x="60" y="15"/>
                </a:cxn>
                <a:cxn ang="0">
                  <a:pos x="79" y="19"/>
                </a:cxn>
                <a:cxn ang="0">
                  <a:pos x="96" y="24"/>
                </a:cxn>
                <a:cxn ang="0">
                  <a:pos x="112" y="31"/>
                </a:cxn>
                <a:cxn ang="0">
                  <a:pos x="125" y="40"/>
                </a:cxn>
                <a:cxn ang="0">
                  <a:pos x="134" y="53"/>
                </a:cxn>
              </a:cxnLst>
              <a:rect l="0" t="0" r="r" b="b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3" name="Freeform 31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1"/>
                </a:cxn>
                <a:cxn ang="0">
                  <a:pos x="22" y="147"/>
                </a:cxn>
                <a:cxn ang="0">
                  <a:pos x="0" y="200"/>
                </a:cxn>
                <a:cxn ang="0">
                  <a:pos x="4" y="235"/>
                </a:cxn>
                <a:cxn ang="0">
                  <a:pos x="13" y="249"/>
                </a:cxn>
                <a:cxn ang="0">
                  <a:pos x="26" y="262"/>
                </a:cxn>
                <a:cxn ang="0">
                  <a:pos x="42" y="273"/>
                </a:cxn>
                <a:cxn ang="0">
                  <a:pos x="70" y="285"/>
                </a:cxn>
                <a:cxn ang="0">
                  <a:pos x="107" y="298"/>
                </a:cxn>
                <a:cxn ang="0">
                  <a:pos x="148" y="308"/>
                </a:cxn>
                <a:cxn ang="0">
                  <a:pos x="189" y="316"/>
                </a:cxn>
                <a:cxn ang="0">
                  <a:pos x="231" y="322"/>
                </a:cxn>
                <a:cxn ang="0">
                  <a:pos x="273" y="326"/>
                </a:cxn>
                <a:cxn ang="0">
                  <a:pos x="316" y="329"/>
                </a:cxn>
                <a:cxn ang="0">
                  <a:pos x="358" y="331"/>
                </a:cxn>
                <a:cxn ang="0">
                  <a:pos x="386" y="332"/>
                </a:cxn>
                <a:cxn ang="0">
                  <a:pos x="396" y="326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8"/>
                </a:cxn>
                <a:cxn ang="0">
                  <a:pos x="325" y="307"/>
                </a:cxn>
                <a:cxn ang="0">
                  <a:pos x="286" y="305"/>
                </a:cxn>
                <a:cxn ang="0">
                  <a:pos x="247" y="301"/>
                </a:cxn>
                <a:cxn ang="0">
                  <a:pos x="208" y="296"/>
                </a:cxn>
                <a:cxn ang="0">
                  <a:pos x="168" y="289"/>
                </a:cxn>
                <a:cxn ang="0">
                  <a:pos x="131" y="281"/>
                </a:cxn>
                <a:cxn ang="0">
                  <a:pos x="94" y="269"/>
                </a:cxn>
                <a:cxn ang="0">
                  <a:pos x="62" y="256"/>
                </a:cxn>
                <a:cxn ang="0">
                  <a:pos x="44" y="236"/>
                </a:cxn>
                <a:cxn ang="0">
                  <a:pos x="38" y="210"/>
                </a:cxn>
                <a:cxn ang="0">
                  <a:pos x="46" y="173"/>
                </a:cxn>
                <a:cxn ang="0">
                  <a:pos x="62" y="145"/>
                </a:cxn>
                <a:cxn ang="0">
                  <a:pos x="84" y="120"/>
                </a:cxn>
                <a:cxn ang="0">
                  <a:pos x="110" y="98"/>
                </a:cxn>
                <a:cxn ang="0">
                  <a:pos x="141" y="78"/>
                </a:cxn>
                <a:cxn ang="0">
                  <a:pos x="179" y="57"/>
                </a:cxn>
                <a:cxn ang="0">
                  <a:pos x="223" y="37"/>
                </a:cxn>
                <a:cxn ang="0">
                  <a:pos x="271" y="19"/>
                </a:cxn>
                <a:cxn ang="0">
                  <a:pos x="313" y="6"/>
                </a:cxn>
                <a:cxn ang="0">
                  <a:pos x="315" y="0"/>
                </a:cxn>
                <a:cxn ang="0">
                  <a:pos x="273" y="5"/>
                </a:cxn>
                <a:cxn ang="0">
                  <a:pos x="223" y="17"/>
                </a:cxn>
                <a:cxn ang="0">
                  <a:pos x="176" y="35"/>
                </a:cxn>
              </a:cxnLst>
              <a:rect l="0" t="0" r="r" b="b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4" name="Freeform 32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/>
              <a:ahLst/>
              <a:cxnLst>
                <a:cxn ang="0">
                  <a:pos x="290" y="69"/>
                </a:cxn>
                <a:cxn ang="0">
                  <a:pos x="306" y="81"/>
                </a:cxn>
                <a:cxn ang="0">
                  <a:pos x="315" y="95"/>
                </a:cxn>
                <a:cxn ang="0">
                  <a:pos x="321" y="110"/>
                </a:cxn>
                <a:cxn ang="0">
                  <a:pos x="321" y="126"/>
                </a:cxn>
                <a:cxn ang="0">
                  <a:pos x="318" y="139"/>
                </a:cxn>
                <a:cxn ang="0">
                  <a:pos x="312" y="150"/>
                </a:cxn>
                <a:cxn ang="0">
                  <a:pos x="302" y="161"/>
                </a:cxn>
                <a:cxn ang="0">
                  <a:pos x="292" y="170"/>
                </a:cxn>
                <a:cxn ang="0">
                  <a:pos x="279" y="180"/>
                </a:cxn>
                <a:cxn ang="0">
                  <a:pos x="265" y="188"/>
                </a:cxn>
                <a:cxn ang="0">
                  <a:pos x="252" y="198"/>
                </a:cxn>
                <a:cxn ang="0">
                  <a:pos x="239" y="207"/>
                </a:cxn>
                <a:cxn ang="0">
                  <a:pos x="236" y="210"/>
                </a:cxn>
                <a:cxn ang="0">
                  <a:pos x="235" y="213"/>
                </a:cxn>
                <a:cxn ang="0">
                  <a:pos x="236" y="216"/>
                </a:cxn>
                <a:cxn ang="0">
                  <a:pos x="239" y="219"/>
                </a:cxn>
                <a:cxn ang="0">
                  <a:pos x="244" y="221"/>
                </a:cxn>
                <a:cxn ang="0">
                  <a:pos x="248" y="222"/>
                </a:cxn>
                <a:cxn ang="0">
                  <a:pos x="254" y="221"/>
                </a:cxn>
                <a:cxn ang="0">
                  <a:pos x="258" y="219"/>
                </a:cxn>
                <a:cxn ang="0">
                  <a:pos x="287" y="206"/>
                </a:cxn>
                <a:cxn ang="0">
                  <a:pos x="310" y="188"/>
                </a:cxn>
                <a:cxn ang="0">
                  <a:pos x="331" y="168"/>
                </a:cxn>
                <a:cxn ang="0">
                  <a:pos x="344" y="147"/>
                </a:cxn>
                <a:cxn ang="0">
                  <a:pos x="348" y="124"/>
                </a:cxn>
                <a:cxn ang="0">
                  <a:pos x="345" y="102"/>
                </a:cxn>
                <a:cxn ang="0">
                  <a:pos x="334" y="81"/>
                </a:cxn>
                <a:cxn ang="0">
                  <a:pos x="310" y="62"/>
                </a:cxn>
                <a:cxn ang="0">
                  <a:pos x="293" y="52"/>
                </a:cxn>
                <a:cxn ang="0">
                  <a:pos x="273" y="43"/>
                </a:cxn>
                <a:cxn ang="0">
                  <a:pos x="249" y="34"/>
                </a:cxn>
                <a:cxn ang="0">
                  <a:pos x="226" y="27"/>
                </a:cxn>
                <a:cxn ang="0">
                  <a:pos x="202" y="21"/>
                </a:cxn>
                <a:cxn ang="0">
                  <a:pos x="176" y="16"/>
                </a:cxn>
                <a:cxn ang="0">
                  <a:pos x="151" y="11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8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14" y="7"/>
                </a:cxn>
                <a:cxn ang="0">
                  <a:pos x="30" y="8"/>
                </a:cxn>
                <a:cxn ang="0">
                  <a:pos x="46" y="10"/>
                </a:cxn>
                <a:cxn ang="0">
                  <a:pos x="64" y="12"/>
                </a:cxn>
                <a:cxn ang="0">
                  <a:pos x="83" y="14"/>
                </a:cxn>
                <a:cxn ang="0">
                  <a:pos x="102" y="16"/>
                </a:cxn>
                <a:cxn ang="0">
                  <a:pos x="120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5"/>
                </a:cxn>
                <a:cxn ang="0">
                  <a:pos x="219" y="41"/>
                </a:cxn>
                <a:cxn ang="0">
                  <a:pos x="238" y="47"/>
                </a:cxn>
                <a:cxn ang="0">
                  <a:pos x="257" y="53"/>
                </a:cxn>
                <a:cxn ang="0">
                  <a:pos x="274" y="61"/>
                </a:cxn>
                <a:cxn ang="0">
                  <a:pos x="290" y="69"/>
                </a:cxn>
              </a:cxnLst>
              <a:rect l="0" t="0" r="r" b="b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5" name="Freeform 33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130"/>
                </a:cxn>
                <a:cxn ang="0">
                  <a:pos x="6" y="146"/>
                </a:cxn>
                <a:cxn ang="0">
                  <a:pos x="16" y="161"/>
                </a:cxn>
                <a:cxn ang="0">
                  <a:pos x="31" y="174"/>
                </a:cxn>
                <a:cxn ang="0">
                  <a:pos x="48" y="185"/>
                </a:cxn>
                <a:cxn ang="0">
                  <a:pos x="68" y="195"/>
                </a:cxn>
                <a:cxn ang="0">
                  <a:pos x="92" y="202"/>
                </a:cxn>
                <a:cxn ang="0">
                  <a:pos x="115" y="206"/>
                </a:cxn>
                <a:cxn ang="0">
                  <a:pos x="122" y="207"/>
                </a:cxn>
                <a:cxn ang="0">
                  <a:pos x="129" y="205"/>
                </a:cxn>
                <a:cxn ang="0">
                  <a:pos x="135" y="202"/>
                </a:cxn>
                <a:cxn ang="0">
                  <a:pos x="138" y="198"/>
                </a:cxn>
                <a:cxn ang="0">
                  <a:pos x="138" y="193"/>
                </a:cxn>
                <a:cxn ang="0">
                  <a:pos x="137" y="188"/>
                </a:cxn>
                <a:cxn ang="0">
                  <a:pos x="132" y="184"/>
                </a:cxn>
                <a:cxn ang="0">
                  <a:pos x="125" y="182"/>
                </a:cxn>
                <a:cxn ang="0">
                  <a:pos x="102" y="176"/>
                </a:cxn>
                <a:cxn ang="0">
                  <a:pos x="80" y="168"/>
                </a:cxn>
                <a:cxn ang="0">
                  <a:pos x="63" y="157"/>
                </a:cxn>
                <a:cxn ang="0">
                  <a:pos x="50" y="145"/>
                </a:cxn>
                <a:cxn ang="0">
                  <a:pos x="41" y="130"/>
                </a:cxn>
                <a:cxn ang="0">
                  <a:pos x="37" y="114"/>
                </a:cxn>
                <a:cxn ang="0">
                  <a:pos x="37" y="97"/>
                </a:cxn>
                <a:cxn ang="0">
                  <a:pos x="44" y="79"/>
                </a:cxn>
                <a:cxn ang="0">
                  <a:pos x="54" y="65"/>
                </a:cxn>
                <a:cxn ang="0">
                  <a:pos x="70" y="52"/>
                </a:cxn>
                <a:cxn ang="0">
                  <a:pos x="87" y="40"/>
                </a:cxn>
                <a:cxn ang="0">
                  <a:pos x="106" y="29"/>
                </a:cxn>
                <a:cxn ang="0">
                  <a:pos x="122" y="20"/>
                </a:cxn>
                <a:cxn ang="0">
                  <a:pos x="135" y="11"/>
                </a:cxn>
                <a:cxn ang="0">
                  <a:pos x="142" y="5"/>
                </a:cxn>
                <a:cxn ang="0">
                  <a:pos x="142" y="0"/>
                </a:cxn>
                <a:cxn ang="0">
                  <a:pos x="126" y="4"/>
                </a:cxn>
                <a:cxn ang="0">
                  <a:pos x="106" y="11"/>
                </a:cxn>
                <a:cxn ang="0">
                  <a:pos x="84" y="23"/>
                </a:cxn>
                <a:cxn ang="0">
                  <a:pos x="61" y="37"/>
                </a:cxn>
                <a:cxn ang="0">
                  <a:pos x="39" y="53"/>
                </a:cxn>
                <a:cxn ang="0">
                  <a:pos x="22" y="72"/>
                </a:cxn>
                <a:cxn ang="0">
                  <a:pos x="8" y="93"/>
                </a:cxn>
                <a:cxn ang="0">
                  <a:pos x="0" y="113"/>
                </a:cxn>
              </a:cxnLst>
              <a:rect l="0" t="0" r="r" b="b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6" name="Freeform 34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/>
              <a:ahLst/>
              <a:cxnLst>
                <a:cxn ang="0">
                  <a:pos x="256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6" y="183"/>
                </a:cxn>
                <a:cxn ang="0">
                  <a:pos x="232" y="200"/>
                </a:cxn>
                <a:cxn ang="0">
                  <a:pos x="204" y="216"/>
                </a:cxn>
                <a:cxn ang="0">
                  <a:pos x="175" y="232"/>
                </a:cxn>
                <a:cxn ang="0">
                  <a:pos x="158" y="244"/>
                </a:cxn>
                <a:cxn ang="0">
                  <a:pos x="152" y="252"/>
                </a:cxn>
                <a:cxn ang="0">
                  <a:pos x="148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1" y="271"/>
                </a:cxn>
                <a:cxn ang="0">
                  <a:pos x="190" y="256"/>
                </a:cxn>
                <a:cxn ang="0">
                  <a:pos x="222" y="236"/>
                </a:cxn>
                <a:cxn ang="0">
                  <a:pos x="255" y="216"/>
                </a:cxn>
                <a:cxn ang="0">
                  <a:pos x="284" y="192"/>
                </a:cxn>
                <a:cxn ang="0">
                  <a:pos x="301" y="163"/>
                </a:cxn>
                <a:cxn ang="0">
                  <a:pos x="300" y="133"/>
                </a:cxn>
                <a:cxn ang="0">
                  <a:pos x="281" y="105"/>
                </a:cxn>
                <a:cxn ang="0">
                  <a:pos x="251" y="82"/>
                </a:cxn>
                <a:cxn ang="0">
                  <a:pos x="217" y="67"/>
                </a:cxn>
                <a:cxn ang="0">
                  <a:pos x="185" y="54"/>
                </a:cxn>
                <a:cxn ang="0">
                  <a:pos x="151" y="40"/>
                </a:cxn>
                <a:cxn ang="0">
                  <a:pos x="114" y="27"/>
                </a:cxn>
                <a:cxn ang="0">
                  <a:pos x="81" y="16"/>
                </a:cxn>
                <a:cxn ang="0">
                  <a:pos x="49" y="7"/>
                </a:cxn>
                <a:cxn ang="0">
                  <a:pos x="24" y="1"/>
                </a:cxn>
                <a:cxn ang="0">
                  <a:pos x="5" y="0"/>
                </a:cxn>
                <a:cxn ang="0">
                  <a:pos x="13" y="7"/>
                </a:cxn>
                <a:cxn ang="0">
                  <a:pos x="43" y="17"/>
                </a:cxn>
                <a:cxn ang="0">
                  <a:pos x="74" y="27"/>
                </a:cxn>
                <a:cxn ang="0">
                  <a:pos x="106" y="38"/>
                </a:cxn>
                <a:cxn ang="0">
                  <a:pos x="139" y="50"/>
                </a:cxn>
                <a:cxn ang="0">
                  <a:pos x="171" y="63"/>
                </a:cxn>
                <a:cxn ang="0">
                  <a:pos x="203" y="78"/>
                </a:cxn>
                <a:cxn ang="0">
                  <a:pos x="232" y="93"/>
                </a:cxn>
              </a:cxnLst>
              <a:rect l="0" t="0" r="r" b="b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6387" name="Group 35"/>
          <p:cNvGrpSpPr>
            <a:grpSpLocks/>
          </p:cNvGrpSpPr>
          <p:nvPr/>
        </p:nvGrpSpPr>
        <p:grpSpPr bwMode="auto">
          <a:xfrm>
            <a:off x="1701800" y="1128713"/>
            <a:ext cx="415925" cy="511175"/>
            <a:chOff x="2870" y="1518"/>
            <a:chExt cx="292" cy="320"/>
          </a:xfrm>
        </p:grpSpPr>
        <p:graphicFrame>
          <p:nvGraphicFramePr>
            <p:cNvPr id="356388" name="Object 3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56388" name="Clip" r:id="rId4" imgW="819000" imgH="847800" progId="">
                <p:embed/>
              </p:oleObj>
            </a:graphicData>
          </a:graphic>
        </p:graphicFrame>
        <p:graphicFrame>
          <p:nvGraphicFramePr>
            <p:cNvPr id="356389" name="Object 3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56389" name="Clip" r:id="rId5" imgW="1266840" imgH="1200240" progId="">
                <p:embed/>
              </p:oleObj>
            </a:graphicData>
          </a:graphic>
        </p:graphicFrame>
      </p:grpSp>
      <p:grpSp>
        <p:nvGrpSpPr>
          <p:cNvPr id="356390" name="Group 38"/>
          <p:cNvGrpSpPr>
            <a:grpSpLocks/>
          </p:cNvGrpSpPr>
          <p:nvPr/>
        </p:nvGrpSpPr>
        <p:grpSpPr bwMode="auto">
          <a:xfrm>
            <a:off x="8029575" y="1098550"/>
            <a:ext cx="415925" cy="511175"/>
            <a:chOff x="2870" y="1518"/>
            <a:chExt cx="292" cy="320"/>
          </a:xfrm>
        </p:grpSpPr>
        <p:graphicFrame>
          <p:nvGraphicFramePr>
            <p:cNvPr id="356391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56391" name="Clip" r:id="rId6" imgW="819000" imgH="847800" progId="">
                <p:embed/>
              </p:oleObj>
            </a:graphicData>
          </a:graphic>
        </p:graphicFrame>
        <p:graphicFrame>
          <p:nvGraphicFramePr>
            <p:cNvPr id="356392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56392" name="Clip" r:id="rId7" imgW="1266840" imgH="1200240" progId="">
                <p:embed/>
              </p:oleObj>
            </a:graphicData>
          </a:graphic>
        </p:graphicFrame>
      </p:grpSp>
      <p:sp>
        <p:nvSpPr>
          <p:cNvPr id="356393" name="Text Box 41"/>
          <p:cNvSpPr txBox="1">
            <a:spLocks noChangeArrowheads="1"/>
          </p:cNvSpPr>
          <p:nvPr/>
        </p:nvSpPr>
        <p:spPr bwMode="auto">
          <a:xfrm>
            <a:off x="2073275" y="1243013"/>
            <a:ext cx="35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356394" name="Text Box 42"/>
          <p:cNvSpPr txBox="1">
            <a:spLocks noChangeArrowheads="1"/>
          </p:cNvSpPr>
          <p:nvPr/>
        </p:nvSpPr>
        <p:spPr bwMode="auto">
          <a:xfrm>
            <a:off x="7670800" y="1241425"/>
            <a:ext cx="328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356397" name="Line 45"/>
          <p:cNvSpPr>
            <a:spLocks noChangeShapeType="1"/>
          </p:cNvSpPr>
          <p:nvPr/>
        </p:nvSpPr>
        <p:spPr bwMode="auto">
          <a:xfrm>
            <a:off x="758825" y="1743075"/>
            <a:ext cx="41275" cy="3938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6398" name="Text Box 46"/>
          <p:cNvSpPr txBox="1">
            <a:spLocks noChangeArrowheads="1"/>
          </p:cNvSpPr>
          <p:nvPr/>
        </p:nvSpPr>
        <p:spPr bwMode="auto">
          <a:xfrm>
            <a:off x="188913" y="5378450"/>
            <a:ext cx="6588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sp>
        <p:nvSpPr>
          <p:cNvPr id="356396" name="Line 44"/>
          <p:cNvSpPr>
            <a:spLocks noChangeShapeType="1"/>
          </p:cNvSpPr>
          <p:nvPr/>
        </p:nvSpPr>
        <p:spPr bwMode="auto">
          <a:xfrm>
            <a:off x="744538" y="1728788"/>
            <a:ext cx="783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grpSp>
        <p:nvGrpSpPr>
          <p:cNvPr id="356422" name="Group 70"/>
          <p:cNvGrpSpPr>
            <a:grpSpLocks/>
          </p:cNvGrpSpPr>
          <p:nvPr/>
        </p:nvGrpSpPr>
        <p:grpSpPr bwMode="auto">
          <a:xfrm>
            <a:off x="1801813" y="1857375"/>
            <a:ext cx="6611937" cy="855663"/>
            <a:chOff x="1135" y="1170"/>
            <a:chExt cx="4165" cy="539"/>
          </a:xfrm>
        </p:grpSpPr>
        <p:grpSp>
          <p:nvGrpSpPr>
            <p:cNvPr id="356361" name="Group 9"/>
            <p:cNvGrpSpPr>
              <a:grpSpLocks/>
            </p:cNvGrpSpPr>
            <p:nvPr/>
          </p:nvGrpSpPr>
          <p:grpSpPr bwMode="auto">
            <a:xfrm>
              <a:off x="1135" y="1194"/>
              <a:ext cx="4163" cy="515"/>
              <a:chOff x="594" y="1184"/>
              <a:chExt cx="4163" cy="515"/>
            </a:xfrm>
          </p:grpSpPr>
          <p:sp>
            <p:nvSpPr>
              <p:cNvPr id="356359" name="Freeform 7"/>
              <p:cNvSpPr>
                <a:spLocks/>
              </p:cNvSpPr>
              <p:nvPr/>
            </p:nvSpPr>
            <p:spPr bwMode="auto">
              <a:xfrm>
                <a:off x="594" y="1238"/>
                <a:ext cx="3642" cy="46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996" y="298"/>
                  </a:cxn>
                  <a:cxn ang="0">
                    <a:pos x="2996" y="461"/>
                  </a:cxn>
                  <a:cxn ang="0">
                    <a:pos x="0" y="160"/>
                  </a:cxn>
                  <a:cxn ang="0">
                    <a:pos x="1" y="0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6360" name="Freeform 8"/>
              <p:cNvSpPr>
                <a:spLocks/>
              </p:cNvSpPr>
              <p:nvPr/>
            </p:nvSpPr>
            <p:spPr bwMode="auto">
              <a:xfrm flipH="1">
                <a:off x="1115" y="1184"/>
                <a:ext cx="3642" cy="46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996" y="298"/>
                  </a:cxn>
                  <a:cxn ang="0">
                    <a:pos x="2996" y="461"/>
                  </a:cxn>
                  <a:cxn ang="0">
                    <a:pos x="0" y="160"/>
                  </a:cxn>
                  <a:cxn ang="0">
                    <a:pos x="1" y="0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rgbClr val="FFFFFF">
                      <a:alpha val="6000"/>
                    </a:srgb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356403" name="Text Box 51"/>
            <p:cNvSpPr txBox="1">
              <a:spLocks noChangeArrowheads="1"/>
            </p:cNvSpPr>
            <p:nvPr/>
          </p:nvSpPr>
          <p:spPr bwMode="auto">
            <a:xfrm rot="356404">
              <a:off x="1544" y="1279"/>
              <a:ext cx="6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RTS(A)</a:t>
              </a:r>
            </a:p>
          </p:txBody>
        </p:sp>
        <p:sp>
          <p:nvSpPr>
            <p:cNvPr id="356404" name="Text Box 52"/>
            <p:cNvSpPr txBox="1">
              <a:spLocks noChangeArrowheads="1"/>
            </p:cNvSpPr>
            <p:nvPr/>
          </p:nvSpPr>
          <p:spPr bwMode="auto">
            <a:xfrm rot="-354180">
              <a:off x="4699" y="1170"/>
              <a:ext cx="60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RTS(B)</a:t>
              </a:r>
            </a:p>
          </p:txBody>
        </p:sp>
      </p:grpSp>
      <p:grpSp>
        <p:nvGrpSpPr>
          <p:cNvPr id="356420" name="Group 68"/>
          <p:cNvGrpSpPr>
            <a:grpSpLocks/>
          </p:cNvGrpSpPr>
          <p:nvPr/>
        </p:nvGrpSpPr>
        <p:grpSpPr bwMode="auto">
          <a:xfrm>
            <a:off x="1800225" y="2693988"/>
            <a:ext cx="6472238" cy="1174750"/>
            <a:chOff x="1134" y="1697"/>
            <a:chExt cx="4077" cy="740"/>
          </a:xfrm>
        </p:grpSpPr>
        <p:sp>
          <p:nvSpPr>
            <p:cNvPr id="356400" name="Freeform 48"/>
            <p:cNvSpPr>
              <a:spLocks/>
            </p:cNvSpPr>
            <p:nvPr/>
          </p:nvSpPr>
          <p:spPr bwMode="auto">
            <a:xfrm>
              <a:off x="1134" y="1697"/>
              <a:ext cx="3642" cy="46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996" y="298"/>
                </a:cxn>
                <a:cxn ang="0">
                  <a:pos x="2996" y="461"/>
                </a:cxn>
                <a:cxn ang="0">
                  <a:pos x="0" y="160"/>
                </a:cxn>
                <a:cxn ang="0">
                  <a:pos x="1" y="0"/>
                </a:cxn>
              </a:cxnLst>
              <a:rect l="0" t="0" r="r" b="b"/>
              <a:pathLst>
                <a:path w="2996" h="461">
                  <a:moveTo>
                    <a:pt x="1" y="0"/>
                  </a:moveTo>
                  <a:lnTo>
                    <a:pt x="2996" y="298"/>
                  </a:lnTo>
                  <a:lnTo>
                    <a:pt x="2996" y="461"/>
                  </a:lnTo>
                  <a:lnTo>
                    <a:pt x="0" y="160"/>
                  </a:lnTo>
                  <a:lnTo>
                    <a:pt x="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06" name="Text Box 54"/>
            <p:cNvSpPr txBox="1">
              <a:spLocks noChangeArrowheads="1"/>
            </p:cNvSpPr>
            <p:nvPr/>
          </p:nvSpPr>
          <p:spPr bwMode="auto">
            <a:xfrm rot="356404">
              <a:off x="1551" y="1738"/>
              <a:ext cx="6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RTS(A)</a:t>
              </a:r>
            </a:p>
          </p:txBody>
        </p:sp>
        <p:sp>
          <p:nvSpPr>
            <p:cNvPr id="356408" name="Freeform 56"/>
            <p:cNvSpPr>
              <a:spLocks/>
            </p:cNvSpPr>
            <p:nvPr/>
          </p:nvSpPr>
          <p:spPr bwMode="auto">
            <a:xfrm>
              <a:off x="2951" y="2082"/>
              <a:ext cx="2260" cy="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0" y="186"/>
                </a:cxn>
                <a:cxn ang="0">
                  <a:pos x="2260" y="355"/>
                </a:cxn>
                <a:cxn ang="0">
                  <a:pos x="0" y="151"/>
                </a:cxn>
                <a:cxn ang="0">
                  <a:pos x="0" y="0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09" name="Freeform 57"/>
            <p:cNvSpPr>
              <a:spLocks/>
            </p:cNvSpPr>
            <p:nvPr/>
          </p:nvSpPr>
          <p:spPr bwMode="auto">
            <a:xfrm>
              <a:off x="1134" y="2081"/>
              <a:ext cx="1860" cy="347"/>
            </a:xfrm>
            <a:custGeom>
              <a:avLst/>
              <a:gdLst/>
              <a:ahLst/>
              <a:cxnLst>
                <a:cxn ang="0">
                  <a:pos x="1860" y="0"/>
                </a:cxn>
                <a:cxn ang="0">
                  <a:pos x="0" y="179"/>
                </a:cxn>
                <a:cxn ang="0">
                  <a:pos x="0" y="347"/>
                </a:cxn>
                <a:cxn ang="0">
                  <a:pos x="1860" y="151"/>
                </a:cxn>
                <a:cxn ang="0">
                  <a:pos x="1860" y="0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0" name="Text Box 58"/>
            <p:cNvSpPr txBox="1">
              <a:spLocks noChangeArrowheads="1"/>
            </p:cNvSpPr>
            <p:nvPr/>
          </p:nvSpPr>
          <p:spPr bwMode="auto">
            <a:xfrm rot="-379204">
              <a:off x="1584" y="2157"/>
              <a:ext cx="6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CTS(A)</a:t>
              </a:r>
            </a:p>
          </p:txBody>
        </p:sp>
        <p:sp>
          <p:nvSpPr>
            <p:cNvPr id="356411" name="Text Box 59"/>
            <p:cNvSpPr txBox="1">
              <a:spLocks noChangeArrowheads="1"/>
            </p:cNvSpPr>
            <p:nvPr/>
          </p:nvSpPr>
          <p:spPr bwMode="auto">
            <a:xfrm rot="276164">
              <a:off x="3816" y="2147"/>
              <a:ext cx="6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CTS(A)</a:t>
              </a:r>
            </a:p>
          </p:txBody>
        </p:sp>
      </p:grpSp>
      <p:grpSp>
        <p:nvGrpSpPr>
          <p:cNvPr id="356421" name="Group 69"/>
          <p:cNvGrpSpPr>
            <a:grpSpLocks/>
          </p:cNvGrpSpPr>
          <p:nvPr/>
        </p:nvGrpSpPr>
        <p:grpSpPr bwMode="auto">
          <a:xfrm>
            <a:off x="1825625" y="3956050"/>
            <a:ext cx="6472238" cy="2174875"/>
            <a:chOff x="1150" y="2492"/>
            <a:chExt cx="4077" cy="1370"/>
          </a:xfrm>
        </p:grpSpPr>
        <p:sp>
          <p:nvSpPr>
            <p:cNvPr id="356412" name="Freeform 60"/>
            <p:cNvSpPr>
              <a:spLocks/>
            </p:cNvSpPr>
            <p:nvPr/>
          </p:nvSpPr>
          <p:spPr bwMode="auto">
            <a:xfrm>
              <a:off x="1150" y="2492"/>
              <a:ext cx="3652" cy="11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2" y="318"/>
                </a:cxn>
                <a:cxn ang="0">
                  <a:pos x="3652" y="1134"/>
                </a:cxn>
                <a:cxn ang="0">
                  <a:pos x="1" y="787"/>
                </a:cxn>
                <a:cxn ang="0">
                  <a:pos x="0" y="0"/>
                </a:cxn>
              </a:cxnLst>
              <a:rect l="0" t="0" r="r" b="b"/>
              <a:pathLst>
                <a:path w="3652" h="1134">
                  <a:moveTo>
                    <a:pt x="0" y="0"/>
                  </a:moveTo>
                  <a:lnTo>
                    <a:pt x="3652" y="318"/>
                  </a:lnTo>
                  <a:lnTo>
                    <a:pt x="3652" y="1134"/>
                  </a:lnTo>
                  <a:lnTo>
                    <a:pt x="1" y="78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3" name="Text Box 61"/>
            <p:cNvSpPr txBox="1">
              <a:spLocks noChangeArrowheads="1"/>
            </p:cNvSpPr>
            <p:nvPr/>
          </p:nvSpPr>
          <p:spPr bwMode="auto">
            <a:xfrm>
              <a:off x="1594" y="2814"/>
              <a:ext cx="11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DATA (A)</a:t>
              </a:r>
            </a:p>
          </p:txBody>
        </p:sp>
        <p:sp>
          <p:nvSpPr>
            <p:cNvPr id="356414" name="Freeform 62"/>
            <p:cNvSpPr>
              <a:spLocks/>
            </p:cNvSpPr>
            <p:nvPr/>
          </p:nvSpPr>
          <p:spPr bwMode="auto">
            <a:xfrm>
              <a:off x="2967" y="3507"/>
              <a:ext cx="2260" cy="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0" y="186"/>
                </a:cxn>
                <a:cxn ang="0">
                  <a:pos x="2260" y="355"/>
                </a:cxn>
                <a:cxn ang="0">
                  <a:pos x="0" y="151"/>
                </a:cxn>
                <a:cxn ang="0">
                  <a:pos x="0" y="0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5" name="Freeform 63"/>
            <p:cNvSpPr>
              <a:spLocks/>
            </p:cNvSpPr>
            <p:nvPr/>
          </p:nvSpPr>
          <p:spPr bwMode="auto">
            <a:xfrm>
              <a:off x="1150" y="3506"/>
              <a:ext cx="1860" cy="347"/>
            </a:xfrm>
            <a:custGeom>
              <a:avLst/>
              <a:gdLst/>
              <a:ahLst/>
              <a:cxnLst>
                <a:cxn ang="0">
                  <a:pos x="1860" y="0"/>
                </a:cxn>
                <a:cxn ang="0">
                  <a:pos x="0" y="179"/>
                </a:cxn>
                <a:cxn ang="0">
                  <a:pos x="0" y="347"/>
                </a:cxn>
                <a:cxn ang="0">
                  <a:pos x="1860" y="151"/>
                </a:cxn>
                <a:cxn ang="0">
                  <a:pos x="1860" y="0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6" name="Text Box 64"/>
            <p:cNvSpPr txBox="1">
              <a:spLocks noChangeArrowheads="1"/>
            </p:cNvSpPr>
            <p:nvPr/>
          </p:nvSpPr>
          <p:spPr bwMode="auto">
            <a:xfrm rot="-379204">
              <a:off x="1600" y="3582"/>
              <a:ext cx="6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ACK(A)</a:t>
              </a:r>
            </a:p>
          </p:txBody>
        </p:sp>
        <p:sp>
          <p:nvSpPr>
            <p:cNvPr id="356417" name="Text Box 65"/>
            <p:cNvSpPr txBox="1">
              <a:spLocks noChangeArrowheads="1"/>
            </p:cNvSpPr>
            <p:nvPr/>
          </p:nvSpPr>
          <p:spPr bwMode="auto">
            <a:xfrm rot="276164">
              <a:off x="3832" y="3572"/>
              <a:ext cx="6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ACK(A)</a:t>
              </a:r>
            </a:p>
          </p:txBody>
        </p:sp>
      </p:grpSp>
      <p:grpSp>
        <p:nvGrpSpPr>
          <p:cNvPr id="356418" name="Group 66"/>
          <p:cNvGrpSpPr>
            <a:grpSpLocks/>
          </p:cNvGrpSpPr>
          <p:nvPr/>
        </p:nvGrpSpPr>
        <p:grpSpPr bwMode="auto">
          <a:xfrm>
            <a:off x="4418013" y="2046288"/>
            <a:ext cx="3109912" cy="715962"/>
            <a:chOff x="2596" y="1330"/>
            <a:chExt cx="1959" cy="451"/>
          </a:xfrm>
        </p:grpSpPr>
        <p:sp>
          <p:nvSpPr>
            <p:cNvPr id="356362" name="AutoShape 10"/>
            <p:cNvSpPr>
              <a:spLocks noChangeArrowheads="1"/>
            </p:cNvSpPr>
            <p:nvPr/>
          </p:nvSpPr>
          <p:spPr bwMode="auto">
            <a:xfrm>
              <a:off x="2596" y="1330"/>
              <a:ext cx="683" cy="293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363" name="Text Box 11"/>
            <p:cNvSpPr txBox="1">
              <a:spLocks noChangeArrowheads="1"/>
            </p:cNvSpPr>
            <p:nvPr/>
          </p:nvSpPr>
          <p:spPr bwMode="auto">
            <a:xfrm>
              <a:off x="2778" y="1550"/>
              <a:ext cx="17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reservation collision</a:t>
              </a:r>
            </a:p>
          </p:txBody>
        </p:sp>
      </p:grpSp>
      <p:sp>
        <p:nvSpPr>
          <p:cNvPr id="356423" name="Line 71"/>
          <p:cNvSpPr>
            <a:spLocks noChangeShapeType="1"/>
          </p:cNvSpPr>
          <p:nvPr/>
        </p:nvSpPr>
        <p:spPr bwMode="auto">
          <a:xfrm>
            <a:off x="8428038" y="3671888"/>
            <a:ext cx="0" cy="2424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6424" name="Text Box 72"/>
          <p:cNvSpPr txBox="1">
            <a:spLocks noChangeArrowheads="1"/>
          </p:cNvSpPr>
          <p:nvPr/>
        </p:nvSpPr>
        <p:spPr bwMode="auto">
          <a:xfrm>
            <a:off x="8015288" y="4689475"/>
            <a:ext cx="795337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5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324DB55E-43C9-4A0E-BD9F-C1FBE68CDD65}" type="slidenum">
              <a:rPr lang="en-US"/>
              <a:pPr/>
              <a:t>18</a:t>
            </a:fld>
            <a:endParaRPr lang="en-US"/>
          </a:p>
        </p:txBody>
      </p:sp>
      <p:grpSp>
        <p:nvGrpSpPr>
          <p:cNvPr id="410626" name="Group 2"/>
          <p:cNvGrpSpPr>
            <a:grpSpLocks/>
          </p:cNvGrpSpPr>
          <p:nvPr/>
        </p:nvGrpSpPr>
        <p:grpSpPr bwMode="auto">
          <a:xfrm>
            <a:off x="288925" y="1812925"/>
            <a:ext cx="8077200" cy="985838"/>
            <a:chOff x="240" y="887"/>
            <a:chExt cx="5088" cy="621"/>
          </a:xfrm>
        </p:grpSpPr>
        <p:sp>
          <p:nvSpPr>
            <p:cNvPr id="410627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frame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  <p:sp>
          <p:nvSpPr>
            <p:cNvPr id="410628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duration</a:t>
              </a:r>
            </a:p>
          </p:txBody>
        </p:sp>
        <p:sp>
          <p:nvSpPr>
            <p:cNvPr id="410629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1</a:t>
              </a:r>
            </a:p>
          </p:txBody>
        </p:sp>
        <p:sp>
          <p:nvSpPr>
            <p:cNvPr id="410630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2</a:t>
              </a:r>
            </a:p>
          </p:txBody>
        </p:sp>
        <p:sp>
          <p:nvSpPr>
            <p:cNvPr id="410631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4</a:t>
              </a:r>
            </a:p>
          </p:txBody>
        </p:sp>
        <p:sp>
          <p:nvSpPr>
            <p:cNvPr id="410632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3</a:t>
              </a:r>
            </a:p>
          </p:txBody>
        </p:sp>
        <p:sp>
          <p:nvSpPr>
            <p:cNvPr id="410633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600">
                <a:latin typeface="Arial" charset="0"/>
              </a:endParaRPr>
            </a:p>
          </p:txBody>
        </p:sp>
        <p:sp>
          <p:nvSpPr>
            <p:cNvPr id="410634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payload</a:t>
              </a:r>
            </a:p>
          </p:txBody>
        </p:sp>
        <p:sp>
          <p:nvSpPr>
            <p:cNvPr id="410635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CRC</a:t>
              </a:r>
            </a:p>
          </p:txBody>
        </p:sp>
        <p:sp>
          <p:nvSpPr>
            <p:cNvPr id="410636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0637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0638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39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40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41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0642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43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0 - 2312</a:t>
              </a:r>
            </a:p>
          </p:txBody>
        </p:sp>
        <p:sp>
          <p:nvSpPr>
            <p:cNvPr id="410644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4</a:t>
              </a:r>
            </a:p>
          </p:txBody>
        </p:sp>
        <p:sp>
          <p:nvSpPr>
            <p:cNvPr id="410645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seq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</p:grpSp>
      <p:sp>
        <p:nvSpPr>
          <p:cNvPr id="410673" name="Rectangle 4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802.11 frame: addressing</a:t>
            </a:r>
          </a:p>
        </p:txBody>
      </p:sp>
      <p:sp>
        <p:nvSpPr>
          <p:cNvPr id="410676" name="Text Box 52"/>
          <p:cNvSpPr txBox="1">
            <a:spLocks noChangeArrowheads="1"/>
          </p:cNvSpPr>
          <p:nvPr/>
        </p:nvSpPr>
        <p:spPr bwMode="auto">
          <a:xfrm>
            <a:off x="823913" y="4719638"/>
            <a:ext cx="28416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2:</a:t>
            </a:r>
            <a:r>
              <a:rPr lang="en-US"/>
              <a:t> MAC address</a:t>
            </a:r>
          </a:p>
          <a:p>
            <a:r>
              <a:rPr lang="en-US"/>
              <a:t>of wireless host or AP </a:t>
            </a:r>
          </a:p>
          <a:p>
            <a:r>
              <a:rPr lang="en-US"/>
              <a:t>transmitting this frame</a:t>
            </a:r>
          </a:p>
        </p:txBody>
      </p:sp>
      <p:sp>
        <p:nvSpPr>
          <p:cNvPr id="410677" name="Line 53"/>
          <p:cNvSpPr>
            <a:spLocks noChangeShapeType="1"/>
          </p:cNvSpPr>
          <p:nvPr/>
        </p:nvSpPr>
        <p:spPr bwMode="auto">
          <a:xfrm flipV="1">
            <a:off x="974725" y="2835275"/>
            <a:ext cx="1235075" cy="730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0678" name="Line 54"/>
          <p:cNvSpPr>
            <a:spLocks noChangeShapeType="1"/>
          </p:cNvSpPr>
          <p:nvPr/>
        </p:nvSpPr>
        <p:spPr bwMode="auto">
          <a:xfrm flipH="1" flipV="1">
            <a:off x="3186113" y="2849563"/>
            <a:ext cx="44450" cy="1873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0679" name="Text Box 55"/>
          <p:cNvSpPr txBox="1">
            <a:spLocks noChangeArrowheads="1"/>
          </p:cNvSpPr>
          <p:nvPr/>
        </p:nvSpPr>
        <p:spPr bwMode="auto">
          <a:xfrm>
            <a:off x="274638" y="3486150"/>
            <a:ext cx="28051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1:</a:t>
            </a:r>
            <a:r>
              <a:rPr lang="en-US"/>
              <a:t> MAC address</a:t>
            </a:r>
          </a:p>
          <a:p>
            <a:r>
              <a:rPr lang="en-US"/>
              <a:t>of wireless host or AP </a:t>
            </a:r>
          </a:p>
          <a:p>
            <a:r>
              <a:rPr lang="en-US"/>
              <a:t>to receive this frame</a:t>
            </a:r>
          </a:p>
        </p:txBody>
      </p:sp>
      <p:sp>
        <p:nvSpPr>
          <p:cNvPr id="410680" name="Line 56"/>
          <p:cNvSpPr>
            <a:spLocks noChangeShapeType="1"/>
          </p:cNvSpPr>
          <p:nvPr/>
        </p:nvSpPr>
        <p:spPr bwMode="auto">
          <a:xfrm flipH="1" flipV="1">
            <a:off x="3978275" y="2879725"/>
            <a:ext cx="609600" cy="8366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0681" name="Text Box 57"/>
          <p:cNvSpPr txBox="1">
            <a:spLocks noChangeArrowheads="1"/>
          </p:cNvSpPr>
          <p:nvPr/>
        </p:nvSpPr>
        <p:spPr bwMode="auto">
          <a:xfrm>
            <a:off x="3598863" y="3851275"/>
            <a:ext cx="30495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3:</a:t>
            </a:r>
            <a:r>
              <a:rPr lang="en-US"/>
              <a:t> MAC address</a:t>
            </a:r>
          </a:p>
          <a:p>
            <a:r>
              <a:rPr lang="en-US"/>
              <a:t>of router interface to which AP is attached</a:t>
            </a:r>
          </a:p>
        </p:txBody>
      </p:sp>
      <p:sp>
        <p:nvSpPr>
          <p:cNvPr id="410682" name="Text Box 58"/>
          <p:cNvSpPr txBox="1">
            <a:spLocks noChangeArrowheads="1"/>
          </p:cNvSpPr>
          <p:nvPr/>
        </p:nvSpPr>
        <p:spPr bwMode="auto">
          <a:xfrm>
            <a:off x="5838825" y="3071813"/>
            <a:ext cx="260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3:</a:t>
            </a:r>
            <a:r>
              <a:rPr lang="en-US"/>
              <a:t> used only in ad hoc mode</a:t>
            </a:r>
          </a:p>
        </p:txBody>
      </p:sp>
      <p:sp>
        <p:nvSpPr>
          <p:cNvPr id="410683" name="Line 59"/>
          <p:cNvSpPr>
            <a:spLocks noChangeShapeType="1"/>
          </p:cNvSpPr>
          <p:nvPr/>
        </p:nvSpPr>
        <p:spPr bwMode="auto">
          <a:xfrm flipH="1" flipV="1">
            <a:off x="5594350" y="2833688"/>
            <a:ext cx="290513" cy="3794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3B5F9FD3-0C64-47FE-958E-592AF360A0B7}" type="slidenum">
              <a:rPr lang="en-US"/>
              <a:pPr/>
              <a:t>19</a:t>
            </a:fld>
            <a:endParaRPr lang="en-US"/>
          </a:p>
        </p:txBody>
      </p:sp>
      <p:sp>
        <p:nvSpPr>
          <p:cNvPr id="411651" name="Oval 3"/>
          <p:cNvSpPr>
            <a:spLocks noChangeArrowheads="1"/>
          </p:cNvSpPr>
          <p:nvPr/>
        </p:nvSpPr>
        <p:spPr bwMode="auto">
          <a:xfrm>
            <a:off x="1601788" y="1216025"/>
            <a:ext cx="2454275" cy="23749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671" name="Line 23"/>
          <p:cNvSpPr>
            <a:spLocks noChangeShapeType="1"/>
          </p:cNvSpPr>
          <p:nvPr/>
        </p:nvSpPr>
        <p:spPr bwMode="auto">
          <a:xfrm>
            <a:off x="3581400" y="2728913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73" name="Line 25"/>
          <p:cNvSpPr>
            <a:spLocks noChangeShapeType="1"/>
          </p:cNvSpPr>
          <p:nvPr/>
        </p:nvSpPr>
        <p:spPr bwMode="auto">
          <a:xfrm flipV="1">
            <a:off x="5257800" y="2271713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1674" name="Group 26"/>
          <p:cNvGrpSpPr>
            <a:grpSpLocks/>
          </p:cNvGrpSpPr>
          <p:nvPr/>
        </p:nvGrpSpPr>
        <p:grpSpPr bwMode="auto">
          <a:xfrm>
            <a:off x="6019800" y="1433513"/>
            <a:ext cx="2362200" cy="1762125"/>
            <a:chOff x="3744" y="1392"/>
            <a:chExt cx="1488" cy="1110"/>
          </a:xfrm>
        </p:grpSpPr>
        <p:sp>
          <p:nvSpPr>
            <p:cNvPr id="411675" name="Freeform 27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76" name="Text Box 28"/>
            <p:cNvSpPr txBox="1">
              <a:spLocks noChangeArrowheads="1"/>
            </p:cNvSpPr>
            <p:nvPr/>
          </p:nvSpPr>
          <p:spPr bwMode="auto">
            <a:xfrm>
              <a:off x="4128" y="1776"/>
              <a:ext cx="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Internet</a:t>
              </a:r>
            </a:p>
          </p:txBody>
        </p:sp>
      </p:grpSp>
      <p:grpSp>
        <p:nvGrpSpPr>
          <p:cNvPr id="411809" name="Group 161"/>
          <p:cNvGrpSpPr>
            <a:grpSpLocks/>
          </p:cNvGrpSpPr>
          <p:nvPr/>
        </p:nvGrpSpPr>
        <p:grpSpPr bwMode="auto">
          <a:xfrm>
            <a:off x="4699000" y="2284413"/>
            <a:ext cx="876300" cy="525462"/>
            <a:chOff x="2960" y="1439"/>
            <a:chExt cx="552" cy="331"/>
          </a:xfrm>
        </p:grpSpPr>
        <p:grpSp>
          <p:nvGrpSpPr>
            <p:cNvPr id="411652" name="Group 4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411653" name="Oval 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54" name="Line 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55" name="Line 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56" name="Rectangle 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411657" name="Oval 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1658" name="Group 1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1659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0" name="Line 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1" name="Line 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1662" name="Group 1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1663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4" name="Line 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5" name="Line 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11677" name="Text Box 29"/>
            <p:cNvSpPr txBox="1">
              <a:spLocks noChangeArrowheads="1"/>
            </p:cNvSpPr>
            <p:nvPr/>
          </p:nvSpPr>
          <p:spPr bwMode="auto">
            <a:xfrm>
              <a:off x="2960" y="1439"/>
              <a:ext cx="5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router</a:t>
              </a:r>
            </a:p>
          </p:txBody>
        </p:sp>
      </p:grpSp>
      <p:grpSp>
        <p:nvGrpSpPr>
          <p:cNvPr id="411678" name="Group 30"/>
          <p:cNvGrpSpPr>
            <a:grpSpLocks/>
          </p:cNvGrpSpPr>
          <p:nvPr/>
        </p:nvGrpSpPr>
        <p:grpSpPr bwMode="auto">
          <a:xfrm>
            <a:off x="3022600" y="2157413"/>
            <a:ext cx="935038" cy="1039812"/>
            <a:chOff x="1952" y="1032"/>
            <a:chExt cx="589" cy="655"/>
          </a:xfrm>
        </p:grpSpPr>
        <p:sp>
          <p:nvSpPr>
            <p:cNvPr id="411679" name="Text Box 31"/>
            <p:cNvSpPr txBox="1">
              <a:spLocks noChangeArrowheads="1"/>
            </p:cNvSpPr>
            <p:nvPr/>
          </p:nvSpPr>
          <p:spPr bwMode="auto">
            <a:xfrm>
              <a:off x="2080" y="1456"/>
              <a:ext cx="2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AP</a:t>
              </a:r>
            </a:p>
          </p:txBody>
        </p:sp>
        <p:grpSp>
          <p:nvGrpSpPr>
            <p:cNvPr id="411680" name="Group 32"/>
            <p:cNvGrpSpPr>
              <a:grpSpLocks/>
            </p:cNvGrpSpPr>
            <p:nvPr/>
          </p:nvGrpSpPr>
          <p:grpSpPr bwMode="auto">
            <a:xfrm>
              <a:off x="1952" y="1032"/>
              <a:ext cx="589" cy="440"/>
              <a:chOff x="1160" y="2192"/>
              <a:chExt cx="589" cy="440"/>
            </a:xfrm>
          </p:grpSpPr>
          <p:pic>
            <p:nvPicPr>
              <p:cNvPr id="411681" name="Picture 33" descr="31u_bnrz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6200000">
                <a:off x="1349" y="2458"/>
                <a:ext cx="212" cy="135"/>
              </a:xfrm>
              <a:prstGeom prst="rect">
                <a:avLst/>
              </a:prstGeom>
              <a:noFill/>
            </p:spPr>
          </p:pic>
          <p:sp>
            <p:nvSpPr>
              <p:cNvPr id="411682" name="AutoShape 34"/>
              <p:cNvSpPr>
                <a:spLocks noChangeAspect="1" noChangeArrowheads="1" noTextEdit="1"/>
              </p:cNvSpPr>
              <p:nvPr/>
            </p:nvSpPr>
            <p:spPr bwMode="auto">
              <a:xfrm>
                <a:off x="1160" y="2192"/>
                <a:ext cx="589" cy="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3" name="Freeform 35"/>
              <p:cNvSpPr>
                <a:spLocks/>
              </p:cNvSpPr>
              <p:nvPr/>
            </p:nvSpPr>
            <p:spPr bwMode="auto">
              <a:xfrm>
                <a:off x="1283" y="2231"/>
                <a:ext cx="83" cy="102"/>
              </a:xfrm>
              <a:custGeom>
                <a:avLst/>
                <a:gdLst/>
                <a:ahLst/>
                <a:cxnLst>
                  <a:cxn ang="0">
                    <a:pos x="87" y="26"/>
                  </a:cxn>
                  <a:cxn ang="0">
                    <a:pos x="68" y="34"/>
                  </a:cxn>
                  <a:cxn ang="0">
                    <a:pos x="52" y="44"/>
                  </a:cxn>
                  <a:cxn ang="0">
                    <a:pos x="38" y="55"/>
                  </a:cxn>
                  <a:cxn ang="0">
                    <a:pos x="25" y="67"/>
                  </a:cxn>
                  <a:cxn ang="0">
                    <a:pos x="14" y="80"/>
                  </a:cxn>
                  <a:cxn ang="0">
                    <a:pos x="7" y="94"/>
                  </a:cxn>
                  <a:cxn ang="0">
                    <a:pos x="3" y="109"/>
                  </a:cxn>
                  <a:cxn ang="0">
                    <a:pos x="0" y="124"/>
                  </a:cxn>
                  <a:cxn ang="0">
                    <a:pos x="3" y="145"/>
                  </a:cxn>
                  <a:cxn ang="0">
                    <a:pos x="14" y="163"/>
                  </a:cxn>
                  <a:cxn ang="0">
                    <a:pos x="32" y="178"/>
                  </a:cxn>
                  <a:cxn ang="0">
                    <a:pos x="55" y="189"/>
                  </a:cxn>
                  <a:cxn ang="0">
                    <a:pos x="81" y="198"/>
                  </a:cxn>
                  <a:cxn ang="0">
                    <a:pos x="109" y="202"/>
                  </a:cxn>
                  <a:cxn ang="0">
                    <a:pos x="138" y="203"/>
                  </a:cxn>
                  <a:cxn ang="0">
                    <a:pos x="165" y="200"/>
                  </a:cxn>
                  <a:cxn ang="0">
                    <a:pos x="171" y="200"/>
                  </a:cxn>
                  <a:cxn ang="0">
                    <a:pos x="177" y="198"/>
                  </a:cxn>
                  <a:cxn ang="0">
                    <a:pos x="181" y="195"/>
                  </a:cxn>
                  <a:cxn ang="0">
                    <a:pos x="183" y="191"/>
                  </a:cxn>
                  <a:cxn ang="0">
                    <a:pos x="180" y="186"/>
                  </a:cxn>
                  <a:cxn ang="0">
                    <a:pos x="174" y="182"/>
                  </a:cxn>
                  <a:cxn ang="0">
                    <a:pos x="167" y="178"/>
                  </a:cxn>
                  <a:cxn ang="0">
                    <a:pos x="160" y="176"/>
                  </a:cxn>
                  <a:cxn ang="0">
                    <a:pos x="145" y="173"/>
                  </a:cxn>
                  <a:cxn ang="0">
                    <a:pos x="131" y="171"/>
                  </a:cxn>
                  <a:cxn ang="0">
                    <a:pos x="116" y="169"/>
                  </a:cxn>
                  <a:cxn ang="0">
                    <a:pos x="103" y="167"/>
                  </a:cxn>
                  <a:cxn ang="0">
                    <a:pos x="90" y="164"/>
                  </a:cxn>
                  <a:cxn ang="0">
                    <a:pos x="77" y="160"/>
                  </a:cxn>
                  <a:cxn ang="0">
                    <a:pos x="65" y="154"/>
                  </a:cxn>
                  <a:cxn ang="0">
                    <a:pos x="54" y="146"/>
                  </a:cxn>
                  <a:cxn ang="0">
                    <a:pos x="49" y="112"/>
                  </a:cxn>
                  <a:cxn ang="0">
                    <a:pos x="61" y="84"/>
                  </a:cxn>
                  <a:cxn ang="0">
                    <a:pos x="84" y="62"/>
                  </a:cxn>
                  <a:cxn ang="0">
                    <a:pos x="116" y="44"/>
                  </a:cxn>
                  <a:cxn ang="0">
                    <a:pos x="151" y="30"/>
                  </a:cxn>
                  <a:cxn ang="0">
                    <a:pos x="187" y="19"/>
                  </a:cxn>
                  <a:cxn ang="0">
                    <a:pos x="220" y="11"/>
                  </a:cxn>
                  <a:cxn ang="0">
                    <a:pos x="247" y="4"/>
                  </a:cxn>
                  <a:cxn ang="0">
                    <a:pos x="231" y="1"/>
                  </a:cxn>
                  <a:cxn ang="0">
                    <a:pos x="213" y="0"/>
                  </a:cxn>
                  <a:cxn ang="0">
                    <a:pos x="193" y="2"/>
                  </a:cxn>
                  <a:cxn ang="0">
                    <a:pos x="171" y="4"/>
                  </a:cxn>
                  <a:cxn ang="0">
                    <a:pos x="149" y="9"/>
                  </a:cxn>
                  <a:cxn ang="0">
                    <a:pos x="128" y="14"/>
                  </a:cxn>
                  <a:cxn ang="0">
                    <a:pos x="106" y="20"/>
                  </a:cxn>
                  <a:cxn ang="0">
                    <a:pos x="87" y="26"/>
                  </a:cxn>
                </a:cxnLst>
                <a:rect l="0" t="0" r="r" b="b"/>
                <a:pathLst>
                  <a:path w="247" h="203">
                    <a:moveTo>
                      <a:pt x="87" y="26"/>
                    </a:moveTo>
                    <a:lnTo>
                      <a:pt x="68" y="34"/>
                    </a:lnTo>
                    <a:lnTo>
                      <a:pt x="52" y="44"/>
                    </a:lnTo>
                    <a:lnTo>
                      <a:pt x="38" y="55"/>
                    </a:lnTo>
                    <a:lnTo>
                      <a:pt x="25" y="67"/>
                    </a:lnTo>
                    <a:lnTo>
                      <a:pt x="14" y="80"/>
                    </a:lnTo>
                    <a:lnTo>
                      <a:pt x="7" y="94"/>
                    </a:lnTo>
                    <a:lnTo>
                      <a:pt x="3" y="109"/>
                    </a:lnTo>
                    <a:lnTo>
                      <a:pt x="0" y="124"/>
                    </a:lnTo>
                    <a:lnTo>
                      <a:pt x="3" y="145"/>
                    </a:lnTo>
                    <a:lnTo>
                      <a:pt x="14" y="163"/>
                    </a:lnTo>
                    <a:lnTo>
                      <a:pt x="32" y="178"/>
                    </a:lnTo>
                    <a:lnTo>
                      <a:pt x="55" y="189"/>
                    </a:lnTo>
                    <a:lnTo>
                      <a:pt x="81" y="198"/>
                    </a:lnTo>
                    <a:lnTo>
                      <a:pt x="109" y="202"/>
                    </a:lnTo>
                    <a:lnTo>
                      <a:pt x="138" y="203"/>
                    </a:lnTo>
                    <a:lnTo>
                      <a:pt x="165" y="200"/>
                    </a:lnTo>
                    <a:lnTo>
                      <a:pt x="171" y="200"/>
                    </a:lnTo>
                    <a:lnTo>
                      <a:pt x="177" y="198"/>
                    </a:lnTo>
                    <a:lnTo>
                      <a:pt x="181" y="195"/>
                    </a:lnTo>
                    <a:lnTo>
                      <a:pt x="183" y="191"/>
                    </a:lnTo>
                    <a:lnTo>
                      <a:pt x="180" y="186"/>
                    </a:lnTo>
                    <a:lnTo>
                      <a:pt x="174" y="182"/>
                    </a:lnTo>
                    <a:lnTo>
                      <a:pt x="167" y="178"/>
                    </a:lnTo>
                    <a:lnTo>
                      <a:pt x="160" y="176"/>
                    </a:lnTo>
                    <a:lnTo>
                      <a:pt x="145" y="173"/>
                    </a:lnTo>
                    <a:lnTo>
                      <a:pt x="131" y="171"/>
                    </a:lnTo>
                    <a:lnTo>
                      <a:pt x="116" y="169"/>
                    </a:lnTo>
                    <a:lnTo>
                      <a:pt x="103" y="167"/>
                    </a:lnTo>
                    <a:lnTo>
                      <a:pt x="90" y="164"/>
                    </a:lnTo>
                    <a:lnTo>
                      <a:pt x="77" y="160"/>
                    </a:lnTo>
                    <a:lnTo>
                      <a:pt x="65" y="154"/>
                    </a:lnTo>
                    <a:lnTo>
                      <a:pt x="54" y="146"/>
                    </a:lnTo>
                    <a:lnTo>
                      <a:pt x="49" y="112"/>
                    </a:lnTo>
                    <a:lnTo>
                      <a:pt x="61" y="84"/>
                    </a:lnTo>
                    <a:lnTo>
                      <a:pt x="84" y="62"/>
                    </a:lnTo>
                    <a:lnTo>
                      <a:pt x="116" y="44"/>
                    </a:lnTo>
                    <a:lnTo>
                      <a:pt x="151" y="30"/>
                    </a:lnTo>
                    <a:lnTo>
                      <a:pt x="187" y="19"/>
                    </a:lnTo>
                    <a:lnTo>
                      <a:pt x="220" y="11"/>
                    </a:lnTo>
                    <a:lnTo>
                      <a:pt x="247" y="4"/>
                    </a:lnTo>
                    <a:lnTo>
                      <a:pt x="231" y="1"/>
                    </a:lnTo>
                    <a:lnTo>
                      <a:pt x="213" y="0"/>
                    </a:lnTo>
                    <a:lnTo>
                      <a:pt x="193" y="2"/>
                    </a:lnTo>
                    <a:lnTo>
                      <a:pt x="171" y="4"/>
                    </a:lnTo>
                    <a:lnTo>
                      <a:pt x="149" y="9"/>
                    </a:lnTo>
                    <a:lnTo>
                      <a:pt x="128" y="14"/>
                    </a:lnTo>
                    <a:lnTo>
                      <a:pt x="106" y="20"/>
                    </a:lnTo>
                    <a:lnTo>
                      <a:pt x="87" y="2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4" name="Freeform 36"/>
              <p:cNvSpPr>
                <a:spLocks/>
              </p:cNvSpPr>
              <p:nvPr/>
            </p:nvSpPr>
            <p:spPr bwMode="auto">
              <a:xfrm>
                <a:off x="1424" y="2230"/>
                <a:ext cx="52" cy="79"/>
              </a:xfrm>
              <a:custGeom>
                <a:avLst/>
                <a:gdLst/>
                <a:ahLst/>
                <a:cxnLst>
                  <a:cxn ang="0">
                    <a:pos x="133" y="52"/>
                  </a:cxn>
                  <a:cxn ang="0">
                    <a:pos x="139" y="68"/>
                  </a:cxn>
                  <a:cxn ang="0">
                    <a:pos x="137" y="83"/>
                  </a:cxn>
                  <a:cxn ang="0">
                    <a:pos x="127" y="95"/>
                  </a:cxn>
                  <a:cxn ang="0">
                    <a:pos x="113" y="106"/>
                  </a:cxn>
                  <a:cxn ang="0">
                    <a:pos x="95" y="116"/>
                  </a:cxn>
                  <a:cxn ang="0">
                    <a:pos x="75" y="126"/>
                  </a:cxn>
                  <a:cxn ang="0">
                    <a:pos x="55" y="135"/>
                  </a:cxn>
                  <a:cxn ang="0">
                    <a:pos x="37" y="144"/>
                  </a:cxn>
                  <a:cxn ang="0">
                    <a:pos x="34" y="147"/>
                  </a:cxn>
                  <a:cxn ang="0">
                    <a:pos x="33" y="149"/>
                  </a:cxn>
                  <a:cxn ang="0">
                    <a:pos x="33" y="152"/>
                  </a:cxn>
                  <a:cxn ang="0">
                    <a:pos x="34" y="155"/>
                  </a:cxn>
                  <a:cxn ang="0">
                    <a:pos x="39" y="157"/>
                  </a:cxn>
                  <a:cxn ang="0">
                    <a:pos x="43" y="158"/>
                  </a:cxn>
                  <a:cxn ang="0">
                    <a:pos x="46" y="158"/>
                  </a:cxn>
                  <a:cxn ang="0">
                    <a:pos x="50" y="157"/>
                  </a:cxn>
                  <a:cxn ang="0">
                    <a:pos x="74" y="148"/>
                  </a:cxn>
                  <a:cxn ang="0">
                    <a:pos x="95" y="138"/>
                  </a:cxn>
                  <a:cxn ang="0">
                    <a:pos x="116" y="127"/>
                  </a:cxn>
                  <a:cxn ang="0">
                    <a:pos x="135" y="114"/>
                  </a:cxn>
                  <a:cxn ang="0">
                    <a:pos x="148" y="100"/>
                  </a:cxn>
                  <a:cxn ang="0">
                    <a:pos x="156" y="84"/>
                  </a:cxn>
                  <a:cxn ang="0">
                    <a:pos x="158" y="67"/>
                  </a:cxn>
                  <a:cxn ang="0">
                    <a:pos x="152" y="49"/>
                  </a:cxn>
                  <a:cxn ang="0">
                    <a:pos x="139" y="35"/>
                  </a:cxn>
                  <a:cxn ang="0">
                    <a:pos x="120" y="23"/>
                  </a:cxn>
                  <a:cxn ang="0">
                    <a:pos x="97" y="14"/>
                  </a:cxn>
                  <a:cxn ang="0">
                    <a:pos x="71" y="7"/>
                  </a:cxn>
                  <a:cxn ang="0">
                    <a:pos x="45" y="2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0" y="4"/>
                  </a:cxn>
                  <a:cxn ang="0">
                    <a:pos x="17" y="9"/>
                  </a:cxn>
                  <a:cxn ang="0">
                    <a:pos x="36" y="13"/>
                  </a:cxn>
                  <a:cxn ang="0">
                    <a:pos x="56" y="17"/>
                  </a:cxn>
                  <a:cxn ang="0">
                    <a:pos x="75" y="21"/>
                  </a:cxn>
                  <a:cxn ang="0">
                    <a:pos x="94" y="26"/>
                  </a:cxn>
                  <a:cxn ang="0">
                    <a:pos x="110" y="33"/>
                  </a:cxn>
                  <a:cxn ang="0">
                    <a:pos x="123" y="41"/>
                  </a:cxn>
                  <a:cxn ang="0">
                    <a:pos x="133" y="52"/>
                  </a:cxn>
                </a:cxnLst>
                <a:rect l="0" t="0" r="r" b="b"/>
                <a:pathLst>
                  <a:path w="158" h="158">
                    <a:moveTo>
                      <a:pt x="133" y="52"/>
                    </a:moveTo>
                    <a:lnTo>
                      <a:pt x="139" y="68"/>
                    </a:lnTo>
                    <a:lnTo>
                      <a:pt x="137" y="83"/>
                    </a:lnTo>
                    <a:lnTo>
                      <a:pt x="127" y="95"/>
                    </a:lnTo>
                    <a:lnTo>
                      <a:pt x="113" y="106"/>
                    </a:lnTo>
                    <a:lnTo>
                      <a:pt x="95" y="116"/>
                    </a:lnTo>
                    <a:lnTo>
                      <a:pt x="75" y="126"/>
                    </a:lnTo>
                    <a:lnTo>
                      <a:pt x="55" y="135"/>
                    </a:lnTo>
                    <a:lnTo>
                      <a:pt x="37" y="144"/>
                    </a:lnTo>
                    <a:lnTo>
                      <a:pt x="34" y="147"/>
                    </a:lnTo>
                    <a:lnTo>
                      <a:pt x="33" y="149"/>
                    </a:lnTo>
                    <a:lnTo>
                      <a:pt x="33" y="152"/>
                    </a:lnTo>
                    <a:lnTo>
                      <a:pt x="34" y="155"/>
                    </a:lnTo>
                    <a:lnTo>
                      <a:pt x="39" y="157"/>
                    </a:lnTo>
                    <a:lnTo>
                      <a:pt x="43" y="158"/>
                    </a:lnTo>
                    <a:lnTo>
                      <a:pt x="46" y="158"/>
                    </a:lnTo>
                    <a:lnTo>
                      <a:pt x="50" y="157"/>
                    </a:lnTo>
                    <a:lnTo>
                      <a:pt x="74" y="148"/>
                    </a:lnTo>
                    <a:lnTo>
                      <a:pt x="95" y="138"/>
                    </a:lnTo>
                    <a:lnTo>
                      <a:pt x="116" y="127"/>
                    </a:lnTo>
                    <a:lnTo>
                      <a:pt x="135" y="114"/>
                    </a:lnTo>
                    <a:lnTo>
                      <a:pt x="148" y="100"/>
                    </a:lnTo>
                    <a:lnTo>
                      <a:pt x="156" y="84"/>
                    </a:lnTo>
                    <a:lnTo>
                      <a:pt x="158" y="67"/>
                    </a:lnTo>
                    <a:lnTo>
                      <a:pt x="152" y="49"/>
                    </a:lnTo>
                    <a:lnTo>
                      <a:pt x="139" y="35"/>
                    </a:lnTo>
                    <a:lnTo>
                      <a:pt x="120" y="23"/>
                    </a:lnTo>
                    <a:lnTo>
                      <a:pt x="97" y="14"/>
                    </a:lnTo>
                    <a:lnTo>
                      <a:pt x="71" y="7"/>
                    </a:lnTo>
                    <a:lnTo>
                      <a:pt x="45" y="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7" y="9"/>
                    </a:lnTo>
                    <a:lnTo>
                      <a:pt x="36" y="13"/>
                    </a:lnTo>
                    <a:lnTo>
                      <a:pt x="56" y="17"/>
                    </a:lnTo>
                    <a:lnTo>
                      <a:pt x="75" y="21"/>
                    </a:lnTo>
                    <a:lnTo>
                      <a:pt x="94" y="26"/>
                    </a:lnTo>
                    <a:lnTo>
                      <a:pt x="110" y="33"/>
                    </a:lnTo>
                    <a:lnTo>
                      <a:pt x="123" y="41"/>
                    </a:lnTo>
                    <a:lnTo>
                      <a:pt x="133" y="5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5" name="Freeform 37"/>
              <p:cNvSpPr>
                <a:spLocks/>
              </p:cNvSpPr>
              <p:nvPr/>
            </p:nvSpPr>
            <p:spPr bwMode="auto">
              <a:xfrm>
                <a:off x="1232" y="2211"/>
                <a:ext cx="133" cy="166"/>
              </a:xfrm>
              <a:custGeom>
                <a:avLst/>
                <a:gdLst/>
                <a:ahLst/>
                <a:cxnLst>
                  <a:cxn ang="0">
                    <a:pos x="124" y="62"/>
                  </a:cxn>
                  <a:cxn ang="0">
                    <a:pos x="66" y="101"/>
                  </a:cxn>
                  <a:cxn ang="0">
                    <a:pos x="21" y="146"/>
                  </a:cxn>
                  <a:cxn ang="0">
                    <a:pos x="0" y="199"/>
                  </a:cxn>
                  <a:cxn ang="0">
                    <a:pos x="4" y="234"/>
                  </a:cxn>
                  <a:cxn ang="0">
                    <a:pos x="11" y="248"/>
                  </a:cxn>
                  <a:cxn ang="0">
                    <a:pos x="24" y="261"/>
                  </a:cxn>
                  <a:cxn ang="0">
                    <a:pos x="40" y="272"/>
                  </a:cxn>
                  <a:cxn ang="0">
                    <a:pos x="69" y="284"/>
                  </a:cxn>
                  <a:cxn ang="0">
                    <a:pos x="107" y="297"/>
                  </a:cxn>
                  <a:cxn ang="0">
                    <a:pos x="148" y="307"/>
                  </a:cxn>
                  <a:cxn ang="0">
                    <a:pos x="188" y="315"/>
                  </a:cxn>
                  <a:cxn ang="0">
                    <a:pos x="230" y="321"/>
                  </a:cxn>
                  <a:cxn ang="0">
                    <a:pos x="272" y="325"/>
                  </a:cxn>
                  <a:cxn ang="0">
                    <a:pos x="315" y="328"/>
                  </a:cxn>
                  <a:cxn ang="0">
                    <a:pos x="358" y="330"/>
                  </a:cxn>
                  <a:cxn ang="0">
                    <a:pos x="386" y="331"/>
                  </a:cxn>
                  <a:cxn ang="0">
                    <a:pos x="396" y="325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4"/>
                  </a:cxn>
                  <a:cxn ang="0">
                    <a:pos x="326" y="299"/>
                  </a:cxn>
                  <a:cxn ang="0">
                    <a:pos x="287" y="295"/>
                  </a:cxn>
                  <a:cxn ang="0">
                    <a:pos x="248" y="291"/>
                  </a:cxn>
                  <a:cxn ang="0">
                    <a:pos x="210" y="286"/>
                  </a:cxn>
                  <a:cxn ang="0">
                    <a:pos x="172" y="279"/>
                  </a:cxn>
                  <a:cxn ang="0">
                    <a:pos x="136" y="271"/>
                  </a:cxn>
                  <a:cxn ang="0">
                    <a:pos x="100" y="261"/>
                  </a:cxn>
                  <a:cxn ang="0">
                    <a:pos x="68" y="247"/>
                  </a:cxn>
                  <a:cxn ang="0">
                    <a:pos x="48" y="228"/>
                  </a:cxn>
                  <a:cxn ang="0">
                    <a:pos x="42" y="204"/>
                  </a:cxn>
                  <a:cxn ang="0">
                    <a:pos x="48" y="175"/>
                  </a:cxn>
                  <a:cxn ang="0">
                    <a:pos x="64" y="149"/>
                  </a:cxn>
                  <a:cxn ang="0">
                    <a:pos x="88" y="121"/>
                  </a:cxn>
                  <a:cxn ang="0">
                    <a:pos x="117" y="97"/>
                  </a:cxn>
                  <a:cxn ang="0">
                    <a:pos x="152" y="73"/>
                  </a:cxn>
                  <a:cxn ang="0">
                    <a:pos x="190" y="51"/>
                  </a:cxn>
                  <a:cxn ang="0">
                    <a:pos x="242" y="33"/>
                  </a:cxn>
                  <a:cxn ang="0">
                    <a:pos x="294" y="18"/>
                  </a:cxn>
                  <a:cxn ang="0">
                    <a:pos x="328" y="6"/>
                  </a:cxn>
                  <a:cxn ang="0">
                    <a:pos x="317" y="0"/>
                  </a:cxn>
                  <a:cxn ang="0">
                    <a:pos x="274" y="4"/>
                  </a:cxn>
                  <a:cxn ang="0">
                    <a:pos x="223" y="16"/>
                  </a:cxn>
                  <a:cxn ang="0">
                    <a:pos x="175" y="33"/>
                  </a:cxn>
                </a:cxnLst>
                <a:rect l="0" t="0" r="r" b="b"/>
                <a:pathLst>
                  <a:path w="399" h="331">
                    <a:moveTo>
                      <a:pt x="155" y="44"/>
                    </a:moveTo>
                    <a:lnTo>
                      <a:pt x="124" y="62"/>
                    </a:lnTo>
                    <a:lnTo>
                      <a:pt x="94" y="80"/>
                    </a:lnTo>
                    <a:lnTo>
                      <a:pt x="66" y="101"/>
                    </a:lnTo>
                    <a:lnTo>
                      <a:pt x="42" y="123"/>
                    </a:lnTo>
                    <a:lnTo>
                      <a:pt x="21" y="146"/>
                    </a:lnTo>
                    <a:lnTo>
                      <a:pt x="7" y="171"/>
                    </a:lnTo>
                    <a:lnTo>
                      <a:pt x="0" y="199"/>
                    </a:lnTo>
                    <a:lnTo>
                      <a:pt x="1" y="227"/>
                    </a:lnTo>
                    <a:lnTo>
                      <a:pt x="4" y="234"/>
                    </a:lnTo>
                    <a:lnTo>
                      <a:pt x="7" y="242"/>
                    </a:lnTo>
                    <a:lnTo>
                      <a:pt x="11" y="248"/>
                    </a:lnTo>
                    <a:lnTo>
                      <a:pt x="17" y="255"/>
                    </a:lnTo>
                    <a:lnTo>
                      <a:pt x="24" y="261"/>
                    </a:lnTo>
                    <a:lnTo>
                      <a:pt x="33" y="267"/>
                    </a:lnTo>
                    <a:lnTo>
                      <a:pt x="40" y="272"/>
                    </a:lnTo>
                    <a:lnTo>
                      <a:pt x="50" y="276"/>
                    </a:lnTo>
                    <a:lnTo>
                      <a:pt x="69" y="284"/>
                    </a:lnTo>
                    <a:lnTo>
                      <a:pt x="88" y="291"/>
                    </a:lnTo>
                    <a:lnTo>
                      <a:pt x="107" y="297"/>
                    </a:lnTo>
                    <a:lnTo>
                      <a:pt x="127" y="302"/>
                    </a:lnTo>
                    <a:lnTo>
                      <a:pt x="148" y="307"/>
                    </a:lnTo>
                    <a:lnTo>
                      <a:pt x="168" y="311"/>
                    </a:lnTo>
                    <a:lnTo>
                      <a:pt x="188" y="315"/>
                    </a:lnTo>
                    <a:lnTo>
                      <a:pt x="209" y="318"/>
                    </a:lnTo>
                    <a:lnTo>
                      <a:pt x="230" y="321"/>
                    </a:lnTo>
                    <a:lnTo>
                      <a:pt x="251" y="323"/>
                    </a:lnTo>
                    <a:lnTo>
                      <a:pt x="272" y="325"/>
                    </a:lnTo>
                    <a:lnTo>
                      <a:pt x="294" y="327"/>
                    </a:lnTo>
                    <a:lnTo>
                      <a:pt x="315" y="328"/>
                    </a:lnTo>
                    <a:lnTo>
                      <a:pt x="336" y="329"/>
                    </a:lnTo>
                    <a:lnTo>
                      <a:pt x="358" y="330"/>
                    </a:lnTo>
                    <a:lnTo>
                      <a:pt x="378" y="331"/>
                    </a:lnTo>
                    <a:lnTo>
                      <a:pt x="386" y="331"/>
                    </a:lnTo>
                    <a:lnTo>
                      <a:pt x="391" y="329"/>
                    </a:lnTo>
                    <a:lnTo>
                      <a:pt x="396" y="325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3" y="307"/>
                    </a:lnTo>
                    <a:lnTo>
                      <a:pt x="364" y="304"/>
                    </a:lnTo>
                    <a:lnTo>
                      <a:pt x="345" y="302"/>
                    </a:lnTo>
                    <a:lnTo>
                      <a:pt x="326" y="299"/>
                    </a:lnTo>
                    <a:lnTo>
                      <a:pt x="306" y="297"/>
                    </a:lnTo>
                    <a:lnTo>
                      <a:pt x="287" y="295"/>
                    </a:lnTo>
                    <a:lnTo>
                      <a:pt x="268" y="293"/>
                    </a:lnTo>
                    <a:lnTo>
                      <a:pt x="248" y="291"/>
                    </a:lnTo>
                    <a:lnTo>
                      <a:pt x="229" y="288"/>
                    </a:lnTo>
                    <a:lnTo>
                      <a:pt x="210" y="286"/>
                    </a:lnTo>
                    <a:lnTo>
                      <a:pt x="191" y="283"/>
                    </a:lnTo>
                    <a:lnTo>
                      <a:pt x="172" y="279"/>
                    </a:lnTo>
                    <a:lnTo>
                      <a:pt x="153" y="276"/>
                    </a:lnTo>
                    <a:lnTo>
                      <a:pt x="136" y="271"/>
                    </a:lnTo>
                    <a:lnTo>
                      <a:pt x="117" y="266"/>
                    </a:lnTo>
                    <a:lnTo>
                      <a:pt x="100" y="261"/>
                    </a:lnTo>
                    <a:lnTo>
                      <a:pt x="82" y="254"/>
                    </a:lnTo>
                    <a:lnTo>
                      <a:pt x="68" y="247"/>
                    </a:lnTo>
                    <a:lnTo>
                      <a:pt x="56" y="238"/>
                    </a:lnTo>
                    <a:lnTo>
                      <a:pt x="48" y="228"/>
                    </a:lnTo>
                    <a:lnTo>
                      <a:pt x="43" y="216"/>
                    </a:lnTo>
                    <a:lnTo>
                      <a:pt x="42" y="204"/>
                    </a:lnTo>
                    <a:lnTo>
                      <a:pt x="43" y="189"/>
                    </a:lnTo>
                    <a:lnTo>
                      <a:pt x="48" y="175"/>
                    </a:lnTo>
                    <a:lnTo>
                      <a:pt x="53" y="164"/>
                    </a:lnTo>
                    <a:lnTo>
                      <a:pt x="64" y="149"/>
                    </a:lnTo>
                    <a:lnTo>
                      <a:pt x="75" y="134"/>
                    </a:lnTo>
                    <a:lnTo>
                      <a:pt x="88" y="121"/>
                    </a:lnTo>
                    <a:lnTo>
                      <a:pt x="103" y="109"/>
                    </a:lnTo>
                    <a:lnTo>
                      <a:pt x="117" y="97"/>
                    </a:lnTo>
                    <a:lnTo>
                      <a:pt x="133" y="85"/>
                    </a:lnTo>
                    <a:lnTo>
                      <a:pt x="152" y="73"/>
                    </a:lnTo>
                    <a:lnTo>
                      <a:pt x="171" y="61"/>
                    </a:lnTo>
                    <a:lnTo>
                      <a:pt x="190" y="51"/>
                    </a:lnTo>
                    <a:lnTo>
                      <a:pt x="214" y="42"/>
                    </a:lnTo>
                    <a:lnTo>
                      <a:pt x="242" y="33"/>
                    </a:lnTo>
                    <a:lnTo>
                      <a:pt x="270" y="25"/>
                    </a:lnTo>
                    <a:lnTo>
                      <a:pt x="294" y="18"/>
                    </a:lnTo>
                    <a:lnTo>
                      <a:pt x="315" y="12"/>
                    </a:lnTo>
                    <a:lnTo>
                      <a:pt x="328" y="6"/>
                    </a:lnTo>
                    <a:lnTo>
                      <a:pt x="332" y="2"/>
                    </a:lnTo>
                    <a:lnTo>
                      <a:pt x="317" y="0"/>
                    </a:lnTo>
                    <a:lnTo>
                      <a:pt x="297" y="1"/>
                    </a:lnTo>
                    <a:lnTo>
                      <a:pt x="274" y="4"/>
                    </a:lnTo>
                    <a:lnTo>
                      <a:pt x="249" y="9"/>
                    </a:lnTo>
                    <a:lnTo>
                      <a:pt x="223" y="16"/>
                    </a:lnTo>
                    <a:lnTo>
                      <a:pt x="198" y="24"/>
                    </a:lnTo>
                    <a:lnTo>
                      <a:pt x="175" y="33"/>
                    </a:lnTo>
                    <a:lnTo>
                      <a:pt x="155" y="4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6" name="Freeform 38"/>
              <p:cNvSpPr>
                <a:spLocks/>
              </p:cNvSpPr>
              <p:nvPr/>
            </p:nvSpPr>
            <p:spPr bwMode="auto">
              <a:xfrm>
                <a:off x="1419" y="2206"/>
                <a:ext cx="116" cy="110"/>
              </a:xfrm>
              <a:custGeom>
                <a:avLst/>
                <a:gdLst/>
                <a:ahLst/>
                <a:cxnLst>
                  <a:cxn ang="0">
                    <a:pos x="290" y="68"/>
                  </a:cxn>
                  <a:cxn ang="0">
                    <a:pos x="306" y="80"/>
                  </a:cxn>
                  <a:cxn ang="0">
                    <a:pos x="316" y="94"/>
                  </a:cxn>
                  <a:cxn ang="0">
                    <a:pos x="321" y="109"/>
                  </a:cxn>
                  <a:cxn ang="0">
                    <a:pos x="321" y="125"/>
                  </a:cxn>
                  <a:cxn ang="0">
                    <a:pos x="318" y="138"/>
                  </a:cxn>
                  <a:cxn ang="0">
                    <a:pos x="312" y="149"/>
                  </a:cxn>
                  <a:cxn ang="0">
                    <a:pos x="302" y="160"/>
                  </a:cxn>
                  <a:cxn ang="0">
                    <a:pos x="292" y="169"/>
                  </a:cxn>
                  <a:cxn ang="0">
                    <a:pos x="279" y="179"/>
                  </a:cxn>
                  <a:cxn ang="0">
                    <a:pos x="266" y="187"/>
                  </a:cxn>
                  <a:cxn ang="0">
                    <a:pos x="253" y="196"/>
                  </a:cxn>
                  <a:cxn ang="0">
                    <a:pos x="240" y="205"/>
                  </a:cxn>
                  <a:cxn ang="0">
                    <a:pos x="237" y="209"/>
                  </a:cxn>
                  <a:cxn ang="0">
                    <a:pos x="237" y="212"/>
                  </a:cxn>
                  <a:cxn ang="0">
                    <a:pos x="237" y="215"/>
                  </a:cxn>
                  <a:cxn ang="0">
                    <a:pos x="240" y="218"/>
                  </a:cxn>
                  <a:cxn ang="0">
                    <a:pos x="244" y="220"/>
                  </a:cxn>
                  <a:cxn ang="0">
                    <a:pos x="250" y="221"/>
                  </a:cxn>
                  <a:cxn ang="0">
                    <a:pos x="254" y="220"/>
                  </a:cxn>
                  <a:cxn ang="0">
                    <a:pos x="258" y="218"/>
                  </a:cxn>
                  <a:cxn ang="0">
                    <a:pos x="287" y="204"/>
                  </a:cxn>
                  <a:cxn ang="0">
                    <a:pos x="312" y="187"/>
                  </a:cxn>
                  <a:cxn ang="0">
                    <a:pos x="331" y="168"/>
                  </a:cxn>
                  <a:cxn ang="0">
                    <a:pos x="344" y="146"/>
                  </a:cxn>
                  <a:cxn ang="0">
                    <a:pos x="350" y="124"/>
                  </a:cxn>
                  <a:cxn ang="0">
                    <a:pos x="347" y="101"/>
                  </a:cxn>
                  <a:cxn ang="0">
                    <a:pos x="335" y="80"/>
                  </a:cxn>
                  <a:cxn ang="0">
                    <a:pos x="312" y="61"/>
                  </a:cxn>
                  <a:cxn ang="0">
                    <a:pos x="295" y="50"/>
                  </a:cxn>
                  <a:cxn ang="0">
                    <a:pos x="274" y="42"/>
                  </a:cxn>
                  <a:cxn ang="0">
                    <a:pos x="253" y="34"/>
                  </a:cxn>
                  <a:cxn ang="0">
                    <a:pos x="228" y="27"/>
                  </a:cxn>
                  <a:cxn ang="0">
                    <a:pos x="203" y="20"/>
                  </a:cxn>
                  <a:cxn ang="0">
                    <a:pos x="179" y="15"/>
                  </a:cxn>
                  <a:cxn ang="0">
                    <a:pos x="152" y="11"/>
                  </a:cxn>
                  <a:cxn ang="0">
                    <a:pos x="128" y="7"/>
                  </a:cxn>
                  <a:cxn ang="0">
                    <a:pos x="103" y="4"/>
                  </a:cxn>
                  <a:cxn ang="0">
                    <a:pos x="81" y="2"/>
                  </a:cxn>
                  <a:cxn ang="0">
                    <a:pos x="60" y="0"/>
                  </a:cxn>
                  <a:cxn ang="0">
                    <a:pos x="42" y="0"/>
                  </a:cxn>
                  <a:cxn ang="0">
                    <a:pos x="26" y="0"/>
                  </a:cxn>
                  <a:cxn ang="0">
                    <a:pos x="13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15" y="6"/>
                  </a:cxn>
                  <a:cxn ang="0">
                    <a:pos x="29" y="7"/>
                  </a:cxn>
                  <a:cxn ang="0">
                    <a:pos x="47" y="9"/>
                  </a:cxn>
                  <a:cxn ang="0">
                    <a:pos x="64" y="11"/>
                  </a:cxn>
                  <a:cxn ang="0">
                    <a:pos x="81" y="14"/>
                  </a:cxn>
                  <a:cxn ang="0">
                    <a:pos x="102" y="16"/>
                  </a:cxn>
                  <a:cxn ang="0">
                    <a:pos x="121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4"/>
                  </a:cxn>
                  <a:cxn ang="0">
                    <a:pos x="219" y="39"/>
                  </a:cxn>
                  <a:cxn ang="0">
                    <a:pos x="238" y="45"/>
                  </a:cxn>
                  <a:cxn ang="0">
                    <a:pos x="257" y="53"/>
                  </a:cxn>
                  <a:cxn ang="0">
                    <a:pos x="274" y="60"/>
                  </a:cxn>
                  <a:cxn ang="0">
                    <a:pos x="290" y="68"/>
                  </a:cxn>
                </a:cxnLst>
                <a:rect l="0" t="0" r="r" b="b"/>
                <a:pathLst>
                  <a:path w="350" h="221">
                    <a:moveTo>
                      <a:pt x="290" y="68"/>
                    </a:moveTo>
                    <a:lnTo>
                      <a:pt x="306" y="80"/>
                    </a:lnTo>
                    <a:lnTo>
                      <a:pt x="316" y="94"/>
                    </a:lnTo>
                    <a:lnTo>
                      <a:pt x="321" y="109"/>
                    </a:lnTo>
                    <a:lnTo>
                      <a:pt x="321" y="125"/>
                    </a:lnTo>
                    <a:lnTo>
                      <a:pt x="318" y="138"/>
                    </a:lnTo>
                    <a:lnTo>
                      <a:pt x="312" y="149"/>
                    </a:lnTo>
                    <a:lnTo>
                      <a:pt x="302" y="160"/>
                    </a:lnTo>
                    <a:lnTo>
                      <a:pt x="292" y="169"/>
                    </a:lnTo>
                    <a:lnTo>
                      <a:pt x="279" y="179"/>
                    </a:lnTo>
                    <a:lnTo>
                      <a:pt x="266" y="187"/>
                    </a:lnTo>
                    <a:lnTo>
                      <a:pt x="253" y="196"/>
                    </a:lnTo>
                    <a:lnTo>
                      <a:pt x="240" y="205"/>
                    </a:lnTo>
                    <a:lnTo>
                      <a:pt x="237" y="209"/>
                    </a:lnTo>
                    <a:lnTo>
                      <a:pt x="237" y="212"/>
                    </a:lnTo>
                    <a:lnTo>
                      <a:pt x="237" y="215"/>
                    </a:lnTo>
                    <a:lnTo>
                      <a:pt x="240" y="218"/>
                    </a:lnTo>
                    <a:lnTo>
                      <a:pt x="244" y="220"/>
                    </a:lnTo>
                    <a:lnTo>
                      <a:pt x="250" y="221"/>
                    </a:lnTo>
                    <a:lnTo>
                      <a:pt x="254" y="220"/>
                    </a:lnTo>
                    <a:lnTo>
                      <a:pt x="258" y="218"/>
                    </a:lnTo>
                    <a:lnTo>
                      <a:pt x="287" y="204"/>
                    </a:lnTo>
                    <a:lnTo>
                      <a:pt x="312" y="187"/>
                    </a:lnTo>
                    <a:lnTo>
                      <a:pt x="331" y="168"/>
                    </a:lnTo>
                    <a:lnTo>
                      <a:pt x="344" y="146"/>
                    </a:lnTo>
                    <a:lnTo>
                      <a:pt x="350" y="124"/>
                    </a:lnTo>
                    <a:lnTo>
                      <a:pt x="347" y="101"/>
                    </a:lnTo>
                    <a:lnTo>
                      <a:pt x="335" y="80"/>
                    </a:lnTo>
                    <a:lnTo>
                      <a:pt x="312" y="61"/>
                    </a:lnTo>
                    <a:lnTo>
                      <a:pt x="295" y="50"/>
                    </a:lnTo>
                    <a:lnTo>
                      <a:pt x="274" y="42"/>
                    </a:lnTo>
                    <a:lnTo>
                      <a:pt x="253" y="34"/>
                    </a:lnTo>
                    <a:lnTo>
                      <a:pt x="228" y="27"/>
                    </a:lnTo>
                    <a:lnTo>
                      <a:pt x="203" y="20"/>
                    </a:lnTo>
                    <a:lnTo>
                      <a:pt x="179" y="15"/>
                    </a:lnTo>
                    <a:lnTo>
                      <a:pt x="152" y="11"/>
                    </a:lnTo>
                    <a:lnTo>
                      <a:pt x="128" y="7"/>
                    </a:lnTo>
                    <a:lnTo>
                      <a:pt x="103" y="4"/>
                    </a:lnTo>
                    <a:lnTo>
                      <a:pt x="81" y="2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15" y="6"/>
                    </a:lnTo>
                    <a:lnTo>
                      <a:pt x="29" y="7"/>
                    </a:lnTo>
                    <a:lnTo>
                      <a:pt x="47" y="9"/>
                    </a:lnTo>
                    <a:lnTo>
                      <a:pt x="64" y="11"/>
                    </a:lnTo>
                    <a:lnTo>
                      <a:pt x="81" y="14"/>
                    </a:lnTo>
                    <a:lnTo>
                      <a:pt x="102" y="16"/>
                    </a:lnTo>
                    <a:lnTo>
                      <a:pt x="121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4"/>
                    </a:lnTo>
                    <a:lnTo>
                      <a:pt x="219" y="39"/>
                    </a:lnTo>
                    <a:lnTo>
                      <a:pt x="238" y="45"/>
                    </a:lnTo>
                    <a:lnTo>
                      <a:pt x="257" y="53"/>
                    </a:lnTo>
                    <a:lnTo>
                      <a:pt x="274" y="60"/>
                    </a:lnTo>
                    <a:lnTo>
                      <a:pt x="290" y="68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7" name="Freeform 39"/>
              <p:cNvSpPr>
                <a:spLocks/>
              </p:cNvSpPr>
              <p:nvPr/>
            </p:nvSpPr>
            <p:spPr bwMode="auto">
              <a:xfrm>
                <a:off x="1181" y="2256"/>
                <a:ext cx="48" cy="105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131"/>
                  </a:cxn>
                  <a:cxn ang="0">
                    <a:pos x="6" y="147"/>
                  </a:cxn>
                  <a:cxn ang="0">
                    <a:pos x="16" y="162"/>
                  </a:cxn>
                  <a:cxn ang="0">
                    <a:pos x="30" y="175"/>
                  </a:cxn>
                  <a:cxn ang="0">
                    <a:pos x="48" y="186"/>
                  </a:cxn>
                  <a:cxn ang="0">
                    <a:pos x="68" y="196"/>
                  </a:cxn>
                  <a:cxn ang="0">
                    <a:pos x="91" y="203"/>
                  </a:cxn>
                  <a:cxn ang="0">
                    <a:pos x="114" y="207"/>
                  </a:cxn>
                  <a:cxn ang="0">
                    <a:pos x="122" y="208"/>
                  </a:cxn>
                  <a:cxn ang="0">
                    <a:pos x="129" y="206"/>
                  </a:cxn>
                  <a:cxn ang="0">
                    <a:pos x="135" y="203"/>
                  </a:cxn>
                  <a:cxn ang="0">
                    <a:pos x="138" y="199"/>
                  </a:cxn>
                  <a:cxn ang="0">
                    <a:pos x="138" y="194"/>
                  </a:cxn>
                  <a:cxn ang="0">
                    <a:pos x="136" y="189"/>
                  </a:cxn>
                  <a:cxn ang="0">
                    <a:pos x="132" y="185"/>
                  </a:cxn>
                  <a:cxn ang="0">
                    <a:pos x="125" y="183"/>
                  </a:cxn>
                  <a:cxn ang="0">
                    <a:pos x="101" y="177"/>
                  </a:cxn>
                  <a:cxn ang="0">
                    <a:pos x="80" y="169"/>
                  </a:cxn>
                  <a:cxn ang="0">
                    <a:pos x="62" y="158"/>
                  </a:cxn>
                  <a:cxn ang="0">
                    <a:pos x="49" y="146"/>
                  </a:cxn>
                  <a:cxn ang="0">
                    <a:pos x="40" y="131"/>
                  </a:cxn>
                  <a:cxn ang="0">
                    <a:pos x="36" y="115"/>
                  </a:cxn>
                  <a:cxn ang="0">
                    <a:pos x="36" y="97"/>
                  </a:cxn>
                  <a:cxn ang="0">
                    <a:pos x="43" y="79"/>
                  </a:cxn>
                  <a:cxn ang="0">
                    <a:pos x="52" y="66"/>
                  </a:cxn>
                  <a:cxn ang="0">
                    <a:pos x="64" y="54"/>
                  </a:cxn>
                  <a:cxn ang="0">
                    <a:pos x="77" y="43"/>
                  </a:cxn>
                  <a:cxn ang="0">
                    <a:pos x="91" y="33"/>
                  </a:cxn>
                  <a:cxn ang="0">
                    <a:pos x="104" y="24"/>
                  </a:cxn>
                  <a:cxn ang="0">
                    <a:pos x="119" y="16"/>
                  </a:cxn>
                  <a:cxn ang="0">
                    <a:pos x="132" y="8"/>
                  </a:cxn>
                  <a:cxn ang="0">
                    <a:pos x="142" y="1"/>
                  </a:cxn>
                  <a:cxn ang="0">
                    <a:pos x="132" y="0"/>
                  </a:cxn>
                  <a:cxn ang="0">
                    <a:pos x="116" y="5"/>
                  </a:cxn>
                  <a:cxn ang="0">
                    <a:pos x="94" y="16"/>
                  </a:cxn>
                  <a:cxn ang="0">
                    <a:pos x="69" y="31"/>
                  </a:cxn>
                  <a:cxn ang="0">
                    <a:pos x="46" y="50"/>
                  </a:cxn>
                  <a:cxn ang="0">
                    <a:pos x="24" y="70"/>
                  </a:cxn>
                  <a:cxn ang="0">
                    <a:pos x="9" y="92"/>
                  </a:cxn>
                  <a:cxn ang="0">
                    <a:pos x="0" y="114"/>
                  </a:cxn>
                </a:cxnLst>
                <a:rect l="0" t="0" r="r" b="b"/>
                <a:pathLst>
                  <a:path w="142" h="208">
                    <a:moveTo>
                      <a:pt x="0" y="114"/>
                    </a:moveTo>
                    <a:lnTo>
                      <a:pt x="0" y="131"/>
                    </a:lnTo>
                    <a:lnTo>
                      <a:pt x="6" y="147"/>
                    </a:lnTo>
                    <a:lnTo>
                      <a:pt x="16" y="162"/>
                    </a:lnTo>
                    <a:lnTo>
                      <a:pt x="30" y="175"/>
                    </a:lnTo>
                    <a:lnTo>
                      <a:pt x="48" y="186"/>
                    </a:lnTo>
                    <a:lnTo>
                      <a:pt x="68" y="196"/>
                    </a:lnTo>
                    <a:lnTo>
                      <a:pt x="91" y="203"/>
                    </a:lnTo>
                    <a:lnTo>
                      <a:pt x="114" y="207"/>
                    </a:lnTo>
                    <a:lnTo>
                      <a:pt x="122" y="208"/>
                    </a:lnTo>
                    <a:lnTo>
                      <a:pt x="129" y="206"/>
                    </a:lnTo>
                    <a:lnTo>
                      <a:pt x="135" y="203"/>
                    </a:lnTo>
                    <a:lnTo>
                      <a:pt x="138" y="199"/>
                    </a:lnTo>
                    <a:lnTo>
                      <a:pt x="138" y="194"/>
                    </a:lnTo>
                    <a:lnTo>
                      <a:pt x="136" y="189"/>
                    </a:lnTo>
                    <a:lnTo>
                      <a:pt x="132" y="185"/>
                    </a:lnTo>
                    <a:lnTo>
                      <a:pt x="125" y="183"/>
                    </a:lnTo>
                    <a:lnTo>
                      <a:pt x="101" y="177"/>
                    </a:lnTo>
                    <a:lnTo>
                      <a:pt x="80" y="169"/>
                    </a:lnTo>
                    <a:lnTo>
                      <a:pt x="62" y="158"/>
                    </a:lnTo>
                    <a:lnTo>
                      <a:pt x="49" y="146"/>
                    </a:lnTo>
                    <a:lnTo>
                      <a:pt x="40" y="131"/>
                    </a:lnTo>
                    <a:lnTo>
                      <a:pt x="36" y="115"/>
                    </a:lnTo>
                    <a:lnTo>
                      <a:pt x="36" y="97"/>
                    </a:lnTo>
                    <a:lnTo>
                      <a:pt x="43" y="79"/>
                    </a:lnTo>
                    <a:lnTo>
                      <a:pt x="52" y="66"/>
                    </a:lnTo>
                    <a:lnTo>
                      <a:pt x="64" y="54"/>
                    </a:lnTo>
                    <a:lnTo>
                      <a:pt x="77" y="43"/>
                    </a:lnTo>
                    <a:lnTo>
                      <a:pt x="91" y="33"/>
                    </a:lnTo>
                    <a:lnTo>
                      <a:pt x="104" y="24"/>
                    </a:lnTo>
                    <a:lnTo>
                      <a:pt x="119" y="16"/>
                    </a:lnTo>
                    <a:lnTo>
                      <a:pt x="132" y="8"/>
                    </a:lnTo>
                    <a:lnTo>
                      <a:pt x="142" y="1"/>
                    </a:lnTo>
                    <a:lnTo>
                      <a:pt x="132" y="0"/>
                    </a:lnTo>
                    <a:lnTo>
                      <a:pt x="116" y="5"/>
                    </a:lnTo>
                    <a:lnTo>
                      <a:pt x="94" y="16"/>
                    </a:lnTo>
                    <a:lnTo>
                      <a:pt x="69" y="31"/>
                    </a:lnTo>
                    <a:lnTo>
                      <a:pt x="46" y="50"/>
                    </a:lnTo>
                    <a:lnTo>
                      <a:pt x="24" y="70"/>
                    </a:lnTo>
                    <a:lnTo>
                      <a:pt x="9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8" name="Freeform 40"/>
              <p:cNvSpPr>
                <a:spLocks/>
              </p:cNvSpPr>
              <p:nvPr/>
            </p:nvSpPr>
            <p:spPr bwMode="auto">
              <a:xfrm>
                <a:off x="1515" y="2198"/>
                <a:ext cx="101" cy="136"/>
              </a:xfrm>
              <a:custGeom>
                <a:avLst/>
                <a:gdLst/>
                <a:ahLst/>
                <a:cxnLst>
                  <a:cxn ang="0">
                    <a:pos x="257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8" y="183"/>
                  </a:cxn>
                  <a:cxn ang="0">
                    <a:pos x="233" y="200"/>
                  </a:cxn>
                  <a:cxn ang="0">
                    <a:pos x="206" y="215"/>
                  </a:cxn>
                  <a:cxn ang="0">
                    <a:pos x="177" y="232"/>
                  </a:cxn>
                  <a:cxn ang="0">
                    <a:pos x="159" y="244"/>
                  </a:cxn>
                  <a:cxn ang="0">
                    <a:pos x="154" y="252"/>
                  </a:cxn>
                  <a:cxn ang="0">
                    <a:pos x="149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2" y="271"/>
                  </a:cxn>
                  <a:cxn ang="0">
                    <a:pos x="191" y="257"/>
                  </a:cxn>
                  <a:cxn ang="0">
                    <a:pos x="223" y="236"/>
                  </a:cxn>
                  <a:cxn ang="0">
                    <a:pos x="257" y="215"/>
                  </a:cxn>
                  <a:cxn ang="0">
                    <a:pos x="286" y="192"/>
                  </a:cxn>
                  <a:cxn ang="0">
                    <a:pos x="303" y="164"/>
                  </a:cxn>
                  <a:cxn ang="0">
                    <a:pos x="300" y="134"/>
                  </a:cxn>
                  <a:cxn ang="0">
                    <a:pos x="281" y="106"/>
                  </a:cxn>
                  <a:cxn ang="0">
                    <a:pos x="249" y="83"/>
                  </a:cxn>
                  <a:cxn ang="0">
                    <a:pos x="219" y="65"/>
                  </a:cxn>
                  <a:cxn ang="0">
                    <a:pos x="188" y="52"/>
                  </a:cxn>
                  <a:cxn ang="0">
                    <a:pos x="157" y="38"/>
                  </a:cxn>
                  <a:cxn ang="0">
                    <a:pos x="122" y="25"/>
                  </a:cxn>
                  <a:cxn ang="0">
                    <a:pos x="90" y="14"/>
                  </a:cxn>
                  <a:cxn ang="0">
                    <a:pos x="58" y="6"/>
                  </a:cxn>
                  <a:cxn ang="0">
                    <a:pos x="30" y="1"/>
                  </a:cxn>
                  <a:cxn ang="0">
                    <a:pos x="9" y="1"/>
                  </a:cxn>
                  <a:cxn ang="0">
                    <a:pos x="10" y="5"/>
                  </a:cxn>
                  <a:cxn ang="0">
                    <a:pos x="35" y="12"/>
                  </a:cxn>
                  <a:cxn ang="0">
                    <a:pos x="64" y="21"/>
                  </a:cxn>
                  <a:cxn ang="0">
                    <a:pos x="97" y="32"/>
                  </a:cxn>
                  <a:cxn ang="0">
                    <a:pos x="132" y="45"/>
                  </a:cxn>
                  <a:cxn ang="0">
                    <a:pos x="167" y="60"/>
                  </a:cxn>
                  <a:cxn ang="0">
                    <a:pos x="201" y="77"/>
                  </a:cxn>
                  <a:cxn ang="0">
                    <a:pos x="232" y="93"/>
                  </a:cxn>
                </a:cxnLst>
                <a:rect l="0" t="0" r="r" b="b"/>
                <a:pathLst>
                  <a:path w="304" h="272">
                    <a:moveTo>
                      <a:pt x="246" y="102"/>
                    </a:moveTo>
                    <a:lnTo>
                      <a:pt x="257" y="109"/>
                    </a:lnTo>
                    <a:lnTo>
                      <a:pt x="265" y="117"/>
                    </a:lnTo>
                    <a:lnTo>
                      <a:pt x="271" y="126"/>
                    </a:lnTo>
                    <a:lnTo>
                      <a:pt x="277" y="135"/>
                    </a:lnTo>
                    <a:lnTo>
                      <a:pt x="278" y="144"/>
                    </a:lnTo>
                    <a:lnTo>
                      <a:pt x="278" y="154"/>
                    </a:lnTo>
                    <a:lnTo>
                      <a:pt x="274" y="164"/>
                    </a:lnTo>
                    <a:lnTo>
                      <a:pt x="268" y="173"/>
                    </a:lnTo>
                    <a:lnTo>
                      <a:pt x="258" y="183"/>
                    </a:lnTo>
                    <a:lnTo>
                      <a:pt x="246" y="192"/>
                    </a:lnTo>
                    <a:lnTo>
                      <a:pt x="233" y="200"/>
                    </a:lnTo>
                    <a:lnTo>
                      <a:pt x="219" y="208"/>
                    </a:lnTo>
                    <a:lnTo>
                      <a:pt x="206" y="215"/>
                    </a:lnTo>
                    <a:lnTo>
                      <a:pt x="191" y="224"/>
                    </a:lnTo>
                    <a:lnTo>
                      <a:pt x="177" y="232"/>
                    </a:lnTo>
                    <a:lnTo>
                      <a:pt x="164" y="241"/>
                    </a:lnTo>
                    <a:lnTo>
                      <a:pt x="159" y="244"/>
                    </a:lnTo>
                    <a:lnTo>
                      <a:pt x="157" y="248"/>
                    </a:lnTo>
                    <a:lnTo>
                      <a:pt x="154" y="252"/>
                    </a:lnTo>
                    <a:lnTo>
                      <a:pt x="151" y="256"/>
                    </a:lnTo>
                    <a:lnTo>
                      <a:pt x="149" y="260"/>
                    </a:lnTo>
                    <a:lnTo>
                      <a:pt x="149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7" y="272"/>
                    </a:lnTo>
                    <a:lnTo>
                      <a:pt x="172" y="271"/>
                    </a:lnTo>
                    <a:lnTo>
                      <a:pt x="177" y="268"/>
                    </a:lnTo>
                    <a:lnTo>
                      <a:pt x="191" y="257"/>
                    </a:lnTo>
                    <a:lnTo>
                      <a:pt x="207" y="246"/>
                    </a:lnTo>
                    <a:lnTo>
                      <a:pt x="223" y="236"/>
                    </a:lnTo>
                    <a:lnTo>
                      <a:pt x="241" y="226"/>
                    </a:lnTo>
                    <a:lnTo>
                      <a:pt x="257" y="215"/>
                    </a:lnTo>
                    <a:lnTo>
                      <a:pt x="271" y="204"/>
                    </a:lnTo>
                    <a:lnTo>
                      <a:pt x="286" y="192"/>
                    </a:lnTo>
                    <a:lnTo>
                      <a:pt x="296" y="179"/>
                    </a:lnTo>
                    <a:lnTo>
                      <a:pt x="303" y="164"/>
                    </a:lnTo>
                    <a:lnTo>
                      <a:pt x="304" y="149"/>
                    </a:lnTo>
                    <a:lnTo>
                      <a:pt x="300" y="134"/>
                    </a:lnTo>
                    <a:lnTo>
                      <a:pt x="293" y="120"/>
                    </a:lnTo>
                    <a:lnTo>
                      <a:pt x="281" y="106"/>
                    </a:lnTo>
                    <a:lnTo>
                      <a:pt x="267" y="94"/>
                    </a:lnTo>
                    <a:lnTo>
                      <a:pt x="249" y="83"/>
                    </a:lnTo>
                    <a:lnTo>
                      <a:pt x="232" y="73"/>
                    </a:lnTo>
                    <a:lnTo>
                      <a:pt x="219" y="65"/>
                    </a:lnTo>
                    <a:lnTo>
                      <a:pt x="204" y="59"/>
                    </a:lnTo>
                    <a:lnTo>
                      <a:pt x="188" y="52"/>
                    </a:lnTo>
                    <a:lnTo>
                      <a:pt x="172" y="45"/>
                    </a:lnTo>
                    <a:lnTo>
                      <a:pt x="157" y="38"/>
                    </a:lnTo>
                    <a:lnTo>
                      <a:pt x="139" y="31"/>
                    </a:lnTo>
                    <a:lnTo>
                      <a:pt x="122" y="25"/>
                    </a:lnTo>
                    <a:lnTo>
                      <a:pt x="106" y="19"/>
                    </a:lnTo>
                    <a:lnTo>
                      <a:pt x="90" y="14"/>
                    </a:lnTo>
                    <a:lnTo>
                      <a:pt x="74" y="9"/>
                    </a:lnTo>
                    <a:lnTo>
                      <a:pt x="58" y="6"/>
                    </a:lnTo>
                    <a:lnTo>
                      <a:pt x="43" y="3"/>
                    </a:lnTo>
                    <a:lnTo>
                      <a:pt x="30" y="1"/>
                    </a:lnTo>
                    <a:lnTo>
                      <a:pt x="19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22" y="8"/>
                    </a:lnTo>
                    <a:lnTo>
                      <a:pt x="35" y="12"/>
                    </a:lnTo>
                    <a:lnTo>
                      <a:pt x="48" y="16"/>
                    </a:lnTo>
                    <a:lnTo>
                      <a:pt x="64" y="21"/>
                    </a:lnTo>
                    <a:lnTo>
                      <a:pt x="80" y="26"/>
                    </a:lnTo>
                    <a:lnTo>
                      <a:pt x="97" y="32"/>
                    </a:lnTo>
                    <a:lnTo>
                      <a:pt x="114" y="38"/>
                    </a:lnTo>
                    <a:lnTo>
                      <a:pt x="132" y="45"/>
                    </a:lnTo>
                    <a:lnTo>
                      <a:pt x="149" y="52"/>
                    </a:lnTo>
                    <a:lnTo>
                      <a:pt x="167" y="60"/>
                    </a:lnTo>
                    <a:lnTo>
                      <a:pt x="184" y="69"/>
                    </a:lnTo>
                    <a:lnTo>
                      <a:pt x="201" y="77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9" name="Freeform 41"/>
              <p:cNvSpPr>
                <a:spLocks/>
              </p:cNvSpPr>
              <p:nvPr/>
            </p:nvSpPr>
            <p:spPr bwMode="auto">
              <a:xfrm>
                <a:off x="1403" y="2357"/>
                <a:ext cx="34" cy="82"/>
              </a:xfrm>
              <a:custGeom>
                <a:avLst/>
                <a:gdLst/>
                <a:ahLst/>
                <a:cxnLst>
                  <a:cxn ang="0">
                    <a:pos x="39" y="12"/>
                  </a:cxn>
                  <a:cxn ang="0">
                    <a:pos x="37" y="7"/>
                  </a:cxn>
                  <a:cxn ang="0">
                    <a:pos x="32" y="3"/>
                  </a:cxn>
                  <a:cxn ang="0">
                    <a:pos x="25" y="1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8" y="37"/>
                  </a:cxn>
                  <a:cxn ang="0">
                    <a:pos x="19" y="63"/>
                  </a:cxn>
                  <a:cxn ang="0">
                    <a:pos x="34" y="88"/>
                  </a:cxn>
                  <a:cxn ang="0">
                    <a:pos x="51" y="112"/>
                  </a:cxn>
                  <a:cxn ang="0">
                    <a:pos x="68" y="133"/>
                  </a:cxn>
                  <a:cxn ang="0">
                    <a:pos x="84" y="150"/>
                  </a:cxn>
                  <a:cxn ang="0">
                    <a:pos x="96" y="161"/>
                  </a:cxn>
                  <a:cxn ang="0">
                    <a:pos x="103" y="164"/>
                  </a:cxn>
                  <a:cxn ang="0">
                    <a:pos x="100" y="153"/>
                  </a:cxn>
                  <a:cxn ang="0">
                    <a:pos x="93" y="139"/>
                  </a:cxn>
                  <a:cxn ang="0">
                    <a:pos x="84" y="121"/>
                  </a:cxn>
                  <a:cxn ang="0">
                    <a:pos x="74" y="100"/>
                  </a:cxn>
                  <a:cxn ang="0">
                    <a:pos x="64" y="78"/>
                  </a:cxn>
                  <a:cxn ang="0">
                    <a:pos x="54" y="55"/>
                  </a:cxn>
                  <a:cxn ang="0">
                    <a:pos x="45" y="33"/>
                  </a:cxn>
                  <a:cxn ang="0">
                    <a:pos x="39" y="12"/>
                  </a:cxn>
                </a:cxnLst>
                <a:rect l="0" t="0" r="r" b="b"/>
                <a:pathLst>
                  <a:path w="103" h="164">
                    <a:moveTo>
                      <a:pt x="39" y="12"/>
                    </a:moveTo>
                    <a:lnTo>
                      <a:pt x="37" y="7"/>
                    </a:lnTo>
                    <a:lnTo>
                      <a:pt x="32" y="3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8" y="37"/>
                    </a:lnTo>
                    <a:lnTo>
                      <a:pt x="19" y="63"/>
                    </a:lnTo>
                    <a:lnTo>
                      <a:pt x="34" y="88"/>
                    </a:lnTo>
                    <a:lnTo>
                      <a:pt x="51" y="112"/>
                    </a:lnTo>
                    <a:lnTo>
                      <a:pt x="68" y="133"/>
                    </a:lnTo>
                    <a:lnTo>
                      <a:pt x="84" y="150"/>
                    </a:lnTo>
                    <a:lnTo>
                      <a:pt x="96" y="161"/>
                    </a:lnTo>
                    <a:lnTo>
                      <a:pt x="103" y="164"/>
                    </a:lnTo>
                    <a:lnTo>
                      <a:pt x="100" y="153"/>
                    </a:lnTo>
                    <a:lnTo>
                      <a:pt x="93" y="139"/>
                    </a:lnTo>
                    <a:lnTo>
                      <a:pt x="84" y="121"/>
                    </a:lnTo>
                    <a:lnTo>
                      <a:pt x="74" y="100"/>
                    </a:lnTo>
                    <a:lnTo>
                      <a:pt x="64" y="78"/>
                    </a:lnTo>
                    <a:lnTo>
                      <a:pt x="54" y="55"/>
                    </a:lnTo>
                    <a:lnTo>
                      <a:pt x="45" y="33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0" name="Freeform 42"/>
              <p:cNvSpPr>
                <a:spLocks/>
              </p:cNvSpPr>
              <p:nvPr/>
            </p:nvSpPr>
            <p:spPr bwMode="auto">
              <a:xfrm>
                <a:off x="1388" y="2313"/>
                <a:ext cx="18" cy="42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6" y="5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21"/>
                  </a:cxn>
                  <a:cxn ang="0">
                    <a:pos x="5" y="33"/>
                  </a:cxn>
                  <a:cxn ang="0">
                    <a:pos x="10" y="45"/>
                  </a:cxn>
                  <a:cxn ang="0">
                    <a:pos x="18" y="57"/>
                  </a:cxn>
                  <a:cxn ang="0">
                    <a:pos x="26" y="68"/>
                  </a:cxn>
                  <a:cxn ang="0">
                    <a:pos x="35" y="76"/>
                  </a:cxn>
                  <a:cxn ang="0">
                    <a:pos x="45" y="81"/>
                  </a:cxn>
                  <a:cxn ang="0">
                    <a:pos x="53" y="82"/>
                  </a:cxn>
                  <a:cxn ang="0">
                    <a:pos x="54" y="66"/>
                  </a:cxn>
                  <a:cxn ang="0">
                    <a:pos x="47" y="47"/>
                  </a:cxn>
                  <a:cxn ang="0">
                    <a:pos x="38" y="28"/>
                  </a:cxn>
                  <a:cxn ang="0">
                    <a:pos x="28" y="9"/>
                  </a:cxn>
                </a:cxnLst>
                <a:rect l="0" t="0" r="r" b="b"/>
                <a:pathLst>
                  <a:path w="54" h="82">
                    <a:moveTo>
                      <a:pt x="28" y="9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1"/>
                    </a:lnTo>
                    <a:lnTo>
                      <a:pt x="5" y="33"/>
                    </a:lnTo>
                    <a:lnTo>
                      <a:pt x="10" y="45"/>
                    </a:lnTo>
                    <a:lnTo>
                      <a:pt x="18" y="57"/>
                    </a:lnTo>
                    <a:lnTo>
                      <a:pt x="26" y="68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3" y="82"/>
                    </a:lnTo>
                    <a:lnTo>
                      <a:pt x="54" y="66"/>
                    </a:lnTo>
                    <a:lnTo>
                      <a:pt x="47" y="47"/>
                    </a:lnTo>
                    <a:lnTo>
                      <a:pt x="38" y="28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1" name="Freeform 43"/>
              <p:cNvSpPr>
                <a:spLocks/>
              </p:cNvSpPr>
              <p:nvPr/>
            </p:nvSpPr>
            <p:spPr bwMode="auto">
              <a:xfrm>
                <a:off x="1373" y="2283"/>
                <a:ext cx="16" cy="24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4" y="21"/>
                  </a:cxn>
                  <a:cxn ang="0">
                    <a:pos x="10" y="28"/>
                  </a:cxn>
                  <a:cxn ang="0">
                    <a:pos x="17" y="34"/>
                  </a:cxn>
                  <a:cxn ang="0">
                    <a:pos x="24" y="40"/>
                  </a:cxn>
                  <a:cxn ang="0">
                    <a:pos x="33" y="44"/>
                  </a:cxn>
                  <a:cxn ang="0">
                    <a:pos x="40" y="47"/>
                  </a:cxn>
                  <a:cxn ang="0">
                    <a:pos x="46" y="47"/>
                  </a:cxn>
                  <a:cxn ang="0">
                    <a:pos x="45" y="37"/>
                  </a:cxn>
                  <a:cxn ang="0">
                    <a:pos x="39" y="25"/>
                  </a:cxn>
                  <a:cxn ang="0">
                    <a:pos x="30" y="14"/>
                  </a:cxn>
                  <a:cxn ang="0">
                    <a:pos x="24" y="6"/>
                  </a:cxn>
                </a:cxnLst>
                <a:rect l="0" t="0" r="r" b="b"/>
                <a:pathLst>
                  <a:path w="46" h="47">
                    <a:moveTo>
                      <a:pt x="24" y="6"/>
                    </a:move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4" y="21"/>
                    </a:lnTo>
                    <a:lnTo>
                      <a:pt x="10" y="28"/>
                    </a:lnTo>
                    <a:lnTo>
                      <a:pt x="17" y="34"/>
                    </a:lnTo>
                    <a:lnTo>
                      <a:pt x="24" y="40"/>
                    </a:lnTo>
                    <a:lnTo>
                      <a:pt x="33" y="44"/>
                    </a:lnTo>
                    <a:lnTo>
                      <a:pt x="40" y="47"/>
                    </a:lnTo>
                    <a:lnTo>
                      <a:pt x="46" y="47"/>
                    </a:lnTo>
                    <a:lnTo>
                      <a:pt x="45" y="37"/>
                    </a:lnTo>
                    <a:lnTo>
                      <a:pt x="39" y="25"/>
                    </a:lnTo>
                    <a:lnTo>
                      <a:pt x="30" y="14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2" name="Freeform 44"/>
              <p:cNvSpPr>
                <a:spLocks/>
              </p:cNvSpPr>
              <p:nvPr/>
            </p:nvSpPr>
            <p:spPr bwMode="auto">
              <a:xfrm>
                <a:off x="1360" y="2263"/>
                <a:ext cx="21" cy="16"/>
              </a:xfrm>
              <a:custGeom>
                <a:avLst/>
                <a:gdLst/>
                <a:ahLst/>
                <a:cxnLst>
                  <a:cxn ang="0">
                    <a:pos x="50" y="23"/>
                  </a:cxn>
                  <a:cxn ang="0">
                    <a:pos x="56" y="21"/>
                  </a:cxn>
                  <a:cxn ang="0">
                    <a:pos x="62" y="18"/>
                  </a:cxn>
                  <a:cxn ang="0">
                    <a:pos x="63" y="14"/>
                  </a:cxn>
                  <a:cxn ang="0">
                    <a:pos x="63" y="10"/>
                  </a:cxn>
                  <a:cxn ang="0">
                    <a:pos x="61" y="5"/>
                  </a:cxn>
                  <a:cxn ang="0">
                    <a:pos x="56" y="2"/>
                  </a:cxn>
                  <a:cxn ang="0">
                    <a:pos x="50" y="0"/>
                  </a:cxn>
                  <a:cxn ang="0">
                    <a:pos x="43" y="0"/>
                  </a:cxn>
                  <a:cxn ang="0">
                    <a:pos x="40" y="0"/>
                  </a:cxn>
                  <a:cxn ang="0">
                    <a:pos x="34" y="1"/>
                  </a:cxn>
                  <a:cxn ang="0">
                    <a:pos x="26" y="3"/>
                  </a:cxn>
                  <a:cxn ang="0">
                    <a:pos x="16" y="7"/>
                  </a:cxn>
                  <a:cxn ang="0">
                    <a:pos x="7" y="13"/>
                  </a:cxn>
                  <a:cxn ang="0">
                    <a:pos x="3" y="19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4" y="29"/>
                  </a:cxn>
                  <a:cxn ang="0">
                    <a:pos x="10" y="31"/>
                  </a:cxn>
                  <a:cxn ang="0">
                    <a:pos x="16" y="31"/>
                  </a:cxn>
                  <a:cxn ang="0">
                    <a:pos x="21" y="31"/>
                  </a:cxn>
                  <a:cxn ang="0">
                    <a:pos x="29" y="29"/>
                  </a:cxn>
                  <a:cxn ang="0">
                    <a:pos x="36" y="28"/>
                  </a:cxn>
                  <a:cxn ang="0">
                    <a:pos x="43" y="26"/>
                  </a:cxn>
                  <a:cxn ang="0">
                    <a:pos x="50" y="23"/>
                  </a:cxn>
                </a:cxnLst>
                <a:rect l="0" t="0" r="r" b="b"/>
                <a:pathLst>
                  <a:path w="63" h="31">
                    <a:moveTo>
                      <a:pt x="50" y="23"/>
                    </a:moveTo>
                    <a:lnTo>
                      <a:pt x="56" y="21"/>
                    </a:lnTo>
                    <a:lnTo>
                      <a:pt x="62" y="18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1" y="5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6" y="7"/>
                    </a:lnTo>
                    <a:lnTo>
                      <a:pt x="7" y="13"/>
                    </a:lnTo>
                    <a:lnTo>
                      <a:pt x="3" y="19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4" y="29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9" y="29"/>
                    </a:lnTo>
                    <a:lnTo>
                      <a:pt x="36" y="28"/>
                    </a:lnTo>
                    <a:lnTo>
                      <a:pt x="43" y="26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3" name="Freeform 45"/>
              <p:cNvSpPr>
                <a:spLocks/>
              </p:cNvSpPr>
              <p:nvPr/>
            </p:nvSpPr>
            <p:spPr bwMode="auto">
              <a:xfrm>
                <a:off x="1261" y="2237"/>
                <a:ext cx="81" cy="103"/>
              </a:xfrm>
              <a:custGeom>
                <a:avLst/>
                <a:gdLst/>
                <a:ahLst/>
                <a:cxnLst>
                  <a:cxn ang="0">
                    <a:pos x="90" y="31"/>
                  </a:cxn>
                  <a:cxn ang="0">
                    <a:pos x="72" y="40"/>
                  </a:cxn>
                  <a:cxn ang="0">
                    <a:pos x="56" y="50"/>
                  </a:cxn>
                  <a:cxn ang="0">
                    <a:pos x="40" y="62"/>
                  </a:cxn>
                  <a:cxn ang="0">
                    <a:pos x="27" y="74"/>
                  </a:cxn>
                  <a:cxn ang="0">
                    <a:pos x="17" y="87"/>
                  </a:cxn>
                  <a:cxn ang="0">
                    <a:pos x="8" y="100"/>
                  </a:cxn>
                  <a:cxn ang="0">
                    <a:pos x="3" y="113"/>
                  </a:cxn>
                  <a:cxn ang="0">
                    <a:pos x="0" y="127"/>
                  </a:cxn>
                  <a:cxn ang="0">
                    <a:pos x="3" y="149"/>
                  </a:cxn>
                  <a:cxn ang="0">
                    <a:pos x="14" y="166"/>
                  </a:cxn>
                  <a:cxn ang="0">
                    <a:pos x="32" y="181"/>
                  </a:cxn>
                  <a:cxn ang="0">
                    <a:pos x="53" y="192"/>
                  </a:cxn>
                  <a:cxn ang="0">
                    <a:pos x="80" y="200"/>
                  </a:cxn>
                  <a:cxn ang="0">
                    <a:pos x="109" y="205"/>
                  </a:cxn>
                  <a:cxn ang="0">
                    <a:pos x="136" y="206"/>
                  </a:cxn>
                  <a:cxn ang="0">
                    <a:pos x="164" y="203"/>
                  </a:cxn>
                  <a:cxn ang="0">
                    <a:pos x="169" y="203"/>
                  </a:cxn>
                  <a:cxn ang="0">
                    <a:pos x="175" y="201"/>
                  </a:cxn>
                  <a:cxn ang="0">
                    <a:pos x="180" y="197"/>
                  </a:cxn>
                  <a:cxn ang="0">
                    <a:pos x="181" y="193"/>
                  </a:cxn>
                  <a:cxn ang="0">
                    <a:pos x="180" y="191"/>
                  </a:cxn>
                  <a:cxn ang="0">
                    <a:pos x="175" y="191"/>
                  </a:cxn>
                  <a:cxn ang="0">
                    <a:pos x="169" y="190"/>
                  </a:cxn>
                  <a:cxn ang="0">
                    <a:pos x="162" y="190"/>
                  </a:cxn>
                  <a:cxn ang="0">
                    <a:pos x="154" y="190"/>
                  </a:cxn>
                  <a:cxn ang="0">
                    <a:pos x="146" y="190"/>
                  </a:cxn>
                  <a:cxn ang="0">
                    <a:pos x="139" y="190"/>
                  </a:cxn>
                  <a:cxn ang="0">
                    <a:pos x="135" y="190"/>
                  </a:cxn>
                  <a:cxn ang="0">
                    <a:pos x="120" y="189"/>
                  </a:cxn>
                  <a:cxn ang="0">
                    <a:pos x="107" y="188"/>
                  </a:cxn>
                  <a:cxn ang="0">
                    <a:pos x="93" y="187"/>
                  </a:cxn>
                  <a:cxn ang="0">
                    <a:pos x="78" y="184"/>
                  </a:cxn>
                  <a:cxn ang="0">
                    <a:pos x="64" y="181"/>
                  </a:cxn>
                  <a:cxn ang="0">
                    <a:pos x="49" y="174"/>
                  </a:cxn>
                  <a:cxn ang="0">
                    <a:pos x="36" y="165"/>
                  </a:cxn>
                  <a:cxn ang="0">
                    <a:pos x="22" y="152"/>
                  </a:cxn>
                  <a:cxn ang="0">
                    <a:pos x="19" y="136"/>
                  </a:cxn>
                  <a:cxn ang="0">
                    <a:pos x="20" y="122"/>
                  </a:cxn>
                  <a:cxn ang="0">
                    <a:pos x="26" y="108"/>
                  </a:cxn>
                  <a:cxn ang="0">
                    <a:pos x="35" y="95"/>
                  </a:cxn>
                  <a:cxn ang="0">
                    <a:pos x="48" y="83"/>
                  </a:cxn>
                  <a:cxn ang="0">
                    <a:pos x="62" y="71"/>
                  </a:cxn>
                  <a:cxn ang="0">
                    <a:pos x="78" y="61"/>
                  </a:cxn>
                  <a:cxn ang="0">
                    <a:pos x="97" y="51"/>
                  </a:cxn>
                  <a:cxn ang="0">
                    <a:pos x="116" y="42"/>
                  </a:cxn>
                  <a:cxn ang="0">
                    <a:pos x="136" y="34"/>
                  </a:cxn>
                  <a:cxn ang="0">
                    <a:pos x="156" y="27"/>
                  </a:cxn>
                  <a:cxn ang="0">
                    <a:pos x="175" y="21"/>
                  </a:cxn>
                  <a:cxn ang="0">
                    <a:pos x="196" y="16"/>
                  </a:cxn>
                  <a:cxn ang="0">
                    <a:pos x="213" y="11"/>
                  </a:cxn>
                  <a:cxn ang="0">
                    <a:pos x="230" y="8"/>
                  </a:cxn>
                  <a:cxn ang="0">
                    <a:pos x="245" y="6"/>
                  </a:cxn>
                  <a:cxn ang="0">
                    <a:pos x="235" y="2"/>
                  </a:cxn>
                  <a:cxn ang="0">
                    <a:pos x="219" y="0"/>
                  </a:cxn>
                  <a:cxn ang="0">
                    <a:pos x="200" y="2"/>
                  </a:cxn>
                  <a:cxn ang="0">
                    <a:pos x="178" y="5"/>
                  </a:cxn>
                  <a:cxn ang="0">
                    <a:pos x="154" y="10"/>
                  </a:cxn>
                  <a:cxn ang="0">
                    <a:pos x="130" y="16"/>
                  </a:cxn>
                  <a:cxn ang="0">
                    <a:pos x="109" y="24"/>
                  </a:cxn>
                  <a:cxn ang="0">
                    <a:pos x="90" y="31"/>
                  </a:cxn>
                </a:cxnLst>
                <a:rect l="0" t="0" r="r" b="b"/>
                <a:pathLst>
                  <a:path w="245" h="206">
                    <a:moveTo>
                      <a:pt x="90" y="31"/>
                    </a:moveTo>
                    <a:lnTo>
                      <a:pt x="72" y="40"/>
                    </a:lnTo>
                    <a:lnTo>
                      <a:pt x="56" y="50"/>
                    </a:lnTo>
                    <a:lnTo>
                      <a:pt x="40" y="62"/>
                    </a:lnTo>
                    <a:lnTo>
                      <a:pt x="27" y="74"/>
                    </a:lnTo>
                    <a:lnTo>
                      <a:pt x="17" y="87"/>
                    </a:lnTo>
                    <a:lnTo>
                      <a:pt x="8" y="100"/>
                    </a:lnTo>
                    <a:lnTo>
                      <a:pt x="3" y="113"/>
                    </a:lnTo>
                    <a:lnTo>
                      <a:pt x="0" y="127"/>
                    </a:lnTo>
                    <a:lnTo>
                      <a:pt x="3" y="149"/>
                    </a:lnTo>
                    <a:lnTo>
                      <a:pt x="14" y="166"/>
                    </a:lnTo>
                    <a:lnTo>
                      <a:pt x="32" y="181"/>
                    </a:lnTo>
                    <a:lnTo>
                      <a:pt x="53" y="192"/>
                    </a:lnTo>
                    <a:lnTo>
                      <a:pt x="80" y="200"/>
                    </a:lnTo>
                    <a:lnTo>
                      <a:pt x="109" y="205"/>
                    </a:lnTo>
                    <a:lnTo>
                      <a:pt x="136" y="206"/>
                    </a:lnTo>
                    <a:lnTo>
                      <a:pt x="164" y="203"/>
                    </a:lnTo>
                    <a:lnTo>
                      <a:pt x="169" y="203"/>
                    </a:lnTo>
                    <a:lnTo>
                      <a:pt x="175" y="201"/>
                    </a:lnTo>
                    <a:lnTo>
                      <a:pt x="180" y="197"/>
                    </a:lnTo>
                    <a:lnTo>
                      <a:pt x="181" y="193"/>
                    </a:lnTo>
                    <a:lnTo>
                      <a:pt x="180" y="191"/>
                    </a:lnTo>
                    <a:lnTo>
                      <a:pt x="175" y="191"/>
                    </a:lnTo>
                    <a:lnTo>
                      <a:pt x="169" y="190"/>
                    </a:lnTo>
                    <a:lnTo>
                      <a:pt x="162" y="190"/>
                    </a:lnTo>
                    <a:lnTo>
                      <a:pt x="154" y="190"/>
                    </a:lnTo>
                    <a:lnTo>
                      <a:pt x="146" y="190"/>
                    </a:lnTo>
                    <a:lnTo>
                      <a:pt x="139" y="190"/>
                    </a:lnTo>
                    <a:lnTo>
                      <a:pt x="135" y="190"/>
                    </a:lnTo>
                    <a:lnTo>
                      <a:pt x="120" y="189"/>
                    </a:lnTo>
                    <a:lnTo>
                      <a:pt x="107" y="188"/>
                    </a:lnTo>
                    <a:lnTo>
                      <a:pt x="93" y="187"/>
                    </a:lnTo>
                    <a:lnTo>
                      <a:pt x="78" y="184"/>
                    </a:lnTo>
                    <a:lnTo>
                      <a:pt x="64" y="181"/>
                    </a:lnTo>
                    <a:lnTo>
                      <a:pt x="49" y="174"/>
                    </a:lnTo>
                    <a:lnTo>
                      <a:pt x="36" y="165"/>
                    </a:lnTo>
                    <a:lnTo>
                      <a:pt x="22" y="152"/>
                    </a:lnTo>
                    <a:lnTo>
                      <a:pt x="19" y="136"/>
                    </a:lnTo>
                    <a:lnTo>
                      <a:pt x="20" y="122"/>
                    </a:lnTo>
                    <a:lnTo>
                      <a:pt x="26" y="108"/>
                    </a:lnTo>
                    <a:lnTo>
                      <a:pt x="35" y="95"/>
                    </a:lnTo>
                    <a:lnTo>
                      <a:pt x="48" y="83"/>
                    </a:lnTo>
                    <a:lnTo>
                      <a:pt x="62" y="71"/>
                    </a:lnTo>
                    <a:lnTo>
                      <a:pt x="78" y="61"/>
                    </a:lnTo>
                    <a:lnTo>
                      <a:pt x="97" y="51"/>
                    </a:lnTo>
                    <a:lnTo>
                      <a:pt x="116" y="42"/>
                    </a:lnTo>
                    <a:lnTo>
                      <a:pt x="136" y="34"/>
                    </a:lnTo>
                    <a:lnTo>
                      <a:pt x="156" y="27"/>
                    </a:lnTo>
                    <a:lnTo>
                      <a:pt x="175" y="21"/>
                    </a:lnTo>
                    <a:lnTo>
                      <a:pt x="196" y="16"/>
                    </a:lnTo>
                    <a:lnTo>
                      <a:pt x="213" y="11"/>
                    </a:lnTo>
                    <a:lnTo>
                      <a:pt x="230" y="8"/>
                    </a:lnTo>
                    <a:lnTo>
                      <a:pt x="245" y="6"/>
                    </a:lnTo>
                    <a:lnTo>
                      <a:pt x="235" y="2"/>
                    </a:lnTo>
                    <a:lnTo>
                      <a:pt x="219" y="0"/>
                    </a:lnTo>
                    <a:lnTo>
                      <a:pt x="200" y="2"/>
                    </a:lnTo>
                    <a:lnTo>
                      <a:pt x="178" y="5"/>
                    </a:lnTo>
                    <a:lnTo>
                      <a:pt x="154" y="10"/>
                    </a:lnTo>
                    <a:lnTo>
                      <a:pt x="130" y="16"/>
                    </a:lnTo>
                    <a:lnTo>
                      <a:pt x="109" y="24"/>
                    </a:lnTo>
                    <a:lnTo>
                      <a:pt x="9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4" name="Freeform 46"/>
              <p:cNvSpPr>
                <a:spLocks/>
              </p:cNvSpPr>
              <p:nvPr/>
            </p:nvSpPr>
            <p:spPr bwMode="auto">
              <a:xfrm>
                <a:off x="1401" y="2236"/>
                <a:ext cx="53" cy="80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138" y="70"/>
                  </a:cxn>
                  <a:cxn ang="0">
                    <a:pos x="135" y="84"/>
                  </a:cxn>
                  <a:cxn ang="0">
                    <a:pos x="125" y="96"/>
                  </a:cxn>
                  <a:cxn ang="0">
                    <a:pos x="111" y="107"/>
                  </a:cxn>
                  <a:cxn ang="0">
                    <a:pos x="93" y="117"/>
                  </a:cxn>
                  <a:cxn ang="0">
                    <a:pos x="74" y="126"/>
                  </a:cxn>
                  <a:cxn ang="0">
                    <a:pos x="54" y="136"/>
                  </a:cxn>
                  <a:cxn ang="0">
                    <a:pos x="37" y="146"/>
                  </a:cxn>
                  <a:cxn ang="0">
                    <a:pos x="34" y="149"/>
                  </a:cxn>
                  <a:cxn ang="0">
                    <a:pos x="32" y="151"/>
                  </a:cxn>
                  <a:cxn ang="0">
                    <a:pos x="32" y="154"/>
                  </a:cxn>
                  <a:cxn ang="0">
                    <a:pos x="35" y="157"/>
                  </a:cxn>
                  <a:cxn ang="0">
                    <a:pos x="38" y="159"/>
                  </a:cxn>
                  <a:cxn ang="0">
                    <a:pos x="43" y="160"/>
                  </a:cxn>
                  <a:cxn ang="0">
                    <a:pos x="47" y="160"/>
                  </a:cxn>
                  <a:cxn ang="0">
                    <a:pos x="51" y="159"/>
                  </a:cxn>
                  <a:cxn ang="0">
                    <a:pos x="73" y="150"/>
                  </a:cxn>
                  <a:cxn ang="0">
                    <a:pos x="95" y="139"/>
                  </a:cxn>
                  <a:cxn ang="0">
                    <a:pos x="115" y="128"/>
                  </a:cxn>
                  <a:cxn ang="0">
                    <a:pos x="134" y="115"/>
                  </a:cxn>
                  <a:cxn ang="0">
                    <a:pos x="147" y="101"/>
                  </a:cxn>
                  <a:cxn ang="0">
                    <a:pos x="156" y="85"/>
                  </a:cxn>
                  <a:cxn ang="0">
                    <a:pos x="159" y="68"/>
                  </a:cxn>
                  <a:cxn ang="0">
                    <a:pos x="153" y="50"/>
                  </a:cxn>
                  <a:cxn ang="0">
                    <a:pos x="140" y="36"/>
                  </a:cxn>
                  <a:cxn ang="0">
                    <a:pos x="122" y="24"/>
                  </a:cxn>
                  <a:cxn ang="0">
                    <a:pos x="99" y="14"/>
                  </a:cxn>
                  <a:cxn ang="0">
                    <a:pos x="76" y="7"/>
                  </a:cxn>
                  <a:cxn ang="0">
                    <a:pos x="51" y="2"/>
                  </a:cxn>
                  <a:cxn ang="0">
                    <a:pos x="29" y="0"/>
                  </a:cxn>
                  <a:cxn ang="0">
                    <a:pos x="12" y="1"/>
                  </a:cxn>
                  <a:cxn ang="0">
                    <a:pos x="0" y="5"/>
                  </a:cxn>
                  <a:cxn ang="0">
                    <a:pos x="21" y="9"/>
                  </a:cxn>
                  <a:cxn ang="0">
                    <a:pos x="41" y="12"/>
                  </a:cxn>
                  <a:cxn ang="0">
                    <a:pos x="60" y="15"/>
                  </a:cxn>
                  <a:cxn ang="0">
                    <a:pos x="79" y="19"/>
                  </a:cxn>
                  <a:cxn ang="0">
                    <a:pos x="96" y="24"/>
                  </a:cxn>
                  <a:cxn ang="0">
                    <a:pos x="112" y="31"/>
                  </a:cxn>
                  <a:cxn ang="0">
                    <a:pos x="125" y="40"/>
                  </a:cxn>
                  <a:cxn ang="0">
                    <a:pos x="134" y="53"/>
                  </a:cxn>
                </a:cxnLst>
                <a:rect l="0" t="0" r="r" b="b"/>
                <a:pathLst>
                  <a:path w="159" h="160">
                    <a:moveTo>
                      <a:pt x="134" y="53"/>
                    </a:moveTo>
                    <a:lnTo>
                      <a:pt x="138" y="70"/>
                    </a:lnTo>
                    <a:lnTo>
                      <a:pt x="135" y="84"/>
                    </a:lnTo>
                    <a:lnTo>
                      <a:pt x="125" y="96"/>
                    </a:lnTo>
                    <a:lnTo>
                      <a:pt x="111" y="107"/>
                    </a:lnTo>
                    <a:lnTo>
                      <a:pt x="93" y="117"/>
                    </a:lnTo>
                    <a:lnTo>
                      <a:pt x="74" y="126"/>
                    </a:lnTo>
                    <a:lnTo>
                      <a:pt x="54" y="136"/>
                    </a:lnTo>
                    <a:lnTo>
                      <a:pt x="37" y="146"/>
                    </a:lnTo>
                    <a:lnTo>
                      <a:pt x="34" y="149"/>
                    </a:lnTo>
                    <a:lnTo>
                      <a:pt x="32" y="151"/>
                    </a:lnTo>
                    <a:lnTo>
                      <a:pt x="32" y="154"/>
                    </a:lnTo>
                    <a:lnTo>
                      <a:pt x="35" y="157"/>
                    </a:lnTo>
                    <a:lnTo>
                      <a:pt x="38" y="159"/>
                    </a:lnTo>
                    <a:lnTo>
                      <a:pt x="43" y="160"/>
                    </a:lnTo>
                    <a:lnTo>
                      <a:pt x="47" y="160"/>
                    </a:lnTo>
                    <a:lnTo>
                      <a:pt x="51" y="159"/>
                    </a:lnTo>
                    <a:lnTo>
                      <a:pt x="73" y="150"/>
                    </a:lnTo>
                    <a:lnTo>
                      <a:pt x="95" y="139"/>
                    </a:lnTo>
                    <a:lnTo>
                      <a:pt x="115" y="128"/>
                    </a:lnTo>
                    <a:lnTo>
                      <a:pt x="134" y="115"/>
                    </a:lnTo>
                    <a:lnTo>
                      <a:pt x="147" y="101"/>
                    </a:lnTo>
                    <a:lnTo>
                      <a:pt x="156" y="85"/>
                    </a:lnTo>
                    <a:lnTo>
                      <a:pt x="159" y="68"/>
                    </a:lnTo>
                    <a:lnTo>
                      <a:pt x="153" y="50"/>
                    </a:lnTo>
                    <a:lnTo>
                      <a:pt x="140" y="36"/>
                    </a:lnTo>
                    <a:lnTo>
                      <a:pt x="122" y="24"/>
                    </a:lnTo>
                    <a:lnTo>
                      <a:pt x="99" y="14"/>
                    </a:lnTo>
                    <a:lnTo>
                      <a:pt x="76" y="7"/>
                    </a:lnTo>
                    <a:lnTo>
                      <a:pt x="51" y="2"/>
                    </a:lnTo>
                    <a:lnTo>
                      <a:pt x="29" y="0"/>
                    </a:lnTo>
                    <a:lnTo>
                      <a:pt x="12" y="1"/>
                    </a:lnTo>
                    <a:lnTo>
                      <a:pt x="0" y="5"/>
                    </a:lnTo>
                    <a:lnTo>
                      <a:pt x="21" y="9"/>
                    </a:lnTo>
                    <a:lnTo>
                      <a:pt x="41" y="12"/>
                    </a:lnTo>
                    <a:lnTo>
                      <a:pt x="60" y="15"/>
                    </a:lnTo>
                    <a:lnTo>
                      <a:pt x="79" y="19"/>
                    </a:lnTo>
                    <a:lnTo>
                      <a:pt x="96" y="24"/>
                    </a:lnTo>
                    <a:lnTo>
                      <a:pt x="112" y="31"/>
                    </a:lnTo>
                    <a:lnTo>
                      <a:pt x="125" y="40"/>
                    </a:lnTo>
                    <a:lnTo>
                      <a:pt x="134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5" name="Freeform 47"/>
              <p:cNvSpPr>
                <a:spLocks/>
              </p:cNvSpPr>
              <p:nvPr/>
            </p:nvSpPr>
            <p:spPr bwMode="auto">
              <a:xfrm>
                <a:off x="1208" y="2218"/>
                <a:ext cx="133" cy="166"/>
              </a:xfrm>
              <a:custGeom>
                <a:avLst/>
                <a:gdLst/>
                <a:ahLst/>
                <a:cxnLst>
                  <a:cxn ang="0">
                    <a:pos x="125" y="62"/>
                  </a:cxn>
                  <a:cxn ang="0">
                    <a:pos x="67" y="101"/>
                  </a:cxn>
                  <a:cxn ang="0">
                    <a:pos x="22" y="147"/>
                  </a:cxn>
                  <a:cxn ang="0">
                    <a:pos x="0" y="200"/>
                  </a:cxn>
                  <a:cxn ang="0">
                    <a:pos x="4" y="235"/>
                  </a:cxn>
                  <a:cxn ang="0">
                    <a:pos x="13" y="249"/>
                  </a:cxn>
                  <a:cxn ang="0">
                    <a:pos x="26" y="262"/>
                  </a:cxn>
                  <a:cxn ang="0">
                    <a:pos x="42" y="273"/>
                  </a:cxn>
                  <a:cxn ang="0">
                    <a:pos x="70" y="285"/>
                  </a:cxn>
                  <a:cxn ang="0">
                    <a:pos x="107" y="298"/>
                  </a:cxn>
                  <a:cxn ang="0">
                    <a:pos x="148" y="308"/>
                  </a:cxn>
                  <a:cxn ang="0">
                    <a:pos x="189" y="316"/>
                  </a:cxn>
                  <a:cxn ang="0">
                    <a:pos x="231" y="322"/>
                  </a:cxn>
                  <a:cxn ang="0">
                    <a:pos x="273" y="326"/>
                  </a:cxn>
                  <a:cxn ang="0">
                    <a:pos x="316" y="329"/>
                  </a:cxn>
                  <a:cxn ang="0">
                    <a:pos x="358" y="331"/>
                  </a:cxn>
                  <a:cxn ang="0">
                    <a:pos x="386" y="332"/>
                  </a:cxn>
                  <a:cxn ang="0">
                    <a:pos x="396" y="326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8"/>
                  </a:cxn>
                  <a:cxn ang="0">
                    <a:pos x="325" y="307"/>
                  </a:cxn>
                  <a:cxn ang="0">
                    <a:pos x="286" y="305"/>
                  </a:cxn>
                  <a:cxn ang="0">
                    <a:pos x="247" y="301"/>
                  </a:cxn>
                  <a:cxn ang="0">
                    <a:pos x="208" y="296"/>
                  </a:cxn>
                  <a:cxn ang="0">
                    <a:pos x="168" y="289"/>
                  </a:cxn>
                  <a:cxn ang="0">
                    <a:pos x="131" y="281"/>
                  </a:cxn>
                  <a:cxn ang="0">
                    <a:pos x="94" y="269"/>
                  </a:cxn>
                  <a:cxn ang="0">
                    <a:pos x="62" y="256"/>
                  </a:cxn>
                  <a:cxn ang="0">
                    <a:pos x="44" y="236"/>
                  </a:cxn>
                  <a:cxn ang="0">
                    <a:pos x="38" y="210"/>
                  </a:cxn>
                  <a:cxn ang="0">
                    <a:pos x="46" y="173"/>
                  </a:cxn>
                  <a:cxn ang="0">
                    <a:pos x="62" y="145"/>
                  </a:cxn>
                  <a:cxn ang="0">
                    <a:pos x="84" y="120"/>
                  </a:cxn>
                  <a:cxn ang="0">
                    <a:pos x="110" y="98"/>
                  </a:cxn>
                  <a:cxn ang="0">
                    <a:pos x="141" y="78"/>
                  </a:cxn>
                  <a:cxn ang="0">
                    <a:pos x="179" y="57"/>
                  </a:cxn>
                  <a:cxn ang="0">
                    <a:pos x="223" y="37"/>
                  </a:cxn>
                  <a:cxn ang="0">
                    <a:pos x="271" y="19"/>
                  </a:cxn>
                  <a:cxn ang="0">
                    <a:pos x="313" y="6"/>
                  </a:cxn>
                  <a:cxn ang="0">
                    <a:pos x="315" y="0"/>
                  </a:cxn>
                  <a:cxn ang="0">
                    <a:pos x="273" y="5"/>
                  </a:cxn>
                  <a:cxn ang="0">
                    <a:pos x="223" y="17"/>
                  </a:cxn>
                  <a:cxn ang="0">
                    <a:pos x="176" y="35"/>
                  </a:cxn>
                </a:cxnLst>
                <a:rect l="0" t="0" r="r" b="b"/>
                <a:pathLst>
                  <a:path w="399" h="332">
                    <a:moveTo>
                      <a:pt x="155" y="45"/>
                    </a:moveTo>
                    <a:lnTo>
                      <a:pt x="125" y="62"/>
                    </a:lnTo>
                    <a:lnTo>
                      <a:pt x="94" y="81"/>
                    </a:lnTo>
                    <a:lnTo>
                      <a:pt x="67" y="101"/>
                    </a:lnTo>
                    <a:lnTo>
                      <a:pt x="42" y="123"/>
                    </a:lnTo>
                    <a:lnTo>
                      <a:pt x="22" y="147"/>
                    </a:lnTo>
                    <a:lnTo>
                      <a:pt x="7" y="172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4" y="235"/>
                    </a:lnTo>
                    <a:lnTo>
                      <a:pt x="9" y="243"/>
                    </a:lnTo>
                    <a:lnTo>
                      <a:pt x="13" y="249"/>
                    </a:lnTo>
                    <a:lnTo>
                      <a:pt x="19" y="256"/>
                    </a:lnTo>
                    <a:lnTo>
                      <a:pt x="26" y="262"/>
                    </a:lnTo>
                    <a:lnTo>
                      <a:pt x="33" y="268"/>
                    </a:lnTo>
                    <a:lnTo>
                      <a:pt x="42" y="273"/>
                    </a:lnTo>
                    <a:lnTo>
                      <a:pt x="51" y="277"/>
                    </a:lnTo>
                    <a:lnTo>
                      <a:pt x="70" y="285"/>
                    </a:lnTo>
                    <a:lnTo>
                      <a:pt x="89" y="292"/>
                    </a:lnTo>
                    <a:lnTo>
                      <a:pt x="107" y="298"/>
                    </a:lnTo>
                    <a:lnTo>
                      <a:pt x="128" y="303"/>
                    </a:lnTo>
                    <a:lnTo>
                      <a:pt x="148" y="308"/>
                    </a:lnTo>
                    <a:lnTo>
                      <a:pt x="168" y="312"/>
                    </a:lnTo>
                    <a:lnTo>
                      <a:pt x="189" y="316"/>
                    </a:lnTo>
                    <a:lnTo>
                      <a:pt x="209" y="319"/>
                    </a:lnTo>
                    <a:lnTo>
                      <a:pt x="231" y="322"/>
                    </a:lnTo>
                    <a:lnTo>
                      <a:pt x="253" y="324"/>
                    </a:lnTo>
                    <a:lnTo>
                      <a:pt x="273" y="326"/>
                    </a:lnTo>
                    <a:lnTo>
                      <a:pt x="295" y="328"/>
                    </a:lnTo>
                    <a:lnTo>
                      <a:pt x="316" y="329"/>
                    </a:lnTo>
                    <a:lnTo>
                      <a:pt x="338" y="330"/>
                    </a:lnTo>
                    <a:lnTo>
                      <a:pt x="358" y="331"/>
                    </a:lnTo>
                    <a:lnTo>
                      <a:pt x="380" y="332"/>
                    </a:lnTo>
                    <a:lnTo>
                      <a:pt x="386" y="332"/>
                    </a:lnTo>
                    <a:lnTo>
                      <a:pt x="392" y="329"/>
                    </a:lnTo>
                    <a:lnTo>
                      <a:pt x="396" y="326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5" y="308"/>
                    </a:lnTo>
                    <a:lnTo>
                      <a:pt x="364" y="308"/>
                    </a:lnTo>
                    <a:lnTo>
                      <a:pt x="345" y="308"/>
                    </a:lnTo>
                    <a:lnTo>
                      <a:pt x="325" y="307"/>
                    </a:lnTo>
                    <a:lnTo>
                      <a:pt x="306" y="306"/>
                    </a:lnTo>
                    <a:lnTo>
                      <a:pt x="286" y="305"/>
                    </a:lnTo>
                    <a:lnTo>
                      <a:pt x="266" y="303"/>
                    </a:lnTo>
                    <a:lnTo>
                      <a:pt x="247" y="301"/>
                    </a:lnTo>
                    <a:lnTo>
                      <a:pt x="226" y="299"/>
                    </a:lnTo>
                    <a:lnTo>
                      <a:pt x="208" y="296"/>
                    </a:lnTo>
                    <a:lnTo>
                      <a:pt x="187" y="293"/>
                    </a:lnTo>
                    <a:lnTo>
                      <a:pt x="168" y="289"/>
                    </a:lnTo>
                    <a:lnTo>
                      <a:pt x="150" y="285"/>
                    </a:lnTo>
                    <a:lnTo>
                      <a:pt x="131" y="281"/>
                    </a:lnTo>
                    <a:lnTo>
                      <a:pt x="113" y="275"/>
                    </a:lnTo>
                    <a:lnTo>
                      <a:pt x="94" y="269"/>
                    </a:lnTo>
                    <a:lnTo>
                      <a:pt x="77" y="263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4" y="236"/>
                    </a:lnTo>
                    <a:lnTo>
                      <a:pt x="38" y="224"/>
                    </a:lnTo>
                    <a:lnTo>
                      <a:pt x="38" y="210"/>
                    </a:lnTo>
                    <a:lnTo>
                      <a:pt x="41" y="192"/>
                    </a:lnTo>
                    <a:lnTo>
                      <a:pt x="46" y="173"/>
                    </a:lnTo>
                    <a:lnTo>
                      <a:pt x="52" y="160"/>
                    </a:lnTo>
                    <a:lnTo>
                      <a:pt x="62" y="145"/>
                    </a:lnTo>
                    <a:lnTo>
                      <a:pt x="74" y="132"/>
                    </a:lnTo>
                    <a:lnTo>
                      <a:pt x="84" y="120"/>
                    </a:lnTo>
                    <a:lnTo>
                      <a:pt x="97" y="109"/>
                    </a:lnTo>
                    <a:lnTo>
                      <a:pt x="110" y="98"/>
                    </a:lnTo>
                    <a:lnTo>
                      <a:pt x="125" y="88"/>
                    </a:lnTo>
                    <a:lnTo>
                      <a:pt x="141" y="78"/>
                    </a:lnTo>
                    <a:lnTo>
                      <a:pt x="160" y="67"/>
                    </a:lnTo>
                    <a:lnTo>
                      <a:pt x="179" y="57"/>
                    </a:lnTo>
                    <a:lnTo>
                      <a:pt x="200" y="47"/>
                    </a:lnTo>
                    <a:lnTo>
                      <a:pt x="223" y="37"/>
                    </a:lnTo>
                    <a:lnTo>
                      <a:pt x="248" y="28"/>
                    </a:lnTo>
                    <a:lnTo>
                      <a:pt x="271" y="19"/>
                    </a:lnTo>
                    <a:lnTo>
                      <a:pt x="293" y="12"/>
                    </a:lnTo>
                    <a:lnTo>
                      <a:pt x="313" y="6"/>
                    </a:lnTo>
                    <a:lnTo>
                      <a:pt x="331" y="1"/>
                    </a:lnTo>
                    <a:lnTo>
                      <a:pt x="315" y="0"/>
                    </a:lnTo>
                    <a:lnTo>
                      <a:pt x="295" y="1"/>
                    </a:lnTo>
                    <a:lnTo>
                      <a:pt x="273" y="5"/>
                    </a:lnTo>
                    <a:lnTo>
                      <a:pt x="248" y="10"/>
                    </a:lnTo>
                    <a:lnTo>
                      <a:pt x="223" y="17"/>
                    </a:lnTo>
                    <a:lnTo>
                      <a:pt x="199" y="25"/>
                    </a:lnTo>
                    <a:lnTo>
                      <a:pt x="176" y="35"/>
                    </a:lnTo>
                    <a:lnTo>
                      <a:pt x="15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6" name="Freeform 48"/>
              <p:cNvSpPr>
                <a:spLocks/>
              </p:cNvSpPr>
              <p:nvPr/>
            </p:nvSpPr>
            <p:spPr bwMode="auto">
              <a:xfrm>
                <a:off x="1396" y="2213"/>
                <a:ext cx="116" cy="110"/>
              </a:xfrm>
              <a:custGeom>
                <a:avLst/>
                <a:gdLst/>
                <a:ahLst/>
                <a:cxnLst>
                  <a:cxn ang="0">
                    <a:pos x="290" y="69"/>
                  </a:cxn>
                  <a:cxn ang="0">
                    <a:pos x="306" y="81"/>
                  </a:cxn>
                  <a:cxn ang="0">
                    <a:pos x="315" y="95"/>
                  </a:cxn>
                  <a:cxn ang="0">
                    <a:pos x="321" y="110"/>
                  </a:cxn>
                  <a:cxn ang="0">
                    <a:pos x="321" y="126"/>
                  </a:cxn>
                  <a:cxn ang="0">
                    <a:pos x="318" y="139"/>
                  </a:cxn>
                  <a:cxn ang="0">
                    <a:pos x="312" y="150"/>
                  </a:cxn>
                  <a:cxn ang="0">
                    <a:pos x="302" y="161"/>
                  </a:cxn>
                  <a:cxn ang="0">
                    <a:pos x="292" y="170"/>
                  </a:cxn>
                  <a:cxn ang="0">
                    <a:pos x="279" y="180"/>
                  </a:cxn>
                  <a:cxn ang="0">
                    <a:pos x="265" y="188"/>
                  </a:cxn>
                  <a:cxn ang="0">
                    <a:pos x="252" y="198"/>
                  </a:cxn>
                  <a:cxn ang="0">
                    <a:pos x="239" y="207"/>
                  </a:cxn>
                  <a:cxn ang="0">
                    <a:pos x="236" y="210"/>
                  </a:cxn>
                  <a:cxn ang="0">
                    <a:pos x="235" y="213"/>
                  </a:cxn>
                  <a:cxn ang="0">
                    <a:pos x="236" y="216"/>
                  </a:cxn>
                  <a:cxn ang="0">
                    <a:pos x="239" y="219"/>
                  </a:cxn>
                  <a:cxn ang="0">
                    <a:pos x="244" y="221"/>
                  </a:cxn>
                  <a:cxn ang="0">
                    <a:pos x="248" y="222"/>
                  </a:cxn>
                  <a:cxn ang="0">
                    <a:pos x="254" y="221"/>
                  </a:cxn>
                  <a:cxn ang="0">
                    <a:pos x="258" y="219"/>
                  </a:cxn>
                  <a:cxn ang="0">
                    <a:pos x="287" y="206"/>
                  </a:cxn>
                  <a:cxn ang="0">
                    <a:pos x="310" y="188"/>
                  </a:cxn>
                  <a:cxn ang="0">
                    <a:pos x="331" y="168"/>
                  </a:cxn>
                  <a:cxn ang="0">
                    <a:pos x="344" y="147"/>
                  </a:cxn>
                  <a:cxn ang="0">
                    <a:pos x="348" y="124"/>
                  </a:cxn>
                  <a:cxn ang="0">
                    <a:pos x="345" y="102"/>
                  </a:cxn>
                  <a:cxn ang="0">
                    <a:pos x="334" y="81"/>
                  </a:cxn>
                  <a:cxn ang="0">
                    <a:pos x="310" y="62"/>
                  </a:cxn>
                  <a:cxn ang="0">
                    <a:pos x="293" y="52"/>
                  </a:cxn>
                  <a:cxn ang="0">
                    <a:pos x="273" y="43"/>
                  </a:cxn>
                  <a:cxn ang="0">
                    <a:pos x="249" y="34"/>
                  </a:cxn>
                  <a:cxn ang="0">
                    <a:pos x="226" y="27"/>
                  </a:cxn>
                  <a:cxn ang="0">
                    <a:pos x="202" y="21"/>
                  </a:cxn>
                  <a:cxn ang="0">
                    <a:pos x="176" y="16"/>
                  </a:cxn>
                  <a:cxn ang="0">
                    <a:pos x="151" y="11"/>
                  </a:cxn>
                  <a:cxn ang="0">
                    <a:pos x="125" y="7"/>
                  </a:cxn>
                  <a:cxn ang="0">
                    <a:pos x="102" y="4"/>
                  </a:cxn>
                  <a:cxn ang="0">
                    <a:pos x="78" y="2"/>
                  </a:cxn>
                  <a:cxn ang="0">
                    <a:pos x="58" y="0"/>
                  </a:cxn>
                  <a:cxn ang="0">
                    <a:pos x="39" y="0"/>
                  </a:cxn>
                  <a:cxn ang="0">
                    <a:pos x="23" y="0"/>
                  </a:cxn>
                  <a:cxn ang="0">
                    <a:pos x="12" y="1"/>
                  </a:cxn>
                  <a:cxn ang="0">
                    <a:pos x="4" y="3"/>
                  </a:cxn>
                  <a:cxn ang="0">
                    <a:pos x="0" y="5"/>
                  </a:cxn>
                  <a:cxn ang="0">
                    <a:pos x="14" y="7"/>
                  </a:cxn>
                  <a:cxn ang="0">
                    <a:pos x="30" y="8"/>
                  </a:cxn>
                  <a:cxn ang="0">
                    <a:pos x="46" y="10"/>
                  </a:cxn>
                  <a:cxn ang="0">
                    <a:pos x="64" y="12"/>
                  </a:cxn>
                  <a:cxn ang="0">
                    <a:pos x="83" y="14"/>
                  </a:cxn>
                  <a:cxn ang="0">
                    <a:pos x="102" y="16"/>
                  </a:cxn>
                  <a:cxn ang="0">
                    <a:pos x="120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5"/>
                  </a:cxn>
                  <a:cxn ang="0">
                    <a:pos x="219" y="41"/>
                  </a:cxn>
                  <a:cxn ang="0">
                    <a:pos x="238" y="47"/>
                  </a:cxn>
                  <a:cxn ang="0">
                    <a:pos x="257" y="53"/>
                  </a:cxn>
                  <a:cxn ang="0">
                    <a:pos x="274" y="61"/>
                  </a:cxn>
                  <a:cxn ang="0">
                    <a:pos x="290" y="69"/>
                  </a:cxn>
                </a:cxnLst>
                <a:rect l="0" t="0" r="r" b="b"/>
                <a:pathLst>
                  <a:path w="348" h="222">
                    <a:moveTo>
                      <a:pt x="290" y="69"/>
                    </a:moveTo>
                    <a:lnTo>
                      <a:pt x="306" y="81"/>
                    </a:lnTo>
                    <a:lnTo>
                      <a:pt x="315" y="95"/>
                    </a:lnTo>
                    <a:lnTo>
                      <a:pt x="321" y="110"/>
                    </a:lnTo>
                    <a:lnTo>
                      <a:pt x="321" y="126"/>
                    </a:lnTo>
                    <a:lnTo>
                      <a:pt x="318" y="139"/>
                    </a:lnTo>
                    <a:lnTo>
                      <a:pt x="312" y="150"/>
                    </a:lnTo>
                    <a:lnTo>
                      <a:pt x="302" y="161"/>
                    </a:lnTo>
                    <a:lnTo>
                      <a:pt x="292" y="170"/>
                    </a:lnTo>
                    <a:lnTo>
                      <a:pt x="279" y="180"/>
                    </a:lnTo>
                    <a:lnTo>
                      <a:pt x="265" y="188"/>
                    </a:lnTo>
                    <a:lnTo>
                      <a:pt x="252" y="198"/>
                    </a:lnTo>
                    <a:lnTo>
                      <a:pt x="239" y="207"/>
                    </a:lnTo>
                    <a:lnTo>
                      <a:pt x="236" y="210"/>
                    </a:lnTo>
                    <a:lnTo>
                      <a:pt x="235" y="213"/>
                    </a:lnTo>
                    <a:lnTo>
                      <a:pt x="236" y="216"/>
                    </a:lnTo>
                    <a:lnTo>
                      <a:pt x="239" y="219"/>
                    </a:lnTo>
                    <a:lnTo>
                      <a:pt x="244" y="221"/>
                    </a:lnTo>
                    <a:lnTo>
                      <a:pt x="248" y="222"/>
                    </a:lnTo>
                    <a:lnTo>
                      <a:pt x="254" y="221"/>
                    </a:lnTo>
                    <a:lnTo>
                      <a:pt x="258" y="219"/>
                    </a:lnTo>
                    <a:lnTo>
                      <a:pt x="287" y="206"/>
                    </a:lnTo>
                    <a:lnTo>
                      <a:pt x="310" y="188"/>
                    </a:lnTo>
                    <a:lnTo>
                      <a:pt x="331" y="168"/>
                    </a:lnTo>
                    <a:lnTo>
                      <a:pt x="344" y="147"/>
                    </a:lnTo>
                    <a:lnTo>
                      <a:pt x="348" y="124"/>
                    </a:lnTo>
                    <a:lnTo>
                      <a:pt x="345" y="102"/>
                    </a:lnTo>
                    <a:lnTo>
                      <a:pt x="334" y="81"/>
                    </a:lnTo>
                    <a:lnTo>
                      <a:pt x="310" y="62"/>
                    </a:lnTo>
                    <a:lnTo>
                      <a:pt x="293" y="52"/>
                    </a:lnTo>
                    <a:lnTo>
                      <a:pt x="273" y="43"/>
                    </a:lnTo>
                    <a:lnTo>
                      <a:pt x="249" y="34"/>
                    </a:lnTo>
                    <a:lnTo>
                      <a:pt x="226" y="27"/>
                    </a:lnTo>
                    <a:lnTo>
                      <a:pt x="202" y="21"/>
                    </a:lnTo>
                    <a:lnTo>
                      <a:pt x="176" y="16"/>
                    </a:lnTo>
                    <a:lnTo>
                      <a:pt x="151" y="11"/>
                    </a:lnTo>
                    <a:lnTo>
                      <a:pt x="125" y="7"/>
                    </a:lnTo>
                    <a:lnTo>
                      <a:pt x="102" y="4"/>
                    </a:lnTo>
                    <a:lnTo>
                      <a:pt x="78" y="2"/>
                    </a:lnTo>
                    <a:lnTo>
                      <a:pt x="58" y="0"/>
                    </a:lnTo>
                    <a:lnTo>
                      <a:pt x="39" y="0"/>
                    </a:lnTo>
                    <a:lnTo>
                      <a:pt x="23" y="0"/>
                    </a:lnTo>
                    <a:lnTo>
                      <a:pt x="12" y="1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14" y="7"/>
                    </a:lnTo>
                    <a:lnTo>
                      <a:pt x="30" y="8"/>
                    </a:lnTo>
                    <a:lnTo>
                      <a:pt x="46" y="10"/>
                    </a:lnTo>
                    <a:lnTo>
                      <a:pt x="64" y="12"/>
                    </a:lnTo>
                    <a:lnTo>
                      <a:pt x="83" y="14"/>
                    </a:lnTo>
                    <a:lnTo>
                      <a:pt x="102" y="16"/>
                    </a:lnTo>
                    <a:lnTo>
                      <a:pt x="120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5"/>
                    </a:lnTo>
                    <a:lnTo>
                      <a:pt x="219" y="41"/>
                    </a:lnTo>
                    <a:lnTo>
                      <a:pt x="238" y="47"/>
                    </a:lnTo>
                    <a:lnTo>
                      <a:pt x="257" y="53"/>
                    </a:lnTo>
                    <a:lnTo>
                      <a:pt x="274" y="61"/>
                    </a:lnTo>
                    <a:lnTo>
                      <a:pt x="29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7" name="Freeform 49"/>
              <p:cNvSpPr>
                <a:spLocks/>
              </p:cNvSpPr>
              <p:nvPr/>
            </p:nvSpPr>
            <p:spPr bwMode="auto">
              <a:xfrm>
                <a:off x="1162" y="2273"/>
                <a:ext cx="48" cy="103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0" y="130"/>
                  </a:cxn>
                  <a:cxn ang="0">
                    <a:pos x="6" y="146"/>
                  </a:cxn>
                  <a:cxn ang="0">
                    <a:pos x="16" y="161"/>
                  </a:cxn>
                  <a:cxn ang="0">
                    <a:pos x="31" y="174"/>
                  </a:cxn>
                  <a:cxn ang="0">
                    <a:pos x="48" y="185"/>
                  </a:cxn>
                  <a:cxn ang="0">
                    <a:pos x="68" y="195"/>
                  </a:cxn>
                  <a:cxn ang="0">
                    <a:pos x="92" y="202"/>
                  </a:cxn>
                  <a:cxn ang="0">
                    <a:pos x="115" y="206"/>
                  </a:cxn>
                  <a:cxn ang="0">
                    <a:pos x="122" y="207"/>
                  </a:cxn>
                  <a:cxn ang="0">
                    <a:pos x="129" y="205"/>
                  </a:cxn>
                  <a:cxn ang="0">
                    <a:pos x="135" y="202"/>
                  </a:cxn>
                  <a:cxn ang="0">
                    <a:pos x="138" y="198"/>
                  </a:cxn>
                  <a:cxn ang="0">
                    <a:pos x="138" y="193"/>
                  </a:cxn>
                  <a:cxn ang="0">
                    <a:pos x="137" y="188"/>
                  </a:cxn>
                  <a:cxn ang="0">
                    <a:pos x="132" y="184"/>
                  </a:cxn>
                  <a:cxn ang="0">
                    <a:pos x="125" y="182"/>
                  </a:cxn>
                  <a:cxn ang="0">
                    <a:pos x="102" y="176"/>
                  </a:cxn>
                  <a:cxn ang="0">
                    <a:pos x="80" y="168"/>
                  </a:cxn>
                  <a:cxn ang="0">
                    <a:pos x="63" y="157"/>
                  </a:cxn>
                  <a:cxn ang="0">
                    <a:pos x="50" y="145"/>
                  </a:cxn>
                  <a:cxn ang="0">
                    <a:pos x="41" y="130"/>
                  </a:cxn>
                  <a:cxn ang="0">
                    <a:pos x="37" y="114"/>
                  </a:cxn>
                  <a:cxn ang="0">
                    <a:pos x="37" y="97"/>
                  </a:cxn>
                  <a:cxn ang="0">
                    <a:pos x="44" y="79"/>
                  </a:cxn>
                  <a:cxn ang="0">
                    <a:pos x="54" y="65"/>
                  </a:cxn>
                  <a:cxn ang="0">
                    <a:pos x="70" y="52"/>
                  </a:cxn>
                  <a:cxn ang="0">
                    <a:pos x="87" y="40"/>
                  </a:cxn>
                  <a:cxn ang="0">
                    <a:pos x="106" y="29"/>
                  </a:cxn>
                  <a:cxn ang="0">
                    <a:pos x="122" y="20"/>
                  </a:cxn>
                  <a:cxn ang="0">
                    <a:pos x="135" y="11"/>
                  </a:cxn>
                  <a:cxn ang="0">
                    <a:pos x="142" y="5"/>
                  </a:cxn>
                  <a:cxn ang="0">
                    <a:pos x="142" y="0"/>
                  </a:cxn>
                  <a:cxn ang="0">
                    <a:pos x="126" y="4"/>
                  </a:cxn>
                  <a:cxn ang="0">
                    <a:pos x="106" y="11"/>
                  </a:cxn>
                  <a:cxn ang="0">
                    <a:pos x="84" y="23"/>
                  </a:cxn>
                  <a:cxn ang="0">
                    <a:pos x="61" y="37"/>
                  </a:cxn>
                  <a:cxn ang="0">
                    <a:pos x="39" y="53"/>
                  </a:cxn>
                  <a:cxn ang="0">
                    <a:pos x="22" y="72"/>
                  </a:cxn>
                  <a:cxn ang="0">
                    <a:pos x="8" y="93"/>
                  </a:cxn>
                  <a:cxn ang="0">
                    <a:pos x="0" y="113"/>
                  </a:cxn>
                </a:cxnLst>
                <a:rect l="0" t="0" r="r" b="b"/>
                <a:pathLst>
                  <a:path w="142" h="207">
                    <a:moveTo>
                      <a:pt x="0" y="113"/>
                    </a:moveTo>
                    <a:lnTo>
                      <a:pt x="0" y="130"/>
                    </a:lnTo>
                    <a:lnTo>
                      <a:pt x="6" y="146"/>
                    </a:lnTo>
                    <a:lnTo>
                      <a:pt x="16" y="161"/>
                    </a:lnTo>
                    <a:lnTo>
                      <a:pt x="31" y="174"/>
                    </a:lnTo>
                    <a:lnTo>
                      <a:pt x="48" y="185"/>
                    </a:lnTo>
                    <a:lnTo>
                      <a:pt x="68" y="195"/>
                    </a:lnTo>
                    <a:lnTo>
                      <a:pt x="92" y="202"/>
                    </a:lnTo>
                    <a:lnTo>
                      <a:pt x="115" y="206"/>
                    </a:lnTo>
                    <a:lnTo>
                      <a:pt x="122" y="207"/>
                    </a:lnTo>
                    <a:lnTo>
                      <a:pt x="129" y="205"/>
                    </a:lnTo>
                    <a:lnTo>
                      <a:pt x="135" y="202"/>
                    </a:lnTo>
                    <a:lnTo>
                      <a:pt x="138" y="198"/>
                    </a:lnTo>
                    <a:lnTo>
                      <a:pt x="138" y="193"/>
                    </a:lnTo>
                    <a:lnTo>
                      <a:pt x="137" y="188"/>
                    </a:lnTo>
                    <a:lnTo>
                      <a:pt x="132" y="184"/>
                    </a:lnTo>
                    <a:lnTo>
                      <a:pt x="125" y="182"/>
                    </a:lnTo>
                    <a:lnTo>
                      <a:pt x="102" y="176"/>
                    </a:lnTo>
                    <a:lnTo>
                      <a:pt x="80" y="168"/>
                    </a:lnTo>
                    <a:lnTo>
                      <a:pt x="63" y="157"/>
                    </a:lnTo>
                    <a:lnTo>
                      <a:pt x="50" y="145"/>
                    </a:lnTo>
                    <a:lnTo>
                      <a:pt x="41" y="130"/>
                    </a:lnTo>
                    <a:lnTo>
                      <a:pt x="37" y="114"/>
                    </a:lnTo>
                    <a:lnTo>
                      <a:pt x="37" y="97"/>
                    </a:lnTo>
                    <a:lnTo>
                      <a:pt x="44" y="79"/>
                    </a:lnTo>
                    <a:lnTo>
                      <a:pt x="54" y="65"/>
                    </a:lnTo>
                    <a:lnTo>
                      <a:pt x="70" y="52"/>
                    </a:lnTo>
                    <a:lnTo>
                      <a:pt x="87" y="40"/>
                    </a:lnTo>
                    <a:lnTo>
                      <a:pt x="106" y="29"/>
                    </a:lnTo>
                    <a:lnTo>
                      <a:pt x="122" y="20"/>
                    </a:lnTo>
                    <a:lnTo>
                      <a:pt x="135" y="11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26" y="4"/>
                    </a:lnTo>
                    <a:lnTo>
                      <a:pt x="106" y="11"/>
                    </a:lnTo>
                    <a:lnTo>
                      <a:pt x="84" y="23"/>
                    </a:lnTo>
                    <a:lnTo>
                      <a:pt x="61" y="37"/>
                    </a:lnTo>
                    <a:lnTo>
                      <a:pt x="39" y="53"/>
                    </a:lnTo>
                    <a:lnTo>
                      <a:pt x="22" y="72"/>
                    </a:lnTo>
                    <a:lnTo>
                      <a:pt x="8" y="9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8" name="Freeform 50"/>
              <p:cNvSpPr>
                <a:spLocks/>
              </p:cNvSpPr>
              <p:nvPr/>
            </p:nvSpPr>
            <p:spPr bwMode="auto">
              <a:xfrm>
                <a:off x="1492" y="2206"/>
                <a:ext cx="101" cy="135"/>
              </a:xfrm>
              <a:custGeom>
                <a:avLst/>
                <a:gdLst/>
                <a:ahLst/>
                <a:cxnLst>
                  <a:cxn ang="0">
                    <a:pos x="256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6" y="183"/>
                  </a:cxn>
                  <a:cxn ang="0">
                    <a:pos x="232" y="200"/>
                  </a:cxn>
                  <a:cxn ang="0">
                    <a:pos x="204" y="216"/>
                  </a:cxn>
                  <a:cxn ang="0">
                    <a:pos x="175" y="232"/>
                  </a:cxn>
                  <a:cxn ang="0">
                    <a:pos x="158" y="244"/>
                  </a:cxn>
                  <a:cxn ang="0">
                    <a:pos x="152" y="252"/>
                  </a:cxn>
                  <a:cxn ang="0">
                    <a:pos x="148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1" y="271"/>
                  </a:cxn>
                  <a:cxn ang="0">
                    <a:pos x="190" y="256"/>
                  </a:cxn>
                  <a:cxn ang="0">
                    <a:pos x="222" y="236"/>
                  </a:cxn>
                  <a:cxn ang="0">
                    <a:pos x="255" y="216"/>
                  </a:cxn>
                  <a:cxn ang="0">
                    <a:pos x="284" y="192"/>
                  </a:cxn>
                  <a:cxn ang="0">
                    <a:pos x="301" y="163"/>
                  </a:cxn>
                  <a:cxn ang="0">
                    <a:pos x="300" y="133"/>
                  </a:cxn>
                  <a:cxn ang="0">
                    <a:pos x="281" y="105"/>
                  </a:cxn>
                  <a:cxn ang="0">
                    <a:pos x="251" y="82"/>
                  </a:cxn>
                  <a:cxn ang="0">
                    <a:pos x="217" y="67"/>
                  </a:cxn>
                  <a:cxn ang="0">
                    <a:pos x="185" y="54"/>
                  </a:cxn>
                  <a:cxn ang="0">
                    <a:pos x="151" y="40"/>
                  </a:cxn>
                  <a:cxn ang="0">
                    <a:pos x="114" y="27"/>
                  </a:cxn>
                  <a:cxn ang="0">
                    <a:pos x="81" y="16"/>
                  </a:cxn>
                  <a:cxn ang="0">
                    <a:pos x="49" y="7"/>
                  </a:cxn>
                  <a:cxn ang="0">
                    <a:pos x="24" y="1"/>
                  </a:cxn>
                  <a:cxn ang="0">
                    <a:pos x="5" y="0"/>
                  </a:cxn>
                  <a:cxn ang="0">
                    <a:pos x="13" y="7"/>
                  </a:cxn>
                  <a:cxn ang="0">
                    <a:pos x="43" y="17"/>
                  </a:cxn>
                  <a:cxn ang="0">
                    <a:pos x="74" y="27"/>
                  </a:cxn>
                  <a:cxn ang="0">
                    <a:pos x="106" y="38"/>
                  </a:cxn>
                  <a:cxn ang="0">
                    <a:pos x="139" y="50"/>
                  </a:cxn>
                  <a:cxn ang="0">
                    <a:pos x="171" y="63"/>
                  </a:cxn>
                  <a:cxn ang="0">
                    <a:pos x="203" y="78"/>
                  </a:cxn>
                  <a:cxn ang="0">
                    <a:pos x="232" y="93"/>
                  </a:cxn>
                </a:cxnLst>
                <a:rect l="0" t="0" r="r" b="b"/>
                <a:pathLst>
                  <a:path w="303" h="272">
                    <a:moveTo>
                      <a:pt x="246" y="102"/>
                    </a:moveTo>
                    <a:lnTo>
                      <a:pt x="256" y="109"/>
                    </a:lnTo>
                    <a:lnTo>
                      <a:pt x="264" y="117"/>
                    </a:lnTo>
                    <a:lnTo>
                      <a:pt x="271" y="126"/>
                    </a:lnTo>
                    <a:lnTo>
                      <a:pt x="275" y="135"/>
                    </a:lnTo>
                    <a:lnTo>
                      <a:pt x="278" y="144"/>
                    </a:lnTo>
                    <a:lnTo>
                      <a:pt x="277" y="154"/>
                    </a:lnTo>
                    <a:lnTo>
                      <a:pt x="274" y="164"/>
                    </a:lnTo>
                    <a:lnTo>
                      <a:pt x="267" y="173"/>
                    </a:lnTo>
                    <a:lnTo>
                      <a:pt x="256" y="183"/>
                    </a:lnTo>
                    <a:lnTo>
                      <a:pt x="245" y="192"/>
                    </a:lnTo>
                    <a:lnTo>
                      <a:pt x="232" y="200"/>
                    </a:lnTo>
                    <a:lnTo>
                      <a:pt x="219" y="209"/>
                    </a:lnTo>
                    <a:lnTo>
                      <a:pt x="204" y="216"/>
                    </a:lnTo>
                    <a:lnTo>
                      <a:pt x="190" y="224"/>
                    </a:lnTo>
                    <a:lnTo>
                      <a:pt x="175" y="232"/>
                    </a:lnTo>
                    <a:lnTo>
                      <a:pt x="162" y="241"/>
                    </a:lnTo>
                    <a:lnTo>
                      <a:pt x="158" y="244"/>
                    </a:lnTo>
                    <a:lnTo>
                      <a:pt x="155" y="248"/>
                    </a:lnTo>
                    <a:lnTo>
                      <a:pt x="152" y="252"/>
                    </a:lnTo>
                    <a:lnTo>
                      <a:pt x="149" y="256"/>
                    </a:lnTo>
                    <a:lnTo>
                      <a:pt x="148" y="260"/>
                    </a:lnTo>
                    <a:lnTo>
                      <a:pt x="148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6" y="272"/>
                    </a:lnTo>
                    <a:lnTo>
                      <a:pt x="171" y="271"/>
                    </a:lnTo>
                    <a:lnTo>
                      <a:pt x="175" y="268"/>
                    </a:lnTo>
                    <a:lnTo>
                      <a:pt x="190" y="256"/>
                    </a:lnTo>
                    <a:lnTo>
                      <a:pt x="206" y="246"/>
                    </a:lnTo>
                    <a:lnTo>
                      <a:pt x="222" y="236"/>
                    </a:lnTo>
                    <a:lnTo>
                      <a:pt x="239" y="226"/>
                    </a:lnTo>
                    <a:lnTo>
                      <a:pt x="255" y="216"/>
                    </a:lnTo>
                    <a:lnTo>
                      <a:pt x="271" y="204"/>
                    </a:lnTo>
                    <a:lnTo>
                      <a:pt x="284" y="192"/>
                    </a:lnTo>
                    <a:lnTo>
                      <a:pt x="294" y="179"/>
                    </a:lnTo>
                    <a:lnTo>
                      <a:pt x="301" y="163"/>
                    </a:lnTo>
                    <a:lnTo>
                      <a:pt x="303" y="148"/>
                    </a:lnTo>
                    <a:lnTo>
                      <a:pt x="300" y="133"/>
                    </a:lnTo>
                    <a:lnTo>
                      <a:pt x="293" y="118"/>
                    </a:lnTo>
                    <a:lnTo>
                      <a:pt x="281" y="105"/>
                    </a:lnTo>
                    <a:lnTo>
                      <a:pt x="268" y="92"/>
                    </a:lnTo>
                    <a:lnTo>
                      <a:pt x="251" y="82"/>
                    </a:lnTo>
                    <a:lnTo>
                      <a:pt x="232" y="73"/>
                    </a:lnTo>
                    <a:lnTo>
                      <a:pt x="217" y="67"/>
                    </a:lnTo>
                    <a:lnTo>
                      <a:pt x="201" y="61"/>
                    </a:lnTo>
                    <a:lnTo>
                      <a:pt x="185" y="54"/>
                    </a:lnTo>
                    <a:lnTo>
                      <a:pt x="168" y="47"/>
                    </a:lnTo>
                    <a:lnTo>
                      <a:pt x="151" y="40"/>
                    </a:lnTo>
                    <a:lnTo>
                      <a:pt x="132" y="34"/>
                    </a:lnTo>
                    <a:lnTo>
                      <a:pt x="114" y="27"/>
                    </a:lnTo>
                    <a:lnTo>
                      <a:pt x="97" y="21"/>
                    </a:lnTo>
                    <a:lnTo>
                      <a:pt x="81" y="16"/>
                    </a:lnTo>
                    <a:lnTo>
                      <a:pt x="65" y="11"/>
                    </a:lnTo>
                    <a:lnTo>
                      <a:pt x="49" y="7"/>
                    </a:lnTo>
                    <a:lnTo>
                      <a:pt x="36" y="4"/>
                    </a:lnTo>
                    <a:lnTo>
                      <a:pt x="24" y="1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3" y="7"/>
                    </a:lnTo>
                    <a:lnTo>
                      <a:pt x="27" y="12"/>
                    </a:lnTo>
                    <a:lnTo>
                      <a:pt x="43" y="17"/>
                    </a:lnTo>
                    <a:lnTo>
                      <a:pt x="58" y="22"/>
                    </a:lnTo>
                    <a:lnTo>
                      <a:pt x="74" y="27"/>
                    </a:lnTo>
                    <a:lnTo>
                      <a:pt x="90" y="32"/>
                    </a:lnTo>
                    <a:lnTo>
                      <a:pt x="106" y="38"/>
                    </a:lnTo>
                    <a:lnTo>
                      <a:pt x="122" y="44"/>
                    </a:lnTo>
                    <a:lnTo>
                      <a:pt x="139" y="50"/>
                    </a:lnTo>
                    <a:lnTo>
                      <a:pt x="155" y="57"/>
                    </a:lnTo>
                    <a:lnTo>
                      <a:pt x="171" y="63"/>
                    </a:lnTo>
                    <a:lnTo>
                      <a:pt x="187" y="70"/>
                    </a:lnTo>
                    <a:lnTo>
                      <a:pt x="203" y="78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11699" name="Group 51"/>
          <p:cNvGrpSpPr>
            <a:grpSpLocks/>
          </p:cNvGrpSpPr>
          <p:nvPr/>
        </p:nvGrpSpPr>
        <p:grpSpPr bwMode="auto">
          <a:xfrm>
            <a:off x="1943100" y="1827213"/>
            <a:ext cx="495300" cy="622300"/>
            <a:chOff x="2870" y="1518"/>
            <a:chExt cx="292" cy="320"/>
          </a:xfrm>
        </p:grpSpPr>
        <p:graphicFrame>
          <p:nvGraphicFramePr>
            <p:cNvPr id="411700" name="Object 5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1700" name="Clip" r:id="rId4" imgW="819000" imgH="847800" progId="">
                <p:embed/>
              </p:oleObj>
            </a:graphicData>
          </a:graphic>
        </p:graphicFrame>
        <p:graphicFrame>
          <p:nvGraphicFramePr>
            <p:cNvPr id="411701" name="Object 5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1701" name="Clip" r:id="rId5" imgW="1266840" imgH="1200240" progId="">
                <p:embed/>
              </p:oleObj>
            </a:graphicData>
          </a:graphic>
        </p:graphicFrame>
      </p:grpSp>
      <p:grpSp>
        <p:nvGrpSpPr>
          <p:cNvPr id="411702" name="Group 54"/>
          <p:cNvGrpSpPr>
            <a:grpSpLocks/>
          </p:cNvGrpSpPr>
          <p:nvPr/>
        </p:nvGrpSpPr>
        <p:grpSpPr bwMode="auto">
          <a:xfrm>
            <a:off x="2801938" y="1347788"/>
            <a:ext cx="495300" cy="622300"/>
            <a:chOff x="2870" y="1518"/>
            <a:chExt cx="292" cy="320"/>
          </a:xfrm>
        </p:grpSpPr>
        <p:graphicFrame>
          <p:nvGraphicFramePr>
            <p:cNvPr id="411703" name="Object 5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1703" name="Clip" r:id="rId6" imgW="819000" imgH="847800" progId="">
                <p:embed/>
              </p:oleObj>
            </a:graphicData>
          </a:graphic>
        </p:graphicFrame>
        <p:graphicFrame>
          <p:nvGraphicFramePr>
            <p:cNvPr id="411704" name="Object 5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1704" name="Clip" r:id="rId7" imgW="1266840" imgH="1200240" progId="">
                <p:embed/>
              </p:oleObj>
            </a:graphicData>
          </a:graphic>
        </p:graphicFrame>
      </p:grpSp>
      <p:sp>
        <p:nvSpPr>
          <p:cNvPr id="411738" name="Text Box 90"/>
          <p:cNvSpPr txBox="1">
            <a:spLocks noChangeArrowheads="1"/>
          </p:cNvSpPr>
          <p:nvPr/>
        </p:nvSpPr>
        <p:spPr bwMode="auto">
          <a:xfrm>
            <a:off x="1727200" y="23479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H1</a:t>
            </a:r>
          </a:p>
        </p:txBody>
      </p:sp>
      <p:sp>
        <p:nvSpPr>
          <p:cNvPr id="411741" name="Text Box 93"/>
          <p:cNvSpPr txBox="1">
            <a:spLocks noChangeArrowheads="1"/>
          </p:cNvSpPr>
          <p:nvPr/>
        </p:nvSpPr>
        <p:spPr bwMode="auto">
          <a:xfrm>
            <a:off x="4327525" y="2376488"/>
            <a:ext cx="430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R1</a:t>
            </a:r>
          </a:p>
        </p:txBody>
      </p:sp>
      <p:grpSp>
        <p:nvGrpSpPr>
          <p:cNvPr id="411805" name="Group 157"/>
          <p:cNvGrpSpPr>
            <a:grpSpLocks/>
          </p:cNvGrpSpPr>
          <p:nvPr/>
        </p:nvGrpSpPr>
        <p:grpSpPr bwMode="auto">
          <a:xfrm>
            <a:off x="349250" y="2392363"/>
            <a:ext cx="5386388" cy="3913187"/>
            <a:chOff x="268" y="1180"/>
            <a:chExt cx="3393" cy="2465"/>
          </a:xfrm>
        </p:grpSpPr>
        <p:sp>
          <p:nvSpPr>
            <p:cNvPr id="411742" name="Line 94"/>
            <p:cNvSpPr>
              <a:spLocks noChangeShapeType="1"/>
            </p:cNvSpPr>
            <p:nvPr/>
          </p:nvSpPr>
          <p:spPr bwMode="auto">
            <a:xfrm>
              <a:off x="1612" y="1180"/>
              <a:ext cx="566" cy="21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46" name="Rectangle 98"/>
            <p:cNvSpPr>
              <a:spLocks noChangeArrowheads="1"/>
            </p:cNvSpPr>
            <p:nvPr/>
          </p:nvSpPr>
          <p:spPr bwMode="auto">
            <a:xfrm>
              <a:off x="358" y="2897"/>
              <a:ext cx="3280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43" name="Freeform 95"/>
            <p:cNvSpPr>
              <a:spLocks/>
            </p:cNvSpPr>
            <p:nvPr/>
          </p:nvSpPr>
          <p:spPr bwMode="auto">
            <a:xfrm>
              <a:off x="268" y="1426"/>
              <a:ext cx="3374" cy="1668"/>
            </a:xfrm>
            <a:custGeom>
              <a:avLst/>
              <a:gdLst/>
              <a:ahLst/>
              <a:cxnLst>
                <a:cxn ang="0">
                  <a:pos x="1397" y="0"/>
                </a:cxn>
                <a:cxn ang="0">
                  <a:pos x="104" y="1445"/>
                </a:cxn>
                <a:cxn ang="0">
                  <a:pos x="1294" y="1418"/>
                </a:cxn>
                <a:cxn ang="0">
                  <a:pos x="3374" y="1445"/>
                </a:cxn>
                <a:cxn ang="0">
                  <a:pos x="1585" y="75"/>
                </a:cxn>
                <a:cxn ang="0">
                  <a:pos x="1397" y="0"/>
                </a:cxn>
              </a:cxnLst>
              <a:rect l="0" t="0" r="r" b="b"/>
              <a:pathLst>
                <a:path w="3374" h="1668">
                  <a:moveTo>
                    <a:pt x="1397" y="0"/>
                  </a:moveTo>
                  <a:cubicBezTo>
                    <a:pt x="1255" y="557"/>
                    <a:pt x="999" y="1064"/>
                    <a:pt x="104" y="1445"/>
                  </a:cubicBezTo>
                  <a:cubicBezTo>
                    <a:pt x="0" y="1641"/>
                    <a:pt x="719" y="1436"/>
                    <a:pt x="1294" y="1418"/>
                  </a:cubicBezTo>
                  <a:cubicBezTo>
                    <a:pt x="1839" y="1418"/>
                    <a:pt x="3326" y="1668"/>
                    <a:pt x="3374" y="1445"/>
                  </a:cubicBezTo>
                  <a:cubicBezTo>
                    <a:pt x="1983" y="1002"/>
                    <a:pt x="1929" y="582"/>
                    <a:pt x="1585" y="75"/>
                  </a:cubicBezTo>
                  <a:cubicBezTo>
                    <a:pt x="1491" y="25"/>
                    <a:pt x="1529" y="67"/>
                    <a:pt x="1397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9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744" name="Rectangle 96"/>
            <p:cNvSpPr>
              <a:spLocks noChangeArrowheads="1"/>
            </p:cNvSpPr>
            <p:nvPr/>
          </p:nvSpPr>
          <p:spPr bwMode="auto">
            <a:xfrm rot="1284652">
              <a:off x="1621" y="1314"/>
              <a:ext cx="355" cy="11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45" name="Text Box 97"/>
            <p:cNvSpPr txBox="1">
              <a:spLocks noChangeArrowheads="1"/>
            </p:cNvSpPr>
            <p:nvPr/>
          </p:nvSpPr>
          <p:spPr bwMode="auto">
            <a:xfrm>
              <a:off x="540" y="2923"/>
              <a:ext cx="29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AP MAC addr  H1 MAC addr R1 MAC addr</a:t>
              </a:r>
            </a:p>
          </p:txBody>
        </p:sp>
        <p:sp>
          <p:nvSpPr>
            <p:cNvPr id="411747" name="Line 99"/>
            <p:cNvSpPr>
              <a:spLocks noChangeShapeType="1"/>
            </p:cNvSpPr>
            <p:nvPr/>
          </p:nvSpPr>
          <p:spPr bwMode="auto">
            <a:xfrm>
              <a:off x="56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48" name="Line 100"/>
            <p:cNvSpPr>
              <a:spLocks noChangeShapeType="1"/>
            </p:cNvSpPr>
            <p:nvPr/>
          </p:nvSpPr>
          <p:spPr bwMode="auto">
            <a:xfrm>
              <a:off x="152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49" name="Line 101"/>
            <p:cNvSpPr>
              <a:spLocks noChangeShapeType="1"/>
            </p:cNvSpPr>
            <p:nvPr/>
          </p:nvSpPr>
          <p:spPr bwMode="auto">
            <a:xfrm>
              <a:off x="248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11754" name="Group 106"/>
            <p:cNvGrpSpPr>
              <a:grpSpLocks/>
            </p:cNvGrpSpPr>
            <p:nvPr/>
          </p:nvGrpSpPr>
          <p:grpSpPr bwMode="auto">
            <a:xfrm>
              <a:off x="396" y="3107"/>
              <a:ext cx="120" cy="114"/>
              <a:chOff x="1300" y="3186"/>
              <a:chExt cx="120" cy="114"/>
            </a:xfrm>
          </p:grpSpPr>
          <p:sp>
            <p:nvSpPr>
              <p:cNvPr id="411753" name="Rectangle 10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51" name="Freeform 10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52" name="Freeform 10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55" name="Group 107"/>
            <p:cNvGrpSpPr>
              <a:grpSpLocks/>
            </p:cNvGrpSpPr>
            <p:nvPr/>
          </p:nvGrpSpPr>
          <p:grpSpPr bwMode="auto">
            <a:xfrm>
              <a:off x="412" y="2839"/>
              <a:ext cx="120" cy="114"/>
              <a:chOff x="1300" y="3186"/>
              <a:chExt cx="120" cy="114"/>
            </a:xfrm>
          </p:grpSpPr>
          <p:sp>
            <p:nvSpPr>
              <p:cNvPr id="411756" name="Rectangle 108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57" name="Freeform 109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58" name="Freeform 110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59" name="Group 111"/>
            <p:cNvGrpSpPr>
              <a:grpSpLocks/>
            </p:cNvGrpSpPr>
            <p:nvPr/>
          </p:nvGrpSpPr>
          <p:grpSpPr bwMode="auto">
            <a:xfrm>
              <a:off x="3456" y="2851"/>
              <a:ext cx="120" cy="114"/>
              <a:chOff x="1300" y="3186"/>
              <a:chExt cx="120" cy="114"/>
            </a:xfrm>
          </p:grpSpPr>
          <p:sp>
            <p:nvSpPr>
              <p:cNvPr id="411760" name="Rectangle 112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61" name="Freeform 11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62" name="Freeform 11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11763" name="Line 115"/>
            <p:cNvSpPr>
              <a:spLocks noChangeShapeType="1"/>
            </p:cNvSpPr>
            <p:nvPr/>
          </p:nvSpPr>
          <p:spPr bwMode="auto">
            <a:xfrm>
              <a:off x="3404" y="2903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11764" name="Group 116"/>
            <p:cNvGrpSpPr>
              <a:grpSpLocks/>
            </p:cNvGrpSpPr>
            <p:nvPr/>
          </p:nvGrpSpPr>
          <p:grpSpPr bwMode="auto">
            <a:xfrm>
              <a:off x="3462" y="3103"/>
              <a:ext cx="120" cy="114"/>
              <a:chOff x="1300" y="3186"/>
              <a:chExt cx="120" cy="114"/>
            </a:xfrm>
          </p:grpSpPr>
          <p:sp>
            <p:nvSpPr>
              <p:cNvPr id="411765" name="Rectangle 11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66" name="Freeform 11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67" name="Freeform 11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11768" name="Text Box 120"/>
            <p:cNvSpPr txBox="1">
              <a:spLocks noChangeArrowheads="1"/>
            </p:cNvSpPr>
            <p:nvPr/>
          </p:nvSpPr>
          <p:spPr bwMode="auto">
            <a:xfrm>
              <a:off x="523" y="3182"/>
              <a:ext cx="6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address 1</a:t>
              </a:r>
            </a:p>
          </p:txBody>
        </p:sp>
        <p:sp>
          <p:nvSpPr>
            <p:cNvPr id="411769" name="Text Box 121"/>
            <p:cNvSpPr txBox="1">
              <a:spLocks noChangeArrowheads="1"/>
            </p:cNvSpPr>
            <p:nvPr/>
          </p:nvSpPr>
          <p:spPr bwMode="auto">
            <a:xfrm>
              <a:off x="1500" y="3180"/>
              <a:ext cx="6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address 2</a:t>
              </a:r>
            </a:p>
          </p:txBody>
        </p:sp>
        <p:sp>
          <p:nvSpPr>
            <p:cNvPr id="411770" name="Text Box 122"/>
            <p:cNvSpPr txBox="1">
              <a:spLocks noChangeArrowheads="1"/>
            </p:cNvSpPr>
            <p:nvPr/>
          </p:nvSpPr>
          <p:spPr bwMode="auto">
            <a:xfrm>
              <a:off x="2480" y="3171"/>
              <a:ext cx="6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address 3</a:t>
              </a:r>
            </a:p>
          </p:txBody>
        </p:sp>
        <p:sp>
          <p:nvSpPr>
            <p:cNvPr id="411771" name="Text Box 123"/>
            <p:cNvSpPr txBox="1">
              <a:spLocks noChangeArrowheads="1"/>
            </p:cNvSpPr>
            <p:nvPr/>
          </p:nvSpPr>
          <p:spPr bwMode="auto">
            <a:xfrm>
              <a:off x="2619" y="3414"/>
              <a:ext cx="10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802.</a:t>
              </a:r>
              <a:r>
                <a:rPr lang="en-US" b="1">
                  <a:solidFill>
                    <a:srgbClr val="FF0000"/>
                  </a:solidFill>
                </a:rPr>
                <a:t>11</a:t>
              </a:r>
              <a:r>
                <a:rPr lang="en-US"/>
                <a:t> frame</a:t>
              </a:r>
            </a:p>
          </p:txBody>
        </p:sp>
      </p:grpSp>
      <p:grpSp>
        <p:nvGrpSpPr>
          <p:cNvPr id="411808" name="Group 160"/>
          <p:cNvGrpSpPr>
            <a:grpSpLocks/>
          </p:cNvGrpSpPr>
          <p:nvPr/>
        </p:nvGrpSpPr>
        <p:grpSpPr bwMode="auto">
          <a:xfrm>
            <a:off x="3811588" y="2811463"/>
            <a:ext cx="4284662" cy="2152650"/>
            <a:chOff x="2401" y="1771"/>
            <a:chExt cx="2699" cy="1356"/>
          </a:xfrm>
        </p:grpSpPr>
        <p:sp>
          <p:nvSpPr>
            <p:cNvPr id="411778" name="Freeform 130"/>
            <p:cNvSpPr>
              <a:spLocks/>
            </p:cNvSpPr>
            <p:nvPr/>
          </p:nvSpPr>
          <p:spPr bwMode="auto">
            <a:xfrm>
              <a:off x="2592" y="2002"/>
              <a:ext cx="2419" cy="441"/>
            </a:xfrm>
            <a:custGeom>
              <a:avLst/>
              <a:gdLst/>
              <a:ahLst/>
              <a:cxnLst>
                <a:cxn ang="0">
                  <a:pos x="54" y="9"/>
                </a:cxn>
                <a:cxn ang="0">
                  <a:pos x="0" y="437"/>
                </a:cxn>
                <a:cxn ang="0">
                  <a:pos x="2419" y="369"/>
                </a:cxn>
                <a:cxn ang="0">
                  <a:pos x="336" y="5"/>
                </a:cxn>
                <a:cxn ang="0">
                  <a:pos x="54" y="9"/>
                </a:cxn>
              </a:cxnLst>
              <a:rect l="0" t="0" r="r" b="b"/>
              <a:pathLst>
                <a:path w="2419" h="441">
                  <a:moveTo>
                    <a:pt x="54" y="9"/>
                  </a:moveTo>
                  <a:cubicBezTo>
                    <a:pt x="45" y="275"/>
                    <a:pt x="38" y="312"/>
                    <a:pt x="0" y="437"/>
                  </a:cubicBezTo>
                  <a:cubicBezTo>
                    <a:pt x="499" y="418"/>
                    <a:pt x="2363" y="441"/>
                    <a:pt x="2419" y="369"/>
                  </a:cubicBezTo>
                  <a:cubicBezTo>
                    <a:pt x="921" y="148"/>
                    <a:pt x="719" y="337"/>
                    <a:pt x="336" y="5"/>
                  </a:cubicBezTo>
                  <a:cubicBezTo>
                    <a:pt x="205" y="9"/>
                    <a:pt x="231" y="0"/>
                    <a:pt x="54" y="9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9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775" name="Line 127"/>
            <p:cNvSpPr>
              <a:spLocks noChangeShapeType="1"/>
            </p:cNvSpPr>
            <p:nvPr/>
          </p:nvSpPr>
          <p:spPr bwMode="auto">
            <a:xfrm>
              <a:off x="2401" y="1771"/>
              <a:ext cx="60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77" name="Rectangle 129"/>
            <p:cNvSpPr>
              <a:spLocks noChangeArrowheads="1"/>
            </p:cNvSpPr>
            <p:nvPr/>
          </p:nvSpPr>
          <p:spPr bwMode="auto">
            <a:xfrm>
              <a:off x="2620" y="2398"/>
              <a:ext cx="2385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79" name="Rectangle 131"/>
            <p:cNvSpPr>
              <a:spLocks noChangeArrowheads="1"/>
            </p:cNvSpPr>
            <p:nvPr/>
          </p:nvSpPr>
          <p:spPr bwMode="auto">
            <a:xfrm>
              <a:off x="2563" y="1848"/>
              <a:ext cx="355" cy="11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80" name="Text Box 132"/>
            <p:cNvSpPr txBox="1">
              <a:spLocks noChangeArrowheads="1"/>
            </p:cNvSpPr>
            <p:nvPr/>
          </p:nvSpPr>
          <p:spPr bwMode="auto">
            <a:xfrm>
              <a:off x="2802" y="2424"/>
              <a:ext cx="20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R1 MAC addr  AP MAC addr </a:t>
              </a:r>
            </a:p>
          </p:txBody>
        </p:sp>
        <p:sp>
          <p:nvSpPr>
            <p:cNvPr id="411781" name="Line 133"/>
            <p:cNvSpPr>
              <a:spLocks noChangeShapeType="1"/>
            </p:cNvSpPr>
            <p:nvPr/>
          </p:nvSpPr>
          <p:spPr bwMode="auto">
            <a:xfrm>
              <a:off x="282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82" name="Line 134"/>
            <p:cNvSpPr>
              <a:spLocks noChangeShapeType="1"/>
            </p:cNvSpPr>
            <p:nvPr/>
          </p:nvSpPr>
          <p:spPr bwMode="auto">
            <a:xfrm>
              <a:off x="378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83" name="Line 135"/>
            <p:cNvSpPr>
              <a:spLocks noChangeShapeType="1"/>
            </p:cNvSpPr>
            <p:nvPr/>
          </p:nvSpPr>
          <p:spPr bwMode="auto">
            <a:xfrm>
              <a:off x="474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11784" name="Group 136"/>
            <p:cNvGrpSpPr>
              <a:grpSpLocks/>
            </p:cNvGrpSpPr>
            <p:nvPr/>
          </p:nvGrpSpPr>
          <p:grpSpPr bwMode="auto">
            <a:xfrm>
              <a:off x="2658" y="2608"/>
              <a:ext cx="120" cy="114"/>
              <a:chOff x="1300" y="3186"/>
              <a:chExt cx="120" cy="114"/>
            </a:xfrm>
          </p:grpSpPr>
          <p:sp>
            <p:nvSpPr>
              <p:cNvPr id="411785" name="Rectangle 13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86" name="Freeform 13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87" name="Freeform 13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88" name="Group 140"/>
            <p:cNvGrpSpPr>
              <a:grpSpLocks/>
            </p:cNvGrpSpPr>
            <p:nvPr/>
          </p:nvGrpSpPr>
          <p:grpSpPr bwMode="auto">
            <a:xfrm>
              <a:off x="2674" y="2340"/>
              <a:ext cx="120" cy="114"/>
              <a:chOff x="1300" y="3186"/>
              <a:chExt cx="120" cy="114"/>
            </a:xfrm>
          </p:grpSpPr>
          <p:sp>
            <p:nvSpPr>
              <p:cNvPr id="411789" name="Rectangle 141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90" name="Freeform 142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91" name="Freeform 143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92" name="Group 144"/>
            <p:cNvGrpSpPr>
              <a:grpSpLocks/>
            </p:cNvGrpSpPr>
            <p:nvPr/>
          </p:nvGrpSpPr>
          <p:grpSpPr bwMode="auto">
            <a:xfrm>
              <a:off x="4814" y="2352"/>
              <a:ext cx="120" cy="114"/>
              <a:chOff x="1300" y="3186"/>
              <a:chExt cx="120" cy="114"/>
            </a:xfrm>
          </p:grpSpPr>
          <p:sp>
            <p:nvSpPr>
              <p:cNvPr id="411793" name="Rectangle 14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94" name="Freeform 146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95" name="Freeform 147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97" name="Group 149"/>
            <p:cNvGrpSpPr>
              <a:grpSpLocks/>
            </p:cNvGrpSpPr>
            <p:nvPr/>
          </p:nvGrpSpPr>
          <p:grpSpPr bwMode="auto">
            <a:xfrm>
              <a:off x="4820" y="2604"/>
              <a:ext cx="120" cy="114"/>
              <a:chOff x="1300" y="3186"/>
              <a:chExt cx="120" cy="114"/>
            </a:xfrm>
          </p:grpSpPr>
          <p:sp>
            <p:nvSpPr>
              <p:cNvPr id="411798" name="Rectangle 150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99" name="Freeform 151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800" name="Freeform 152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11801" name="Text Box 153"/>
            <p:cNvSpPr txBox="1">
              <a:spLocks noChangeArrowheads="1"/>
            </p:cNvSpPr>
            <p:nvPr/>
          </p:nvSpPr>
          <p:spPr bwMode="auto">
            <a:xfrm>
              <a:off x="2785" y="2683"/>
              <a:ext cx="8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dest. address </a:t>
              </a:r>
            </a:p>
          </p:txBody>
        </p:sp>
        <p:sp>
          <p:nvSpPr>
            <p:cNvPr id="411802" name="Text Box 154"/>
            <p:cNvSpPr txBox="1">
              <a:spLocks noChangeArrowheads="1"/>
            </p:cNvSpPr>
            <p:nvPr/>
          </p:nvSpPr>
          <p:spPr bwMode="auto">
            <a:xfrm>
              <a:off x="3762" y="2681"/>
              <a:ext cx="91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source address </a:t>
              </a:r>
            </a:p>
          </p:txBody>
        </p:sp>
        <p:sp>
          <p:nvSpPr>
            <p:cNvPr id="411804" name="Text Box 156"/>
            <p:cNvSpPr txBox="1">
              <a:spLocks noChangeArrowheads="1"/>
            </p:cNvSpPr>
            <p:nvPr/>
          </p:nvSpPr>
          <p:spPr bwMode="auto">
            <a:xfrm>
              <a:off x="4146" y="2896"/>
              <a:ext cx="9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802.</a:t>
              </a:r>
              <a:r>
                <a:rPr lang="en-US" b="1">
                  <a:solidFill>
                    <a:srgbClr val="FF0000"/>
                  </a:solidFill>
                </a:rPr>
                <a:t>3</a:t>
              </a:r>
              <a:r>
                <a:rPr lang="en-US">
                  <a:solidFill>
                    <a:srgbClr val="FF0000"/>
                  </a:solidFill>
                </a:rPr>
                <a:t> </a:t>
              </a:r>
              <a:r>
                <a:rPr lang="en-US"/>
                <a:t>frame</a:t>
              </a:r>
            </a:p>
          </p:txBody>
        </p:sp>
      </p:grpSp>
      <p:sp>
        <p:nvSpPr>
          <p:cNvPr id="411807" name="Rectangle 159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u="sng">
                <a:solidFill>
                  <a:schemeClr val="accent2"/>
                </a:solidFill>
              </a:rPr>
              <a:t>802.11 frame: addressing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1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AFC0AD90-113B-41D4-B159-4049294EE7B7}" type="slidenum">
              <a:rPr lang="en-US"/>
              <a:pPr/>
              <a:t>20</a:t>
            </a:fld>
            <a:endParaRPr lang="en-US"/>
          </a:p>
        </p:txBody>
      </p:sp>
      <p:grpSp>
        <p:nvGrpSpPr>
          <p:cNvPr id="414722" name="Group 2"/>
          <p:cNvGrpSpPr>
            <a:grpSpLocks/>
          </p:cNvGrpSpPr>
          <p:nvPr/>
        </p:nvGrpSpPr>
        <p:grpSpPr bwMode="auto">
          <a:xfrm>
            <a:off x="519113" y="2179638"/>
            <a:ext cx="8077200" cy="985837"/>
            <a:chOff x="240" y="887"/>
            <a:chExt cx="5088" cy="621"/>
          </a:xfrm>
        </p:grpSpPr>
        <p:sp>
          <p:nvSpPr>
            <p:cNvPr id="414723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frame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  <p:sp>
          <p:nvSpPr>
            <p:cNvPr id="414724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duration</a:t>
              </a:r>
            </a:p>
          </p:txBody>
        </p:sp>
        <p:sp>
          <p:nvSpPr>
            <p:cNvPr id="414725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1</a:t>
              </a:r>
            </a:p>
          </p:txBody>
        </p:sp>
        <p:sp>
          <p:nvSpPr>
            <p:cNvPr id="414726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2</a:t>
              </a:r>
            </a:p>
          </p:txBody>
        </p:sp>
        <p:sp>
          <p:nvSpPr>
            <p:cNvPr id="414727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4</a:t>
              </a:r>
            </a:p>
          </p:txBody>
        </p:sp>
        <p:sp>
          <p:nvSpPr>
            <p:cNvPr id="414728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3</a:t>
              </a:r>
            </a:p>
          </p:txBody>
        </p:sp>
        <p:sp>
          <p:nvSpPr>
            <p:cNvPr id="414729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600">
                <a:latin typeface="Arial" charset="0"/>
              </a:endParaRPr>
            </a:p>
          </p:txBody>
        </p:sp>
        <p:sp>
          <p:nvSpPr>
            <p:cNvPr id="414730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payload</a:t>
              </a:r>
            </a:p>
          </p:txBody>
        </p:sp>
        <p:sp>
          <p:nvSpPr>
            <p:cNvPr id="414731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CRC</a:t>
              </a:r>
            </a:p>
          </p:txBody>
        </p:sp>
        <p:sp>
          <p:nvSpPr>
            <p:cNvPr id="414732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33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34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5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6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7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38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9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0 - 2312</a:t>
              </a:r>
            </a:p>
          </p:txBody>
        </p:sp>
        <p:sp>
          <p:nvSpPr>
            <p:cNvPr id="414740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4</a:t>
              </a:r>
            </a:p>
          </p:txBody>
        </p:sp>
        <p:sp>
          <p:nvSpPr>
            <p:cNvPr id="414741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seq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</p:grpSp>
      <p:grpSp>
        <p:nvGrpSpPr>
          <p:cNvPr id="414743" name="Group 23"/>
          <p:cNvGrpSpPr>
            <a:grpSpLocks/>
          </p:cNvGrpSpPr>
          <p:nvPr/>
        </p:nvGrpSpPr>
        <p:grpSpPr bwMode="auto">
          <a:xfrm>
            <a:off x="442913" y="3856038"/>
            <a:ext cx="8534400" cy="954087"/>
            <a:chOff x="240" y="1991"/>
            <a:chExt cx="5376" cy="601"/>
          </a:xfrm>
        </p:grpSpPr>
        <p:sp>
          <p:nvSpPr>
            <p:cNvPr id="414744" name="Rectangle 24"/>
            <p:cNvSpPr>
              <a:spLocks noChangeArrowheads="1"/>
            </p:cNvSpPr>
            <p:nvPr/>
          </p:nvSpPr>
          <p:spPr bwMode="auto">
            <a:xfrm>
              <a:off x="864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Type</a:t>
              </a:r>
            </a:p>
          </p:txBody>
        </p:sp>
        <p:sp>
          <p:nvSpPr>
            <p:cNvPr id="414745" name="Rectangle 25"/>
            <p:cNvSpPr>
              <a:spLocks noChangeArrowheads="1"/>
            </p:cNvSpPr>
            <p:nvPr/>
          </p:nvSpPr>
          <p:spPr bwMode="auto">
            <a:xfrm>
              <a:off x="259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From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AP</a:t>
              </a:r>
            </a:p>
          </p:txBody>
        </p:sp>
        <p:sp>
          <p:nvSpPr>
            <p:cNvPr id="414746" name="Rectangle 26"/>
            <p:cNvSpPr>
              <a:spLocks noChangeArrowheads="1"/>
            </p:cNvSpPr>
            <p:nvPr/>
          </p:nvSpPr>
          <p:spPr bwMode="auto">
            <a:xfrm>
              <a:off x="1488" y="2208"/>
              <a:ext cx="67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Subtype</a:t>
              </a:r>
            </a:p>
          </p:txBody>
        </p:sp>
        <p:sp>
          <p:nvSpPr>
            <p:cNvPr id="414747" name="Rectangle 27"/>
            <p:cNvSpPr>
              <a:spLocks noChangeArrowheads="1"/>
            </p:cNvSpPr>
            <p:nvPr/>
          </p:nvSpPr>
          <p:spPr bwMode="auto">
            <a:xfrm>
              <a:off x="216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To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AP</a:t>
              </a:r>
            </a:p>
          </p:txBody>
        </p:sp>
        <p:sp>
          <p:nvSpPr>
            <p:cNvPr id="414748" name="Rectangle 28"/>
            <p:cNvSpPr>
              <a:spLocks noChangeArrowheads="1"/>
            </p:cNvSpPr>
            <p:nvPr/>
          </p:nvSpPr>
          <p:spPr bwMode="auto">
            <a:xfrm>
              <a:off x="302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More 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frag</a:t>
              </a:r>
            </a:p>
          </p:txBody>
        </p:sp>
        <p:sp>
          <p:nvSpPr>
            <p:cNvPr id="414749" name="Rectangle 29"/>
            <p:cNvSpPr>
              <a:spLocks noChangeArrowheads="1"/>
            </p:cNvSpPr>
            <p:nvPr/>
          </p:nvSpPr>
          <p:spPr bwMode="auto">
            <a:xfrm>
              <a:off x="475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WEP</a:t>
              </a:r>
            </a:p>
          </p:txBody>
        </p:sp>
        <p:sp>
          <p:nvSpPr>
            <p:cNvPr id="414750" name="Rectangle 30"/>
            <p:cNvSpPr>
              <a:spLocks noChangeArrowheads="1"/>
            </p:cNvSpPr>
            <p:nvPr/>
          </p:nvSpPr>
          <p:spPr bwMode="auto">
            <a:xfrm>
              <a:off x="432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More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data</a:t>
              </a:r>
            </a:p>
          </p:txBody>
        </p:sp>
        <p:sp>
          <p:nvSpPr>
            <p:cNvPr id="414751" name="Rectangle 31"/>
            <p:cNvSpPr>
              <a:spLocks noChangeArrowheads="1"/>
            </p:cNvSpPr>
            <p:nvPr/>
          </p:nvSpPr>
          <p:spPr bwMode="auto">
            <a:xfrm>
              <a:off x="3888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Power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mgt</a:t>
              </a:r>
            </a:p>
          </p:txBody>
        </p:sp>
        <p:sp>
          <p:nvSpPr>
            <p:cNvPr id="414752" name="Rectangle 32"/>
            <p:cNvSpPr>
              <a:spLocks noChangeArrowheads="1"/>
            </p:cNvSpPr>
            <p:nvPr/>
          </p:nvSpPr>
          <p:spPr bwMode="auto">
            <a:xfrm>
              <a:off x="3456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Retry</a:t>
              </a:r>
            </a:p>
          </p:txBody>
        </p:sp>
        <p:sp>
          <p:nvSpPr>
            <p:cNvPr id="414753" name="Rectangle 33"/>
            <p:cNvSpPr>
              <a:spLocks noChangeArrowheads="1"/>
            </p:cNvSpPr>
            <p:nvPr/>
          </p:nvSpPr>
          <p:spPr bwMode="auto">
            <a:xfrm>
              <a:off x="518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Rsvd</a:t>
              </a:r>
            </a:p>
          </p:txBody>
        </p:sp>
        <p:sp>
          <p:nvSpPr>
            <p:cNvPr id="414754" name="Rectangle 34"/>
            <p:cNvSpPr>
              <a:spLocks noChangeArrowheads="1"/>
            </p:cNvSpPr>
            <p:nvPr/>
          </p:nvSpPr>
          <p:spPr bwMode="auto">
            <a:xfrm>
              <a:off x="240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Protocol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version</a:t>
              </a:r>
            </a:p>
          </p:txBody>
        </p:sp>
        <p:sp>
          <p:nvSpPr>
            <p:cNvPr id="414755" name="Text Box 35"/>
            <p:cNvSpPr txBox="1">
              <a:spLocks noChangeArrowheads="1"/>
            </p:cNvSpPr>
            <p:nvPr/>
          </p:nvSpPr>
          <p:spPr bwMode="auto">
            <a:xfrm>
              <a:off x="518" y="199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56" name="Text Box 36"/>
            <p:cNvSpPr txBox="1">
              <a:spLocks noChangeArrowheads="1"/>
            </p:cNvSpPr>
            <p:nvPr/>
          </p:nvSpPr>
          <p:spPr bwMode="auto">
            <a:xfrm>
              <a:off x="110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57" name="Text Box 37"/>
            <p:cNvSpPr txBox="1">
              <a:spLocks noChangeArrowheads="1"/>
            </p:cNvSpPr>
            <p:nvPr/>
          </p:nvSpPr>
          <p:spPr bwMode="auto">
            <a:xfrm>
              <a:off x="1728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4</a:t>
              </a:r>
            </a:p>
          </p:txBody>
        </p:sp>
        <p:sp>
          <p:nvSpPr>
            <p:cNvPr id="414758" name="Text Box 38"/>
            <p:cNvSpPr txBox="1">
              <a:spLocks noChangeArrowheads="1"/>
            </p:cNvSpPr>
            <p:nvPr/>
          </p:nvSpPr>
          <p:spPr bwMode="auto">
            <a:xfrm>
              <a:off x="230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59" name="Text Box 39"/>
            <p:cNvSpPr txBox="1">
              <a:spLocks noChangeArrowheads="1"/>
            </p:cNvSpPr>
            <p:nvPr/>
          </p:nvSpPr>
          <p:spPr bwMode="auto">
            <a:xfrm>
              <a:off x="2688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0" name="Text Box 40"/>
            <p:cNvSpPr txBox="1">
              <a:spLocks noChangeArrowheads="1"/>
            </p:cNvSpPr>
            <p:nvPr/>
          </p:nvSpPr>
          <p:spPr bwMode="auto">
            <a:xfrm>
              <a:off x="3120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1" name="Text Box 41"/>
            <p:cNvSpPr txBox="1">
              <a:spLocks noChangeArrowheads="1"/>
            </p:cNvSpPr>
            <p:nvPr/>
          </p:nvSpPr>
          <p:spPr bwMode="auto">
            <a:xfrm>
              <a:off x="446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2" name="Text Box 42"/>
            <p:cNvSpPr txBox="1">
              <a:spLocks noChangeArrowheads="1"/>
            </p:cNvSpPr>
            <p:nvPr/>
          </p:nvSpPr>
          <p:spPr bwMode="auto">
            <a:xfrm>
              <a:off x="4896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3" name="Text Box 43"/>
            <p:cNvSpPr txBox="1">
              <a:spLocks noChangeArrowheads="1"/>
            </p:cNvSpPr>
            <p:nvPr/>
          </p:nvSpPr>
          <p:spPr bwMode="auto">
            <a:xfrm>
              <a:off x="5280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4" name="Text Box 44"/>
            <p:cNvSpPr txBox="1">
              <a:spLocks noChangeArrowheads="1"/>
            </p:cNvSpPr>
            <p:nvPr/>
          </p:nvSpPr>
          <p:spPr bwMode="auto">
            <a:xfrm>
              <a:off x="3600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5" name="Text Box 45"/>
            <p:cNvSpPr txBox="1">
              <a:spLocks noChangeArrowheads="1"/>
            </p:cNvSpPr>
            <p:nvPr/>
          </p:nvSpPr>
          <p:spPr bwMode="auto">
            <a:xfrm>
              <a:off x="398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</p:grpSp>
      <p:sp>
        <p:nvSpPr>
          <p:cNvPr id="414767" name="Freeform 47"/>
          <p:cNvSpPr>
            <a:spLocks/>
          </p:cNvSpPr>
          <p:nvPr/>
        </p:nvSpPr>
        <p:spPr bwMode="auto">
          <a:xfrm>
            <a:off x="430213" y="3144838"/>
            <a:ext cx="8713787" cy="10668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664"/>
              </a:cxn>
              <a:cxn ang="0">
                <a:pos x="5392" y="672"/>
              </a:cxn>
              <a:cxn ang="0">
                <a:pos x="584" y="0"/>
              </a:cxn>
              <a:cxn ang="0">
                <a:pos x="64" y="0"/>
              </a:cxn>
            </a:cxnLst>
            <a:rect l="0" t="0" r="r" b="b"/>
            <a:pathLst>
              <a:path w="5489" h="672">
                <a:moveTo>
                  <a:pt x="64" y="0"/>
                </a:moveTo>
                <a:lnTo>
                  <a:pt x="0" y="664"/>
                </a:lnTo>
                <a:lnTo>
                  <a:pt x="5392" y="672"/>
                </a:lnTo>
                <a:cubicBezTo>
                  <a:pt x="5489" y="561"/>
                  <a:pt x="976" y="408"/>
                  <a:pt x="584" y="0"/>
                </a:cubicBezTo>
                <a:cubicBezTo>
                  <a:pt x="152" y="0"/>
                  <a:pt x="172" y="0"/>
                  <a:pt x="64" y="0"/>
                </a:cubicBez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>
                  <a:alpha val="17999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768" name="Rectangle 48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u="sng">
                <a:solidFill>
                  <a:schemeClr val="accent2"/>
                </a:solidFill>
              </a:rPr>
              <a:t>802.11 frame: more</a:t>
            </a:r>
          </a:p>
        </p:txBody>
      </p:sp>
      <p:sp>
        <p:nvSpPr>
          <p:cNvPr id="414769" name="Text Box 49"/>
          <p:cNvSpPr txBox="1">
            <a:spLocks noChangeArrowheads="1"/>
          </p:cNvSpPr>
          <p:nvPr/>
        </p:nvSpPr>
        <p:spPr bwMode="auto">
          <a:xfrm>
            <a:off x="2132013" y="1335088"/>
            <a:ext cx="33226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duration of reserved </a:t>
            </a:r>
          </a:p>
          <a:p>
            <a:r>
              <a:rPr lang="en-US"/>
              <a:t>transmission time (RTS/CTS)</a:t>
            </a:r>
          </a:p>
        </p:txBody>
      </p:sp>
      <p:sp>
        <p:nvSpPr>
          <p:cNvPr id="414770" name="Line 50"/>
          <p:cNvSpPr>
            <a:spLocks noChangeShapeType="1"/>
          </p:cNvSpPr>
          <p:nvPr/>
        </p:nvSpPr>
        <p:spPr bwMode="auto">
          <a:xfrm flipH="1">
            <a:off x="1905000" y="1554163"/>
            <a:ext cx="258763" cy="639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4771" name="Text Box 51"/>
          <p:cNvSpPr txBox="1">
            <a:spLocks noChangeArrowheads="1"/>
          </p:cNvSpPr>
          <p:nvPr/>
        </p:nvSpPr>
        <p:spPr bwMode="auto">
          <a:xfrm>
            <a:off x="5926138" y="1196975"/>
            <a:ext cx="2144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frame seq #</a:t>
            </a:r>
          </a:p>
          <a:p>
            <a:r>
              <a:rPr lang="en-US"/>
              <a:t>(for reliable ARQ)</a:t>
            </a:r>
          </a:p>
        </p:txBody>
      </p:sp>
      <p:sp>
        <p:nvSpPr>
          <p:cNvPr id="414772" name="Line 52"/>
          <p:cNvSpPr>
            <a:spLocks noChangeShapeType="1"/>
          </p:cNvSpPr>
          <p:nvPr/>
        </p:nvSpPr>
        <p:spPr bwMode="auto">
          <a:xfrm flipH="1">
            <a:off x="5410200" y="1493838"/>
            <a:ext cx="487363" cy="91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4773" name="Line 53"/>
          <p:cNvSpPr>
            <a:spLocks noChangeShapeType="1"/>
          </p:cNvSpPr>
          <p:nvPr/>
        </p:nvSpPr>
        <p:spPr bwMode="auto">
          <a:xfrm flipH="1" flipV="1">
            <a:off x="2012950" y="4908550"/>
            <a:ext cx="258763" cy="639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4774" name="Text Box 54"/>
          <p:cNvSpPr txBox="1">
            <a:spLocks noChangeArrowheads="1"/>
          </p:cNvSpPr>
          <p:nvPr/>
        </p:nvSpPr>
        <p:spPr bwMode="auto">
          <a:xfrm>
            <a:off x="2192338" y="5480050"/>
            <a:ext cx="2579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frame type</a:t>
            </a:r>
          </a:p>
          <a:p>
            <a:r>
              <a:rPr lang="en-US"/>
              <a:t>(RTS, CTS, ACK, 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A37A97F0-6C3F-4615-8051-C4FC756D6081}" type="slidenum">
              <a:rPr lang="en-US"/>
              <a:pPr/>
              <a:t>21</a:t>
            </a:fld>
            <a:endParaRPr lang="en-US"/>
          </a:p>
        </p:txBody>
      </p:sp>
      <p:sp>
        <p:nvSpPr>
          <p:cNvPr id="412674" name="Oval 2"/>
          <p:cNvSpPr>
            <a:spLocks noChangeArrowheads="1"/>
          </p:cNvSpPr>
          <p:nvPr/>
        </p:nvSpPr>
        <p:spPr bwMode="auto">
          <a:xfrm>
            <a:off x="6397625" y="3155950"/>
            <a:ext cx="2335213" cy="2224088"/>
          </a:xfrm>
          <a:prstGeom prst="ellipse">
            <a:avLst/>
          </a:prstGeom>
          <a:solidFill>
            <a:schemeClr val="accent1">
              <a:alpha val="49001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600"/>
          </a:p>
        </p:txBody>
      </p:sp>
      <p:sp>
        <p:nvSpPr>
          <p:cNvPr id="412675" name="Oval 3"/>
          <p:cNvSpPr>
            <a:spLocks noChangeArrowheads="1"/>
          </p:cNvSpPr>
          <p:nvPr/>
        </p:nvSpPr>
        <p:spPr bwMode="auto">
          <a:xfrm>
            <a:off x="4541838" y="3090863"/>
            <a:ext cx="2335212" cy="2224087"/>
          </a:xfrm>
          <a:prstGeom prst="ellipse">
            <a:avLst/>
          </a:prstGeom>
          <a:solidFill>
            <a:schemeClr val="accent1">
              <a:alpha val="49001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600">
              <a:latin typeface="Arial" charset="0"/>
            </a:endParaRPr>
          </a:p>
        </p:txBody>
      </p:sp>
      <p:grpSp>
        <p:nvGrpSpPr>
          <p:cNvPr id="412676" name="Group 4"/>
          <p:cNvGrpSpPr>
            <a:grpSpLocks/>
          </p:cNvGrpSpPr>
          <p:nvPr/>
        </p:nvGrpSpPr>
        <p:grpSpPr bwMode="auto">
          <a:xfrm>
            <a:off x="4748213" y="4268788"/>
            <a:ext cx="617537" cy="654050"/>
            <a:chOff x="2870" y="1518"/>
            <a:chExt cx="292" cy="320"/>
          </a:xfrm>
        </p:grpSpPr>
        <p:graphicFrame>
          <p:nvGraphicFramePr>
            <p:cNvPr id="412677" name="Object 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2677" name="Clip" r:id="rId3" imgW="819000" imgH="847800" progId="">
                <p:embed/>
              </p:oleObj>
            </a:graphicData>
          </a:graphic>
        </p:graphicFrame>
        <p:graphicFrame>
          <p:nvGraphicFramePr>
            <p:cNvPr id="412678" name="Object 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2678" name="Clip" r:id="rId4" imgW="1266840" imgH="1200240" progId="">
                <p:embed/>
              </p:oleObj>
            </a:graphicData>
          </a:graphic>
        </p:graphicFrame>
      </p:grpSp>
      <p:grpSp>
        <p:nvGrpSpPr>
          <p:cNvPr id="412679" name="Group 7"/>
          <p:cNvGrpSpPr>
            <a:grpSpLocks/>
          </p:cNvGrpSpPr>
          <p:nvPr/>
        </p:nvGrpSpPr>
        <p:grpSpPr bwMode="auto">
          <a:xfrm>
            <a:off x="7770813" y="3319463"/>
            <a:ext cx="619125" cy="654050"/>
            <a:chOff x="2870" y="1518"/>
            <a:chExt cx="292" cy="320"/>
          </a:xfrm>
        </p:grpSpPr>
        <p:graphicFrame>
          <p:nvGraphicFramePr>
            <p:cNvPr id="412680" name="Object 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2680" name="Clip" r:id="rId5" imgW="819000" imgH="847800" progId="">
                <p:embed/>
              </p:oleObj>
            </a:graphicData>
          </a:graphic>
        </p:graphicFrame>
        <p:graphicFrame>
          <p:nvGraphicFramePr>
            <p:cNvPr id="412681" name="Object 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2681" name="Clip" r:id="rId6" imgW="1266840" imgH="1200240" progId="">
                <p:embed/>
              </p:oleObj>
            </a:graphicData>
          </a:graphic>
        </p:graphicFrame>
      </p:grpSp>
      <p:sp>
        <p:nvSpPr>
          <p:cNvPr id="412682" name="Text Box 10"/>
          <p:cNvSpPr txBox="1">
            <a:spLocks noChangeArrowheads="1"/>
          </p:cNvSpPr>
          <p:nvPr/>
        </p:nvSpPr>
        <p:spPr bwMode="auto">
          <a:xfrm>
            <a:off x="6602413" y="2522538"/>
            <a:ext cx="854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hub or </a:t>
            </a:r>
          </a:p>
          <a:p>
            <a:pPr eaLnBrk="1" hangingPunct="1"/>
            <a:r>
              <a:rPr lang="en-US" sz="1600"/>
              <a:t>switch</a:t>
            </a:r>
          </a:p>
        </p:txBody>
      </p:sp>
      <p:sp>
        <p:nvSpPr>
          <p:cNvPr id="412683" name="Line 11"/>
          <p:cNvSpPr>
            <a:spLocks noChangeShapeType="1"/>
          </p:cNvSpPr>
          <p:nvPr/>
        </p:nvSpPr>
        <p:spPr bwMode="auto">
          <a:xfrm flipH="1">
            <a:off x="5778500" y="3287713"/>
            <a:ext cx="6873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684" name="Line 12"/>
          <p:cNvSpPr>
            <a:spLocks noChangeShapeType="1"/>
          </p:cNvSpPr>
          <p:nvPr/>
        </p:nvSpPr>
        <p:spPr bwMode="auto">
          <a:xfrm>
            <a:off x="6740525" y="3155950"/>
            <a:ext cx="869950" cy="111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685" name="Line 13"/>
          <p:cNvSpPr>
            <a:spLocks noChangeShapeType="1"/>
          </p:cNvSpPr>
          <p:nvPr/>
        </p:nvSpPr>
        <p:spPr bwMode="auto">
          <a:xfrm flipV="1">
            <a:off x="6626225" y="2306638"/>
            <a:ext cx="14288" cy="77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686" name="Text Box 14"/>
          <p:cNvSpPr txBox="1">
            <a:spLocks noChangeArrowheads="1"/>
          </p:cNvSpPr>
          <p:nvPr/>
        </p:nvSpPr>
        <p:spPr bwMode="auto">
          <a:xfrm>
            <a:off x="7346950" y="4298950"/>
            <a:ext cx="623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AP 2</a:t>
            </a:r>
          </a:p>
        </p:txBody>
      </p:sp>
      <p:sp>
        <p:nvSpPr>
          <p:cNvPr id="412687" name="Text Box 15"/>
          <p:cNvSpPr txBox="1">
            <a:spLocks noChangeArrowheads="1"/>
          </p:cNvSpPr>
          <p:nvPr/>
        </p:nvSpPr>
        <p:spPr bwMode="auto">
          <a:xfrm>
            <a:off x="6029325" y="386238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1600">
              <a:latin typeface="Arial" charset="0"/>
            </a:endParaRPr>
          </a:p>
        </p:txBody>
      </p:sp>
      <p:sp>
        <p:nvSpPr>
          <p:cNvPr id="412688" name="Text Box 16"/>
          <p:cNvSpPr txBox="1">
            <a:spLocks noChangeArrowheads="1"/>
          </p:cNvSpPr>
          <p:nvPr/>
        </p:nvSpPr>
        <p:spPr bwMode="auto">
          <a:xfrm>
            <a:off x="5846763" y="3830638"/>
            <a:ext cx="592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AP 1</a:t>
            </a:r>
          </a:p>
        </p:txBody>
      </p:sp>
      <p:sp>
        <p:nvSpPr>
          <p:cNvPr id="412690" name="Text Box 18"/>
          <p:cNvSpPr txBox="1">
            <a:spLocks noChangeArrowheads="1"/>
          </p:cNvSpPr>
          <p:nvPr/>
        </p:nvSpPr>
        <p:spPr bwMode="auto">
          <a:xfrm>
            <a:off x="5973763" y="4833938"/>
            <a:ext cx="43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H1</a:t>
            </a:r>
          </a:p>
        </p:txBody>
      </p:sp>
      <p:sp>
        <p:nvSpPr>
          <p:cNvPr id="412691" name="Text Box 19"/>
          <p:cNvSpPr txBox="1">
            <a:spLocks noChangeArrowheads="1"/>
          </p:cNvSpPr>
          <p:nvPr/>
        </p:nvSpPr>
        <p:spPr bwMode="auto">
          <a:xfrm>
            <a:off x="8035925" y="46815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1600">
              <a:latin typeface="Arial" charset="0"/>
            </a:endParaRPr>
          </a:p>
        </p:txBody>
      </p:sp>
      <p:sp>
        <p:nvSpPr>
          <p:cNvPr id="412692" name="Text Box 20"/>
          <p:cNvSpPr txBox="1">
            <a:spLocks noChangeArrowheads="1"/>
          </p:cNvSpPr>
          <p:nvPr/>
        </p:nvSpPr>
        <p:spPr bwMode="auto">
          <a:xfrm>
            <a:off x="7620000" y="4846638"/>
            <a:ext cx="7667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BBS 2</a:t>
            </a:r>
          </a:p>
        </p:txBody>
      </p:sp>
      <p:sp>
        <p:nvSpPr>
          <p:cNvPr id="412693" name="Text Box 21"/>
          <p:cNvSpPr txBox="1">
            <a:spLocks noChangeArrowheads="1"/>
          </p:cNvSpPr>
          <p:nvPr/>
        </p:nvSpPr>
        <p:spPr bwMode="auto">
          <a:xfrm>
            <a:off x="5145088" y="3343275"/>
            <a:ext cx="735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BBS 1</a:t>
            </a:r>
          </a:p>
        </p:txBody>
      </p:sp>
      <p:grpSp>
        <p:nvGrpSpPr>
          <p:cNvPr id="412694" name="Group 22"/>
          <p:cNvGrpSpPr>
            <a:grpSpLocks/>
          </p:cNvGrpSpPr>
          <p:nvPr/>
        </p:nvGrpSpPr>
        <p:grpSpPr bwMode="auto">
          <a:xfrm>
            <a:off x="6327775" y="3025775"/>
            <a:ext cx="412750" cy="284163"/>
            <a:chOff x="2016" y="960"/>
            <a:chExt cx="288" cy="209"/>
          </a:xfrm>
        </p:grpSpPr>
        <p:sp>
          <p:nvSpPr>
            <p:cNvPr id="412695" name="Line 23"/>
            <p:cNvSpPr>
              <a:spLocks noChangeShapeType="1"/>
            </p:cNvSpPr>
            <p:nvPr/>
          </p:nvSpPr>
          <p:spPr bwMode="auto">
            <a:xfrm>
              <a:off x="2304" y="96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2696" name="Rectangle 24"/>
            <p:cNvSpPr>
              <a:spLocks noChangeArrowheads="1"/>
            </p:cNvSpPr>
            <p:nvPr/>
          </p:nvSpPr>
          <p:spPr bwMode="auto">
            <a:xfrm>
              <a:off x="2016" y="1104"/>
              <a:ext cx="267" cy="65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412697" name="Group 25"/>
            <p:cNvGrpSpPr>
              <a:grpSpLocks/>
            </p:cNvGrpSpPr>
            <p:nvPr/>
          </p:nvGrpSpPr>
          <p:grpSpPr bwMode="auto">
            <a:xfrm>
              <a:off x="2160" y="1008"/>
              <a:ext cx="109" cy="91"/>
              <a:chOff x="576" y="3456"/>
              <a:chExt cx="288" cy="240"/>
            </a:xfrm>
          </p:grpSpPr>
          <p:sp>
            <p:nvSpPr>
              <p:cNvPr id="412698" name="Line 26"/>
              <p:cNvSpPr>
                <a:spLocks noChangeShapeType="1"/>
              </p:cNvSpPr>
              <p:nvPr/>
            </p:nvSpPr>
            <p:spPr bwMode="auto">
              <a:xfrm>
                <a:off x="624" y="3456"/>
                <a:ext cx="192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2699" name="Line 27"/>
              <p:cNvSpPr>
                <a:spLocks noChangeShapeType="1"/>
              </p:cNvSpPr>
              <p:nvPr/>
            </p:nvSpPr>
            <p:spPr bwMode="auto">
              <a:xfrm flipH="1">
                <a:off x="576" y="3456"/>
                <a:ext cx="288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412700" name="Group 28"/>
          <p:cNvGrpSpPr>
            <a:grpSpLocks/>
          </p:cNvGrpSpPr>
          <p:nvPr/>
        </p:nvGrpSpPr>
        <p:grpSpPr bwMode="auto">
          <a:xfrm>
            <a:off x="7243763" y="3711575"/>
            <a:ext cx="842962" cy="600075"/>
            <a:chOff x="1160" y="2192"/>
            <a:chExt cx="589" cy="440"/>
          </a:xfrm>
        </p:grpSpPr>
        <p:pic>
          <p:nvPicPr>
            <p:cNvPr id="412701" name="Picture 29" descr="31u_bnrz[1]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16200000">
              <a:off x="1349" y="2458"/>
              <a:ext cx="212" cy="135"/>
            </a:xfrm>
            <a:prstGeom prst="rect">
              <a:avLst/>
            </a:prstGeom>
            <a:noFill/>
          </p:spPr>
        </p:pic>
        <p:sp>
          <p:nvSpPr>
            <p:cNvPr id="412702" name="AutoShape 30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3" name="Freeform 31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68" y="34"/>
                </a:cxn>
                <a:cxn ang="0">
                  <a:pos x="52" y="44"/>
                </a:cxn>
                <a:cxn ang="0">
                  <a:pos x="38" y="55"/>
                </a:cxn>
                <a:cxn ang="0">
                  <a:pos x="25" y="67"/>
                </a:cxn>
                <a:cxn ang="0">
                  <a:pos x="14" y="80"/>
                </a:cxn>
                <a:cxn ang="0">
                  <a:pos x="7" y="94"/>
                </a:cxn>
                <a:cxn ang="0">
                  <a:pos x="3" y="109"/>
                </a:cxn>
                <a:cxn ang="0">
                  <a:pos x="0" y="124"/>
                </a:cxn>
                <a:cxn ang="0">
                  <a:pos x="3" y="145"/>
                </a:cxn>
                <a:cxn ang="0">
                  <a:pos x="14" y="163"/>
                </a:cxn>
                <a:cxn ang="0">
                  <a:pos x="32" y="178"/>
                </a:cxn>
                <a:cxn ang="0">
                  <a:pos x="55" y="189"/>
                </a:cxn>
                <a:cxn ang="0">
                  <a:pos x="81" y="198"/>
                </a:cxn>
                <a:cxn ang="0">
                  <a:pos x="109" y="202"/>
                </a:cxn>
                <a:cxn ang="0">
                  <a:pos x="138" y="203"/>
                </a:cxn>
                <a:cxn ang="0">
                  <a:pos x="165" y="200"/>
                </a:cxn>
                <a:cxn ang="0">
                  <a:pos x="171" y="200"/>
                </a:cxn>
                <a:cxn ang="0">
                  <a:pos x="177" y="198"/>
                </a:cxn>
                <a:cxn ang="0">
                  <a:pos x="181" y="195"/>
                </a:cxn>
                <a:cxn ang="0">
                  <a:pos x="183" y="191"/>
                </a:cxn>
                <a:cxn ang="0">
                  <a:pos x="180" y="186"/>
                </a:cxn>
                <a:cxn ang="0">
                  <a:pos x="174" y="182"/>
                </a:cxn>
                <a:cxn ang="0">
                  <a:pos x="167" y="178"/>
                </a:cxn>
                <a:cxn ang="0">
                  <a:pos x="160" y="176"/>
                </a:cxn>
                <a:cxn ang="0">
                  <a:pos x="145" y="173"/>
                </a:cxn>
                <a:cxn ang="0">
                  <a:pos x="131" y="171"/>
                </a:cxn>
                <a:cxn ang="0">
                  <a:pos x="116" y="169"/>
                </a:cxn>
                <a:cxn ang="0">
                  <a:pos x="103" y="167"/>
                </a:cxn>
                <a:cxn ang="0">
                  <a:pos x="90" y="164"/>
                </a:cxn>
                <a:cxn ang="0">
                  <a:pos x="77" y="160"/>
                </a:cxn>
                <a:cxn ang="0">
                  <a:pos x="65" y="154"/>
                </a:cxn>
                <a:cxn ang="0">
                  <a:pos x="54" y="146"/>
                </a:cxn>
                <a:cxn ang="0">
                  <a:pos x="49" y="112"/>
                </a:cxn>
                <a:cxn ang="0">
                  <a:pos x="61" y="84"/>
                </a:cxn>
                <a:cxn ang="0">
                  <a:pos x="84" y="62"/>
                </a:cxn>
                <a:cxn ang="0">
                  <a:pos x="116" y="44"/>
                </a:cxn>
                <a:cxn ang="0">
                  <a:pos x="151" y="30"/>
                </a:cxn>
                <a:cxn ang="0">
                  <a:pos x="187" y="19"/>
                </a:cxn>
                <a:cxn ang="0">
                  <a:pos x="220" y="11"/>
                </a:cxn>
                <a:cxn ang="0">
                  <a:pos x="247" y="4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4"/>
                </a:cxn>
                <a:cxn ang="0">
                  <a:pos x="149" y="9"/>
                </a:cxn>
                <a:cxn ang="0">
                  <a:pos x="128" y="14"/>
                </a:cxn>
                <a:cxn ang="0">
                  <a:pos x="106" y="20"/>
                </a:cxn>
                <a:cxn ang="0">
                  <a:pos x="87" y="26"/>
                </a:cxn>
              </a:cxnLst>
              <a:rect l="0" t="0" r="r" b="b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4" name="Freeform 32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/>
              <a:ahLst/>
              <a:cxnLst>
                <a:cxn ang="0">
                  <a:pos x="133" y="52"/>
                </a:cxn>
                <a:cxn ang="0">
                  <a:pos x="139" y="68"/>
                </a:cxn>
                <a:cxn ang="0">
                  <a:pos x="137" y="83"/>
                </a:cxn>
                <a:cxn ang="0">
                  <a:pos x="127" y="95"/>
                </a:cxn>
                <a:cxn ang="0">
                  <a:pos x="113" y="106"/>
                </a:cxn>
                <a:cxn ang="0">
                  <a:pos x="95" y="116"/>
                </a:cxn>
                <a:cxn ang="0">
                  <a:pos x="75" y="126"/>
                </a:cxn>
                <a:cxn ang="0">
                  <a:pos x="55" y="135"/>
                </a:cxn>
                <a:cxn ang="0">
                  <a:pos x="37" y="144"/>
                </a:cxn>
                <a:cxn ang="0">
                  <a:pos x="34" y="147"/>
                </a:cxn>
                <a:cxn ang="0">
                  <a:pos x="33" y="149"/>
                </a:cxn>
                <a:cxn ang="0">
                  <a:pos x="33" y="152"/>
                </a:cxn>
                <a:cxn ang="0">
                  <a:pos x="34" y="155"/>
                </a:cxn>
                <a:cxn ang="0">
                  <a:pos x="39" y="157"/>
                </a:cxn>
                <a:cxn ang="0">
                  <a:pos x="43" y="158"/>
                </a:cxn>
                <a:cxn ang="0">
                  <a:pos x="46" y="158"/>
                </a:cxn>
                <a:cxn ang="0">
                  <a:pos x="50" y="157"/>
                </a:cxn>
                <a:cxn ang="0">
                  <a:pos x="74" y="148"/>
                </a:cxn>
                <a:cxn ang="0">
                  <a:pos x="95" y="138"/>
                </a:cxn>
                <a:cxn ang="0">
                  <a:pos x="116" y="127"/>
                </a:cxn>
                <a:cxn ang="0">
                  <a:pos x="135" y="114"/>
                </a:cxn>
                <a:cxn ang="0">
                  <a:pos x="148" y="100"/>
                </a:cxn>
                <a:cxn ang="0">
                  <a:pos x="156" y="84"/>
                </a:cxn>
                <a:cxn ang="0">
                  <a:pos x="158" y="67"/>
                </a:cxn>
                <a:cxn ang="0">
                  <a:pos x="152" y="49"/>
                </a:cxn>
                <a:cxn ang="0">
                  <a:pos x="139" y="35"/>
                </a:cxn>
                <a:cxn ang="0">
                  <a:pos x="120" y="23"/>
                </a:cxn>
                <a:cxn ang="0">
                  <a:pos x="97" y="14"/>
                </a:cxn>
                <a:cxn ang="0">
                  <a:pos x="71" y="7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6" y="17"/>
                </a:cxn>
                <a:cxn ang="0">
                  <a:pos x="75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3" y="41"/>
                </a:cxn>
                <a:cxn ang="0">
                  <a:pos x="133" y="52"/>
                </a:cxn>
              </a:cxnLst>
              <a:rect l="0" t="0" r="r" b="b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5" name="Freeform 33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66" y="101"/>
                </a:cxn>
                <a:cxn ang="0">
                  <a:pos x="21" y="146"/>
                </a:cxn>
                <a:cxn ang="0">
                  <a:pos x="0" y="199"/>
                </a:cxn>
                <a:cxn ang="0">
                  <a:pos x="4" y="234"/>
                </a:cxn>
                <a:cxn ang="0">
                  <a:pos x="11" y="248"/>
                </a:cxn>
                <a:cxn ang="0">
                  <a:pos x="24" y="261"/>
                </a:cxn>
                <a:cxn ang="0">
                  <a:pos x="40" y="272"/>
                </a:cxn>
                <a:cxn ang="0">
                  <a:pos x="69" y="284"/>
                </a:cxn>
                <a:cxn ang="0">
                  <a:pos x="107" y="297"/>
                </a:cxn>
                <a:cxn ang="0">
                  <a:pos x="148" y="307"/>
                </a:cxn>
                <a:cxn ang="0">
                  <a:pos x="188" y="315"/>
                </a:cxn>
                <a:cxn ang="0">
                  <a:pos x="230" y="321"/>
                </a:cxn>
                <a:cxn ang="0">
                  <a:pos x="272" y="325"/>
                </a:cxn>
                <a:cxn ang="0">
                  <a:pos x="315" y="328"/>
                </a:cxn>
                <a:cxn ang="0">
                  <a:pos x="358" y="330"/>
                </a:cxn>
                <a:cxn ang="0">
                  <a:pos x="386" y="331"/>
                </a:cxn>
                <a:cxn ang="0">
                  <a:pos x="396" y="325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4"/>
                </a:cxn>
                <a:cxn ang="0">
                  <a:pos x="326" y="299"/>
                </a:cxn>
                <a:cxn ang="0">
                  <a:pos x="287" y="295"/>
                </a:cxn>
                <a:cxn ang="0">
                  <a:pos x="248" y="291"/>
                </a:cxn>
                <a:cxn ang="0">
                  <a:pos x="210" y="286"/>
                </a:cxn>
                <a:cxn ang="0">
                  <a:pos x="172" y="279"/>
                </a:cxn>
                <a:cxn ang="0">
                  <a:pos x="136" y="271"/>
                </a:cxn>
                <a:cxn ang="0">
                  <a:pos x="100" y="261"/>
                </a:cxn>
                <a:cxn ang="0">
                  <a:pos x="68" y="247"/>
                </a:cxn>
                <a:cxn ang="0">
                  <a:pos x="48" y="228"/>
                </a:cxn>
                <a:cxn ang="0">
                  <a:pos x="42" y="204"/>
                </a:cxn>
                <a:cxn ang="0">
                  <a:pos x="48" y="175"/>
                </a:cxn>
                <a:cxn ang="0">
                  <a:pos x="64" y="149"/>
                </a:cxn>
                <a:cxn ang="0">
                  <a:pos x="88" y="121"/>
                </a:cxn>
                <a:cxn ang="0">
                  <a:pos x="117" y="97"/>
                </a:cxn>
                <a:cxn ang="0">
                  <a:pos x="152" y="73"/>
                </a:cxn>
                <a:cxn ang="0">
                  <a:pos x="190" y="51"/>
                </a:cxn>
                <a:cxn ang="0">
                  <a:pos x="242" y="33"/>
                </a:cxn>
                <a:cxn ang="0">
                  <a:pos x="294" y="18"/>
                </a:cxn>
                <a:cxn ang="0">
                  <a:pos x="328" y="6"/>
                </a:cxn>
                <a:cxn ang="0">
                  <a:pos x="317" y="0"/>
                </a:cxn>
                <a:cxn ang="0">
                  <a:pos x="274" y="4"/>
                </a:cxn>
                <a:cxn ang="0">
                  <a:pos x="223" y="16"/>
                </a:cxn>
                <a:cxn ang="0">
                  <a:pos x="175" y="33"/>
                </a:cxn>
              </a:cxnLst>
              <a:rect l="0" t="0" r="r" b="b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6" name="Freeform 34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/>
              <a:ahLst/>
              <a:cxnLst>
                <a:cxn ang="0">
                  <a:pos x="290" y="68"/>
                </a:cxn>
                <a:cxn ang="0">
                  <a:pos x="306" y="80"/>
                </a:cxn>
                <a:cxn ang="0">
                  <a:pos x="316" y="94"/>
                </a:cxn>
                <a:cxn ang="0">
                  <a:pos x="321" y="109"/>
                </a:cxn>
                <a:cxn ang="0">
                  <a:pos x="321" y="125"/>
                </a:cxn>
                <a:cxn ang="0">
                  <a:pos x="318" y="138"/>
                </a:cxn>
                <a:cxn ang="0">
                  <a:pos x="312" y="149"/>
                </a:cxn>
                <a:cxn ang="0">
                  <a:pos x="302" y="160"/>
                </a:cxn>
                <a:cxn ang="0">
                  <a:pos x="292" y="169"/>
                </a:cxn>
                <a:cxn ang="0">
                  <a:pos x="279" y="179"/>
                </a:cxn>
                <a:cxn ang="0">
                  <a:pos x="266" y="187"/>
                </a:cxn>
                <a:cxn ang="0">
                  <a:pos x="253" y="196"/>
                </a:cxn>
                <a:cxn ang="0">
                  <a:pos x="240" y="205"/>
                </a:cxn>
                <a:cxn ang="0">
                  <a:pos x="237" y="209"/>
                </a:cxn>
                <a:cxn ang="0">
                  <a:pos x="237" y="212"/>
                </a:cxn>
                <a:cxn ang="0">
                  <a:pos x="237" y="215"/>
                </a:cxn>
                <a:cxn ang="0">
                  <a:pos x="240" y="218"/>
                </a:cxn>
                <a:cxn ang="0">
                  <a:pos x="244" y="220"/>
                </a:cxn>
                <a:cxn ang="0">
                  <a:pos x="250" y="221"/>
                </a:cxn>
                <a:cxn ang="0">
                  <a:pos x="254" y="220"/>
                </a:cxn>
                <a:cxn ang="0">
                  <a:pos x="258" y="218"/>
                </a:cxn>
                <a:cxn ang="0">
                  <a:pos x="287" y="204"/>
                </a:cxn>
                <a:cxn ang="0">
                  <a:pos x="312" y="187"/>
                </a:cxn>
                <a:cxn ang="0">
                  <a:pos x="331" y="168"/>
                </a:cxn>
                <a:cxn ang="0">
                  <a:pos x="344" y="146"/>
                </a:cxn>
                <a:cxn ang="0">
                  <a:pos x="350" y="124"/>
                </a:cxn>
                <a:cxn ang="0">
                  <a:pos x="347" y="101"/>
                </a:cxn>
                <a:cxn ang="0">
                  <a:pos x="335" y="80"/>
                </a:cxn>
                <a:cxn ang="0">
                  <a:pos x="312" y="61"/>
                </a:cxn>
                <a:cxn ang="0">
                  <a:pos x="295" y="50"/>
                </a:cxn>
                <a:cxn ang="0">
                  <a:pos x="274" y="42"/>
                </a:cxn>
                <a:cxn ang="0">
                  <a:pos x="253" y="34"/>
                </a:cxn>
                <a:cxn ang="0">
                  <a:pos x="228" y="27"/>
                </a:cxn>
                <a:cxn ang="0">
                  <a:pos x="203" y="20"/>
                </a:cxn>
                <a:cxn ang="0">
                  <a:pos x="179" y="15"/>
                </a:cxn>
                <a:cxn ang="0">
                  <a:pos x="152" y="11"/>
                </a:cxn>
                <a:cxn ang="0">
                  <a:pos x="128" y="7"/>
                </a:cxn>
                <a:cxn ang="0">
                  <a:pos x="103" y="4"/>
                </a:cxn>
                <a:cxn ang="0">
                  <a:pos x="81" y="2"/>
                </a:cxn>
                <a:cxn ang="0">
                  <a:pos x="60" y="0"/>
                </a:cxn>
                <a:cxn ang="0">
                  <a:pos x="42" y="0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29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1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4"/>
                </a:cxn>
                <a:cxn ang="0">
                  <a:pos x="219" y="39"/>
                </a:cxn>
                <a:cxn ang="0">
                  <a:pos x="238" y="45"/>
                </a:cxn>
                <a:cxn ang="0">
                  <a:pos x="257" y="53"/>
                </a:cxn>
                <a:cxn ang="0">
                  <a:pos x="274" y="60"/>
                </a:cxn>
                <a:cxn ang="0">
                  <a:pos x="290" y="68"/>
                </a:cxn>
              </a:cxnLst>
              <a:rect l="0" t="0" r="r" b="b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7" name="Freeform 35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0" y="131"/>
                </a:cxn>
                <a:cxn ang="0">
                  <a:pos x="6" y="147"/>
                </a:cxn>
                <a:cxn ang="0">
                  <a:pos x="16" y="162"/>
                </a:cxn>
                <a:cxn ang="0">
                  <a:pos x="30" y="175"/>
                </a:cxn>
                <a:cxn ang="0">
                  <a:pos x="48" y="186"/>
                </a:cxn>
                <a:cxn ang="0">
                  <a:pos x="68" y="196"/>
                </a:cxn>
                <a:cxn ang="0">
                  <a:pos x="91" y="203"/>
                </a:cxn>
                <a:cxn ang="0">
                  <a:pos x="114" y="207"/>
                </a:cxn>
                <a:cxn ang="0">
                  <a:pos x="122" y="208"/>
                </a:cxn>
                <a:cxn ang="0">
                  <a:pos x="129" y="206"/>
                </a:cxn>
                <a:cxn ang="0">
                  <a:pos x="135" y="203"/>
                </a:cxn>
                <a:cxn ang="0">
                  <a:pos x="138" y="199"/>
                </a:cxn>
                <a:cxn ang="0">
                  <a:pos x="138" y="194"/>
                </a:cxn>
                <a:cxn ang="0">
                  <a:pos x="136" y="189"/>
                </a:cxn>
                <a:cxn ang="0">
                  <a:pos x="132" y="185"/>
                </a:cxn>
                <a:cxn ang="0">
                  <a:pos x="125" y="183"/>
                </a:cxn>
                <a:cxn ang="0">
                  <a:pos x="101" y="177"/>
                </a:cxn>
                <a:cxn ang="0">
                  <a:pos x="80" y="169"/>
                </a:cxn>
                <a:cxn ang="0">
                  <a:pos x="62" y="158"/>
                </a:cxn>
                <a:cxn ang="0">
                  <a:pos x="49" y="146"/>
                </a:cxn>
                <a:cxn ang="0">
                  <a:pos x="40" y="131"/>
                </a:cxn>
                <a:cxn ang="0">
                  <a:pos x="36" y="115"/>
                </a:cxn>
                <a:cxn ang="0">
                  <a:pos x="36" y="97"/>
                </a:cxn>
                <a:cxn ang="0">
                  <a:pos x="43" y="79"/>
                </a:cxn>
                <a:cxn ang="0">
                  <a:pos x="52" y="66"/>
                </a:cxn>
                <a:cxn ang="0">
                  <a:pos x="64" y="54"/>
                </a:cxn>
                <a:cxn ang="0">
                  <a:pos x="77" y="43"/>
                </a:cxn>
                <a:cxn ang="0">
                  <a:pos x="91" y="33"/>
                </a:cxn>
                <a:cxn ang="0">
                  <a:pos x="104" y="24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69" y="31"/>
                </a:cxn>
                <a:cxn ang="0">
                  <a:pos x="46" y="50"/>
                </a:cxn>
                <a:cxn ang="0">
                  <a:pos x="24" y="70"/>
                </a:cxn>
                <a:cxn ang="0">
                  <a:pos x="9" y="92"/>
                </a:cxn>
                <a:cxn ang="0">
                  <a:pos x="0" y="114"/>
                </a:cxn>
              </a:cxnLst>
              <a:rect l="0" t="0" r="r" b="b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8" name="Freeform 36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8" y="183"/>
                </a:cxn>
                <a:cxn ang="0">
                  <a:pos x="233" y="200"/>
                </a:cxn>
                <a:cxn ang="0">
                  <a:pos x="206" y="215"/>
                </a:cxn>
                <a:cxn ang="0">
                  <a:pos x="177" y="232"/>
                </a:cxn>
                <a:cxn ang="0">
                  <a:pos x="159" y="244"/>
                </a:cxn>
                <a:cxn ang="0">
                  <a:pos x="154" y="252"/>
                </a:cxn>
                <a:cxn ang="0">
                  <a:pos x="149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2" y="271"/>
                </a:cxn>
                <a:cxn ang="0">
                  <a:pos x="191" y="257"/>
                </a:cxn>
                <a:cxn ang="0">
                  <a:pos x="223" y="236"/>
                </a:cxn>
                <a:cxn ang="0">
                  <a:pos x="257" y="215"/>
                </a:cxn>
                <a:cxn ang="0">
                  <a:pos x="286" y="192"/>
                </a:cxn>
                <a:cxn ang="0">
                  <a:pos x="303" y="164"/>
                </a:cxn>
                <a:cxn ang="0">
                  <a:pos x="300" y="134"/>
                </a:cxn>
                <a:cxn ang="0">
                  <a:pos x="281" y="106"/>
                </a:cxn>
                <a:cxn ang="0">
                  <a:pos x="249" y="83"/>
                </a:cxn>
                <a:cxn ang="0">
                  <a:pos x="219" y="65"/>
                </a:cxn>
                <a:cxn ang="0">
                  <a:pos x="188" y="52"/>
                </a:cxn>
                <a:cxn ang="0">
                  <a:pos x="157" y="38"/>
                </a:cxn>
                <a:cxn ang="0">
                  <a:pos x="122" y="25"/>
                </a:cxn>
                <a:cxn ang="0">
                  <a:pos x="90" y="14"/>
                </a:cxn>
                <a:cxn ang="0">
                  <a:pos x="58" y="6"/>
                </a:cxn>
                <a:cxn ang="0">
                  <a:pos x="30" y="1"/>
                </a:cxn>
                <a:cxn ang="0">
                  <a:pos x="9" y="1"/>
                </a:cxn>
                <a:cxn ang="0">
                  <a:pos x="10" y="5"/>
                </a:cxn>
                <a:cxn ang="0">
                  <a:pos x="35" y="12"/>
                </a:cxn>
                <a:cxn ang="0">
                  <a:pos x="64" y="21"/>
                </a:cxn>
                <a:cxn ang="0">
                  <a:pos x="97" y="32"/>
                </a:cxn>
                <a:cxn ang="0">
                  <a:pos x="132" y="45"/>
                </a:cxn>
                <a:cxn ang="0">
                  <a:pos x="167" y="60"/>
                </a:cxn>
                <a:cxn ang="0">
                  <a:pos x="201" y="77"/>
                </a:cxn>
                <a:cxn ang="0">
                  <a:pos x="232" y="93"/>
                </a:cxn>
              </a:cxnLst>
              <a:rect l="0" t="0" r="r" b="b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9" name="Freeform 37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/>
              <a:ahLst/>
              <a:cxnLst>
                <a:cxn ang="0">
                  <a:pos x="39" y="12"/>
                </a:cxn>
                <a:cxn ang="0">
                  <a:pos x="37" y="7"/>
                </a:cxn>
                <a:cxn ang="0">
                  <a:pos x="32" y="3"/>
                </a:cxn>
                <a:cxn ang="0">
                  <a:pos x="25" y="1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8" y="37"/>
                </a:cxn>
                <a:cxn ang="0">
                  <a:pos x="19" y="63"/>
                </a:cxn>
                <a:cxn ang="0">
                  <a:pos x="34" y="88"/>
                </a:cxn>
                <a:cxn ang="0">
                  <a:pos x="51" y="112"/>
                </a:cxn>
                <a:cxn ang="0">
                  <a:pos x="68" y="133"/>
                </a:cxn>
                <a:cxn ang="0">
                  <a:pos x="84" y="150"/>
                </a:cxn>
                <a:cxn ang="0">
                  <a:pos x="96" y="161"/>
                </a:cxn>
                <a:cxn ang="0">
                  <a:pos x="103" y="164"/>
                </a:cxn>
                <a:cxn ang="0">
                  <a:pos x="100" y="153"/>
                </a:cxn>
                <a:cxn ang="0">
                  <a:pos x="93" y="139"/>
                </a:cxn>
                <a:cxn ang="0">
                  <a:pos x="84" y="121"/>
                </a:cxn>
                <a:cxn ang="0">
                  <a:pos x="74" y="100"/>
                </a:cxn>
                <a:cxn ang="0">
                  <a:pos x="64" y="78"/>
                </a:cxn>
                <a:cxn ang="0">
                  <a:pos x="54" y="55"/>
                </a:cxn>
                <a:cxn ang="0">
                  <a:pos x="45" y="33"/>
                </a:cxn>
                <a:cxn ang="0">
                  <a:pos x="39" y="12"/>
                </a:cxn>
              </a:cxnLst>
              <a:rect l="0" t="0" r="r" b="b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0" name="Freeform 38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26" y="5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0" y="21"/>
                </a:cxn>
                <a:cxn ang="0">
                  <a:pos x="5" y="33"/>
                </a:cxn>
                <a:cxn ang="0">
                  <a:pos x="10" y="45"/>
                </a:cxn>
                <a:cxn ang="0">
                  <a:pos x="18" y="57"/>
                </a:cxn>
                <a:cxn ang="0">
                  <a:pos x="26" y="68"/>
                </a:cxn>
                <a:cxn ang="0">
                  <a:pos x="35" y="76"/>
                </a:cxn>
                <a:cxn ang="0">
                  <a:pos x="45" y="81"/>
                </a:cxn>
                <a:cxn ang="0">
                  <a:pos x="53" y="82"/>
                </a:cxn>
                <a:cxn ang="0">
                  <a:pos x="54" y="66"/>
                </a:cxn>
                <a:cxn ang="0">
                  <a:pos x="47" y="47"/>
                </a:cxn>
                <a:cxn ang="0">
                  <a:pos x="38" y="28"/>
                </a:cxn>
                <a:cxn ang="0">
                  <a:pos x="28" y="9"/>
                </a:cxn>
              </a:cxnLst>
              <a:rect l="0" t="0" r="r" b="b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1" name="Freeform 39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4"/>
                </a:cxn>
                <a:cxn ang="0">
                  <a:pos x="24" y="40"/>
                </a:cxn>
                <a:cxn ang="0">
                  <a:pos x="33" y="44"/>
                </a:cxn>
                <a:cxn ang="0">
                  <a:pos x="40" y="47"/>
                </a:cxn>
                <a:cxn ang="0">
                  <a:pos x="46" y="47"/>
                </a:cxn>
                <a:cxn ang="0">
                  <a:pos x="45" y="37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4" y="6"/>
                </a:cxn>
              </a:cxnLst>
              <a:rect l="0" t="0" r="r" b="b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2" name="Freeform 40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56" y="21"/>
                </a:cxn>
                <a:cxn ang="0">
                  <a:pos x="62" y="18"/>
                </a:cxn>
                <a:cxn ang="0">
                  <a:pos x="63" y="14"/>
                </a:cxn>
                <a:cxn ang="0">
                  <a:pos x="63" y="10"/>
                </a:cxn>
                <a:cxn ang="0">
                  <a:pos x="61" y="5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4" y="1"/>
                </a:cxn>
                <a:cxn ang="0">
                  <a:pos x="26" y="3"/>
                </a:cxn>
                <a:cxn ang="0">
                  <a:pos x="16" y="7"/>
                </a:cxn>
                <a:cxn ang="0">
                  <a:pos x="7" y="13"/>
                </a:cxn>
                <a:cxn ang="0">
                  <a:pos x="3" y="19"/>
                </a:cxn>
                <a:cxn ang="0">
                  <a:pos x="0" y="25"/>
                </a:cxn>
                <a:cxn ang="0">
                  <a:pos x="0" y="27"/>
                </a:cxn>
                <a:cxn ang="0">
                  <a:pos x="4" y="29"/>
                </a:cxn>
                <a:cxn ang="0">
                  <a:pos x="10" y="31"/>
                </a:cxn>
                <a:cxn ang="0">
                  <a:pos x="16" y="31"/>
                </a:cxn>
                <a:cxn ang="0">
                  <a:pos x="21" y="31"/>
                </a:cxn>
                <a:cxn ang="0">
                  <a:pos x="29" y="29"/>
                </a:cxn>
                <a:cxn ang="0">
                  <a:pos x="36" y="28"/>
                </a:cxn>
                <a:cxn ang="0">
                  <a:pos x="43" y="26"/>
                </a:cxn>
                <a:cxn ang="0">
                  <a:pos x="50" y="23"/>
                </a:cxn>
              </a:cxnLst>
              <a:rect l="0" t="0" r="r" b="b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3" name="Freeform 41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/>
              <a:ahLst/>
              <a:cxnLst>
                <a:cxn ang="0">
                  <a:pos x="90" y="31"/>
                </a:cxn>
                <a:cxn ang="0">
                  <a:pos x="72" y="40"/>
                </a:cxn>
                <a:cxn ang="0">
                  <a:pos x="56" y="50"/>
                </a:cxn>
                <a:cxn ang="0">
                  <a:pos x="40" y="62"/>
                </a:cxn>
                <a:cxn ang="0">
                  <a:pos x="27" y="74"/>
                </a:cxn>
                <a:cxn ang="0">
                  <a:pos x="17" y="87"/>
                </a:cxn>
                <a:cxn ang="0">
                  <a:pos x="8" y="100"/>
                </a:cxn>
                <a:cxn ang="0">
                  <a:pos x="3" y="113"/>
                </a:cxn>
                <a:cxn ang="0">
                  <a:pos x="0" y="127"/>
                </a:cxn>
                <a:cxn ang="0">
                  <a:pos x="3" y="149"/>
                </a:cxn>
                <a:cxn ang="0">
                  <a:pos x="14" y="166"/>
                </a:cxn>
                <a:cxn ang="0">
                  <a:pos x="32" y="181"/>
                </a:cxn>
                <a:cxn ang="0">
                  <a:pos x="53" y="192"/>
                </a:cxn>
                <a:cxn ang="0">
                  <a:pos x="80" y="200"/>
                </a:cxn>
                <a:cxn ang="0">
                  <a:pos x="109" y="205"/>
                </a:cxn>
                <a:cxn ang="0">
                  <a:pos x="136" y="206"/>
                </a:cxn>
                <a:cxn ang="0">
                  <a:pos x="164" y="203"/>
                </a:cxn>
                <a:cxn ang="0">
                  <a:pos x="169" y="203"/>
                </a:cxn>
                <a:cxn ang="0">
                  <a:pos x="175" y="201"/>
                </a:cxn>
                <a:cxn ang="0">
                  <a:pos x="180" y="197"/>
                </a:cxn>
                <a:cxn ang="0">
                  <a:pos x="181" y="193"/>
                </a:cxn>
                <a:cxn ang="0">
                  <a:pos x="180" y="191"/>
                </a:cxn>
                <a:cxn ang="0">
                  <a:pos x="175" y="191"/>
                </a:cxn>
                <a:cxn ang="0">
                  <a:pos x="169" y="190"/>
                </a:cxn>
                <a:cxn ang="0">
                  <a:pos x="162" y="190"/>
                </a:cxn>
                <a:cxn ang="0">
                  <a:pos x="154" y="190"/>
                </a:cxn>
                <a:cxn ang="0">
                  <a:pos x="146" y="190"/>
                </a:cxn>
                <a:cxn ang="0">
                  <a:pos x="139" y="190"/>
                </a:cxn>
                <a:cxn ang="0">
                  <a:pos x="135" y="190"/>
                </a:cxn>
                <a:cxn ang="0">
                  <a:pos x="120" y="189"/>
                </a:cxn>
                <a:cxn ang="0">
                  <a:pos x="107" y="188"/>
                </a:cxn>
                <a:cxn ang="0">
                  <a:pos x="93" y="187"/>
                </a:cxn>
                <a:cxn ang="0">
                  <a:pos x="78" y="184"/>
                </a:cxn>
                <a:cxn ang="0">
                  <a:pos x="64" y="181"/>
                </a:cxn>
                <a:cxn ang="0">
                  <a:pos x="49" y="174"/>
                </a:cxn>
                <a:cxn ang="0">
                  <a:pos x="36" y="165"/>
                </a:cxn>
                <a:cxn ang="0">
                  <a:pos x="22" y="152"/>
                </a:cxn>
                <a:cxn ang="0">
                  <a:pos x="19" y="136"/>
                </a:cxn>
                <a:cxn ang="0">
                  <a:pos x="20" y="122"/>
                </a:cxn>
                <a:cxn ang="0">
                  <a:pos x="26" y="108"/>
                </a:cxn>
                <a:cxn ang="0">
                  <a:pos x="35" y="95"/>
                </a:cxn>
                <a:cxn ang="0">
                  <a:pos x="48" y="83"/>
                </a:cxn>
                <a:cxn ang="0">
                  <a:pos x="62" y="71"/>
                </a:cxn>
                <a:cxn ang="0">
                  <a:pos x="78" y="61"/>
                </a:cxn>
                <a:cxn ang="0">
                  <a:pos x="97" y="51"/>
                </a:cxn>
                <a:cxn ang="0">
                  <a:pos x="116" y="42"/>
                </a:cxn>
                <a:cxn ang="0">
                  <a:pos x="136" y="34"/>
                </a:cxn>
                <a:cxn ang="0">
                  <a:pos x="156" y="27"/>
                </a:cxn>
                <a:cxn ang="0">
                  <a:pos x="175" y="21"/>
                </a:cxn>
                <a:cxn ang="0">
                  <a:pos x="196" y="16"/>
                </a:cxn>
                <a:cxn ang="0">
                  <a:pos x="213" y="11"/>
                </a:cxn>
                <a:cxn ang="0">
                  <a:pos x="230" y="8"/>
                </a:cxn>
                <a:cxn ang="0">
                  <a:pos x="245" y="6"/>
                </a:cxn>
                <a:cxn ang="0">
                  <a:pos x="235" y="2"/>
                </a:cxn>
                <a:cxn ang="0">
                  <a:pos x="219" y="0"/>
                </a:cxn>
                <a:cxn ang="0">
                  <a:pos x="200" y="2"/>
                </a:cxn>
                <a:cxn ang="0">
                  <a:pos x="178" y="5"/>
                </a:cxn>
                <a:cxn ang="0">
                  <a:pos x="154" y="10"/>
                </a:cxn>
                <a:cxn ang="0">
                  <a:pos x="130" y="16"/>
                </a:cxn>
                <a:cxn ang="0">
                  <a:pos x="109" y="24"/>
                </a:cxn>
                <a:cxn ang="0">
                  <a:pos x="90" y="31"/>
                </a:cxn>
              </a:cxnLst>
              <a:rect l="0" t="0" r="r" b="b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4" name="Freeform 42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38" y="70"/>
                </a:cxn>
                <a:cxn ang="0">
                  <a:pos x="135" y="84"/>
                </a:cxn>
                <a:cxn ang="0">
                  <a:pos x="125" y="96"/>
                </a:cxn>
                <a:cxn ang="0">
                  <a:pos x="111" y="107"/>
                </a:cxn>
                <a:cxn ang="0">
                  <a:pos x="93" y="117"/>
                </a:cxn>
                <a:cxn ang="0">
                  <a:pos x="74" y="126"/>
                </a:cxn>
                <a:cxn ang="0">
                  <a:pos x="54" y="136"/>
                </a:cxn>
                <a:cxn ang="0">
                  <a:pos x="37" y="146"/>
                </a:cxn>
                <a:cxn ang="0">
                  <a:pos x="34" y="149"/>
                </a:cxn>
                <a:cxn ang="0">
                  <a:pos x="32" y="151"/>
                </a:cxn>
                <a:cxn ang="0">
                  <a:pos x="32" y="154"/>
                </a:cxn>
                <a:cxn ang="0">
                  <a:pos x="35" y="157"/>
                </a:cxn>
                <a:cxn ang="0">
                  <a:pos x="38" y="159"/>
                </a:cxn>
                <a:cxn ang="0">
                  <a:pos x="43" y="160"/>
                </a:cxn>
                <a:cxn ang="0">
                  <a:pos x="47" y="160"/>
                </a:cxn>
                <a:cxn ang="0">
                  <a:pos x="51" y="159"/>
                </a:cxn>
                <a:cxn ang="0">
                  <a:pos x="73" y="150"/>
                </a:cxn>
                <a:cxn ang="0">
                  <a:pos x="95" y="139"/>
                </a:cxn>
                <a:cxn ang="0">
                  <a:pos x="115" y="128"/>
                </a:cxn>
                <a:cxn ang="0">
                  <a:pos x="134" y="115"/>
                </a:cxn>
                <a:cxn ang="0">
                  <a:pos x="147" y="101"/>
                </a:cxn>
                <a:cxn ang="0">
                  <a:pos x="156" y="85"/>
                </a:cxn>
                <a:cxn ang="0">
                  <a:pos x="159" y="68"/>
                </a:cxn>
                <a:cxn ang="0">
                  <a:pos x="153" y="50"/>
                </a:cxn>
                <a:cxn ang="0">
                  <a:pos x="140" y="36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6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2" y="1"/>
                </a:cxn>
                <a:cxn ang="0">
                  <a:pos x="0" y="5"/>
                </a:cxn>
                <a:cxn ang="0">
                  <a:pos x="21" y="9"/>
                </a:cxn>
                <a:cxn ang="0">
                  <a:pos x="41" y="12"/>
                </a:cxn>
                <a:cxn ang="0">
                  <a:pos x="60" y="15"/>
                </a:cxn>
                <a:cxn ang="0">
                  <a:pos x="79" y="19"/>
                </a:cxn>
                <a:cxn ang="0">
                  <a:pos x="96" y="24"/>
                </a:cxn>
                <a:cxn ang="0">
                  <a:pos x="112" y="31"/>
                </a:cxn>
                <a:cxn ang="0">
                  <a:pos x="125" y="40"/>
                </a:cxn>
                <a:cxn ang="0">
                  <a:pos x="134" y="53"/>
                </a:cxn>
              </a:cxnLst>
              <a:rect l="0" t="0" r="r" b="b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5" name="Freeform 43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1"/>
                </a:cxn>
                <a:cxn ang="0">
                  <a:pos x="22" y="147"/>
                </a:cxn>
                <a:cxn ang="0">
                  <a:pos x="0" y="200"/>
                </a:cxn>
                <a:cxn ang="0">
                  <a:pos x="4" y="235"/>
                </a:cxn>
                <a:cxn ang="0">
                  <a:pos x="13" y="249"/>
                </a:cxn>
                <a:cxn ang="0">
                  <a:pos x="26" y="262"/>
                </a:cxn>
                <a:cxn ang="0">
                  <a:pos x="42" y="273"/>
                </a:cxn>
                <a:cxn ang="0">
                  <a:pos x="70" y="285"/>
                </a:cxn>
                <a:cxn ang="0">
                  <a:pos x="107" y="298"/>
                </a:cxn>
                <a:cxn ang="0">
                  <a:pos x="148" y="308"/>
                </a:cxn>
                <a:cxn ang="0">
                  <a:pos x="189" y="316"/>
                </a:cxn>
                <a:cxn ang="0">
                  <a:pos x="231" y="322"/>
                </a:cxn>
                <a:cxn ang="0">
                  <a:pos x="273" y="326"/>
                </a:cxn>
                <a:cxn ang="0">
                  <a:pos x="316" y="329"/>
                </a:cxn>
                <a:cxn ang="0">
                  <a:pos x="358" y="331"/>
                </a:cxn>
                <a:cxn ang="0">
                  <a:pos x="386" y="332"/>
                </a:cxn>
                <a:cxn ang="0">
                  <a:pos x="396" y="326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8"/>
                </a:cxn>
                <a:cxn ang="0">
                  <a:pos x="325" y="307"/>
                </a:cxn>
                <a:cxn ang="0">
                  <a:pos x="286" y="305"/>
                </a:cxn>
                <a:cxn ang="0">
                  <a:pos x="247" y="301"/>
                </a:cxn>
                <a:cxn ang="0">
                  <a:pos x="208" y="296"/>
                </a:cxn>
                <a:cxn ang="0">
                  <a:pos x="168" y="289"/>
                </a:cxn>
                <a:cxn ang="0">
                  <a:pos x="131" y="281"/>
                </a:cxn>
                <a:cxn ang="0">
                  <a:pos x="94" y="269"/>
                </a:cxn>
                <a:cxn ang="0">
                  <a:pos x="62" y="256"/>
                </a:cxn>
                <a:cxn ang="0">
                  <a:pos x="44" y="236"/>
                </a:cxn>
                <a:cxn ang="0">
                  <a:pos x="38" y="210"/>
                </a:cxn>
                <a:cxn ang="0">
                  <a:pos x="46" y="173"/>
                </a:cxn>
                <a:cxn ang="0">
                  <a:pos x="62" y="145"/>
                </a:cxn>
                <a:cxn ang="0">
                  <a:pos x="84" y="120"/>
                </a:cxn>
                <a:cxn ang="0">
                  <a:pos x="110" y="98"/>
                </a:cxn>
                <a:cxn ang="0">
                  <a:pos x="141" y="78"/>
                </a:cxn>
                <a:cxn ang="0">
                  <a:pos x="179" y="57"/>
                </a:cxn>
                <a:cxn ang="0">
                  <a:pos x="223" y="37"/>
                </a:cxn>
                <a:cxn ang="0">
                  <a:pos x="271" y="19"/>
                </a:cxn>
                <a:cxn ang="0">
                  <a:pos x="313" y="6"/>
                </a:cxn>
                <a:cxn ang="0">
                  <a:pos x="315" y="0"/>
                </a:cxn>
                <a:cxn ang="0">
                  <a:pos x="273" y="5"/>
                </a:cxn>
                <a:cxn ang="0">
                  <a:pos x="223" y="17"/>
                </a:cxn>
                <a:cxn ang="0">
                  <a:pos x="176" y="35"/>
                </a:cxn>
              </a:cxnLst>
              <a:rect l="0" t="0" r="r" b="b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6" name="Freeform 44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/>
              <a:ahLst/>
              <a:cxnLst>
                <a:cxn ang="0">
                  <a:pos x="290" y="69"/>
                </a:cxn>
                <a:cxn ang="0">
                  <a:pos x="306" y="81"/>
                </a:cxn>
                <a:cxn ang="0">
                  <a:pos x="315" y="95"/>
                </a:cxn>
                <a:cxn ang="0">
                  <a:pos x="321" y="110"/>
                </a:cxn>
                <a:cxn ang="0">
                  <a:pos x="321" y="126"/>
                </a:cxn>
                <a:cxn ang="0">
                  <a:pos x="318" y="139"/>
                </a:cxn>
                <a:cxn ang="0">
                  <a:pos x="312" y="150"/>
                </a:cxn>
                <a:cxn ang="0">
                  <a:pos x="302" y="161"/>
                </a:cxn>
                <a:cxn ang="0">
                  <a:pos x="292" y="170"/>
                </a:cxn>
                <a:cxn ang="0">
                  <a:pos x="279" y="180"/>
                </a:cxn>
                <a:cxn ang="0">
                  <a:pos x="265" y="188"/>
                </a:cxn>
                <a:cxn ang="0">
                  <a:pos x="252" y="198"/>
                </a:cxn>
                <a:cxn ang="0">
                  <a:pos x="239" y="207"/>
                </a:cxn>
                <a:cxn ang="0">
                  <a:pos x="236" y="210"/>
                </a:cxn>
                <a:cxn ang="0">
                  <a:pos x="235" y="213"/>
                </a:cxn>
                <a:cxn ang="0">
                  <a:pos x="236" y="216"/>
                </a:cxn>
                <a:cxn ang="0">
                  <a:pos x="239" y="219"/>
                </a:cxn>
                <a:cxn ang="0">
                  <a:pos x="244" y="221"/>
                </a:cxn>
                <a:cxn ang="0">
                  <a:pos x="248" y="222"/>
                </a:cxn>
                <a:cxn ang="0">
                  <a:pos x="254" y="221"/>
                </a:cxn>
                <a:cxn ang="0">
                  <a:pos x="258" y="219"/>
                </a:cxn>
                <a:cxn ang="0">
                  <a:pos x="287" y="206"/>
                </a:cxn>
                <a:cxn ang="0">
                  <a:pos x="310" y="188"/>
                </a:cxn>
                <a:cxn ang="0">
                  <a:pos x="331" y="168"/>
                </a:cxn>
                <a:cxn ang="0">
                  <a:pos x="344" y="147"/>
                </a:cxn>
                <a:cxn ang="0">
                  <a:pos x="348" y="124"/>
                </a:cxn>
                <a:cxn ang="0">
                  <a:pos x="345" y="102"/>
                </a:cxn>
                <a:cxn ang="0">
                  <a:pos x="334" y="81"/>
                </a:cxn>
                <a:cxn ang="0">
                  <a:pos x="310" y="62"/>
                </a:cxn>
                <a:cxn ang="0">
                  <a:pos x="293" y="52"/>
                </a:cxn>
                <a:cxn ang="0">
                  <a:pos x="273" y="43"/>
                </a:cxn>
                <a:cxn ang="0">
                  <a:pos x="249" y="34"/>
                </a:cxn>
                <a:cxn ang="0">
                  <a:pos x="226" y="27"/>
                </a:cxn>
                <a:cxn ang="0">
                  <a:pos x="202" y="21"/>
                </a:cxn>
                <a:cxn ang="0">
                  <a:pos x="176" y="16"/>
                </a:cxn>
                <a:cxn ang="0">
                  <a:pos x="151" y="11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8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14" y="7"/>
                </a:cxn>
                <a:cxn ang="0">
                  <a:pos x="30" y="8"/>
                </a:cxn>
                <a:cxn ang="0">
                  <a:pos x="46" y="10"/>
                </a:cxn>
                <a:cxn ang="0">
                  <a:pos x="64" y="12"/>
                </a:cxn>
                <a:cxn ang="0">
                  <a:pos x="83" y="14"/>
                </a:cxn>
                <a:cxn ang="0">
                  <a:pos x="102" y="16"/>
                </a:cxn>
                <a:cxn ang="0">
                  <a:pos x="120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5"/>
                </a:cxn>
                <a:cxn ang="0">
                  <a:pos x="219" y="41"/>
                </a:cxn>
                <a:cxn ang="0">
                  <a:pos x="238" y="47"/>
                </a:cxn>
                <a:cxn ang="0">
                  <a:pos x="257" y="53"/>
                </a:cxn>
                <a:cxn ang="0">
                  <a:pos x="274" y="61"/>
                </a:cxn>
                <a:cxn ang="0">
                  <a:pos x="290" y="69"/>
                </a:cxn>
              </a:cxnLst>
              <a:rect l="0" t="0" r="r" b="b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7" name="Freeform 45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130"/>
                </a:cxn>
                <a:cxn ang="0">
                  <a:pos x="6" y="146"/>
                </a:cxn>
                <a:cxn ang="0">
                  <a:pos x="16" y="161"/>
                </a:cxn>
                <a:cxn ang="0">
                  <a:pos x="31" y="174"/>
                </a:cxn>
                <a:cxn ang="0">
                  <a:pos x="48" y="185"/>
                </a:cxn>
                <a:cxn ang="0">
                  <a:pos x="68" y="195"/>
                </a:cxn>
                <a:cxn ang="0">
                  <a:pos x="92" y="202"/>
                </a:cxn>
                <a:cxn ang="0">
                  <a:pos x="115" y="206"/>
                </a:cxn>
                <a:cxn ang="0">
                  <a:pos x="122" y="207"/>
                </a:cxn>
                <a:cxn ang="0">
                  <a:pos x="129" y="205"/>
                </a:cxn>
                <a:cxn ang="0">
                  <a:pos x="135" y="202"/>
                </a:cxn>
                <a:cxn ang="0">
                  <a:pos x="138" y="198"/>
                </a:cxn>
                <a:cxn ang="0">
                  <a:pos x="138" y="193"/>
                </a:cxn>
                <a:cxn ang="0">
                  <a:pos x="137" y="188"/>
                </a:cxn>
                <a:cxn ang="0">
                  <a:pos x="132" y="184"/>
                </a:cxn>
                <a:cxn ang="0">
                  <a:pos x="125" y="182"/>
                </a:cxn>
                <a:cxn ang="0">
                  <a:pos x="102" y="176"/>
                </a:cxn>
                <a:cxn ang="0">
                  <a:pos x="80" y="168"/>
                </a:cxn>
                <a:cxn ang="0">
                  <a:pos x="63" y="157"/>
                </a:cxn>
                <a:cxn ang="0">
                  <a:pos x="50" y="145"/>
                </a:cxn>
                <a:cxn ang="0">
                  <a:pos x="41" y="130"/>
                </a:cxn>
                <a:cxn ang="0">
                  <a:pos x="37" y="114"/>
                </a:cxn>
                <a:cxn ang="0">
                  <a:pos x="37" y="97"/>
                </a:cxn>
                <a:cxn ang="0">
                  <a:pos x="44" y="79"/>
                </a:cxn>
                <a:cxn ang="0">
                  <a:pos x="54" y="65"/>
                </a:cxn>
                <a:cxn ang="0">
                  <a:pos x="70" y="52"/>
                </a:cxn>
                <a:cxn ang="0">
                  <a:pos x="87" y="40"/>
                </a:cxn>
                <a:cxn ang="0">
                  <a:pos x="106" y="29"/>
                </a:cxn>
                <a:cxn ang="0">
                  <a:pos x="122" y="20"/>
                </a:cxn>
                <a:cxn ang="0">
                  <a:pos x="135" y="11"/>
                </a:cxn>
                <a:cxn ang="0">
                  <a:pos x="142" y="5"/>
                </a:cxn>
                <a:cxn ang="0">
                  <a:pos x="142" y="0"/>
                </a:cxn>
                <a:cxn ang="0">
                  <a:pos x="126" y="4"/>
                </a:cxn>
                <a:cxn ang="0">
                  <a:pos x="106" y="11"/>
                </a:cxn>
                <a:cxn ang="0">
                  <a:pos x="84" y="23"/>
                </a:cxn>
                <a:cxn ang="0">
                  <a:pos x="61" y="37"/>
                </a:cxn>
                <a:cxn ang="0">
                  <a:pos x="39" y="53"/>
                </a:cxn>
                <a:cxn ang="0">
                  <a:pos x="22" y="72"/>
                </a:cxn>
                <a:cxn ang="0">
                  <a:pos x="8" y="93"/>
                </a:cxn>
                <a:cxn ang="0">
                  <a:pos x="0" y="113"/>
                </a:cxn>
              </a:cxnLst>
              <a:rect l="0" t="0" r="r" b="b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8" name="Freeform 46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/>
              <a:ahLst/>
              <a:cxnLst>
                <a:cxn ang="0">
                  <a:pos x="256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6" y="183"/>
                </a:cxn>
                <a:cxn ang="0">
                  <a:pos x="232" y="200"/>
                </a:cxn>
                <a:cxn ang="0">
                  <a:pos x="204" y="216"/>
                </a:cxn>
                <a:cxn ang="0">
                  <a:pos x="175" y="232"/>
                </a:cxn>
                <a:cxn ang="0">
                  <a:pos x="158" y="244"/>
                </a:cxn>
                <a:cxn ang="0">
                  <a:pos x="152" y="252"/>
                </a:cxn>
                <a:cxn ang="0">
                  <a:pos x="148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1" y="271"/>
                </a:cxn>
                <a:cxn ang="0">
                  <a:pos x="190" y="256"/>
                </a:cxn>
                <a:cxn ang="0">
                  <a:pos x="222" y="236"/>
                </a:cxn>
                <a:cxn ang="0">
                  <a:pos x="255" y="216"/>
                </a:cxn>
                <a:cxn ang="0">
                  <a:pos x="284" y="192"/>
                </a:cxn>
                <a:cxn ang="0">
                  <a:pos x="301" y="163"/>
                </a:cxn>
                <a:cxn ang="0">
                  <a:pos x="300" y="133"/>
                </a:cxn>
                <a:cxn ang="0">
                  <a:pos x="281" y="105"/>
                </a:cxn>
                <a:cxn ang="0">
                  <a:pos x="251" y="82"/>
                </a:cxn>
                <a:cxn ang="0">
                  <a:pos x="217" y="67"/>
                </a:cxn>
                <a:cxn ang="0">
                  <a:pos x="185" y="54"/>
                </a:cxn>
                <a:cxn ang="0">
                  <a:pos x="151" y="40"/>
                </a:cxn>
                <a:cxn ang="0">
                  <a:pos x="114" y="27"/>
                </a:cxn>
                <a:cxn ang="0">
                  <a:pos x="81" y="16"/>
                </a:cxn>
                <a:cxn ang="0">
                  <a:pos x="49" y="7"/>
                </a:cxn>
                <a:cxn ang="0">
                  <a:pos x="24" y="1"/>
                </a:cxn>
                <a:cxn ang="0">
                  <a:pos x="5" y="0"/>
                </a:cxn>
                <a:cxn ang="0">
                  <a:pos x="13" y="7"/>
                </a:cxn>
                <a:cxn ang="0">
                  <a:pos x="43" y="17"/>
                </a:cxn>
                <a:cxn ang="0">
                  <a:pos x="74" y="27"/>
                </a:cxn>
                <a:cxn ang="0">
                  <a:pos x="106" y="38"/>
                </a:cxn>
                <a:cxn ang="0">
                  <a:pos x="139" y="50"/>
                </a:cxn>
                <a:cxn ang="0">
                  <a:pos x="171" y="63"/>
                </a:cxn>
                <a:cxn ang="0">
                  <a:pos x="203" y="78"/>
                </a:cxn>
                <a:cxn ang="0">
                  <a:pos x="232" y="93"/>
                </a:cxn>
              </a:cxnLst>
              <a:rect l="0" t="0" r="r" b="b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2719" name="Group 47"/>
          <p:cNvGrpSpPr>
            <a:grpSpLocks/>
          </p:cNvGrpSpPr>
          <p:nvPr/>
        </p:nvGrpSpPr>
        <p:grpSpPr bwMode="auto">
          <a:xfrm>
            <a:off x="5319713" y="3700463"/>
            <a:ext cx="844550" cy="600075"/>
            <a:chOff x="1160" y="2192"/>
            <a:chExt cx="589" cy="440"/>
          </a:xfrm>
        </p:grpSpPr>
        <p:pic>
          <p:nvPicPr>
            <p:cNvPr id="412720" name="Picture 48" descr="31u_bnrz[1]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16200000">
              <a:off x="1349" y="2458"/>
              <a:ext cx="212" cy="135"/>
            </a:xfrm>
            <a:prstGeom prst="rect">
              <a:avLst/>
            </a:prstGeom>
            <a:noFill/>
          </p:spPr>
        </p:pic>
        <p:sp>
          <p:nvSpPr>
            <p:cNvPr id="412721" name="AutoShape 49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2" name="Freeform 50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68" y="34"/>
                </a:cxn>
                <a:cxn ang="0">
                  <a:pos x="52" y="44"/>
                </a:cxn>
                <a:cxn ang="0">
                  <a:pos x="38" y="55"/>
                </a:cxn>
                <a:cxn ang="0">
                  <a:pos x="25" y="67"/>
                </a:cxn>
                <a:cxn ang="0">
                  <a:pos x="14" y="80"/>
                </a:cxn>
                <a:cxn ang="0">
                  <a:pos x="7" y="94"/>
                </a:cxn>
                <a:cxn ang="0">
                  <a:pos x="3" y="109"/>
                </a:cxn>
                <a:cxn ang="0">
                  <a:pos x="0" y="124"/>
                </a:cxn>
                <a:cxn ang="0">
                  <a:pos x="3" y="145"/>
                </a:cxn>
                <a:cxn ang="0">
                  <a:pos x="14" y="163"/>
                </a:cxn>
                <a:cxn ang="0">
                  <a:pos x="32" y="178"/>
                </a:cxn>
                <a:cxn ang="0">
                  <a:pos x="55" y="189"/>
                </a:cxn>
                <a:cxn ang="0">
                  <a:pos x="81" y="198"/>
                </a:cxn>
                <a:cxn ang="0">
                  <a:pos x="109" y="202"/>
                </a:cxn>
                <a:cxn ang="0">
                  <a:pos x="138" y="203"/>
                </a:cxn>
                <a:cxn ang="0">
                  <a:pos x="165" y="200"/>
                </a:cxn>
                <a:cxn ang="0">
                  <a:pos x="171" y="200"/>
                </a:cxn>
                <a:cxn ang="0">
                  <a:pos x="177" y="198"/>
                </a:cxn>
                <a:cxn ang="0">
                  <a:pos x="181" y="195"/>
                </a:cxn>
                <a:cxn ang="0">
                  <a:pos x="183" y="191"/>
                </a:cxn>
                <a:cxn ang="0">
                  <a:pos x="180" y="186"/>
                </a:cxn>
                <a:cxn ang="0">
                  <a:pos x="174" y="182"/>
                </a:cxn>
                <a:cxn ang="0">
                  <a:pos x="167" y="178"/>
                </a:cxn>
                <a:cxn ang="0">
                  <a:pos x="160" y="176"/>
                </a:cxn>
                <a:cxn ang="0">
                  <a:pos x="145" y="173"/>
                </a:cxn>
                <a:cxn ang="0">
                  <a:pos x="131" y="171"/>
                </a:cxn>
                <a:cxn ang="0">
                  <a:pos x="116" y="169"/>
                </a:cxn>
                <a:cxn ang="0">
                  <a:pos x="103" y="167"/>
                </a:cxn>
                <a:cxn ang="0">
                  <a:pos x="90" y="164"/>
                </a:cxn>
                <a:cxn ang="0">
                  <a:pos x="77" y="160"/>
                </a:cxn>
                <a:cxn ang="0">
                  <a:pos x="65" y="154"/>
                </a:cxn>
                <a:cxn ang="0">
                  <a:pos x="54" y="146"/>
                </a:cxn>
                <a:cxn ang="0">
                  <a:pos x="49" y="112"/>
                </a:cxn>
                <a:cxn ang="0">
                  <a:pos x="61" y="84"/>
                </a:cxn>
                <a:cxn ang="0">
                  <a:pos x="84" y="62"/>
                </a:cxn>
                <a:cxn ang="0">
                  <a:pos x="116" y="44"/>
                </a:cxn>
                <a:cxn ang="0">
                  <a:pos x="151" y="30"/>
                </a:cxn>
                <a:cxn ang="0">
                  <a:pos x="187" y="19"/>
                </a:cxn>
                <a:cxn ang="0">
                  <a:pos x="220" y="11"/>
                </a:cxn>
                <a:cxn ang="0">
                  <a:pos x="247" y="4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4"/>
                </a:cxn>
                <a:cxn ang="0">
                  <a:pos x="149" y="9"/>
                </a:cxn>
                <a:cxn ang="0">
                  <a:pos x="128" y="14"/>
                </a:cxn>
                <a:cxn ang="0">
                  <a:pos x="106" y="20"/>
                </a:cxn>
                <a:cxn ang="0">
                  <a:pos x="87" y="26"/>
                </a:cxn>
              </a:cxnLst>
              <a:rect l="0" t="0" r="r" b="b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3" name="Freeform 51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/>
              <a:ahLst/>
              <a:cxnLst>
                <a:cxn ang="0">
                  <a:pos x="133" y="52"/>
                </a:cxn>
                <a:cxn ang="0">
                  <a:pos x="139" y="68"/>
                </a:cxn>
                <a:cxn ang="0">
                  <a:pos x="137" y="83"/>
                </a:cxn>
                <a:cxn ang="0">
                  <a:pos x="127" y="95"/>
                </a:cxn>
                <a:cxn ang="0">
                  <a:pos x="113" y="106"/>
                </a:cxn>
                <a:cxn ang="0">
                  <a:pos x="95" y="116"/>
                </a:cxn>
                <a:cxn ang="0">
                  <a:pos x="75" y="126"/>
                </a:cxn>
                <a:cxn ang="0">
                  <a:pos x="55" y="135"/>
                </a:cxn>
                <a:cxn ang="0">
                  <a:pos x="37" y="144"/>
                </a:cxn>
                <a:cxn ang="0">
                  <a:pos x="34" y="147"/>
                </a:cxn>
                <a:cxn ang="0">
                  <a:pos x="33" y="149"/>
                </a:cxn>
                <a:cxn ang="0">
                  <a:pos x="33" y="152"/>
                </a:cxn>
                <a:cxn ang="0">
                  <a:pos x="34" y="155"/>
                </a:cxn>
                <a:cxn ang="0">
                  <a:pos x="39" y="157"/>
                </a:cxn>
                <a:cxn ang="0">
                  <a:pos x="43" y="158"/>
                </a:cxn>
                <a:cxn ang="0">
                  <a:pos x="46" y="158"/>
                </a:cxn>
                <a:cxn ang="0">
                  <a:pos x="50" y="157"/>
                </a:cxn>
                <a:cxn ang="0">
                  <a:pos x="74" y="148"/>
                </a:cxn>
                <a:cxn ang="0">
                  <a:pos x="95" y="138"/>
                </a:cxn>
                <a:cxn ang="0">
                  <a:pos x="116" y="127"/>
                </a:cxn>
                <a:cxn ang="0">
                  <a:pos x="135" y="114"/>
                </a:cxn>
                <a:cxn ang="0">
                  <a:pos x="148" y="100"/>
                </a:cxn>
                <a:cxn ang="0">
                  <a:pos x="156" y="84"/>
                </a:cxn>
                <a:cxn ang="0">
                  <a:pos x="158" y="67"/>
                </a:cxn>
                <a:cxn ang="0">
                  <a:pos x="152" y="49"/>
                </a:cxn>
                <a:cxn ang="0">
                  <a:pos x="139" y="35"/>
                </a:cxn>
                <a:cxn ang="0">
                  <a:pos x="120" y="23"/>
                </a:cxn>
                <a:cxn ang="0">
                  <a:pos x="97" y="14"/>
                </a:cxn>
                <a:cxn ang="0">
                  <a:pos x="71" y="7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6" y="17"/>
                </a:cxn>
                <a:cxn ang="0">
                  <a:pos x="75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3" y="41"/>
                </a:cxn>
                <a:cxn ang="0">
                  <a:pos x="133" y="52"/>
                </a:cxn>
              </a:cxnLst>
              <a:rect l="0" t="0" r="r" b="b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4" name="Freeform 52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66" y="101"/>
                </a:cxn>
                <a:cxn ang="0">
                  <a:pos x="21" y="146"/>
                </a:cxn>
                <a:cxn ang="0">
                  <a:pos x="0" y="199"/>
                </a:cxn>
                <a:cxn ang="0">
                  <a:pos x="4" y="234"/>
                </a:cxn>
                <a:cxn ang="0">
                  <a:pos x="11" y="248"/>
                </a:cxn>
                <a:cxn ang="0">
                  <a:pos x="24" y="261"/>
                </a:cxn>
                <a:cxn ang="0">
                  <a:pos x="40" y="272"/>
                </a:cxn>
                <a:cxn ang="0">
                  <a:pos x="69" y="284"/>
                </a:cxn>
                <a:cxn ang="0">
                  <a:pos x="107" y="297"/>
                </a:cxn>
                <a:cxn ang="0">
                  <a:pos x="148" y="307"/>
                </a:cxn>
                <a:cxn ang="0">
                  <a:pos x="188" y="315"/>
                </a:cxn>
                <a:cxn ang="0">
                  <a:pos x="230" y="321"/>
                </a:cxn>
                <a:cxn ang="0">
                  <a:pos x="272" y="325"/>
                </a:cxn>
                <a:cxn ang="0">
                  <a:pos x="315" y="328"/>
                </a:cxn>
                <a:cxn ang="0">
                  <a:pos x="358" y="330"/>
                </a:cxn>
                <a:cxn ang="0">
                  <a:pos x="386" y="331"/>
                </a:cxn>
                <a:cxn ang="0">
                  <a:pos x="396" y="325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4"/>
                </a:cxn>
                <a:cxn ang="0">
                  <a:pos x="326" y="299"/>
                </a:cxn>
                <a:cxn ang="0">
                  <a:pos x="287" y="295"/>
                </a:cxn>
                <a:cxn ang="0">
                  <a:pos x="248" y="291"/>
                </a:cxn>
                <a:cxn ang="0">
                  <a:pos x="210" y="286"/>
                </a:cxn>
                <a:cxn ang="0">
                  <a:pos x="172" y="279"/>
                </a:cxn>
                <a:cxn ang="0">
                  <a:pos x="136" y="271"/>
                </a:cxn>
                <a:cxn ang="0">
                  <a:pos x="100" y="261"/>
                </a:cxn>
                <a:cxn ang="0">
                  <a:pos x="68" y="247"/>
                </a:cxn>
                <a:cxn ang="0">
                  <a:pos x="48" y="228"/>
                </a:cxn>
                <a:cxn ang="0">
                  <a:pos x="42" y="204"/>
                </a:cxn>
                <a:cxn ang="0">
                  <a:pos x="48" y="175"/>
                </a:cxn>
                <a:cxn ang="0">
                  <a:pos x="64" y="149"/>
                </a:cxn>
                <a:cxn ang="0">
                  <a:pos x="88" y="121"/>
                </a:cxn>
                <a:cxn ang="0">
                  <a:pos x="117" y="97"/>
                </a:cxn>
                <a:cxn ang="0">
                  <a:pos x="152" y="73"/>
                </a:cxn>
                <a:cxn ang="0">
                  <a:pos x="190" y="51"/>
                </a:cxn>
                <a:cxn ang="0">
                  <a:pos x="242" y="33"/>
                </a:cxn>
                <a:cxn ang="0">
                  <a:pos x="294" y="18"/>
                </a:cxn>
                <a:cxn ang="0">
                  <a:pos x="328" y="6"/>
                </a:cxn>
                <a:cxn ang="0">
                  <a:pos x="317" y="0"/>
                </a:cxn>
                <a:cxn ang="0">
                  <a:pos x="274" y="4"/>
                </a:cxn>
                <a:cxn ang="0">
                  <a:pos x="223" y="16"/>
                </a:cxn>
                <a:cxn ang="0">
                  <a:pos x="175" y="33"/>
                </a:cxn>
              </a:cxnLst>
              <a:rect l="0" t="0" r="r" b="b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5" name="Freeform 53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/>
              <a:ahLst/>
              <a:cxnLst>
                <a:cxn ang="0">
                  <a:pos x="290" y="68"/>
                </a:cxn>
                <a:cxn ang="0">
                  <a:pos x="306" y="80"/>
                </a:cxn>
                <a:cxn ang="0">
                  <a:pos x="316" y="94"/>
                </a:cxn>
                <a:cxn ang="0">
                  <a:pos x="321" y="109"/>
                </a:cxn>
                <a:cxn ang="0">
                  <a:pos x="321" y="125"/>
                </a:cxn>
                <a:cxn ang="0">
                  <a:pos x="318" y="138"/>
                </a:cxn>
                <a:cxn ang="0">
                  <a:pos x="312" y="149"/>
                </a:cxn>
                <a:cxn ang="0">
                  <a:pos x="302" y="160"/>
                </a:cxn>
                <a:cxn ang="0">
                  <a:pos x="292" y="169"/>
                </a:cxn>
                <a:cxn ang="0">
                  <a:pos x="279" y="179"/>
                </a:cxn>
                <a:cxn ang="0">
                  <a:pos x="266" y="187"/>
                </a:cxn>
                <a:cxn ang="0">
                  <a:pos x="253" y="196"/>
                </a:cxn>
                <a:cxn ang="0">
                  <a:pos x="240" y="205"/>
                </a:cxn>
                <a:cxn ang="0">
                  <a:pos x="237" y="209"/>
                </a:cxn>
                <a:cxn ang="0">
                  <a:pos x="237" y="212"/>
                </a:cxn>
                <a:cxn ang="0">
                  <a:pos x="237" y="215"/>
                </a:cxn>
                <a:cxn ang="0">
                  <a:pos x="240" y="218"/>
                </a:cxn>
                <a:cxn ang="0">
                  <a:pos x="244" y="220"/>
                </a:cxn>
                <a:cxn ang="0">
                  <a:pos x="250" y="221"/>
                </a:cxn>
                <a:cxn ang="0">
                  <a:pos x="254" y="220"/>
                </a:cxn>
                <a:cxn ang="0">
                  <a:pos x="258" y="218"/>
                </a:cxn>
                <a:cxn ang="0">
                  <a:pos x="287" y="204"/>
                </a:cxn>
                <a:cxn ang="0">
                  <a:pos x="312" y="187"/>
                </a:cxn>
                <a:cxn ang="0">
                  <a:pos x="331" y="168"/>
                </a:cxn>
                <a:cxn ang="0">
                  <a:pos x="344" y="146"/>
                </a:cxn>
                <a:cxn ang="0">
                  <a:pos x="350" y="124"/>
                </a:cxn>
                <a:cxn ang="0">
                  <a:pos x="347" y="101"/>
                </a:cxn>
                <a:cxn ang="0">
                  <a:pos x="335" y="80"/>
                </a:cxn>
                <a:cxn ang="0">
                  <a:pos x="312" y="61"/>
                </a:cxn>
                <a:cxn ang="0">
                  <a:pos x="295" y="50"/>
                </a:cxn>
                <a:cxn ang="0">
                  <a:pos x="274" y="42"/>
                </a:cxn>
                <a:cxn ang="0">
                  <a:pos x="253" y="34"/>
                </a:cxn>
                <a:cxn ang="0">
                  <a:pos x="228" y="27"/>
                </a:cxn>
                <a:cxn ang="0">
                  <a:pos x="203" y="20"/>
                </a:cxn>
                <a:cxn ang="0">
                  <a:pos x="179" y="15"/>
                </a:cxn>
                <a:cxn ang="0">
                  <a:pos x="152" y="11"/>
                </a:cxn>
                <a:cxn ang="0">
                  <a:pos x="128" y="7"/>
                </a:cxn>
                <a:cxn ang="0">
                  <a:pos x="103" y="4"/>
                </a:cxn>
                <a:cxn ang="0">
                  <a:pos x="81" y="2"/>
                </a:cxn>
                <a:cxn ang="0">
                  <a:pos x="60" y="0"/>
                </a:cxn>
                <a:cxn ang="0">
                  <a:pos x="42" y="0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29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1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4"/>
                </a:cxn>
                <a:cxn ang="0">
                  <a:pos x="219" y="39"/>
                </a:cxn>
                <a:cxn ang="0">
                  <a:pos x="238" y="45"/>
                </a:cxn>
                <a:cxn ang="0">
                  <a:pos x="257" y="53"/>
                </a:cxn>
                <a:cxn ang="0">
                  <a:pos x="274" y="60"/>
                </a:cxn>
                <a:cxn ang="0">
                  <a:pos x="290" y="68"/>
                </a:cxn>
              </a:cxnLst>
              <a:rect l="0" t="0" r="r" b="b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6" name="Freeform 54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0" y="131"/>
                </a:cxn>
                <a:cxn ang="0">
                  <a:pos x="6" y="147"/>
                </a:cxn>
                <a:cxn ang="0">
                  <a:pos x="16" y="162"/>
                </a:cxn>
                <a:cxn ang="0">
                  <a:pos x="30" y="175"/>
                </a:cxn>
                <a:cxn ang="0">
                  <a:pos x="48" y="186"/>
                </a:cxn>
                <a:cxn ang="0">
                  <a:pos x="68" y="196"/>
                </a:cxn>
                <a:cxn ang="0">
                  <a:pos x="91" y="203"/>
                </a:cxn>
                <a:cxn ang="0">
                  <a:pos x="114" y="207"/>
                </a:cxn>
                <a:cxn ang="0">
                  <a:pos x="122" y="208"/>
                </a:cxn>
                <a:cxn ang="0">
                  <a:pos x="129" y="206"/>
                </a:cxn>
                <a:cxn ang="0">
                  <a:pos x="135" y="203"/>
                </a:cxn>
                <a:cxn ang="0">
                  <a:pos x="138" y="199"/>
                </a:cxn>
                <a:cxn ang="0">
                  <a:pos x="138" y="194"/>
                </a:cxn>
                <a:cxn ang="0">
                  <a:pos x="136" y="189"/>
                </a:cxn>
                <a:cxn ang="0">
                  <a:pos x="132" y="185"/>
                </a:cxn>
                <a:cxn ang="0">
                  <a:pos x="125" y="183"/>
                </a:cxn>
                <a:cxn ang="0">
                  <a:pos x="101" y="177"/>
                </a:cxn>
                <a:cxn ang="0">
                  <a:pos x="80" y="169"/>
                </a:cxn>
                <a:cxn ang="0">
                  <a:pos x="62" y="158"/>
                </a:cxn>
                <a:cxn ang="0">
                  <a:pos x="49" y="146"/>
                </a:cxn>
                <a:cxn ang="0">
                  <a:pos x="40" y="131"/>
                </a:cxn>
                <a:cxn ang="0">
                  <a:pos x="36" y="115"/>
                </a:cxn>
                <a:cxn ang="0">
                  <a:pos x="36" y="97"/>
                </a:cxn>
                <a:cxn ang="0">
                  <a:pos x="43" y="79"/>
                </a:cxn>
                <a:cxn ang="0">
                  <a:pos x="52" y="66"/>
                </a:cxn>
                <a:cxn ang="0">
                  <a:pos x="64" y="54"/>
                </a:cxn>
                <a:cxn ang="0">
                  <a:pos x="77" y="43"/>
                </a:cxn>
                <a:cxn ang="0">
                  <a:pos x="91" y="33"/>
                </a:cxn>
                <a:cxn ang="0">
                  <a:pos x="104" y="24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69" y="31"/>
                </a:cxn>
                <a:cxn ang="0">
                  <a:pos x="46" y="50"/>
                </a:cxn>
                <a:cxn ang="0">
                  <a:pos x="24" y="70"/>
                </a:cxn>
                <a:cxn ang="0">
                  <a:pos x="9" y="92"/>
                </a:cxn>
                <a:cxn ang="0">
                  <a:pos x="0" y="114"/>
                </a:cxn>
              </a:cxnLst>
              <a:rect l="0" t="0" r="r" b="b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7" name="Freeform 55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8" y="183"/>
                </a:cxn>
                <a:cxn ang="0">
                  <a:pos x="233" y="200"/>
                </a:cxn>
                <a:cxn ang="0">
                  <a:pos x="206" y="215"/>
                </a:cxn>
                <a:cxn ang="0">
                  <a:pos x="177" y="232"/>
                </a:cxn>
                <a:cxn ang="0">
                  <a:pos x="159" y="244"/>
                </a:cxn>
                <a:cxn ang="0">
                  <a:pos x="154" y="252"/>
                </a:cxn>
                <a:cxn ang="0">
                  <a:pos x="149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2" y="271"/>
                </a:cxn>
                <a:cxn ang="0">
                  <a:pos x="191" y="257"/>
                </a:cxn>
                <a:cxn ang="0">
                  <a:pos x="223" y="236"/>
                </a:cxn>
                <a:cxn ang="0">
                  <a:pos x="257" y="215"/>
                </a:cxn>
                <a:cxn ang="0">
                  <a:pos x="286" y="192"/>
                </a:cxn>
                <a:cxn ang="0">
                  <a:pos x="303" y="164"/>
                </a:cxn>
                <a:cxn ang="0">
                  <a:pos x="300" y="134"/>
                </a:cxn>
                <a:cxn ang="0">
                  <a:pos x="281" y="106"/>
                </a:cxn>
                <a:cxn ang="0">
                  <a:pos x="249" y="83"/>
                </a:cxn>
                <a:cxn ang="0">
                  <a:pos x="219" y="65"/>
                </a:cxn>
                <a:cxn ang="0">
                  <a:pos x="188" y="52"/>
                </a:cxn>
                <a:cxn ang="0">
                  <a:pos x="157" y="38"/>
                </a:cxn>
                <a:cxn ang="0">
                  <a:pos x="122" y="25"/>
                </a:cxn>
                <a:cxn ang="0">
                  <a:pos x="90" y="14"/>
                </a:cxn>
                <a:cxn ang="0">
                  <a:pos x="58" y="6"/>
                </a:cxn>
                <a:cxn ang="0">
                  <a:pos x="30" y="1"/>
                </a:cxn>
                <a:cxn ang="0">
                  <a:pos x="9" y="1"/>
                </a:cxn>
                <a:cxn ang="0">
                  <a:pos x="10" y="5"/>
                </a:cxn>
                <a:cxn ang="0">
                  <a:pos x="35" y="12"/>
                </a:cxn>
                <a:cxn ang="0">
                  <a:pos x="64" y="21"/>
                </a:cxn>
                <a:cxn ang="0">
                  <a:pos x="97" y="32"/>
                </a:cxn>
                <a:cxn ang="0">
                  <a:pos x="132" y="45"/>
                </a:cxn>
                <a:cxn ang="0">
                  <a:pos x="167" y="60"/>
                </a:cxn>
                <a:cxn ang="0">
                  <a:pos x="201" y="77"/>
                </a:cxn>
                <a:cxn ang="0">
                  <a:pos x="232" y="93"/>
                </a:cxn>
              </a:cxnLst>
              <a:rect l="0" t="0" r="r" b="b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8" name="Freeform 56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/>
              <a:ahLst/>
              <a:cxnLst>
                <a:cxn ang="0">
                  <a:pos x="39" y="12"/>
                </a:cxn>
                <a:cxn ang="0">
                  <a:pos x="37" y="7"/>
                </a:cxn>
                <a:cxn ang="0">
                  <a:pos x="32" y="3"/>
                </a:cxn>
                <a:cxn ang="0">
                  <a:pos x="25" y="1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8" y="37"/>
                </a:cxn>
                <a:cxn ang="0">
                  <a:pos x="19" y="63"/>
                </a:cxn>
                <a:cxn ang="0">
                  <a:pos x="34" y="88"/>
                </a:cxn>
                <a:cxn ang="0">
                  <a:pos x="51" y="112"/>
                </a:cxn>
                <a:cxn ang="0">
                  <a:pos x="68" y="133"/>
                </a:cxn>
                <a:cxn ang="0">
                  <a:pos x="84" y="150"/>
                </a:cxn>
                <a:cxn ang="0">
                  <a:pos x="96" y="161"/>
                </a:cxn>
                <a:cxn ang="0">
                  <a:pos x="103" y="164"/>
                </a:cxn>
                <a:cxn ang="0">
                  <a:pos x="100" y="153"/>
                </a:cxn>
                <a:cxn ang="0">
                  <a:pos x="93" y="139"/>
                </a:cxn>
                <a:cxn ang="0">
                  <a:pos x="84" y="121"/>
                </a:cxn>
                <a:cxn ang="0">
                  <a:pos x="74" y="100"/>
                </a:cxn>
                <a:cxn ang="0">
                  <a:pos x="64" y="78"/>
                </a:cxn>
                <a:cxn ang="0">
                  <a:pos x="54" y="55"/>
                </a:cxn>
                <a:cxn ang="0">
                  <a:pos x="45" y="33"/>
                </a:cxn>
                <a:cxn ang="0">
                  <a:pos x="39" y="12"/>
                </a:cxn>
              </a:cxnLst>
              <a:rect l="0" t="0" r="r" b="b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9" name="Freeform 57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26" y="5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0" y="21"/>
                </a:cxn>
                <a:cxn ang="0">
                  <a:pos x="5" y="33"/>
                </a:cxn>
                <a:cxn ang="0">
                  <a:pos x="10" y="45"/>
                </a:cxn>
                <a:cxn ang="0">
                  <a:pos x="18" y="57"/>
                </a:cxn>
                <a:cxn ang="0">
                  <a:pos x="26" y="68"/>
                </a:cxn>
                <a:cxn ang="0">
                  <a:pos x="35" y="76"/>
                </a:cxn>
                <a:cxn ang="0">
                  <a:pos x="45" y="81"/>
                </a:cxn>
                <a:cxn ang="0">
                  <a:pos x="53" y="82"/>
                </a:cxn>
                <a:cxn ang="0">
                  <a:pos x="54" y="66"/>
                </a:cxn>
                <a:cxn ang="0">
                  <a:pos x="47" y="47"/>
                </a:cxn>
                <a:cxn ang="0">
                  <a:pos x="38" y="28"/>
                </a:cxn>
                <a:cxn ang="0">
                  <a:pos x="28" y="9"/>
                </a:cxn>
              </a:cxnLst>
              <a:rect l="0" t="0" r="r" b="b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0" name="Freeform 58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4"/>
                </a:cxn>
                <a:cxn ang="0">
                  <a:pos x="24" y="40"/>
                </a:cxn>
                <a:cxn ang="0">
                  <a:pos x="33" y="44"/>
                </a:cxn>
                <a:cxn ang="0">
                  <a:pos x="40" y="47"/>
                </a:cxn>
                <a:cxn ang="0">
                  <a:pos x="46" y="47"/>
                </a:cxn>
                <a:cxn ang="0">
                  <a:pos x="45" y="37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4" y="6"/>
                </a:cxn>
              </a:cxnLst>
              <a:rect l="0" t="0" r="r" b="b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1" name="Freeform 59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56" y="21"/>
                </a:cxn>
                <a:cxn ang="0">
                  <a:pos x="62" y="18"/>
                </a:cxn>
                <a:cxn ang="0">
                  <a:pos x="63" y="14"/>
                </a:cxn>
                <a:cxn ang="0">
                  <a:pos x="63" y="10"/>
                </a:cxn>
                <a:cxn ang="0">
                  <a:pos x="61" y="5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4" y="1"/>
                </a:cxn>
                <a:cxn ang="0">
                  <a:pos x="26" y="3"/>
                </a:cxn>
                <a:cxn ang="0">
                  <a:pos x="16" y="7"/>
                </a:cxn>
                <a:cxn ang="0">
                  <a:pos x="7" y="13"/>
                </a:cxn>
                <a:cxn ang="0">
                  <a:pos x="3" y="19"/>
                </a:cxn>
                <a:cxn ang="0">
                  <a:pos x="0" y="25"/>
                </a:cxn>
                <a:cxn ang="0">
                  <a:pos x="0" y="27"/>
                </a:cxn>
                <a:cxn ang="0">
                  <a:pos x="4" y="29"/>
                </a:cxn>
                <a:cxn ang="0">
                  <a:pos x="10" y="31"/>
                </a:cxn>
                <a:cxn ang="0">
                  <a:pos x="16" y="31"/>
                </a:cxn>
                <a:cxn ang="0">
                  <a:pos x="21" y="31"/>
                </a:cxn>
                <a:cxn ang="0">
                  <a:pos x="29" y="29"/>
                </a:cxn>
                <a:cxn ang="0">
                  <a:pos x="36" y="28"/>
                </a:cxn>
                <a:cxn ang="0">
                  <a:pos x="43" y="26"/>
                </a:cxn>
                <a:cxn ang="0">
                  <a:pos x="50" y="23"/>
                </a:cxn>
              </a:cxnLst>
              <a:rect l="0" t="0" r="r" b="b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2" name="Freeform 60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/>
              <a:ahLst/>
              <a:cxnLst>
                <a:cxn ang="0">
                  <a:pos x="90" y="31"/>
                </a:cxn>
                <a:cxn ang="0">
                  <a:pos x="72" y="40"/>
                </a:cxn>
                <a:cxn ang="0">
                  <a:pos x="56" y="50"/>
                </a:cxn>
                <a:cxn ang="0">
                  <a:pos x="40" y="62"/>
                </a:cxn>
                <a:cxn ang="0">
                  <a:pos x="27" y="74"/>
                </a:cxn>
                <a:cxn ang="0">
                  <a:pos x="17" y="87"/>
                </a:cxn>
                <a:cxn ang="0">
                  <a:pos x="8" y="100"/>
                </a:cxn>
                <a:cxn ang="0">
                  <a:pos x="3" y="113"/>
                </a:cxn>
                <a:cxn ang="0">
                  <a:pos x="0" y="127"/>
                </a:cxn>
                <a:cxn ang="0">
                  <a:pos x="3" y="149"/>
                </a:cxn>
                <a:cxn ang="0">
                  <a:pos x="14" y="166"/>
                </a:cxn>
                <a:cxn ang="0">
                  <a:pos x="32" y="181"/>
                </a:cxn>
                <a:cxn ang="0">
                  <a:pos x="53" y="192"/>
                </a:cxn>
                <a:cxn ang="0">
                  <a:pos x="80" y="200"/>
                </a:cxn>
                <a:cxn ang="0">
                  <a:pos x="109" y="205"/>
                </a:cxn>
                <a:cxn ang="0">
                  <a:pos x="136" y="206"/>
                </a:cxn>
                <a:cxn ang="0">
                  <a:pos x="164" y="203"/>
                </a:cxn>
                <a:cxn ang="0">
                  <a:pos x="169" y="203"/>
                </a:cxn>
                <a:cxn ang="0">
                  <a:pos x="175" y="201"/>
                </a:cxn>
                <a:cxn ang="0">
                  <a:pos x="180" y="197"/>
                </a:cxn>
                <a:cxn ang="0">
                  <a:pos x="181" y="193"/>
                </a:cxn>
                <a:cxn ang="0">
                  <a:pos x="180" y="191"/>
                </a:cxn>
                <a:cxn ang="0">
                  <a:pos x="175" y="191"/>
                </a:cxn>
                <a:cxn ang="0">
                  <a:pos x="169" y="190"/>
                </a:cxn>
                <a:cxn ang="0">
                  <a:pos x="162" y="190"/>
                </a:cxn>
                <a:cxn ang="0">
                  <a:pos x="154" y="190"/>
                </a:cxn>
                <a:cxn ang="0">
                  <a:pos x="146" y="190"/>
                </a:cxn>
                <a:cxn ang="0">
                  <a:pos x="139" y="190"/>
                </a:cxn>
                <a:cxn ang="0">
                  <a:pos x="135" y="190"/>
                </a:cxn>
                <a:cxn ang="0">
                  <a:pos x="120" y="189"/>
                </a:cxn>
                <a:cxn ang="0">
                  <a:pos x="107" y="188"/>
                </a:cxn>
                <a:cxn ang="0">
                  <a:pos x="93" y="187"/>
                </a:cxn>
                <a:cxn ang="0">
                  <a:pos x="78" y="184"/>
                </a:cxn>
                <a:cxn ang="0">
                  <a:pos x="64" y="181"/>
                </a:cxn>
                <a:cxn ang="0">
                  <a:pos x="49" y="174"/>
                </a:cxn>
                <a:cxn ang="0">
                  <a:pos x="36" y="165"/>
                </a:cxn>
                <a:cxn ang="0">
                  <a:pos x="22" y="152"/>
                </a:cxn>
                <a:cxn ang="0">
                  <a:pos x="19" y="136"/>
                </a:cxn>
                <a:cxn ang="0">
                  <a:pos x="20" y="122"/>
                </a:cxn>
                <a:cxn ang="0">
                  <a:pos x="26" y="108"/>
                </a:cxn>
                <a:cxn ang="0">
                  <a:pos x="35" y="95"/>
                </a:cxn>
                <a:cxn ang="0">
                  <a:pos x="48" y="83"/>
                </a:cxn>
                <a:cxn ang="0">
                  <a:pos x="62" y="71"/>
                </a:cxn>
                <a:cxn ang="0">
                  <a:pos x="78" y="61"/>
                </a:cxn>
                <a:cxn ang="0">
                  <a:pos x="97" y="51"/>
                </a:cxn>
                <a:cxn ang="0">
                  <a:pos x="116" y="42"/>
                </a:cxn>
                <a:cxn ang="0">
                  <a:pos x="136" y="34"/>
                </a:cxn>
                <a:cxn ang="0">
                  <a:pos x="156" y="27"/>
                </a:cxn>
                <a:cxn ang="0">
                  <a:pos x="175" y="21"/>
                </a:cxn>
                <a:cxn ang="0">
                  <a:pos x="196" y="16"/>
                </a:cxn>
                <a:cxn ang="0">
                  <a:pos x="213" y="11"/>
                </a:cxn>
                <a:cxn ang="0">
                  <a:pos x="230" y="8"/>
                </a:cxn>
                <a:cxn ang="0">
                  <a:pos x="245" y="6"/>
                </a:cxn>
                <a:cxn ang="0">
                  <a:pos x="235" y="2"/>
                </a:cxn>
                <a:cxn ang="0">
                  <a:pos x="219" y="0"/>
                </a:cxn>
                <a:cxn ang="0">
                  <a:pos x="200" y="2"/>
                </a:cxn>
                <a:cxn ang="0">
                  <a:pos x="178" y="5"/>
                </a:cxn>
                <a:cxn ang="0">
                  <a:pos x="154" y="10"/>
                </a:cxn>
                <a:cxn ang="0">
                  <a:pos x="130" y="16"/>
                </a:cxn>
                <a:cxn ang="0">
                  <a:pos x="109" y="24"/>
                </a:cxn>
                <a:cxn ang="0">
                  <a:pos x="90" y="31"/>
                </a:cxn>
              </a:cxnLst>
              <a:rect l="0" t="0" r="r" b="b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3" name="Freeform 61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38" y="70"/>
                </a:cxn>
                <a:cxn ang="0">
                  <a:pos x="135" y="84"/>
                </a:cxn>
                <a:cxn ang="0">
                  <a:pos x="125" y="96"/>
                </a:cxn>
                <a:cxn ang="0">
                  <a:pos x="111" y="107"/>
                </a:cxn>
                <a:cxn ang="0">
                  <a:pos x="93" y="117"/>
                </a:cxn>
                <a:cxn ang="0">
                  <a:pos x="74" y="126"/>
                </a:cxn>
                <a:cxn ang="0">
                  <a:pos x="54" y="136"/>
                </a:cxn>
                <a:cxn ang="0">
                  <a:pos x="37" y="146"/>
                </a:cxn>
                <a:cxn ang="0">
                  <a:pos x="34" y="149"/>
                </a:cxn>
                <a:cxn ang="0">
                  <a:pos x="32" y="151"/>
                </a:cxn>
                <a:cxn ang="0">
                  <a:pos x="32" y="154"/>
                </a:cxn>
                <a:cxn ang="0">
                  <a:pos x="35" y="157"/>
                </a:cxn>
                <a:cxn ang="0">
                  <a:pos x="38" y="159"/>
                </a:cxn>
                <a:cxn ang="0">
                  <a:pos x="43" y="160"/>
                </a:cxn>
                <a:cxn ang="0">
                  <a:pos x="47" y="160"/>
                </a:cxn>
                <a:cxn ang="0">
                  <a:pos x="51" y="159"/>
                </a:cxn>
                <a:cxn ang="0">
                  <a:pos x="73" y="150"/>
                </a:cxn>
                <a:cxn ang="0">
                  <a:pos x="95" y="139"/>
                </a:cxn>
                <a:cxn ang="0">
                  <a:pos x="115" y="128"/>
                </a:cxn>
                <a:cxn ang="0">
                  <a:pos x="134" y="115"/>
                </a:cxn>
                <a:cxn ang="0">
                  <a:pos x="147" y="101"/>
                </a:cxn>
                <a:cxn ang="0">
                  <a:pos x="156" y="85"/>
                </a:cxn>
                <a:cxn ang="0">
                  <a:pos x="159" y="68"/>
                </a:cxn>
                <a:cxn ang="0">
                  <a:pos x="153" y="50"/>
                </a:cxn>
                <a:cxn ang="0">
                  <a:pos x="140" y="36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6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2" y="1"/>
                </a:cxn>
                <a:cxn ang="0">
                  <a:pos x="0" y="5"/>
                </a:cxn>
                <a:cxn ang="0">
                  <a:pos x="21" y="9"/>
                </a:cxn>
                <a:cxn ang="0">
                  <a:pos x="41" y="12"/>
                </a:cxn>
                <a:cxn ang="0">
                  <a:pos x="60" y="15"/>
                </a:cxn>
                <a:cxn ang="0">
                  <a:pos x="79" y="19"/>
                </a:cxn>
                <a:cxn ang="0">
                  <a:pos x="96" y="24"/>
                </a:cxn>
                <a:cxn ang="0">
                  <a:pos x="112" y="31"/>
                </a:cxn>
                <a:cxn ang="0">
                  <a:pos x="125" y="40"/>
                </a:cxn>
                <a:cxn ang="0">
                  <a:pos x="134" y="53"/>
                </a:cxn>
              </a:cxnLst>
              <a:rect l="0" t="0" r="r" b="b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4" name="Freeform 62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1"/>
                </a:cxn>
                <a:cxn ang="0">
                  <a:pos x="22" y="147"/>
                </a:cxn>
                <a:cxn ang="0">
                  <a:pos x="0" y="200"/>
                </a:cxn>
                <a:cxn ang="0">
                  <a:pos x="4" y="235"/>
                </a:cxn>
                <a:cxn ang="0">
                  <a:pos x="13" y="249"/>
                </a:cxn>
                <a:cxn ang="0">
                  <a:pos x="26" y="262"/>
                </a:cxn>
                <a:cxn ang="0">
                  <a:pos x="42" y="273"/>
                </a:cxn>
                <a:cxn ang="0">
                  <a:pos x="70" y="285"/>
                </a:cxn>
                <a:cxn ang="0">
                  <a:pos x="107" y="298"/>
                </a:cxn>
                <a:cxn ang="0">
                  <a:pos x="148" y="308"/>
                </a:cxn>
                <a:cxn ang="0">
                  <a:pos x="189" y="316"/>
                </a:cxn>
                <a:cxn ang="0">
                  <a:pos x="231" y="322"/>
                </a:cxn>
                <a:cxn ang="0">
                  <a:pos x="273" y="326"/>
                </a:cxn>
                <a:cxn ang="0">
                  <a:pos x="316" y="329"/>
                </a:cxn>
                <a:cxn ang="0">
                  <a:pos x="358" y="331"/>
                </a:cxn>
                <a:cxn ang="0">
                  <a:pos x="386" y="332"/>
                </a:cxn>
                <a:cxn ang="0">
                  <a:pos x="396" y="326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8"/>
                </a:cxn>
                <a:cxn ang="0">
                  <a:pos x="325" y="307"/>
                </a:cxn>
                <a:cxn ang="0">
                  <a:pos x="286" y="305"/>
                </a:cxn>
                <a:cxn ang="0">
                  <a:pos x="247" y="301"/>
                </a:cxn>
                <a:cxn ang="0">
                  <a:pos x="208" y="296"/>
                </a:cxn>
                <a:cxn ang="0">
                  <a:pos x="168" y="289"/>
                </a:cxn>
                <a:cxn ang="0">
                  <a:pos x="131" y="281"/>
                </a:cxn>
                <a:cxn ang="0">
                  <a:pos x="94" y="269"/>
                </a:cxn>
                <a:cxn ang="0">
                  <a:pos x="62" y="256"/>
                </a:cxn>
                <a:cxn ang="0">
                  <a:pos x="44" y="236"/>
                </a:cxn>
                <a:cxn ang="0">
                  <a:pos x="38" y="210"/>
                </a:cxn>
                <a:cxn ang="0">
                  <a:pos x="46" y="173"/>
                </a:cxn>
                <a:cxn ang="0">
                  <a:pos x="62" y="145"/>
                </a:cxn>
                <a:cxn ang="0">
                  <a:pos x="84" y="120"/>
                </a:cxn>
                <a:cxn ang="0">
                  <a:pos x="110" y="98"/>
                </a:cxn>
                <a:cxn ang="0">
                  <a:pos x="141" y="78"/>
                </a:cxn>
                <a:cxn ang="0">
                  <a:pos x="179" y="57"/>
                </a:cxn>
                <a:cxn ang="0">
                  <a:pos x="223" y="37"/>
                </a:cxn>
                <a:cxn ang="0">
                  <a:pos x="271" y="19"/>
                </a:cxn>
                <a:cxn ang="0">
                  <a:pos x="313" y="6"/>
                </a:cxn>
                <a:cxn ang="0">
                  <a:pos x="315" y="0"/>
                </a:cxn>
                <a:cxn ang="0">
                  <a:pos x="273" y="5"/>
                </a:cxn>
                <a:cxn ang="0">
                  <a:pos x="223" y="17"/>
                </a:cxn>
                <a:cxn ang="0">
                  <a:pos x="176" y="35"/>
                </a:cxn>
              </a:cxnLst>
              <a:rect l="0" t="0" r="r" b="b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5" name="Freeform 63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/>
              <a:ahLst/>
              <a:cxnLst>
                <a:cxn ang="0">
                  <a:pos x="290" y="69"/>
                </a:cxn>
                <a:cxn ang="0">
                  <a:pos x="306" y="81"/>
                </a:cxn>
                <a:cxn ang="0">
                  <a:pos x="315" y="95"/>
                </a:cxn>
                <a:cxn ang="0">
                  <a:pos x="321" y="110"/>
                </a:cxn>
                <a:cxn ang="0">
                  <a:pos x="321" y="126"/>
                </a:cxn>
                <a:cxn ang="0">
                  <a:pos x="318" y="139"/>
                </a:cxn>
                <a:cxn ang="0">
                  <a:pos x="312" y="150"/>
                </a:cxn>
                <a:cxn ang="0">
                  <a:pos x="302" y="161"/>
                </a:cxn>
                <a:cxn ang="0">
                  <a:pos x="292" y="170"/>
                </a:cxn>
                <a:cxn ang="0">
                  <a:pos x="279" y="180"/>
                </a:cxn>
                <a:cxn ang="0">
                  <a:pos x="265" y="188"/>
                </a:cxn>
                <a:cxn ang="0">
                  <a:pos x="252" y="198"/>
                </a:cxn>
                <a:cxn ang="0">
                  <a:pos x="239" y="207"/>
                </a:cxn>
                <a:cxn ang="0">
                  <a:pos x="236" y="210"/>
                </a:cxn>
                <a:cxn ang="0">
                  <a:pos x="235" y="213"/>
                </a:cxn>
                <a:cxn ang="0">
                  <a:pos x="236" y="216"/>
                </a:cxn>
                <a:cxn ang="0">
                  <a:pos x="239" y="219"/>
                </a:cxn>
                <a:cxn ang="0">
                  <a:pos x="244" y="221"/>
                </a:cxn>
                <a:cxn ang="0">
                  <a:pos x="248" y="222"/>
                </a:cxn>
                <a:cxn ang="0">
                  <a:pos x="254" y="221"/>
                </a:cxn>
                <a:cxn ang="0">
                  <a:pos x="258" y="219"/>
                </a:cxn>
                <a:cxn ang="0">
                  <a:pos x="287" y="206"/>
                </a:cxn>
                <a:cxn ang="0">
                  <a:pos x="310" y="188"/>
                </a:cxn>
                <a:cxn ang="0">
                  <a:pos x="331" y="168"/>
                </a:cxn>
                <a:cxn ang="0">
                  <a:pos x="344" y="147"/>
                </a:cxn>
                <a:cxn ang="0">
                  <a:pos x="348" y="124"/>
                </a:cxn>
                <a:cxn ang="0">
                  <a:pos x="345" y="102"/>
                </a:cxn>
                <a:cxn ang="0">
                  <a:pos x="334" y="81"/>
                </a:cxn>
                <a:cxn ang="0">
                  <a:pos x="310" y="62"/>
                </a:cxn>
                <a:cxn ang="0">
                  <a:pos x="293" y="52"/>
                </a:cxn>
                <a:cxn ang="0">
                  <a:pos x="273" y="43"/>
                </a:cxn>
                <a:cxn ang="0">
                  <a:pos x="249" y="34"/>
                </a:cxn>
                <a:cxn ang="0">
                  <a:pos x="226" y="27"/>
                </a:cxn>
                <a:cxn ang="0">
                  <a:pos x="202" y="21"/>
                </a:cxn>
                <a:cxn ang="0">
                  <a:pos x="176" y="16"/>
                </a:cxn>
                <a:cxn ang="0">
                  <a:pos x="151" y="11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8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14" y="7"/>
                </a:cxn>
                <a:cxn ang="0">
                  <a:pos x="30" y="8"/>
                </a:cxn>
                <a:cxn ang="0">
                  <a:pos x="46" y="10"/>
                </a:cxn>
                <a:cxn ang="0">
                  <a:pos x="64" y="12"/>
                </a:cxn>
                <a:cxn ang="0">
                  <a:pos x="83" y="14"/>
                </a:cxn>
                <a:cxn ang="0">
                  <a:pos x="102" y="16"/>
                </a:cxn>
                <a:cxn ang="0">
                  <a:pos x="120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5"/>
                </a:cxn>
                <a:cxn ang="0">
                  <a:pos x="219" y="41"/>
                </a:cxn>
                <a:cxn ang="0">
                  <a:pos x="238" y="47"/>
                </a:cxn>
                <a:cxn ang="0">
                  <a:pos x="257" y="53"/>
                </a:cxn>
                <a:cxn ang="0">
                  <a:pos x="274" y="61"/>
                </a:cxn>
                <a:cxn ang="0">
                  <a:pos x="290" y="69"/>
                </a:cxn>
              </a:cxnLst>
              <a:rect l="0" t="0" r="r" b="b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6" name="Freeform 64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130"/>
                </a:cxn>
                <a:cxn ang="0">
                  <a:pos x="6" y="146"/>
                </a:cxn>
                <a:cxn ang="0">
                  <a:pos x="16" y="161"/>
                </a:cxn>
                <a:cxn ang="0">
                  <a:pos x="31" y="174"/>
                </a:cxn>
                <a:cxn ang="0">
                  <a:pos x="48" y="185"/>
                </a:cxn>
                <a:cxn ang="0">
                  <a:pos x="68" y="195"/>
                </a:cxn>
                <a:cxn ang="0">
                  <a:pos x="92" y="202"/>
                </a:cxn>
                <a:cxn ang="0">
                  <a:pos x="115" y="206"/>
                </a:cxn>
                <a:cxn ang="0">
                  <a:pos x="122" y="207"/>
                </a:cxn>
                <a:cxn ang="0">
                  <a:pos x="129" y="205"/>
                </a:cxn>
                <a:cxn ang="0">
                  <a:pos x="135" y="202"/>
                </a:cxn>
                <a:cxn ang="0">
                  <a:pos x="138" y="198"/>
                </a:cxn>
                <a:cxn ang="0">
                  <a:pos x="138" y="193"/>
                </a:cxn>
                <a:cxn ang="0">
                  <a:pos x="137" y="188"/>
                </a:cxn>
                <a:cxn ang="0">
                  <a:pos x="132" y="184"/>
                </a:cxn>
                <a:cxn ang="0">
                  <a:pos x="125" y="182"/>
                </a:cxn>
                <a:cxn ang="0">
                  <a:pos x="102" y="176"/>
                </a:cxn>
                <a:cxn ang="0">
                  <a:pos x="80" y="168"/>
                </a:cxn>
                <a:cxn ang="0">
                  <a:pos x="63" y="157"/>
                </a:cxn>
                <a:cxn ang="0">
                  <a:pos x="50" y="145"/>
                </a:cxn>
                <a:cxn ang="0">
                  <a:pos x="41" y="130"/>
                </a:cxn>
                <a:cxn ang="0">
                  <a:pos x="37" y="114"/>
                </a:cxn>
                <a:cxn ang="0">
                  <a:pos x="37" y="97"/>
                </a:cxn>
                <a:cxn ang="0">
                  <a:pos x="44" y="79"/>
                </a:cxn>
                <a:cxn ang="0">
                  <a:pos x="54" y="65"/>
                </a:cxn>
                <a:cxn ang="0">
                  <a:pos x="70" y="52"/>
                </a:cxn>
                <a:cxn ang="0">
                  <a:pos x="87" y="40"/>
                </a:cxn>
                <a:cxn ang="0">
                  <a:pos x="106" y="29"/>
                </a:cxn>
                <a:cxn ang="0">
                  <a:pos x="122" y="20"/>
                </a:cxn>
                <a:cxn ang="0">
                  <a:pos x="135" y="11"/>
                </a:cxn>
                <a:cxn ang="0">
                  <a:pos x="142" y="5"/>
                </a:cxn>
                <a:cxn ang="0">
                  <a:pos x="142" y="0"/>
                </a:cxn>
                <a:cxn ang="0">
                  <a:pos x="126" y="4"/>
                </a:cxn>
                <a:cxn ang="0">
                  <a:pos x="106" y="11"/>
                </a:cxn>
                <a:cxn ang="0">
                  <a:pos x="84" y="23"/>
                </a:cxn>
                <a:cxn ang="0">
                  <a:pos x="61" y="37"/>
                </a:cxn>
                <a:cxn ang="0">
                  <a:pos x="39" y="53"/>
                </a:cxn>
                <a:cxn ang="0">
                  <a:pos x="22" y="72"/>
                </a:cxn>
                <a:cxn ang="0">
                  <a:pos x="8" y="93"/>
                </a:cxn>
                <a:cxn ang="0">
                  <a:pos x="0" y="113"/>
                </a:cxn>
              </a:cxnLst>
              <a:rect l="0" t="0" r="r" b="b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7" name="Freeform 65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/>
              <a:ahLst/>
              <a:cxnLst>
                <a:cxn ang="0">
                  <a:pos x="256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6" y="183"/>
                </a:cxn>
                <a:cxn ang="0">
                  <a:pos x="232" y="200"/>
                </a:cxn>
                <a:cxn ang="0">
                  <a:pos x="204" y="216"/>
                </a:cxn>
                <a:cxn ang="0">
                  <a:pos x="175" y="232"/>
                </a:cxn>
                <a:cxn ang="0">
                  <a:pos x="158" y="244"/>
                </a:cxn>
                <a:cxn ang="0">
                  <a:pos x="152" y="252"/>
                </a:cxn>
                <a:cxn ang="0">
                  <a:pos x="148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1" y="271"/>
                </a:cxn>
                <a:cxn ang="0">
                  <a:pos x="190" y="256"/>
                </a:cxn>
                <a:cxn ang="0">
                  <a:pos x="222" y="236"/>
                </a:cxn>
                <a:cxn ang="0">
                  <a:pos x="255" y="216"/>
                </a:cxn>
                <a:cxn ang="0">
                  <a:pos x="284" y="192"/>
                </a:cxn>
                <a:cxn ang="0">
                  <a:pos x="301" y="163"/>
                </a:cxn>
                <a:cxn ang="0">
                  <a:pos x="300" y="133"/>
                </a:cxn>
                <a:cxn ang="0">
                  <a:pos x="281" y="105"/>
                </a:cxn>
                <a:cxn ang="0">
                  <a:pos x="251" y="82"/>
                </a:cxn>
                <a:cxn ang="0">
                  <a:pos x="217" y="67"/>
                </a:cxn>
                <a:cxn ang="0">
                  <a:pos x="185" y="54"/>
                </a:cxn>
                <a:cxn ang="0">
                  <a:pos x="151" y="40"/>
                </a:cxn>
                <a:cxn ang="0">
                  <a:pos x="114" y="27"/>
                </a:cxn>
                <a:cxn ang="0">
                  <a:pos x="81" y="16"/>
                </a:cxn>
                <a:cxn ang="0">
                  <a:pos x="49" y="7"/>
                </a:cxn>
                <a:cxn ang="0">
                  <a:pos x="24" y="1"/>
                </a:cxn>
                <a:cxn ang="0">
                  <a:pos x="5" y="0"/>
                </a:cxn>
                <a:cxn ang="0">
                  <a:pos x="13" y="7"/>
                </a:cxn>
                <a:cxn ang="0">
                  <a:pos x="43" y="17"/>
                </a:cxn>
                <a:cxn ang="0">
                  <a:pos x="74" y="27"/>
                </a:cxn>
                <a:cxn ang="0">
                  <a:pos x="106" y="38"/>
                </a:cxn>
                <a:cxn ang="0">
                  <a:pos x="139" y="50"/>
                </a:cxn>
                <a:cxn ang="0">
                  <a:pos x="171" y="63"/>
                </a:cxn>
                <a:cxn ang="0">
                  <a:pos x="203" y="78"/>
                </a:cxn>
                <a:cxn ang="0">
                  <a:pos x="232" y="93"/>
                </a:cxn>
              </a:cxnLst>
              <a:rect l="0" t="0" r="r" b="b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2738" name="Group 66"/>
          <p:cNvGrpSpPr>
            <a:grpSpLocks/>
          </p:cNvGrpSpPr>
          <p:nvPr/>
        </p:nvGrpSpPr>
        <p:grpSpPr bwMode="auto">
          <a:xfrm>
            <a:off x="5859463" y="4267200"/>
            <a:ext cx="1325562" cy="588963"/>
            <a:chOff x="1697" y="583"/>
            <a:chExt cx="726" cy="368"/>
          </a:xfrm>
        </p:grpSpPr>
        <p:grpSp>
          <p:nvGrpSpPr>
            <p:cNvPr id="412739" name="Group 67"/>
            <p:cNvGrpSpPr>
              <a:grpSpLocks/>
            </p:cNvGrpSpPr>
            <p:nvPr/>
          </p:nvGrpSpPr>
          <p:grpSpPr bwMode="auto">
            <a:xfrm>
              <a:off x="1809" y="583"/>
              <a:ext cx="348" cy="368"/>
              <a:chOff x="2870" y="1518"/>
              <a:chExt cx="292" cy="320"/>
            </a:xfrm>
          </p:grpSpPr>
          <p:graphicFrame>
            <p:nvGraphicFramePr>
              <p:cNvPr id="412740" name="Object 6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12740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412741" name="Object 6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12741" name="Clip" r:id="rId9" imgW="1266840" imgH="1200240" progId="">
                  <p:embed/>
                </p:oleObj>
              </a:graphicData>
            </a:graphic>
          </p:graphicFrame>
        </p:grpSp>
        <p:sp>
          <p:nvSpPr>
            <p:cNvPr id="412742" name="Line 70"/>
            <p:cNvSpPr>
              <a:spLocks noChangeShapeType="1"/>
            </p:cNvSpPr>
            <p:nvPr/>
          </p:nvSpPr>
          <p:spPr bwMode="auto">
            <a:xfrm>
              <a:off x="2158" y="793"/>
              <a:ext cx="2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2743" name="Line 71"/>
            <p:cNvSpPr>
              <a:spLocks noChangeShapeType="1"/>
            </p:cNvSpPr>
            <p:nvPr/>
          </p:nvSpPr>
          <p:spPr bwMode="auto">
            <a:xfrm flipH="1">
              <a:off x="1734" y="715"/>
              <a:ext cx="16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2744" name="Line 72"/>
            <p:cNvSpPr>
              <a:spLocks noChangeShapeType="1"/>
            </p:cNvSpPr>
            <p:nvPr/>
          </p:nvSpPr>
          <p:spPr bwMode="auto">
            <a:xfrm flipH="1">
              <a:off x="1747" y="776"/>
              <a:ext cx="1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2745" name="Line 73"/>
            <p:cNvSpPr>
              <a:spLocks noChangeShapeType="1"/>
            </p:cNvSpPr>
            <p:nvPr/>
          </p:nvSpPr>
          <p:spPr bwMode="auto">
            <a:xfrm flipH="1">
              <a:off x="1697" y="830"/>
              <a:ext cx="16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2746" name="Rectangle 74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600" u="sng">
                <a:solidFill>
                  <a:schemeClr val="accent2"/>
                </a:solidFill>
              </a:rPr>
              <a:t>802.11: mobility within same subnet</a:t>
            </a:r>
          </a:p>
        </p:txBody>
      </p:sp>
      <p:grpSp>
        <p:nvGrpSpPr>
          <p:cNvPr id="412749" name="Group 77"/>
          <p:cNvGrpSpPr>
            <a:grpSpLocks/>
          </p:cNvGrpSpPr>
          <p:nvPr/>
        </p:nvGrpSpPr>
        <p:grpSpPr bwMode="auto">
          <a:xfrm>
            <a:off x="6299200" y="1798638"/>
            <a:ext cx="876300" cy="525462"/>
            <a:chOff x="2960" y="1439"/>
            <a:chExt cx="552" cy="331"/>
          </a:xfrm>
        </p:grpSpPr>
        <p:grpSp>
          <p:nvGrpSpPr>
            <p:cNvPr id="412750" name="Group 78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412751" name="Oval 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52" name="Line 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53" name="Line 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54" name="Rectangle 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412755" name="Oval 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2756" name="Group 8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2757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58" name="Line 8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59" name="Line 8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2760" name="Group 8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2761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62" name="Line 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63" name="Line 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12764" name="Text Box 92"/>
            <p:cNvSpPr txBox="1">
              <a:spLocks noChangeArrowheads="1"/>
            </p:cNvSpPr>
            <p:nvPr/>
          </p:nvSpPr>
          <p:spPr bwMode="auto">
            <a:xfrm>
              <a:off x="2960" y="1439"/>
              <a:ext cx="5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router</a:t>
              </a:r>
            </a:p>
          </p:txBody>
        </p:sp>
      </p:grpSp>
      <p:sp>
        <p:nvSpPr>
          <p:cNvPr id="412766" name="Rectangle 9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643313" cy="4648200"/>
          </a:xfrm>
        </p:spPr>
        <p:txBody>
          <a:bodyPr/>
          <a:lstStyle/>
          <a:p>
            <a:pPr>
              <a:tabLst>
                <a:tab pos="746125" algn="l"/>
              </a:tabLst>
            </a:pPr>
            <a:r>
              <a:rPr lang="en-US" sz="2400"/>
              <a:t>H1 remains in same IP subnet: IP address can remain same</a:t>
            </a:r>
          </a:p>
          <a:p>
            <a:pPr>
              <a:tabLst>
                <a:tab pos="746125" algn="l"/>
              </a:tabLst>
            </a:pPr>
            <a:r>
              <a:rPr lang="en-US" sz="2400"/>
              <a:t>switch: which AP is associated with H1?</a:t>
            </a:r>
          </a:p>
          <a:p>
            <a:pPr marL="685800" lvl="1" indent="-228600">
              <a:tabLst>
                <a:tab pos="746125" algn="l"/>
              </a:tabLst>
            </a:pPr>
            <a:r>
              <a:rPr lang="en-US" sz="2000"/>
              <a:t>self-learning (Ch. 5): switch will see frame from H1 and “remember” which switch port can be used to reach H1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5795</TotalTime>
  <Words>1495</Words>
  <Application>Microsoft Office PowerPoint</Application>
  <PresentationFormat>On-screen Show (4:3)</PresentationFormat>
  <Paragraphs>372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Default Design</vt:lpstr>
      <vt:lpstr>Clip</vt:lpstr>
      <vt:lpstr>Elements of a wireless network</vt:lpstr>
      <vt:lpstr>Elements of a wireless network</vt:lpstr>
      <vt:lpstr>Elements of a wireless network</vt:lpstr>
      <vt:lpstr>Characteristics of selected wireless link  standards</vt:lpstr>
      <vt:lpstr>Elements of a wireless network</vt:lpstr>
      <vt:lpstr>Elements of a wireless network</vt:lpstr>
      <vt:lpstr>Wireless Link Characteristics</vt:lpstr>
      <vt:lpstr>Wireless network characteristics</vt:lpstr>
      <vt:lpstr>IEEE 802.11 Wireless LAN</vt:lpstr>
      <vt:lpstr>802.11n</vt:lpstr>
      <vt:lpstr>802.11 LAN architecture</vt:lpstr>
      <vt:lpstr>802.11: Channels, association</vt:lpstr>
      <vt:lpstr>IEEE 802.11: multiple access</vt:lpstr>
      <vt:lpstr>Coordination of transmissions</vt:lpstr>
      <vt:lpstr>IEEE 802.11 MAC Protocol: CSMA/CA (in DCF mode)</vt:lpstr>
      <vt:lpstr>RTS/CTS</vt:lpstr>
      <vt:lpstr>Collision Avoidance: RTS-CTS exchange</vt:lpstr>
      <vt:lpstr>802.11 frame: addressing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slides, Computer Networking, 3rd edition</dc:title>
  <dc:creator>Jim Kurose and Keith Ross</dc:creator>
  <cp:lastModifiedBy>Lotzi Boloni</cp:lastModifiedBy>
  <cp:revision>215</cp:revision>
  <cp:lastPrinted>2000-10-23T11:49:35Z</cp:lastPrinted>
  <dcterms:created xsi:type="dcterms:W3CDTF">1999-10-08T19:08:27Z</dcterms:created>
  <dcterms:modified xsi:type="dcterms:W3CDTF">2011-03-15T16:49:59Z</dcterms:modified>
</cp:coreProperties>
</file>