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51"/>
  </p:notesMasterIdLst>
  <p:handoutMasterIdLst>
    <p:handoutMasterId r:id="rId52"/>
  </p:handoutMasterIdLst>
  <p:sldIdLst>
    <p:sldId id="331" r:id="rId2"/>
    <p:sldId id="332" r:id="rId3"/>
    <p:sldId id="333" r:id="rId4"/>
    <p:sldId id="334" r:id="rId5"/>
    <p:sldId id="335" r:id="rId6"/>
    <p:sldId id="336" r:id="rId7"/>
    <p:sldId id="337" r:id="rId8"/>
    <p:sldId id="390" r:id="rId9"/>
    <p:sldId id="338" r:id="rId10"/>
    <p:sldId id="391" r:id="rId11"/>
    <p:sldId id="339" r:id="rId12"/>
    <p:sldId id="340" r:id="rId13"/>
    <p:sldId id="344" r:id="rId14"/>
    <p:sldId id="345" r:id="rId15"/>
    <p:sldId id="346" r:id="rId16"/>
    <p:sldId id="347" r:id="rId17"/>
    <p:sldId id="348" r:id="rId18"/>
    <p:sldId id="393" r:id="rId19"/>
    <p:sldId id="349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358" r:id="rId28"/>
    <p:sldId id="359" r:id="rId29"/>
    <p:sldId id="360" r:id="rId30"/>
    <p:sldId id="361" r:id="rId31"/>
    <p:sldId id="362" r:id="rId32"/>
    <p:sldId id="363" r:id="rId33"/>
    <p:sldId id="364" r:id="rId34"/>
    <p:sldId id="365" r:id="rId35"/>
    <p:sldId id="366" r:id="rId36"/>
    <p:sldId id="394" r:id="rId37"/>
    <p:sldId id="367" r:id="rId38"/>
    <p:sldId id="368" r:id="rId39"/>
    <p:sldId id="369" r:id="rId40"/>
    <p:sldId id="370" r:id="rId41"/>
    <p:sldId id="371" r:id="rId42"/>
    <p:sldId id="372" r:id="rId43"/>
    <p:sldId id="373" r:id="rId44"/>
    <p:sldId id="374" r:id="rId45"/>
    <p:sldId id="386" r:id="rId46"/>
    <p:sldId id="387" r:id="rId47"/>
    <p:sldId id="388" r:id="rId48"/>
    <p:sldId id="395" r:id="rId49"/>
    <p:sldId id="389" r:id="rId50"/>
  </p:sldIdLst>
  <p:sldSz cx="9144000" cy="6858000" type="screen4x3"/>
  <p:notesSz cx="7086600" cy="9372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7" autoAdjust="0"/>
    <p:restoredTop sz="94667"/>
  </p:normalViewPr>
  <p:slideViewPr>
    <p:cSldViewPr snapToGrid="0">
      <p:cViewPr varScale="1">
        <p:scale>
          <a:sx n="130" d="100"/>
          <a:sy n="130" d="100"/>
        </p:scale>
        <p:origin x="268" y="64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7456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7E5FA648-E141-984B-BEE2-8EC9B0A9989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06738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ctr" anchorCtr="0" compatLnSpc="1">
            <a:prstTxWarp prst="textNoShape">
              <a:avLst/>
            </a:prstTxWarp>
          </a:bodyPr>
          <a:lstStyle>
            <a:lvl1pPr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31F4BCC-9CAA-0F41-85EA-DE3557038F9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4150" y="0"/>
            <a:ext cx="31051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ctr" anchorCtr="0" compatLnSpc="1">
            <a:prstTxWarp prst="textNoShape">
              <a:avLst/>
            </a:prstTxWarp>
          </a:bodyPr>
          <a:lstStyle>
            <a:lvl1pPr algn="r"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FD4EBDDA-94A4-C24E-8F4D-60EA634DB5E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39213"/>
            <a:ext cx="3106738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b" anchorCtr="0" compatLnSpc="1">
            <a:prstTxWarp prst="textNoShape">
              <a:avLst/>
            </a:prstTxWarp>
          </a:bodyPr>
          <a:lstStyle>
            <a:lvl1pPr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D2D8965A-D8A6-AE4A-B6AE-C5DE2FB73D0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4150" y="8939213"/>
            <a:ext cx="3105150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b" anchorCtr="0" compatLnSpc="1">
            <a:prstTxWarp prst="textNoShape">
              <a:avLst/>
            </a:prstTxWarp>
          </a:bodyPr>
          <a:lstStyle>
            <a:lvl1pPr algn="r" defTabSz="890588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40F9780D-0DF3-4B38-8812-67AC0384F8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6F8A7D5-41B0-5A4C-AB3F-7767AE6EE3B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>
            <a:lvl1pPr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0887534-A29B-1644-87D8-30550CDFFCE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6375" y="0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>
            <a:lvl1pPr algn="r"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02C6B2F-7D28-4D52-BC2A-655D3FEF5D7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704850"/>
            <a:ext cx="4687888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208C9F7-2C9C-9E40-BFDA-99AA2962872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452938"/>
            <a:ext cx="5197475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4103CA87-37A4-F848-B6E3-7E21A31FD36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05875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b" anchorCtr="0" compatLnSpc="1">
            <a:prstTxWarp prst="textNoShape">
              <a:avLst/>
            </a:prstTxWarp>
          </a:bodyPr>
          <a:lstStyle>
            <a:lvl1pPr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3B8274B7-D522-A64B-9FDF-CE64675516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6375" y="8905875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98F7FDD-E0A3-407C-94DC-EAFCAE8B56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2BE28AD6-7A01-4C91-921E-664C72FB8F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CE38278-7045-46F9-8738-0D115AFF3EB3}" type="slidenum">
              <a:rPr lang="en-US" altLang="en-US" smtClean="0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BC503811-6399-4F76-AE3F-CDD6D3FD91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748BA5C-F97A-4C12-8192-68AAC075D7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>
            <a:extLst>
              <a:ext uri="{FF2B5EF4-FFF2-40B4-BE49-F238E27FC236}">
                <a16:creationId xmlns:a16="http://schemas.microsoft.com/office/drawing/2014/main" id="{F9686703-1D4F-4A73-9977-34826CDA13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3AAD36A-233E-4946-8BDD-D60EF2FDF08B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F846CCB5-5FC2-49CC-86CB-DE765F76C8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A719C2B-2379-4C10-91EA-C9016AF0FE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>
            <a:extLst>
              <a:ext uri="{FF2B5EF4-FFF2-40B4-BE49-F238E27FC236}">
                <a16:creationId xmlns:a16="http://schemas.microsoft.com/office/drawing/2014/main" id="{37A29DB9-DAC4-4235-B8E6-D6BA5E9AB5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5BDF339-D079-482E-97EF-D957DD678C83}" type="slidenum">
              <a:rPr lang="en-US" altLang="en-US" smtClean="0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48451915-DF72-481D-AC96-8BC6EAA51A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4F3130A-4EFC-40FB-A8EB-1CBC617845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>
            <a:extLst>
              <a:ext uri="{FF2B5EF4-FFF2-40B4-BE49-F238E27FC236}">
                <a16:creationId xmlns:a16="http://schemas.microsoft.com/office/drawing/2014/main" id="{4DE291CD-D644-479A-ABD5-E39A631E77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332B2E1-1E5D-4455-B7B9-80520931EBA0}" type="slidenum">
              <a:rPr lang="en-US" altLang="en-US" smtClean="0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3F634500-8DF8-41E5-B6E5-99F08C6DF9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89C67B8-010B-44E3-B3AA-FD52CDD037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>
            <a:extLst>
              <a:ext uri="{FF2B5EF4-FFF2-40B4-BE49-F238E27FC236}">
                <a16:creationId xmlns:a16="http://schemas.microsoft.com/office/drawing/2014/main" id="{55CC4FA1-F6B0-4DF8-80CF-C24A0C1676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8627165-8720-4A3E-BB1B-84BD9974632A}" type="slidenum">
              <a:rPr lang="en-US" altLang="en-US" smtClean="0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CA18D602-CC5B-49CE-BD3D-4FC624967E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8CDABDB-E051-45A9-9FDF-76F5D3F23E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4EEFE8EC-9FB7-494F-95D5-D54EFD77EB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F50502EF-1D2E-49A5-8F74-E41804E2B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B45B80D2-B09B-4EF2-A08E-DAB27994E9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11D1AC1C-4EBB-496B-9EBC-7F20F351A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BAFD01C0-5A7D-46C5-A3EC-893E26FB1C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52C7583-E25E-42B1-B377-9E2E25B85DE3}" type="slidenum">
              <a:rPr lang="en-US" altLang="en-US" smtClean="0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184B0100-BF36-47FB-B419-FECF119719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D8BCCAD-BBCC-4EFD-A7F8-B4FB558139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FB5A1DB2-FFEB-4537-8A06-6FAA6C49A4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BC759BF-9C0F-4F13-A495-D695BC5B6874}" type="slidenum">
              <a:rPr lang="en-US" altLang="en-US" smtClean="0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F6D0DC12-B324-482E-8973-BFF5DAEFBC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A6F2B11-7FFA-438D-9070-0D36A77A6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40E2DFA5-8C6A-4CBC-AB43-9483E58881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257AB1F-3F1B-4BA4-BC1E-B4F52BC23CDA}" type="slidenum">
              <a:rPr lang="en-US" altLang="en-US" smtClean="0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99781EBF-EB9C-4944-A189-118266777E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2B2F658-E9F1-455F-997D-1048635799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770B4F17-7C72-4550-896A-266464CFE9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775A050-B6EF-4DC0-99C9-9163C99DD141}" type="slidenum">
              <a:rPr lang="en-US" altLang="en-US" smtClean="0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3C73A33C-48D1-4870-89C8-93B8DC1101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28C2D32-5232-4587-95C3-BD4A6F6C20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065A10AD-B9E1-4E38-B90B-51628315A2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0C2740B-2768-4F54-BC7D-348373841C64}" type="slidenum">
              <a:rPr lang="en-US" altLang="en-US" smtClean="0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44F00883-9C05-4E86-8061-48CD97041D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1EB8696-636F-45F4-B55B-6B5B83AA76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154E314E-BDC6-43EE-9551-F615EB26C8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5675803-59BE-451D-8E49-1F417E86ED1E}" type="slidenum">
              <a:rPr lang="en-US" altLang="en-US" smtClean="0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056E7EF2-751D-4D98-BBBB-983B7BA89E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B7745169-D177-48CD-B3A3-3B0C5F3504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F3219F75-A620-4DC6-93E1-70E8922DA9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5218678-FF48-4F82-A5B6-784F533A9B2A}" type="slidenum">
              <a:rPr lang="en-US" altLang="en-US" smtClean="0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106FF359-D074-4953-97AD-952E01F9DE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D2E3716-FC1F-4DF3-914D-840763D3D8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B0D46DBD-29BF-47DC-A35A-DE0E975386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E9EA07E-4B01-40D1-9BF2-B2DA0AC533EB}" type="slidenum">
              <a:rPr lang="en-US" altLang="en-US" smtClean="0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B55A3E06-AEE7-4069-9749-C5E09B8DB8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D804FE9-08D2-454C-A896-B04B20ADD4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1DDCCE96-E803-4311-9A03-65C92BAEE1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55A9D5E-EC35-4B0E-815A-D231D2C7DA00}" type="slidenum">
              <a:rPr lang="en-US" altLang="en-US" smtClean="0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D367F82A-6D99-4D44-AD01-0F8E743507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F464AB5-B385-40A1-9F8A-BA04DA1422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B023BF81-8AAA-474E-AC3A-576954F577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2552FFF-E72A-4B58-AB2B-178C2C79C9DC}" type="slidenum">
              <a:rPr lang="en-US" altLang="en-US" smtClean="0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1736F731-613D-42B9-B30C-04527F8B47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460C8073-54F6-4172-9034-055754BBB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A8BD637A-9238-4409-8C30-14D6315319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AA9838E-E051-4574-9E24-21E43812D97C}" type="slidenum">
              <a:rPr lang="en-US" altLang="en-US" smtClean="0">
                <a:latin typeface="Times New Roman" panose="02020603050405020304" pitchFamily="18" charset="0"/>
              </a:rPr>
              <a:pPr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956A2DD2-2955-47C2-A460-2835CDE6C1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53C28F9E-7BF5-49D8-A334-18CD1EE0D3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6A77140A-581E-4D93-B5D4-375914E6E2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B7C791C-4A96-4CA8-9CE2-BB3DDC244452}" type="slidenum">
              <a:rPr lang="en-US" altLang="en-US" smtClean="0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C7125BD9-8B38-4ED6-9E78-16DFA389C9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FB672FDE-9BA0-4F35-844B-BBBA6F8388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08EFBA70-2BFD-4E36-8A3B-4210099492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FD7A724-2969-44B4-BB3F-C936AD58245D}" type="slidenum">
              <a:rPr lang="en-US" altLang="en-US" smtClean="0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1239E8F7-E48C-4562-9699-7102AC7706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5527078C-0D3C-4343-8B63-19A81E636D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DE0AB219-56EC-4D95-BC79-E6AE7CDB48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998AE17-A6A1-4C6D-AF0C-CAB6FD10BC81}" type="slidenum">
              <a:rPr lang="en-US" altLang="en-US" smtClean="0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53A7A00A-558E-4DC2-8E6C-BCBDEC811C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CC0A5B15-4970-41F1-BB20-72F2E3F987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B56B2B89-B007-480C-9894-A5D28D8547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83C4453-A4BB-4BE9-9FF4-D349A286EEC5}" type="slidenum">
              <a:rPr lang="en-US" altLang="en-US" smtClean="0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42E2D0D1-8798-4A13-BA92-F0A44FC7B6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AB7F764D-1C4A-4141-9924-160663A1FB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C8D519C2-B35E-49DC-8194-417C4494F0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F55D7E7-1A22-483B-9E04-5CEFE2716F57}" type="slidenum">
              <a:rPr lang="en-US" altLang="en-US" smtClean="0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50CA5721-268B-402C-84A2-53EE5238FA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09C72EC5-88EA-4895-A8AA-E7C2DA2A7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1E75CCA5-59E0-405B-B26A-A64A410F4F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E4EDAF8-8A00-465E-B8A4-17751C541EB5}" type="slidenum">
              <a:rPr lang="en-US" altLang="en-US" smtClean="0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5C39780B-CA0B-4B94-96FB-E20A5B3A3E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5D721E7A-6D9D-4A57-BC95-E20C2A5985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84FC8923-6D95-483B-9DCF-EF8B787D68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10506AF-7F7A-48E7-835F-F30FBD2DE1F1}" type="slidenum">
              <a:rPr lang="en-US" altLang="en-US" smtClean="0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767E27EB-C5CC-4E80-9392-03180EC746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ACEA00CB-C1D4-4BCF-97EC-B487ACF8F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F65FD576-A713-4C0C-B04B-F22A273991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EEC3D74-3A3D-45E4-98C3-19F016621CF4}" type="slidenum">
              <a:rPr lang="en-US" altLang="en-US" smtClean="0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4EC04251-31F6-44FE-9152-CE5098CE69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C71F3423-F3BA-4174-B4C8-4C7A7542DE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679DB54E-8C6A-4A51-9991-C90663C98D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87B02CE-28ED-43B2-887E-1BE48C8DCBC5}" type="slidenum">
              <a:rPr lang="en-US" altLang="en-US" smtClean="0">
                <a:latin typeface="Times New Roman" panose="02020603050405020304" pitchFamily="18" charset="0"/>
              </a:rPr>
              <a:pPr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93CDC4B5-3226-4FAD-A834-7BF848C05A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87A918F6-1E14-4F20-A344-105CD577CB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E7CF17C4-B80C-4CC9-BD46-C442AD905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80824B9-1B83-49BF-AA99-B13C1383883E}" type="slidenum">
              <a:rPr lang="en-US" altLang="en-US" smtClean="0"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1408167D-B843-4749-995A-0FA5542139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5C4650BF-679A-45DA-B031-5EA173A1A7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21056589-ADE3-46C8-BFFC-4606DAFCF1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35E050-9586-4451-BDB0-F90367292C2C}" type="slidenum">
              <a:rPr lang="en-US" altLang="en-US" smtClean="0">
                <a:latin typeface="Times New Roman" panose="02020603050405020304" pitchFamily="18" charset="0"/>
              </a:rPr>
              <a:pPr/>
              <a:t>40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58B046C9-FD27-4898-986E-08C3AC6BFB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DBE8B9B-0445-4B0B-ACC2-5D3596B0D0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>
            <a:extLst>
              <a:ext uri="{FF2B5EF4-FFF2-40B4-BE49-F238E27FC236}">
                <a16:creationId xmlns:a16="http://schemas.microsoft.com/office/drawing/2014/main" id="{C959BB4B-CE11-4D4A-9FF1-B33CF0F54E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ED058A0-2975-45BF-90B5-0AF0FF1350F7}" type="slidenum">
              <a:rPr lang="en-US" altLang="en-US" smtClean="0">
                <a:latin typeface="Times New Roman" panose="02020603050405020304" pitchFamily="18" charset="0"/>
              </a:rPr>
              <a:pPr/>
              <a:t>41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A972ED9E-C79F-4639-AC29-4A8330C733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D698B676-2E9D-4C6E-8585-1EC210467C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CA113E2F-9333-4E83-9F08-0E50447B8A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C2A602F-A7BA-47B1-8085-ACEB6A630240}" type="slidenum">
              <a:rPr lang="en-US" altLang="en-US" smtClean="0">
                <a:latin typeface="Times New Roman" panose="02020603050405020304" pitchFamily="18" charset="0"/>
              </a:rPr>
              <a:pPr/>
              <a:t>42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2C436EAB-8C58-46EA-9DC9-75FA673ABE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34D4AB40-2A2B-41B7-A31D-CEE469CA98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F586D608-5FD5-4E53-9C7F-52C6C9191C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3F3538C-839F-489E-A5B7-9BF2CF6B9558}" type="slidenum">
              <a:rPr lang="en-US" altLang="en-US" smtClean="0">
                <a:latin typeface="Times New Roman" panose="02020603050405020304" pitchFamily="18" charset="0"/>
              </a:rPr>
              <a:pPr/>
              <a:t>43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B2A58870-9FD5-4E78-B5AC-F6F064709E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89C77810-9261-417F-9A3E-9F963975F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8BC6399E-CA48-4011-9644-9943E2B309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080986D-45AD-4059-8603-240F33B5949B}" type="slidenum">
              <a:rPr lang="en-US" altLang="en-US" smtClean="0">
                <a:latin typeface="Times New Roman" panose="02020603050405020304" pitchFamily="18" charset="0"/>
              </a:rPr>
              <a:pPr/>
              <a:t>44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2DBC60D4-EB7A-4623-8B56-246C0E0545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1C2F052A-4548-41C7-97A7-3A5A9E4D76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>
            <a:extLst>
              <a:ext uri="{FF2B5EF4-FFF2-40B4-BE49-F238E27FC236}">
                <a16:creationId xmlns:a16="http://schemas.microsoft.com/office/drawing/2014/main" id="{02286D06-4F70-4C53-AAD8-E1E947D937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A2DC0FF-0CCF-41CC-A20E-D03721896815}" type="slidenum">
              <a:rPr lang="en-US" altLang="en-US" smtClean="0">
                <a:latin typeface="Times New Roman" panose="02020603050405020304" pitchFamily="18" charset="0"/>
              </a:rPr>
              <a:pPr/>
              <a:t>45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571FC3EA-47C2-43DA-80CB-264FB77CD3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66498832-0717-42E8-98BF-0D591046CF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>
            <a:extLst>
              <a:ext uri="{FF2B5EF4-FFF2-40B4-BE49-F238E27FC236}">
                <a16:creationId xmlns:a16="http://schemas.microsoft.com/office/drawing/2014/main" id="{363A7573-4BE6-499C-9155-907013AA09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5FC0C1E-E7B7-4B60-8668-64137DECE5AD}" type="slidenum">
              <a:rPr lang="en-US" altLang="en-US" smtClean="0">
                <a:latin typeface="Times New Roman" panose="02020603050405020304" pitchFamily="18" charset="0"/>
              </a:rPr>
              <a:pPr/>
              <a:t>46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F76802E0-B256-4F65-84E8-7BC5C79BEE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51379D11-F406-4428-A5B3-D011B7E132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>
            <a:extLst>
              <a:ext uri="{FF2B5EF4-FFF2-40B4-BE49-F238E27FC236}">
                <a16:creationId xmlns:a16="http://schemas.microsoft.com/office/drawing/2014/main" id="{2966433A-D0A8-4F28-89EC-C73DAFE5A6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92877D1-E946-4EC0-8BE2-7E13D632715B}" type="slidenum">
              <a:rPr lang="en-US" altLang="en-US" smtClean="0">
                <a:latin typeface="Times New Roman" panose="02020603050405020304" pitchFamily="18" charset="0"/>
              </a:rPr>
              <a:pPr/>
              <a:t>47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CE24BCF7-6D67-4280-B0E9-F90B5A714A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A0E9C522-3625-4131-BB74-C0F69F659F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>
            <a:extLst>
              <a:ext uri="{FF2B5EF4-FFF2-40B4-BE49-F238E27FC236}">
                <a16:creationId xmlns:a16="http://schemas.microsoft.com/office/drawing/2014/main" id="{5D494A2E-125C-4110-8C2F-71D2604FA9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FA31134-7DBF-4044-AAC9-CEFAE1BA62E1}" type="slidenum">
              <a:rPr lang="en-US" altLang="en-US" smtClean="0">
                <a:latin typeface="Times New Roman" panose="02020603050405020304" pitchFamily="18" charset="0"/>
              </a:rPr>
              <a:pPr/>
              <a:t>49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6A6F9AEE-7F9A-4E48-BD65-00E120E3F1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B29CD4F9-8102-44B5-A7FD-88DB38F24F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5B253434-85FD-473B-A09A-6597B376E3B9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640C4466-5BA2-4CAC-9391-199431036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5D8269FF-2B85-4B50-B827-606C4A8C0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5C825B2F-2D5C-4252-A9AC-25B98141AD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CF1476B5-BF66-4B18-8FF1-E88505BF0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9D08A085-5A69-41F1-8905-AEC07BD4D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33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50329953-84D8-41BC-96B3-A6054B676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DC7956C3-0D09-42E5-A0C5-88A0C955B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728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341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2533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023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4277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1900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501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16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3643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84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079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5B1FA64F-BFEF-4406-8E97-E2FB01792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BAB59D6A-58B8-4EFE-A2C2-C6D6E1B1E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51437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F9E3393-2281-4446-B75C-4A000E3A58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59202" y="1233488"/>
            <a:ext cx="7827598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10030C-B68C-F143-94D9-1E0558669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B0CF2640-05E5-457F-975E-85CD41269F5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B747365-F59C-BB47-8E94-F4EB06987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A8C4DEE9-A357-C848-AA52-DB1CC6DA4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3" name="Text Box 9">
            <a:extLst>
              <a:ext uri="{FF2B5EF4-FFF2-40B4-BE49-F238E27FC236}">
                <a16:creationId xmlns:a16="http://schemas.microsoft.com/office/drawing/2014/main" id="{A1D4DD94-76EC-D74F-B3E2-24A60BAEE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1163" y="6613525"/>
            <a:ext cx="517525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14.</a:t>
            </a:r>
            <a:fld id="{8E14989B-3778-4560-B9C6-E40BE4749A64}" type="slidenum">
              <a:rPr lang="en-US" altLang="en-US" sz="1000" b="1" smtClean="0">
                <a:solidFill>
                  <a:srgbClr val="006699"/>
                </a:solidFill>
                <a:latin typeface="Helvetica" panose="020B0604020202020204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>
              <a:solidFill>
                <a:srgbClr val="006699"/>
              </a:solidFill>
              <a:latin typeface="Helvetica" panose="020B0604020202020204" pitchFamily="34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41AF4C9D-F41B-6147-ADD9-91AF91BE8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83200F16-041D-E540-A040-1CCAAECAA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21463"/>
            <a:ext cx="2730500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00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280F1DE9-E75C-4B3C-9B25-679424D21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61CFA52A-4082-4AB9-8FD4-C4510DCE1F3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30263"/>
            <a:ext cx="7772400" cy="2127250"/>
          </a:xfrm>
        </p:spPr>
        <p:txBody>
          <a:bodyPr/>
          <a:lstStyle/>
          <a:p>
            <a:pPr eaLnBrk="1" hangingPunct="1"/>
            <a:r>
              <a:rPr lang="en-US" altLang="en-US"/>
              <a:t>Chapter 14:  File System Implementation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D7B3BA29-83D7-4A71-BE91-2ACE557568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3152" y="153406"/>
            <a:ext cx="80470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Outline </a:t>
            </a:r>
            <a:endParaRPr kumimoji="1" lang="en-US" altLang="en-US" dirty="0"/>
          </a:p>
        </p:txBody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BCAF3520-DA48-4C19-9CFC-44B653DEA5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6526" y="1233488"/>
            <a:ext cx="7640984" cy="4530725"/>
          </a:xfrm>
        </p:spPr>
        <p:txBody>
          <a:bodyPr/>
          <a:lstStyle/>
          <a:p>
            <a:r>
              <a:rPr lang="en-US" altLang="en-US" dirty="0"/>
              <a:t>File-System Structure</a:t>
            </a:r>
          </a:p>
          <a:p>
            <a:r>
              <a:rPr lang="en-US" altLang="en-US" dirty="0"/>
              <a:t>File-System Operations</a:t>
            </a:r>
          </a:p>
          <a:p>
            <a:r>
              <a:rPr lang="en-US" altLang="en-US" dirty="0"/>
              <a:t>Directory Implementation</a:t>
            </a:r>
          </a:p>
          <a:p>
            <a:r>
              <a:rPr lang="en-US" altLang="en-US" dirty="0"/>
              <a:t>Allocation Methods</a:t>
            </a:r>
          </a:p>
          <a:p>
            <a:r>
              <a:rPr lang="en-US" altLang="en-US" dirty="0"/>
              <a:t>Free-Space Management </a:t>
            </a:r>
          </a:p>
          <a:p>
            <a:r>
              <a:rPr lang="en-US" altLang="en-US" dirty="0"/>
              <a:t>Efficiency and Performance</a:t>
            </a:r>
          </a:p>
          <a:p>
            <a:r>
              <a:rPr lang="en-US" altLang="en-US" dirty="0"/>
              <a:t>Recovery</a:t>
            </a:r>
          </a:p>
          <a:p>
            <a:r>
              <a:rPr lang="en-US" altLang="en-US" dirty="0"/>
              <a:t>Example: WAFL File System</a:t>
            </a:r>
          </a:p>
        </p:txBody>
      </p:sp>
      <p:sp>
        <p:nvSpPr>
          <p:cNvPr id="7171" name="Rectangle 4">
            <a:extLst>
              <a:ext uri="{FF2B5EF4-FFF2-40B4-BE49-F238E27FC236}">
                <a16:creationId xmlns:a16="http://schemas.microsoft.com/office/drawing/2014/main" id="{9DCCA74D-FB81-46C5-BDA7-346388C66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725" y="1531938"/>
            <a:ext cx="70294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>
            <a:extLst>
              <a:ext uri="{FF2B5EF4-FFF2-40B4-BE49-F238E27FC236}">
                <a16:creationId xmlns:a16="http://schemas.microsoft.com/office/drawing/2014/main" id="{A1D75EC5-CCA9-476B-B4DD-E093FF90E2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6570" y="14628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Objectives</a:t>
            </a: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9269339B-7F5B-4404-8408-56CE50459F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3294" y="1233488"/>
            <a:ext cx="7327900" cy="4530725"/>
          </a:xfrm>
        </p:spPr>
        <p:txBody>
          <a:bodyPr/>
          <a:lstStyle/>
          <a:p>
            <a:r>
              <a:rPr lang="en-US" altLang="en-US" dirty="0"/>
              <a:t>Describe the details of implementing local file systems and directory structures</a:t>
            </a:r>
          </a:p>
          <a:p>
            <a:r>
              <a:rPr lang="en-US" altLang="en-US" dirty="0"/>
              <a:t>Discuss block allocation and free-block algorithms and trade-offs</a:t>
            </a:r>
          </a:p>
          <a:p>
            <a:r>
              <a:rPr lang="en-US" altLang="en-US" dirty="0"/>
              <a:t>Explore file system efficiency and performance issues</a:t>
            </a:r>
          </a:p>
          <a:p>
            <a:r>
              <a:rPr lang="en-US" altLang="en-US" dirty="0"/>
              <a:t>Look at recovery from file system failures</a:t>
            </a:r>
          </a:p>
          <a:p>
            <a:r>
              <a:rPr lang="en-US" altLang="en-US" dirty="0"/>
              <a:t>Describe the WAFL file system as a concrete example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FDC630E2-6A19-41F9-B067-203AE5DB8A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6601" y="235762"/>
            <a:ext cx="77628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File-System Structure</a:t>
            </a: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44C2C079-F5DF-42D0-8D47-51C2C8C67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5987" y="1163637"/>
            <a:ext cx="7312025" cy="4530725"/>
          </a:xfrm>
        </p:spPr>
        <p:txBody>
          <a:bodyPr/>
          <a:lstStyle/>
          <a:p>
            <a:r>
              <a:rPr lang="en-US" altLang="en-US" dirty="0"/>
              <a:t>File structure</a:t>
            </a:r>
          </a:p>
          <a:p>
            <a:pPr lvl="1"/>
            <a:r>
              <a:rPr lang="en-US" altLang="en-US" dirty="0"/>
              <a:t>Logical storage unit</a:t>
            </a:r>
          </a:p>
          <a:p>
            <a:pPr lvl="1"/>
            <a:r>
              <a:rPr lang="en-US" altLang="en-US" dirty="0"/>
              <a:t>Collection of related information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resides on secondary storage (disks)</a:t>
            </a:r>
          </a:p>
          <a:p>
            <a:pPr lvl="1"/>
            <a:r>
              <a:rPr lang="en-US" altLang="en-US" dirty="0"/>
              <a:t>Provided user interface to storage, mapping logical to physical</a:t>
            </a:r>
          </a:p>
          <a:p>
            <a:pPr lvl="1"/>
            <a:r>
              <a:rPr lang="en-US" altLang="en-US" dirty="0"/>
              <a:t>Provides efficient and convenient access to disk by allowing data to be stored, located retrieved easily</a:t>
            </a:r>
          </a:p>
          <a:p>
            <a:r>
              <a:rPr lang="en-US" altLang="en-US" dirty="0"/>
              <a:t>Disk provides in-place rewrite and random access</a:t>
            </a:r>
          </a:p>
          <a:p>
            <a:pPr lvl="1"/>
            <a:r>
              <a:rPr lang="en-US" altLang="en-US" dirty="0"/>
              <a:t>I/O transfers performed in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blocks</a:t>
            </a:r>
            <a:r>
              <a:rPr lang="en-US" altLang="en-US" dirty="0"/>
              <a:t> of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sectors</a:t>
            </a:r>
            <a:r>
              <a:rPr lang="en-US" altLang="en-US" dirty="0"/>
              <a:t> (usually 512 bytes)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control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block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FCB</a:t>
            </a:r>
            <a:r>
              <a:rPr lang="en-US" altLang="en-US" dirty="0"/>
              <a:t>)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storage structure consisting of information about a file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Device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driver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controls the physical device </a:t>
            </a:r>
          </a:p>
          <a:p>
            <a:r>
              <a:rPr lang="en-US" altLang="en-US" dirty="0"/>
              <a:t>File system organized into layers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B4D5E75F-FA80-449A-915F-D2BD58720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854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Layered File System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441F3BCD-EC43-449D-BDE4-031AB51C6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190625"/>
            <a:ext cx="2305050" cy="451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CDBB66CE-15D9-45C4-9141-1EC5CCDA65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5093"/>
            <a:ext cx="8229600" cy="576262"/>
          </a:xfrm>
        </p:spPr>
        <p:txBody>
          <a:bodyPr/>
          <a:lstStyle/>
          <a:p>
            <a:r>
              <a:rPr lang="en-US" altLang="en-US" dirty="0"/>
              <a:t>File System Layers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DDAD3471-F4DF-5B4A-AD80-1B5DCFD21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186" y="1210716"/>
            <a:ext cx="7689977" cy="4803775"/>
          </a:xfrm>
        </p:spPr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Device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drivers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manage I/O devices at the I/O control layer</a:t>
            </a:r>
          </a:p>
          <a:p>
            <a:pPr lvl="1">
              <a:defRPr/>
            </a:pPr>
            <a:r>
              <a:rPr lang="en-US" altLang="en-US" dirty="0"/>
              <a:t>Given commands like </a:t>
            </a:r>
            <a:r>
              <a:rPr lang="ja-JP" altLang="en-US" dirty="0"/>
              <a:t>“</a:t>
            </a:r>
            <a:r>
              <a:rPr lang="en-US" altLang="ja-JP" dirty="0"/>
              <a:t>read drive1, cylinder 72, track 2, sector 10, into memory location 1060</a:t>
            </a:r>
            <a:r>
              <a:rPr lang="ja-JP" altLang="en-US" dirty="0"/>
              <a:t>”</a:t>
            </a:r>
            <a:r>
              <a:rPr lang="en-US" altLang="ja-JP" dirty="0"/>
              <a:t> outputs low-level hardware specific commands to hardware controller</a:t>
            </a:r>
            <a:endParaRPr lang="en-US" altLang="ja-JP" b="1" dirty="0">
              <a:solidFill>
                <a:srgbClr val="3366FF"/>
              </a:solidFill>
            </a:endParaRPr>
          </a:p>
          <a:p>
            <a:pPr>
              <a:defRPr/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Basic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given command like </a:t>
            </a:r>
            <a:r>
              <a:rPr lang="ja-JP" altLang="en-US" dirty="0"/>
              <a:t>“</a:t>
            </a:r>
            <a:r>
              <a:rPr lang="en-US" altLang="ja-JP" dirty="0"/>
              <a:t>retrieve block 123</a:t>
            </a:r>
            <a:r>
              <a:rPr lang="ja-JP" altLang="en-US" dirty="0"/>
              <a:t>”</a:t>
            </a:r>
            <a:r>
              <a:rPr lang="en-US" altLang="ja-JP" dirty="0"/>
              <a:t> translates to device driver</a:t>
            </a:r>
          </a:p>
          <a:p>
            <a:pPr>
              <a:defRPr/>
            </a:pPr>
            <a:r>
              <a:rPr lang="en-US" altLang="en-US" dirty="0"/>
              <a:t>Also manages memory buffers and caches (allocation, freeing, replacement) </a:t>
            </a:r>
          </a:p>
          <a:p>
            <a:pPr lvl="1">
              <a:defRPr/>
            </a:pPr>
            <a:r>
              <a:rPr lang="en-US" altLang="en-US" dirty="0"/>
              <a:t>Buffers hold data in transit</a:t>
            </a:r>
          </a:p>
          <a:p>
            <a:pPr lvl="1">
              <a:defRPr/>
            </a:pPr>
            <a:r>
              <a:rPr lang="en-US" altLang="en-US" dirty="0"/>
              <a:t>Caches hold frequently used data</a:t>
            </a:r>
            <a:endParaRPr lang="en-US" altLang="ja-JP" b="1" dirty="0">
              <a:solidFill>
                <a:srgbClr val="3366FF"/>
              </a:solidFill>
            </a:endParaRPr>
          </a:p>
          <a:p>
            <a:pPr>
              <a:defRPr/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organization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module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understands files, logical address, and physical blocks</a:t>
            </a:r>
          </a:p>
          <a:p>
            <a:pPr marL="285750" lvl="1">
              <a:buClr>
                <a:srgbClr val="993300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/>
              <a:t>Translates logical block # to physical block #</a:t>
            </a:r>
          </a:p>
          <a:p>
            <a:pPr marL="285750" lvl="1">
              <a:buClr>
                <a:srgbClr val="993300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/>
              <a:t>Manages free space, disk allocation</a:t>
            </a:r>
          </a:p>
          <a:p>
            <a:pPr marL="1027113" lvl="3" indent="-341313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endParaRPr lang="en-US" altLang="en-US" dirty="0"/>
          </a:p>
          <a:p>
            <a:pPr lvl="1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endParaRPr lang="en-US" altLang="en-US" dirty="0"/>
          </a:p>
          <a:p>
            <a:pPr marL="1027113" lvl="3" indent="-341313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D1679D0F-FB9C-4217-AF0B-A91D899C71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7880"/>
            <a:ext cx="8229600" cy="576262"/>
          </a:xfrm>
        </p:spPr>
        <p:txBody>
          <a:bodyPr/>
          <a:lstStyle/>
          <a:p>
            <a:r>
              <a:rPr lang="en-US" altLang="en-US" dirty="0"/>
              <a:t>File System Layers (Cont.)</a:t>
            </a:r>
          </a:p>
        </p:txBody>
      </p:sp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190C61EE-E2DF-40C7-AD60-5A1AC90768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91399" y="1243661"/>
            <a:ext cx="6754002" cy="5004739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Logical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manages metadata information</a:t>
            </a:r>
          </a:p>
          <a:p>
            <a:pPr lvl="1"/>
            <a:r>
              <a:rPr lang="en-US" altLang="en-US" dirty="0"/>
              <a:t>Translates file name into file number, file handle, location by maintaining file control blocks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inodes</a:t>
            </a:r>
            <a:r>
              <a:rPr lang="en-US" altLang="en-US" dirty="0"/>
              <a:t> in UNIX)</a:t>
            </a:r>
          </a:p>
          <a:p>
            <a:pPr lvl="1"/>
            <a:r>
              <a:rPr lang="en-US" altLang="en-US" dirty="0"/>
              <a:t>Directory management</a:t>
            </a:r>
          </a:p>
          <a:p>
            <a:pPr lvl="1"/>
            <a:r>
              <a:rPr lang="en-US" altLang="en-US" dirty="0"/>
              <a:t>Protection</a:t>
            </a:r>
          </a:p>
          <a:p>
            <a:r>
              <a:rPr lang="en-US" altLang="en-US" dirty="0"/>
              <a:t>Layering useful for reducing complexity and redundancy, but adds overhead and can decrease performance </a:t>
            </a:r>
          </a:p>
          <a:p>
            <a:r>
              <a:rPr lang="en-US" altLang="en-US" dirty="0"/>
              <a:t>Logical layers can be implemented by any coding method according to OS designer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A04F131A-A739-914E-88E5-9EB8F84E8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854" y="1237731"/>
            <a:ext cx="7596673" cy="5214938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Many file systems, sometimes many within an operating system</a:t>
            </a:r>
          </a:p>
          <a:p>
            <a:pPr lvl="1">
              <a:defRPr/>
            </a:pPr>
            <a:r>
              <a:rPr lang="en-US" altLang="en-US" dirty="0"/>
              <a:t>Each with its own format (CD-ROM is ISO 9660; Unix has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UFS</a:t>
            </a:r>
            <a:r>
              <a:rPr lang="en-US" altLang="en-US" dirty="0"/>
              <a:t>, FFS;  Windows has FAT, FAT32, NTFS as well as floppy, CD, DVD Blu-ray, Linux has more than 130 types, with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extended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ext3 and ext4 leading; plus distributed file systems, etc.)</a:t>
            </a:r>
          </a:p>
          <a:p>
            <a:pPr lvl="1">
              <a:defRPr/>
            </a:pPr>
            <a:r>
              <a:rPr lang="en-US" altLang="en-US" dirty="0"/>
              <a:t>New ones still arriving – ZFS, </a:t>
            </a:r>
            <a:r>
              <a:rPr lang="en-US" altLang="en-US" dirty="0" err="1"/>
              <a:t>GoogleFS</a:t>
            </a:r>
            <a:r>
              <a:rPr lang="en-US" altLang="en-US" dirty="0"/>
              <a:t>, Oracle ASM, FUSE</a:t>
            </a:r>
          </a:p>
          <a:p>
            <a:pPr marL="0" lvl="1" indent="0">
              <a:buClr>
                <a:srgbClr val="993300"/>
              </a:buClr>
              <a:buSzPct val="90000"/>
              <a:buFont typeface="Monotype Sorts" pitchFamily="-84" charset="2"/>
              <a:buNone/>
              <a:defRPr/>
            </a:pPr>
            <a:endParaRPr lang="en-US" alt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432C148-39C6-43A1-9B46-BD1D8A3A80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2106"/>
            <a:ext cx="8229600" cy="576262"/>
          </a:xfrm>
        </p:spPr>
        <p:txBody>
          <a:bodyPr/>
          <a:lstStyle/>
          <a:p>
            <a:r>
              <a:rPr lang="en-US" altLang="en-US" dirty="0"/>
              <a:t>File System Layers (Cont.)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DB183F6F-CF73-40EC-8D07-F3938BC23E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9387" y="241336"/>
            <a:ext cx="77247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File-System Operations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F5FDD909-A5BC-4211-8C91-9570F3CAE4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8612" y="1244281"/>
            <a:ext cx="7658230" cy="4530725"/>
          </a:xfrm>
        </p:spPr>
        <p:txBody>
          <a:bodyPr/>
          <a:lstStyle/>
          <a:p>
            <a:r>
              <a:rPr lang="en-US" altLang="en-US" dirty="0"/>
              <a:t>We have system calls at the API level, but how do we implement their functions?</a:t>
            </a:r>
          </a:p>
          <a:p>
            <a:pPr lvl="1"/>
            <a:r>
              <a:rPr lang="en-US" altLang="en-US" dirty="0"/>
              <a:t>On-disk and in-memory structures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Boot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control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block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contains info needed by system to boot OS from that volume</a:t>
            </a:r>
          </a:p>
          <a:p>
            <a:pPr lvl="1"/>
            <a:r>
              <a:rPr lang="en-US" altLang="en-US" dirty="0"/>
              <a:t>Needed if volume contains OS, usually first block of volume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Volume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control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block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0000"/>
                </a:solidFill>
              </a:rPr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superblock</a:t>
            </a:r>
            <a:r>
              <a:rPr lang="en-US" altLang="en-US" b="1" dirty="0">
                <a:solidFill>
                  <a:srgbClr val="3366FF"/>
                </a:solidFill>
              </a:rPr>
              <a:t>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master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  <a:r>
              <a:rPr lang="en-US" altLang="en-US" b="1" dirty="0">
                <a:solidFill>
                  <a:srgbClr val="000000"/>
                </a:solidFill>
              </a:rPr>
              <a:t>)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contains volume details</a:t>
            </a:r>
          </a:p>
          <a:p>
            <a:pPr lvl="1"/>
            <a:r>
              <a:rPr lang="en-US" altLang="en-US" dirty="0"/>
              <a:t>Total # of blocks, # of free blocks, block size, free block pointers or array</a:t>
            </a:r>
          </a:p>
          <a:p>
            <a:r>
              <a:rPr lang="en-US" altLang="en-US" dirty="0"/>
              <a:t>Directory structure organizes the files</a:t>
            </a:r>
          </a:p>
          <a:p>
            <a:pPr lvl="1"/>
            <a:r>
              <a:rPr lang="en-US" altLang="en-US" dirty="0"/>
              <a:t>Names and inode numbers, master file table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A61E6968-23CC-4041-AF8F-B396E75F10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2025" y="232005"/>
            <a:ext cx="77247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File-System Implementation (Cont.)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5CBF3188-619B-44AD-816A-4D225B7F40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8612" y="1244281"/>
            <a:ext cx="7013575" cy="4530725"/>
          </a:xfrm>
        </p:spPr>
        <p:txBody>
          <a:bodyPr/>
          <a:lstStyle/>
          <a:p>
            <a:r>
              <a:rPr lang="en-US" altLang="en-US" dirty="0"/>
              <a:t>Per-file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Control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Block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>
                <a:solidFill>
                  <a:srgbClr val="000000"/>
                </a:solidFill>
              </a:rPr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FCB</a:t>
            </a:r>
            <a:r>
              <a:rPr lang="en-US" altLang="en-US" dirty="0"/>
              <a:t>) contains many details about the file</a:t>
            </a:r>
          </a:p>
          <a:p>
            <a:pPr lvl="1"/>
            <a:r>
              <a:rPr lang="en-US" altLang="en-US" dirty="0"/>
              <a:t>typically inode number, permissions, size, dates</a:t>
            </a:r>
          </a:p>
          <a:p>
            <a:pPr lvl="1"/>
            <a:r>
              <a:rPr lang="en-US" altLang="en-US" dirty="0"/>
              <a:t>NFTS stores into in master file table  using relational DB structures</a:t>
            </a:r>
          </a:p>
        </p:txBody>
      </p:sp>
      <p:pic>
        <p:nvPicPr>
          <p:cNvPr id="20483" name="Picture 5">
            <a:extLst>
              <a:ext uri="{FF2B5EF4-FFF2-40B4-BE49-F238E27FC236}">
                <a16:creationId xmlns:a16="http://schemas.microsoft.com/office/drawing/2014/main" id="{8A6DDED1-6F8C-4F20-B323-225ED207A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3109913"/>
            <a:ext cx="3509963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68A77BF0-2C8E-4F2C-B89E-F2540B5B7C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5675" y="238549"/>
            <a:ext cx="77628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In-Memory File System Structures</a:t>
            </a:r>
            <a:endParaRPr lang="en-US" altLang="en-US" sz="2400" dirty="0"/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1E835648-11EB-4E90-AC6E-4D8B1CA72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6410" y="1242819"/>
            <a:ext cx="7660432" cy="4530725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Mount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storing file system mounts, mount points, file system types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system-wide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open-file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contains a copy of the FCB of each file and other info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per-process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open-file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contains pointers to appropriate entries in system-wide open-file table as well as other info</a:t>
            </a:r>
          </a:p>
          <a:p>
            <a:r>
              <a:rPr lang="en-US" altLang="en-US" dirty="0"/>
              <a:t>The following figure illustrates the necessary file system structures provided by the operating systems</a:t>
            </a:r>
          </a:p>
          <a:p>
            <a:r>
              <a:rPr lang="en-US" altLang="en-US" dirty="0"/>
              <a:t>Figure 12-3(a) refers to opening a file</a:t>
            </a:r>
          </a:p>
          <a:p>
            <a:r>
              <a:rPr lang="en-US" altLang="en-US" dirty="0"/>
              <a:t>Figure 12-3(b) refers to reading a file</a:t>
            </a:r>
          </a:p>
          <a:p>
            <a:r>
              <a:rPr lang="en-US" altLang="en-US" dirty="0"/>
              <a:t>Plus buffers hold data blocks from secondary storage</a:t>
            </a:r>
          </a:p>
          <a:p>
            <a:r>
              <a:rPr lang="en-US" altLang="en-US" dirty="0"/>
              <a:t>Open returns a file handle for subsequent use</a:t>
            </a:r>
          </a:p>
          <a:p>
            <a:r>
              <a:rPr lang="en-US" altLang="en-US" dirty="0"/>
              <a:t>Data from read eventually copied to specified user process memory address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E41EDA98-A997-41EC-93AE-BC0FA338E2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1799" y="235762"/>
            <a:ext cx="78105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In-Memory File System Structures</a:t>
            </a:r>
            <a:endParaRPr lang="en-US" altLang="en-US" sz="2400" dirty="0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19F9291C-0ADC-4EC3-97A1-888621420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1273175"/>
            <a:ext cx="6142037" cy="490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9A7410E7-C0B6-445B-BBAA-599F64C568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9188" y="235762"/>
            <a:ext cx="75676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Directory Implementation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2EE0C515-D4D8-4F71-A517-A56958181A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8612" y="1266083"/>
            <a:ext cx="7567612" cy="4530725"/>
          </a:xfrm>
        </p:spPr>
        <p:txBody>
          <a:bodyPr/>
          <a:lstStyle/>
          <a:p>
            <a:r>
              <a:rPr lang="en-US" altLang="en-US" b="1" dirty="0"/>
              <a:t>Linear list</a:t>
            </a:r>
            <a:r>
              <a:rPr lang="en-US" altLang="en-US" dirty="0"/>
              <a:t> of file names with pointer to the data blocks</a:t>
            </a:r>
          </a:p>
          <a:p>
            <a:pPr lvl="1"/>
            <a:r>
              <a:rPr lang="en-US" altLang="en-US" dirty="0"/>
              <a:t>Simple to program</a:t>
            </a:r>
          </a:p>
          <a:p>
            <a:pPr lvl="1"/>
            <a:r>
              <a:rPr lang="en-US" altLang="en-US" dirty="0"/>
              <a:t>Time-consuming to execute</a:t>
            </a:r>
          </a:p>
          <a:p>
            <a:pPr lvl="2"/>
            <a:r>
              <a:rPr lang="en-US" altLang="en-US" dirty="0"/>
              <a:t>Linear search time</a:t>
            </a:r>
          </a:p>
          <a:p>
            <a:pPr lvl="2"/>
            <a:r>
              <a:rPr lang="en-US" altLang="en-US" dirty="0"/>
              <a:t>Could keep ordered alphabetically via linked list or use B+ tree</a:t>
            </a:r>
          </a:p>
          <a:p>
            <a:r>
              <a:rPr lang="en-US" altLang="en-US" b="1" dirty="0"/>
              <a:t>Hash Table</a:t>
            </a:r>
            <a:r>
              <a:rPr lang="en-US" altLang="en-US" dirty="0"/>
              <a:t> – linear list with hash data structure</a:t>
            </a:r>
          </a:p>
          <a:p>
            <a:pPr lvl="1"/>
            <a:r>
              <a:rPr lang="en-US" altLang="en-US" dirty="0"/>
              <a:t>Decreases directory search time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Collisions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situations where two file names hash to the same location</a:t>
            </a:r>
          </a:p>
          <a:p>
            <a:pPr lvl="1"/>
            <a:r>
              <a:rPr lang="en-US" altLang="en-US" dirty="0"/>
              <a:t>Only good if entries are fixed size, or use chained-overflow method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7D1D344F-2489-423C-966A-8CA1658CC2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7978" y="245093"/>
            <a:ext cx="77311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Allocation Methods - Contiguous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A43BF954-6E80-4C8F-8A87-81BA8B4295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581" y="1308134"/>
            <a:ext cx="7731125" cy="4530725"/>
          </a:xfrm>
        </p:spPr>
        <p:txBody>
          <a:bodyPr/>
          <a:lstStyle/>
          <a:p>
            <a:r>
              <a:rPr lang="en-US" altLang="en-US" dirty="0"/>
              <a:t>An allocation method refers to how disk blocks are allocated for files: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Contiguous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allocation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>
                <a:solidFill>
                  <a:srgbClr val="000000"/>
                </a:solidFill>
              </a:rPr>
              <a:t>– </a:t>
            </a:r>
            <a:r>
              <a:rPr lang="en-US" altLang="en-US" dirty="0"/>
              <a:t>each file occupies set of contiguous blocks</a:t>
            </a:r>
          </a:p>
          <a:p>
            <a:pPr lvl="1"/>
            <a:r>
              <a:rPr lang="en-US" altLang="en-US" dirty="0"/>
              <a:t>Best performance in most cases</a:t>
            </a:r>
          </a:p>
          <a:p>
            <a:pPr lvl="1"/>
            <a:r>
              <a:rPr lang="en-US" altLang="en-US" dirty="0"/>
              <a:t>Simple – only starting location (block #) and length (number of blocks) are required</a:t>
            </a:r>
          </a:p>
          <a:p>
            <a:pPr lvl="1"/>
            <a:r>
              <a:rPr lang="en-US" altLang="en-US" dirty="0"/>
              <a:t>Problems include finding space for file, knowing file size, external fragmentation, need for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compaction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off-line</a:t>
            </a:r>
            <a:r>
              <a:rPr lang="en-US" altLang="en-US" dirty="0"/>
              <a:t>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downtime</a:t>
            </a:r>
            <a:r>
              <a:rPr lang="en-US" altLang="en-US" dirty="0"/>
              <a:t>) 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on-line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01B6035C-73CC-40FB-91DB-0AE075EBF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3075" y="23576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Contiguous Allocation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64C71157-C3D6-4B84-8D4C-44CE466515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3844925" cy="3575050"/>
          </a:xfrm>
        </p:spPr>
        <p:txBody>
          <a:bodyPr/>
          <a:lstStyle/>
          <a:p>
            <a:r>
              <a:rPr lang="en-US" altLang="en-US" dirty="0"/>
              <a:t>Mapping from logical to physical</a:t>
            </a:r>
          </a:p>
        </p:txBody>
      </p:sp>
      <p:grpSp>
        <p:nvGrpSpPr>
          <p:cNvPr id="30723" name="Group 1">
            <a:extLst>
              <a:ext uri="{FF2B5EF4-FFF2-40B4-BE49-F238E27FC236}">
                <a16:creationId xmlns:a16="http://schemas.microsoft.com/office/drawing/2014/main" id="{429E2E25-91F1-497A-9894-902FC32A767D}"/>
              </a:ext>
            </a:extLst>
          </p:cNvPr>
          <p:cNvGrpSpPr>
            <a:grpSpLocks/>
          </p:cNvGrpSpPr>
          <p:nvPr/>
        </p:nvGrpSpPr>
        <p:grpSpPr bwMode="auto">
          <a:xfrm>
            <a:off x="2655888" y="2127250"/>
            <a:ext cx="1917700" cy="1385888"/>
            <a:chOff x="2655888" y="2127250"/>
            <a:chExt cx="1917700" cy="1385888"/>
          </a:xfrm>
        </p:grpSpPr>
        <p:sp>
          <p:nvSpPr>
            <p:cNvPr id="30726" name="Text Box 4">
              <a:extLst>
                <a:ext uri="{FF2B5EF4-FFF2-40B4-BE49-F238E27FC236}">
                  <a16:creationId xmlns:a16="http://schemas.microsoft.com/office/drawing/2014/main" id="{891B6133-0CE2-4CAB-BD0C-DF98879783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5888" y="2584450"/>
              <a:ext cx="12652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LA/512</a:t>
              </a:r>
            </a:p>
          </p:txBody>
        </p:sp>
        <p:sp>
          <p:nvSpPr>
            <p:cNvPr id="30727" name="Text Box 5">
              <a:extLst>
                <a:ext uri="{FF2B5EF4-FFF2-40B4-BE49-F238E27FC236}">
                  <a16:creationId xmlns:a16="http://schemas.microsoft.com/office/drawing/2014/main" id="{ED77BC9D-906B-44CC-879C-905DB8893E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725" y="2127250"/>
              <a:ext cx="8048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Q</a:t>
              </a:r>
            </a:p>
          </p:txBody>
        </p:sp>
        <p:sp>
          <p:nvSpPr>
            <p:cNvPr id="30728" name="Text Box 6">
              <a:extLst>
                <a:ext uri="{FF2B5EF4-FFF2-40B4-BE49-F238E27FC236}">
                  <a16:creationId xmlns:a16="http://schemas.microsoft.com/office/drawing/2014/main" id="{82CDC4B6-B116-441F-A90B-EB63E38A12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5875" y="3143250"/>
              <a:ext cx="635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R</a:t>
              </a:r>
            </a:p>
          </p:txBody>
        </p:sp>
        <p:sp>
          <p:nvSpPr>
            <p:cNvPr id="30729" name="Line 7">
              <a:extLst>
                <a:ext uri="{FF2B5EF4-FFF2-40B4-BE49-F238E27FC236}">
                  <a16:creationId xmlns:a16="http://schemas.microsoft.com/office/drawing/2014/main" id="{B2B782C1-0F3D-4F8F-9D2F-50987E117B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5327" y="2437022"/>
              <a:ext cx="309298" cy="173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  <p:sp>
          <p:nvSpPr>
            <p:cNvPr id="30730" name="Line 8">
              <a:extLst>
                <a:ext uri="{FF2B5EF4-FFF2-40B4-BE49-F238E27FC236}">
                  <a16:creationId xmlns:a16="http://schemas.microsoft.com/office/drawing/2014/main" id="{0EA63DA7-9F65-4258-8D33-08DAE7B2B6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1575" y="2954338"/>
              <a:ext cx="27305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</p:grpSp>
      <p:sp>
        <p:nvSpPr>
          <p:cNvPr id="30724" name="Rectangle 10">
            <a:extLst>
              <a:ext uri="{FF2B5EF4-FFF2-40B4-BE49-F238E27FC236}">
                <a16:creationId xmlns:a16="http://schemas.microsoft.com/office/drawing/2014/main" id="{FC1F0FF6-71D8-4EC9-852F-D23B2F22A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00" y="3740150"/>
            <a:ext cx="4046538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/>
              <a:t>Block to be accessed = Q + starting address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/>
              <a:t>Displacement into block = R</a:t>
            </a:r>
          </a:p>
        </p:txBody>
      </p:sp>
      <p:pic>
        <p:nvPicPr>
          <p:cNvPr id="30725" name="Picture 2">
            <a:extLst>
              <a:ext uri="{FF2B5EF4-FFF2-40B4-BE49-F238E27FC236}">
                <a16:creationId xmlns:a16="http://schemas.microsoft.com/office/drawing/2014/main" id="{8BF5A203-E081-4642-BFFE-9B835CC72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88" y="1773238"/>
            <a:ext cx="3589337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E4F1D237-1A77-4D9A-8FB6-455EB9DA9D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4313" y="254424"/>
            <a:ext cx="77438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Extent-Based Systems</a:t>
            </a:r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2E631805-02AD-49C0-955E-FB94C77C81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5824" y="1233488"/>
            <a:ext cx="7586371" cy="4530725"/>
          </a:xfrm>
        </p:spPr>
        <p:txBody>
          <a:bodyPr/>
          <a:lstStyle/>
          <a:p>
            <a:r>
              <a:rPr lang="en-US" altLang="en-US" dirty="0"/>
              <a:t>Many newer file systems (i.e., Veritas File System) use a modified contiguous allocation scheme</a:t>
            </a:r>
          </a:p>
          <a:p>
            <a:endParaRPr lang="en-US" altLang="en-US" dirty="0"/>
          </a:p>
          <a:p>
            <a:r>
              <a:rPr lang="en-US" altLang="en-US" dirty="0"/>
              <a:t>Extent-based file systems allocate disk blocks in extents</a:t>
            </a:r>
          </a:p>
          <a:p>
            <a:endParaRPr lang="en-US" altLang="en-US" dirty="0"/>
          </a:p>
          <a:p>
            <a:r>
              <a:rPr lang="en-US" altLang="en-US" dirty="0"/>
              <a:t>An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extent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is a contiguous block of disks</a:t>
            </a:r>
          </a:p>
          <a:p>
            <a:pPr lvl="1"/>
            <a:r>
              <a:rPr lang="en-US" altLang="en-US" dirty="0"/>
              <a:t>Extents are allocated for file allocation</a:t>
            </a:r>
          </a:p>
          <a:p>
            <a:pPr lvl="1"/>
            <a:r>
              <a:rPr lang="en-US" altLang="en-US" dirty="0"/>
              <a:t>A file consists of one or more extents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49E77B6F-3B15-4A36-824B-076A9FF923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8549"/>
            <a:ext cx="8229600" cy="576262"/>
          </a:xfrm>
        </p:spPr>
        <p:txBody>
          <a:bodyPr/>
          <a:lstStyle/>
          <a:p>
            <a:r>
              <a:rPr lang="en-US" altLang="en-US" dirty="0"/>
              <a:t>Allocation Methods - Linked</a:t>
            </a:r>
          </a:p>
        </p:txBody>
      </p:sp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C812DEB8-54C8-45BC-9398-B7AE3CB5BE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4855" y="1237729"/>
            <a:ext cx="7615332" cy="4530725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Linked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allocation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>
                <a:solidFill>
                  <a:srgbClr val="000000"/>
                </a:solidFill>
              </a:rPr>
              <a:t>– each file a linked list of blocks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File ends at nil pointer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No external fragmentation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Each block contains pointer to next block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No compaction, external fragmentation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Free space management system called when new block needed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Improve efficiency by clustering blocks into groups but increases internal fragmentation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Reliability can be a problem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Locating a block can take many I/</a:t>
            </a:r>
            <a:r>
              <a:rPr lang="en-US" altLang="en-US" dirty="0" err="1">
                <a:solidFill>
                  <a:srgbClr val="000000"/>
                </a:solidFill>
              </a:rPr>
              <a:t>Os</a:t>
            </a:r>
            <a:r>
              <a:rPr lang="en-US" altLang="en-US" dirty="0">
                <a:solidFill>
                  <a:srgbClr val="000000"/>
                </a:solidFill>
              </a:rPr>
              <a:t> and disk seeks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6AD98AD2-566F-4E16-8F5C-F3D1605AB7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2882" y="247880"/>
            <a:ext cx="8229600" cy="576262"/>
          </a:xfrm>
        </p:spPr>
        <p:txBody>
          <a:bodyPr/>
          <a:lstStyle/>
          <a:p>
            <a:r>
              <a:rPr lang="en-US" altLang="en-US" dirty="0"/>
              <a:t>Allocation Methods – Linked (Cont.)</a:t>
            </a:r>
          </a:p>
        </p:txBody>
      </p:sp>
      <p:sp>
        <p:nvSpPr>
          <p:cNvPr id="35842" name="Content Placeholder 2">
            <a:extLst>
              <a:ext uri="{FF2B5EF4-FFF2-40B4-BE49-F238E27FC236}">
                <a16:creationId xmlns:a16="http://schemas.microsoft.com/office/drawing/2014/main" id="{132984ED-2CEE-456C-B2BE-B934D84A75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4856" y="1237728"/>
            <a:ext cx="7671315" cy="4530725"/>
          </a:xfrm>
        </p:spPr>
        <p:txBody>
          <a:bodyPr/>
          <a:lstStyle/>
          <a:p>
            <a:r>
              <a:rPr lang="en-US" altLang="en-US" dirty="0">
                <a:solidFill>
                  <a:srgbClr val="000000"/>
                </a:solidFill>
              </a:rPr>
              <a:t>FAT (File Allocation Table) variation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Beginning of volume has table, indexed by block number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Much like a linked list, but faster on disk and cacheable 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New block allocation simple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2DFBE6AC-1BA8-4025-A63D-ACE3D4DEB8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2182" y="240489"/>
            <a:ext cx="7893989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Linked Allocation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93B1D99E-E031-4323-B82A-79E5FF2252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0429" y="1233488"/>
            <a:ext cx="7577138" cy="749300"/>
          </a:xfrm>
        </p:spPr>
        <p:txBody>
          <a:bodyPr/>
          <a:lstStyle/>
          <a:p>
            <a:r>
              <a:rPr lang="en-US" altLang="en-US" dirty="0"/>
              <a:t>Each file is a linked list of disk blocks: blocks may be scattered anywhere on the disk</a:t>
            </a:r>
          </a:p>
        </p:txBody>
      </p:sp>
      <p:grpSp>
        <p:nvGrpSpPr>
          <p:cNvPr id="36867" name="Group 4">
            <a:extLst>
              <a:ext uri="{FF2B5EF4-FFF2-40B4-BE49-F238E27FC236}">
                <a16:creationId xmlns:a16="http://schemas.microsoft.com/office/drawing/2014/main" id="{1F9CD8D8-3924-4B1B-9FD0-6F8B5C40CD61}"/>
              </a:ext>
            </a:extLst>
          </p:cNvPr>
          <p:cNvGrpSpPr>
            <a:grpSpLocks/>
          </p:cNvGrpSpPr>
          <p:nvPr/>
        </p:nvGrpSpPr>
        <p:grpSpPr bwMode="auto">
          <a:xfrm>
            <a:off x="2673350" y="1983050"/>
            <a:ext cx="2765425" cy="1500187"/>
            <a:chOff x="1684" y="1576"/>
            <a:chExt cx="1742" cy="945"/>
          </a:xfrm>
        </p:grpSpPr>
        <p:sp>
          <p:nvSpPr>
            <p:cNvPr id="36876" name="Rectangle 5">
              <a:extLst>
                <a:ext uri="{FF2B5EF4-FFF2-40B4-BE49-F238E27FC236}">
                  <a16:creationId xmlns:a16="http://schemas.microsoft.com/office/drawing/2014/main" id="{BCC6CD5A-CD91-40F0-9115-2F52CF37B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1576"/>
              <a:ext cx="945" cy="2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/>
                <a:t>pointer</a:t>
              </a:r>
            </a:p>
          </p:txBody>
        </p:sp>
        <p:sp>
          <p:nvSpPr>
            <p:cNvPr id="36877" name="Rectangle 6">
              <a:extLst>
                <a:ext uri="{FF2B5EF4-FFF2-40B4-BE49-F238E27FC236}">
                  <a16:creationId xmlns:a16="http://schemas.microsoft.com/office/drawing/2014/main" id="{628E7234-B0CB-4EFF-8A81-9D54D0434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1848"/>
              <a:ext cx="945" cy="6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>
                <a:latin typeface="Verdana" panose="020B0604030504040204" pitchFamily="34" charset="0"/>
              </a:endParaRPr>
            </a:p>
          </p:txBody>
        </p:sp>
        <p:sp>
          <p:nvSpPr>
            <p:cNvPr id="36878" name="Text Box 7">
              <a:extLst>
                <a:ext uri="{FF2B5EF4-FFF2-40B4-BE49-F238E27FC236}">
                  <a16:creationId xmlns:a16="http://schemas.microsoft.com/office/drawing/2014/main" id="{1705E268-7248-421A-923E-E53ABD5605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4" y="1596"/>
              <a:ext cx="78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block      =</a:t>
              </a:r>
            </a:p>
          </p:txBody>
        </p:sp>
      </p:grpSp>
      <p:sp>
        <p:nvSpPr>
          <p:cNvPr id="8" name="Rectangle 3">
            <a:extLst>
              <a:ext uri="{FF2B5EF4-FFF2-40B4-BE49-F238E27FC236}">
                <a16:creationId xmlns:a16="http://schemas.microsoft.com/office/drawing/2014/main" id="{ED2F4022-6CD5-7743-9BEA-E44E4C2C9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077" y="3203223"/>
            <a:ext cx="7370763" cy="9064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buFont typeface="Monotype Sorts" pitchFamily="-84" charset="2"/>
              <a:buNone/>
              <a:defRPr/>
            </a:pPr>
            <a:endParaRPr lang="en-US" altLang="en-US" kern="0" dirty="0"/>
          </a:p>
          <a:p>
            <a:pPr>
              <a:buSzPct val="110000"/>
              <a:buFont typeface="Wingdings" panose="05000000000000000000" pitchFamily="2" charset="2"/>
              <a:buChar char="§"/>
              <a:defRPr/>
            </a:pPr>
            <a:r>
              <a:rPr lang="en-US" altLang="en-US" kern="0" dirty="0"/>
              <a:t>Mapping</a:t>
            </a:r>
          </a:p>
        </p:txBody>
      </p:sp>
      <p:sp>
        <p:nvSpPr>
          <p:cNvPr id="36869" name="Rectangle 4">
            <a:extLst>
              <a:ext uri="{FF2B5EF4-FFF2-40B4-BE49-F238E27FC236}">
                <a16:creationId xmlns:a16="http://schemas.microsoft.com/office/drawing/2014/main" id="{A050EAF1-2D18-482C-BB5E-5CAFBD104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774" y="4933950"/>
            <a:ext cx="7670183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>
              <a:spcBef>
                <a:spcPct val="0"/>
              </a:spcBef>
              <a:buClr>
                <a:schemeClr val="accent2"/>
              </a:buClr>
              <a:buSzPct val="90000"/>
              <a:buFontTx/>
              <a:buNone/>
            </a:pPr>
            <a:r>
              <a:rPr lang="en-US" altLang="en-US" dirty="0"/>
              <a:t>Block to be accessed is the </a:t>
            </a:r>
            <a:r>
              <a:rPr lang="en-US" altLang="en-US" dirty="0" err="1"/>
              <a:t>Qth</a:t>
            </a:r>
            <a:r>
              <a:rPr lang="en-US" altLang="en-US" dirty="0"/>
              <a:t> block in the linked chain of blocks representing the file.</a:t>
            </a:r>
          </a:p>
          <a:p>
            <a:pPr lvl="1">
              <a:spcBef>
                <a:spcPct val="0"/>
              </a:spcBef>
              <a:buClr>
                <a:schemeClr val="accent2"/>
              </a:buClr>
              <a:buSzPct val="90000"/>
              <a:buFontTx/>
              <a:buNone/>
            </a:pPr>
            <a:endParaRPr lang="en-US" altLang="en-US" dirty="0"/>
          </a:p>
          <a:p>
            <a:pPr lvl="1">
              <a:spcBef>
                <a:spcPct val="0"/>
              </a:spcBef>
              <a:buClr>
                <a:schemeClr val="accent2"/>
              </a:buClr>
              <a:buSzPct val="90000"/>
              <a:buFontTx/>
              <a:buNone/>
            </a:pPr>
            <a:r>
              <a:rPr lang="en-US" altLang="en-US" dirty="0"/>
              <a:t>Displacement into block = R + 1</a:t>
            </a:r>
          </a:p>
        </p:txBody>
      </p:sp>
      <p:grpSp>
        <p:nvGrpSpPr>
          <p:cNvPr id="36870" name="Group 1">
            <a:extLst>
              <a:ext uri="{FF2B5EF4-FFF2-40B4-BE49-F238E27FC236}">
                <a16:creationId xmlns:a16="http://schemas.microsoft.com/office/drawing/2014/main" id="{65C621B7-3C10-491F-A311-0EAE38CF84A9}"/>
              </a:ext>
            </a:extLst>
          </p:cNvPr>
          <p:cNvGrpSpPr>
            <a:grpSpLocks/>
          </p:cNvGrpSpPr>
          <p:nvPr/>
        </p:nvGrpSpPr>
        <p:grpSpPr bwMode="auto">
          <a:xfrm>
            <a:off x="3232150" y="3935413"/>
            <a:ext cx="1374775" cy="985837"/>
            <a:chOff x="3232150" y="3935037"/>
            <a:chExt cx="1374775" cy="985838"/>
          </a:xfrm>
        </p:grpSpPr>
        <p:sp>
          <p:nvSpPr>
            <p:cNvPr id="36871" name="Text Box 5">
              <a:extLst>
                <a:ext uri="{FF2B5EF4-FFF2-40B4-BE49-F238E27FC236}">
                  <a16:creationId xmlns:a16="http://schemas.microsoft.com/office/drawing/2014/main" id="{C6DFE8F1-C390-4E0F-9B40-03FC3F118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2150" y="4250950"/>
              <a:ext cx="8985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LA/511</a:t>
              </a:r>
            </a:p>
          </p:txBody>
        </p:sp>
        <p:sp>
          <p:nvSpPr>
            <p:cNvPr id="36872" name="Text Box 6">
              <a:extLst>
                <a:ext uri="{FF2B5EF4-FFF2-40B4-BE49-F238E27FC236}">
                  <a16:creationId xmlns:a16="http://schemas.microsoft.com/office/drawing/2014/main" id="{01A1A44A-DD26-432B-8D4C-0478EF091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800" y="3935037"/>
              <a:ext cx="3651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Q</a:t>
              </a:r>
            </a:p>
          </p:txBody>
        </p:sp>
        <p:sp>
          <p:nvSpPr>
            <p:cNvPr id="36873" name="Text Box 7">
              <a:extLst>
                <a:ext uri="{FF2B5EF4-FFF2-40B4-BE49-F238E27FC236}">
                  <a16:creationId xmlns:a16="http://schemas.microsoft.com/office/drawing/2014/main" id="{9694045C-0E72-4114-AAB0-B9882F5847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800" y="4550987"/>
              <a:ext cx="3524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R</a:t>
              </a:r>
            </a:p>
          </p:txBody>
        </p:sp>
        <p:sp>
          <p:nvSpPr>
            <p:cNvPr id="36874" name="Line 8">
              <a:extLst>
                <a:ext uri="{FF2B5EF4-FFF2-40B4-BE49-F238E27FC236}">
                  <a16:creationId xmlns:a16="http://schemas.microsoft.com/office/drawing/2014/main" id="{873BF068-5475-4EFA-A110-5153CBD5CA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9713" y="4177925"/>
              <a:ext cx="258762" cy="173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  <p:sp>
          <p:nvSpPr>
            <p:cNvPr id="36875" name="Line 9">
              <a:extLst>
                <a:ext uri="{FF2B5EF4-FFF2-40B4-BE49-F238E27FC236}">
                  <a16:creationId xmlns:a16="http://schemas.microsoft.com/office/drawing/2014/main" id="{3804C853-554B-4EC0-9E2B-7D400B32F8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7650" y="4489075"/>
              <a:ext cx="258763" cy="173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9408D5CB-D7A2-45DB-A9C6-A2837835B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5" y="1547813"/>
            <a:ext cx="387985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A299C03-3833-4686-8D26-72A06D154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4524" y="23277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Linked Allocation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32E038D5-3454-456C-91B4-4439BDB25F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5718" y="232975"/>
            <a:ext cx="75977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File-Allocation Table</a:t>
            </a:r>
            <a:endParaRPr lang="en-US" altLang="en-US" sz="2400" dirty="0"/>
          </a:p>
        </p:txBody>
      </p:sp>
      <p:pic>
        <p:nvPicPr>
          <p:cNvPr id="40962" name="Picture 2">
            <a:extLst>
              <a:ext uri="{FF2B5EF4-FFF2-40B4-BE49-F238E27FC236}">
                <a16:creationId xmlns:a16="http://schemas.microsoft.com/office/drawing/2014/main" id="{1725B8EC-70B5-4540-AD0D-FEE2CF835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613" y="1860550"/>
            <a:ext cx="4521200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>
            <a:extLst>
              <a:ext uri="{FF2B5EF4-FFF2-40B4-BE49-F238E27FC236}">
                <a16:creationId xmlns:a16="http://schemas.microsoft.com/office/drawing/2014/main" id="{C7D0E9CB-2004-49C6-A4D6-E1009C53A4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3102" y="247879"/>
            <a:ext cx="7893698" cy="576262"/>
          </a:xfrm>
        </p:spPr>
        <p:txBody>
          <a:bodyPr/>
          <a:lstStyle/>
          <a:p>
            <a:r>
              <a:rPr lang="en-US" altLang="en-US" dirty="0"/>
              <a:t>Allocation Methods - Indexed</a:t>
            </a:r>
          </a:p>
        </p:txBody>
      </p:sp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1DDB8330-F894-4E51-93AF-DA9581F528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7864" y="1233488"/>
            <a:ext cx="7640983" cy="4530725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Indexed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allocation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Each file has its own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index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block</a:t>
            </a:r>
            <a:r>
              <a:rPr lang="en-US" altLang="en-US" dirty="0">
                <a:solidFill>
                  <a:srgbClr val="000000"/>
                </a:solidFill>
              </a:rPr>
              <a:t>(s) of pointers to its data blocks</a:t>
            </a:r>
          </a:p>
          <a:p>
            <a:endParaRPr lang="en-US" altLang="en-US" dirty="0">
              <a:solidFill>
                <a:srgbClr val="000000"/>
              </a:solidFill>
            </a:endParaRPr>
          </a:p>
          <a:p>
            <a:r>
              <a:rPr lang="en-US" altLang="en-US" dirty="0">
                <a:solidFill>
                  <a:srgbClr val="000000"/>
                </a:solidFill>
              </a:rPr>
              <a:t>Logical view</a:t>
            </a:r>
          </a:p>
          <a:p>
            <a:endParaRPr lang="en-US" altLang="en-US" dirty="0"/>
          </a:p>
        </p:txBody>
      </p:sp>
      <p:pic>
        <p:nvPicPr>
          <p:cNvPr id="43011" name="Picture 2">
            <a:extLst>
              <a:ext uri="{FF2B5EF4-FFF2-40B4-BE49-F238E27FC236}">
                <a16:creationId xmlns:a16="http://schemas.microsoft.com/office/drawing/2014/main" id="{08996236-7165-4194-8532-3E971EE9B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38" y="2843213"/>
            <a:ext cx="2286000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1F99AEB5-F714-4A98-9CCA-F36C844A8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2479" y="24509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Example of Indexed Allocation</a:t>
            </a:r>
            <a:endParaRPr lang="en-US" altLang="en-US" sz="2400" dirty="0"/>
          </a:p>
        </p:txBody>
      </p:sp>
      <p:pic>
        <p:nvPicPr>
          <p:cNvPr id="44034" name="Picture 3">
            <a:extLst>
              <a:ext uri="{FF2B5EF4-FFF2-40B4-BE49-F238E27FC236}">
                <a16:creationId xmlns:a16="http://schemas.microsoft.com/office/drawing/2014/main" id="{6E4613FF-8834-4148-9697-2A311120B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535113"/>
            <a:ext cx="5287962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E1FFF0ED-3A15-421D-A97F-C9B828559F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8732" y="247880"/>
            <a:ext cx="76946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Indexed Allocation (Cont.)</a:t>
            </a:r>
          </a:p>
        </p:txBody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B76CC541-0E73-4AA5-AF41-15C229351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7" y="1233488"/>
            <a:ext cx="7694612" cy="32051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Need index table</a:t>
            </a:r>
          </a:p>
          <a:p>
            <a:pPr>
              <a:lnSpc>
                <a:spcPct val="90000"/>
              </a:lnSpc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Random access</a:t>
            </a:r>
          </a:p>
          <a:p>
            <a:pPr>
              <a:lnSpc>
                <a:spcPct val="90000"/>
              </a:lnSpc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Dynamic access without external fragmentation, but have overhead of index block</a:t>
            </a:r>
          </a:p>
          <a:p>
            <a:pPr>
              <a:lnSpc>
                <a:spcPct val="90000"/>
              </a:lnSpc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Mapping from logical to physical in a file of maximum size of 256K bytes and block size of 512 bytes.  We need only 1 block for index table</a:t>
            </a:r>
          </a:p>
        </p:txBody>
      </p:sp>
      <p:grpSp>
        <p:nvGrpSpPr>
          <p:cNvPr id="46083" name="Group 1">
            <a:extLst>
              <a:ext uri="{FF2B5EF4-FFF2-40B4-BE49-F238E27FC236}">
                <a16:creationId xmlns:a16="http://schemas.microsoft.com/office/drawing/2014/main" id="{A567FD78-7C9B-41F3-8BED-19336B579040}"/>
              </a:ext>
            </a:extLst>
          </p:cNvPr>
          <p:cNvGrpSpPr>
            <a:grpSpLocks/>
          </p:cNvGrpSpPr>
          <p:nvPr/>
        </p:nvGrpSpPr>
        <p:grpSpPr bwMode="auto">
          <a:xfrm>
            <a:off x="2984500" y="3694113"/>
            <a:ext cx="1382713" cy="985837"/>
            <a:chOff x="2984500" y="3600450"/>
            <a:chExt cx="1382713" cy="985838"/>
          </a:xfrm>
        </p:grpSpPr>
        <p:sp>
          <p:nvSpPr>
            <p:cNvPr id="46085" name="Text Box 4">
              <a:extLst>
                <a:ext uri="{FF2B5EF4-FFF2-40B4-BE49-F238E27FC236}">
                  <a16:creationId xmlns:a16="http://schemas.microsoft.com/office/drawing/2014/main" id="{7E25E5C0-9128-46AC-9A07-31A950363A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4500" y="3916363"/>
              <a:ext cx="9144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LA/512</a:t>
              </a:r>
            </a:p>
          </p:txBody>
        </p:sp>
        <p:sp>
          <p:nvSpPr>
            <p:cNvPr id="46086" name="Text Box 5">
              <a:extLst>
                <a:ext uri="{FF2B5EF4-FFF2-40B4-BE49-F238E27FC236}">
                  <a16:creationId xmlns:a16="http://schemas.microsoft.com/office/drawing/2014/main" id="{35D143A3-F2D9-493E-92E9-9DDE38E33C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2088" y="3600450"/>
              <a:ext cx="3651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Q</a:t>
              </a:r>
            </a:p>
          </p:txBody>
        </p:sp>
        <p:sp>
          <p:nvSpPr>
            <p:cNvPr id="46087" name="Text Box 6">
              <a:extLst>
                <a:ext uri="{FF2B5EF4-FFF2-40B4-BE49-F238E27FC236}">
                  <a16:creationId xmlns:a16="http://schemas.microsoft.com/office/drawing/2014/main" id="{F977CD28-D427-47ED-87FA-AC5CB256DF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2088" y="4216400"/>
              <a:ext cx="3524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R</a:t>
              </a:r>
            </a:p>
          </p:txBody>
        </p:sp>
        <p:sp>
          <p:nvSpPr>
            <p:cNvPr id="46088" name="Line 7">
              <a:extLst>
                <a:ext uri="{FF2B5EF4-FFF2-40B4-BE49-F238E27FC236}">
                  <a16:creationId xmlns:a16="http://schemas.microsoft.com/office/drawing/2014/main" id="{06F28156-4462-4FA0-8204-6A3AACA8A4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0000" y="3843338"/>
              <a:ext cx="258763" cy="173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  <p:sp>
          <p:nvSpPr>
            <p:cNvPr id="46089" name="Line 8">
              <a:extLst>
                <a:ext uri="{FF2B5EF4-FFF2-40B4-BE49-F238E27FC236}">
                  <a16:creationId xmlns:a16="http://schemas.microsoft.com/office/drawing/2014/main" id="{136B3663-B3E3-44E0-9D90-185EC08D42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7938" y="4154488"/>
              <a:ext cx="258762" cy="173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</p:grpSp>
      <p:sp>
        <p:nvSpPr>
          <p:cNvPr id="46084" name="Rectangle 9">
            <a:extLst>
              <a:ext uri="{FF2B5EF4-FFF2-40B4-BE49-F238E27FC236}">
                <a16:creationId xmlns:a16="http://schemas.microsoft.com/office/drawing/2014/main" id="{21F81AF2-8D9F-4085-81F2-5D5CA2347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5" y="4960938"/>
            <a:ext cx="70294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25438" indent="-325438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r>
              <a:rPr kumimoji="0" lang="en-US" altLang="en-US"/>
              <a:t>Q = displacement into index table</a:t>
            </a:r>
          </a:p>
          <a:p>
            <a:pPr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r>
              <a:rPr kumimoji="0" lang="en-US" altLang="en-US"/>
              <a:t>R = displacement into block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C43D2D41-31CA-41A9-B033-3049E8AA3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1800" y="240489"/>
            <a:ext cx="77136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Indexed Allocation – Mapping (Cont.)</a:t>
            </a: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C7278ED5-4E41-45EB-A77B-9D7C3586AD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7748" y="1233488"/>
            <a:ext cx="7590064" cy="11811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Mapping from logical to physical in a file of unbounded length (block size of 512 words)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Linked scheme – Link blocks of index table (no limit on size)</a:t>
            </a:r>
          </a:p>
        </p:txBody>
      </p:sp>
      <p:grpSp>
        <p:nvGrpSpPr>
          <p:cNvPr id="48131" name="Group 1">
            <a:extLst>
              <a:ext uri="{FF2B5EF4-FFF2-40B4-BE49-F238E27FC236}">
                <a16:creationId xmlns:a16="http://schemas.microsoft.com/office/drawing/2014/main" id="{CF791D5E-378E-4CAB-BC81-00024C066B51}"/>
              </a:ext>
            </a:extLst>
          </p:cNvPr>
          <p:cNvGrpSpPr>
            <a:grpSpLocks/>
          </p:cNvGrpSpPr>
          <p:nvPr/>
        </p:nvGrpSpPr>
        <p:grpSpPr bwMode="auto">
          <a:xfrm>
            <a:off x="3230563" y="2765425"/>
            <a:ext cx="2368550" cy="852488"/>
            <a:chOff x="3230563" y="2765425"/>
            <a:chExt cx="2368550" cy="852488"/>
          </a:xfrm>
        </p:grpSpPr>
        <p:sp>
          <p:nvSpPr>
            <p:cNvPr id="48140" name="Text Box 4">
              <a:extLst>
                <a:ext uri="{FF2B5EF4-FFF2-40B4-BE49-F238E27FC236}">
                  <a16:creationId xmlns:a16="http://schemas.microsoft.com/office/drawing/2014/main" id="{B698A8E5-DEB9-4533-8BB3-FD9E5DE7D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0563" y="3017838"/>
              <a:ext cx="1619250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LA / (512 x 511)</a:t>
              </a:r>
            </a:p>
          </p:txBody>
        </p:sp>
        <p:sp>
          <p:nvSpPr>
            <p:cNvPr id="48141" name="Text Box 5">
              <a:extLst>
                <a:ext uri="{FF2B5EF4-FFF2-40B4-BE49-F238E27FC236}">
                  <a16:creationId xmlns:a16="http://schemas.microsoft.com/office/drawing/2014/main" id="{EEF1208A-E512-4C56-A750-8ABDDE24E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8425" y="2765425"/>
              <a:ext cx="4206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Q</a:t>
              </a:r>
              <a:r>
                <a:rPr kumimoji="0" lang="en-US" altLang="en-US" sz="1600" baseline="-25000"/>
                <a:t>1</a:t>
              </a:r>
              <a:endParaRPr kumimoji="0" lang="en-US" altLang="en-US" sz="1600"/>
            </a:p>
          </p:txBody>
        </p:sp>
        <p:sp>
          <p:nvSpPr>
            <p:cNvPr id="48142" name="Text Box 6">
              <a:extLst>
                <a:ext uri="{FF2B5EF4-FFF2-40B4-BE49-F238E27FC236}">
                  <a16:creationId xmlns:a16="http://schemas.microsoft.com/office/drawing/2014/main" id="{32C20C32-CA40-446C-85A9-99CE401B2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8425" y="3278188"/>
              <a:ext cx="40798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R</a:t>
              </a:r>
              <a:r>
                <a:rPr kumimoji="0" lang="en-US" altLang="en-US" sz="1600" baseline="-25000"/>
                <a:t>1</a:t>
              </a:r>
              <a:endParaRPr kumimoji="0" lang="en-US" altLang="en-US" sz="1600"/>
            </a:p>
          </p:txBody>
        </p:sp>
        <p:sp>
          <p:nvSpPr>
            <p:cNvPr id="48143" name="Line 7">
              <a:extLst>
                <a:ext uri="{FF2B5EF4-FFF2-40B4-BE49-F238E27FC236}">
                  <a16:creationId xmlns:a16="http://schemas.microsoft.com/office/drawing/2014/main" id="{78260294-7FE3-4DD1-963A-34345FF053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91075" y="2957513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  <p:sp>
          <p:nvSpPr>
            <p:cNvPr id="48144" name="Line 8">
              <a:extLst>
                <a:ext uri="{FF2B5EF4-FFF2-40B4-BE49-F238E27FC236}">
                  <a16:creationId xmlns:a16="http://schemas.microsoft.com/office/drawing/2014/main" id="{669C0373-F448-42AF-84F6-BBC16D604C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3138" y="3198813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</p:grpSp>
      <p:sp>
        <p:nvSpPr>
          <p:cNvPr id="48132" name="Rectangle 9">
            <a:extLst>
              <a:ext uri="{FF2B5EF4-FFF2-40B4-BE49-F238E27FC236}">
                <a16:creationId xmlns:a16="http://schemas.microsoft.com/office/drawing/2014/main" id="{708670C2-18D6-488C-8FB2-AA5EA3968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3581400"/>
            <a:ext cx="70294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896938" indent="-407988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r>
              <a:rPr kumimoji="0" lang="en-US" altLang="en-US" i="1"/>
              <a:t>Q</a:t>
            </a:r>
            <a:r>
              <a:rPr kumimoji="0" lang="en-US" altLang="en-US" i="1" baseline="-25000"/>
              <a:t>1</a:t>
            </a:r>
            <a:r>
              <a:rPr kumimoji="0" lang="en-US" altLang="en-US" i="1"/>
              <a:t> </a:t>
            </a:r>
            <a:r>
              <a:rPr kumimoji="0" lang="en-US" altLang="en-US"/>
              <a:t>= block of index table</a:t>
            </a:r>
          </a:p>
          <a:p>
            <a:pPr lvl="1"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r>
              <a:rPr kumimoji="0" lang="en-US" altLang="en-US" i="1"/>
              <a:t>R</a:t>
            </a:r>
            <a:r>
              <a:rPr kumimoji="0" lang="en-US" altLang="en-US" i="1" baseline="-25000"/>
              <a:t>1</a:t>
            </a:r>
            <a:r>
              <a:rPr kumimoji="0" lang="en-US" altLang="en-US" i="1"/>
              <a:t> </a:t>
            </a:r>
            <a:r>
              <a:rPr kumimoji="0" lang="en-US" altLang="en-US"/>
              <a:t>is used as follows:</a:t>
            </a:r>
          </a:p>
        </p:txBody>
      </p:sp>
      <p:grpSp>
        <p:nvGrpSpPr>
          <p:cNvPr id="48133" name="Group 2">
            <a:extLst>
              <a:ext uri="{FF2B5EF4-FFF2-40B4-BE49-F238E27FC236}">
                <a16:creationId xmlns:a16="http://schemas.microsoft.com/office/drawing/2014/main" id="{36422505-81CF-44FC-9E23-642318A59294}"/>
              </a:ext>
            </a:extLst>
          </p:cNvPr>
          <p:cNvGrpSpPr>
            <a:grpSpLocks/>
          </p:cNvGrpSpPr>
          <p:nvPr/>
        </p:nvGrpSpPr>
        <p:grpSpPr bwMode="auto">
          <a:xfrm>
            <a:off x="3662363" y="4116388"/>
            <a:ext cx="1641475" cy="852487"/>
            <a:chOff x="3662363" y="4116388"/>
            <a:chExt cx="1641475" cy="852487"/>
          </a:xfrm>
        </p:grpSpPr>
        <p:sp>
          <p:nvSpPr>
            <p:cNvPr id="48135" name="Text Box 10">
              <a:extLst>
                <a:ext uri="{FF2B5EF4-FFF2-40B4-BE49-F238E27FC236}">
                  <a16:creationId xmlns:a16="http://schemas.microsoft.com/office/drawing/2014/main" id="{79AD793E-5C77-4704-AC91-FA8AC5E6AB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2363" y="4383088"/>
              <a:ext cx="92075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R</a:t>
              </a:r>
              <a:r>
                <a:rPr kumimoji="0" lang="en-US" altLang="en-US" sz="1600" baseline="-25000"/>
                <a:t>1</a:t>
              </a:r>
              <a:r>
                <a:rPr kumimoji="0" lang="en-US" altLang="en-US" sz="1600"/>
                <a:t> / 512</a:t>
              </a:r>
            </a:p>
          </p:txBody>
        </p:sp>
        <p:sp>
          <p:nvSpPr>
            <p:cNvPr id="48136" name="Text Box 11">
              <a:extLst>
                <a:ext uri="{FF2B5EF4-FFF2-40B4-BE49-F238E27FC236}">
                  <a16:creationId xmlns:a16="http://schemas.microsoft.com/office/drawing/2014/main" id="{3EB34BD6-8CC8-4D57-A5E7-66BEEA386B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150" y="4116388"/>
              <a:ext cx="42068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Q</a:t>
              </a:r>
              <a:r>
                <a:rPr kumimoji="0" lang="en-US" altLang="en-US" sz="1600" baseline="-25000"/>
                <a:t>2</a:t>
              </a:r>
              <a:endParaRPr kumimoji="0" lang="en-US" altLang="en-US" sz="1600"/>
            </a:p>
          </p:txBody>
        </p:sp>
        <p:sp>
          <p:nvSpPr>
            <p:cNvPr id="48137" name="Text Box 12">
              <a:extLst>
                <a:ext uri="{FF2B5EF4-FFF2-40B4-BE49-F238E27FC236}">
                  <a16:creationId xmlns:a16="http://schemas.microsoft.com/office/drawing/2014/main" id="{9EE224EB-899B-4E5D-8F61-C877A1A92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150" y="4630738"/>
              <a:ext cx="40798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R</a:t>
              </a:r>
              <a:r>
                <a:rPr kumimoji="0" lang="en-US" altLang="en-US" sz="1600" baseline="-25000"/>
                <a:t>2</a:t>
              </a:r>
              <a:endParaRPr kumimoji="0" lang="en-US" altLang="en-US" sz="1600"/>
            </a:p>
          </p:txBody>
        </p:sp>
        <p:sp>
          <p:nvSpPr>
            <p:cNvPr id="48138" name="Line 13">
              <a:extLst>
                <a:ext uri="{FF2B5EF4-FFF2-40B4-BE49-F238E27FC236}">
                  <a16:creationId xmlns:a16="http://schemas.microsoft.com/office/drawing/2014/main" id="{52B52FD6-81C3-477A-B3B4-12A1A052B1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95800" y="4308475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  <p:sp>
          <p:nvSpPr>
            <p:cNvPr id="48139" name="Line 14">
              <a:extLst>
                <a:ext uri="{FF2B5EF4-FFF2-40B4-BE49-F238E27FC236}">
                  <a16:creationId xmlns:a16="http://schemas.microsoft.com/office/drawing/2014/main" id="{071E7705-A2B3-4C01-98B5-5CC31FFA71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7863" y="4549775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</p:grpSp>
      <p:sp>
        <p:nvSpPr>
          <p:cNvPr id="48134" name="Rectangle 15">
            <a:extLst>
              <a:ext uri="{FF2B5EF4-FFF2-40B4-BE49-F238E27FC236}">
                <a16:creationId xmlns:a16="http://schemas.microsoft.com/office/drawing/2014/main" id="{694F9487-065C-406D-BE26-B85FBE50C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5075238"/>
            <a:ext cx="70294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896938" indent="-407988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r>
              <a:rPr kumimoji="0" lang="en-US" altLang="en-US" i="1"/>
              <a:t>Q</a:t>
            </a:r>
            <a:r>
              <a:rPr kumimoji="0" lang="en-US" altLang="en-US" baseline="-25000"/>
              <a:t>2</a:t>
            </a:r>
            <a:r>
              <a:rPr kumimoji="0" lang="en-US" altLang="en-US"/>
              <a:t> = displacement into block of index table</a:t>
            </a:r>
          </a:p>
          <a:p>
            <a:pPr lvl="1"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r>
              <a:rPr kumimoji="0" lang="en-US" altLang="en-US" i="1"/>
              <a:t>R</a:t>
            </a:r>
            <a:r>
              <a:rPr kumimoji="0" lang="en-US" altLang="en-US" baseline="-25000"/>
              <a:t>2</a:t>
            </a:r>
            <a:r>
              <a:rPr kumimoji="0" lang="en-US" altLang="en-US"/>
              <a:t> displacement into block of file: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>
            <a:extLst>
              <a:ext uri="{FF2B5EF4-FFF2-40B4-BE49-F238E27FC236}">
                <a16:creationId xmlns:a16="http://schemas.microsoft.com/office/drawing/2014/main" id="{3648C1C8-F563-4A08-B133-83EA62C903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1767" y="1233488"/>
            <a:ext cx="8229600" cy="574675"/>
          </a:xfrm>
        </p:spPr>
        <p:txBody>
          <a:bodyPr/>
          <a:lstStyle/>
          <a:p>
            <a:r>
              <a:rPr lang="en-US" altLang="en-US" dirty="0"/>
              <a:t>Two-level index (4K blocks could store 1,024 four-byte pointers in outer index -&gt; 1,048,567 data blocks and file size of up to 4GB)</a:t>
            </a:r>
          </a:p>
        </p:txBody>
      </p:sp>
      <p:grpSp>
        <p:nvGrpSpPr>
          <p:cNvPr id="50179" name="Group 1">
            <a:extLst>
              <a:ext uri="{FF2B5EF4-FFF2-40B4-BE49-F238E27FC236}">
                <a16:creationId xmlns:a16="http://schemas.microsoft.com/office/drawing/2014/main" id="{1CBFF92A-7FA8-42C9-96AA-01511E8BAAB4}"/>
              </a:ext>
            </a:extLst>
          </p:cNvPr>
          <p:cNvGrpSpPr>
            <a:grpSpLocks/>
          </p:cNvGrpSpPr>
          <p:nvPr/>
        </p:nvGrpSpPr>
        <p:grpSpPr bwMode="auto">
          <a:xfrm>
            <a:off x="3294063" y="2101850"/>
            <a:ext cx="2376487" cy="852488"/>
            <a:chOff x="3294063" y="2101850"/>
            <a:chExt cx="2376487" cy="852488"/>
          </a:xfrm>
        </p:grpSpPr>
        <p:sp>
          <p:nvSpPr>
            <p:cNvPr id="50188" name="Text Box 4">
              <a:extLst>
                <a:ext uri="{FF2B5EF4-FFF2-40B4-BE49-F238E27FC236}">
                  <a16:creationId xmlns:a16="http://schemas.microsoft.com/office/drawing/2014/main" id="{A59CB170-EB91-48DF-B411-11C72F0B2C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4063" y="2354263"/>
              <a:ext cx="163512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LA / (512 x 512)</a:t>
              </a:r>
            </a:p>
          </p:txBody>
        </p:sp>
        <p:sp>
          <p:nvSpPr>
            <p:cNvPr id="50189" name="Text Box 5">
              <a:extLst>
                <a:ext uri="{FF2B5EF4-FFF2-40B4-BE49-F238E27FC236}">
                  <a16:creationId xmlns:a16="http://schemas.microsoft.com/office/drawing/2014/main" id="{A03A803D-5933-45A7-8861-6608D3EFDC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9863" y="2101850"/>
              <a:ext cx="420687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Q</a:t>
              </a:r>
              <a:r>
                <a:rPr kumimoji="0" lang="en-US" altLang="en-US" sz="1600" baseline="-25000"/>
                <a:t>1</a:t>
              </a:r>
              <a:endParaRPr kumimoji="0" lang="en-US" altLang="en-US" sz="1600"/>
            </a:p>
          </p:txBody>
        </p:sp>
        <p:sp>
          <p:nvSpPr>
            <p:cNvPr id="50190" name="Text Box 6">
              <a:extLst>
                <a:ext uri="{FF2B5EF4-FFF2-40B4-BE49-F238E27FC236}">
                  <a16:creationId xmlns:a16="http://schemas.microsoft.com/office/drawing/2014/main" id="{7AEA54E5-D670-45FD-BFF7-09303A2D2A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9863" y="2616200"/>
              <a:ext cx="407987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R</a:t>
              </a:r>
              <a:r>
                <a:rPr kumimoji="0" lang="en-US" altLang="en-US" sz="1600" baseline="-25000"/>
                <a:t>1</a:t>
              </a:r>
              <a:endParaRPr kumimoji="0" lang="en-US" altLang="en-US" sz="1600"/>
            </a:p>
          </p:txBody>
        </p:sp>
        <p:sp>
          <p:nvSpPr>
            <p:cNvPr id="50191" name="Line 7">
              <a:extLst>
                <a:ext uri="{FF2B5EF4-FFF2-40B4-BE49-F238E27FC236}">
                  <a16:creationId xmlns:a16="http://schemas.microsoft.com/office/drawing/2014/main" id="{50EC1AC5-808D-465E-8515-87F930D444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2513" y="2293938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  <p:sp>
          <p:nvSpPr>
            <p:cNvPr id="50192" name="Line 8">
              <a:extLst>
                <a:ext uri="{FF2B5EF4-FFF2-40B4-BE49-F238E27FC236}">
                  <a16:creationId xmlns:a16="http://schemas.microsoft.com/office/drawing/2014/main" id="{FF3BF4D7-9993-4D6E-9D98-1187DE5853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575" y="2535238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</p:grpSp>
      <p:sp>
        <p:nvSpPr>
          <p:cNvPr id="50180" name="Rectangle 9">
            <a:extLst>
              <a:ext uri="{FF2B5EF4-FFF2-40B4-BE49-F238E27FC236}">
                <a16:creationId xmlns:a16="http://schemas.microsoft.com/office/drawing/2014/main" id="{E3FF3C03-0D59-45CE-894F-1FD5CF87B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75" y="3419475"/>
            <a:ext cx="70294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896938" indent="-407988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r>
              <a:rPr kumimoji="0" lang="en-US" altLang="en-US" i="1"/>
              <a:t>Q</a:t>
            </a:r>
            <a:r>
              <a:rPr kumimoji="0" lang="en-US" altLang="en-US" baseline="-25000"/>
              <a:t>1</a:t>
            </a:r>
            <a:r>
              <a:rPr kumimoji="0" lang="en-US" altLang="en-US"/>
              <a:t> = displacement into outer-index</a:t>
            </a:r>
          </a:p>
          <a:p>
            <a:pPr lvl="1"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r>
              <a:rPr kumimoji="0" lang="en-US" altLang="en-US" i="1"/>
              <a:t>R</a:t>
            </a:r>
            <a:r>
              <a:rPr kumimoji="0" lang="en-US" altLang="en-US" baseline="-25000"/>
              <a:t>1</a:t>
            </a:r>
            <a:r>
              <a:rPr kumimoji="0" lang="en-US" altLang="en-US"/>
              <a:t> is used as follows:</a:t>
            </a:r>
          </a:p>
        </p:txBody>
      </p:sp>
      <p:grpSp>
        <p:nvGrpSpPr>
          <p:cNvPr id="50181" name="Group 2">
            <a:extLst>
              <a:ext uri="{FF2B5EF4-FFF2-40B4-BE49-F238E27FC236}">
                <a16:creationId xmlns:a16="http://schemas.microsoft.com/office/drawing/2014/main" id="{0EF3481D-A173-460D-8088-A5D67C20C927}"/>
              </a:ext>
            </a:extLst>
          </p:cNvPr>
          <p:cNvGrpSpPr>
            <a:grpSpLocks/>
          </p:cNvGrpSpPr>
          <p:nvPr/>
        </p:nvGrpSpPr>
        <p:grpSpPr bwMode="auto">
          <a:xfrm>
            <a:off x="3662363" y="4116388"/>
            <a:ext cx="1641475" cy="852487"/>
            <a:chOff x="3662363" y="4116388"/>
            <a:chExt cx="1641475" cy="852487"/>
          </a:xfrm>
        </p:grpSpPr>
        <p:sp>
          <p:nvSpPr>
            <p:cNvPr id="50183" name="Text Box 10">
              <a:extLst>
                <a:ext uri="{FF2B5EF4-FFF2-40B4-BE49-F238E27FC236}">
                  <a16:creationId xmlns:a16="http://schemas.microsoft.com/office/drawing/2014/main" id="{F00DBD08-0308-47FB-89B7-BD84B0C46D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2363" y="4383088"/>
              <a:ext cx="92075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R</a:t>
              </a:r>
              <a:r>
                <a:rPr kumimoji="0" lang="en-US" altLang="en-US" sz="1600" baseline="-25000"/>
                <a:t>1</a:t>
              </a:r>
              <a:r>
                <a:rPr kumimoji="0" lang="en-US" altLang="en-US" sz="1600"/>
                <a:t> / 512</a:t>
              </a:r>
            </a:p>
          </p:txBody>
        </p:sp>
        <p:sp>
          <p:nvSpPr>
            <p:cNvPr id="50184" name="Text Box 11">
              <a:extLst>
                <a:ext uri="{FF2B5EF4-FFF2-40B4-BE49-F238E27FC236}">
                  <a16:creationId xmlns:a16="http://schemas.microsoft.com/office/drawing/2014/main" id="{AEBF2BBF-930A-4F48-B2CC-4B7D3E40A0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150" y="4116388"/>
              <a:ext cx="42068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Q</a:t>
              </a:r>
              <a:r>
                <a:rPr kumimoji="0" lang="en-US" altLang="en-US" sz="1600" baseline="-25000"/>
                <a:t>2</a:t>
              </a:r>
              <a:endParaRPr kumimoji="0" lang="en-US" altLang="en-US" sz="1600"/>
            </a:p>
          </p:txBody>
        </p:sp>
        <p:sp>
          <p:nvSpPr>
            <p:cNvPr id="50185" name="Text Box 12">
              <a:extLst>
                <a:ext uri="{FF2B5EF4-FFF2-40B4-BE49-F238E27FC236}">
                  <a16:creationId xmlns:a16="http://schemas.microsoft.com/office/drawing/2014/main" id="{42243007-74B6-4A69-9251-447C89FD3F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150" y="4630738"/>
              <a:ext cx="40798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R</a:t>
              </a:r>
              <a:r>
                <a:rPr kumimoji="0" lang="en-US" altLang="en-US" sz="1600" baseline="-25000"/>
                <a:t>2</a:t>
              </a:r>
              <a:endParaRPr kumimoji="0" lang="en-US" altLang="en-US" sz="1600"/>
            </a:p>
          </p:txBody>
        </p:sp>
        <p:sp>
          <p:nvSpPr>
            <p:cNvPr id="50186" name="Line 13">
              <a:extLst>
                <a:ext uri="{FF2B5EF4-FFF2-40B4-BE49-F238E27FC236}">
                  <a16:creationId xmlns:a16="http://schemas.microsoft.com/office/drawing/2014/main" id="{9A6FBF48-7291-40B7-9F25-D60A793F61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95800" y="4308475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  <p:sp>
          <p:nvSpPr>
            <p:cNvPr id="50187" name="Line 14">
              <a:extLst>
                <a:ext uri="{FF2B5EF4-FFF2-40B4-BE49-F238E27FC236}">
                  <a16:creationId xmlns:a16="http://schemas.microsoft.com/office/drawing/2014/main" id="{623102E3-8675-4750-BA77-31AB745B7F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7863" y="4549775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/>
            <a:p>
              <a:endParaRPr lang="en-US"/>
            </a:p>
          </p:txBody>
        </p:sp>
      </p:grpSp>
      <p:sp>
        <p:nvSpPr>
          <p:cNvPr id="50182" name="Rectangle 15">
            <a:extLst>
              <a:ext uri="{FF2B5EF4-FFF2-40B4-BE49-F238E27FC236}">
                <a16:creationId xmlns:a16="http://schemas.microsoft.com/office/drawing/2014/main" id="{A2308E0E-D63A-49C0-A007-F40D6C0BB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75" y="5075238"/>
            <a:ext cx="70294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896938" indent="-407988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r>
              <a:rPr kumimoji="0" lang="en-US" altLang="en-US" i="1"/>
              <a:t>Q</a:t>
            </a:r>
            <a:r>
              <a:rPr kumimoji="0" lang="en-US" altLang="en-US" baseline="-25000"/>
              <a:t>2</a:t>
            </a:r>
            <a:r>
              <a:rPr kumimoji="0" lang="en-US" altLang="en-US"/>
              <a:t> = displacement into block of index table</a:t>
            </a:r>
          </a:p>
          <a:p>
            <a:pPr lvl="1">
              <a:spcBef>
                <a:spcPct val="0"/>
              </a:spcBef>
              <a:buClr>
                <a:schemeClr val="accent2"/>
              </a:buClr>
              <a:buSzTx/>
              <a:buFontTx/>
              <a:buNone/>
            </a:pPr>
            <a:r>
              <a:rPr kumimoji="0" lang="en-US" altLang="en-US" i="1"/>
              <a:t>R</a:t>
            </a:r>
            <a:r>
              <a:rPr kumimoji="0" lang="en-US" altLang="en-US" baseline="-25000"/>
              <a:t>2</a:t>
            </a:r>
            <a:r>
              <a:rPr kumimoji="0" lang="en-US" altLang="en-US"/>
              <a:t> displacement into block of file: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DA9B5ED8-850D-4F58-AA1E-BBB797E463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7122" y="23277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Indexed Allocation – Mapping (Cont.)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BA7C4234-93E7-4DDE-9713-1C50BCBF79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700" y="240489"/>
            <a:ext cx="76581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Indexed Allocation – Mapping (Cont.)</a:t>
            </a:r>
          </a:p>
        </p:txBody>
      </p:sp>
      <p:pic>
        <p:nvPicPr>
          <p:cNvPr id="52226" name="Picture 3">
            <a:extLst>
              <a:ext uri="{FF2B5EF4-FFF2-40B4-BE49-F238E27FC236}">
                <a16:creationId xmlns:a16="http://schemas.microsoft.com/office/drawing/2014/main" id="{C30A5513-AB71-41F0-AEA1-3328AE935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312863"/>
            <a:ext cx="6980237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3">
            <a:extLst>
              <a:ext uri="{FF2B5EF4-FFF2-40B4-BE49-F238E27FC236}">
                <a16:creationId xmlns:a16="http://schemas.microsoft.com/office/drawing/2014/main" id="{768768F4-3718-4790-B9AC-4FC521C35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50" y="5788025"/>
            <a:ext cx="793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>
                <a:latin typeface="Verdana" panose="020B0604030504040204" pitchFamily="34" charset="0"/>
              </a:rPr>
              <a:t>More index blocks than can be addressed with 32-bit file pointer</a:t>
            </a:r>
          </a:p>
        </p:txBody>
      </p:sp>
      <p:sp>
        <p:nvSpPr>
          <p:cNvPr id="54275" name="TextBox 1">
            <a:extLst>
              <a:ext uri="{FF2B5EF4-FFF2-40B4-BE49-F238E27FC236}">
                <a16:creationId xmlns:a16="http://schemas.microsoft.com/office/drawing/2014/main" id="{DA74B247-4F17-4851-BF64-50E5F5BED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1111250"/>
            <a:ext cx="7512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>
                <a:latin typeface="Verdana" panose="020B0604030504040204" pitchFamily="34" charset="0"/>
              </a:rPr>
              <a:t>4K bytes per block, 32-bit addresses</a:t>
            </a:r>
          </a:p>
        </p:txBody>
      </p:sp>
      <p:pic>
        <p:nvPicPr>
          <p:cNvPr id="54276" name="Picture 2">
            <a:extLst>
              <a:ext uri="{FF2B5EF4-FFF2-40B4-BE49-F238E27FC236}">
                <a16:creationId xmlns:a16="http://schemas.microsoft.com/office/drawing/2014/main" id="{152F27BF-8820-44D2-9777-51D3EFB5F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712913"/>
            <a:ext cx="4146550" cy="39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6C8B0BD-3E8A-4E84-BB1E-30F03FD69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12" y="251437"/>
            <a:ext cx="7875587" cy="576262"/>
          </a:xfrm>
        </p:spPr>
        <p:txBody>
          <a:bodyPr/>
          <a:lstStyle/>
          <a:p>
            <a:r>
              <a:rPr lang="en-US" altLang="en-US" dirty="0"/>
              <a:t>Combined Scheme:  UNIX UFS 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D30FA68E-B833-41C0-B106-79543D7393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7880"/>
            <a:ext cx="8229600" cy="576262"/>
          </a:xfrm>
        </p:spPr>
        <p:txBody>
          <a:bodyPr/>
          <a:lstStyle/>
          <a:p>
            <a:r>
              <a:rPr lang="en-US" altLang="en-US" dirty="0"/>
              <a:t>Performance</a:t>
            </a:r>
          </a:p>
        </p:txBody>
      </p:sp>
      <p:sp>
        <p:nvSpPr>
          <p:cNvPr id="56322" name="Content Placeholder 2">
            <a:extLst>
              <a:ext uri="{FF2B5EF4-FFF2-40B4-BE49-F238E27FC236}">
                <a16:creationId xmlns:a16="http://schemas.microsoft.com/office/drawing/2014/main" id="{C896B287-3FBB-473F-ACED-B39602FBE4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9950" y="1138238"/>
            <a:ext cx="7658230" cy="4530725"/>
          </a:xfrm>
        </p:spPr>
        <p:txBody>
          <a:bodyPr/>
          <a:lstStyle/>
          <a:p>
            <a:r>
              <a:rPr lang="en-US" altLang="en-US" dirty="0"/>
              <a:t>Best method depends on file access type</a:t>
            </a:r>
          </a:p>
          <a:p>
            <a:pPr lvl="1"/>
            <a:r>
              <a:rPr lang="en-US" altLang="en-US" dirty="0"/>
              <a:t>Contiguous great for sequential and random</a:t>
            </a:r>
          </a:p>
          <a:p>
            <a:r>
              <a:rPr lang="en-US" altLang="en-US" dirty="0"/>
              <a:t>Linked good for sequential, not random</a:t>
            </a:r>
          </a:p>
          <a:p>
            <a:r>
              <a:rPr lang="en-US" altLang="en-US" dirty="0"/>
              <a:t>Declare access type at creation -&gt; select either contiguous or linked</a:t>
            </a:r>
          </a:p>
          <a:p>
            <a:r>
              <a:rPr lang="en-US" altLang="en-US" dirty="0"/>
              <a:t>Indexed more complex</a:t>
            </a:r>
          </a:p>
          <a:p>
            <a:pPr lvl="1"/>
            <a:r>
              <a:rPr lang="en-US" altLang="en-US" dirty="0"/>
              <a:t>Single block access could require 2 index block reads then data block read</a:t>
            </a:r>
          </a:p>
          <a:p>
            <a:pPr lvl="1"/>
            <a:r>
              <a:rPr lang="en-US" altLang="en-US" dirty="0"/>
              <a:t>Clustering can help improve throughput, reduce CPU overhead</a:t>
            </a:r>
          </a:p>
          <a:p>
            <a:r>
              <a:rPr lang="en-US" altLang="en-US" dirty="0"/>
              <a:t>For NVM, no disk head so different algorithms and optimizations needed</a:t>
            </a:r>
          </a:p>
          <a:p>
            <a:pPr lvl="1"/>
            <a:r>
              <a:rPr lang="en-US" altLang="en-US" dirty="0"/>
              <a:t>Using old algorithm uses many CPU cycles trying to avoid non-existent head movement</a:t>
            </a:r>
          </a:p>
          <a:p>
            <a:pPr lvl="1"/>
            <a:r>
              <a:rPr lang="en-US" altLang="en-US" dirty="0"/>
              <a:t>With NVM goal is to reduce CPU cycles and overall path needed for I/O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48684791-F3E3-4F11-BC3E-406CF1949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8549"/>
            <a:ext cx="8229600" cy="576262"/>
          </a:xfrm>
        </p:spPr>
        <p:txBody>
          <a:bodyPr/>
          <a:lstStyle/>
          <a:p>
            <a:r>
              <a:rPr lang="en-US" altLang="en-US"/>
              <a:t>Performance (Cont.)</a:t>
            </a:r>
          </a:p>
        </p:txBody>
      </p:sp>
      <p:sp>
        <p:nvSpPr>
          <p:cNvPr id="57346" name="Content Placeholder 2">
            <a:extLst>
              <a:ext uri="{FF2B5EF4-FFF2-40B4-BE49-F238E27FC236}">
                <a16:creationId xmlns:a16="http://schemas.microsoft.com/office/drawing/2014/main" id="{04AF507D-D1D9-45FD-987C-8CDE64008B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6193" y="1138238"/>
            <a:ext cx="7652656" cy="4530725"/>
          </a:xfrm>
        </p:spPr>
        <p:txBody>
          <a:bodyPr/>
          <a:lstStyle/>
          <a:p>
            <a:r>
              <a:rPr lang="en-US" altLang="en-US" dirty="0"/>
              <a:t>Adding instructions to the execution path to save one disk I/O is reasonable</a:t>
            </a:r>
          </a:p>
          <a:p>
            <a:pPr lvl="1"/>
            <a:r>
              <a:rPr lang="en-US" altLang="en-US" dirty="0"/>
              <a:t>Intel Core i7 Extreme Edition 990x (2011) at 3.46Ghz = 159,000 MIPS</a:t>
            </a:r>
          </a:p>
          <a:p>
            <a:pPr lvl="2"/>
            <a:r>
              <a:rPr lang="en-US" altLang="en-US" dirty="0"/>
              <a:t>http://en.wikipedia.org/wiki/Instructions_per_second</a:t>
            </a:r>
          </a:p>
          <a:p>
            <a:pPr lvl="1"/>
            <a:r>
              <a:rPr lang="en-US" altLang="en-US" dirty="0"/>
              <a:t>Typical disk drive at 250 I/</a:t>
            </a:r>
            <a:r>
              <a:rPr lang="en-US" altLang="en-US" dirty="0" err="1"/>
              <a:t>Os</a:t>
            </a:r>
            <a:r>
              <a:rPr lang="en-US" altLang="en-US" dirty="0"/>
              <a:t> per second</a:t>
            </a:r>
          </a:p>
          <a:p>
            <a:pPr lvl="2"/>
            <a:r>
              <a:rPr lang="en-US" altLang="en-US" dirty="0"/>
              <a:t>159,000 MIPS / 250 = 630 million instructions during one disk I/O </a:t>
            </a:r>
          </a:p>
          <a:p>
            <a:pPr lvl="1"/>
            <a:r>
              <a:rPr lang="en-US" altLang="en-US" dirty="0"/>
              <a:t>Fast SSD drives provide 60,000 IOPS</a:t>
            </a:r>
          </a:p>
          <a:p>
            <a:pPr lvl="2"/>
            <a:r>
              <a:rPr lang="en-US" altLang="en-US" dirty="0"/>
              <a:t>159,000 MIPS / 60,000 = 2.65 millions instructions during one disk I/O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D8A91CD5-FE83-4A4C-A1F9-18F81B308D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243" y="245093"/>
            <a:ext cx="75279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Free-Space Management</a:t>
            </a:r>
          </a:p>
        </p:txBody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78A2FABB-4281-4B28-ACD1-C9796D037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3129" y="1239838"/>
            <a:ext cx="7653039" cy="501650"/>
          </a:xfrm>
        </p:spPr>
        <p:txBody>
          <a:bodyPr/>
          <a:lstStyle/>
          <a:p>
            <a:r>
              <a:rPr lang="en-US" altLang="en-US" dirty="0"/>
              <a:t>File system maintains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free-space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list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to track available blocks/clusters</a:t>
            </a:r>
          </a:p>
          <a:p>
            <a:pPr lvl="1"/>
            <a:r>
              <a:rPr lang="en-US" altLang="en-US" dirty="0"/>
              <a:t>(Using term </a:t>
            </a:r>
            <a:r>
              <a:rPr lang="ja-JP" altLang="en-US" dirty="0"/>
              <a:t>“</a:t>
            </a:r>
            <a:r>
              <a:rPr lang="en-US" altLang="ja-JP" dirty="0"/>
              <a:t>block</a:t>
            </a:r>
            <a:r>
              <a:rPr lang="ja-JP" altLang="en-US" dirty="0"/>
              <a:t>”</a:t>
            </a:r>
            <a:r>
              <a:rPr lang="en-US" altLang="ja-JP" dirty="0"/>
              <a:t> for simplicity)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Bit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vector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bit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map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 (</a:t>
            </a:r>
            <a:r>
              <a:rPr lang="en-US" altLang="en-US" b="1" i="1" dirty="0"/>
              <a:t>n</a:t>
            </a:r>
            <a:r>
              <a:rPr lang="en-US" altLang="en-US" dirty="0"/>
              <a:t> blocks)</a:t>
            </a:r>
          </a:p>
        </p:txBody>
      </p:sp>
      <p:grpSp>
        <p:nvGrpSpPr>
          <p:cNvPr id="58371" name="Group 1">
            <a:extLst>
              <a:ext uri="{FF2B5EF4-FFF2-40B4-BE49-F238E27FC236}">
                <a16:creationId xmlns:a16="http://schemas.microsoft.com/office/drawing/2014/main" id="{7BC7A96A-A4BD-4E26-B8CD-B48268F5DE36}"/>
              </a:ext>
            </a:extLst>
          </p:cNvPr>
          <p:cNvGrpSpPr>
            <a:grpSpLocks/>
          </p:cNvGrpSpPr>
          <p:nvPr/>
        </p:nvGrpSpPr>
        <p:grpSpPr bwMode="auto">
          <a:xfrm>
            <a:off x="2630488" y="2632955"/>
            <a:ext cx="3878262" cy="1944687"/>
            <a:chOff x="2784475" y="2216150"/>
            <a:chExt cx="3878263" cy="1944688"/>
          </a:xfrm>
        </p:grpSpPr>
        <p:sp>
          <p:nvSpPr>
            <p:cNvPr id="58375" name="Rectangle 4">
              <a:extLst>
                <a:ext uri="{FF2B5EF4-FFF2-40B4-BE49-F238E27FC236}">
                  <a16:creationId xmlns:a16="http://schemas.microsoft.com/office/drawing/2014/main" id="{AB54A8BB-9D7F-44CC-BFF8-70F4234A2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7838" y="2627313"/>
              <a:ext cx="360362" cy="3619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35" tIns="45718" rIns="91435" bIns="45718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>
                <a:latin typeface="Verdana" panose="020B0604030504040204" pitchFamily="34" charset="0"/>
              </a:endParaRPr>
            </a:p>
          </p:txBody>
        </p:sp>
        <p:sp>
          <p:nvSpPr>
            <p:cNvPr id="58376" name="Rectangle 5">
              <a:extLst>
                <a:ext uri="{FF2B5EF4-FFF2-40B4-BE49-F238E27FC236}">
                  <a16:creationId xmlns:a16="http://schemas.microsoft.com/office/drawing/2014/main" id="{EAEF655E-33E9-4B70-B49C-A4A8CBEA5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6450" y="2627313"/>
              <a:ext cx="360363" cy="3619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35" tIns="45718" rIns="91435" bIns="45718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>
                <a:latin typeface="Verdana" panose="020B0604030504040204" pitchFamily="34" charset="0"/>
              </a:endParaRPr>
            </a:p>
          </p:txBody>
        </p:sp>
        <p:sp>
          <p:nvSpPr>
            <p:cNvPr id="58377" name="Rectangle 6">
              <a:extLst>
                <a:ext uri="{FF2B5EF4-FFF2-40B4-BE49-F238E27FC236}">
                  <a16:creationId xmlns:a16="http://schemas.microsoft.com/office/drawing/2014/main" id="{C0A6BE61-E844-430E-976F-0089E85BFB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063" y="2627313"/>
              <a:ext cx="360362" cy="3619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35" tIns="45718" rIns="91435" bIns="45718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>
                <a:latin typeface="Verdana" panose="020B0604030504040204" pitchFamily="34" charset="0"/>
              </a:endParaRPr>
            </a:p>
          </p:txBody>
        </p:sp>
        <p:sp>
          <p:nvSpPr>
            <p:cNvPr id="58378" name="Rectangle 7">
              <a:extLst>
                <a:ext uri="{FF2B5EF4-FFF2-40B4-BE49-F238E27FC236}">
                  <a16:creationId xmlns:a16="http://schemas.microsoft.com/office/drawing/2014/main" id="{FB0D5A0C-899B-49E9-B986-F319B1390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3675" y="2627313"/>
              <a:ext cx="360363" cy="3619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35" tIns="45718" rIns="91435" bIns="45718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>
                <a:latin typeface="Verdana" panose="020B0604030504040204" pitchFamily="34" charset="0"/>
              </a:endParaRPr>
            </a:p>
          </p:txBody>
        </p:sp>
        <p:sp>
          <p:nvSpPr>
            <p:cNvPr id="58379" name="Rectangle 8">
              <a:extLst>
                <a:ext uri="{FF2B5EF4-FFF2-40B4-BE49-F238E27FC236}">
                  <a16:creationId xmlns:a16="http://schemas.microsoft.com/office/drawing/2014/main" id="{7BE858CC-2082-47B5-B5A0-81C087F9A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288" y="2627313"/>
              <a:ext cx="360362" cy="3619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35" tIns="45718" rIns="91435" bIns="45718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>
                <a:latin typeface="Verdana" panose="020B0604030504040204" pitchFamily="34" charset="0"/>
              </a:endParaRPr>
            </a:p>
          </p:txBody>
        </p:sp>
        <p:sp>
          <p:nvSpPr>
            <p:cNvPr id="58380" name="Rectangle 9">
              <a:extLst>
                <a:ext uri="{FF2B5EF4-FFF2-40B4-BE49-F238E27FC236}">
                  <a16:creationId xmlns:a16="http://schemas.microsoft.com/office/drawing/2014/main" id="{04B6F0F4-8794-4DC3-82C0-1B450CEF2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0900" y="2627313"/>
              <a:ext cx="360363" cy="3619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35" tIns="45718" rIns="91435" bIns="45718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>
                <a:latin typeface="Verdana" panose="020B0604030504040204" pitchFamily="34" charset="0"/>
              </a:endParaRPr>
            </a:p>
          </p:txBody>
        </p:sp>
        <p:sp>
          <p:nvSpPr>
            <p:cNvPr id="58381" name="Rectangle 10">
              <a:extLst>
                <a:ext uri="{FF2B5EF4-FFF2-40B4-BE49-F238E27FC236}">
                  <a16:creationId xmlns:a16="http://schemas.microsoft.com/office/drawing/2014/main" id="{685CDFC0-E903-4D6C-BFA7-C133751C8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2850" y="2627313"/>
              <a:ext cx="1219200" cy="3619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35" tIns="45718" rIns="91435" bIns="45718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000"/>
                <a:t>…</a:t>
              </a:r>
              <a:endParaRPr kumimoji="0" lang="en-US" altLang="en-US"/>
            </a:p>
          </p:txBody>
        </p:sp>
        <p:sp>
          <p:nvSpPr>
            <p:cNvPr id="58382" name="Rectangle 11">
              <a:extLst>
                <a:ext uri="{FF2B5EF4-FFF2-40B4-BE49-F238E27FC236}">
                  <a16:creationId xmlns:a16="http://schemas.microsoft.com/office/drawing/2014/main" id="{AF21A2ED-8D6B-48C1-B1C8-71C3895D6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2050" y="2627313"/>
              <a:ext cx="360363" cy="3619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1435" tIns="45718" rIns="91435" bIns="45718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>
                <a:latin typeface="Verdana" panose="020B0604030504040204" pitchFamily="34" charset="0"/>
              </a:endParaRPr>
            </a:p>
          </p:txBody>
        </p:sp>
        <p:sp>
          <p:nvSpPr>
            <p:cNvPr id="58383" name="Text Box 12">
              <a:extLst>
                <a:ext uri="{FF2B5EF4-FFF2-40B4-BE49-F238E27FC236}">
                  <a16:creationId xmlns:a16="http://schemas.microsoft.com/office/drawing/2014/main" id="{DF4E7314-1B2A-41B3-A9A8-3E758D4602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0063" y="2216150"/>
              <a:ext cx="31273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0</a:t>
              </a:r>
            </a:p>
          </p:txBody>
        </p:sp>
        <p:sp>
          <p:nvSpPr>
            <p:cNvPr id="58384" name="Text Box 13">
              <a:extLst>
                <a:ext uri="{FF2B5EF4-FFF2-40B4-BE49-F238E27FC236}">
                  <a16:creationId xmlns:a16="http://schemas.microsoft.com/office/drawing/2014/main" id="{B8BC4A03-7296-496D-8FA7-15DF9474B9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4863" y="2216150"/>
              <a:ext cx="31273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1</a:t>
              </a:r>
            </a:p>
          </p:txBody>
        </p:sp>
        <p:sp>
          <p:nvSpPr>
            <p:cNvPr id="58385" name="Text Box 14">
              <a:extLst>
                <a:ext uri="{FF2B5EF4-FFF2-40B4-BE49-F238E27FC236}">
                  <a16:creationId xmlns:a16="http://schemas.microsoft.com/office/drawing/2014/main" id="{81AAB3E4-73EA-4D39-ACC8-D197152F69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2063" y="2216150"/>
              <a:ext cx="31273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2</a:t>
              </a:r>
            </a:p>
          </p:txBody>
        </p:sp>
        <p:sp>
          <p:nvSpPr>
            <p:cNvPr id="58386" name="Text Box 15">
              <a:extLst>
                <a:ext uri="{FF2B5EF4-FFF2-40B4-BE49-F238E27FC236}">
                  <a16:creationId xmlns:a16="http://schemas.microsoft.com/office/drawing/2014/main" id="{BD4DA68C-97F8-46D1-A62A-5BE1909C8B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32513" y="2216150"/>
              <a:ext cx="5302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b="1" i="1"/>
                <a:t>n</a:t>
              </a:r>
              <a:r>
                <a:rPr kumimoji="0" lang="en-US" altLang="en-US"/>
                <a:t>-1</a:t>
              </a:r>
            </a:p>
          </p:txBody>
        </p:sp>
        <p:sp>
          <p:nvSpPr>
            <p:cNvPr id="58387" name="Text Box 16">
              <a:extLst>
                <a:ext uri="{FF2B5EF4-FFF2-40B4-BE49-F238E27FC236}">
                  <a16:creationId xmlns:a16="http://schemas.microsoft.com/office/drawing/2014/main" id="{B98C3328-381D-42C1-819D-C8CE8A856E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4475" y="3479800"/>
              <a:ext cx="8191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bit[</a:t>
              </a:r>
              <a:r>
                <a:rPr kumimoji="0" lang="en-US" altLang="en-US" b="1" i="1"/>
                <a:t>i</a:t>
              </a:r>
              <a:r>
                <a:rPr kumimoji="0" lang="en-US" altLang="en-US"/>
                <a:t>] =</a:t>
              </a:r>
            </a:p>
          </p:txBody>
        </p:sp>
        <p:sp>
          <p:nvSpPr>
            <p:cNvPr id="58388" name="Text Box 17">
              <a:extLst>
                <a:ext uri="{FF2B5EF4-FFF2-40B4-BE49-F238E27FC236}">
                  <a16:creationId xmlns:a16="http://schemas.microsoft.com/office/drawing/2014/main" id="{91ED6486-921C-4FE8-BAEA-91E800E031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3142456" y="3482182"/>
              <a:ext cx="95726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2000">
                  <a:sym typeface="MT Extra" panose="05050102010205020202" pitchFamily="18" charset="2"/>
                </a:rPr>
                <a:t></a:t>
              </a:r>
              <a:endParaRPr kumimoji="0" lang="en-US" altLang="en-US" sz="5400">
                <a:sym typeface="Monotype Sorts" pitchFamily="-84" charset="2"/>
              </a:endParaRPr>
            </a:p>
          </p:txBody>
        </p:sp>
        <p:sp>
          <p:nvSpPr>
            <p:cNvPr id="58389" name="Text Box 18">
              <a:extLst>
                <a:ext uri="{FF2B5EF4-FFF2-40B4-BE49-F238E27FC236}">
                  <a16:creationId xmlns:a16="http://schemas.microsoft.com/office/drawing/2014/main" id="{23F847D8-A861-41B8-9596-669E38669B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9850" y="3281363"/>
              <a:ext cx="2451100" cy="78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1 </a:t>
              </a:r>
              <a:r>
                <a:rPr kumimoji="0" lang="en-US" altLang="en-US" dirty="0">
                  <a:sym typeface="Symbol" panose="05050102010706020507" pitchFamily="18" charset="2"/>
                </a:rPr>
                <a:t> block[</a:t>
              </a:r>
              <a:r>
                <a:rPr kumimoji="0" lang="en-US" altLang="en-US" b="1" i="1" dirty="0">
                  <a:sym typeface="Symbol" panose="05050102010706020507" pitchFamily="18" charset="2"/>
                </a:rPr>
                <a:t>i</a:t>
              </a:r>
              <a:r>
                <a:rPr kumimoji="0" lang="en-US" altLang="en-US" dirty="0">
                  <a:sym typeface="Symbol" panose="05050102010706020507" pitchFamily="18" charset="2"/>
                </a:rPr>
                <a:t>] free</a:t>
              </a:r>
            </a:p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dirty="0">
                  <a:sym typeface="Symbol" panose="05050102010706020507" pitchFamily="18" charset="2"/>
                </a:rPr>
                <a:t>0 </a:t>
              </a:r>
              <a:r>
                <a:rPr kumimoji="0" lang="en-US" altLang="en-US" dirty="0"/>
                <a:t> </a:t>
              </a:r>
              <a:r>
                <a:rPr kumimoji="0" lang="en-US" altLang="en-US" dirty="0">
                  <a:sym typeface="Symbol" panose="05050102010706020507" pitchFamily="18" charset="2"/>
                </a:rPr>
                <a:t> block[</a:t>
              </a:r>
              <a:r>
                <a:rPr kumimoji="0" lang="en-US" altLang="en-US" b="1" i="1" dirty="0">
                  <a:sym typeface="Symbol" panose="05050102010706020507" pitchFamily="18" charset="2"/>
                </a:rPr>
                <a:t>i</a:t>
              </a:r>
              <a:r>
                <a:rPr kumimoji="0" lang="en-US" altLang="en-US" dirty="0">
                  <a:sym typeface="Symbol" panose="05050102010706020507" pitchFamily="18" charset="2"/>
                </a:rPr>
                <a:t>] occupied</a:t>
              </a:r>
            </a:p>
          </p:txBody>
        </p:sp>
      </p:grpSp>
      <p:sp>
        <p:nvSpPr>
          <p:cNvPr id="58372" name="Rectangle 19">
            <a:extLst>
              <a:ext uri="{FF2B5EF4-FFF2-40B4-BE49-F238E27FC236}">
                <a16:creationId xmlns:a16="http://schemas.microsoft.com/office/drawing/2014/main" id="{745ACD6F-2C21-4547-90C7-F316F1967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4604" y="4539510"/>
            <a:ext cx="70294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488950" indent="-48895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folHlink"/>
              </a:buClr>
              <a:buSzTx/>
              <a:buFontTx/>
              <a:buNone/>
            </a:pPr>
            <a:r>
              <a:rPr lang="en-US" altLang="en-US" dirty="0"/>
              <a:t>Block number calculation</a:t>
            </a:r>
          </a:p>
        </p:txBody>
      </p:sp>
      <p:sp>
        <p:nvSpPr>
          <p:cNvPr id="58373" name="Text Box 20">
            <a:extLst>
              <a:ext uri="{FF2B5EF4-FFF2-40B4-BE49-F238E27FC236}">
                <a16:creationId xmlns:a16="http://schemas.microsoft.com/office/drawing/2014/main" id="{9C07AA0E-37F8-4973-89FF-929FE9608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050" y="4956175"/>
            <a:ext cx="30765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/>
              <a:t>(number of bits per word) *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/>
              <a:t>(number of 0-value words) +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/>
              <a:t>offset of first 1 bit</a:t>
            </a:r>
          </a:p>
        </p:txBody>
      </p:sp>
      <p:sp>
        <p:nvSpPr>
          <p:cNvPr id="58374" name="Rectangle 19">
            <a:extLst>
              <a:ext uri="{FF2B5EF4-FFF2-40B4-BE49-F238E27FC236}">
                <a16:creationId xmlns:a16="http://schemas.microsoft.com/office/drawing/2014/main" id="{36D2DA80-48A7-47FB-B116-27AD80B31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705" y="5832475"/>
            <a:ext cx="7029450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488950" indent="-48895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folHlink"/>
              </a:buClr>
              <a:buSzTx/>
              <a:buFontTx/>
              <a:buNone/>
            </a:pPr>
            <a:r>
              <a:rPr lang="en-US" altLang="en-US" dirty="0"/>
              <a:t>CPUs have instructions to return offset within word of first </a:t>
            </a:r>
            <a:r>
              <a:rPr lang="ja-JP" altLang="en-US" dirty="0"/>
              <a:t>“</a:t>
            </a:r>
            <a:r>
              <a:rPr lang="en-US" altLang="ja-JP" dirty="0"/>
              <a:t>1</a:t>
            </a:r>
            <a:r>
              <a:rPr lang="ja-JP" altLang="en-US" dirty="0"/>
              <a:t>”</a:t>
            </a:r>
            <a:r>
              <a:rPr lang="en-US" altLang="ja-JP" dirty="0"/>
              <a:t> bit</a:t>
            </a:r>
            <a:endParaRPr lang="en-US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BEDF8CE5-28DC-4A96-86AB-A598C37F51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76726" y="242306"/>
            <a:ext cx="74914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Free-Space Management (Cont.)</a:t>
            </a:r>
          </a:p>
        </p:txBody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7A812EB5-4DBA-48F0-B9AB-C038E1D0CC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7274" y="1291291"/>
            <a:ext cx="7592914" cy="4530725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Bit map requires extra space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Example: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1311275" algn="l"/>
              </a:tabLst>
            </a:pPr>
            <a:r>
              <a:rPr lang="en-US" altLang="en-US" dirty="0"/>
              <a:t>		block size = 4KB =  2</a:t>
            </a:r>
            <a:r>
              <a:rPr lang="en-US" altLang="en-US" baseline="30000" dirty="0"/>
              <a:t>12</a:t>
            </a:r>
            <a:r>
              <a:rPr lang="en-US" altLang="en-US" dirty="0"/>
              <a:t> bytes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1311275" algn="l"/>
              </a:tabLst>
            </a:pPr>
            <a:r>
              <a:rPr lang="en-US" altLang="en-US" dirty="0"/>
              <a:t>		disk size = 2</a:t>
            </a:r>
            <a:r>
              <a:rPr lang="en-US" altLang="en-US" baseline="30000" dirty="0"/>
              <a:t>40</a:t>
            </a:r>
            <a:r>
              <a:rPr lang="en-US" altLang="en-US" dirty="0"/>
              <a:t> bytes (1 terabyte)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1311275" algn="l"/>
              </a:tabLst>
            </a:pPr>
            <a:r>
              <a:rPr lang="en-US" altLang="en-US" dirty="0"/>
              <a:t>		</a:t>
            </a:r>
            <a:r>
              <a:rPr lang="en-US" altLang="en-US" b="1" i="1" dirty="0"/>
              <a:t>n</a:t>
            </a:r>
            <a:r>
              <a:rPr lang="en-US" altLang="en-US" dirty="0"/>
              <a:t> = 2</a:t>
            </a:r>
            <a:r>
              <a:rPr lang="en-US" altLang="en-US" baseline="30000" dirty="0"/>
              <a:t>40</a:t>
            </a:r>
            <a:r>
              <a:rPr lang="en-US" altLang="en-US" dirty="0"/>
              <a:t>/2</a:t>
            </a:r>
            <a:r>
              <a:rPr lang="en-US" altLang="en-US" baseline="30000" dirty="0"/>
              <a:t>12</a:t>
            </a:r>
            <a:r>
              <a:rPr lang="en-US" altLang="en-US" dirty="0"/>
              <a:t> = 2</a:t>
            </a:r>
            <a:r>
              <a:rPr lang="en-US" altLang="en-US" baseline="30000" dirty="0"/>
              <a:t>28</a:t>
            </a:r>
            <a:r>
              <a:rPr lang="en-US" altLang="en-US" dirty="0"/>
              <a:t> bits (or 32MB)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1311275" algn="l"/>
              </a:tabLst>
            </a:pPr>
            <a:r>
              <a:rPr lang="en-US" altLang="en-US" dirty="0"/>
              <a:t>		if clusters of 4 blocks -&gt; 8MB of memory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1311275" algn="l"/>
              </a:tabLst>
            </a:pPr>
            <a:endParaRPr lang="en-US" altLang="en-US" sz="900" dirty="0"/>
          </a:p>
          <a:p>
            <a:pPr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Easy to get contiguous files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1311275" algn="l"/>
              </a:tabLst>
            </a:pPr>
            <a:r>
              <a:rPr lang="en-US" altLang="en-US" sz="800" dirty="0"/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F9C5946F-EEB5-4218-A1CC-636221109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3288" y="247880"/>
            <a:ext cx="77835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Linked Free Space List on Disk</a:t>
            </a:r>
            <a:endParaRPr lang="en-US" altLang="en-US" sz="2400" dirty="0"/>
          </a:p>
        </p:txBody>
      </p:sp>
      <p:sp>
        <p:nvSpPr>
          <p:cNvPr id="62466" name="Rectangle 3">
            <a:extLst>
              <a:ext uri="{FF2B5EF4-FFF2-40B4-BE49-F238E27FC236}">
                <a16:creationId xmlns:a16="http://schemas.microsoft.com/office/drawing/2014/main" id="{CF2CA694-F690-4A32-8E7C-43C70E8CF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2" y="1147665"/>
            <a:ext cx="3706813" cy="4411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008" tIns="32004" rIns="64008" bIns="32004"/>
          <a:lstStyle>
            <a:lvl1pPr marL="488950" indent="-48895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tabLst>
                <a:tab pos="1874838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1060450" indent="-407988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tabLst>
                <a:tab pos="1874838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tabLst>
                <a:tab pos="1874838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tabLst>
                <a:tab pos="1874838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tabLst>
                <a:tab pos="1874838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tabLst>
                <a:tab pos="1874838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tabLst>
                <a:tab pos="1874838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tabLst>
                <a:tab pos="1874838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tabLst>
                <a:tab pos="1874838" algn="l"/>
              </a:tabLst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dirty="0"/>
              <a:t> 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Linked list (free list)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/>
              <a:t>Cannot get contiguous space easily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/>
              <a:t>No waste of space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/>
              <a:t>No need to traverse the entire list (if # free blocks recorded)</a:t>
            </a:r>
          </a:p>
          <a:p>
            <a:pPr lvl="1">
              <a:lnSpc>
                <a:spcPct val="90000"/>
              </a:lnSpc>
            </a:pPr>
            <a:endParaRPr lang="en-US" altLang="en-US" sz="800" dirty="0"/>
          </a:p>
        </p:txBody>
      </p:sp>
      <p:pic>
        <p:nvPicPr>
          <p:cNvPr id="62467" name="Picture 2">
            <a:extLst>
              <a:ext uri="{FF2B5EF4-FFF2-40B4-BE49-F238E27FC236}">
                <a16:creationId xmlns:a16="http://schemas.microsoft.com/office/drawing/2014/main" id="{DA0E0A99-0B0F-4CCB-A62A-54EB73C27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38" y="1397000"/>
            <a:ext cx="3524250" cy="412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1098C2A5-CF6B-4248-A6D6-DB86C6F2D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3550" y="238549"/>
            <a:ext cx="8229600" cy="576262"/>
          </a:xfrm>
        </p:spPr>
        <p:txBody>
          <a:bodyPr/>
          <a:lstStyle/>
          <a:p>
            <a:r>
              <a:rPr lang="en-US" altLang="en-US" dirty="0"/>
              <a:t>Free-Space Management (Cont.)</a:t>
            </a:r>
          </a:p>
        </p:txBody>
      </p:sp>
      <p:sp>
        <p:nvSpPr>
          <p:cNvPr id="64514" name="Content Placeholder 2">
            <a:extLst>
              <a:ext uri="{FF2B5EF4-FFF2-40B4-BE49-F238E27FC236}">
                <a16:creationId xmlns:a16="http://schemas.microsoft.com/office/drawing/2014/main" id="{14F57A10-9F0A-41E8-ACD6-D27485289F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3771" y="1233488"/>
            <a:ext cx="7637751" cy="4530725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Grouping 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Modify linked list to store address of next </a:t>
            </a:r>
            <a:r>
              <a:rPr lang="en-US" altLang="en-US" i="1" dirty="0"/>
              <a:t>n-1</a:t>
            </a:r>
            <a:r>
              <a:rPr lang="en-US" altLang="en-US" dirty="0"/>
              <a:t> free blocks in first free block, plus a pointer to next block that contains free-block-pointers (like this one)</a:t>
            </a:r>
          </a:p>
          <a:p>
            <a:pPr>
              <a:lnSpc>
                <a:spcPct val="90000"/>
              </a:lnSpc>
              <a:tabLst>
                <a:tab pos="1311275" algn="l"/>
              </a:tabLst>
            </a:pPr>
            <a:endParaRPr lang="en-US" altLang="en-US" sz="800" dirty="0"/>
          </a:p>
          <a:p>
            <a:pPr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Counting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Because space is frequently contiguously used and freed,  with contiguous-allocation allocation, extents, or clustering</a:t>
            </a:r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Keep address of first free block and count of following free blocks</a:t>
            </a:r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Free space list then has entries containing addresses and counts</a:t>
            </a:r>
          </a:p>
          <a:p>
            <a:pPr>
              <a:tabLst>
                <a:tab pos="1311275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491881A8-8893-4886-9AD4-DCADC503EF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4881" y="238549"/>
            <a:ext cx="8229600" cy="576262"/>
          </a:xfrm>
        </p:spPr>
        <p:txBody>
          <a:bodyPr/>
          <a:lstStyle/>
          <a:p>
            <a:r>
              <a:rPr lang="en-US" altLang="en-US" dirty="0"/>
              <a:t>Free-Space Management (Cont.)</a:t>
            </a:r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5CF6BD70-2FBB-44C6-9417-C6A3B50EC3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8416" y="1108075"/>
            <a:ext cx="7660433" cy="504031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Space Maps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Used in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ZFS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Consider meta-data I/O on very large file systems</a:t>
            </a:r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Full data structures like bit maps </a:t>
            </a:r>
            <a:r>
              <a:rPr lang="en-US" altLang="en-US" dirty="0" err="1"/>
              <a:t>couldn</a:t>
            </a:r>
            <a:r>
              <a:rPr lang="ja-JP" altLang="en-US" dirty="0"/>
              <a:t>’</a:t>
            </a:r>
            <a:r>
              <a:rPr lang="en-US" altLang="ja-JP" dirty="0"/>
              <a:t>t fit in memory -&gt; thousands of I/</a:t>
            </a:r>
            <a:r>
              <a:rPr lang="en-US" altLang="ja-JP" dirty="0" err="1"/>
              <a:t>Os</a:t>
            </a:r>
            <a:endParaRPr lang="en-US" altLang="ja-JP" dirty="0"/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Divides device space into </a:t>
            </a:r>
            <a:r>
              <a:rPr lang="en-US" altLang="en-US" b="1" dirty="0" err="1">
                <a:solidFill>
                  <a:srgbClr val="006699"/>
                </a:solidFill>
                <a:latin typeface="+mj-lt"/>
              </a:rPr>
              <a:t>metaslab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units and manages </a:t>
            </a:r>
            <a:r>
              <a:rPr lang="en-US" altLang="en-US" dirty="0" err="1"/>
              <a:t>metaslabs</a:t>
            </a:r>
            <a:endParaRPr lang="en-US" altLang="en-US" dirty="0"/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Given volume can contain hundreds of </a:t>
            </a:r>
            <a:r>
              <a:rPr lang="en-US" altLang="en-US" dirty="0" err="1"/>
              <a:t>metaslabs</a:t>
            </a:r>
            <a:endParaRPr lang="en-US" altLang="en-US" dirty="0"/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Each </a:t>
            </a:r>
            <a:r>
              <a:rPr lang="en-US" altLang="en-US" dirty="0" err="1"/>
              <a:t>metaslab</a:t>
            </a:r>
            <a:r>
              <a:rPr lang="en-US" altLang="en-US" dirty="0"/>
              <a:t> has associated space map</a:t>
            </a:r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Uses counting algorithm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But records to log file rather than file system</a:t>
            </a:r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Log of all block activity, in time order, in counting format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 err="1"/>
              <a:t>Metaslab</a:t>
            </a:r>
            <a:r>
              <a:rPr lang="en-US" altLang="en-US" dirty="0"/>
              <a:t> activity -&gt; load space map into memory in balanced-tree structure, indexed  by offset</a:t>
            </a:r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Replay log into that structure</a:t>
            </a:r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Combine contiguous free blocks into single entry</a:t>
            </a:r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endParaRPr lang="en-US" altLang="en-US" dirty="0"/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endParaRPr lang="en-US" altLang="en-US" dirty="0"/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endParaRPr lang="en-US" altLang="en-US" dirty="0"/>
          </a:p>
          <a:p>
            <a:pPr>
              <a:tabLst>
                <a:tab pos="1311275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>
            <a:extLst>
              <a:ext uri="{FF2B5EF4-FFF2-40B4-BE49-F238E27FC236}">
                <a16:creationId xmlns:a16="http://schemas.microsoft.com/office/drawing/2014/main" id="{1930D92D-FCEC-464B-B735-40B966512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8271" y="247880"/>
            <a:ext cx="8229600" cy="576262"/>
          </a:xfrm>
        </p:spPr>
        <p:txBody>
          <a:bodyPr/>
          <a:lstStyle/>
          <a:p>
            <a:r>
              <a:rPr lang="en-US" altLang="en-US" dirty="0" err="1"/>
              <a:t>TRIMing</a:t>
            </a:r>
            <a:r>
              <a:rPr lang="en-US" altLang="en-US" dirty="0"/>
              <a:t> Unused Blocks</a:t>
            </a:r>
          </a:p>
        </p:txBody>
      </p:sp>
      <p:sp>
        <p:nvSpPr>
          <p:cNvPr id="66562" name="Content Placeholder 2">
            <a:extLst>
              <a:ext uri="{FF2B5EF4-FFF2-40B4-BE49-F238E27FC236}">
                <a16:creationId xmlns:a16="http://schemas.microsoft.com/office/drawing/2014/main" id="{985B2951-1C1E-40EB-8860-CAF54C400C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6408" y="1259631"/>
            <a:ext cx="7539133" cy="485143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HDDS overwrite in place so need only free list</a:t>
            </a:r>
          </a:p>
          <a:p>
            <a:pPr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Blocks not treated specially when freed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Keeps its data but without any file pointers to it, until overwritten</a:t>
            </a:r>
          </a:p>
          <a:p>
            <a:pPr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Storage devices not allowing overwrite (like NVM) suffer badly with same algorithm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Must be erased before written, erases made in large chunks (blocks, composed of pages) and are slow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TRIM is a newer mechanism for the file system to inform the NVM storage device that a page is free</a:t>
            </a:r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r>
              <a:rPr lang="en-US" altLang="en-US" dirty="0"/>
              <a:t>Can be garbage collected or if block is free, now block can be erased</a:t>
            </a:r>
          </a:p>
          <a:p>
            <a:pPr lvl="1">
              <a:lnSpc>
                <a:spcPct val="90000"/>
              </a:lnSpc>
              <a:tabLst>
                <a:tab pos="1311275" algn="l"/>
              </a:tabLst>
            </a:pPr>
            <a:endParaRPr lang="en-US" altLang="en-US" dirty="0"/>
          </a:p>
          <a:p>
            <a:pPr lvl="2">
              <a:lnSpc>
                <a:spcPct val="90000"/>
              </a:lnSpc>
              <a:tabLst>
                <a:tab pos="1311275" algn="l"/>
              </a:tabLst>
            </a:pPr>
            <a:endParaRPr lang="en-US" altLang="en-US" dirty="0"/>
          </a:p>
          <a:p>
            <a:pPr>
              <a:tabLst>
                <a:tab pos="1311275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AF0D3F9B-A8FD-4758-BEFF-0E212365B3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1400" y="232005"/>
            <a:ext cx="7645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Efficiency and Performance</a:t>
            </a:r>
          </a:p>
        </p:txBody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CC285059-710F-48C7-9469-5316D15F5F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1096" y="1233488"/>
            <a:ext cx="7423146" cy="4530725"/>
          </a:xfrm>
        </p:spPr>
        <p:txBody>
          <a:bodyPr/>
          <a:lstStyle/>
          <a:p>
            <a:r>
              <a:rPr lang="en-US" altLang="en-US" dirty="0"/>
              <a:t>Efficiency dependent on:</a:t>
            </a:r>
          </a:p>
          <a:p>
            <a:pPr lvl="1"/>
            <a:r>
              <a:rPr lang="en-US" altLang="en-US" dirty="0"/>
              <a:t>Disk allocation and directory algorithms</a:t>
            </a:r>
          </a:p>
          <a:p>
            <a:pPr lvl="1"/>
            <a:r>
              <a:rPr lang="en-US" altLang="en-US" dirty="0"/>
              <a:t>Types of data kept in file</a:t>
            </a:r>
            <a:r>
              <a:rPr lang="ja-JP" altLang="en-US" dirty="0"/>
              <a:t>’</a:t>
            </a:r>
            <a:r>
              <a:rPr lang="en-US" altLang="ja-JP" dirty="0"/>
              <a:t>s directory entry</a:t>
            </a:r>
          </a:p>
          <a:p>
            <a:pPr lvl="1"/>
            <a:r>
              <a:rPr lang="en-US" altLang="en-US" dirty="0"/>
              <a:t>Pre-allocation or as-needed allocation of metadata structures</a:t>
            </a:r>
          </a:p>
          <a:p>
            <a:pPr lvl="1"/>
            <a:r>
              <a:rPr lang="en-US" altLang="en-US" dirty="0"/>
              <a:t>Fixed-size or varying-size data structures</a:t>
            </a:r>
            <a:br>
              <a:rPr lang="en-US" altLang="en-US" dirty="0"/>
            </a:br>
            <a:endParaRPr lang="en-US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D9DC72B4-8029-4D9A-BABE-D9D2DFFF26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7565" y="247880"/>
            <a:ext cx="7645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Efficiency and Performance (Cont.)</a:t>
            </a:r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FA461262-E839-45F0-ADC0-28FEADE74F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844" y="864017"/>
            <a:ext cx="7359650" cy="4530725"/>
          </a:xfrm>
        </p:spPr>
        <p:txBody>
          <a:bodyPr/>
          <a:lstStyle/>
          <a:p>
            <a:pPr lvl="1"/>
            <a:endParaRPr lang="en-US" altLang="en-US" dirty="0"/>
          </a:p>
          <a:p>
            <a:r>
              <a:rPr lang="en-US" altLang="en-US" dirty="0"/>
              <a:t>Performance</a:t>
            </a:r>
          </a:p>
          <a:p>
            <a:pPr lvl="1"/>
            <a:r>
              <a:rPr lang="en-US" altLang="en-US" dirty="0"/>
              <a:t>Keeping data and metadata close together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Buffer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cache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separate section of main memory for frequently used blocks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Synchronous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writes sometimes requested by apps or needed by OS</a:t>
            </a:r>
          </a:p>
          <a:p>
            <a:pPr lvl="2"/>
            <a:r>
              <a:rPr lang="en-US" altLang="en-US" dirty="0"/>
              <a:t>No buffering / caching – writes must hit disk before acknowledgement</a:t>
            </a:r>
          </a:p>
          <a:p>
            <a:pPr lvl="2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Asynchronous</a:t>
            </a:r>
            <a:r>
              <a:rPr lang="en-US" altLang="en-US" dirty="0"/>
              <a:t> writes more common, buffer-able, faster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Free-behind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read-ahead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techniques to optimize sequential access</a:t>
            </a:r>
          </a:p>
          <a:p>
            <a:pPr lvl="1"/>
            <a:r>
              <a:rPr lang="en-US" altLang="en-US" dirty="0"/>
              <a:t>Reads frequently slower than writes</a:t>
            </a:r>
          </a:p>
          <a:p>
            <a:pPr lvl="1">
              <a:buFont typeface="Monotype Sorts" pitchFamily="-84" charset="2"/>
              <a:buNone/>
            </a:pPr>
            <a:br>
              <a:rPr lang="en-US" altLang="en-US" dirty="0"/>
            </a:br>
            <a:endParaRPr lang="en-US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9D8B2D78-59F6-406F-86DA-53E3E7915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788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Page Cache</a:t>
            </a:r>
          </a:p>
        </p:txBody>
      </p:sp>
      <p:sp>
        <p:nvSpPr>
          <p:cNvPr id="71682" name="Rectangle 3">
            <a:extLst>
              <a:ext uri="{FF2B5EF4-FFF2-40B4-BE49-F238E27FC236}">
                <a16:creationId xmlns:a16="http://schemas.microsoft.com/office/drawing/2014/main" id="{9D2DD600-3B35-4D5E-8FF2-5AC7BE9A6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4488" y="1233489"/>
            <a:ext cx="6652012" cy="4405312"/>
          </a:xfrm>
        </p:spPr>
        <p:txBody>
          <a:bodyPr/>
          <a:lstStyle/>
          <a:p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cache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caches pages rather than disk blocks using virtual memory techniques and addresses</a:t>
            </a:r>
            <a:endParaRPr lang="en-US" altLang="en-US" b="1" dirty="0">
              <a:solidFill>
                <a:srgbClr val="006699"/>
              </a:solidFill>
              <a:latin typeface="+mj-lt"/>
            </a:endParaRPr>
          </a:p>
          <a:p>
            <a:r>
              <a:rPr lang="en-US" altLang="en-US" dirty="0"/>
              <a:t>Memory-mapped I/O uses a page cache</a:t>
            </a:r>
          </a:p>
          <a:p>
            <a:r>
              <a:rPr lang="en-US" altLang="en-US" dirty="0"/>
              <a:t>Routine I/O through the file system uses the buffer (disk) cache</a:t>
            </a:r>
          </a:p>
          <a:p>
            <a:r>
              <a:rPr lang="en-US" altLang="en-US" dirty="0"/>
              <a:t>This leads to the following figure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A6710B39-BD36-4800-86EA-CD5E9AACB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7288" y="242306"/>
            <a:ext cx="75771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I/O Without a Unified Buffer Cache</a:t>
            </a:r>
            <a:endParaRPr lang="en-US" altLang="en-US" sz="2400" dirty="0"/>
          </a:p>
        </p:txBody>
      </p:sp>
      <p:pic>
        <p:nvPicPr>
          <p:cNvPr id="73730" name="Picture 2">
            <a:extLst>
              <a:ext uri="{FF2B5EF4-FFF2-40B4-BE49-F238E27FC236}">
                <a16:creationId xmlns:a16="http://schemas.microsoft.com/office/drawing/2014/main" id="{43985C64-68B9-45FA-933F-862EAF9F3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538" y="1547813"/>
            <a:ext cx="4151312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>
            <a:extLst>
              <a:ext uri="{FF2B5EF4-FFF2-40B4-BE49-F238E27FC236}">
                <a16:creationId xmlns:a16="http://schemas.microsoft.com/office/drawing/2014/main" id="{130BADCB-B296-4CF7-A9D8-8A817FE6D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6300" y="232975"/>
            <a:ext cx="78105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Unified Buffer Cache</a:t>
            </a:r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E6A6ACAF-0A99-421A-91C7-4E22F10148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0429" y="1252151"/>
            <a:ext cx="6348572" cy="4323150"/>
          </a:xfrm>
        </p:spPr>
        <p:txBody>
          <a:bodyPr/>
          <a:lstStyle/>
          <a:p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unified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buffer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cache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uses the same page cache to cache both memory-mapped pages and ordinary file system I/O to avoid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double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caching</a:t>
            </a:r>
            <a:endParaRPr lang="en-US" altLang="en-US" b="1" dirty="0">
              <a:solidFill>
                <a:srgbClr val="3366FF"/>
              </a:solidFill>
            </a:endParaRPr>
          </a:p>
          <a:p>
            <a:pPr marL="341313" lvl="1" indent="-341313">
              <a:buClr>
                <a:srgbClr val="993300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But which caches get priority, and what replacement algorithms to use?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DAD09554-777D-4294-948C-7A7D12CC1C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2825" y="240489"/>
            <a:ext cx="76739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I/O Using a Unified Buffer Cache</a:t>
            </a:r>
            <a:endParaRPr lang="en-US" altLang="en-US" sz="2400" dirty="0"/>
          </a:p>
        </p:txBody>
      </p:sp>
      <p:pic>
        <p:nvPicPr>
          <p:cNvPr id="77826" name="Picture 2">
            <a:extLst>
              <a:ext uri="{FF2B5EF4-FFF2-40B4-BE49-F238E27FC236}">
                <a16:creationId xmlns:a16="http://schemas.microsoft.com/office/drawing/2014/main" id="{9969CED8-2FD4-4E38-B15B-F8B96C781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238" y="2151063"/>
            <a:ext cx="4540250" cy="315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>
            <a:extLst>
              <a:ext uri="{FF2B5EF4-FFF2-40B4-BE49-F238E27FC236}">
                <a16:creationId xmlns:a16="http://schemas.microsoft.com/office/drawing/2014/main" id="{EE58A09F-AD0E-417F-85CC-083615B4F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509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Recovery</a:t>
            </a:r>
          </a:p>
        </p:txBody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06657CE0-04CC-4C62-B813-72204F451D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9760" y="1261481"/>
            <a:ext cx="6885340" cy="4402719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Consistency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checking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compares data in directory structure with data blocks on disk, and tries to fix inconsistencies</a:t>
            </a:r>
          </a:p>
          <a:p>
            <a:pPr lvl="1"/>
            <a:r>
              <a:rPr lang="en-US" altLang="en-US" dirty="0"/>
              <a:t>Can be slow and sometimes fails</a:t>
            </a:r>
          </a:p>
          <a:p>
            <a:r>
              <a:rPr lang="en-US" altLang="en-US" dirty="0"/>
              <a:t>Use system programs to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back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up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data from disk to another storage device (magnetic tape, other magnetic disk, optical)</a:t>
            </a:r>
          </a:p>
          <a:p>
            <a:r>
              <a:rPr lang="en-US" altLang="en-US" dirty="0"/>
              <a:t>Recover lost file or disk by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restoring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data from backup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45529006-D95F-4E5A-8CB8-ED731220A6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77925" y="230188"/>
            <a:ext cx="75088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Log Structured File Systems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8876347C-4280-4D7D-909F-947429C7D0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250" y="1142840"/>
            <a:ext cx="7689591" cy="5310187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Log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structured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journaling</a:t>
            </a:r>
            <a:r>
              <a:rPr lang="en-US" altLang="en-US" dirty="0"/>
              <a:t>) file systems record each metadata update to the file system as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transaction</a:t>
            </a:r>
          </a:p>
          <a:p>
            <a:r>
              <a:rPr lang="en-US" altLang="en-US" dirty="0"/>
              <a:t>All transactions are written to a log</a:t>
            </a:r>
          </a:p>
          <a:p>
            <a:pPr lvl="1"/>
            <a:r>
              <a:rPr lang="en-US" altLang="en-US" dirty="0"/>
              <a:t> A transaction is considered committed once it is written to the log (sequentially)</a:t>
            </a:r>
          </a:p>
          <a:p>
            <a:pPr lvl="1"/>
            <a:r>
              <a:rPr lang="en-US" altLang="en-US" dirty="0"/>
              <a:t>Sometimes to a separate device or section of disk</a:t>
            </a:r>
          </a:p>
          <a:p>
            <a:pPr lvl="1"/>
            <a:r>
              <a:rPr lang="en-US" altLang="en-US" dirty="0"/>
              <a:t>However, the file system may not yet be updated</a:t>
            </a:r>
            <a:endParaRPr lang="en-US" altLang="en-US" sz="800" dirty="0"/>
          </a:p>
          <a:p>
            <a:r>
              <a:rPr lang="en-US" altLang="en-US" dirty="0"/>
              <a:t>The transactions in the log are asynchronously written to the file system structures</a:t>
            </a:r>
          </a:p>
          <a:p>
            <a:pPr lvl="1"/>
            <a:r>
              <a:rPr lang="en-US" altLang="en-US" dirty="0"/>
              <a:t> When the file system structures are modified, the transaction is removed from the log</a:t>
            </a:r>
            <a:endParaRPr lang="en-US" altLang="en-US" sz="800" dirty="0"/>
          </a:p>
          <a:p>
            <a:r>
              <a:rPr lang="en-US" altLang="en-US" dirty="0"/>
              <a:t>If the file system crashes, all remaining transactions in the log must still be performed</a:t>
            </a:r>
          </a:p>
          <a:p>
            <a:r>
              <a:rPr lang="en-US" altLang="en-US" dirty="0"/>
              <a:t>Faster recovery from crash, removes chance of inconsistency of metadata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>
            <a:extLst>
              <a:ext uri="{FF2B5EF4-FFF2-40B4-BE49-F238E27FC236}">
                <a16:creationId xmlns:a16="http://schemas.microsoft.com/office/drawing/2014/main" id="{8DEC65BF-4347-4E36-B1AF-E5C9C5BDCF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4088" y="247880"/>
            <a:ext cx="77327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Example: WAFL File System</a:t>
            </a:r>
          </a:p>
        </p:txBody>
      </p:sp>
      <p:sp>
        <p:nvSpPr>
          <p:cNvPr id="83970" name="Rectangle 3">
            <a:extLst>
              <a:ext uri="{FF2B5EF4-FFF2-40B4-BE49-F238E27FC236}">
                <a16:creationId xmlns:a16="http://schemas.microsoft.com/office/drawing/2014/main" id="{483C7911-29DF-4763-A0FF-CF353037C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6193" y="1122363"/>
            <a:ext cx="7732712" cy="4530725"/>
          </a:xfrm>
        </p:spPr>
        <p:txBody>
          <a:bodyPr/>
          <a:lstStyle/>
          <a:p>
            <a:r>
              <a:rPr lang="en-US" altLang="en-US" dirty="0"/>
              <a:t>Used on Network Appliance </a:t>
            </a:r>
            <a:r>
              <a:rPr lang="ja-JP" altLang="en-US" dirty="0"/>
              <a:t>“</a:t>
            </a:r>
            <a:r>
              <a:rPr lang="en-US" altLang="ja-JP" dirty="0"/>
              <a:t>Filers</a:t>
            </a:r>
            <a:r>
              <a:rPr lang="ja-JP" altLang="en-US" dirty="0"/>
              <a:t>”</a:t>
            </a:r>
            <a:r>
              <a:rPr lang="en-US" altLang="ja-JP" dirty="0"/>
              <a:t> – distributed file system appliances</a:t>
            </a:r>
            <a:endParaRPr lang="en-US" altLang="en-US" dirty="0"/>
          </a:p>
          <a:p>
            <a:r>
              <a:rPr lang="ja-JP" altLang="en-US" dirty="0"/>
              <a:t>“</a:t>
            </a:r>
            <a:r>
              <a:rPr lang="en-US" altLang="ja-JP" dirty="0"/>
              <a:t>Write-anywhere file layout</a:t>
            </a:r>
            <a:r>
              <a:rPr lang="ja-JP" altLang="en-US" dirty="0"/>
              <a:t>”</a:t>
            </a:r>
            <a:endParaRPr lang="en-US" altLang="en-US" dirty="0"/>
          </a:p>
          <a:p>
            <a:r>
              <a:rPr lang="en-US" altLang="en-US" dirty="0"/>
              <a:t>Serves up NFS, CIFS, http, ftp</a:t>
            </a:r>
          </a:p>
          <a:p>
            <a:r>
              <a:rPr lang="en-US" altLang="en-US" dirty="0"/>
              <a:t>Random I/O optimized, write optimized</a:t>
            </a:r>
          </a:p>
          <a:p>
            <a:pPr lvl="1"/>
            <a:r>
              <a:rPr lang="en-US" altLang="en-US" dirty="0"/>
              <a:t>NVRAM for write caching</a:t>
            </a:r>
          </a:p>
          <a:p>
            <a:r>
              <a:rPr lang="en-US" altLang="en-US" dirty="0"/>
              <a:t>Similar to Berkeley Fast File System, with extensive modifications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732AAD18-B571-4DF5-B1A3-F2141CF100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1825" y="245093"/>
            <a:ext cx="80549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The WAFL File Layout</a:t>
            </a:r>
          </a:p>
        </p:txBody>
      </p:sp>
      <p:pic>
        <p:nvPicPr>
          <p:cNvPr id="86018" name="Picture 2">
            <a:extLst>
              <a:ext uri="{FF2B5EF4-FFF2-40B4-BE49-F238E27FC236}">
                <a16:creationId xmlns:a16="http://schemas.microsoft.com/office/drawing/2014/main" id="{97B25236-6EEA-49EC-BE55-D6CB0529C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2435225"/>
            <a:ext cx="6965950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5849214A-E2EF-4858-A782-82F55193D0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5170" y="204241"/>
            <a:ext cx="8077200" cy="609600"/>
          </a:xfrm>
        </p:spPr>
        <p:txBody>
          <a:bodyPr/>
          <a:lstStyle/>
          <a:p>
            <a:pPr eaLnBrk="1" hangingPunct="1"/>
            <a:r>
              <a:rPr lang="en-US" altLang="en-US" dirty="0"/>
              <a:t>Snapshots in WAFL</a:t>
            </a:r>
          </a:p>
        </p:txBody>
      </p:sp>
      <p:pic>
        <p:nvPicPr>
          <p:cNvPr id="88066" name="Picture 2">
            <a:extLst>
              <a:ext uri="{FF2B5EF4-FFF2-40B4-BE49-F238E27FC236}">
                <a16:creationId xmlns:a16="http://schemas.microsoft.com/office/drawing/2014/main" id="{2E9E6806-9EFD-47E6-8226-77F885DF5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75" y="1233488"/>
            <a:ext cx="3092450" cy="49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le 1">
            <a:extLst>
              <a:ext uri="{FF2B5EF4-FFF2-40B4-BE49-F238E27FC236}">
                <a16:creationId xmlns:a16="http://schemas.microsoft.com/office/drawing/2014/main" id="{645B293F-DC9B-4CB1-B01B-B3F4480FFF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42106"/>
            <a:ext cx="8229600" cy="576262"/>
          </a:xfrm>
        </p:spPr>
        <p:txBody>
          <a:bodyPr/>
          <a:lstStyle/>
          <a:p>
            <a:r>
              <a:rPr lang="en-US" altLang="en-US" dirty="0"/>
              <a:t>The Apple File System</a:t>
            </a:r>
          </a:p>
        </p:txBody>
      </p:sp>
      <p:pic>
        <p:nvPicPr>
          <p:cNvPr id="93186" name="Content Placeholder 4">
            <a:extLst>
              <a:ext uri="{FF2B5EF4-FFF2-40B4-BE49-F238E27FC236}">
                <a16:creationId xmlns:a16="http://schemas.microsoft.com/office/drawing/2014/main" id="{4EF77C9A-953A-4195-9FD7-AB65B941C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0888" y="942975"/>
            <a:ext cx="5573712" cy="5329238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B4D5EC66-B427-41DC-8EEE-EBF46AF97E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End of Chapter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11955</TotalTime>
  <Words>2495</Words>
  <Application>Microsoft Office PowerPoint</Application>
  <PresentationFormat>On-screen Show (4:3)</PresentationFormat>
  <Paragraphs>359</Paragraphs>
  <Slides>49</Slides>
  <Notes>37</Notes>
  <HiddenSlides>11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Chapter 14:  File System Implementation</vt:lpstr>
      <vt:lpstr>Outline </vt:lpstr>
      <vt:lpstr>Objectives</vt:lpstr>
      <vt:lpstr>File-System Structure</vt:lpstr>
      <vt:lpstr>Layered File System</vt:lpstr>
      <vt:lpstr>File System Layers</vt:lpstr>
      <vt:lpstr>File System Layers (Cont.)</vt:lpstr>
      <vt:lpstr>File System Layers (Cont.)</vt:lpstr>
      <vt:lpstr>File-System Operations</vt:lpstr>
      <vt:lpstr>File-System Implementation (Cont.)</vt:lpstr>
      <vt:lpstr>In-Memory File System Structures</vt:lpstr>
      <vt:lpstr>In-Memory File System Structures</vt:lpstr>
      <vt:lpstr>Directory Implementation</vt:lpstr>
      <vt:lpstr>Allocation Methods - Contiguous</vt:lpstr>
      <vt:lpstr>Contiguous Allocation</vt:lpstr>
      <vt:lpstr>Extent-Based Systems</vt:lpstr>
      <vt:lpstr>Allocation Methods - Linked</vt:lpstr>
      <vt:lpstr>Allocation Methods – Linked (Cont.)</vt:lpstr>
      <vt:lpstr>Linked Allocation</vt:lpstr>
      <vt:lpstr>Linked Allocation</vt:lpstr>
      <vt:lpstr>File-Allocation Table</vt:lpstr>
      <vt:lpstr>Allocation Methods - Indexed</vt:lpstr>
      <vt:lpstr>Example of Indexed Allocation</vt:lpstr>
      <vt:lpstr>Indexed Allocation (Cont.)</vt:lpstr>
      <vt:lpstr>Indexed Allocation – Mapping (Cont.)</vt:lpstr>
      <vt:lpstr>Indexed Allocation – Mapping (Cont.)</vt:lpstr>
      <vt:lpstr>Indexed Allocation – Mapping (Cont.)</vt:lpstr>
      <vt:lpstr>Combined Scheme:  UNIX UFS </vt:lpstr>
      <vt:lpstr>Performance</vt:lpstr>
      <vt:lpstr>Performance (Cont.)</vt:lpstr>
      <vt:lpstr>Free-Space Management</vt:lpstr>
      <vt:lpstr>Free-Space Management (Cont.)</vt:lpstr>
      <vt:lpstr>Linked Free Space List on Disk</vt:lpstr>
      <vt:lpstr>Free-Space Management (Cont.)</vt:lpstr>
      <vt:lpstr>Free-Space Management (Cont.)</vt:lpstr>
      <vt:lpstr>TRIMing Unused Blocks</vt:lpstr>
      <vt:lpstr>Efficiency and Performance</vt:lpstr>
      <vt:lpstr>Efficiency and Performance (Cont.)</vt:lpstr>
      <vt:lpstr>Page Cache</vt:lpstr>
      <vt:lpstr>I/O Without a Unified Buffer Cache</vt:lpstr>
      <vt:lpstr>Unified Buffer Cache</vt:lpstr>
      <vt:lpstr>I/O Using a Unified Buffer Cache</vt:lpstr>
      <vt:lpstr>Recovery</vt:lpstr>
      <vt:lpstr>Log Structured File Systems</vt:lpstr>
      <vt:lpstr>Example: WAFL File System</vt:lpstr>
      <vt:lpstr>The WAFL File Layout</vt:lpstr>
      <vt:lpstr>Snapshots in WAFL</vt:lpstr>
      <vt:lpstr>The Apple File System</vt:lpstr>
      <vt:lpstr>End of Chapter 14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Ladislau Boloni</cp:lastModifiedBy>
  <cp:revision>252</cp:revision>
  <cp:lastPrinted>2013-09-10T17:57:57Z</cp:lastPrinted>
  <dcterms:created xsi:type="dcterms:W3CDTF">2011-01-13T23:43:38Z</dcterms:created>
  <dcterms:modified xsi:type="dcterms:W3CDTF">2020-11-23T21:23:35Z</dcterms:modified>
</cp:coreProperties>
</file>