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60"/>
  </p:notesMasterIdLst>
  <p:handoutMasterIdLst>
    <p:handoutMasterId r:id="rId61"/>
  </p:handoutMasterIdLst>
  <p:sldIdLst>
    <p:sldId id="330" r:id="rId2"/>
    <p:sldId id="413" r:id="rId3"/>
    <p:sldId id="468" r:id="rId4"/>
    <p:sldId id="414" r:id="rId5"/>
    <p:sldId id="499" r:id="rId6"/>
    <p:sldId id="415" r:id="rId7"/>
    <p:sldId id="416" r:id="rId8"/>
    <p:sldId id="417" r:id="rId9"/>
    <p:sldId id="469" r:id="rId10"/>
    <p:sldId id="421" r:id="rId11"/>
    <p:sldId id="422" r:id="rId12"/>
    <p:sldId id="423" r:id="rId13"/>
    <p:sldId id="500" r:id="rId14"/>
    <p:sldId id="501" r:id="rId15"/>
    <p:sldId id="428" r:id="rId16"/>
    <p:sldId id="429" r:id="rId17"/>
    <p:sldId id="431" r:id="rId18"/>
    <p:sldId id="430" r:id="rId19"/>
    <p:sldId id="432" r:id="rId20"/>
    <p:sldId id="434" r:id="rId21"/>
    <p:sldId id="471" r:id="rId22"/>
    <p:sldId id="436" r:id="rId23"/>
    <p:sldId id="437" r:id="rId24"/>
    <p:sldId id="516" r:id="rId25"/>
    <p:sldId id="503" r:id="rId26"/>
    <p:sldId id="490" r:id="rId27"/>
    <p:sldId id="491" r:id="rId28"/>
    <p:sldId id="492" r:id="rId29"/>
    <p:sldId id="521" r:id="rId30"/>
    <p:sldId id="522" r:id="rId31"/>
    <p:sldId id="523" r:id="rId32"/>
    <p:sldId id="524" r:id="rId33"/>
    <p:sldId id="525" r:id="rId34"/>
    <p:sldId id="479" r:id="rId35"/>
    <p:sldId id="473" r:id="rId36"/>
    <p:sldId id="476" r:id="rId37"/>
    <p:sldId id="445" r:id="rId38"/>
    <p:sldId id="446" r:id="rId39"/>
    <p:sldId id="447" r:id="rId40"/>
    <p:sldId id="448" r:id="rId41"/>
    <p:sldId id="518" r:id="rId42"/>
    <p:sldId id="520" r:id="rId43"/>
    <p:sldId id="451" r:id="rId44"/>
    <p:sldId id="511" r:id="rId45"/>
    <p:sldId id="512" r:id="rId46"/>
    <p:sldId id="513" r:id="rId47"/>
    <p:sldId id="458" r:id="rId48"/>
    <p:sldId id="459" r:id="rId49"/>
    <p:sldId id="460" r:id="rId50"/>
    <p:sldId id="461" r:id="rId51"/>
    <p:sldId id="514" r:id="rId52"/>
    <p:sldId id="462" r:id="rId53"/>
    <p:sldId id="477" r:id="rId54"/>
    <p:sldId id="463" r:id="rId55"/>
    <p:sldId id="467" r:id="rId56"/>
    <p:sldId id="515" r:id="rId57"/>
    <p:sldId id="488" r:id="rId58"/>
    <p:sldId id="517" r:id="rId5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ECFF"/>
    <a:srgbClr val="66CCFF"/>
    <a:srgbClr val="CCFFFF"/>
    <a:srgbClr val="F8F8F8"/>
    <a:srgbClr val="EAEAEA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10" autoAdjust="0"/>
    <p:restoredTop sz="94635"/>
  </p:normalViewPr>
  <p:slideViewPr>
    <p:cSldViewPr snapToGrid="0">
      <p:cViewPr varScale="1">
        <p:scale>
          <a:sx n="101" d="100"/>
          <a:sy n="101" d="100"/>
        </p:scale>
        <p:origin x="1424" y="6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4" d="100"/>
        <a:sy n="94" d="100"/>
      </p:scale>
      <p:origin x="0" y="-9058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7BA12DC8-9922-4E6E-BC02-F6A63767218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34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54" tIns="44128" rIns="88254" bIns="44128" numCol="1" anchor="ctr" anchorCtr="0" compatLnSpc="1">
            <a:prstTxWarp prst="textNoShape">
              <a:avLst/>
            </a:prstTxWarp>
          </a:bodyPr>
          <a:lstStyle>
            <a:lvl1pPr defTabSz="88265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6E72947A-FE2E-4445-85D8-C03306D26DD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1288" y="0"/>
            <a:ext cx="3071812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54" tIns="44128" rIns="88254" bIns="44128" numCol="1" anchor="ctr" anchorCtr="0" compatLnSpc="1">
            <a:prstTxWarp prst="textNoShape">
              <a:avLst/>
            </a:prstTxWarp>
          </a:bodyPr>
          <a:lstStyle>
            <a:lvl1pPr algn="r" defTabSz="88265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C64A7CC0-6DD4-4720-82BF-E4908F4AFFA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734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54" tIns="44128" rIns="88254" bIns="44128" numCol="1" anchor="b" anchorCtr="0" compatLnSpc="1">
            <a:prstTxWarp prst="textNoShape">
              <a:avLst/>
            </a:prstTxWarp>
          </a:bodyPr>
          <a:lstStyle>
            <a:lvl1pPr defTabSz="88265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6BE9BEEC-119C-420C-8C74-AFCA5FA1C4C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1288" y="8866188"/>
            <a:ext cx="3071812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54" tIns="44128" rIns="88254" bIns="44128" numCol="1" anchor="b" anchorCtr="0" compatLnSpc="1">
            <a:prstTxWarp prst="textNoShape">
              <a:avLst/>
            </a:prstTxWarp>
          </a:bodyPr>
          <a:lstStyle>
            <a:lvl1pPr algn="r" defTabSz="882650">
              <a:defRPr sz="1100">
                <a:latin typeface="Helvetica" charset="0"/>
                <a:ea typeface="MS PGothic" charset="-128"/>
              </a:defRPr>
            </a:lvl1pPr>
          </a:lstStyle>
          <a:p>
            <a:pPr>
              <a:defRPr/>
            </a:pPr>
            <a:fld id="{896B91AD-C34E-4B05-8D9C-1014E5F01E3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715B35B-6971-4CC0-B4FB-95B01BCF426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52" tIns="46576" rIns="93152" bIns="46576" numCol="1" anchor="ctr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A02FF1F-3F52-47A2-B35E-EBB0E228297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52" tIns="46576" rIns="93152" bIns="46576" numCol="1" anchor="ctr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2612CE7-EF94-4293-9356-A0763F4E73E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3BD7482-5C58-44F9-A08E-BFE34494D0D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52" tIns="46576" rIns="93152" bIns="4657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5AC6369B-F957-4079-90E1-CA217ED505C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52" tIns="46576" rIns="93152" bIns="46576" numCol="1" anchor="b" anchorCtr="0" compatLnSpc="1">
            <a:prstTxWarp prst="textNoShape">
              <a:avLst/>
            </a:prstTxWarp>
          </a:bodyPr>
          <a:lstStyle>
            <a:lvl1pPr defTabSz="93027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D62366FD-3440-43D4-A730-7A55A662E4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2850"/>
            <a:ext cx="30368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52" tIns="46576" rIns="93152" bIns="46576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charset="0"/>
                <a:ea typeface="MS PGothic" charset="-128"/>
              </a:defRPr>
            </a:lvl1pPr>
          </a:lstStyle>
          <a:p>
            <a:pPr>
              <a:defRPr/>
            </a:pPr>
            <a:fld id="{73B872E8-FDB0-4502-A51A-B7A4A00AC4E7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panose="020B0600070205080204" pitchFamily="3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CDEF1EC1-A032-4256-A5B8-82331B81B1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3B6FBBD-AF90-4377-83FA-2F3819AD38A1}" type="slidenum">
              <a:rPr lang="en-US" altLang="en-US" smtClean="0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DCEB876-7853-4EC8-86DE-2233D519AA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317CDD3-494C-45D9-A8EF-4B0E12327A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4730F164-3563-441D-A2BB-9ECF873C6B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58081F0E-1362-4F6F-BE70-E88D6BFB0B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FB97593-0041-4772-A59B-E780BE22DF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77EF500-B7A4-4BC7-84F3-DC9FCA5B57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55D7E6C-E4BC-4E16-83B1-ED424A35489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6D47F81-B4E3-449F-BAFA-037C273646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9F52C5D-9955-47A2-9EA6-38FEB66EF3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6218432-9C5A-4AD0-9E05-B779659723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42EA566-EA1E-431B-9110-DD679A87E3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1C1B7D9C-8A76-4C14-A850-8C9DC9F5D5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F878B3E-8479-4A7F-B924-0DB8314B23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2282D934-92EA-49D5-A68F-69E0FE5307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D975521-C031-44A8-80BF-39B38B75F0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A3DECD5-2795-49AC-8BF6-9DFEFF419D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CBB1EDE5-9E4C-42E1-B87C-545C7237B7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E24A6F99-D8AD-44C9-8834-3BFC2627FE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8A783162-EACC-46A4-B314-BFAA15B50D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DCB06C7-C4C1-4DF4-AE1C-75C2D1E2FA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19DD103-275F-46A0-BEB3-576DC18D62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9ADCDDC-7641-41D4-AAB2-2DC5DA9547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FCFEC24-8D51-4AAB-8657-81C9877509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FAB513B-E127-4650-9171-574B0AF722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9EC96916-1BAE-4A4E-BF94-2604763DB9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7FEBB5C8-282F-4906-80B9-C81D701613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17605DEB-C81B-41F2-ABA8-D21CD717FA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520811E7-D32E-4B74-9C5E-4F2EBBA715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CADFF460-F732-4F8E-9BEC-BDC62B69C0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E427A0BF-8535-41FD-9918-F0C0C2585C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297FF49F-1D45-469B-875E-F2DC1DDA4D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949FD0D0-FC60-49A7-A825-489FF222CA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6060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6C03FFC-61A1-4E2B-BB58-CEF8239A97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E1C4ACA0-7908-4D31-AF21-00AD91730D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599F2A1A-F415-4861-9317-8DF50F438D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68EDBADE-A031-473C-85B2-8404A68200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03A7F482-09C8-4234-BA8B-E06C784513B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97F5174-3BAF-4B1B-846E-3DB7430B29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B8301404-D876-4FA9-9859-EB43354FAF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EB83674B-F150-4C3E-831A-26B553169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34F8BBD9-185E-425D-9763-2A1219F950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C11B4F24-2CE2-4D89-BDF4-88019FD32B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254272E-8B5C-40B4-A4EA-B3AC215586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9D1E1BBA-BF49-429D-819D-3CEAF021F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431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8239251B-FC33-4D40-B148-0129E1B72A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17AC1CC3-87E4-46BB-A172-67B5A6F5F1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9012D2EB-E5CC-432C-AA35-77EFC9F894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03456285-A128-4E7C-BB44-15A078AAE0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0D856385-0064-4BB9-8988-5686214725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889C8C6F-0009-4DC3-B43A-17955C7C84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B49629EB-AB81-479E-8FE7-E7DEFE8390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F6953B83-564C-41A0-B89B-0BB8D611BF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>
            <a:extLst>
              <a:ext uri="{FF2B5EF4-FFF2-40B4-BE49-F238E27FC236}">
                <a16:creationId xmlns:a16="http://schemas.microsoft.com/office/drawing/2014/main" id="{99320A21-45B3-4D4F-B9F5-FC693444B4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2284F21-9F1A-4F22-8037-297481AD2DC1}" type="slidenum">
              <a:rPr lang="en-US" altLang="en-US" smtClean="0">
                <a:latin typeface="Times New Roman" panose="02020603050405020304" pitchFamily="18" charset="0"/>
              </a:rPr>
              <a:pPr/>
              <a:t>29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2803AA6F-012E-4DAD-92CC-4E73922564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5ACDDC3-7FDA-4C42-9ED7-C40439660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5336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>
            <a:extLst>
              <a:ext uri="{FF2B5EF4-FFF2-40B4-BE49-F238E27FC236}">
                <a16:creationId xmlns:a16="http://schemas.microsoft.com/office/drawing/2014/main" id="{8A1752F3-9769-4F81-A848-54098A15C8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329CD1A-AE72-4F61-8821-1DA62212AA59}" type="slidenum">
              <a:rPr lang="en-US" altLang="en-US" smtClean="0">
                <a:latin typeface="Times New Roman" panose="02020603050405020304" pitchFamily="18" charset="0"/>
              </a:rPr>
              <a:pPr/>
              <a:t>30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2831E14A-C331-4555-A8C3-1457C596F4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A0ABAF6A-CE19-4868-B5E3-A38DB65BE4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3351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4D3C1504-DE2D-4887-8827-E09054DAE8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BF11701-DA1F-421D-A56C-66611BA250E3}" type="slidenum">
              <a:rPr lang="en-US" altLang="en-US" smtClean="0">
                <a:latin typeface="Times New Roman" panose="02020603050405020304" pitchFamily="18" charset="0"/>
              </a:rPr>
              <a:pPr/>
              <a:t>31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1F122118-23A7-4491-BF21-7CA9F458BD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076BB2CE-B3E7-43A0-B4C8-E70E2791BE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8399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7DE31E6-8C1D-4E43-8FC9-1E2F3766DE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D4BBD69-54AE-4751-B982-30356D027400}" type="slidenum">
              <a:rPr lang="en-US" altLang="en-US" smtClean="0">
                <a:latin typeface="Times New Roman" panose="02020603050405020304" pitchFamily="18" charset="0"/>
              </a:rPr>
              <a:pPr/>
              <a:t>32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E8DB144-017B-4356-8EB3-B56BEAA00F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FA50972-E87E-46C7-B77B-BB77C65B2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0634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B7DE31E6-8C1D-4E43-8FC9-1E2F3766DE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D4BBD69-54AE-4751-B982-30356D027400}" type="slidenum">
              <a:rPr lang="en-US" altLang="en-US" smtClean="0">
                <a:latin typeface="Times New Roman" panose="02020603050405020304" pitchFamily="18" charset="0"/>
              </a:rPr>
              <a:pPr/>
              <a:t>33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7E8DB144-017B-4356-8EB3-B56BEAA00F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FA50972-E87E-46C7-B77B-BB77C65B2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2872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ADE71AF2-BE40-466B-B1D6-529EC4391F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163544B4-63EF-4C2F-8659-49A75C26F2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D66F45FA-B662-4E14-83BC-2CA84F5CF7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67B2FD97-934F-4AF8-A525-6E87AD2A06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9D492BA8-9072-4CF5-A54A-DE5E3CE45A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43B894CE-C3E8-4116-9227-ABEEFBBE3F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4C8FA0E1-3EB3-4E2B-963D-980FCF3F4D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23C93D2C-31D7-493E-84F1-0B33AC4A11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A10BBC64-6D22-40D9-8A39-A922F2B550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DEFA5C88-3591-4F38-8DE2-ED780B85BE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EE794A5A-A3D6-4F4A-AC5D-7848682BF0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51B19849-C4BE-437E-8FA6-62C406FD6A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840D6A5B-2DF8-46AB-99E3-DD4447D91D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643A5627-CB21-4B22-827F-59A9C1902D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7968B1FC-40C0-4209-B546-5BC55506CC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E1D34BBE-98B7-491C-B523-E80B67BE05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4517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840D6A5B-2DF8-46AB-99E3-DD4447D91D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643A5627-CB21-4B22-827F-59A9C1902D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7673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7B3A5B9D-7073-4B04-815D-4C28F8C629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BC76B9EF-EFF6-4934-98D1-D26E322C1B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4346804A-C554-4977-937C-189AD5B0D8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96DEE86A-65F8-40A4-9764-1414407722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82C699AE-42EF-4ED2-8387-CB52FD5573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07CC3844-787A-4A53-A206-0A1C33362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454A392F-FA1E-4AA5-9D5A-3DF2596D76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07B613B1-0A3B-4DB4-B957-B63CB6628D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3029FECB-27E2-4224-86B6-18EB5F828F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9BD96AFF-203C-437E-94F6-276A8EF05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A79B685D-D33A-4C9E-AEC1-D2DFA67D00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BCEEA52D-F721-4D9B-9317-6AD73159E3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8FA0F68A-BCAA-45B1-A89C-BCD5C5E6EB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F71B20DB-2F60-43E4-8C82-8E3C6650EC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21358D55-194B-4251-8EB7-586E9A80ED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F661D109-31FD-4BA0-87F2-4B254366E2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F8E2826C-ECE4-478F-AF2E-8187477427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7F1F8D25-5A9A-4DEE-8199-BF48C3B4B0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DD978D27-7A45-4707-9571-6863455214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0F720247-6A7A-40C8-A560-7ACEAC13E1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8C7272E3-D47D-40CB-9DDB-74FA84462C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71ACBF84-7E20-4056-909C-C5D64438B8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D2202362-7471-46C7-9C31-E5A6027418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C33781B4-D103-424B-BE83-A42E8E9F7B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8254272E-8B5C-40B4-A4EA-B3AC215586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9D1E1BBA-BF49-429D-819D-3CEAF021F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69376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7B5E80E3-DE26-4C90-BB22-EFECC9F001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98755AC8-C567-4E3B-A09C-40FA667B7B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062616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7968B1FC-40C0-4209-B546-5BC55506CC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E1D34BBE-98B7-491C-B523-E80B67BE05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181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F785276E-E512-431C-9863-60C16073997B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A16CBBBC-832D-4981-B7BE-1E6129BC1A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9pPr>
            </a:lstStyle>
            <a:p>
              <a:pPr>
                <a:defRPr/>
              </a:pPr>
              <a:endParaRPr lang="x-none" altLang="x-none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ECCF6664-2599-48D7-AF8C-34B0B9441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9pPr>
            </a:lstStyle>
            <a:p>
              <a:pPr>
                <a:defRPr/>
              </a:pPr>
              <a:endParaRPr lang="x-none" altLang="x-none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C5EC98FB-CBB8-449B-A94E-B0B58773A4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charset="0"/>
                  <a:ea typeface="MS PGothic" charset="-128"/>
                </a:defRPr>
              </a:lvl9pPr>
            </a:lstStyle>
            <a:p>
              <a:pPr>
                <a:defRPr/>
              </a:pPr>
              <a:endParaRPr lang="x-none" altLang="x-none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F334230E-B06E-4011-9947-832BC9534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33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25BFB58C-5B52-429B-BF7C-2A3DD468A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3050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336699"/>
                </a:solidFill>
                <a:latin typeface="Helvetica" pitchFamily="-84" charset="0"/>
              </a:rPr>
              <a:t>Operating System Concepts – 10</a:t>
            </a:r>
            <a:r>
              <a:rPr lang="en-US" sz="1000" b="1" baseline="30000" dirty="0">
                <a:solidFill>
                  <a:srgbClr val="336699"/>
                </a:solidFill>
                <a:latin typeface="Helvetica" pitchFamily="-84" charset="0"/>
              </a:rPr>
              <a:t>th</a:t>
            </a:r>
            <a:r>
              <a:rPr lang="en-US" sz="1000" b="1" dirty="0">
                <a:solidFill>
                  <a:srgbClr val="33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D3E76B3A-1933-415B-8018-61828BE854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568F85F6-D2B1-49C8-8F26-5A6CD47E8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9pPr>
          </a:lstStyle>
          <a:p>
            <a:pPr>
              <a:defRPr/>
            </a:pPr>
            <a:endParaRPr lang="x-none" altLang="x-none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683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006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6602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6875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0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4732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399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291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869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9121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3999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>
            <a:extLst>
              <a:ext uri="{FF2B5EF4-FFF2-40B4-BE49-F238E27FC236}">
                <a16:creationId xmlns:a16="http://schemas.microsoft.com/office/drawing/2014/main" id="{34B7DADE-05C1-4235-BC95-7FD16DF5A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2C13949F-D9D1-4EE3-9FC6-AFE9404AEC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5425"/>
            <a:ext cx="80772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156033E-2A1D-44DE-9E54-71D4B4B6E8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90575" y="1233488"/>
            <a:ext cx="7743825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4A806BF-A0C0-4368-AD58-420F34B3A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9pPr>
          </a:lstStyle>
          <a:p>
            <a:pPr algn="ctr" eaLnBrk="1" hangingPunct="1">
              <a:defRPr/>
            </a:pPr>
            <a:endParaRPr lang="x-none" altLang="x-none" sz="2400">
              <a:latin typeface="Times New Roman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38CA0CBE-E7DB-4B13-BE0C-81E2F34D2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66E26E9-18B9-458C-AE7B-19180B81E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9pPr>
          </a:lstStyle>
          <a:p>
            <a:pPr algn="ctr" eaLnBrk="1" hangingPunct="1">
              <a:defRPr/>
            </a:pPr>
            <a:endParaRPr lang="x-none" altLang="x-none" sz="2400">
              <a:latin typeface="Times New Roman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CCFF09E-8C15-497C-99D4-D11290D2D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9pPr>
          </a:lstStyle>
          <a:p>
            <a:pPr algn="ctr" eaLnBrk="1" hangingPunct="1">
              <a:defRPr/>
            </a:pPr>
            <a:endParaRPr lang="x-none" altLang="x-none" sz="2400">
              <a:latin typeface="Times New Roman" charset="0"/>
            </a:endParaRPr>
          </a:p>
        </p:txBody>
      </p:sp>
      <p:sp>
        <p:nvSpPr>
          <p:cNvPr id="1033" name="Text Box 9">
            <a:extLst>
              <a:ext uri="{FF2B5EF4-FFF2-40B4-BE49-F238E27FC236}">
                <a16:creationId xmlns:a16="http://schemas.microsoft.com/office/drawing/2014/main" id="{332EE4A3-5FFF-44B0-9A59-5F8CE7D75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088" y="6613525"/>
            <a:ext cx="447675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x-none" sz="1000" b="1">
                <a:solidFill>
                  <a:srgbClr val="006699"/>
                </a:solidFill>
                <a:latin typeface="Helvetica" charset="0"/>
              </a:rPr>
              <a:t>3.</a:t>
            </a:r>
            <a:fld id="{A6EDADC4-5648-406C-94CA-EDDB863B04E2}" type="slidenum">
              <a:rPr lang="en-US" altLang="x-none" sz="1000" b="1" smtClean="0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x-none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4AE1926B-ED4A-404A-BC01-96D11B8A4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0963" y="6613525"/>
            <a:ext cx="2713037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32010AC7-36CA-437D-BB87-25E8B15E0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594475"/>
            <a:ext cx="273050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6699"/>
                </a:solidFill>
                <a:latin typeface="Helvetica" pitchFamily="-84" charset="0"/>
              </a:rPr>
              <a:t>Operating System Concepts – 10</a:t>
            </a:r>
            <a:r>
              <a:rPr lang="en-US" sz="1000" b="1" baseline="30000" dirty="0">
                <a:solidFill>
                  <a:srgbClr val="006699"/>
                </a:solidFill>
                <a:latin typeface="Helvetica" pitchFamily="-84" charset="0"/>
              </a:rPr>
              <a:t>th</a:t>
            </a:r>
            <a:r>
              <a:rPr lang="en-US" sz="1000" b="1" dirty="0">
                <a:solidFill>
                  <a:srgbClr val="00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1036" name="Picture 12" descr="dino_6">
            <a:extLst>
              <a:ext uri="{FF2B5EF4-FFF2-40B4-BE49-F238E27FC236}">
                <a16:creationId xmlns:a16="http://schemas.microsoft.com/office/drawing/2014/main" id="{09E176C0-BBA8-45C3-9F79-40005E1FF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5" r:id="rId1"/>
    <p:sldLayoutId id="2147484205" r:id="rId2"/>
    <p:sldLayoutId id="2147484206" r:id="rId3"/>
    <p:sldLayoutId id="2147484207" r:id="rId4"/>
    <p:sldLayoutId id="2147484208" r:id="rId5"/>
    <p:sldLayoutId id="2147484209" r:id="rId6"/>
    <p:sldLayoutId id="2147484210" r:id="rId7"/>
    <p:sldLayoutId id="2147484211" r:id="rId8"/>
    <p:sldLayoutId id="2147484212" r:id="rId9"/>
    <p:sldLayoutId id="2147484213" r:id="rId10"/>
    <p:sldLayoutId id="21474842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MS PGothic" panose="020B0600070205080204" pitchFamily="3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MS PGothic" panose="020B0600070205080204" pitchFamily="34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>
            <a:extLst>
              <a:ext uri="{FF2B5EF4-FFF2-40B4-BE49-F238E27FC236}">
                <a16:creationId xmlns:a16="http://schemas.microsoft.com/office/drawing/2014/main" id="{9BD8569B-4861-4CBE-8902-C2DD5C49C83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71475" y="1831975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Chapter 3:  Processes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7E8AE27-E50C-40A0-B477-CFFEC3475E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6388" y="222250"/>
            <a:ext cx="6107112" cy="576263"/>
          </a:xfrm>
        </p:spPr>
        <p:txBody>
          <a:bodyPr/>
          <a:lstStyle/>
          <a:p>
            <a:pPr eaLnBrk="1" hangingPunct="1"/>
            <a:r>
              <a:rPr lang="en-US" altLang="en-US"/>
              <a:t>Process Concept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D446FCF-843C-4B0E-B66C-D60BED2777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3750" y="1206500"/>
            <a:ext cx="7624536" cy="475887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An operating system executes a variety of programs that run as a process.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Process</a:t>
            </a:r>
            <a:r>
              <a:rPr lang="en-US" altLang="en-US" dirty="0"/>
              <a:t> – a program in execution; process execution must progress in sequential fashion. No parallel execution of instructions of a  single process</a:t>
            </a:r>
          </a:p>
          <a:p>
            <a:r>
              <a:rPr lang="en-US" altLang="en-US" dirty="0"/>
              <a:t>Multiple parts</a:t>
            </a:r>
          </a:p>
          <a:p>
            <a:pPr lvl="1"/>
            <a:r>
              <a:rPr lang="en-US" altLang="en-US" dirty="0"/>
              <a:t>The program code, also called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text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section</a:t>
            </a:r>
          </a:p>
          <a:p>
            <a:pPr lvl="1"/>
            <a:r>
              <a:rPr lang="en-US" altLang="en-US" dirty="0"/>
              <a:t>Current activity including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program</a:t>
            </a:r>
            <a:r>
              <a:rPr lang="en-US" altLang="en-US" b="1" dirty="0"/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counter</a:t>
            </a:r>
            <a:r>
              <a:rPr lang="en-US" altLang="en-US" dirty="0"/>
              <a:t>, processor registers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Stack</a:t>
            </a:r>
            <a:r>
              <a:rPr lang="en-US" altLang="en-US" b="1" dirty="0"/>
              <a:t> </a:t>
            </a:r>
            <a:r>
              <a:rPr lang="en-US" altLang="en-US" dirty="0"/>
              <a:t>containing temporary data</a:t>
            </a:r>
          </a:p>
          <a:p>
            <a:pPr lvl="2"/>
            <a:r>
              <a:rPr lang="en-US" altLang="en-US" dirty="0"/>
              <a:t>Function parameters, return addresses, local variables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Data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section</a:t>
            </a:r>
            <a:r>
              <a:rPr lang="en-US" altLang="en-US" b="1" dirty="0"/>
              <a:t> </a:t>
            </a:r>
            <a:r>
              <a:rPr lang="en-US" altLang="en-US" dirty="0"/>
              <a:t>containing global variables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Heap</a:t>
            </a:r>
            <a:r>
              <a:rPr lang="en-US" altLang="en-US" b="1" dirty="0"/>
              <a:t> </a:t>
            </a:r>
            <a:r>
              <a:rPr lang="en-US" altLang="en-US" dirty="0"/>
              <a:t>containing memory dynamically allocated during run time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/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9FB78B1-A72C-494F-9718-8FF44F7505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6388" y="230188"/>
            <a:ext cx="6107112" cy="576262"/>
          </a:xfrm>
        </p:spPr>
        <p:txBody>
          <a:bodyPr/>
          <a:lstStyle/>
          <a:p>
            <a:pPr eaLnBrk="1" hangingPunct="1"/>
            <a:r>
              <a:rPr lang="en-US" altLang="en-US"/>
              <a:t>Process Concept (Cont.)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B99AC1A-7079-467A-A88A-5DCC86E364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93750" y="1203325"/>
            <a:ext cx="6949621" cy="4595132"/>
          </a:xfrm>
        </p:spPr>
        <p:txBody>
          <a:bodyPr/>
          <a:lstStyle/>
          <a:p>
            <a:r>
              <a:rPr lang="en-US" altLang="en-US" dirty="0"/>
              <a:t>Program is </a:t>
            </a:r>
            <a:r>
              <a:rPr lang="en-US" altLang="en-US" b="1" dirty="0"/>
              <a:t>passive</a:t>
            </a:r>
            <a:r>
              <a:rPr lang="en-US" altLang="en-US" dirty="0"/>
              <a:t> entity stored on disk 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executable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file</a:t>
            </a:r>
            <a:r>
              <a:rPr lang="en-US" altLang="en-US" dirty="0"/>
              <a:t>); process is </a:t>
            </a:r>
            <a:r>
              <a:rPr lang="en-US" altLang="en-US" b="1" dirty="0"/>
              <a:t>active</a:t>
            </a:r>
            <a:r>
              <a:rPr lang="en-US" altLang="en-US" b="1" i="1" dirty="0"/>
              <a:t> </a:t>
            </a:r>
          </a:p>
          <a:p>
            <a:pPr lvl="1"/>
            <a:r>
              <a:rPr lang="en-US" altLang="en-US" dirty="0"/>
              <a:t>Program becomes process when an executable file is loaded into memory</a:t>
            </a:r>
          </a:p>
          <a:p>
            <a:r>
              <a:rPr lang="en-US" altLang="en-US" dirty="0"/>
              <a:t>Execution of program started via GUI mouse clicks, command line entry of its name, etc.</a:t>
            </a:r>
          </a:p>
          <a:p>
            <a:r>
              <a:rPr lang="en-US" altLang="en-US" dirty="0"/>
              <a:t>One program can be several processes</a:t>
            </a:r>
          </a:p>
          <a:p>
            <a:pPr lvl="1"/>
            <a:r>
              <a:rPr lang="en-US" altLang="en-US" dirty="0"/>
              <a:t>Consider multiple users executing the same program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0AFA67C-5037-4199-ADB3-2B949804BC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2250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/>
              <a:t>Process in Memory</a:t>
            </a:r>
          </a:p>
        </p:txBody>
      </p:sp>
      <p:pic>
        <p:nvPicPr>
          <p:cNvPr id="15363" name="Picture 1">
            <a:extLst>
              <a:ext uri="{FF2B5EF4-FFF2-40B4-BE49-F238E27FC236}">
                <a16:creationId xmlns:a16="http://schemas.microsoft.com/office/drawing/2014/main" id="{56913459-B2A5-4780-A47A-63C55AF8C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1595438"/>
            <a:ext cx="2655888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5F0918BC-EE47-4B64-B75C-97D41C08DC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4057" y="196397"/>
            <a:ext cx="8077200" cy="576263"/>
          </a:xfrm>
        </p:spPr>
        <p:txBody>
          <a:bodyPr/>
          <a:lstStyle/>
          <a:p>
            <a:r>
              <a:rPr lang="en-US" altLang="en-US" dirty="0"/>
              <a:t>Memory Layout of a C Program</a:t>
            </a:r>
          </a:p>
        </p:txBody>
      </p:sp>
      <p:pic>
        <p:nvPicPr>
          <p:cNvPr id="17411" name="Picture 1">
            <a:extLst>
              <a:ext uri="{FF2B5EF4-FFF2-40B4-BE49-F238E27FC236}">
                <a16:creationId xmlns:a16="http://schemas.microsoft.com/office/drawing/2014/main" id="{E58EFC16-5ABF-4B34-B546-50AB9FB81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701800"/>
            <a:ext cx="7227888" cy="3433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890CFA9-9E5C-4419-8C0A-3AE15BC758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60488" y="228600"/>
            <a:ext cx="6251575" cy="576263"/>
          </a:xfrm>
        </p:spPr>
        <p:txBody>
          <a:bodyPr/>
          <a:lstStyle/>
          <a:p>
            <a:pPr eaLnBrk="1" hangingPunct="1"/>
            <a:r>
              <a:rPr lang="en-US" altLang="en-US"/>
              <a:t>Process State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024CBB90-3DD4-48C6-830E-D5B680DA86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46188"/>
            <a:ext cx="7370763" cy="3254375"/>
          </a:xfrm>
        </p:spPr>
        <p:txBody>
          <a:bodyPr/>
          <a:lstStyle/>
          <a:p>
            <a:r>
              <a:rPr lang="en-US" altLang="en-US" dirty="0"/>
              <a:t>As a process executes, it changes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state</a:t>
            </a:r>
          </a:p>
          <a:p>
            <a:pPr lvl="1"/>
            <a:r>
              <a:rPr lang="en-US" altLang="en-US" b="1" dirty="0"/>
              <a:t>New</a:t>
            </a:r>
            <a:r>
              <a:rPr lang="en-US" altLang="en-US" dirty="0"/>
              <a:t>:  The process is being created</a:t>
            </a:r>
          </a:p>
          <a:p>
            <a:pPr lvl="1"/>
            <a:r>
              <a:rPr lang="en-US" altLang="en-US" b="1" dirty="0"/>
              <a:t>Running</a:t>
            </a:r>
            <a:r>
              <a:rPr lang="en-US" altLang="en-US" dirty="0"/>
              <a:t>:  Instructions are being executed</a:t>
            </a:r>
          </a:p>
          <a:p>
            <a:pPr lvl="1"/>
            <a:r>
              <a:rPr lang="en-US" altLang="en-US" b="1" dirty="0"/>
              <a:t>Waiting</a:t>
            </a:r>
            <a:r>
              <a:rPr lang="en-US" altLang="en-US" dirty="0"/>
              <a:t>:  The process is waiting for some event to occur</a:t>
            </a:r>
          </a:p>
          <a:p>
            <a:pPr lvl="1"/>
            <a:r>
              <a:rPr lang="en-US" altLang="en-US" b="1" dirty="0"/>
              <a:t>Ready</a:t>
            </a:r>
            <a:r>
              <a:rPr lang="en-US" altLang="en-US" dirty="0"/>
              <a:t>:  The process is waiting to be assigned to a processor</a:t>
            </a:r>
          </a:p>
          <a:p>
            <a:pPr lvl="1"/>
            <a:r>
              <a:rPr lang="en-US" altLang="en-US" b="1" dirty="0"/>
              <a:t>Terminated</a:t>
            </a:r>
            <a:r>
              <a:rPr lang="en-US" altLang="en-US" dirty="0"/>
              <a:t>:  The process has finished execution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3351C7C-1AE3-4532-A2F7-C7EB33BCDB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9775" y="228600"/>
            <a:ext cx="7947025" cy="576263"/>
          </a:xfrm>
        </p:spPr>
        <p:txBody>
          <a:bodyPr/>
          <a:lstStyle/>
          <a:p>
            <a:pPr eaLnBrk="1" hangingPunct="1"/>
            <a:r>
              <a:rPr lang="en-US" altLang="en-US"/>
              <a:t>Diagram of Process State</a:t>
            </a:r>
          </a:p>
        </p:txBody>
      </p:sp>
      <p:pic>
        <p:nvPicPr>
          <p:cNvPr id="20483" name="Picture 1">
            <a:extLst>
              <a:ext uri="{FF2B5EF4-FFF2-40B4-BE49-F238E27FC236}">
                <a16:creationId xmlns:a16="http://schemas.microsoft.com/office/drawing/2014/main" id="{C48543A4-67CA-450C-8237-41432A1A6B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913" y="2238375"/>
            <a:ext cx="5591175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FC14ED24-AEFF-4F38-8076-4F8FF58C3F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66813" y="193903"/>
            <a:ext cx="751998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Process Control Block (PCB)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EEAF946-6112-4200-8913-ED1F42CE1E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991" y="1823222"/>
            <a:ext cx="5616122" cy="4417927"/>
          </a:xfrm>
        </p:spPr>
        <p:txBody>
          <a:bodyPr/>
          <a:lstStyle/>
          <a:p>
            <a:r>
              <a:rPr lang="en-US" altLang="en-US" sz="1700" dirty="0"/>
              <a:t>Process state – running, waiting, etc.</a:t>
            </a:r>
          </a:p>
          <a:p>
            <a:r>
              <a:rPr lang="en-US" altLang="en-US" sz="1700" dirty="0"/>
              <a:t>Program counter – location of instruction to next execute</a:t>
            </a:r>
          </a:p>
          <a:p>
            <a:r>
              <a:rPr lang="en-US" altLang="en-US" sz="1700" dirty="0"/>
              <a:t>CPU registers – contents of all process-centric registers</a:t>
            </a:r>
          </a:p>
          <a:p>
            <a:r>
              <a:rPr lang="en-US" altLang="en-US" sz="1700" dirty="0"/>
              <a:t>CPU scheduling information- priorities, scheduling queue pointers</a:t>
            </a:r>
          </a:p>
          <a:p>
            <a:r>
              <a:rPr lang="en-US" altLang="en-US" sz="1700" dirty="0"/>
              <a:t>Memory-management information – memory allocated to the process</a:t>
            </a:r>
          </a:p>
          <a:p>
            <a:r>
              <a:rPr lang="en-US" altLang="en-US" sz="1700" dirty="0"/>
              <a:t>Accounting information – CPU used, clock time elapsed since start, time limits</a:t>
            </a:r>
          </a:p>
          <a:p>
            <a:r>
              <a:rPr lang="en-US" altLang="en-US" sz="1700" dirty="0"/>
              <a:t>I/O status information – I/O devices allocated to process, list of open files</a:t>
            </a:r>
          </a:p>
          <a:p>
            <a:endParaRPr lang="en-US" altLang="en-US" dirty="0"/>
          </a:p>
        </p:txBody>
      </p:sp>
      <p:pic>
        <p:nvPicPr>
          <p:cNvPr id="22532" name="Picture 1">
            <a:extLst>
              <a:ext uri="{FF2B5EF4-FFF2-40B4-BE49-F238E27FC236}">
                <a16:creationId xmlns:a16="http://schemas.microsoft.com/office/drawing/2014/main" id="{4C1B42D7-9239-4535-8C25-EF8AF0D926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729" y="2121125"/>
            <a:ext cx="1854200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519650-4D5E-45C9-BCF6-B2C0554D33E2}"/>
              </a:ext>
            </a:extLst>
          </p:cNvPr>
          <p:cNvSpPr txBox="1"/>
          <p:nvPr/>
        </p:nvSpPr>
        <p:spPr>
          <a:xfrm>
            <a:off x="769490" y="1110345"/>
            <a:ext cx="68740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1700" dirty="0"/>
              <a:t>Information associated with each process(also called 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task</a:t>
            </a:r>
            <a:r>
              <a:rPr lang="en-US" altLang="en-US" sz="1700" b="1" dirty="0">
                <a:solidFill>
                  <a:srgbClr val="3366FF"/>
                </a:solidFill>
              </a:rPr>
              <a:t> 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control</a:t>
            </a:r>
            <a:r>
              <a:rPr lang="en-US" altLang="en-US" sz="1700" b="1" dirty="0">
                <a:solidFill>
                  <a:srgbClr val="3366FF"/>
                </a:solidFill>
              </a:rPr>
              <a:t> </a:t>
            </a:r>
            <a:r>
              <a:rPr kumimoji="1" lang="en-US" altLang="en-US" b="1" dirty="0">
                <a:solidFill>
                  <a:srgbClr val="006699"/>
                </a:solidFill>
                <a:latin typeface="+mj-lt"/>
              </a:rPr>
              <a:t>block</a:t>
            </a:r>
            <a:r>
              <a:rPr lang="en-US" altLang="en-US" sz="1700" dirty="0"/>
              <a:t>)</a:t>
            </a:r>
          </a:p>
          <a:p>
            <a:pPr>
              <a:buFont typeface="Monotype Sorts" pitchFamily="-84" charset="2"/>
              <a:buNone/>
            </a:pPr>
            <a:r>
              <a:rPr lang="en-US" altLang="en-US" dirty="0"/>
              <a:t>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249B161E-EAED-4DCF-B609-D8AB274D03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60438" y="228600"/>
            <a:ext cx="8005762" cy="576263"/>
          </a:xfrm>
        </p:spPr>
        <p:txBody>
          <a:bodyPr/>
          <a:lstStyle/>
          <a:p>
            <a:r>
              <a:rPr lang="en-US" altLang="en-US"/>
              <a:t>Process Representation in Linux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1363C44F-7AD0-4380-824D-C4E77F3B34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-84" charset="2"/>
              <a:buNone/>
            </a:pPr>
            <a:r>
              <a:rPr lang="en-US" altLang="en-US"/>
              <a:t>Represented by the C structure </a:t>
            </a:r>
            <a:r>
              <a:rPr lang="en-US" altLang="en-US">
                <a:latin typeface="Courier New" panose="02070309020205020404" pitchFamily="49" charset="0"/>
              </a:rPr>
              <a:t>task_struct</a:t>
            </a:r>
          </a:p>
          <a:p>
            <a:pPr>
              <a:buFont typeface="Monotype Sorts" pitchFamily="-84" charset="2"/>
              <a:buNone/>
            </a:pPr>
            <a:br>
              <a:rPr lang="en-US" altLang="en-US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pid t_pid; 			/* process identifier */ </a:t>
            </a:r>
            <a:br>
              <a:rPr lang="en-US" altLang="en-US" sz="160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long state; 			/* state of the process */ </a:t>
            </a:r>
            <a:br>
              <a:rPr lang="en-US" altLang="en-US" sz="160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unsigned int time_slice 	/* scheduling information */ </a:t>
            </a:r>
            <a:br>
              <a:rPr lang="en-US" altLang="en-US" sz="1600">
                <a:latin typeface="Courier New" panose="02070309020205020404" pitchFamily="49" charset="0"/>
              </a:rPr>
            </a:br>
            <a:r>
              <a:rPr lang="en-US" altLang="en-US" sz="1600">
                <a:latin typeface="Courier New" panose="02070309020205020404" pitchFamily="49" charset="0"/>
              </a:rPr>
              <a:t>struct task_struct *parent;/* this process</a:t>
            </a:r>
            <a:r>
              <a:rPr lang="ja-JP" altLang="en-US" sz="1600">
                <a:latin typeface="Courier New" panose="02070309020205020404" pitchFamily="49" charset="0"/>
              </a:rPr>
              <a:t>’</a:t>
            </a:r>
            <a:r>
              <a:rPr lang="en-US" altLang="ja-JP" sz="1600">
                <a:latin typeface="Courier New" panose="02070309020205020404" pitchFamily="49" charset="0"/>
              </a:rPr>
              <a:t>s parent */ </a:t>
            </a:r>
            <a:br>
              <a:rPr lang="en-US" altLang="ja-JP" sz="1600">
                <a:latin typeface="Courier New" panose="02070309020205020404" pitchFamily="49" charset="0"/>
              </a:rPr>
            </a:br>
            <a:r>
              <a:rPr lang="en-US" altLang="ja-JP" sz="1600">
                <a:latin typeface="Courier New" panose="02070309020205020404" pitchFamily="49" charset="0"/>
              </a:rPr>
              <a:t>struct list_head children; /* this process</a:t>
            </a:r>
            <a:r>
              <a:rPr lang="ja-JP" altLang="en-US" sz="1600">
                <a:latin typeface="Courier New" panose="02070309020205020404" pitchFamily="49" charset="0"/>
              </a:rPr>
              <a:t>’</a:t>
            </a:r>
            <a:r>
              <a:rPr lang="en-US" altLang="ja-JP" sz="1600">
                <a:latin typeface="Courier New" panose="02070309020205020404" pitchFamily="49" charset="0"/>
              </a:rPr>
              <a:t>s children */ </a:t>
            </a:r>
            <a:br>
              <a:rPr lang="en-US" altLang="ja-JP" sz="1600">
                <a:latin typeface="Courier New" panose="02070309020205020404" pitchFamily="49" charset="0"/>
              </a:rPr>
            </a:br>
            <a:r>
              <a:rPr lang="en-US" altLang="ja-JP" sz="1600">
                <a:latin typeface="Courier New" panose="02070309020205020404" pitchFamily="49" charset="0"/>
              </a:rPr>
              <a:t>struct files_struct *files;/* list of open files */ </a:t>
            </a:r>
            <a:br>
              <a:rPr lang="en-US" altLang="ja-JP" sz="1600">
                <a:latin typeface="Courier New" panose="02070309020205020404" pitchFamily="49" charset="0"/>
              </a:rPr>
            </a:br>
            <a:r>
              <a:rPr lang="en-US" altLang="ja-JP" sz="1600">
                <a:latin typeface="Courier New" panose="02070309020205020404" pitchFamily="49" charset="0"/>
              </a:rPr>
              <a:t>struct mm_struct *mm; 	/* address space of this process */</a:t>
            </a:r>
            <a:endParaRPr lang="en-US" altLang="en-US" sz="1600">
              <a:latin typeface="Courier New" panose="02070309020205020404" pitchFamily="49" charset="0"/>
            </a:endParaRPr>
          </a:p>
        </p:txBody>
      </p:sp>
      <p:pic>
        <p:nvPicPr>
          <p:cNvPr id="26628" name="Picture 1">
            <a:extLst>
              <a:ext uri="{FF2B5EF4-FFF2-40B4-BE49-F238E27FC236}">
                <a16:creationId xmlns:a16="http://schemas.microsoft.com/office/drawing/2014/main" id="{93AD06B9-FDEF-4097-849B-AE5BDEF25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25" y="4075113"/>
            <a:ext cx="4578350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6D14E00-AC36-46B6-804B-3B1E61B7A1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9500" y="172132"/>
            <a:ext cx="76454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Process Scheduling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CD9E4484-1299-4947-B075-F0D9269BBD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0738" y="1119417"/>
            <a:ext cx="6456362" cy="3839445"/>
          </a:xfrm>
        </p:spPr>
        <p:txBody>
          <a:bodyPr/>
          <a:lstStyle/>
          <a:p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Process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scheduler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selects among available processes for next execution on CPU core</a:t>
            </a:r>
          </a:p>
          <a:p>
            <a:r>
              <a:rPr lang="en-US" altLang="en-US" dirty="0"/>
              <a:t>Goal -- Maximize CPU use, quickly switch processes onto CPU core</a:t>
            </a:r>
          </a:p>
          <a:p>
            <a:r>
              <a:rPr lang="en-US" altLang="en-US" dirty="0"/>
              <a:t>Maintains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scheduling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queues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of processes</a:t>
            </a:r>
          </a:p>
          <a:p>
            <a:pPr lvl="1"/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Ready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queue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set of all processes residing in main memory, ready and waiting to execute</a:t>
            </a:r>
          </a:p>
          <a:p>
            <a:pPr lvl="1"/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Wait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queues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– set of processes waiting for an event (i.e., I/O)</a:t>
            </a:r>
          </a:p>
          <a:p>
            <a:pPr lvl="1"/>
            <a:r>
              <a:rPr lang="en-US" altLang="en-US" dirty="0"/>
              <a:t>Processes migrate among the various queues</a:t>
            </a:r>
          </a:p>
          <a:p>
            <a:pPr marL="0" indent="0"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C79FFB59-5D7F-4075-B911-2B593B5173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4725" y="349250"/>
            <a:ext cx="7591425" cy="457200"/>
          </a:xfrm>
        </p:spPr>
        <p:txBody>
          <a:bodyPr/>
          <a:lstStyle/>
          <a:p>
            <a:pPr eaLnBrk="1" hangingPunct="1"/>
            <a:r>
              <a:rPr lang="en-US" altLang="en-US"/>
              <a:t>Ready and Wait Queues</a:t>
            </a:r>
          </a:p>
        </p:txBody>
      </p:sp>
      <p:pic>
        <p:nvPicPr>
          <p:cNvPr id="29699" name="Picture 1">
            <a:extLst>
              <a:ext uri="{FF2B5EF4-FFF2-40B4-BE49-F238E27FC236}">
                <a16:creationId xmlns:a16="http://schemas.microsoft.com/office/drawing/2014/main" id="{BCBD9C55-CB2E-45AE-A528-0022312EC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575" y="1863725"/>
            <a:ext cx="4897438" cy="291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38DB7F06-1635-4E8A-B106-08B7519EA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7413" y="22701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Representation of Process Scheduling</a:t>
            </a:r>
          </a:p>
        </p:txBody>
      </p:sp>
      <p:pic>
        <p:nvPicPr>
          <p:cNvPr id="31747" name="Picture 2">
            <a:extLst>
              <a:ext uri="{FF2B5EF4-FFF2-40B4-BE49-F238E27FC236}">
                <a16:creationId xmlns:a16="http://schemas.microsoft.com/office/drawing/2014/main" id="{A0A8D57B-B011-4BA3-A330-AE3AFD4CB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63" y="1897063"/>
            <a:ext cx="5229225" cy="301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294884C-D89B-43C5-8278-E1AFFD1E5D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2963" y="228600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/>
              <a:t>CPU Switch From Process to Process</a:t>
            </a:r>
          </a:p>
        </p:txBody>
      </p:sp>
      <p:sp>
        <p:nvSpPr>
          <p:cNvPr id="33795" name="TextBox 1">
            <a:extLst>
              <a:ext uri="{FF2B5EF4-FFF2-40B4-BE49-F238E27FC236}">
                <a16:creationId xmlns:a16="http://schemas.microsoft.com/office/drawing/2014/main" id="{2AC6A249-89C1-4E3A-A92E-5E91F7A23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8542" y="979488"/>
            <a:ext cx="685395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dirty="0">
                <a:latin typeface="Verdana" panose="020B0604030504040204" pitchFamily="34" charset="0"/>
              </a:rPr>
              <a:t>A </a:t>
            </a:r>
            <a:r>
              <a:rPr kumimoji="0" lang="en-US" altLang="en-US" b="1" dirty="0">
                <a:latin typeface="Verdana" panose="020B0604030504040204" pitchFamily="34" charset="0"/>
              </a:rPr>
              <a:t>context switch </a:t>
            </a:r>
            <a:r>
              <a:rPr kumimoji="0" lang="en-US" altLang="en-US" dirty="0">
                <a:latin typeface="Verdana" panose="020B0604030504040204" pitchFamily="34" charset="0"/>
              </a:rPr>
              <a:t>occurs when the CPU  switches from one process to another.</a:t>
            </a:r>
          </a:p>
        </p:txBody>
      </p:sp>
      <p:pic>
        <p:nvPicPr>
          <p:cNvPr id="33796" name="Picture 1">
            <a:extLst>
              <a:ext uri="{FF2B5EF4-FFF2-40B4-BE49-F238E27FC236}">
                <a16:creationId xmlns:a16="http://schemas.microsoft.com/office/drawing/2014/main" id="{81BF3499-8F25-4834-B5FB-DDAE90411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083" y="1780486"/>
            <a:ext cx="5185155" cy="4237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69EF2C8-62D9-4AD3-A3DB-7E8B03141F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3538" y="231775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/>
              <a:t>Context Switch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FE77FD9-7213-4CFD-BE76-B9508F46F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4076" y="1108075"/>
            <a:ext cx="6648693" cy="4413494"/>
          </a:xfrm>
        </p:spPr>
        <p:txBody>
          <a:bodyPr/>
          <a:lstStyle/>
          <a:p>
            <a:r>
              <a:rPr lang="en-US" altLang="en-US" dirty="0"/>
              <a:t>When CPU switches to another process, the system must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save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the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state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of the old process and load the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saved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state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for the new process via a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context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switch</a:t>
            </a:r>
          </a:p>
          <a:p>
            <a:r>
              <a:rPr lang="en-US" altLang="en-US" b="1" kern="1200" dirty="0">
                <a:solidFill>
                  <a:srgbClr val="006699"/>
                </a:solidFill>
                <a:latin typeface="+mj-lt"/>
                <a:cs typeface="+mn-cs"/>
              </a:rPr>
              <a:t>Context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of a process represented in the PCB</a:t>
            </a:r>
          </a:p>
          <a:p>
            <a:r>
              <a:rPr lang="en-US" altLang="en-US" dirty="0"/>
              <a:t>Context-switch time is pure overhead; the system does no useful work while switching</a:t>
            </a:r>
          </a:p>
          <a:p>
            <a:pPr lvl="1"/>
            <a:r>
              <a:rPr lang="en-US" altLang="en-US" dirty="0"/>
              <a:t>The more complex the OS and the PCB </a:t>
            </a:r>
            <a:r>
              <a:rPr lang="en-US" altLang="en-US" dirty="0">
                <a:sym typeface="Wingdings" panose="05000000000000000000" pitchFamily="2" charset="2"/>
              </a:rPr>
              <a:t> the </a:t>
            </a:r>
            <a:r>
              <a:rPr lang="en-US" altLang="en-US" dirty="0"/>
              <a:t>longer the context switch</a:t>
            </a:r>
          </a:p>
          <a:p>
            <a:r>
              <a:rPr lang="en-US" altLang="en-US" dirty="0"/>
              <a:t>Time dependent on hardware support</a:t>
            </a:r>
          </a:p>
          <a:p>
            <a:pPr lvl="1"/>
            <a:r>
              <a:rPr lang="en-US" altLang="en-US" dirty="0"/>
              <a:t>Some hardware provides multiple sets of registers per CPU </a:t>
            </a:r>
            <a:r>
              <a:rPr lang="en-US" altLang="en-US" dirty="0">
                <a:sym typeface="Wingdings" panose="05000000000000000000" pitchFamily="2" charset="2"/>
              </a:rPr>
              <a:t></a:t>
            </a:r>
            <a:r>
              <a:rPr lang="en-US" altLang="en-US" dirty="0"/>
              <a:t> multiple contexts loaded at once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ED9C18A1-E10D-464E-ADF5-DBECC2503E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748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Operations on Processes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1EED5598-4581-4F9D-8CEF-0D1A5A5544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9313" y="1233488"/>
            <a:ext cx="7381875" cy="4448175"/>
          </a:xfrm>
        </p:spPr>
        <p:txBody>
          <a:bodyPr/>
          <a:lstStyle/>
          <a:p>
            <a:r>
              <a:rPr lang="en-US" altLang="en-US" dirty="0"/>
              <a:t>System must provide mechanisms for:</a:t>
            </a:r>
          </a:p>
          <a:p>
            <a:pPr lvl="1"/>
            <a:r>
              <a:rPr lang="en-US" altLang="en-US" dirty="0"/>
              <a:t> Process creation</a:t>
            </a:r>
          </a:p>
          <a:p>
            <a:pPr lvl="1"/>
            <a:r>
              <a:rPr lang="en-US" altLang="en-US" dirty="0"/>
              <a:t> Process termination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C072917A-2F04-4923-8279-E4AEA8CC4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4715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Process Creation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D7F79436-9B7B-4340-B99C-8D1E088896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4075" y="1169988"/>
            <a:ext cx="6824540" cy="4984627"/>
          </a:xfrm>
        </p:spPr>
        <p:txBody>
          <a:bodyPr/>
          <a:lstStyle/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Parent</a:t>
            </a:r>
            <a:r>
              <a:rPr lang="en-US" altLang="en-US" b="1" dirty="0"/>
              <a:t> </a:t>
            </a:r>
            <a:r>
              <a:rPr lang="en-US" altLang="en-US" dirty="0"/>
              <a:t>process create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children</a:t>
            </a:r>
            <a:r>
              <a:rPr lang="en-US" altLang="en-US" b="1" dirty="0"/>
              <a:t> </a:t>
            </a:r>
            <a:r>
              <a:rPr lang="en-US" altLang="en-US" dirty="0"/>
              <a:t>processes, which, in turn create other processes, forming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tree</a:t>
            </a:r>
            <a:r>
              <a:rPr lang="en-US" altLang="en-US" dirty="0"/>
              <a:t> of processes</a:t>
            </a:r>
            <a:endParaRPr lang="en-US" altLang="en-US" sz="800" dirty="0"/>
          </a:p>
          <a:p>
            <a:r>
              <a:rPr lang="en-US" altLang="en-US" dirty="0"/>
              <a:t>Generally, process identified and managed via a</a:t>
            </a:r>
            <a:r>
              <a:rPr lang="en-US" altLang="en-US" b="1" dirty="0"/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process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identifier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pid</a:t>
            </a:r>
            <a:r>
              <a:rPr lang="en-US" altLang="en-US" dirty="0"/>
              <a:t>)</a:t>
            </a:r>
            <a:endParaRPr lang="en-US" altLang="en-US" sz="800" dirty="0"/>
          </a:p>
          <a:p>
            <a:r>
              <a:rPr lang="en-US" altLang="en-US" dirty="0"/>
              <a:t>Resource sharing options</a:t>
            </a:r>
          </a:p>
          <a:p>
            <a:pPr lvl="1"/>
            <a:r>
              <a:rPr lang="en-US" altLang="en-US" dirty="0"/>
              <a:t>Parent and children share all resources</a:t>
            </a:r>
          </a:p>
          <a:p>
            <a:pPr lvl="1"/>
            <a:r>
              <a:rPr lang="en-US" altLang="en-US" dirty="0"/>
              <a:t>Children share subset of parent</a:t>
            </a:r>
            <a:r>
              <a:rPr lang="ja-JP" altLang="en-US" dirty="0"/>
              <a:t>’</a:t>
            </a:r>
            <a:r>
              <a:rPr lang="en-US" altLang="ja-JP" dirty="0"/>
              <a:t>s resources</a:t>
            </a:r>
          </a:p>
          <a:p>
            <a:pPr lvl="1"/>
            <a:r>
              <a:rPr lang="en-US" altLang="en-US" dirty="0"/>
              <a:t>Parent and child share no resources</a:t>
            </a:r>
            <a:endParaRPr lang="en-US" altLang="en-US" sz="800" dirty="0"/>
          </a:p>
          <a:p>
            <a:r>
              <a:rPr lang="en-US" altLang="en-US" dirty="0"/>
              <a:t>Execution options</a:t>
            </a:r>
          </a:p>
          <a:p>
            <a:pPr lvl="1"/>
            <a:r>
              <a:rPr lang="en-US" altLang="en-US" dirty="0"/>
              <a:t>Parent and children execute concurrently</a:t>
            </a:r>
          </a:p>
          <a:p>
            <a:pPr lvl="1"/>
            <a:r>
              <a:rPr lang="en-US" altLang="en-US" dirty="0"/>
              <a:t>Parent waits until children terminate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BAE43D30-47DB-4A10-9067-ED0817C05E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9975" y="217488"/>
            <a:ext cx="7616825" cy="576262"/>
          </a:xfrm>
        </p:spPr>
        <p:txBody>
          <a:bodyPr/>
          <a:lstStyle/>
          <a:p>
            <a:pPr eaLnBrk="1" hangingPunct="1"/>
            <a:r>
              <a:rPr lang="en-US" altLang="en-US"/>
              <a:t>Process Creation (Cont.)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5A61E917-5669-429F-AA78-E90F2FCB89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1213" y="1060450"/>
            <a:ext cx="7800975" cy="5627688"/>
          </a:xfrm>
        </p:spPr>
        <p:txBody>
          <a:bodyPr/>
          <a:lstStyle/>
          <a:p>
            <a:r>
              <a:rPr lang="en-US" altLang="en-US" dirty="0"/>
              <a:t>Address space</a:t>
            </a:r>
          </a:p>
          <a:p>
            <a:pPr lvl="1"/>
            <a:r>
              <a:rPr lang="en-US" altLang="en-US" dirty="0"/>
              <a:t>Child duplicate of parent</a:t>
            </a:r>
          </a:p>
          <a:p>
            <a:pPr lvl="1"/>
            <a:r>
              <a:rPr lang="en-US" altLang="en-US" dirty="0"/>
              <a:t>Child has a program loaded into it</a:t>
            </a:r>
          </a:p>
          <a:p>
            <a:r>
              <a:rPr lang="en-US" altLang="en-US" dirty="0"/>
              <a:t>UNIX examples</a:t>
            </a:r>
          </a:p>
          <a:p>
            <a:pPr lvl="1"/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fork()</a:t>
            </a: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dirty="0"/>
              <a:t>system call creates new process</a:t>
            </a:r>
          </a:p>
          <a:p>
            <a:pPr lvl="1"/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exec()</a:t>
            </a:r>
            <a:r>
              <a:rPr lang="en-US" altLang="en-US" sz="2000" dirty="0"/>
              <a:t> </a:t>
            </a:r>
            <a:r>
              <a:rPr lang="en-US" altLang="en-US" dirty="0"/>
              <a:t>system call used after a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fork()</a:t>
            </a:r>
            <a:r>
              <a:rPr lang="en-US" altLang="en-US" sz="2000" dirty="0"/>
              <a:t> </a:t>
            </a:r>
            <a:r>
              <a:rPr lang="en-US" altLang="en-US" dirty="0"/>
              <a:t>to replace the process</a:t>
            </a:r>
            <a:r>
              <a:rPr lang="ja-JP" altLang="en-US" dirty="0"/>
              <a:t>’</a:t>
            </a:r>
            <a:r>
              <a:rPr lang="en-US" altLang="ja-JP" dirty="0"/>
              <a:t> memory space with a new program</a:t>
            </a:r>
          </a:p>
          <a:p>
            <a:pPr lvl="1"/>
            <a:r>
              <a:rPr lang="en-US" altLang="en-US" dirty="0"/>
              <a:t>Parent process calls </a:t>
            </a:r>
            <a:r>
              <a:rPr lang="en-US" altLang="en-US" sz="2000" b="1" dirty="0">
                <a:latin typeface="Courier New" panose="02070309020205020404" pitchFamily="49" charset="0"/>
              </a:rPr>
              <a:t>wait()</a:t>
            </a:r>
            <a:r>
              <a:rPr lang="en-US" altLang="en-US" dirty="0"/>
              <a:t>waiting for the child to terminate</a:t>
            </a:r>
          </a:p>
        </p:txBody>
      </p:sp>
      <p:pic>
        <p:nvPicPr>
          <p:cNvPr id="46084" name="Picture 1">
            <a:extLst>
              <a:ext uri="{FF2B5EF4-FFF2-40B4-BE49-F238E27FC236}">
                <a16:creationId xmlns:a16="http://schemas.microsoft.com/office/drawing/2014/main" id="{568A0721-FDA4-4095-BD34-B36CF2AB0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013" y="4392613"/>
            <a:ext cx="57467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039237D4-E7AC-45FA-BF2A-B2DEBB1756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6988" y="222250"/>
            <a:ext cx="7259637" cy="576263"/>
          </a:xfrm>
        </p:spPr>
        <p:txBody>
          <a:bodyPr/>
          <a:lstStyle/>
          <a:p>
            <a:pPr eaLnBrk="1" hangingPunct="1"/>
            <a:r>
              <a:rPr lang="en-US" altLang="en-US"/>
              <a:t>A Tree of Processes in Linux</a:t>
            </a:r>
          </a:p>
        </p:txBody>
      </p:sp>
      <p:pic>
        <p:nvPicPr>
          <p:cNvPr id="44035" name="Picture 1">
            <a:extLst>
              <a:ext uri="{FF2B5EF4-FFF2-40B4-BE49-F238E27FC236}">
                <a16:creationId xmlns:a16="http://schemas.microsoft.com/office/drawing/2014/main" id="{EA22965C-6F67-436A-9A7E-32781923A7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701800"/>
            <a:ext cx="7985125" cy="343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3909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CE1AA525-61E4-4CE5-B1B8-BBEC4CC5E0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6950" y="22701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C Program Forking Separate Process</a:t>
            </a:r>
          </a:p>
        </p:txBody>
      </p:sp>
      <p:pic>
        <p:nvPicPr>
          <p:cNvPr id="48131" name="Picture 5" descr="Screen Shot 2012-12-04 at 11.21.10 AM.png">
            <a:extLst>
              <a:ext uri="{FF2B5EF4-FFF2-40B4-BE49-F238E27FC236}">
                <a16:creationId xmlns:a16="http://schemas.microsoft.com/office/drawing/2014/main" id="{D4AAA5E2-276C-448A-B064-DFAFD90230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138" y="969963"/>
            <a:ext cx="6038850" cy="560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B3A2AC5D-C916-47B2-8787-ACB9BD2F9B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701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Process Termination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9AB8093C-E173-4473-A450-3BC8EBA8DE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0738" y="1127981"/>
            <a:ext cx="7303354" cy="4463927"/>
          </a:xfrm>
        </p:spPr>
        <p:txBody>
          <a:bodyPr/>
          <a:lstStyle/>
          <a:p>
            <a:r>
              <a:rPr lang="en-US" altLang="en-US" dirty="0"/>
              <a:t>Process executes last statement and then asks the operating system to delete it using the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exit()</a:t>
            </a:r>
            <a:r>
              <a:rPr lang="en-US" altLang="en-US" sz="2000" dirty="0"/>
              <a:t> </a:t>
            </a:r>
            <a:r>
              <a:rPr lang="en-US" altLang="en-US" dirty="0"/>
              <a:t>system call.</a:t>
            </a:r>
          </a:p>
          <a:p>
            <a:pPr lvl="1"/>
            <a:r>
              <a:rPr lang="en-US" altLang="en-US" dirty="0"/>
              <a:t>Returns  status data from child to parent (via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wait()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dirty="0"/>
              <a:t>Process</a:t>
            </a:r>
            <a:r>
              <a:rPr lang="ja-JP" altLang="en-US" dirty="0"/>
              <a:t>’</a:t>
            </a:r>
            <a:r>
              <a:rPr lang="en-US" altLang="ja-JP" dirty="0"/>
              <a:t> resources are deallocated by operating system</a:t>
            </a:r>
            <a:endParaRPr lang="en-US" altLang="en-US" dirty="0"/>
          </a:p>
          <a:p>
            <a:r>
              <a:rPr lang="en-US" altLang="en-US" dirty="0"/>
              <a:t>Parent may terminate the execution of children processes  using the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abort()</a:t>
            </a:r>
            <a:r>
              <a:rPr lang="en-US" altLang="en-US" sz="2000" dirty="0"/>
              <a:t> </a:t>
            </a:r>
            <a:r>
              <a:rPr lang="en-US" altLang="en-US" dirty="0"/>
              <a:t>system call.  Some reasons for doing so:</a:t>
            </a:r>
          </a:p>
          <a:p>
            <a:pPr lvl="1"/>
            <a:r>
              <a:rPr lang="en-US" altLang="en-US" dirty="0"/>
              <a:t>Child has exceeded allocated resources</a:t>
            </a:r>
          </a:p>
          <a:p>
            <a:pPr lvl="1"/>
            <a:r>
              <a:rPr lang="en-US" altLang="en-US" dirty="0"/>
              <a:t>Task assigned to child is no longer required</a:t>
            </a:r>
          </a:p>
          <a:p>
            <a:pPr lvl="1"/>
            <a:r>
              <a:rPr lang="en-US" altLang="en-US" dirty="0"/>
              <a:t>The parent is exiting, and the operating systems does not allow  a child to continue if its parent terminates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30622719-68BE-4BB0-B168-1A3AE8D096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4816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Process Termination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C7E8DAD2-CD54-4141-B861-1A2932EF06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5908" y="781417"/>
            <a:ext cx="7033724" cy="4787045"/>
          </a:xfrm>
        </p:spPr>
        <p:txBody>
          <a:bodyPr/>
          <a:lstStyle/>
          <a:p>
            <a:pPr marL="457200" lvl="1" indent="0">
              <a:buNone/>
            </a:pPr>
            <a:endParaRPr lang="en-US" altLang="en-US" sz="800" dirty="0"/>
          </a:p>
          <a:p>
            <a:r>
              <a:rPr lang="en-US" altLang="en-US" dirty="0"/>
              <a:t>Some operating systems do not allow child to exists if its parent has terminated.  If a process terminates, then all its children must also be terminated.</a:t>
            </a:r>
          </a:p>
          <a:p>
            <a:pPr lvl="1"/>
            <a:r>
              <a:rPr lang="en-US" altLang="en-US" b="1" dirty="0"/>
              <a:t>cascading termination.  </a:t>
            </a:r>
            <a:r>
              <a:rPr lang="en-US" altLang="en-US" dirty="0"/>
              <a:t>All children, grandchildren, etc.,  are  terminated.</a:t>
            </a:r>
            <a:endParaRPr lang="en-US" altLang="en-US" b="1" dirty="0"/>
          </a:p>
          <a:p>
            <a:pPr lvl="1"/>
            <a:r>
              <a:rPr lang="en-US" altLang="en-US" dirty="0"/>
              <a:t>The termination is initiated by the operating system.</a:t>
            </a:r>
            <a:endParaRPr lang="en-US" altLang="en-US" b="1" dirty="0"/>
          </a:p>
          <a:p>
            <a:r>
              <a:rPr lang="en-US" altLang="en-US" dirty="0"/>
              <a:t>The parent process may wait for termination of a child process by using the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wait()</a:t>
            </a:r>
            <a:r>
              <a:rPr lang="en-US" altLang="en-US" dirty="0"/>
              <a:t>system call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. </a:t>
            </a:r>
            <a:r>
              <a:rPr lang="en-US" altLang="en-US" dirty="0"/>
              <a:t>The call returns status information and the pid of the terminated process</a:t>
            </a:r>
            <a:endParaRPr lang="en-US" altLang="en-US" b="1" dirty="0">
              <a:solidFill>
                <a:srgbClr val="000000"/>
              </a:solidFill>
              <a:latin typeface="Courier New" panose="02070309020205020404" pitchFamily="49" charset="0"/>
            </a:endParaRPr>
          </a:p>
          <a:p>
            <a:pPr>
              <a:buFont typeface="Monotype Sorts" pitchFamily="-84" charset="2"/>
              <a:buNone/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     pid = wait(&amp;status); </a:t>
            </a:r>
          </a:p>
          <a:p>
            <a:r>
              <a:rPr lang="en-US" altLang="en-US" dirty="0"/>
              <a:t>If no parent waiting (did not invoke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wait()</a:t>
            </a:r>
            <a:r>
              <a:rPr lang="en-US" altLang="en-US" dirty="0"/>
              <a:t>) process is 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zombie</a:t>
            </a:r>
          </a:p>
          <a:p>
            <a:r>
              <a:rPr lang="en-US" altLang="en-US" dirty="0"/>
              <a:t>If parent terminated without invoking</a:t>
            </a: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2000" b="1" dirty="0">
                <a:solidFill>
                  <a:srgbClr val="000000"/>
                </a:solidFill>
                <a:latin typeface="Courier New" panose="02070309020205020404" pitchFamily="49" charset="0"/>
              </a:rPr>
              <a:t>wait()</a:t>
            </a:r>
            <a:r>
              <a:rPr lang="en-US" altLang="en-US" dirty="0"/>
              <a:t>, process is an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orphan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09D0E5E8-A027-43B0-871E-ED73DF85B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1713" y="130054"/>
            <a:ext cx="7485062" cy="576262"/>
          </a:xfrm>
        </p:spPr>
        <p:txBody>
          <a:bodyPr/>
          <a:lstStyle/>
          <a:p>
            <a:r>
              <a:rPr lang="en-US" altLang="en-US" dirty="0"/>
              <a:t>Interprocess Communication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2EF26BE1-FCB0-440F-8834-E9B667D36D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11213" y="1154113"/>
            <a:ext cx="7675562" cy="4530725"/>
          </a:xfrm>
        </p:spPr>
        <p:txBody>
          <a:bodyPr/>
          <a:lstStyle/>
          <a:p>
            <a:r>
              <a:rPr lang="en-US" altLang="en-US" dirty="0"/>
              <a:t>Processes within a system may be </a:t>
            </a:r>
            <a:r>
              <a:rPr lang="en-US" altLang="en-US" b="1" i="1" dirty="0"/>
              <a:t>independent</a:t>
            </a:r>
            <a:r>
              <a:rPr lang="en-US" altLang="en-US" b="1" dirty="0"/>
              <a:t> </a:t>
            </a:r>
            <a:r>
              <a:rPr lang="en-US" altLang="en-US" dirty="0"/>
              <a:t>or </a:t>
            </a:r>
            <a:r>
              <a:rPr lang="en-US" altLang="en-US" b="1" i="1" dirty="0"/>
              <a:t>cooperating</a:t>
            </a:r>
          </a:p>
          <a:p>
            <a:r>
              <a:rPr lang="en-US" altLang="en-US" dirty="0"/>
              <a:t>Cooperating process can affect or be affected by other processes, including sharing data</a:t>
            </a:r>
          </a:p>
          <a:p>
            <a:r>
              <a:rPr lang="en-US" altLang="en-US" dirty="0"/>
              <a:t>Reasons for cooperating processes:</a:t>
            </a:r>
          </a:p>
          <a:p>
            <a:pPr lvl="1"/>
            <a:r>
              <a:rPr lang="en-US" altLang="en-US" dirty="0"/>
              <a:t>Information sharing</a:t>
            </a:r>
          </a:p>
          <a:p>
            <a:pPr lvl="1"/>
            <a:r>
              <a:rPr lang="en-US" altLang="en-US" dirty="0"/>
              <a:t>Computation speedup</a:t>
            </a:r>
          </a:p>
          <a:p>
            <a:pPr lvl="1"/>
            <a:r>
              <a:rPr lang="en-US" altLang="en-US" dirty="0"/>
              <a:t>Modularity</a:t>
            </a:r>
          </a:p>
          <a:p>
            <a:pPr lvl="1"/>
            <a:r>
              <a:rPr lang="en-US" altLang="en-US" dirty="0"/>
              <a:t>Convenience	</a:t>
            </a:r>
          </a:p>
          <a:p>
            <a:r>
              <a:rPr lang="en-US" altLang="en-US" dirty="0"/>
              <a:t>Cooperating processes need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interprocess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communication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IPC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Two models of IPC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Shared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memory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Message passing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D24006AF-9462-4FD7-8602-D757042B97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/>
              <a:t>Communications Models 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00B4232E-A93C-4613-91D0-E8A0948B6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7488" y="1150938"/>
            <a:ext cx="6372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(a) Shared memory.  		(b) Message passing. </a:t>
            </a:r>
            <a:r>
              <a:rPr kumimoji="0" lang="en-US" altLang="en-US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61444" name="Picture 1">
            <a:extLst>
              <a:ext uri="{FF2B5EF4-FFF2-40B4-BE49-F238E27FC236}">
                <a16:creationId xmlns:a16="http://schemas.microsoft.com/office/drawing/2014/main" id="{3ED38AED-C0F5-4084-BE69-BF6EFD7FF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2016125"/>
            <a:ext cx="6246813" cy="39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69141823-0818-4D21-8248-27E5004ACA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9300" y="228600"/>
            <a:ext cx="7937500" cy="576263"/>
          </a:xfrm>
        </p:spPr>
        <p:txBody>
          <a:bodyPr/>
          <a:lstStyle/>
          <a:p>
            <a:pPr eaLnBrk="1" hangingPunct="1"/>
            <a:r>
              <a:rPr lang="en-US" altLang="en-US"/>
              <a:t>Producer-Consumer Problem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99B8C2EA-F3A4-449A-81E9-2FC5EC36E1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4388" y="1214438"/>
            <a:ext cx="6825665" cy="4344151"/>
          </a:xfrm>
        </p:spPr>
        <p:txBody>
          <a:bodyPr/>
          <a:lstStyle/>
          <a:p>
            <a:r>
              <a:rPr lang="en-US" altLang="en-US" dirty="0"/>
              <a:t>Paradigm for cooperating processes:</a:t>
            </a:r>
          </a:p>
          <a:p>
            <a:pPr lvl="1"/>
            <a:r>
              <a:rPr lang="en-US" altLang="en-US" i="1" dirty="0"/>
              <a:t>producer</a:t>
            </a:r>
            <a:r>
              <a:rPr lang="en-US" altLang="en-US" dirty="0"/>
              <a:t> process produces information that is consumed by a </a:t>
            </a:r>
            <a:r>
              <a:rPr lang="en-US" altLang="en-US" i="1" dirty="0"/>
              <a:t>consumer</a:t>
            </a:r>
            <a:r>
              <a:rPr lang="en-US" altLang="en-US" dirty="0"/>
              <a:t> process</a:t>
            </a:r>
          </a:p>
          <a:p>
            <a:r>
              <a:rPr lang="en-US" altLang="en-US" dirty="0"/>
              <a:t>Two variations: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unbounded-buffer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places no practical limit on the size of the buffer:</a:t>
            </a:r>
          </a:p>
          <a:p>
            <a:pPr lvl="2"/>
            <a:r>
              <a:rPr lang="en-US" altLang="en-US" dirty="0"/>
              <a:t>Producer never waits</a:t>
            </a:r>
          </a:p>
          <a:p>
            <a:pPr lvl="2"/>
            <a:r>
              <a:rPr lang="en-US" altLang="en-US" dirty="0"/>
              <a:t>Consumer waits if there is no buffer to consume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bounded-buffer</a:t>
            </a:r>
            <a:r>
              <a:rPr lang="en-US" altLang="en-US" b="1" dirty="0">
                <a:solidFill>
                  <a:srgbClr val="3366FF"/>
                </a:solidFill>
              </a:rPr>
              <a:t> </a:t>
            </a:r>
            <a:r>
              <a:rPr lang="en-US" altLang="en-US" dirty="0"/>
              <a:t>assumes that there is a fixed buffer size</a:t>
            </a:r>
          </a:p>
          <a:p>
            <a:pPr lvl="2"/>
            <a:r>
              <a:rPr lang="en-US" altLang="en-US" dirty="0"/>
              <a:t>Producer must wait if all buffers are full</a:t>
            </a:r>
          </a:p>
          <a:p>
            <a:pPr lvl="2"/>
            <a:r>
              <a:rPr lang="en-US" altLang="en-US" dirty="0"/>
              <a:t>Consumer waits if there is no buffer to consume</a:t>
            </a:r>
          </a:p>
        </p:txBody>
      </p:sp>
    </p:spTree>
    <p:extLst>
      <p:ext uri="{BB962C8B-B14F-4D97-AF65-F5344CB8AC3E}">
        <p14:creationId xmlns:p14="http://schemas.microsoft.com/office/powerpoint/2010/main" val="1261982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75428CE-94A1-42F8-AA1B-55485F581E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0585" y="95580"/>
            <a:ext cx="8426450" cy="576263"/>
          </a:xfrm>
        </p:spPr>
        <p:txBody>
          <a:bodyPr/>
          <a:lstStyle/>
          <a:p>
            <a:pPr eaLnBrk="1" hangingPunct="1"/>
            <a:r>
              <a:rPr lang="en-US" altLang="en-US" sz="2600" dirty="0"/>
              <a:t>IPC – Shared Memory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90C2EA05-1541-4195-8AE7-131E61118D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3438" y="1233488"/>
            <a:ext cx="7239751" cy="4385259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An area of memory shared among the processes that wish to communicate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The communication is under the control of the users processes not the operating system.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Major issues is to provide mechanism that will allow the user processes to synchronize their actions when they access shared memory. 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Synchronization is discussed in great details in Chapters 6 &amp; 7.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99EE88E8-FB94-4EA2-914B-EA0288206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46163" y="265946"/>
            <a:ext cx="8074025" cy="4572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Bounded-Buffer – Shared-Memory Solution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06B4B2DB-0CD0-402C-8F68-104A05E1E5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88" y="1203325"/>
            <a:ext cx="7486650" cy="4700588"/>
          </a:xfrm>
        </p:spPr>
        <p:txBody>
          <a:bodyPr/>
          <a:lstStyle/>
          <a:p>
            <a:r>
              <a:rPr lang="en-US" altLang="en-US"/>
              <a:t>Shared data</a:t>
            </a:r>
          </a:p>
          <a:p>
            <a:pPr marL="1598613" lvl="3">
              <a:buFontTx/>
              <a:buNone/>
            </a:pPr>
            <a:r>
              <a:rPr lang="en-US" altLang="en-US" b="1">
                <a:latin typeface="Courier New" panose="02070309020205020404" pitchFamily="49" charset="0"/>
              </a:rPr>
              <a:t>#define BUFFER_SIZE 10</a:t>
            </a:r>
          </a:p>
          <a:p>
            <a:pPr marL="1598613" lvl="3">
              <a:buFontTx/>
              <a:buNone/>
            </a:pPr>
            <a:r>
              <a:rPr lang="en-US" altLang="en-US" b="1">
                <a:latin typeface="Courier New" panose="02070309020205020404" pitchFamily="49" charset="0"/>
              </a:rPr>
              <a:t>typedef struct {</a:t>
            </a:r>
          </a:p>
          <a:p>
            <a:pPr marL="1598613" lvl="3">
              <a:buFontTx/>
              <a:buNone/>
            </a:pPr>
            <a:r>
              <a:rPr lang="en-US" altLang="en-US" b="1">
                <a:latin typeface="Courier New" panose="02070309020205020404" pitchFamily="49" charset="0"/>
              </a:rPr>
              <a:t>	. . .</a:t>
            </a:r>
          </a:p>
          <a:p>
            <a:pPr marL="1598613" lvl="3">
              <a:buFontTx/>
              <a:buNone/>
            </a:pPr>
            <a:r>
              <a:rPr lang="en-US" altLang="en-US" b="1">
                <a:latin typeface="Courier New" panose="02070309020205020404" pitchFamily="49" charset="0"/>
              </a:rPr>
              <a:t>} item;</a:t>
            </a:r>
          </a:p>
          <a:p>
            <a:pPr marL="1598613" lvl="3">
              <a:buFontTx/>
              <a:buNone/>
            </a:pPr>
            <a:endParaRPr lang="en-US" altLang="en-US" b="1">
              <a:latin typeface="Courier New" panose="02070309020205020404" pitchFamily="49" charset="0"/>
            </a:endParaRPr>
          </a:p>
          <a:p>
            <a:pPr marL="1598613" lvl="3">
              <a:buFontTx/>
              <a:buNone/>
            </a:pPr>
            <a:r>
              <a:rPr lang="en-US" altLang="en-US" b="1">
                <a:latin typeface="Courier New" panose="02070309020205020404" pitchFamily="49" charset="0"/>
              </a:rPr>
              <a:t>item buffer[BUFFER_SIZE];</a:t>
            </a:r>
          </a:p>
          <a:p>
            <a:pPr marL="1598613" lvl="3">
              <a:buFontTx/>
              <a:buNone/>
            </a:pPr>
            <a:r>
              <a:rPr lang="en-US" altLang="en-US" b="1">
                <a:latin typeface="Courier New" panose="02070309020205020404" pitchFamily="49" charset="0"/>
              </a:rPr>
              <a:t>int in = 0;</a:t>
            </a:r>
          </a:p>
          <a:p>
            <a:pPr marL="1598613" lvl="3">
              <a:buFontTx/>
              <a:buNone/>
            </a:pPr>
            <a:r>
              <a:rPr lang="en-US" altLang="en-US" b="1">
                <a:latin typeface="Courier New" panose="02070309020205020404" pitchFamily="49" charset="0"/>
              </a:rPr>
              <a:t>int out = 0;</a:t>
            </a:r>
          </a:p>
          <a:p>
            <a:pPr marL="1598613" lvl="3">
              <a:buFontTx/>
              <a:buNone/>
            </a:pPr>
            <a:endParaRPr lang="en-US" altLang="en-US"/>
          </a:p>
          <a:p>
            <a:r>
              <a:rPr lang="en-US" altLang="en-US"/>
              <a:t>Solution is correct, but can only use </a:t>
            </a:r>
            <a:r>
              <a:rPr lang="en-US" altLang="en-US" b="1">
                <a:latin typeface="Courier New" panose="02070309020205020404" pitchFamily="49" charset="0"/>
              </a:rPr>
              <a:t>BUFFER_SIZE-1</a:t>
            </a:r>
            <a:r>
              <a:rPr lang="en-US" altLang="en-US"/>
              <a:t> elements</a:t>
            </a:r>
          </a:p>
          <a:p>
            <a:pPr marL="1598613" lvl="3">
              <a:buFontTx/>
              <a:buNone/>
            </a:pPr>
            <a:endParaRPr lang="en-US" altLang="en-US" sz="2000" b="1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B426FA82-2801-4913-A63A-AF57E71326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17600" y="222250"/>
            <a:ext cx="75692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Producer Process – Shared Memory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918AC823-35A6-4F95-9F20-D71790E773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03375" y="1014413"/>
            <a:ext cx="6940550" cy="4483100"/>
          </a:xfrm>
        </p:spPr>
        <p:txBody>
          <a:bodyPr/>
          <a:lstStyle/>
          <a:p>
            <a:pPr>
              <a:buFont typeface="Monotype Sorts" pitchFamily="-84" charset="2"/>
              <a:buNone/>
            </a:pPr>
            <a:endParaRPr lang="en-US" altLang="en-US" sz="1600">
              <a:latin typeface="Monaco"/>
            </a:endParaRPr>
          </a:p>
          <a:p>
            <a:pPr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item next_produced; </a:t>
            </a:r>
            <a:br>
              <a:rPr lang="en-US" altLang="en-US" sz="1600" b="1">
                <a:latin typeface="Courier New" panose="02070309020205020404" pitchFamily="49" charset="0"/>
              </a:rPr>
            </a:br>
            <a:endParaRPr lang="en-US" altLang="en-US" sz="1600" b="1">
              <a:latin typeface="Courier New" panose="02070309020205020404" pitchFamily="49" charset="0"/>
            </a:endParaRPr>
          </a:p>
          <a:p>
            <a:pPr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while (true) {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	/* produce an item in next produced */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	while (((in + 1) % BUFFER_SIZE) == out)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		; /* do nothing */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	buffer[in] = next_produced;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	in = (in + 1) % BUFFER_SIZE; </a:t>
            </a:r>
          </a:p>
          <a:p>
            <a:pPr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  <a:r>
              <a:rPr lang="en-US" altLang="en-US" sz="1600">
                <a:latin typeface="Courier New" panose="02070309020205020404" pitchFamily="49" charset="0"/>
              </a:rPr>
              <a:t> </a:t>
            </a:r>
          </a:p>
          <a:p>
            <a:pPr>
              <a:buFont typeface="Monotype Sorts" pitchFamily="-84" charset="2"/>
              <a:buNone/>
            </a:pPr>
            <a:endParaRPr lang="en-US" altLang="en-US" sz="2000">
              <a:latin typeface="Monaco"/>
            </a:endParaRPr>
          </a:p>
          <a:p>
            <a:pPr>
              <a:buFont typeface="Monotype Sorts" pitchFamily="-84" charset="2"/>
              <a:buNone/>
            </a:pPr>
            <a:endParaRPr lang="en-US" altLang="en-US" sz="2000"/>
          </a:p>
          <a:p>
            <a:pPr>
              <a:buFont typeface="Monotype Sorts" pitchFamily="-84" charset="2"/>
              <a:buNone/>
            </a:pPr>
            <a:r>
              <a:rPr lang="en-US" altLang="en-US" sz="1400"/>
              <a:t>	</a:t>
            </a:r>
          </a:p>
          <a:p>
            <a:pPr marL="7167563" lvl="4">
              <a:buFontTx/>
              <a:buNone/>
            </a:pPr>
            <a:endParaRPr lang="en-US" altLang="en-US" sz="11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65A24975-CF06-4A73-8D26-DA0E6F7E65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2835" y="204535"/>
            <a:ext cx="7594600" cy="545850"/>
          </a:xfrm>
        </p:spPr>
        <p:txBody>
          <a:bodyPr/>
          <a:lstStyle/>
          <a:p>
            <a:pPr eaLnBrk="1" hangingPunct="1"/>
            <a:r>
              <a:rPr lang="en-US" altLang="en-US" dirty="0"/>
              <a:t>Consumer Process – Shared Memory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A4383804-C100-4255-A1BD-B8DC67A9F2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49413" y="1219200"/>
            <a:ext cx="6894512" cy="4411663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item next_consumed; </a:t>
            </a:r>
            <a:br>
              <a:rPr lang="en-US" altLang="en-US" sz="1600" b="1">
                <a:latin typeface="Courier New" panose="02070309020205020404" pitchFamily="49" charset="0"/>
              </a:rPr>
            </a:br>
            <a:endParaRPr lang="en-US" altLang="en-US" sz="1600" b="1">
              <a:latin typeface="Courier New" panose="02070309020205020404" pitchFamily="49" charset="0"/>
            </a:endParaRP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while (true) {</a:t>
            </a:r>
            <a:br>
              <a:rPr lang="en-US" altLang="en-US" sz="1600" b="1">
                <a:latin typeface="Courier New" panose="02070309020205020404" pitchFamily="49" charset="0"/>
              </a:rPr>
            </a:br>
            <a:r>
              <a:rPr lang="en-US" altLang="en-US" sz="1600" b="1">
                <a:latin typeface="Courier New" panose="02070309020205020404" pitchFamily="49" charset="0"/>
              </a:rPr>
              <a:t>	while (in == out)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		; /* do nothing */</a:t>
            </a:r>
            <a:br>
              <a:rPr lang="en-US" altLang="en-US" sz="1600" b="1">
                <a:latin typeface="Courier New" panose="02070309020205020404" pitchFamily="49" charset="0"/>
              </a:rPr>
            </a:br>
            <a:r>
              <a:rPr lang="en-US" altLang="en-US" sz="1600" b="1">
                <a:latin typeface="Courier New" panose="02070309020205020404" pitchFamily="49" charset="0"/>
              </a:rPr>
              <a:t>	next_consumed = buffer[out];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	out = (out + 1) % BUFFER_SIZE;</a:t>
            </a:r>
            <a:br>
              <a:rPr lang="en-US" altLang="en-US" sz="1600" b="1">
                <a:latin typeface="Courier New" panose="02070309020205020404" pitchFamily="49" charset="0"/>
              </a:rPr>
            </a:br>
            <a:endParaRPr lang="en-US" altLang="en-US" sz="1600" b="1">
              <a:latin typeface="Courier New" panose="02070309020205020404" pitchFamily="49" charset="0"/>
            </a:endParaRP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	/* consume the item in next consumed */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b="1">
                <a:latin typeface="Courier New" panose="02070309020205020404" pitchFamily="49" charset="0"/>
              </a:rPr>
              <a:t>}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4">
            <a:extLst>
              <a:ext uri="{FF2B5EF4-FFF2-40B4-BE49-F238E27FC236}">
                <a16:creationId xmlns:a16="http://schemas.microsoft.com/office/drawing/2014/main" id="{1BEBBC13-DD8A-4F8B-B4E0-C68E29E1B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8127" y="215318"/>
            <a:ext cx="7870888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What about Filling all the Buffers?</a:t>
            </a:r>
          </a:p>
        </p:txBody>
      </p:sp>
      <p:sp>
        <p:nvSpPr>
          <p:cNvPr id="11266" name="Rectangle 5">
            <a:extLst>
              <a:ext uri="{FF2B5EF4-FFF2-40B4-BE49-F238E27FC236}">
                <a16:creationId xmlns:a16="http://schemas.microsoft.com/office/drawing/2014/main" id="{368FAB7E-F41C-4FB5-A127-15C3BFC355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588" y="1144200"/>
            <a:ext cx="7029677" cy="4762529"/>
          </a:xfrm>
        </p:spPr>
        <p:txBody>
          <a:bodyPr/>
          <a:lstStyle/>
          <a:p>
            <a:r>
              <a:rPr lang="en-US" altLang="en-US" dirty="0"/>
              <a:t>Suppose that we wanted to provide a solution to the consumer-producer problem that fills </a:t>
            </a:r>
            <a:r>
              <a:rPr lang="en-US" altLang="en-US" b="1" dirty="0">
                <a:solidFill>
                  <a:srgbClr val="000000"/>
                </a:solidFill>
              </a:rPr>
              <a:t>all</a:t>
            </a:r>
            <a:r>
              <a:rPr lang="en-US" altLang="en-US" dirty="0">
                <a:solidFill>
                  <a:srgbClr val="000000"/>
                </a:solidFill>
              </a:rPr>
              <a:t> </a:t>
            </a:r>
            <a:r>
              <a:rPr lang="en-US" altLang="en-US" dirty="0"/>
              <a:t>the buffers. </a:t>
            </a:r>
          </a:p>
          <a:p>
            <a:r>
              <a:rPr lang="en-US" altLang="en-US" dirty="0"/>
              <a:t>We can do so by having an integer </a:t>
            </a:r>
            <a:r>
              <a:rPr lang="en-US" altLang="en-US" sz="2000" b="1" dirty="0">
                <a:latin typeface="Courier" pitchFamily="-84" charset="0"/>
              </a:rPr>
              <a:t>counter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that keeps track of the number of full buffers.  </a:t>
            </a:r>
          </a:p>
          <a:p>
            <a:r>
              <a:rPr lang="en-US" altLang="en-US" dirty="0"/>
              <a:t>Initially, </a:t>
            </a:r>
            <a:r>
              <a:rPr lang="en-US" altLang="en-US" sz="2000" b="1" dirty="0">
                <a:latin typeface="Courier" pitchFamily="-84" charset="0"/>
              </a:rPr>
              <a:t>counter</a:t>
            </a:r>
            <a:r>
              <a:rPr lang="en-US" altLang="en-US" dirty="0">
                <a:latin typeface="Courier" pitchFamily="-84" charset="0"/>
              </a:rPr>
              <a:t> </a:t>
            </a:r>
            <a:r>
              <a:rPr lang="en-US" altLang="en-US" dirty="0"/>
              <a:t>is set to 0. </a:t>
            </a:r>
          </a:p>
          <a:p>
            <a:r>
              <a:rPr lang="en-US" altLang="en-US" dirty="0"/>
              <a:t>The integer </a:t>
            </a:r>
            <a:r>
              <a:rPr lang="en-US" altLang="en-US" sz="2000" b="1" dirty="0">
                <a:latin typeface="Courier" pitchFamily="-84" charset="0"/>
              </a:rPr>
              <a:t>counter</a:t>
            </a:r>
            <a:r>
              <a:rPr lang="en-US" altLang="en-US" dirty="0"/>
              <a:t> is incremented by the producer after it produces a new buffer.</a:t>
            </a:r>
          </a:p>
          <a:p>
            <a:r>
              <a:rPr lang="en-US" altLang="en-US" dirty="0"/>
              <a:t>The integer </a:t>
            </a:r>
            <a:r>
              <a:rPr lang="en-US" altLang="en-US" sz="2000" b="1" dirty="0">
                <a:latin typeface="Courier" pitchFamily="-84" charset="0"/>
              </a:rPr>
              <a:t>counter</a:t>
            </a:r>
            <a:r>
              <a:rPr lang="en-US" altLang="en-US" dirty="0"/>
              <a:t> is and is decremented by the consumer after it consumes a buffer.</a:t>
            </a:r>
          </a:p>
        </p:txBody>
      </p:sp>
    </p:spTree>
    <p:extLst>
      <p:ext uri="{BB962C8B-B14F-4D97-AF65-F5344CB8AC3E}">
        <p14:creationId xmlns:p14="http://schemas.microsoft.com/office/powerpoint/2010/main" val="4189252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6FBA2318-657D-42C6-AB7B-E9BBF4DA22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15318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Producer </a:t>
            </a:r>
          </a:p>
        </p:txBody>
      </p:sp>
      <p:sp>
        <p:nvSpPr>
          <p:cNvPr id="13314" name="Rectangle 3">
            <a:extLst>
              <a:ext uri="{FF2B5EF4-FFF2-40B4-BE49-F238E27FC236}">
                <a16:creationId xmlns:a16="http://schemas.microsoft.com/office/drawing/2014/main" id="{32980AD2-3FC6-4309-A775-93AFA55955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1258888"/>
            <a:ext cx="6999288" cy="4557712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</a:pPr>
            <a:r>
              <a:rPr lang="en-US" altLang="en-US" sz="1700" dirty="0">
                <a:latin typeface="Courier New" panose="02070309020205020404" pitchFamily="49" charset="0"/>
              </a:rPr>
              <a:t>while (true) {</a:t>
            </a:r>
            <a:br>
              <a:rPr lang="en-US" altLang="en-US" sz="1700" dirty="0">
                <a:latin typeface="Courier New" panose="02070309020205020404" pitchFamily="49" charset="0"/>
              </a:rPr>
            </a:br>
            <a:r>
              <a:rPr lang="en-US" altLang="en-US" sz="1700" dirty="0">
                <a:latin typeface="Courier New" panose="02070309020205020404" pitchFamily="49" charset="0"/>
              </a:rPr>
              <a:t>	/* produce an item in next produced */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700" dirty="0">
                <a:latin typeface="Courier New" panose="02070309020205020404" pitchFamily="49" charset="0"/>
              </a:rPr>
              <a:t>	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700" dirty="0">
                <a:latin typeface="Courier New" panose="02070309020205020404" pitchFamily="49" charset="0"/>
              </a:rPr>
              <a:t>	while (counter == BUFFER_SIZE) 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700" dirty="0">
                <a:latin typeface="Courier New" panose="02070309020205020404" pitchFamily="49" charset="0"/>
              </a:rPr>
              <a:t>		; /* do nothing */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700" dirty="0">
                <a:latin typeface="Courier New" panose="02070309020205020404" pitchFamily="49" charset="0"/>
              </a:rPr>
              <a:t>	buffer[in] = </a:t>
            </a:r>
            <a:r>
              <a:rPr lang="en-US" altLang="en-US" sz="1700" dirty="0" err="1">
                <a:latin typeface="Courier New" panose="02070309020205020404" pitchFamily="49" charset="0"/>
              </a:rPr>
              <a:t>next_produced</a:t>
            </a:r>
            <a:r>
              <a:rPr lang="en-US" altLang="en-US" sz="1700" dirty="0">
                <a:latin typeface="Courier New" panose="02070309020205020404" pitchFamily="49" charset="0"/>
              </a:rPr>
              <a:t>;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700" dirty="0">
                <a:latin typeface="Courier New" panose="02070309020205020404" pitchFamily="49" charset="0"/>
              </a:rPr>
              <a:t>	in = (in + 1) % BUFFER_SIZE;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700" dirty="0">
                <a:latin typeface="Courier New" panose="02070309020205020404" pitchFamily="49" charset="0"/>
              </a:rPr>
              <a:t>	counter++;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700" dirty="0">
                <a:latin typeface="Courier New" panose="02070309020205020404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41993469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BF7414AA-B215-4A20-88A1-C865671BEA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7363" y="208192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Consumer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F7E5C80C-620B-4BAE-A990-B50235C7DF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23731" y="1262063"/>
            <a:ext cx="6931219" cy="48609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</a:pPr>
            <a:r>
              <a:rPr lang="en-US" altLang="en-US" sz="1600" dirty="0">
                <a:latin typeface="Courier New" panose="02070309020205020404" pitchFamily="49" charset="0"/>
              </a:rPr>
              <a:t>while (true) {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dirty="0">
                <a:latin typeface="Courier New" panose="02070309020205020404" pitchFamily="49" charset="0"/>
              </a:rPr>
              <a:t>	while (counter == 0)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dirty="0">
                <a:latin typeface="Courier New" panose="02070309020205020404" pitchFamily="49" charset="0"/>
              </a:rPr>
              <a:t>		; /* do nothing */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dirty="0">
                <a:latin typeface="Courier New" panose="02070309020205020404" pitchFamily="49" charset="0"/>
              </a:rPr>
              <a:t>	</a:t>
            </a:r>
            <a:r>
              <a:rPr lang="en-US" altLang="en-US" sz="1600" dirty="0" err="1">
                <a:latin typeface="Courier New" panose="02070309020205020404" pitchFamily="49" charset="0"/>
              </a:rPr>
              <a:t>next_consumed</a:t>
            </a:r>
            <a:r>
              <a:rPr lang="en-US" altLang="en-US" sz="1600" dirty="0">
                <a:latin typeface="Courier New" panose="02070309020205020404" pitchFamily="49" charset="0"/>
              </a:rPr>
              <a:t> = buffer[out];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dirty="0">
                <a:latin typeface="Courier New" panose="02070309020205020404" pitchFamily="49" charset="0"/>
              </a:rPr>
              <a:t>	out = (out + 1) % BUFFER_SIZE; 	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dirty="0">
                <a:latin typeface="Courier New" panose="02070309020205020404" pitchFamily="49" charset="0"/>
              </a:rPr>
              <a:t>        counter--;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dirty="0">
                <a:latin typeface="Courier New" panose="02070309020205020404" pitchFamily="49" charset="0"/>
              </a:rPr>
              <a:t>	/* consume the item in next consumed */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sz="1600" dirty="0">
                <a:latin typeface="Courier New" panose="02070309020205020404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21119366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26">
            <a:extLst>
              <a:ext uri="{FF2B5EF4-FFF2-40B4-BE49-F238E27FC236}">
                <a16:creationId xmlns:a16="http://schemas.microsoft.com/office/drawing/2014/main" id="{8C101D6F-C0EC-4766-8D52-60E1DFA559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526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Race Condition</a:t>
            </a:r>
          </a:p>
        </p:txBody>
      </p:sp>
      <p:sp>
        <p:nvSpPr>
          <p:cNvPr id="17410" name="Rectangle 1027">
            <a:extLst>
              <a:ext uri="{FF2B5EF4-FFF2-40B4-BE49-F238E27FC236}">
                <a16:creationId xmlns:a16="http://schemas.microsoft.com/office/drawing/2014/main" id="{338D3C38-85C1-4063-A149-971FC47DCC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5640" y="1177925"/>
            <a:ext cx="7685216" cy="51736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counter++ </a:t>
            </a:r>
            <a:r>
              <a:rPr lang="en-US" altLang="en-US" sz="1600" dirty="0"/>
              <a:t>could be implemented as</a:t>
            </a:r>
            <a:br>
              <a:rPr lang="en-US" altLang="en-US" sz="1600" dirty="0"/>
            </a:br>
            <a:br>
              <a:rPr lang="en-US" altLang="en-US" sz="1600" dirty="0"/>
            </a:br>
            <a:r>
              <a:rPr lang="en-US" altLang="en-US" sz="1600" b="1" dirty="0">
                <a:latin typeface="Courier New" panose="02070309020205020404" pitchFamily="49" charset="0"/>
              </a:rPr>
              <a:t>     </a:t>
            </a:r>
            <a:r>
              <a:rPr lang="en-US" altLang="en-US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register1 = counter</a:t>
            </a:r>
            <a:br>
              <a:rPr lang="en-US" altLang="en-US" sz="1600" b="1" dirty="0">
                <a:solidFill>
                  <a:srgbClr val="0000FF"/>
                </a:solidFill>
                <a:latin typeface="Courier New" panose="02070309020205020404" pitchFamily="49" charset="0"/>
              </a:rPr>
            </a:br>
            <a:r>
              <a:rPr lang="en-US" altLang="en-US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     register1 = register1 + 1</a:t>
            </a:r>
            <a:br>
              <a:rPr lang="en-US" altLang="en-US" sz="1600" b="1" dirty="0">
                <a:solidFill>
                  <a:srgbClr val="0000FF"/>
                </a:solidFill>
                <a:latin typeface="Courier New" panose="02070309020205020404" pitchFamily="49" charset="0"/>
              </a:rPr>
            </a:br>
            <a:r>
              <a:rPr lang="en-US" altLang="en-US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     counter = register1</a:t>
            </a:r>
            <a:endParaRPr lang="en-US" altLang="en-US" sz="800" dirty="0">
              <a:solidFill>
                <a:srgbClr val="0000FF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counter--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600" dirty="0"/>
              <a:t>could be implemented as</a:t>
            </a:r>
            <a:br>
              <a:rPr lang="en-US" altLang="en-US" sz="1600" dirty="0"/>
            </a:br>
            <a:br>
              <a:rPr lang="en-US" altLang="en-US" sz="1600" dirty="0"/>
            </a:br>
            <a:r>
              <a:rPr lang="en-US" altLang="en-US" sz="1600" b="1" dirty="0">
                <a:latin typeface="Courier New" panose="02070309020205020404" pitchFamily="49" charset="0"/>
              </a:rPr>
              <a:t>     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</a:rPr>
              <a:t>register2 = counter</a:t>
            </a:r>
            <a:b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</a:rPr>
            </a:b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</a:rPr>
              <a:t>     register2 = register2 - 1</a:t>
            </a:r>
            <a:b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</a:rPr>
            </a:b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</a:rPr>
              <a:t>     counter = register2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endParaRPr lang="en-US" altLang="en-US" sz="800" dirty="0">
              <a:solidFill>
                <a:schemeClr val="tx2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en-US" sz="1600" dirty="0"/>
              <a:t>Consider this execution interleaving with </a:t>
            </a:r>
            <a:r>
              <a:rPr lang="ja-JP" altLang="en-US" sz="1600" dirty="0"/>
              <a:t>“</a:t>
            </a:r>
            <a:r>
              <a:rPr lang="en-US" altLang="ja-JP" sz="1600" dirty="0"/>
              <a:t>count = 5</a:t>
            </a:r>
            <a:r>
              <a:rPr lang="ja-JP" altLang="en-US" sz="1600" dirty="0"/>
              <a:t>”</a:t>
            </a:r>
            <a:r>
              <a:rPr lang="en-US" altLang="ja-JP" sz="1600" dirty="0"/>
              <a:t> initially: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r>
              <a:rPr lang="en-US" altLang="en-US" sz="1600" dirty="0"/>
              <a:t>	S0: producer execute </a:t>
            </a:r>
            <a:r>
              <a:rPr lang="en-US" altLang="en-US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register1 = counter</a:t>
            </a:r>
            <a:r>
              <a:rPr lang="en-US" altLang="en-US" sz="1600" b="1" dirty="0">
                <a:latin typeface="Courier New" panose="02070309020205020404" pitchFamily="49" charset="0"/>
              </a:rPr>
              <a:t>         </a:t>
            </a:r>
            <a:r>
              <a:rPr lang="en-US" altLang="en-US" sz="1600" dirty="0"/>
              <a:t>{register1 = 5}</a:t>
            </a:r>
            <a:br>
              <a:rPr lang="en-US" altLang="en-US" sz="1600" dirty="0"/>
            </a:br>
            <a:r>
              <a:rPr lang="en-US" altLang="en-US" sz="1600" dirty="0"/>
              <a:t>S1: producer execute </a:t>
            </a:r>
            <a:r>
              <a:rPr lang="en-US" altLang="en-US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register1 = register1 + 1   </a:t>
            </a:r>
            <a:r>
              <a:rPr lang="en-US" altLang="en-US" sz="1600" dirty="0"/>
              <a:t>{register1 = 6} </a:t>
            </a:r>
            <a:br>
              <a:rPr lang="en-US" altLang="en-US" sz="1600" dirty="0"/>
            </a:br>
            <a:r>
              <a:rPr lang="en-US" altLang="en-US" sz="1600" dirty="0"/>
              <a:t>S2: consumer execute 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</a:rPr>
              <a:t>register2 = counter</a:t>
            </a:r>
            <a:r>
              <a:rPr lang="en-US" altLang="en-US" sz="1600" b="1" dirty="0">
                <a:latin typeface="Courier New" panose="02070309020205020404" pitchFamily="49" charset="0"/>
              </a:rPr>
              <a:t>        </a:t>
            </a:r>
            <a:r>
              <a:rPr lang="en-US" altLang="en-US" sz="1600" dirty="0"/>
              <a:t>{register2 = 5} </a:t>
            </a:r>
            <a:br>
              <a:rPr lang="en-US" altLang="en-US" sz="1600" dirty="0"/>
            </a:br>
            <a:r>
              <a:rPr lang="en-US" altLang="en-US" sz="1600" dirty="0"/>
              <a:t>S3: consumer execute 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</a:rPr>
              <a:t>register2 = register2 – 1  </a:t>
            </a:r>
            <a:r>
              <a:rPr lang="en-US" altLang="en-US" sz="1600" dirty="0"/>
              <a:t>{register2 = 4} </a:t>
            </a:r>
            <a:br>
              <a:rPr lang="en-US" altLang="en-US" sz="1600" dirty="0"/>
            </a:br>
            <a:r>
              <a:rPr lang="en-US" altLang="en-US" sz="1600" dirty="0"/>
              <a:t>S4: producer execute </a:t>
            </a:r>
            <a:r>
              <a:rPr lang="en-US" altLang="en-US" sz="1600" b="1" dirty="0">
                <a:solidFill>
                  <a:srgbClr val="0000FF"/>
                </a:solidFill>
                <a:latin typeface="Courier New" panose="02070309020205020404" pitchFamily="49" charset="0"/>
              </a:rPr>
              <a:t>counter = register1         </a:t>
            </a:r>
            <a:r>
              <a:rPr lang="en-US" altLang="en-US" sz="1600" dirty="0"/>
              <a:t>{counter = 6 } </a:t>
            </a:r>
            <a:br>
              <a:rPr lang="en-US" altLang="en-US" sz="1600" dirty="0"/>
            </a:br>
            <a:r>
              <a:rPr lang="en-US" altLang="en-US" sz="1600" dirty="0"/>
              <a:t>S5: consumer execute </a:t>
            </a:r>
            <a:r>
              <a:rPr lang="en-US" altLang="en-US" sz="1600" b="1" dirty="0">
                <a:solidFill>
                  <a:schemeClr val="tx2"/>
                </a:solidFill>
                <a:latin typeface="Courier New" panose="02070309020205020404" pitchFamily="49" charset="0"/>
              </a:rPr>
              <a:t>counter = register2        </a:t>
            </a:r>
            <a:r>
              <a:rPr lang="en-US" altLang="en-US" sz="1600" dirty="0"/>
              <a:t>{counter = 4}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41058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26">
            <a:extLst>
              <a:ext uri="{FF2B5EF4-FFF2-40B4-BE49-F238E27FC236}">
                <a16:creationId xmlns:a16="http://schemas.microsoft.com/office/drawing/2014/main" id="{8C101D6F-C0EC-4766-8D52-60E1DFA559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526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Race Condition (Cont.)</a:t>
            </a:r>
          </a:p>
        </p:txBody>
      </p:sp>
      <p:sp>
        <p:nvSpPr>
          <p:cNvPr id="17410" name="Rectangle 1027">
            <a:extLst>
              <a:ext uri="{FF2B5EF4-FFF2-40B4-BE49-F238E27FC236}">
                <a16:creationId xmlns:a16="http://schemas.microsoft.com/office/drawing/2014/main" id="{338D3C38-85C1-4063-A149-971FC47DCC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05640" y="1177925"/>
            <a:ext cx="6550503" cy="474520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Question – why was there no race condition in the first solution (where at most N – 1) buffers can be filled?</a:t>
            </a: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rgbClr val="000000"/>
                </a:solidFill>
                <a:latin typeface="Courier New" panose="02070309020205020404" pitchFamily="49" charset="0"/>
              </a:rPr>
              <a:t>More in Chapter 6.</a:t>
            </a:r>
          </a:p>
        </p:txBody>
      </p:sp>
    </p:spTree>
    <p:extLst>
      <p:ext uri="{BB962C8B-B14F-4D97-AF65-F5344CB8AC3E}">
        <p14:creationId xmlns:p14="http://schemas.microsoft.com/office/powerpoint/2010/main" val="22392924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6F3F2B4A-DE70-43EF-BB61-6A78698FE9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58222" y="133932"/>
            <a:ext cx="7996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IPC – Message Passing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70AECD7B-E784-4C8C-8677-1B9EFF1929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5825" y="1201738"/>
            <a:ext cx="6236870" cy="438091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Processes communicate with each other without resorting to shared variables</a:t>
            </a:r>
          </a:p>
          <a:p>
            <a:pPr>
              <a:lnSpc>
                <a:spcPct val="90000"/>
              </a:lnSpc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IPC facility provides two operations: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latin typeface="Courier New" panose="02070309020205020404" pitchFamily="49" charset="0"/>
              </a:rPr>
              <a:t>send</a:t>
            </a:r>
            <a:r>
              <a:rPr lang="en-US" altLang="en-US" dirty="0"/>
              <a:t>(</a:t>
            </a:r>
            <a:r>
              <a:rPr lang="en-US" altLang="en-US" i="1" dirty="0"/>
              <a:t>message</a:t>
            </a:r>
            <a:r>
              <a:rPr lang="en-US" altLang="en-US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altLang="en-US" b="1" dirty="0">
                <a:latin typeface="Courier New" panose="02070309020205020404" pitchFamily="49" charset="0"/>
              </a:rPr>
              <a:t>receive</a:t>
            </a:r>
            <a:r>
              <a:rPr lang="en-US" altLang="en-US" dirty="0"/>
              <a:t>(</a:t>
            </a:r>
            <a:r>
              <a:rPr lang="en-US" altLang="en-US" i="1" dirty="0"/>
              <a:t>message</a:t>
            </a:r>
            <a:r>
              <a:rPr lang="en-US" altLang="en-US" dirty="0"/>
              <a:t>)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The</a:t>
            </a:r>
            <a:r>
              <a:rPr lang="en-US" altLang="en-US" i="1" dirty="0"/>
              <a:t> message</a:t>
            </a:r>
            <a:r>
              <a:rPr lang="en-US" altLang="en-US" dirty="0"/>
              <a:t> size is either fixed or variable</a:t>
            </a:r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B833C5ED-B4D0-4EF0-A04C-582581174B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6475" y="220663"/>
            <a:ext cx="79978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Message Passing (Cont.)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BA6A6236-9FD7-4CF5-AFB2-3C81D1F5DE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1700" y="1016001"/>
            <a:ext cx="7003047" cy="4674936"/>
          </a:xfrm>
        </p:spPr>
        <p:txBody>
          <a:bodyPr/>
          <a:lstStyle/>
          <a:p>
            <a:pPr lvl="1">
              <a:lnSpc>
                <a:spcPct val="90000"/>
              </a:lnSpc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If processes </a:t>
            </a:r>
            <a:r>
              <a:rPr lang="en-US" altLang="en-US" i="1" dirty="0"/>
              <a:t>P</a:t>
            </a:r>
            <a:r>
              <a:rPr lang="en-US" altLang="en-US" dirty="0"/>
              <a:t> and </a:t>
            </a:r>
            <a:r>
              <a:rPr lang="en-US" altLang="en-US" i="1" dirty="0"/>
              <a:t>Q</a:t>
            </a:r>
            <a:r>
              <a:rPr lang="en-US" altLang="en-US" dirty="0"/>
              <a:t> wish to communicate, they need to: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Establish a </a:t>
            </a:r>
            <a:r>
              <a:rPr lang="en-US" altLang="en-US" b="1" i="1" dirty="0"/>
              <a:t>communication</a:t>
            </a:r>
            <a:r>
              <a:rPr lang="en-US" altLang="en-US" b="1" dirty="0"/>
              <a:t> </a:t>
            </a:r>
            <a:r>
              <a:rPr lang="en-US" altLang="en-US" b="1" i="1" dirty="0"/>
              <a:t>link</a:t>
            </a:r>
            <a:r>
              <a:rPr lang="en-US" altLang="en-US" b="1" dirty="0"/>
              <a:t> </a:t>
            </a:r>
            <a:r>
              <a:rPr lang="en-US" altLang="en-US" dirty="0"/>
              <a:t>between them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Exchange messages via send/receive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Implementation issues:</a:t>
            </a:r>
          </a:p>
          <a:p>
            <a:pPr lvl="1"/>
            <a:r>
              <a:rPr lang="en-US" altLang="en-US" dirty="0"/>
              <a:t>How are links established?</a:t>
            </a:r>
          </a:p>
          <a:p>
            <a:pPr lvl="1"/>
            <a:r>
              <a:rPr lang="en-US" altLang="en-US" dirty="0"/>
              <a:t>Can a link be associated with more than two processes?</a:t>
            </a:r>
          </a:p>
          <a:p>
            <a:pPr lvl="1"/>
            <a:r>
              <a:rPr lang="en-US" altLang="en-US" dirty="0"/>
              <a:t>How many links can there be between every pair of communicating processes?</a:t>
            </a:r>
          </a:p>
          <a:p>
            <a:pPr lvl="1"/>
            <a:r>
              <a:rPr lang="en-US" altLang="en-US" dirty="0"/>
              <a:t>What is the capacity of a link?</a:t>
            </a:r>
          </a:p>
          <a:p>
            <a:pPr lvl="1"/>
            <a:r>
              <a:rPr lang="en-US" altLang="en-US" dirty="0"/>
              <a:t>Is the size of a message that the link can accommodate fixed or variable?</a:t>
            </a:r>
          </a:p>
          <a:p>
            <a:pPr lvl="1"/>
            <a:r>
              <a:rPr lang="en-US" altLang="en-US" dirty="0"/>
              <a:t>Is a link unidirectional or bi-directional?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381AC626-0A50-457E-ACC9-A83EC0103D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9488" y="130757"/>
            <a:ext cx="8061325" cy="576262"/>
          </a:xfrm>
        </p:spPr>
        <p:txBody>
          <a:bodyPr/>
          <a:lstStyle/>
          <a:p>
            <a:pPr eaLnBrk="1" hangingPunct="1"/>
            <a:r>
              <a:rPr lang="en-US" altLang="en-US" sz="3000" dirty="0"/>
              <a:t>Implementation of Communication Link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1D1C4DEC-BA4C-4FF4-8D99-3F85645578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1700" y="785813"/>
            <a:ext cx="7694613" cy="4530725"/>
          </a:xfrm>
        </p:spPr>
        <p:txBody>
          <a:bodyPr/>
          <a:lstStyle/>
          <a:p>
            <a:pPr lvl="1">
              <a:lnSpc>
                <a:spcPct val="90000"/>
              </a:lnSpc>
            </a:pPr>
            <a:endParaRPr lang="en-US" altLang="en-US" sz="800" dirty="0"/>
          </a:p>
          <a:p>
            <a:pPr lvl="1">
              <a:lnSpc>
                <a:spcPct val="90000"/>
              </a:lnSpc>
              <a:buFont typeface="Monotype Sorts" pitchFamily="-84" charset="2"/>
              <a:buNone/>
            </a:pPr>
            <a:endParaRPr lang="en-US" altLang="en-US" sz="800" dirty="0"/>
          </a:p>
          <a:p>
            <a:pPr>
              <a:lnSpc>
                <a:spcPct val="90000"/>
              </a:lnSpc>
            </a:pPr>
            <a:r>
              <a:rPr lang="en-US" altLang="en-US" dirty="0"/>
              <a:t>Physical: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Shared memory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Hardware bus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Network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Logical: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 Direct or indirect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 Synchronous or asynchronous</a:t>
            </a:r>
          </a:p>
          <a:p>
            <a:pPr lvl="1">
              <a:lnSpc>
                <a:spcPct val="90000"/>
              </a:lnSpc>
            </a:pPr>
            <a:r>
              <a:rPr lang="en-US" altLang="en-US" dirty="0"/>
              <a:t> Automatic or explicit buffering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942199CC-6297-4236-868D-6C51816630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4913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Direct Communication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3A7D9FE3-3D61-44CD-BD78-77CFC4A0B4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4875" y="1138238"/>
            <a:ext cx="7635875" cy="4530725"/>
          </a:xfrm>
        </p:spPr>
        <p:txBody>
          <a:bodyPr/>
          <a:lstStyle/>
          <a:p>
            <a:r>
              <a:rPr lang="en-US" altLang="en-US"/>
              <a:t>Processes must name each other explicitly:</a:t>
            </a:r>
          </a:p>
          <a:p>
            <a:pPr lvl="1"/>
            <a:r>
              <a:rPr lang="en-US" altLang="en-US" b="1">
                <a:latin typeface="Courier New" panose="02070309020205020404" pitchFamily="49" charset="0"/>
              </a:rPr>
              <a:t>send</a:t>
            </a:r>
            <a:r>
              <a:rPr lang="en-US" altLang="en-US"/>
              <a:t> (</a:t>
            </a:r>
            <a:r>
              <a:rPr lang="en-US" altLang="en-US" i="1"/>
              <a:t>P, message</a:t>
            </a:r>
            <a:r>
              <a:rPr lang="en-US" altLang="en-US"/>
              <a:t>) – send a message to process P</a:t>
            </a:r>
          </a:p>
          <a:p>
            <a:pPr lvl="1"/>
            <a:r>
              <a:rPr lang="en-US" altLang="en-US" b="1">
                <a:latin typeface="Courier New" panose="02070309020205020404" pitchFamily="49" charset="0"/>
              </a:rPr>
              <a:t>receive</a:t>
            </a:r>
            <a:r>
              <a:rPr lang="en-US" altLang="en-US"/>
              <a:t>(</a:t>
            </a:r>
            <a:r>
              <a:rPr lang="en-US" altLang="en-US" i="1"/>
              <a:t>Q, message</a:t>
            </a:r>
            <a:r>
              <a:rPr lang="en-US" altLang="en-US"/>
              <a:t>) – receive a message from process Q</a:t>
            </a:r>
          </a:p>
          <a:p>
            <a:r>
              <a:rPr lang="en-US" altLang="en-US"/>
              <a:t>Properties of communication link</a:t>
            </a:r>
          </a:p>
          <a:p>
            <a:pPr lvl="1"/>
            <a:r>
              <a:rPr lang="en-US" altLang="en-US"/>
              <a:t>Links are established automatically</a:t>
            </a:r>
          </a:p>
          <a:p>
            <a:pPr lvl="1"/>
            <a:r>
              <a:rPr lang="en-US" altLang="en-US"/>
              <a:t>A link is associated with exactly one pair of communicating processes</a:t>
            </a:r>
          </a:p>
          <a:p>
            <a:pPr lvl="1"/>
            <a:r>
              <a:rPr lang="en-US" altLang="en-US"/>
              <a:t>Between each pair there exists exactly one link</a:t>
            </a:r>
          </a:p>
          <a:p>
            <a:pPr lvl="1"/>
            <a:r>
              <a:rPr lang="en-US" altLang="en-US"/>
              <a:t>The link may be unidirectional, but is usually bi-directional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1143D8FC-6F48-4E94-BF58-37342F331C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30757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Indirect Communication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DD569671-6F8E-4503-8E83-6B359504BF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2175" y="1147763"/>
            <a:ext cx="7397583" cy="4073942"/>
          </a:xfrm>
        </p:spPr>
        <p:txBody>
          <a:bodyPr/>
          <a:lstStyle/>
          <a:p>
            <a:r>
              <a:rPr lang="en-US" altLang="en-US"/>
              <a:t>Messages are directed and received from mailboxes (also referred to as ports)</a:t>
            </a:r>
          </a:p>
          <a:p>
            <a:pPr lvl="1"/>
            <a:r>
              <a:rPr lang="en-US" altLang="en-US"/>
              <a:t>Each mailbox has a unique id</a:t>
            </a:r>
          </a:p>
          <a:p>
            <a:pPr lvl="1"/>
            <a:r>
              <a:rPr lang="en-US" altLang="en-US"/>
              <a:t>Processes can communicate only if they share a mailbox</a:t>
            </a:r>
          </a:p>
          <a:p>
            <a:r>
              <a:rPr lang="en-US" altLang="en-US"/>
              <a:t>Properties of communication link</a:t>
            </a:r>
          </a:p>
          <a:p>
            <a:pPr lvl="1"/>
            <a:r>
              <a:rPr lang="en-US" altLang="en-US"/>
              <a:t>Link established only if processes share a common mailbox</a:t>
            </a:r>
          </a:p>
          <a:p>
            <a:pPr lvl="1"/>
            <a:r>
              <a:rPr lang="en-US" altLang="en-US"/>
              <a:t>A link may be associated with many processes</a:t>
            </a:r>
          </a:p>
          <a:p>
            <a:pPr lvl="1"/>
            <a:r>
              <a:rPr lang="en-US" altLang="en-US"/>
              <a:t>Each pair of processes may share several communication links</a:t>
            </a:r>
          </a:p>
          <a:p>
            <a:pPr lvl="1"/>
            <a:r>
              <a:rPr lang="en-US" altLang="en-US"/>
              <a:t>Link may be unidirectional or bi-directional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3">
            <a:extLst>
              <a:ext uri="{FF2B5EF4-FFF2-40B4-BE49-F238E27FC236}">
                <a16:creationId xmlns:a16="http://schemas.microsoft.com/office/drawing/2014/main" id="{34E55BDD-A170-4015-BADB-B0ED48E46A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1135063"/>
            <a:ext cx="7535863" cy="3821112"/>
          </a:xfrm>
        </p:spPr>
        <p:txBody>
          <a:bodyPr/>
          <a:lstStyle/>
          <a:p>
            <a:r>
              <a:rPr lang="en-US" altLang="en-US" dirty="0"/>
              <a:t>Operations</a:t>
            </a:r>
          </a:p>
          <a:p>
            <a:pPr lvl="1"/>
            <a:r>
              <a:rPr lang="en-US" altLang="en-US" dirty="0"/>
              <a:t>Create a new mailbox (port)</a:t>
            </a:r>
          </a:p>
          <a:p>
            <a:pPr lvl="1"/>
            <a:r>
              <a:rPr lang="en-US" altLang="en-US" dirty="0"/>
              <a:t>Send and receive messages through mailbox</a:t>
            </a:r>
          </a:p>
          <a:p>
            <a:pPr lvl="1"/>
            <a:r>
              <a:rPr lang="en-US" altLang="en-US" dirty="0"/>
              <a:t>Delete a mailbox</a:t>
            </a:r>
          </a:p>
          <a:p>
            <a:r>
              <a:rPr lang="en-US" altLang="en-US" dirty="0"/>
              <a:t>Primitives are defined as:</a:t>
            </a:r>
          </a:p>
          <a:p>
            <a:pPr lvl="1"/>
            <a:r>
              <a:rPr lang="en-US" altLang="en-US" b="1" dirty="0">
                <a:latin typeface="Courier New" panose="02070309020205020404" pitchFamily="49" charset="0"/>
              </a:rPr>
              <a:t>send</a:t>
            </a:r>
            <a:r>
              <a:rPr lang="en-US" altLang="en-US" dirty="0"/>
              <a:t>(</a:t>
            </a:r>
            <a:r>
              <a:rPr lang="en-US" altLang="en-US" i="1" dirty="0"/>
              <a:t>A, message</a:t>
            </a:r>
            <a:r>
              <a:rPr lang="en-US" altLang="en-US" dirty="0"/>
              <a:t>) – send a message to mailbox A</a:t>
            </a:r>
          </a:p>
          <a:p>
            <a:pPr lvl="1"/>
            <a:r>
              <a:rPr lang="en-US" altLang="en-US" b="1" dirty="0">
                <a:latin typeface="Courier New" panose="02070309020205020404" pitchFamily="49" charset="0"/>
              </a:rPr>
              <a:t>receive</a:t>
            </a:r>
            <a:r>
              <a:rPr lang="en-US" altLang="en-US" dirty="0"/>
              <a:t>(</a:t>
            </a:r>
            <a:r>
              <a:rPr lang="en-US" altLang="en-US" i="1" dirty="0"/>
              <a:t>A, message</a:t>
            </a:r>
            <a:r>
              <a:rPr lang="en-US" altLang="en-US" dirty="0"/>
              <a:t>) – receive a message from mailbox A</a:t>
            </a:r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5F04958A-396F-4A7F-8CBA-0260CD1966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4572" y="141201"/>
            <a:ext cx="7947025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Indirect Communication (Cont.)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3">
            <a:extLst>
              <a:ext uri="{FF2B5EF4-FFF2-40B4-BE49-F238E27FC236}">
                <a16:creationId xmlns:a16="http://schemas.microsoft.com/office/drawing/2014/main" id="{97701EB2-5660-4646-90DB-5F302502B1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1127125"/>
            <a:ext cx="6637338" cy="4530725"/>
          </a:xfrm>
        </p:spPr>
        <p:txBody>
          <a:bodyPr/>
          <a:lstStyle/>
          <a:p>
            <a:r>
              <a:rPr lang="en-US" altLang="en-US"/>
              <a:t>Mailbox sharing</a:t>
            </a:r>
          </a:p>
          <a:p>
            <a:pPr lvl="1"/>
            <a:r>
              <a:rPr lang="en-US" altLang="en-US" i="1"/>
              <a:t>P</a:t>
            </a:r>
            <a:r>
              <a:rPr lang="en-US" altLang="en-US" i="1" baseline="-25000"/>
              <a:t>1</a:t>
            </a:r>
            <a:r>
              <a:rPr lang="en-US" altLang="en-US" i="1"/>
              <a:t>, P</a:t>
            </a:r>
            <a:r>
              <a:rPr lang="en-US" altLang="en-US" i="1" baseline="-25000"/>
              <a:t>2</a:t>
            </a:r>
            <a:r>
              <a:rPr lang="en-US" altLang="en-US" i="1"/>
              <a:t>,</a:t>
            </a:r>
            <a:r>
              <a:rPr lang="en-US" altLang="en-US"/>
              <a:t> and</a:t>
            </a:r>
            <a:r>
              <a:rPr lang="en-US" altLang="en-US" i="1"/>
              <a:t> P</a:t>
            </a:r>
            <a:r>
              <a:rPr lang="en-US" altLang="en-US" i="1" baseline="-25000"/>
              <a:t>3</a:t>
            </a:r>
            <a:r>
              <a:rPr lang="en-US" altLang="en-US"/>
              <a:t> share mailbox A</a:t>
            </a:r>
          </a:p>
          <a:p>
            <a:pPr lvl="1"/>
            <a:r>
              <a:rPr lang="en-US" altLang="en-US" i="1"/>
              <a:t>P</a:t>
            </a:r>
            <a:r>
              <a:rPr lang="en-US" altLang="en-US" i="1" baseline="-25000"/>
              <a:t>1</a:t>
            </a:r>
            <a:r>
              <a:rPr lang="en-US" altLang="en-US"/>
              <a:t>, sends; </a:t>
            </a:r>
            <a:r>
              <a:rPr lang="en-US" altLang="en-US" i="1"/>
              <a:t>P</a:t>
            </a:r>
            <a:r>
              <a:rPr lang="en-US" altLang="en-US" i="1" baseline="-25000"/>
              <a:t>2</a:t>
            </a:r>
            <a:r>
              <a:rPr lang="en-US" altLang="en-US" i="1"/>
              <a:t> </a:t>
            </a:r>
            <a:r>
              <a:rPr lang="en-US" altLang="en-US"/>
              <a:t>and</a:t>
            </a:r>
            <a:r>
              <a:rPr lang="en-US" altLang="en-US" i="1"/>
              <a:t> P</a:t>
            </a:r>
            <a:r>
              <a:rPr lang="en-US" altLang="en-US" i="1" baseline="-25000"/>
              <a:t>3</a:t>
            </a:r>
            <a:r>
              <a:rPr lang="en-US" altLang="en-US"/>
              <a:t> receive</a:t>
            </a:r>
          </a:p>
          <a:p>
            <a:pPr lvl="1"/>
            <a:r>
              <a:rPr lang="en-US" altLang="en-US"/>
              <a:t>Who gets the message?</a:t>
            </a:r>
          </a:p>
          <a:p>
            <a:r>
              <a:rPr lang="en-US" altLang="en-US"/>
              <a:t>Solutions</a:t>
            </a:r>
          </a:p>
          <a:p>
            <a:pPr lvl="1"/>
            <a:r>
              <a:rPr lang="en-US" altLang="en-US"/>
              <a:t>Allow a link to be associated with at most two processes</a:t>
            </a:r>
          </a:p>
          <a:p>
            <a:pPr lvl="1"/>
            <a:r>
              <a:rPr lang="en-US" altLang="en-US"/>
              <a:t>Allow only one process at a time to execute a receive operation</a:t>
            </a:r>
          </a:p>
          <a:p>
            <a:pPr lvl="1"/>
            <a:r>
              <a:rPr lang="en-US" altLang="en-US"/>
              <a:t>Allow the system to select arbitrarily the receiver.  Sender is notified who the receiver was.</a:t>
            </a:r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24243AD7-0317-465B-AB50-5EC00B8AB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6985" y="129169"/>
            <a:ext cx="8058734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Indirect Communication (Cont.)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066DE404-CE0D-4099-B2D8-AC3784357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55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Synchronization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67B9D991-600B-415B-8F62-A95ED2FAF9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30225" y="1588165"/>
            <a:ext cx="7716838" cy="4976891"/>
          </a:xfrm>
        </p:spPr>
        <p:txBody>
          <a:bodyPr/>
          <a:lstStyle/>
          <a:p>
            <a:pPr marL="379413" indent="-379413">
              <a:defRPr/>
            </a:pPr>
            <a:r>
              <a:rPr lang="en-US" b="1" dirty="0">
                <a:solidFill>
                  <a:srgbClr val="006699"/>
                </a:solidFill>
                <a:latin typeface="+mj-lt"/>
              </a:rPr>
              <a:t>Blocking</a:t>
            </a:r>
            <a:r>
              <a:rPr lang="en-US" dirty="0">
                <a:cs typeface="ＭＳ Ｐゴシック" charset="-128"/>
              </a:rPr>
              <a:t> is considered </a:t>
            </a:r>
            <a:r>
              <a:rPr lang="en-US" b="1" dirty="0">
                <a:solidFill>
                  <a:srgbClr val="006699"/>
                </a:solidFill>
                <a:latin typeface="+mj-lt"/>
              </a:rPr>
              <a:t>synchronous</a:t>
            </a:r>
          </a:p>
          <a:p>
            <a:pPr marL="798513" lvl="1" indent="-341313">
              <a:defRPr/>
            </a:pPr>
            <a:r>
              <a:rPr lang="en-US" b="1" dirty="0"/>
              <a:t>Blocking send </a:t>
            </a:r>
            <a:r>
              <a:rPr lang="en-US" dirty="0"/>
              <a:t>--</a:t>
            </a:r>
            <a:r>
              <a:rPr lang="en-US" b="1" dirty="0"/>
              <a:t> </a:t>
            </a:r>
            <a:r>
              <a:rPr lang="en-US" dirty="0"/>
              <a:t>the sender is blocked until the message is received</a:t>
            </a:r>
          </a:p>
          <a:p>
            <a:pPr marL="798513" lvl="1" indent="-341313">
              <a:defRPr/>
            </a:pPr>
            <a:r>
              <a:rPr lang="en-US" b="1" dirty="0"/>
              <a:t>Blocking receive </a:t>
            </a:r>
            <a:r>
              <a:rPr lang="en-US" dirty="0"/>
              <a:t>--</a:t>
            </a:r>
            <a:r>
              <a:rPr lang="en-US" b="1" dirty="0"/>
              <a:t> </a:t>
            </a:r>
            <a:r>
              <a:rPr lang="en-US" dirty="0"/>
              <a:t>the receiver is  blocked until a message is available</a:t>
            </a:r>
          </a:p>
          <a:p>
            <a:pPr marL="379413" indent="-379413">
              <a:defRPr/>
            </a:pPr>
            <a:r>
              <a:rPr lang="en-US" b="1" dirty="0">
                <a:solidFill>
                  <a:srgbClr val="006699"/>
                </a:solidFill>
                <a:latin typeface="+mj-lt"/>
              </a:rPr>
              <a:t>Non-blocking</a:t>
            </a:r>
            <a:r>
              <a:rPr lang="en-US" dirty="0">
                <a:cs typeface="ＭＳ Ｐゴシック" charset="-128"/>
              </a:rPr>
              <a:t> is considered </a:t>
            </a:r>
            <a:r>
              <a:rPr lang="en-US" b="1" dirty="0">
                <a:solidFill>
                  <a:srgbClr val="006699"/>
                </a:solidFill>
                <a:latin typeface="+mj-lt"/>
              </a:rPr>
              <a:t>asynchronous</a:t>
            </a:r>
          </a:p>
          <a:p>
            <a:pPr marL="798513" lvl="1" indent="-341313">
              <a:defRPr/>
            </a:pPr>
            <a:r>
              <a:rPr lang="en-US" b="1" dirty="0"/>
              <a:t>Non-blocking send</a:t>
            </a:r>
            <a:r>
              <a:rPr lang="en-US" dirty="0"/>
              <a:t> -- the sender sends the message and continue</a:t>
            </a:r>
          </a:p>
          <a:p>
            <a:pPr marL="798513" lvl="1" indent="-341313">
              <a:defRPr/>
            </a:pPr>
            <a:r>
              <a:rPr lang="en-US" b="1" dirty="0"/>
              <a:t>Non-blocking receive</a:t>
            </a:r>
            <a:r>
              <a:rPr lang="en-US" dirty="0"/>
              <a:t> -- the receiver receives:</a:t>
            </a:r>
          </a:p>
          <a:p>
            <a:pPr marL="1141413" lvl="2" indent="-341313">
              <a:defRPr/>
            </a:pPr>
            <a:r>
              <a:rPr lang="en-US" dirty="0"/>
              <a:t>A valid message,  or </a:t>
            </a:r>
          </a:p>
          <a:p>
            <a:pPr marL="1141413" lvl="2" indent="-341313">
              <a:defRPr/>
            </a:pPr>
            <a:r>
              <a:rPr lang="en-US" dirty="0"/>
              <a:t>Null message</a:t>
            </a:r>
          </a:p>
          <a:p>
            <a:pPr marL="398463" indent="-341313">
              <a:defRPr/>
            </a:pPr>
            <a:r>
              <a:rPr lang="en-US" dirty="0">
                <a:ea typeface="ＭＳ Ｐゴシック" charset="0"/>
                <a:cs typeface="ＭＳ Ｐゴシック" charset="-128"/>
              </a:rPr>
              <a:t>Different combinations possible</a:t>
            </a:r>
          </a:p>
          <a:p>
            <a:pPr marL="798513" lvl="1" indent="-341313">
              <a:defRPr/>
            </a:pPr>
            <a:r>
              <a:rPr lang="en-US" dirty="0">
                <a:ea typeface="ＭＳ Ｐゴシック" charset="0"/>
              </a:rPr>
              <a:t>If both send and receive are blocking, we have a </a:t>
            </a:r>
            <a:r>
              <a:rPr lang="en-US" b="1" dirty="0">
                <a:solidFill>
                  <a:srgbClr val="006699"/>
                </a:solidFill>
                <a:latin typeface="+mj-lt"/>
              </a:rPr>
              <a:t>rendezvous</a:t>
            </a:r>
          </a:p>
          <a:p>
            <a:pPr marL="398463" indent="-341313">
              <a:defRPr/>
            </a:pPr>
            <a:endParaRPr lang="en-US" dirty="0">
              <a:cs typeface="ＭＳ Ｐゴシック" charset="-128"/>
            </a:endParaRPr>
          </a:p>
          <a:p>
            <a:pPr marL="1141413" lvl="2" indent="-341313">
              <a:buFont typeface="Monotype Sorts" pitchFamily="-84" charset="2"/>
              <a:buChar char="l"/>
              <a:defRPr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B062E3-7EE3-4CB3-A7FD-45050A40F8C4}"/>
              </a:ext>
            </a:extLst>
          </p:cNvPr>
          <p:cNvSpPr txBox="1"/>
          <p:nvPr/>
        </p:nvSpPr>
        <p:spPr>
          <a:xfrm>
            <a:off x="866272" y="1091585"/>
            <a:ext cx="7471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79413" indent="-379413">
              <a:defRPr/>
            </a:pPr>
            <a:r>
              <a:rPr lang="en-US" dirty="0">
                <a:cs typeface="ＭＳ Ｐゴシック" charset="-128"/>
              </a:rPr>
              <a:t>Message passing may be either blocking or non-blocking</a:t>
            </a:r>
          </a:p>
        </p:txBody>
      </p:sp>
    </p:spTree>
    <p:extLst>
      <p:ext uri="{BB962C8B-B14F-4D97-AF65-F5344CB8AC3E}">
        <p14:creationId xmlns:p14="http://schemas.microsoft.com/office/powerpoint/2010/main" val="16159241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3">
            <a:extLst>
              <a:ext uri="{FF2B5EF4-FFF2-40B4-BE49-F238E27FC236}">
                <a16:creationId xmlns:a16="http://schemas.microsoft.com/office/drawing/2014/main" id="{97701EB2-5660-4646-90DB-5F302502B1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2650" y="1127125"/>
            <a:ext cx="6637338" cy="4530725"/>
          </a:xfrm>
        </p:spPr>
        <p:txBody>
          <a:bodyPr/>
          <a:lstStyle/>
          <a:p>
            <a:r>
              <a:rPr lang="en-US" altLang="en-US" dirty="0"/>
              <a:t>Producer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-84" charset="2"/>
              <a:buNone/>
            </a:pPr>
            <a:r>
              <a:rPr lang="en-US" altLang="en-US" dirty="0">
                <a:cs typeface="Courier New" panose="02070309020205020404" pitchFamily="49" charset="0"/>
              </a:rPr>
              <a:t>           </a:t>
            </a: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message </a:t>
            </a:r>
            <a:r>
              <a:rPr kumimoji="0"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next_produced</a:t>
            </a: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while (true) {</a:t>
            </a:r>
            <a:b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/* produce an item in </a:t>
            </a:r>
            <a:r>
              <a:rPr kumimoji="0"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next_produced</a:t>
            </a: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  <a:b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-84" charset="2"/>
              <a:buNone/>
            </a:pP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send(</a:t>
            </a:r>
            <a:r>
              <a:rPr kumimoji="0"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next_produced</a:t>
            </a: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); 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-84" charset="2"/>
              <a:buNone/>
            </a:pP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}</a:t>
            </a:r>
            <a:r>
              <a:rPr kumimoji="0" lang="en-US" alt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-84" charset="2"/>
              <a:buNone/>
            </a:pPr>
            <a:endParaRPr lang="en-US" altLang="en-US" dirty="0"/>
          </a:p>
          <a:p>
            <a:r>
              <a:rPr lang="en-US" altLang="en-US" dirty="0"/>
              <a:t>Consumer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-84" charset="2"/>
              <a:buNone/>
            </a:pPr>
            <a:r>
              <a:rPr lang="en-US" altLang="en-US" dirty="0"/>
              <a:t>            </a:t>
            </a: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message </a:t>
            </a:r>
            <a:r>
              <a:rPr kumimoji="0"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next_consumed</a:t>
            </a: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 while (true) {</a:t>
            </a:r>
            <a:b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 receive(</a:t>
            </a:r>
            <a:r>
              <a:rPr kumimoji="0"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next_consumed</a:t>
            </a: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b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	/* consume the item in </a:t>
            </a:r>
            <a:r>
              <a:rPr kumimoji="0" lang="en-US" alt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next_consumed</a:t>
            </a: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  <a:b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kumimoji="0" lang="en-US" alt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endParaRPr lang="en-US" altLang="en-US" dirty="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24243AD7-0317-465B-AB50-5EC00B8ABF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3081" y="129169"/>
            <a:ext cx="8058734" cy="576263"/>
          </a:xfrm>
        </p:spPr>
        <p:txBody>
          <a:bodyPr/>
          <a:lstStyle/>
          <a:p>
            <a:pPr eaLnBrk="1" hangingPunct="1"/>
            <a:r>
              <a:rPr lang="en-US" altLang="en-US" sz="3000" dirty="0"/>
              <a:t>Producer-Consumer: Message Passing</a:t>
            </a:r>
          </a:p>
        </p:txBody>
      </p:sp>
    </p:spTree>
    <p:extLst>
      <p:ext uri="{BB962C8B-B14F-4D97-AF65-F5344CB8AC3E}">
        <p14:creationId xmlns:p14="http://schemas.microsoft.com/office/powerpoint/2010/main" val="9924406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EFCCDAF0-ADCB-498D-ABA7-61D9ACD7A1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018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Buffering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9F3FAE0B-E324-4D81-9059-93D9D79F30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1233488"/>
            <a:ext cx="7658100" cy="4530725"/>
          </a:xfrm>
        </p:spPr>
        <p:txBody>
          <a:bodyPr/>
          <a:lstStyle/>
          <a:p>
            <a:r>
              <a:rPr lang="en-US" altLang="en-US"/>
              <a:t>Queue of messages attached to the link.</a:t>
            </a:r>
          </a:p>
          <a:p>
            <a:r>
              <a:rPr lang="en-US" altLang="en-US"/>
              <a:t>Implemented in one of three ways</a:t>
            </a:r>
          </a:p>
          <a:p>
            <a:pPr lvl="1">
              <a:buFont typeface="Monotype Sorts" pitchFamily="-84" charset="2"/>
              <a:buNone/>
            </a:pPr>
            <a:r>
              <a:rPr lang="en-US" altLang="en-US">
                <a:solidFill>
                  <a:srgbClr val="CC6600"/>
                </a:solidFill>
              </a:rPr>
              <a:t>1.</a:t>
            </a:r>
            <a:r>
              <a:rPr lang="en-US" altLang="en-US"/>
              <a:t>	Zero capacity – no messages are queued on a link.</a:t>
            </a:r>
            <a:br>
              <a:rPr lang="en-US" altLang="en-US"/>
            </a:br>
            <a:r>
              <a:rPr lang="en-US" altLang="en-US"/>
              <a:t>Sender must wait for receiver (rendezvous)</a:t>
            </a:r>
          </a:p>
          <a:p>
            <a:pPr lvl="1">
              <a:buFont typeface="Monotype Sorts" pitchFamily="-84" charset="2"/>
              <a:buNone/>
            </a:pPr>
            <a:r>
              <a:rPr lang="en-US" altLang="en-US">
                <a:solidFill>
                  <a:srgbClr val="CC6600"/>
                </a:solidFill>
              </a:rPr>
              <a:t>2.</a:t>
            </a:r>
            <a:r>
              <a:rPr lang="en-US" altLang="en-US"/>
              <a:t>	Bounded capacity – finite length of </a:t>
            </a:r>
            <a:r>
              <a:rPr lang="en-US" altLang="en-US" i="1"/>
              <a:t>n</a:t>
            </a:r>
            <a:r>
              <a:rPr lang="en-US" altLang="en-US"/>
              <a:t> messages</a:t>
            </a:r>
            <a:br>
              <a:rPr lang="en-US" altLang="en-US"/>
            </a:br>
            <a:r>
              <a:rPr lang="en-US" altLang="en-US"/>
              <a:t>Sender must wait if link full</a:t>
            </a:r>
          </a:p>
          <a:p>
            <a:pPr lvl="1">
              <a:buFont typeface="Monotype Sorts" pitchFamily="-84" charset="2"/>
              <a:buNone/>
            </a:pPr>
            <a:r>
              <a:rPr lang="en-US" altLang="en-US">
                <a:solidFill>
                  <a:srgbClr val="CC6600"/>
                </a:solidFill>
              </a:rPr>
              <a:t>3.</a:t>
            </a:r>
            <a:r>
              <a:rPr lang="en-US" altLang="en-US"/>
              <a:t>	Unbounded capacity – infinite length </a:t>
            </a:r>
            <a:br>
              <a:rPr lang="en-US" altLang="en-US"/>
            </a:br>
            <a:r>
              <a:rPr lang="en-US" altLang="en-US"/>
              <a:t>Sender never waits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C25BF9C1-AE04-4A77-B3E6-FD94636BD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6616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Pipes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2C682366-2987-469E-AF71-AD20FF741E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4713" y="1154113"/>
            <a:ext cx="7588250" cy="4530725"/>
          </a:xfrm>
        </p:spPr>
        <p:txBody>
          <a:bodyPr/>
          <a:lstStyle/>
          <a:p>
            <a:r>
              <a:rPr lang="en-US" altLang="en-US"/>
              <a:t>Acts as a conduit allowing two processes to communicate</a:t>
            </a:r>
          </a:p>
          <a:p>
            <a:r>
              <a:rPr lang="en-US" altLang="en-US"/>
              <a:t>Issues:</a:t>
            </a:r>
          </a:p>
          <a:p>
            <a:pPr lvl="1"/>
            <a:r>
              <a:rPr lang="en-US" altLang="en-US"/>
              <a:t>Is communication unidirectional or bidirectional?</a:t>
            </a:r>
          </a:p>
          <a:p>
            <a:pPr lvl="1"/>
            <a:r>
              <a:rPr lang="en-US" altLang="en-US"/>
              <a:t>In the case of two-way communication, is it half or full-duplex?</a:t>
            </a:r>
          </a:p>
          <a:p>
            <a:pPr lvl="1"/>
            <a:r>
              <a:rPr lang="en-US" altLang="en-US"/>
              <a:t>Must there exist a relationship (i.e., </a:t>
            </a:r>
            <a:r>
              <a:rPr lang="en-US" altLang="en-US" b="1" i="1"/>
              <a:t>parent-child</a:t>
            </a:r>
            <a:r>
              <a:rPr lang="en-US" altLang="en-US"/>
              <a:t>) between the communicating processes?</a:t>
            </a:r>
          </a:p>
          <a:p>
            <a:pPr lvl="1"/>
            <a:r>
              <a:rPr lang="en-US" altLang="en-US"/>
              <a:t>Can the pipes be used over a network?</a:t>
            </a:r>
          </a:p>
          <a:p>
            <a:r>
              <a:rPr lang="en-US" altLang="en-US" b="1"/>
              <a:t>Ordinary pipes </a:t>
            </a:r>
            <a:r>
              <a:rPr lang="en-US" altLang="en-US"/>
              <a:t>– cannot be accessed  from outside the process that created it. Typically, a parent process creates a pipe and uses it to communicate with a child process that it created. </a:t>
            </a:r>
          </a:p>
          <a:p>
            <a:r>
              <a:rPr lang="en-US" altLang="en-US" b="1"/>
              <a:t>Named pipes </a:t>
            </a:r>
            <a:r>
              <a:rPr lang="en-US" altLang="en-US"/>
              <a:t>– can be accessed without a parent-child relationship.</a:t>
            </a:r>
          </a:p>
          <a:p>
            <a:pPr>
              <a:buFont typeface="Monotype Sorts" pitchFamily="-84" charset="2"/>
              <a:buNone/>
            </a:pPr>
            <a:endParaRPr lang="en-US" altLang="en-US"/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6">
            <a:extLst>
              <a:ext uri="{FF2B5EF4-FFF2-40B4-BE49-F238E27FC236}">
                <a16:creationId xmlns:a16="http://schemas.microsoft.com/office/drawing/2014/main" id="{39BA9E19-E982-409D-855A-7A7246EB35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63878"/>
            <a:ext cx="8229600" cy="576262"/>
          </a:xfrm>
        </p:spPr>
        <p:txBody>
          <a:bodyPr/>
          <a:lstStyle/>
          <a:p>
            <a:r>
              <a:rPr lang="en-US" altLang="en-US" dirty="0"/>
              <a:t>Ordinary Pipes</a:t>
            </a:r>
          </a:p>
        </p:txBody>
      </p:sp>
      <p:sp>
        <p:nvSpPr>
          <p:cNvPr id="113667" name="Content Placeholder 7">
            <a:extLst>
              <a:ext uri="{FF2B5EF4-FFF2-40B4-BE49-F238E27FC236}">
                <a16:creationId xmlns:a16="http://schemas.microsoft.com/office/drawing/2014/main" id="{F5BD8B2E-EBB3-49C3-9C8D-A24250F505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68363" y="1138238"/>
            <a:ext cx="7537450" cy="4930775"/>
          </a:xfrm>
        </p:spPr>
        <p:txBody>
          <a:bodyPr/>
          <a:lstStyle/>
          <a:p>
            <a:r>
              <a:rPr lang="en-US" altLang="en-US" dirty="0"/>
              <a:t>Ordinary Pipes</a:t>
            </a:r>
            <a:r>
              <a:rPr lang="en-US" altLang="en-US" b="1" dirty="0"/>
              <a:t> </a:t>
            </a:r>
            <a:r>
              <a:rPr lang="en-US" altLang="en-US" dirty="0"/>
              <a:t>allow communication in standard producer-consumer style</a:t>
            </a:r>
          </a:p>
          <a:p>
            <a:r>
              <a:rPr lang="en-US" altLang="en-US" dirty="0"/>
              <a:t>Producer writes to one end (the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write-end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of the pipe)</a:t>
            </a:r>
          </a:p>
          <a:p>
            <a:r>
              <a:rPr lang="en-US" altLang="en-US" dirty="0"/>
              <a:t>Consumer reads from the other end (the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read-end</a:t>
            </a:r>
            <a:r>
              <a:rPr lang="en-US" altLang="en-US" i="1" dirty="0"/>
              <a:t> </a:t>
            </a:r>
            <a:r>
              <a:rPr lang="en-US" altLang="en-US" dirty="0"/>
              <a:t>of the pipe)</a:t>
            </a:r>
          </a:p>
          <a:p>
            <a:r>
              <a:rPr lang="en-US" altLang="en-US" dirty="0"/>
              <a:t>Ordinary pipes are therefore unidirectional</a:t>
            </a:r>
          </a:p>
          <a:p>
            <a:r>
              <a:rPr lang="en-US" altLang="en-US" dirty="0"/>
              <a:t>Require parent-child relationship between communicating processes</a:t>
            </a:r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sz="800" dirty="0"/>
          </a:p>
          <a:p>
            <a:r>
              <a:rPr lang="en-US" altLang="en-US" dirty="0"/>
              <a:t>Windows calls these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anonymous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pipes</a:t>
            </a:r>
          </a:p>
        </p:txBody>
      </p:sp>
      <p:pic>
        <p:nvPicPr>
          <p:cNvPr id="113668" name="Picture 1">
            <a:extLst>
              <a:ext uri="{FF2B5EF4-FFF2-40B4-BE49-F238E27FC236}">
                <a16:creationId xmlns:a16="http://schemas.microsoft.com/office/drawing/2014/main" id="{7F3119A2-4C8F-4927-A524-86ABC2A54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3530600"/>
            <a:ext cx="38893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6">
            <a:extLst>
              <a:ext uri="{FF2B5EF4-FFF2-40B4-BE49-F238E27FC236}">
                <a16:creationId xmlns:a16="http://schemas.microsoft.com/office/drawing/2014/main" id="{F46E3781-78DE-4BB1-BE01-A0E3071BAB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3075" y="217488"/>
            <a:ext cx="8229600" cy="576262"/>
          </a:xfrm>
        </p:spPr>
        <p:txBody>
          <a:bodyPr/>
          <a:lstStyle/>
          <a:p>
            <a:r>
              <a:rPr lang="en-US" altLang="en-US"/>
              <a:t>Named Pipes</a:t>
            </a:r>
          </a:p>
        </p:txBody>
      </p:sp>
      <p:sp>
        <p:nvSpPr>
          <p:cNvPr id="115715" name="Content Placeholder 7">
            <a:extLst>
              <a:ext uri="{FF2B5EF4-FFF2-40B4-BE49-F238E27FC236}">
                <a16:creationId xmlns:a16="http://schemas.microsoft.com/office/drawing/2014/main" id="{18F2E9C8-16A0-4DAA-AF49-56C9A6E9D65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85825" y="1233488"/>
            <a:ext cx="7651750" cy="4530725"/>
          </a:xfrm>
        </p:spPr>
        <p:txBody>
          <a:bodyPr/>
          <a:lstStyle/>
          <a:p>
            <a:r>
              <a:rPr lang="en-US" altLang="en-US"/>
              <a:t>Named Pipes are more powerful than ordinary pipes</a:t>
            </a:r>
          </a:p>
          <a:p>
            <a:r>
              <a:rPr lang="en-US" altLang="en-US"/>
              <a:t>Communication is bidirectional</a:t>
            </a:r>
          </a:p>
          <a:p>
            <a:r>
              <a:rPr lang="en-US" altLang="en-US"/>
              <a:t>No parent-child relationship is necessary between the communicating processes</a:t>
            </a:r>
          </a:p>
          <a:p>
            <a:r>
              <a:rPr lang="en-US" altLang="en-US"/>
              <a:t>Several processes can use the named pipe for communication</a:t>
            </a:r>
          </a:p>
          <a:p>
            <a:r>
              <a:rPr lang="en-US" altLang="en-US"/>
              <a:t>Provided on both UNIX and Windows systems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A75C715D-993B-44C7-ADB7-9A677E467A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6763" y="23653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sz="2800"/>
              <a:t>Communications in Client-Server Systems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4D67705B-FB5C-413D-B899-1A626A2B7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1233488"/>
            <a:ext cx="6794500" cy="4530725"/>
          </a:xfrm>
        </p:spPr>
        <p:txBody>
          <a:bodyPr/>
          <a:lstStyle/>
          <a:p>
            <a:r>
              <a:rPr lang="en-US" altLang="en-US"/>
              <a:t>Sockets</a:t>
            </a:r>
          </a:p>
          <a:p>
            <a:r>
              <a:rPr lang="en-US" altLang="en-US"/>
              <a:t>Remote Procedure Calls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9A89FFA0-4422-4D97-8EC3-0539C7C28F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653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Sockets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7EE1CFE9-1B2A-4F4F-8A26-40D04D7473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76300" y="1154113"/>
            <a:ext cx="7632700" cy="4530725"/>
          </a:xfrm>
        </p:spPr>
        <p:txBody>
          <a:bodyPr/>
          <a:lstStyle/>
          <a:p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socket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is defined as an endpoint for communication</a:t>
            </a:r>
            <a:endParaRPr lang="en-US" altLang="en-US" sz="800" dirty="0"/>
          </a:p>
          <a:p>
            <a:r>
              <a:rPr lang="en-US" altLang="en-US" dirty="0"/>
              <a:t>Concatenation of IP address and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port</a:t>
            </a:r>
            <a:r>
              <a:rPr lang="en-US" altLang="en-US" dirty="0"/>
              <a:t> – a number included at start of message packet to differentiate network services on a host</a:t>
            </a:r>
            <a:endParaRPr lang="en-US" altLang="en-US" sz="800" dirty="0"/>
          </a:p>
          <a:p>
            <a:r>
              <a:rPr lang="en-US" altLang="en-US" dirty="0"/>
              <a:t>The socket </a:t>
            </a:r>
            <a:r>
              <a:rPr lang="en-US" altLang="en-US" b="1" dirty="0"/>
              <a:t>161.25.19.8:1625</a:t>
            </a:r>
            <a:r>
              <a:rPr lang="en-US" altLang="en-US" dirty="0"/>
              <a:t> refers to port </a:t>
            </a:r>
            <a:r>
              <a:rPr lang="en-US" altLang="en-US" b="1" dirty="0"/>
              <a:t>1625</a:t>
            </a:r>
            <a:r>
              <a:rPr lang="en-US" altLang="en-US" dirty="0"/>
              <a:t> on host </a:t>
            </a:r>
            <a:r>
              <a:rPr lang="en-US" altLang="en-US" b="1" dirty="0"/>
              <a:t>161.25.19.8</a:t>
            </a:r>
            <a:endParaRPr lang="en-US" altLang="en-US" sz="800" b="1" dirty="0"/>
          </a:p>
          <a:p>
            <a:r>
              <a:rPr lang="en-US" altLang="en-US" dirty="0"/>
              <a:t>Communication consists between a pair of sockets</a:t>
            </a:r>
            <a:endParaRPr lang="en-US" altLang="en-US" sz="800" dirty="0"/>
          </a:p>
          <a:p>
            <a:r>
              <a:rPr lang="en-US" altLang="en-US" dirty="0"/>
              <a:t>All ports below 1024 are </a:t>
            </a:r>
            <a:r>
              <a:rPr lang="en-US" altLang="en-US" b="1" i="1" dirty="0"/>
              <a:t>well known</a:t>
            </a:r>
            <a:r>
              <a:rPr lang="en-US" altLang="en-US" dirty="0"/>
              <a:t>, used for standard services</a:t>
            </a:r>
            <a:endParaRPr lang="en-US" altLang="en-US" sz="800" dirty="0"/>
          </a:p>
          <a:p>
            <a:r>
              <a:rPr lang="en-US" altLang="en-US" dirty="0"/>
              <a:t>Special IP address 127.0.0.1 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loopback</a:t>
            </a:r>
            <a:r>
              <a:rPr lang="en-US" altLang="en-US" dirty="0"/>
              <a:t>) to refer to system on which process is running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2ED2E090-F4D8-4519-90FE-FAC4503D24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7238" y="22701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Socket Communication</a:t>
            </a:r>
          </a:p>
        </p:txBody>
      </p:sp>
      <p:pic>
        <p:nvPicPr>
          <p:cNvPr id="121859" name="Picture 1">
            <a:extLst>
              <a:ext uri="{FF2B5EF4-FFF2-40B4-BE49-F238E27FC236}">
                <a16:creationId xmlns:a16="http://schemas.microsoft.com/office/drawing/2014/main" id="{4D63FFD0-5A8A-4D78-9147-3649FE911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688" y="1676400"/>
            <a:ext cx="5440362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AC43FE53-E6DD-4685-9922-7444BF8AFB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701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Sockets in Java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FDE461F4-16B3-46F4-BD43-800014F0C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3419475" cy="4530725"/>
          </a:xfrm>
        </p:spPr>
        <p:txBody>
          <a:bodyPr/>
          <a:lstStyle/>
          <a:p>
            <a:r>
              <a:rPr lang="en-US" altLang="en-US" dirty="0"/>
              <a:t>Three types of sockets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Connection-oriented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TCP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Connectionless</a:t>
            </a:r>
            <a:r>
              <a:rPr lang="en-US" altLang="en-US" dirty="0"/>
              <a:t> 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UDP</a:t>
            </a:r>
            <a:r>
              <a:rPr lang="en-US" altLang="en-US" dirty="0"/>
              <a:t>)</a:t>
            </a:r>
          </a:p>
          <a:p>
            <a:pPr lvl="1"/>
            <a:r>
              <a:rPr lang="en-US" altLang="en-US" b="1" dirty="0" err="1">
                <a:latin typeface="Courier New" panose="02070309020205020404" pitchFamily="49" charset="0"/>
              </a:rPr>
              <a:t>MulticastSocket</a:t>
            </a:r>
            <a:r>
              <a:rPr lang="en-US" altLang="en-US" dirty="0"/>
              <a:t> class– data can be sent to multiple recipients</a:t>
            </a:r>
          </a:p>
          <a:p>
            <a:r>
              <a:rPr lang="en-US" altLang="en-US" dirty="0"/>
              <a:t>Consider this “Date” server in Java:</a:t>
            </a:r>
          </a:p>
          <a:p>
            <a:pPr lvl="1"/>
            <a:endParaRPr lang="en-US" altLang="en-US" dirty="0"/>
          </a:p>
          <a:p>
            <a:endParaRPr lang="en-US" altLang="en-US" dirty="0"/>
          </a:p>
        </p:txBody>
      </p:sp>
      <p:pic>
        <p:nvPicPr>
          <p:cNvPr id="123908" name="Picture 1">
            <a:extLst>
              <a:ext uri="{FF2B5EF4-FFF2-40B4-BE49-F238E27FC236}">
                <a16:creationId xmlns:a16="http://schemas.microsoft.com/office/drawing/2014/main" id="{EEE0770C-1450-4345-BEEA-A9C8ED78C9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925" y="1233488"/>
            <a:ext cx="4740275" cy="472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itle 1">
            <a:extLst>
              <a:ext uri="{FF2B5EF4-FFF2-40B4-BE49-F238E27FC236}">
                <a16:creationId xmlns:a16="http://schemas.microsoft.com/office/drawing/2014/main" id="{C7511513-CD31-4692-851D-D1DB58E82D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Sockets in Java</a:t>
            </a: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F8969296-5702-413C-B856-961B30BD4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5013" y="1123950"/>
            <a:ext cx="285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kumimoji="0" lang="en-US" altLang="en-US" dirty="0">
                <a:latin typeface="+mn-lt"/>
              </a:rPr>
              <a:t>The equivalent Date client</a:t>
            </a:r>
          </a:p>
        </p:txBody>
      </p:sp>
      <p:pic>
        <p:nvPicPr>
          <p:cNvPr id="125956" name="Picture 3">
            <a:extLst>
              <a:ext uri="{FF2B5EF4-FFF2-40B4-BE49-F238E27FC236}">
                <a16:creationId xmlns:a16="http://schemas.microsoft.com/office/drawing/2014/main" id="{80564BD1-BFAE-4AE7-BD99-CC3DE4A87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325" y="1620838"/>
            <a:ext cx="4954588" cy="455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E01BCD28-A345-4D38-A597-097FF1FEF5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3363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Remote Procedure Calls</a:t>
            </a: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CDEC6CAE-EDD4-4F10-873D-FB38F22E69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1700" y="1138238"/>
            <a:ext cx="7654925" cy="4867275"/>
          </a:xfrm>
        </p:spPr>
        <p:txBody>
          <a:bodyPr/>
          <a:lstStyle/>
          <a:p>
            <a:r>
              <a:rPr lang="en-US" altLang="en-US" dirty="0"/>
              <a:t>Remote procedure call (RPC) abstracts procedure calls between processes on networked systems</a:t>
            </a:r>
          </a:p>
          <a:p>
            <a:pPr lvl="1"/>
            <a:r>
              <a:rPr lang="en-US" altLang="en-US" dirty="0"/>
              <a:t>Again uses ports for service differentiation</a:t>
            </a:r>
          </a:p>
          <a:p>
            <a:r>
              <a:rPr lang="en-US" altLang="en-US" b="1" dirty="0">
                <a:solidFill>
                  <a:srgbClr val="006699"/>
                </a:solidFill>
                <a:latin typeface="+mj-lt"/>
              </a:rPr>
              <a:t>Stubs</a:t>
            </a:r>
            <a:r>
              <a:rPr lang="en-US" altLang="en-US" dirty="0"/>
              <a:t> – client-side proxy for the actual procedure on the server</a:t>
            </a:r>
          </a:p>
          <a:p>
            <a:r>
              <a:rPr lang="en-US" altLang="en-US" dirty="0"/>
              <a:t>The client-side stub locates the server and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marshalls</a:t>
            </a:r>
            <a:r>
              <a:rPr lang="en-US" altLang="en-US" dirty="0"/>
              <a:t> the parameters</a:t>
            </a:r>
          </a:p>
          <a:p>
            <a:r>
              <a:rPr lang="en-US" altLang="en-US" dirty="0"/>
              <a:t>The server-side stub receives this message, unpacks the marshalled parameters, and performs the procedure on the server</a:t>
            </a:r>
          </a:p>
          <a:p>
            <a:r>
              <a:rPr lang="en-US" altLang="en-US" dirty="0"/>
              <a:t>On Windows, stub code compile from specification written in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Microsoft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Interface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Definition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Language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MIDL</a:t>
            </a:r>
            <a:r>
              <a:rPr lang="en-US" altLang="en-US" dirty="0"/>
              <a:t>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3CFC0513-6498-44D9-8826-FE7B637CBB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0275" y="23018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Remote Procedure Calls (Cont.)</a:t>
            </a:r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2D773B3E-1F58-47D6-A600-27575633E5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0275" y="969963"/>
            <a:ext cx="7672388" cy="4675187"/>
          </a:xfrm>
        </p:spPr>
        <p:txBody>
          <a:bodyPr/>
          <a:lstStyle/>
          <a:p>
            <a:pPr>
              <a:buFont typeface="Monotype Sorts" pitchFamily="-84" charset="2"/>
              <a:buNone/>
            </a:pPr>
            <a:endParaRPr lang="en-US" altLang="en-US" sz="1600" dirty="0"/>
          </a:p>
          <a:p>
            <a:r>
              <a:rPr lang="en-US" altLang="en-US" dirty="0"/>
              <a:t>Data representation handled via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External Data Representation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XDL</a:t>
            </a:r>
            <a:r>
              <a:rPr lang="en-US" altLang="en-US" dirty="0"/>
              <a:t>) format to account for different architectures</a:t>
            </a:r>
          </a:p>
          <a:p>
            <a:pPr lvl="1"/>
            <a:r>
              <a:rPr lang="en-US" altLang="en-US" b="1" dirty="0">
                <a:solidFill>
                  <a:srgbClr val="006699"/>
                </a:solidFill>
                <a:latin typeface="+mj-lt"/>
              </a:rPr>
              <a:t>Big-endian</a:t>
            </a:r>
            <a:r>
              <a:rPr lang="en-US" altLang="en-US" b="1" dirty="0">
                <a:solidFill>
                  <a:srgbClr val="0000FF"/>
                </a:solidFill>
              </a:rPr>
              <a:t> </a:t>
            </a:r>
            <a:r>
              <a:rPr lang="en-US" altLang="en-US" dirty="0"/>
              <a:t>and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little-endian</a:t>
            </a:r>
          </a:p>
          <a:p>
            <a:r>
              <a:rPr lang="en-US" altLang="en-US" dirty="0"/>
              <a:t>Remote communication has more failure scenarios than local</a:t>
            </a:r>
          </a:p>
          <a:p>
            <a:pPr lvl="1"/>
            <a:r>
              <a:rPr lang="en-US" altLang="en-US" dirty="0"/>
              <a:t>Messages can be delivered </a:t>
            </a:r>
            <a:r>
              <a:rPr lang="en-US" altLang="en-US" b="1" i="1" dirty="0"/>
              <a:t>exactly once </a:t>
            </a:r>
            <a:r>
              <a:rPr lang="en-US" altLang="en-US" dirty="0"/>
              <a:t>rather than </a:t>
            </a:r>
            <a:r>
              <a:rPr lang="en-US" altLang="en-US" b="1" i="1" dirty="0"/>
              <a:t>at most once</a:t>
            </a:r>
          </a:p>
          <a:p>
            <a:r>
              <a:rPr lang="en-US" altLang="en-US" dirty="0"/>
              <a:t>OS typically provides a rendezvous (or </a:t>
            </a:r>
            <a:r>
              <a:rPr lang="en-US" altLang="en-US" b="1" dirty="0">
                <a:solidFill>
                  <a:srgbClr val="006699"/>
                </a:solidFill>
                <a:latin typeface="+mj-lt"/>
              </a:rPr>
              <a:t>matchmaker</a:t>
            </a:r>
            <a:r>
              <a:rPr lang="en-US" altLang="en-US" dirty="0"/>
              <a:t>) service to connect client and server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D538A429-F2A7-4F7C-87E2-EEC652982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0188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/>
              <a:t>Execution of RPC</a:t>
            </a:r>
          </a:p>
        </p:txBody>
      </p:sp>
      <p:pic>
        <p:nvPicPr>
          <p:cNvPr id="131075" name="Picture 1">
            <a:extLst>
              <a:ext uri="{FF2B5EF4-FFF2-40B4-BE49-F238E27FC236}">
                <a16:creationId xmlns:a16="http://schemas.microsoft.com/office/drawing/2014/main" id="{ECFE0A42-3507-487F-9D40-A6D4040A6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909638"/>
            <a:ext cx="4419600" cy="531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81719306-4F82-48FE-911C-AE3ACD5990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End of Chapter 3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69141823-0818-4D21-8248-27E5004ACA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9300" y="228600"/>
            <a:ext cx="7937500" cy="576263"/>
          </a:xfrm>
        </p:spPr>
        <p:txBody>
          <a:bodyPr/>
          <a:lstStyle/>
          <a:p>
            <a:pPr eaLnBrk="1" hangingPunct="1"/>
            <a:r>
              <a:rPr lang="en-US" altLang="en-US"/>
              <a:t>Producer-Consumer Problem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99B8C2EA-F3A4-449A-81E9-2FC5EC36E1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4388" y="1214438"/>
            <a:ext cx="6825665" cy="4344151"/>
          </a:xfrm>
        </p:spPr>
        <p:txBody>
          <a:bodyPr/>
          <a:lstStyle/>
          <a:p>
            <a:r>
              <a:rPr lang="en-US" altLang="en-US" dirty="0"/>
              <a:t>Paradigm for cooperating processes:</a:t>
            </a:r>
          </a:p>
          <a:p>
            <a:pPr lvl="1"/>
            <a:r>
              <a:rPr lang="en-US" altLang="en-US" i="1" dirty="0"/>
              <a:t>producer</a:t>
            </a:r>
            <a:r>
              <a:rPr lang="en-US" altLang="en-US" dirty="0"/>
              <a:t> process produces information that is consumed by a </a:t>
            </a:r>
            <a:r>
              <a:rPr lang="en-US" altLang="en-US" i="1" dirty="0"/>
              <a:t>consumer</a:t>
            </a:r>
            <a:r>
              <a:rPr lang="en-US" altLang="en-US" dirty="0"/>
              <a:t> process</a:t>
            </a:r>
          </a:p>
          <a:p>
            <a:r>
              <a:rPr lang="en-US" altLang="en-US" dirty="0"/>
              <a:t>Two variations:</a:t>
            </a:r>
          </a:p>
          <a:p>
            <a:pPr lvl="1"/>
            <a:r>
              <a:rPr lang="en-US" altLang="en-US" b="1" dirty="0">
                <a:solidFill>
                  <a:srgbClr val="3366FF"/>
                </a:solidFill>
              </a:rPr>
              <a:t>unbounded-buffer </a:t>
            </a:r>
            <a:r>
              <a:rPr lang="en-US" altLang="en-US" dirty="0"/>
              <a:t>places no practical limit on the size of the buffer:</a:t>
            </a:r>
          </a:p>
          <a:p>
            <a:pPr lvl="2"/>
            <a:r>
              <a:rPr lang="en-US" altLang="en-US" dirty="0"/>
              <a:t>Producer never waits</a:t>
            </a:r>
          </a:p>
          <a:p>
            <a:pPr lvl="2"/>
            <a:r>
              <a:rPr lang="en-US" altLang="en-US" dirty="0"/>
              <a:t>Consumer waits if there is no buffer to consume</a:t>
            </a:r>
          </a:p>
          <a:p>
            <a:pPr lvl="1"/>
            <a:r>
              <a:rPr lang="en-US" altLang="en-US" b="1" dirty="0">
                <a:solidFill>
                  <a:srgbClr val="3366FF"/>
                </a:solidFill>
              </a:rPr>
              <a:t>bounded-buffer </a:t>
            </a:r>
            <a:r>
              <a:rPr lang="en-US" altLang="en-US" dirty="0"/>
              <a:t>assumes that there is a fixed buffer size</a:t>
            </a:r>
          </a:p>
          <a:p>
            <a:pPr lvl="2"/>
            <a:r>
              <a:rPr lang="en-US" altLang="en-US" dirty="0"/>
              <a:t>Producer must wait if all buffers are full</a:t>
            </a:r>
          </a:p>
          <a:p>
            <a:pPr lvl="2"/>
            <a:r>
              <a:rPr lang="en-US" altLang="en-US" dirty="0"/>
              <a:t>Consumer waits if there is no buffer to consume</a:t>
            </a:r>
          </a:p>
        </p:txBody>
      </p:sp>
    </p:spTree>
    <p:extLst>
      <p:ext uri="{BB962C8B-B14F-4D97-AF65-F5344CB8AC3E}">
        <p14:creationId xmlns:p14="http://schemas.microsoft.com/office/powerpoint/2010/main" val="22538635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F57EF3B1-9524-4F9F-8D41-66B70E161C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0450" y="222250"/>
            <a:ext cx="7626350" cy="576263"/>
          </a:xfrm>
        </p:spPr>
        <p:txBody>
          <a:bodyPr/>
          <a:lstStyle/>
          <a:p>
            <a:pPr eaLnBrk="1" hangingPunct="1"/>
            <a:r>
              <a:rPr lang="en-US" altLang="en-US"/>
              <a:t>Cooperating Processes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B798C0ED-ADE6-4E25-8FAE-2D195C2DFE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7529513" cy="4530725"/>
          </a:xfrm>
        </p:spPr>
        <p:txBody>
          <a:bodyPr/>
          <a:lstStyle/>
          <a:p>
            <a:r>
              <a:rPr lang="en-US" altLang="en-US" b="1" i="1"/>
              <a:t>Independent</a:t>
            </a:r>
            <a:r>
              <a:rPr lang="en-US" altLang="en-US"/>
              <a:t> process cannot affect or be affected by the execution of another process</a:t>
            </a:r>
          </a:p>
          <a:p>
            <a:r>
              <a:rPr lang="en-US" altLang="en-US" b="1" i="1">
                <a:solidFill>
                  <a:srgbClr val="000000"/>
                </a:solidFill>
              </a:rPr>
              <a:t>Cooperating</a:t>
            </a:r>
            <a:r>
              <a:rPr lang="en-US" altLang="en-US"/>
              <a:t> process can affect or be affected by the execution of another process</a:t>
            </a:r>
          </a:p>
          <a:p>
            <a:r>
              <a:rPr lang="en-US" altLang="en-US"/>
              <a:t>Advantages of process cooperation</a:t>
            </a:r>
          </a:p>
          <a:p>
            <a:pPr lvl="1"/>
            <a:r>
              <a:rPr lang="en-US" altLang="en-US"/>
              <a:t>Information sharing </a:t>
            </a:r>
          </a:p>
          <a:p>
            <a:pPr lvl="1"/>
            <a:r>
              <a:rPr lang="en-US" altLang="en-US"/>
              <a:t>Computation speed-up</a:t>
            </a:r>
          </a:p>
          <a:p>
            <a:pPr lvl="1"/>
            <a:r>
              <a:rPr lang="en-US" altLang="en-US"/>
              <a:t>Modularity</a:t>
            </a:r>
          </a:p>
          <a:p>
            <a:pPr lvl="1"/>
            <a:r>
              <a:rPr lang="en-US" altLang="en-US"/>
              <a:t>Convenience</a:t>
            </a:r>
          </a:p>
        </p:txBody>
      </p:sp>
    </p:spTree>
    <p:extLst>
      <p:ext uri="{BB962C8B-B14F-4D97-AF65-F5344CB8AC3E}">
        <p14:creationId xmlns:p14="http://schemas.microsoft.com/office/powerpoint/2010/main" val="24933252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066DE404-CE0D-4099-B2D8-AC37843571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555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Synchronization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67B9D991-600B-415B-8F62-A95ED2FAF9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250" y="1050925"/>
            <a:ext cx="7716838" cy="4984750"/>
          </a:xfrm>
        </p:spPr>
        <p:txBody>
          <a:bodyPr/>
          <a:lstStyle/>
          <a:p>
            <a:pPr marL="379413" indent="-379413">
              <a:defRPr/>
            </a:pPr>
            <a:r>
              <a:rPr lang="en-US" dirty="0">
                <a:cs typeface="ＭＳ Ｐゴシック" charset="-128"/>
              </a:rPr>
              <a:t>Message passing may be either blocking or non-blocking</a:t>
            </a:r>
          </a:p>
          <a:p>
            <a:pPr marL="779463" lvl="1" indent="-379413">
              <a:defRPr/>
            </a:pPr>
            <a:r>
              <a:rPr lang="en-US" b="1" dirty="0">
                <a:solidFill>
                  <a:srgbClr val="3366FF"/>
                </a:solidFill>
                <a:cs typeface="ＭＳ Ｐゴシック" charset="-128"/>
              </a:rPr>
              <a:t>Blocking</a:t>
            </a:r>
            <a:r>
              <a:rPr lang="en-US" dirty="0">
                <a:cs typeface="ＭＳ Ｐゴシック" charset="-128"/>
              </a:rPr>
              <a:t> is considered </a:t>
            </a:r>
            <a:r>
              <a:rPr lang="en-US" b="1" dirty="0">
                <a:solidFill>
                  <a:srgbClr val="3366FF"/>
                </a:solidFill>
                <a:cs typeface="ＭＳ Ｐゴシック" charset="-128"/>
              </a:rPr>
              <a:t>synchronous</a:t>
            </a:r>
          </a:p>
          <a:p>
            <a:pPr marL="1141413" lvl="2" indent="-341313">
              <a:defRPr/>
            </a:pPr>
            <a:r>
              <a:rPr lang="en-US" b="1" dirty="0"/>
              <a:t>Blocking send </a:t>
            </a:r>
            <a:r>
              <a:rPr lang="en-US" dirty="0"/>
              <a:t>--</a:t>
            </a:r>
            <a:r>
              <a:rPr lang="en-US" b="1" dirty="0"/>
              <a:t> </a:t>
            </a:r>
            <a:r>
              <a:rPr lang="en-US" dirty="0"/>
              <a:t>the sender is blocked until the message is received</a:t>
            </a:r>
          </a:p>
          <a:p>
            <a:pPr marL="1141413" lvl="2" indent="-341313">
              <a:defRPr/>
            </a:pPr>
            <a:r>
              <a:rPr lang="en-US" b="1" dirty="0"/>
              <a:t>Blocking receive </a:t>
            </a:r>
            <a:r>
              <a:rPr lang="en-US" dirty="0"/>
              <a:t>--</a:t>
            </a:r>
            <a:r>
              <a:rPr lang="en-US" b="1" dirty="0"/>
              <a:t> </a:t>
            </a:r>
            <a:r>
              <a:rPr lang="en-US" dirty="0"/>
              <a:t>the receiver is  blocked until a message is available</a:t>
            </a:r>
          </a:p>
          <a:p>
            <a:pPr marL="779463" lvl="1" indent="-379413">
              <a:defRPr/>
            </a:pPr>
            <a:r>
              <a:rPr lang="en-US" b="1" dirty="0">
                <a:solidFill>
                  <a:srgbClr val="3366FF"/>
                </a:solidFill>
                <a:cs typeface="ＭＳ Ｐゴシック" charset="-128"/>
              </a:rPr>
              <a:t>Non-blocking</a:t>
            </a:r>
            <a:r>
              <a:rPr lang="en-US" dirty="0">
                <a:cs typeface="ＭＳ Ｐゴシック" charset="-128"/>
              </a:rPr>
              <a:t> is considered </a:t>
            </a:r>
            <a:r>
              <a:rPr lang="en-US" b="1" dirty="0">
                <a:solidFill>
                  <a:srgbClr val="3366FF"/>
                </a:solidFill>
                <a:cs typeface="ＭＳ Ｐゴシック" charset="-128"/>
              </a:rPr>
              <a:t>asynchronous</a:t>
            </a:r>
          </a:p>
          <a:p>
            <a:pPr marL="1141413" lvl="2" indent="-341313">
              <a:defRPr/>
            </a:pPr>
            <a:r>
              <a:rPr lang="en-US" b="1" dirty="0"/>
              <a:t>Non-blocking send</a:t>
            </a:r>
            <a:r>
              <a:rPr lang="en-US" dirty="0"/>
              <a:t> -- the sender sends the message and continue</a:t>
            </a:r>
          </a:p>
          <a:p>
            <a:pPr marL="1141413" lvl="2" indent="-341313">
              <a:defRPr/>
            </a:pPr>
            <a:r>
              <a:rPr lang="en-US" b="1" dirty="0"/>
              <a:t>Non-blocking receive</a:t>
            </a:r>
            <a:r>
              <a:rPr lang="en-US" dirty="0"/>
              <a:t> -- the receiver receives:</a:t>
            </a:r>
          </a:p>
          <a:p>
            <a:pPr marL="1141413" lvl="2" indent="-341313">
              <a:defRPr/>
            </a:pPr>
            <a:r>
              <a:rPr lang="en-US" dirty="0"/>
              <a:t>A valid message,  or </a:t>
            </a:r>
          </a:p>
          <a:p>
            <a:pPr marL="1141413" lvl="2" indent="-341313">
              <a:defRPr/>
            </a:pPr>
            <a:r>
              <a:rPr lang="en-US" dirty="0"/>
              <a:t>Null message</a:t>
            </a:r>
          </a:p>
          <a:p>
            <a:pPr marL="798513" lvl="1" indent="-341313">
              <a:defRPr/>
            </a:pPr>
            <a:r>
              <a:rPr lang="en-US" dirty="0">
                <a:ea typeface="ＭＳ Ｐゴシック" charset="0"/>
                <a:cs typeface="ＭＳ Ｐゴシック" charset="-128"/>
              </a:rPr>
              <a:t>Different combinations possible</a:t>
            </a:r>
          </a:p>
          <a:p>
            <a:pPr marL="1141413" lvl="2" indent="-341313">
              <a:defRPr/>
            </a:pPr>
            <a:r>
              <a:rPr lang="en-US" dirty="0">
                <a:ea typeface="ＭＳ Ｐゴシック" charset="0"/>
              </a:rPr>
              <a:t>If both send and receive are blocking, we have a </a:t>
            </a:r>
            <a:r>
              <a:rPr lang="en-US" b="1" dirty="0">
                <a:solidFill>
                  <a:srgbClr val="3366FF"/>
                </a:solidFill>
                <a:ea typeface="ＭＳ Ｐゴシック" charset="0"/>
                <a:cs typeface="ＭＳ Ｐゴシック" charset="0"/>
              </a:rPr>
              <a:t>rendezvous</a:t>
            </a:r>
          </a:p>
          <a:p>
            <a:pPr marL="398463" indent="-341313">
              <a:defRPr/>
            </a:pPr>
            <a:endParaRPr lang="en-US" dirty="0">
              <a:cs typeface="ＭＳ Ｐゴシック" charset="-128"/>
            </a:endParaRPr>
          </a:p>
          <a:p>
            <a:pPr marL="1141413" lvl="2" indent="-341313">
              <a:buFont typeface="Monotype Sorts" pitchFamily="-84" charset="2"/>
              <a:buChar char="l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045476"/>
      </p:ext>
    </p:extLst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16528</TotalTime>
  <Words>3040</Words>
  <Application>Microsoft Office PowerPoint</Application>
  <PresentationFormat>On-screen Show (4:3)</PresentationFormat>
  <Paragraphs>384</Paragraphs>
  <Slides>58</Slides>
  <Notes>55</Notes>
  <HiddenSlides>23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9" baseType="lpstr">
      <vt:lpstr>Arial</vt:lpstr>
      <vt:lpstr>Courier</vt:lpstr>
      <vt:lpstr>Courier New</vt:lpstr>
      <vt:lpstr>Helvetica</vt:lpstr>
      <vt:lpstr>Monaco</vt:lpstr>
      <vt:lpstr>Monotype Sorts</vt:lpstr>
      <vt:lpstr>Times New Roman</vt:lpstr>
      <vt:lpstr>Verdana</vt:lpstr>
      <vt:lpstr>Webdings</vt:lpstr>
      <vt:lpstr>Wingdings</vt:lpstr>
      <vt:lpstr>os-8</vt:lpstr>
      <vt:lpstr>Chapter 3:  Processes</vt:lpstr>
      <vt:lpstr>Process Concept</vt:lpstr>
      <vt:lpstr>Process Concept (Cont.)</vt:lpstr>
      <vt:lpstr>Process in Memory</vt:lpstr>
      <vt:lpstr>Memory Layout of a C Program</vt:lpstr>
      <vt:lpstr>Process State</vt:lpstr>
      <vt:lpstr>Diagram of Process State</vt:lpstr>
      <vt:lpstr>Process Control Block (PCB)</vt:lpstr>
      <vt:lpstr>Process Representation in Linux</vt:lpstr>
      <vt:lpstr>Process Scheduling</vt:lpstr>
      <vt:lpstr>Ready and Wait Queues</vt:lpstr>
      <vt:lpstr>Representation of Process Scheduling</vt:lpstr>
      <vt:lpstr>CPU Switch From Process to Process</vt:lpstr>
      <vt:lpstr>Context Switch</vt:lpstr>
      <vt:lpstr>Operations on Processes</vt:lpstr>
      <vt:lpstr>Process Creation</vt:lpstr>
      <vt:lpstr>Process Creation (Cont.)</vt:lpstr>
      <vt:lpstr>A Tree of Processes in Linux</vt:lpstr>
      <vt:lpstr>C Program Forking Separate Process</vt:lpstr>
      <vt:lpstr>Process Termination</vt:lpstr>
      <vt:lpstr>Process Termination</vt:lpstr>
      <vt:lpstr>Interprocess Communication</vt:lpstr>
      <vt:lpstr>Communications Models </vt:lpstr>
      <vt:lpstr>Producer-Consumer Problem</vt:lpstr>
      <vt:lpstr>IPC – Shared Memory</vt:lpstr>
      <vt:lpstr>Bounded-Buffer – Shared-Memory Solution</vt:lpstr>
      <vt:lpstr>Producer Process – Shared Memory</vt:lpstr>
      <vt:lpstr>Consumer Process – Shared Memory</vt:lpstr>
      <vt:lpstr>What about Filling all the Buffers?</vt:lpstr>
      <vt:lpstr>Producer </vt:lpstr>
      <vt:lpstr>Consumer</vt:lpstr>
      <vt:lpstr>Race Condition</vt:lpstr>
      <vt:lpstr>Race Condition (Cont.)</vt:lpstr>
      <vt:lpstr>IPC – Message Passing</vt:lpstr>
      <vt:lpstr>Message Passing (Cont.)</vt:lpstr>
      <vt:lpstr>Implementation of Communication Link</vt:lpstr>
      <vt:lpstr>Direct Communication</vt:lpstr>
      <vt:lpstr>Indirect Communication</vt:lpstr>
      <vt:lpstr>Indirect Communication (Cont.)</vt:lpstr>
      <vt:lpstr>Indirect Communication (Cont.)</vt:lpstr>
      <vt:lpstr>Synchronization</vt:lpstr>
      <vt:lpstr>Producer-Consumer: Message Passing</vt:lpstr>
      <vt:lpstr>Buffering</vt:lpstr>
      <vt:lpstr>Pipes</vt:lpstr>
      <vt:lpstr>Ordinary Pipes</vt:lpstr>
      <vt:lpstr>Named Pipes</vt:lpstr>
      <vt:lpstr>Communications in Client-Server Systems</vt:lpstr>
      <vt:lpstr>Sockets</vt:lpstr>
      <vt:lpstr>Socket Communication</vt:lpstr>
      <vt:lpstr>Sockets in Java</vt:lpstr>
      <vt:lpstr>Sockets in Java</vt:lpstr>
      <vt:lpstr>Remote Procedure Calls</vt:lpstr>
      <vt:lpstr>Remote Procedure Calls (Cont.)</vt:lpstr>
      <vt:lpstr>Execution of RPC</vt:lpstr>
      <vt:lpstr>End of Chapter 3</vt:lpstr>
      <vt:lpstr>Producer-Consumer Problem</vt:lpstr>
      <vt:lpstr>Cooperating Processes</vt:lpstr>
      <vt:lpstr>Synchronization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Ladislau Boloni</cp:lastModifiedBy>
  <cp:revision>349</cp:revision>
  <cp:lastPrinted>2013-10-02T18:16:40Z</cp:lastPrinted>
  <dcterms:created xsi:type="dcterms:W3CDTF">2011-01-13T23:43:38Z</dcterms:created>
  <dcterms:modified xsi:type="dcterms:W3CDTF">2020-09-16T18:32:43Z</dcterms:modified>
</cp:coreProperties>
</file>