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36"/>
  </p:notesMasterIdLst>
  <p:handoutMasterIdLst>
    <p:handoutMasterId r:id="rId37"/>
  </p:handoutMasterIdLst>
  <p:sldIdLst>
    <p:sldId id="330" r:id="rId2"/>
    <p:sldId id="349" r:id="rId3"/>
    <p:sldId id="350" r:id="rId4"/>
    <p:sldId id="411" r:id="rId5"/>
    <p:sldId id="352" r:id="rId6"/>
    <p:sldId id="354" r:id="rId7"/>
    <p:sldId id="421" r:id="rId8"/>
    <p:sldId id="356" r:id="rId9"/>
    <p:sldId id="357" r:id="rId10"/>
    <p:sldId id="358" r:id="rId11"/>
    <p:sldId id="360" r:id="rId12"/>
    <p:sldId id="359" r:id="rId13"/>
    <p:sldId id="413" r:id="rId14"/>
    <p:sldId id="420" r:id="rId15"/>
    <p:sldId id="361" r:id="rId16"/>
    <p:sldId id="393" r:id="rId17"/>
    <p:sldId id="404" r:id="rId18"/>
    <p:sldId id="432" r:id="rId19"/>
    <p:sldId id="433" r:id="rId20"/>
    <p:sldId id="403" r:id="rId21"/>
    <p:sldId id="375" r:id="rId22"/>
    <p:sldId id="426" r:id="rId23"/>
    <p:sldId id="427" r:id="rId24"/>
    <p:sldId id="429" r:id="rId25"/>
    <p:sldId id="430" r:id="rId26"/>
    <p:sldId id="391" r:id="rId27"/>
    <p:sldId id="409" r:id="rId28"/>
    <p:sldId id="400" r:id="rId29"/>
    <p:sldId id="425" r:id="rId30"/>
    <p:sldId id="401" r:id="rId31"/>
    <p:sldId id="431" r:id="rId32"/>
    <p:sldId id="402" r:id="rId33"/>
    <p:sldId id="387" r:id="rId34"/>
    <p:sldId id="392" r:id="rId35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lberschatz, Avi" initials="SA" lastIdx="1" clrIdx="0">
    <p:extLst>
      <p:ext uri="{19B8F6BF-5375-455C-9EA6-DF929625EA0E}">
        <p15:presenceInfo xmlns:p15="http://schemas.microsoft.com/office/powerpoint/2012/main" userId="S::avi@yale.edu::016206a9-3acf-4d04-9473-be90a77fcf7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800000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33" autoAdjust="0"/>
    <p:restoredTop sz="94667"/>
  </p:normalViewPr>
  <p:slideViewPr>
    <p:cSldViewPr snapToGrid="0">
      <p:cViewPr varScale="1">
        <p:scale>
          <a:sx n="111" d="100"/>
          <a:sy n="111" d="100"/>
        </p:scale>
        <p:origin x="1996" y="60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9668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54292038-6B0F-2949-BFB3-4480D592610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53CBFB87-3130-8A40-8B9F-D30E7EF9A78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>
            <a:extLst>
              <a:ext uri="{FF2B5EF4-FFF2-40B4-BE49-F238E27FC236}">
                <a16:creationId xmlns:a16="http://schemas.microsoft.com/office/drawing/2014/main" id="{F0701F88-43FF-0741-8A3A-C0F52350229C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>
            <a:extLst>
              <a:ext uri="{FF2B5EF4-FFF2-40B4-BE49-F238E27FC236}">
                <a16:creationId xmlns:a16="http://schemas.microsoft.com/office/drawing/2014/main" id="{3A87DA65-858F-5A45-B34A-C02AA0EBFC03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pitchFamily="2" charset="0"/>
              </a:defRPr>
            </a:lvl1pPr>
          </a:lstStyle>
          <a:p>
            <a:pPr>
              <a:defRPr/>
            </a:pPr>
            <a:fld id="{C746EC8E-B597-402D-9662-ABD14BABEE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3A289FF7-9133-044D-B490-8A3FD0ABAE4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E37CAAC1-3D1D-9E43-A83C-E5D89AC6506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DED26F54-2C52-46FF-BCE0-8696D754157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180789FC-DD11-5542-803A-9516EB334E3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58A87854-4AA0-1349-AAA1-90BFC8DE2E9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97C6A482-1B06-854B-9B2C-D5CE05B6625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F8DDF7C7-3008-4DC4-9F8B-1490BCFC99E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D6E874EA-6D46-4D5A-A67E-32C6E4712B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DDC88E0-05A8-4892-B21E-9326A8D3E05F}" type="slidenum">
              <a:rPr lang="en-US" altLang="en-US" smtClean="0">
                <a:latin typeface="Times New Roman" panose="02020603050405020304" pitchFamily="18" charset="0"/>
              </a:rPr>
              <a:pPr/>
              <a:t>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76CF1BC6-EF44-430B-853A-1916C3A573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53BC5144-BC73-40F2-9D46-6DC1B56AC6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92B20D6A-74B8-4F94-A917-6CF1BD9CF2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8563" y="701675"/>
            <a:ext cx="4681537" cy="3511550"/>
          </a:xfrm>
          <a:ln/>
        </p:spPr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4BD16ED7-7618-4443-A1AB-1EEB7BDAC2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8025" y="4448175"/>
            <a:ext cx="5662613" cy="4213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926" tIns="46963" rIns="93926" bIns="46963" anchor="t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90530582-34A1-40CB-B831-D1F3E3C92A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E9CF4A8B-5951-4925-B7B5-B6A1187097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4FD739A5-736F-49FB-B5C5-655EDC9329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45A804FB-0337-45E9-B1E1-4917EA812A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67E33B51-0000-42AD-B920-0A0E39C032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F1A2DA55-94B7-44EA-9189-4528FAFDBE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23AA6C9F-7A55-412F-9FE5-55CB6315EA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7D951E66-1449-4BF2-BD6D-78F009D7DF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0434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23AA6C9F-7A55-412F-9FE5-55CB6315EA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7D951E66-1449-4BF2-BD6D-78F009D7DF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D6646A39-9D9C-4576-B76B-C83B690BB2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E615B404-9F60-46B3-9E39-216C932152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AA51FF58-C105-4A9E-9630-D9A0E11B7B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775B7E24-1F9A-4145-81FD-5FA9539C1B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C2BE2D62-DA23-4A1C-BD18-BB29F30D26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F0FE727F-6BA6-4D29-9307-3BEF041495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F61F88E3-AC2E-45D7-A9AF-5C1FFFB92C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9064BE0D-CEB9-40CC-8FCE-AE12BD2F3A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7FB1ABE3-7495-4F27-8466-A83A6316E3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0AB51EC2-9DAA-4A25-97D8-1FD619E54E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24EFBA2C-B5AE-4069-BF8B-611B0CEA78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7EE8AC62-1D2C-4420-B345-3BE889F06A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245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24EFBA2C-B5AE-4069-BF8B-611B0CEA78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7EE8AC62-1D2C-4420-B345-3BE889F06A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778391D3-ADD6-4090-9893-F708D70934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26B622F6-6930-47DF-9588-CC13ADD7EA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263EBCDF-9BF5-4BA4-A046-5EF9DC6D4C3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089D0B39-6328-4D25-9200-1051CE46BE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09334B8E-3D1F-4D13-A54E-BFE97B3635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4C4D753E-0D96-484D-AE41-DA069EC6DC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DF662679-C637-4C5D-AA50-BC23CF2FDEA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82D00A35-AD54-491F-B947-6CA0B491F3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35202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DF662679-C637-4C5D-AA50-BC23CF2FDEA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82D00A35-AD54-491F-B947-6CA0B491F3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0974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DA55C65A-3BB8-4C4D-AEA1-3229F021DC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11570280-4FF2-4E66-8C6A-EFD1536FB0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2667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CACD6A6E-859E-4B10-B0E4-6EB13D783A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5A0DDCD0-8B5C-445D-8C9C-4A2B029B9A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7498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7998D125-052E-430C-A5E5-045AF42622E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854BE39E-4EE8-44E7-927E-467747CCDC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>
            <a:extLst>
              <a:ext uri="{FF2B5EF4-FFF2-40B4-BE49-F238E27FC236}">
                <a16:creationId xmlns:a16="http://schemas.microsoft.com/office/drawing/2014/main" id="{758CADB1-93CB-4274-A8D1-6924002778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B72E9B2A-EB18-4339-B030-69967F55A4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>
            <a:extLst>
              <a:ext uri="{FF2B5EF4-FFF2-40B4-BE49-F238E27FC236}">
                <a16:creationId xmlns:a16="http://schemas.microsoft.com/office/drawing/2014/main" id="{B2BD6E28-4416-466E-9B96-F46B9236EF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EB7937B3-A5D5-4AE2-BC95-CEE0E5EA00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23AA6C9F-7A55-412F-9FE5-55CB6315EA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7D951E66-1449-4BF2-BD6D-78F009D7DF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93471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>
            <a:extLst>
              <a:ext uri="{FF2B5EF4-FFF2-40B4-BE49-F238E27FC236}">
                <a16:creationId xmlns:a16="http://schemas.microsoft.com/office/drawing/2014/main" id="{6547A43D-05BF-453A-830D-AFDB612267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107523" name="Rectangle 3">
            <a:extLst>
              <a:ext uri="{FF2B5EF4-FFF2-40B4-BE49-F238E27FC236}">
                <a16:creationId xmlns:a16="http://schemas.microsoft.com/office/drawing/2014/main" id="{6239D267-6630-4441-AAD5-6EBECFC6D8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>
            <a:extLst>
              <a:ext uri="{FF2B5EF4-FFF2-40B4-BE49-F238E27FC236}">
                <a16:creationId xmlns:a16="http://schemas.microsoft.com/office/drawing/2014/main" id="{6547A43D-05BF-453A-830D-AFDB612267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107523" name="Rectangle 3">
            <a:extLst>
              <a:ext uri="{FF2B5EF4-FFF2-40B4-BE49-F238E27FC236}">
                <a16:creationId xmlns:a16="http://schemas.microsoft.com/office/drawing/2014/main" id="{6239D267-6630-4441-AAD5-6EBECFC6D8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8172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>
            <a:extLst>
              <a:ext uri="{FF2B5EF4-FFF2-40B4-BE49-F238E27FC236}">
                <a16:creationId xmlns:a16="http://schemas.microsoft.com/office/drawing/2014/main" id="{97859DD6-BC94-4BD7-A1B1-5F19EE224C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109571" name="Rectangle 3">
            <a:extLst>
              <a:ext uri="{FF2B5EF4-FFF2-40B4-BE49-F238E27FC236}">
                <a16:creationId xmlns:a16="http://schemas.microsoft.com/office/drawing/2014/main" id="{4650457B-4F99-4189-9BD5-63C91DCDB7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>
            <a:extLst>
              <a:ext uri="{FF2B5EF4-FFF2-40B4-BE49-F238E27FC236}">
                <a16:creationId xmlns:a16="http://schemas.microsoft.com/office/drawing/2014/main" id="{06069D3D-AC19-4939-8422-88ECED6ED4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112643" name="Rectangle 3">
            <a:extLst>
              <a:ext uri="{FF2B5EF4-FFF2-40B4-BE49-F238E27FC236}">
                <a16:creationId xmlns:a16="http://schemas.microsoft.com/office/drawing/2014/main" id="{2E50F47B-95E4-459A-8DDE-53FCF760ED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51A2E241-E71B-4B35-B69B-2D69D5409309}"/>
              </a:ext>
            </a:extLst>
          </p:cNvPr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>
              <a:extLst>
                <a:ext uri="{FF2B5EF4-FFF2-40B4-BE49-F238E27FC236}">
                  <a16:creationId xmlns:a16="http://schemas.microsoft.com/office/drawing/2014/main" id="{CA593407-3A83-4E89-8524-3F2D7E6709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63C094EE-E8AB-42C7-A23E-1CE65617C8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6" name="Rectangle 6">
              <a:extLst>
                <a:ext uri="{FF2B5EF4-FFF2-40B4-BE49-F238E27FC236}">
                  <a16:creationId xmlns:a16="http://schemas.microsoft.com/office/drawing/2014/main" id="{465B52CB-4EE3-4303-91A6-1E3D2BCA2D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sp>
        <p:nvSpPr>
          <p:cNvPr id="7" name="Text Box 7">
            <a:extLst>
              <a:ext uri="{FF2B5EF4-FFF2-40B4-BE49-F238E27FC236}">
                <a16:creationId xmlns:a16="http://schemas.microsoft.com/office/drawing/2014/main" id="{3E29D3E6-430F-439A-B7E4-DBD6A407A1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>
                <a:solidFill>
                  <a:srgbClr val="336699"/>
                </a:solidFill>
                <a:latin typeface="Helvetica" pitchFamily="2" charset="0"/>
              </a:rPr>
              <a:t>Silberschatz, Galvin and Gagne ©2018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3EBF474A-C9EA-4112-BDD8-3544E23F58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8" y="6613525"/>
            <a:ext cx="27019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en-US" sz="1000" b="1">
                <a:solidFill>
                  <a:srgbClr val="336699"/>
                </a:solidFill>
                <a:latin typeface="Helvetica" pitchFamily="2" charset="0"/>
              </a:rPr>
              <a:t>Operating System Concepts – 10</a:t>
            </a:r>
            <a:r>
              <a:rPr lang="en-US" altLang="en-US" sz="1000" b="1" baseline="30000">
                <a:solidFill>
                  <a:srgbClr val="336699"/>
                </a:solidFill>
                <a:latin typeface="Helvetica" pitchFamily="2" charset="0"/>
              </a:rPr>
              <a:t>h</a:t>
            </a:r>
            <a:r>
              <a:rPr lang="en-US" altLang="en-US" sz="1000" b="1">
                <a:solidFill>
                  <a:srgbClr val="336699"/>
                </a:solidFill>
                <a:latin typeface="Helvetica" pitchFamily="2" charset="0"/>
              </a:rPr>
              <a:t> Edition</a:t>
            </a:r>
          </a:p>
        </p:txBody>
      </p:sp>
      <p:pic>
        <p:nvPicPr>
          <p:cNvPr id="9" name="Picture 9" descr="dino_4">
            <a:extLst>
              <a:ext uri="{FF2B5EF4-FFF2-40B4-BE49-F238E27FC236}">
                <a16:creationId xmlns:a16="http://schemas.microsoft.com/office/drawing/2014/main" id="{6F57BE7D-8CFC-4E3D-B9D3-E99A00EC1F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0738" y="4157663"/>
            <a:ext cx="2062162" cy="1593850"/>
          </a:xfrm>
          <a:prstGeom prst="rect">
            <a:avLst/>
          </a:prstGeom>
          <a:noFill/>
          <a:ln w="76200">
            <a:solidFill>
              <a:srgbClr val="3366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10">
            <a:extLst>
              <a:ext uri="{FF2B5EF4-FFF2-40B4-BE49-F238E27FC236}">
                <a16:creationId xmlns:a16="http://schemas.microsoft.com/office/drawing/2014/main" id="{94A9A856-762E-4DC7-9B2F-F993E5BF7A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4213" y="4006850"/>
            <a:ext cx="2336800" cy="1887538"/>
          </a:xfrm>
          <a:prstGeom prst="rect">
            <a:avLst/>
          </a:prstGeom>
          <a:noFill/>
          <a:ln w="57150" cmpd="thinThick">
            <a:solidFill>
              <a:srgbClr val="66CC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95912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01483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1281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96944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50761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94927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6788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 marL="742950" indent="-285750">
              <a:buFont typeface="Wingdings" panose="05000000000000000000" pitchFamily="2" charset="2"/>
              <a:buChar char="§"/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1367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44207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08059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18954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ino_3">
            <a:extLst>
              <a:ext uri="{FF2B5EF4-FFF2-40B4-BE49-F238E27FC236}">
                <a16:creationId xmlns:a16="http://schemas.microsoft.com/office/drawing/2014/main" id="{E8EB374D-FC2E-49AD-94F6-BF0F89E9A9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0"/>
            <a:ext cx="1195388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>
            <a:extLst>
              <a:ext uri="{FF2B5EF4-FFF2-40B4-BE49-F238E27FC236}">
                <a16:creationId xmlns:a16="http://schemas.microsoft.com/office/drawing/2014/main" id="{711A7626-44E9-4D96-BC9A-F6A4BE08DC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AAC79F07-0E6C-44FE-917F-8A0EE9E669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584B750-FEEC-0B4D-999E-B75B39028B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030" name="Line 6">
            <a:extLst>
              <a:ext uri="{FF2B5EF4-FFF2-40B4-BE49-F238E27FC236}">
                <a16:creationId xmlns:a16="http://schemas.microsoft.com/office/drawing/2014/main" id="{BB3E8C43-4EF8-44FA-8DCA-47F2442F5363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2FE5170B-2E7A-4B4C-94CA-557F2ECD97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496210B7-549D-3546-82A3-21674AB19E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51561" name="Text Box 9">
            <a:extLst>
              <a:ext uri="{FF2B5EF4-FFF2-40B4-BE49-F238E27FC236}">
                <a16:creationId xmlns:a16="http://schemas.microsoft.com/office/drawing/2014/main" id="{5C6426E9-6999-5448-90F1-0AD498E21A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7675" y="6613525"/>
            <a:ext cx="4445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>
                <a:solidFill>
                  <a:srgbClr val="006699"/>
                </a:solidFill>
                <a:latin typeface="Helvetica" pitchFamily="2" charset="0"/>
              </a:rPr>
              <a:t>1.</a:t>
            </a:r>
            <a:fld id="{47DE681D-3D41-4CB0-83AA-B406652BB5CF}" type="slidenum">
              <a:rPr lang="en-US" altLang="en-US" sz="1000" b="1" smtClean="0">
                <a:solidFill>
                  <a:srgbClr val="006699"/>
                </a:solidFill>
                <a:latin typeface="Helvetica" pitchFamily="2" charset="0"/>
              </a:rPr>
              <a:pPr algn="ctr">
                <a:spcBef>
                  <a:spcPct val="50000"/>
                </a:spcBef>
                <a:defRPr/>
              </a:pPr>
              <a:t>‹#›</a:t>
            </a:fld>
            <a:endParaRPr lang="en-US" altLang="en-US" sz="1000" b="1">
              <a:solidFill>
                <a:srgbClr val="006699"/>
              </a:solidFill>
              <a:latin typeface="Helvetica" pitchFamily="2" charset="0"/>
            </a:endParaRPr>
          </a:p>
        </p:txBody>
      </p:sp>
      <p:sp>
        <p:nvSpPr>
          <p:cNvPr id="1034" name="Text Box 10">
            <a:extLst>
              <a:ext uri="{FF2B5EF4-FFF2-40B4-BE49-F238E27FC236}">
                <a16:creationId xmlns:a16="http://schemas.microsoft.com/office/drawing/2014/main" id="{15195095-D590-3D45-BD5D-ED99265E46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>
                <a:solidFill>
                  <a:srgbClr val="006699"/>
                </a:solidFill>
                <a:latin typeface="Helvetica" pitchFamily="2" charset="0"/>
              </a:rPr>
              <a:t>Silberschatz, Galvin and Gagne ©2018</a:t>
            </a:r>
          </a:p>
        </p:txBody>
      </p:sp>
      <p:sp>
        <p:nvSpPr>
          <p:cNvPr id="1035" name="Text Box 11">
            <a:extLst>
              <a:ext uri="{FF2B5EF4-FFF2-40B4-BE49-F238E27FC236}">
                <a16:creationId xmlns:a16="http://schemas.microsoft.com/office/drawing/2014/main" id="{5E035EE4-E459-A34D-828B-D98F62D8E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738" y="6621463"/>
            <a:ext cx="27305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en-US" sz="1000" b="1">
                <a:solidFill>
                  <a:srgbClr val="006699"/>
                </a:solidFill>
                <a:latin typeface="Helvetica" pitchFamily="2" charset="0"/>
              </a:rPr>
              <a:t>Operating System Concepts – 10</a:t>
            </a:r>
            <a:r>
              <a:rPr lang="en-US" altLang="en-US" sz="1000" b="1" baseline="30000">
                <a:solidFill>
                  <a:srgbClr val="006699"/>
                </a:solidFill>
                <a:latin typeface="Helvetica" pitchFamily="2" charset="0"/>
              </a:rPr>
              <a:t>th</a:t>
            </a:r>
            <a:r>
              <a:rPr lang="en-US" altLang="en-US" sz="1000" b="1">
                <a:solidFill>
                  <a:srgbClr val="006699"/>
                </a:solidFill>
                <a:latin typeface="Helvetica" pitchFamily="2" charset="0"/>
              </a:rPr>
              <a:t> Edition</a:t>
            </a:r>
          </a:p>
        </p:txBody>
      </p:sp>
      <p:pic>
        <p:nvPicPr>
          <p:cNvPr id="1036" name="Picture 12" descr="dino_6">
            <a:extLst>
              <a:ext uri="{FF2B5EF4-FFF2-40B4-BE49-F238E27FC236}">
                <a16:creationId xmlns:a16="http://schemas.microsoft.com/office/drawing/2014/main" id="{319447EE-770B-4239-87AE-891B3223C5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3988" y="5849938"/>
            <a:ext cx="1284287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71" r:id="rId1"/>
    <p:sldLayoutId id="2147484061" r:id="rId2"/>
    <p:sldLayoutId id="2147484062" r:id="rId3"/>
    <p:sldLayoutId id="2147484063" r:id="rId4"/>
    <p:sldLayoutId id="2147484064" r:id="rId5"/>
    <p:sldLayoutId id="2147484065" r:id="rId6"/>
    <p:sldLayoutId id="2147484066" r:id="rId7"/>
    <p:sldLayoutId id="2147484067" r:id="rId8"/>
    <p:sldLayoutId id="2147484068" r:id="rId9"/>
    <p:sldLayoutId id="2147484069" r:id="rId10"/>
    <p:sldLayoutId id="21474840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110000"/>
        <a:buFont typeface="Wingdings" panose="05000000000000000000" pitchFamily="2" charset="2"/>
        <a:buChar char="§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110000"/>
        <a:buFont typeface="Arial" panose="020B0604020202020204" pitchFamily="34" charset="0"/>
        <a:buChar char="•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>
            <a:extLst>
              <a:ext uri="{FF2B5EF4-FFF2-40B4-BE49-F238E27FC236}">
                <a16:creationId xmlns:a16="http://schemas.microsoft.com/office/drawing/2014/main" id="{6267CC3E-EC1E-46E0-9E0F-27020BA348B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71475" y="1900238"/>
            <a:ext cx="8458200" cy="1143000"/>
          </a:xfrm>
          <a:noFill/>
        </p:spPr>
        <p:txBody>
          <a:bodyPr/>
          <a:lstStyle/>
          <a:p>
            <a:pPr eaLnBrk="1" hangingPunct="1"/>
            <a:r>
              <a:rPr lang="en-US" altLang="en-US"/>
              <a:t>Chapter 1:  Introduction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EAAE997-54FD-41EF-972D-B4CCB9B1896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963613" y="198438"/>
            <a:ext cx="7723187" cy="576262"/>
          </a:xfrm>
        </p:spPr>
        <p:txBody>
          <a:bodyPr/>
          <a:lstStyle/>
          <a:p>
            <a:pPr eaLnBrk="1" hangingPunct="1"/>
            <a:r>
              <a:rPr lang="en-US" altLang="en-US"/>
              <a:t>What is an Operating System?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CD36D9CA-D38B-456F-A12D-3CBF399EEDF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925513" y="1268413"/>
            <a:ext cx="7121525" cy="4159250"/>
          </a:xfrm>
        </p:spPr>
        <p:txBody>
          <a:bodyPr/>
          <a:lstStyle/>
          <a:p>
            <a:r>
              <a:rPr lang="en-US" altLang="en-US"/>
              <a:t>A program that acts as an intermediary between a user of a computer and the computer hardware</a:t>
            </a:r>
          </a:p>
          <a:p>
            <a:r>
              <a:rPr lang="en-US" altLang="en-US"/>
              <a:t>Operating system goals:</a:t>
            </a:r>
          </a:p>
          <a:p>
            <a:pPr lvl="1"/>
            <a:r>
              <a:rPr lang="en-US" altLang="en-US"/>
              <a:t>Execute user programs and make solving user problems easier</a:t>
            </a:r>
          </a:p>
          <a:p>
            <a:pPr lvl="1"/>
            <a:r>
              <a:rPr lang="en-US" altLang="en-US"/>
              <a:t>Make the computer system convenient to use</a:t>
            </a:r>
          </a:p>
          <a:p>
            <a:pPr lvl="1"/>
            <a:r>
              <a:rPr lang="en-US" altLang="en-US"/>
              <a:t>Use the computer hardware in an efficient manner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69A1BED6-5944-4DA0-B6E3-EB3BCCB8AC0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041400" y="201613"/>
            <a:ext cx="7532688" cy="576262"/>
          </a:xfrm>
        </p:spPr>
        <p:txBody>
          <a:bodyPr/>
          <a:lstStyle/>
          <a:p>
            <a:pPr eaLnBrk="1" hangingPunct="1"/>
            <a:r>
              <a:rPr lang="en-US" altLang="en-US"/>
              <a:t>Computer System Structure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DA4DDCE4-1C30-412E-839F-FB2BB84F3FE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801688" y="1204913"/>
            <a:ext cx="7772400" cy="4483100"/>
          </a:xfrm>
        </p:spPr>
        <p:txBody>
          <a:bodyPr/>
          <a:lstStyle/>
          <a:p>
            <a:r>
              <a:rPr lang="en-US" altLang="en-US"/>
              <a:t>Computer system can be divided into four components:</a:t>
            </a:r>
          </a:p>
          <a:p>
            <a:pPr lvl="1"/>
            <a:r>
              <a:rPr lang="en-US" altLang="en-US"/>
              <a:t>Hardware – provides basic computing resources</a:t>
            </a:r>
          </a:p>
          <a:p>
            <a:pPr lvl="2"/>
            <a:r>
              <a:rPr lang="en-US" altLang="en-US"/>
              <a:t>CPU, memory, I/O devices</a:t>
            </a:r>
          </a:p>
          <a:p>
            <a:pPr lvl="1"/>
            <a:r>
              <a:rPr lang="en-US" altLang="en-US"/>
              <a:t>Operating system</a:t>
            </a:r>
          </a:p>
          <a:p>
            <a:pPr lvl="2"/>
            <a:r>
              <a:rPr lang="en-US" altLang="en-US"/>
              <a:t>Controls and coordinates use of hardware among various applications and users</a:t>
            </a:r>
          </a:p>
          <a:p>
            <a:pPr lvl="1"/>
            <a:r>
              <a:rPr lang="en-US" altLang="en-US"/>
              <a:t>Application programs – define the ways in which the system resources are used to solve the computing problems of the users</a:t>
            </a:r>
          </a:p>
          <a:p>
            <a:pPr lvl="2"/>
            <a:r>
              <a:rPr lang="en-US" altLang="en-US"/>
              <a:t>Word processors, compilers, web browsers, database systems, video games</a:t>
            </a:r>
          </a:p>
          <a:p>
            <a:pPr lvl="1"/>
            <a:r>
              <a:rPr lang="en-US" altLang="en-US"/>
              <a:t>Users</a:t>
            </a:r>
          </a:p>
          <a:p>
            <a:pPr lvl="2"/>
            <a:r>
              <a:rPr lang="en-US" altLang="en-US"/>
              <a:t>People, machines, other computers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6850503E-0C66-4E1F-85A5-04BB5FC518A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041400" y="182563"/>
            <a:ext cx="7645400" cy="576262"/>
          </a:xfrm>
        </p:spPr>
        <p:txBody>
          <a:bodyPr/>
          <a:lstStyle/>
          <a:p>
            <a:pPr eaLnBrk="1" hangingPunct="1"/>
            <a:r>
              <a:rPr lang="en-US" altLang="en-US" sz="2800"/>
              <a:t>Abstract View of Components of Computer</a:t>
            </a:r>
          </a:p>
        </p:txBody>
      </p:sp>
      <p:pic>
        <p:nvPicPr>
          <p:cNvPr id="13315" name="Picture 4">
            <a:extLst>
              <a:ext uri="{FF2B5EF4-FFF2-40B4-BE49-F238E27FC236}">
                <a16:creationId xmlns:a16="http://schemas.microsoft.com/office/drawing/2014/main" id="{21815D40-5D25-4B93-A397-C7A0DFC211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7288" y="1871663"/>
            <a:ext cx="4621212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E69E77BD-F295-4D5C-88FB-9C1F0C2DF6D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01613"/>
            <a:ext cx="8126413" cy="576262"/>
          </a:xfrm>
        </p:spPr>
        <p:txBody>
          <a:bodyPr/>
          <a:lstStyle/>
          <a:p>
            <a:r>
              <a:rPr lang="en-US" altLang="en-US" dirty="0"/>
              <a:t>What Operating Systems Do</a:t>
            </a: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CFEE02D0-0B66-42F3-A811-C29D1CE4B68A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746125" y="1120775"/>
            <a:ext cx="7940675" cy="4530725"/>
          </a:xfrm>
        </p:spPr>
        <p:txBody>
          <a:bodyPr/>
          <a:lstStyle/>
          <a:p>
            <a:r>
              <a:rPr lang="en-US" altLang="en-US" dirty="0"/>
              <a:t>Depends on the point of view</a:t>
            </a:r>
          </a:p>
          <a:p>
            <a:r>
              <a:rPr lang="en-US" altLang="en-US" dirty="0"/>
              <a:t>Users want convenience,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ease of use </a:t>
            </a:r>
            <a:r>
              <a:rPr lang="en-US" altLang="en-US" dirty="0"/>
              <a:t>and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good performance </a:t>
            </a:r>
          </a:p>
          <a:p>
            <a:pPr lvl="1"/>
            <a:r>
              <a:rPr lang="en-US" altLang="en-US" dirty="0"/>
              <a:t>Don</a:t>
            </a:r>
            <a:r>
              <a:rPr lang="ja-JP" altLang="en-US" dirty="0"/>
              <a:t>’</a:t>
            </a:r>
            <a:r>
              <a:rPr lang="en-US" altLang="ja-JP" dirty="0"/>
              <a:t>t care about </a:t>
            </a:r>
            <a:r>
              <a:rPr lang="en-US" altLang="ja-JP" b="1" dirty="0">
                <a:solidFill>
                  <a:srgbClr val="006699"/>
                </a:solidFill>
                <a:latin typeface="+mj-lt"/>
              </a:rPr>
              <a:t>resource utilization</a:t>
            </a:r>
          </a:p>
          <a:p>
            <a:r>
              <a:rPr lang="en-US" altLang="en-US" dirty="0"/>
              <a:t>But shared computer such as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mainframe</a:t>
            </a:r>
            <a:r>
              <a:rPr lang="en-US" altLang="en-US" dirty="0"/>
              <a:t> or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minicomputer</a:t>
            </a:r>
            <a:r>
              <a:rPr lang="en-US" altLang="en-US" dirty="0"/>
              <a:t> must keep all users happy</a:t>
            </a:r>
          </a:p>
          <a:p>
            <a:pPr lvl="1"/>
            <a:r>
              <a:rPr lang="en-US" altLang="en-US" dirty="0"/>
              <a:t>Operating system is a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resource allocator </a:t>
            </a:r>
            <a:r>
              <a:rPr lang="en-US" altLang="en-US" dirty="0"/>
              <a:t>and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control program </a:t>
            </a:r>
            <a:r>
              <a:rPr lang="en-US" altLang="en-US" dirty="0"/>
              <a:t>making efficient use of HW and managing execution of user programs</a:t>
            </a:r>
          </a:p>
          <a:p>
            <a:r>
              <a:rPr lang="en-US" altLang="en-US" dirty="0"/>
              <a:t>Users of dedicate systems such as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workstations</a:t>
            </a:r>
            <a:r>
              <a:rPr lang="en-US" altLang="en-US" dirty="0"/>
              <a:t> have dedicated resources but frequently use shared resources from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servers</a:t>
            </a:r>
          </a:p>
          <a:p>
            <a:r>
              <a:rPr lang="en-US" altLang="en-US" dirty="0">
                <a:solidFill>
                  <a:srgbClr val="000000"/>
                </a:solidFill>
              </a:rPr>
              <a:t>Mobile devices like smartphones and tables are resource poor,  optimized for usability and battery life</a:t>
            </a:r>
          </a:p>
          <a:p>
            <a:pPr lvl="1"/>
            <a:r>
              <a:rPr lang="en-US" altLang="en-US" dirty="0">
                <a:solidFill>
                  <a:srgbClr val="000000"/>
                </a:solidFill>
              </a:rPr>
              <a:t>Mobile user interfaces such as touch screens, voice recognition</a:t>
            </a:r>
          </a:p>
          <a:p>
            <a:r>
              <a:rPr lang="en-US" altLang="en-US" dirty="0">
                <a:solidFill>
                  <a:srgbClr val="000000"/>
                </a:solidFill>
              </a:rPr>
              <a:t>Some computers have little or no user interface, such as embedded computers in devices and automobiles</a:t>
            </a:r>
          </a:p>
          <a:p>
            <a:pPr lvl="1"/>
            <a:r>
              <a:rPr lang="en-US" altLang="en-US" dirty="0">
                <a:solidFill>
                  <a:srgbClr val="000000"/>
                </a:solidFill>
              </a:rPr>
              <a:t>Run primarily without user intervention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4ED09A12-D842-4736-945B-046894987E3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033463" y="198438"/>
            <a:ext cx="7532687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Operating Sy</a:t>
            </a:r>
            <a:r>
              <a:rPr kumimoji="1" lang="en-US" altLang="en-US" dirty="0"/>
              <a:t>st</a:t>
            </a:r>
            <a:r>
              <a:rPr lang="en-US" altLang="en-US" dirty="0"/>
              <a:t>em Definition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7BF6D041-5778-4E18-B7CE-FFE8B9C424A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784225" y="1247775"/>
            <a:ext cx="7989661" cy="4728482"/>
          </a:xfrm>
        </p:spPr>
        <p:txBody>
          <a:bodyPr/>
          <a:lstStyle/>
          <a:p>
            <a:r>
              <a:rPr lang="en-US" altLang="en-US" dirty="0"/>
              <a:t>No universally accepted definition</a:t>
            </a:r>
          </a:p>
          <a:p>
            <a:r>
              <a:rPr lang="ja-JP" altLang="en-US" dirty="0"/>
              <a:t>“</a:t>
            </a:r>
            <a:r>
              <a:rPr lang="en-US" altLang="ja-JP" dirty="0"/>
              <a:t>Everything a vendor ships when you order an operating system</a:t>
            </a:r>
            <a:r>
              <a:rPr lang="ja-JP" altLang="en-US" dirty="0"/>
              <a:t>”</a:t>
            </a:r>
            <a:r>
              <a:rPr lang="en-US" altLang="ja-JP" dirty="0"/>
              <a:t> is a good approximation</a:t>
            </a:r>
          </a:p>
          <a:p>
            <a:pPr lvl="1"/>
            <a:r>
              <a:rPr lang="en-US" altLang="en-US" dirty="0"/>
              <a:t>But varies wildly</a:t>
            </a:r>
          </a:p>
          <a:p>
            <a:r>
              <a:rPr lang="ja-JP" altLang="en-US" dirty="0"/>
              <a:t>“</a:t>
            </a:r>
            <a:r>
              <a:rPr lang="en-US" altLang="ja-JP" dirty="0"/>
              <a:t>The one program running at all times on the computer</a:t>
            </a:r>
            <a:r>
              <a:rPr lang="ja-JP" altLang="en-US" dirty="0"/>
              <a:t>”</a:t>
            </a:r>
            <a:r>
              <a:rPr lang="en-US" altLang="ja-JP" dirty="0"/>
              <a:t> is the </a:t>
            </a:r>
            <a:r>
              <a:rPr lang="en-US" altLang="ja-JP" b="1" dirty="0">
                <a:solidFill>
                  <a:srgbClr val="006699"/>
                </a:solidFill>
                <a:latin typeface="+mj-lt"/>
              </a:rPr>
              <a:t>kernel, </a:t>
            </a:r>
            <a:r>
              <a:rPr lang="en-US" altLang="ja-JP" dirty="0"/>
              <a:t>part of the operating system</a:t>
            </a:r>
          </a:p>
          <a:p>
            <a:r>
              <a:rPr lang="en-US" altLang="ja-JP" dirty="0"/>
              <a:t>Everything else is either</a:t>
            </a:r>
          </a:p>
          <a:p>
            <a:pPr lvl="1"/>
            <a:r>
              <a:rPr lang="en-US" altLang="ja-JP" dirty="0"/>
              <a:t>A </a:t>
            </a:r>
            <a:r>
              <a:rPr lang="en-US" altLang="ja-JP" b="1" i="1" dirty="0">
                <a:solidFill>
                  <a:srgbClr val="006699"/>
                </a:solidFill>
                <a:latin typeface="+mj-lt"/>
              </a:rPr>
              <a:t>system program</a:t>
            </a:r>
            <a:r>
              <a:rPr lang="en-US" altLang="ja-JP" b="1" dirty="0">
                <a:solidFill>
                  <a:srgbClr val="3366FF"/>
                </a:solidFill>
              </a:rPr>
              <a:t> </a:t>
            </a:r>
            <a:r>
              <a:rPr lang="en-US" altLang="ja-JP" dirty="0"/>
              <a:t>(ships with the operating system, but not part of the kernel) , or</a:t>
            </a:r>
          </a:p>
          <a:p>
            <a:pPr lvl="1"/>
            <a:r>
              <a:rPr lang="en-US" altLang="ja-JP" dirty="0"/>
              <a:t>An </a:t>
            </a:r>
            <a:r>
              <a:rPr lang="en-US" altLang="ja-JP" b="1" i="1" dirty="0">
                <a:solidFill>
                  <a:srgbClr val="006699"/>
                </a:solidFill>
                <a:latin typeface="+mj-lt"/>
              </a:rPr>
              <a:t>application program</a:t>
            </a:r>
            <a:r>
              <a:rPr lang="en-US" altLang="ja-JP" dirty="0"/>
              <a:t>, all programs not associated with the operating system</a:t>
            </a:r>
          </a:p>
          <a:p>
            <a:r>
              <a:rPr lang="en-US" altLang="en-US" dirty="0"/>
              <a:t>Today’s OSes for general purpose and mobile computing also include </a:t>
            </a:r>
            <a:r>
              <a:rPr lang="en-US" altLang="en-US" b="1" i="1" dirty="0">
                <a:solidFill>
                  <a:srgbClr val="006699"/>
                </a:solidFill>
                <a:latin typeface="+mj-lt"/>
              </a:rPr>
              <a:t>middleware</a:t>
            </a:r>
            <a:r>
              <a:rPr lang="en-US" altLang="en-US" dirty="0"/>
              <a:t> – a set of software frameworks that provide addition services to application developers such as databases, multimedia, graphics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>
            <a:extLst>
              <a:ext uri="{FF2B5EF4-FFF2-40B4-BE49-F238E27FC236}">
                <a16:creationId xmlns:a16="http://schemas.microsoft.com/office/drawing/2014/main" id="{F3E9582F-73D2-4BB5-8C85-155733606EC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92100" y="2897302"/>
            <a:ext cx="8813800" cy="1063396"/>
          </a:xfrm>
        </p:spPr>
        <p:txBody>
          <a:bodyPr/>
          <a:lstStyle/>
          <a:p>
            <a:pPr marL="457200" lvl="1" indent="0">
              <a:buNone/>
            </a:pPr>
            <a:r>
              <a:rPr lang="en-US" altLang="en-US" sz="3200" b="1" dirty="0">
                <a:solidFill>
                  <a:srgbClr val="006699"/>
                </a:solidFill>
                <a:latin typeface="+mj-lt"/>
              </a:rPr>
              <a:t>Overview of Computer System Structure </a:t>
            </a:r>
          </a:p>
        </p:txBody>
      </p:sp>
    </p:spTree>
    <p:extLst>
      <p:ext uri="{BB962C8B-B14F-4D97-AF65-F5344CB8AC3E}">
        <p14:creationId xmlns:p14="http://schemas.microsoft.com/office/powerpoint/2010/main" val="818157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E0E04BB2-CAE4-47E7-A8ED-B827B1313F1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868363" y="214313"/>
            <a:ext cx="7639050" cy="576262"/>
          </a:xfrm>
        </p:spPr>
        <p:txBody>
          <a:bodyPr/>
          <a:lstStyle/>
          <a:p>
            <a:pPr eaLnBrk="1" hangingPunct="1"/>
            <a:r>
              <a:rPr lang="en-US" altLang="en-US"/>
              <a:t>Computer System Organization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F3E9582F-73D2-4BB5-8C85-155733606EC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774700" y="1233488"/>
            <a:ext cx="7639050" cy="4530725"/>
          </a:xfrm>
        </p:spPr>
        <p:txBody>
          <a:bodyPr/>
          <a:lstStyle/>
          <a:p>
            <a:r>
              <a:rPr lang="en-US" altLang="en-US" dirty="0"/>
              <a:t>Computer-system operation</a:t>
            </a:r>
          </a:p>
          <a:p>
            <a:pPr lvl="1"/>
            <a:r>
              <a:rPr lang="en-US" altLang="en-US" dirty="0"/>
              <a:t>One or more CPUs, device controllers connect through common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bus</a:t>
            </a:r>
            <a:r>
              <a:rPr lang="en-US" altLang="en-US" dirty="0"/>
              <a:t> providing access to shared memory</a:t>
            </a:r>
          </a:p>
          <a:p>
            <a:pPr lvl="1"/>
            <a:r>
              <a:rPr lang="en-US" altLang="en-US" dirty="0"/>
              <a:t>Concurrent execution of CPUs and devices competing for memory cycles</a:t>
            </a:r>
          </a:p>
          <a:p>
            <a:pPr lvl="1"/>
            <a:endParaRPr lang="en-US" altLang="en-US" dirty="0"/>
          </a:p>
        </p:txBody>
      </p:sp>
      <p:pic>
        <p:nvPicPr>
          <p:cNvPr id="20484" name="Picture 2">
            <a:extLst>
              <a:ext uri="{FF2B5EF4-FFF2-40B4-BE49-F238E27FC236}">
                <a16:creationId xmlns:a16="http://schemas.microsoft.com/office/drawing/2014/main" id="{D0CB787C-9399-460E-B386-5CC6E6714A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088" y="3098800"/>
            <a:ext cx="6216650" cy="303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A633364A-2762-4B99-8AB9-6D18C2AFCC6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885825" y="220663"/>
            <a:ext cx="7605713" cy="576262"/>
          </a:xfrm>
        </p:spPr>
        <p:txBody>
          <a:bodyPr/>
          <a:lstStyle/>
          <a:p>
            <a:pPr eaLnBrk="1" hangingPunct="1"/>
            <a:r>
              <a:rPr lang="en-US" altLang="en-US"/>
              <a:t>Computer-System Operation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0864A599-FF25-49B5-8AA3-7045B629D1D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806450" y="1233489"/>
            <a:ext cx="7390099" cy="4528334"/>
          </a:xfrm>
        </p:spPr>
        <p:txBody>
          <a:bodyPr/>
          <a:lstStyle/>
          <a:p>
            <a:r>
              <a:rPr lang="en-US" altLang="en-US" dirty="0"/>
              <a:t>I/O devices and the CPU can execute concurrently</a:t>
            </a:r>
            <a:endParaRPr lang="en-US" altLang="en-US" sz="800" dirty="0"/>
          </a:p>
          <a:p>
            <a:r>
              <a:rPr lang="en-US" altLang="en-US" dirty="0"/>
              <a:t>Each device controller is in charge of a particular device type</a:t>
            </a:r>
            <a:endParaRPr lang="en-US" altLang="en-US" sz="800" dirty="0"/>
          </a:p>
          <a:p>
            <a:r>
              <a:rPr lang="en-US" altLang="en-US" dirty="0"/>
              <a:t>Each device controller has a local buffer</a:t>
            </a:r>
          </a:p>
          <a:p>
            <a:r>
              <a:rPr lang="en-US" altLang="en-US" dirty="0"/>
              <a:t>Each device controller type has an operating system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device driver</a:t>
            </a:r>
            <a:r>
              <a:rPr lang="en-US" altLang="en-US" dirty="0"/>
              <a:t> to manage it</a:t>
            </a:r>
            <a:endParaRPr lang="en-US" altLang="en-US" sz="800" dirty="0"/>
          </a:p>
          <a:p>
            <a:r>
              <a:rPr lang="en-US" altLang="en-US" dirty="0"/>
              <a:t>CPU moves data from/to main memory to/from local buffers</a:t>
            </a:r>
            <a:endParaRPr lang="en-US" altLang="en-US" sz="800" dirty="0"/>
          </a:p>
          <a:p>
            <a:r>
              <a:rPr lang="en-US" altLang="en-US" dirty="0"/>
              <a:t>I/O is from the device to local buffer of controller</a:t>
            </a:r>
            <a:endParaRPr lang="en-US" altLang="en-US" sz="800" dirty="0"/>
          </a:p>
          <a:p>
            <a:r>
              <a:rPr lang="en-US" altLang="en-US" dirty="0"/>
              <a:t>Device controller informs CPU that it has finished its operation by causing an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interrupt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841A5330-A3BD-455B-BFA0-989239098C1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946150" y="195263"/>
            <a:ext cx="7591425" cy="576262"/>
          </a:xfrm>
        </p:spPr>
        <p:txBody>
          <a:bodyPr/>
          <a:lstStyle/>
          <a:p>
            <a:pPr eaLnBrk="1" hangingPunct="1"/>
            <a:r>
              <a:rPr lang="en-US" altLang="en-US"/>
              <a:t>Common Functions of Interrupts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0A1B0CF6-F08B-4A61-B0A6-715F5ED6B8E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806451" y="1233489"/>
            <a:ext cx="6993492" cy="4385114"/>
          </a:xfrm>
        </p:spPr>
        <p:txBody>
          <a:bodyPr/>
          <a:lstStyle/>
          <a:p>
            <a:r>
              <a:rPr lang="en-US" altLang="en-US" dirty="0"/>
              <a:t>Interrupt transfers control to the interrupt service routine generally, through the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interrupt vector</a:t>
            </a:r>
            <a:r>
              <a:rPr lang="en-US" altLang="en-US" dirty="0"/>
              <a:t>, which contains the addresses of all the service routines</a:t>
            </a:r>
            <a:endParaRPr lang="en-US" altLang="en-US" sz="800" dirty="0"/>
          </a:p>
          <a:p>
            <a:r>
              <a:rPr lang="en-US" altLang="en-US" dirty="0"/>
              <a:t>Interrupt architecture must save the address of the interrupted instruction</a:t>
            </a:r>
            <a:endParaRPr lang="en-US" altLang="en-US" sz="800" i="1" dirty="0"/>
          </a:p>
          <a:p>
            <a:r>
              <a:rPr lang="en-US" altLang="en-US" dirty="0"/>
              <a:t>A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trap</a:t>
            </a:r>
            <a:r>
              <a:rPr lang="en-US" altLang="en-US" dirty="0"/>
              <a:t> or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exception </a:t>
            </a:r>
            <a:r>
              <a:rPr lang="en-US" altLang="en-US" dirty="0"/>
              <a:t>is a software-generated interrupt caused either by an error or a user request</a:t>
            </a:r>
            <a:endParaRPr lang="en-US" altLang="en-US" sz="800" dirty="0"/>
          </a:p>
          <a:p>
            <a:r>
              <a:rPr lang="en-US" altLang="en-US" dirty="0"/>
              <a:t>An operating system is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interrupt driven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7A8E0AFA-01CE-41D2-B83F-9F7243CE8C2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95263"/>
            <a:ext cx="8051800" cy="576262"/>
          </a:xfrm>
        </p:spPr>
        <p:txBody>
          <a:bodyPr/>
          <a:lstStyle/>
          <a:p>
            <a:pPr eaLnBrk="1" hangingPunct="1"/>
            <a:r>
              <a:rPr lang="en-US" altLang="en-US"/>
              <a:t>Interrupt Timeline</a:t>
            </a:r>
          </a:p>
        </p:txBody>
      </p:sp>
      <p:pic>
        <p:nvPicPr>
          <p:cNvPr id="26627" name="Picture 2">
            <a:extLst>
              <a:ext uri="{FF2B5EF4-FFF2-40B4-BE49-F238E27FC236}">
                <a16:creationId xmlns:a16="http://schemas.microsoft.com/office/drawing/2014/main" id="{41B33145-E046-43DB-9C9B-4E671F3D10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63" y="1908175"/>
            <a:ext cx="8355012" cy="364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749E83DD-FDA1-45E4-88D0-BF9195BD722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063625" y="-57150"/>
            <a:ext cx="7515225" cy="844550"/>
          </a:xfrm>
        </p:spPr>
        <p:txBody>
          <a:bodyPr/>
          <a:lstStyle/>
          <a:p>
            <a:pPr eaLnBrk="1" hangingPunct="1"/>
            <a:r>
              <a:rPr lang="en-US" altLang="en-US"/>
              <a:t>Interrupt Handling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DD3C56CA-14C9-45EF-B0B3-BE810695D01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806450" y="1233489"/>
            <a:ext cx="6609234" cy="4192621"/>
          </a:xfrm>
        </p:spPr>
        <p:txBody>
          <a:bodyPr/>
          <a:lstStyle/>
          <a:p>
            <a:r>
              <a:rPr lang="en-US" altLang="en-US" dirty="0"/>
              <a:t>The operating system preserves the state of the CPU by storing the registers and the program counter</a:t>
            </a:r>
          </a:p>
          <a:p>
            <a:r>
              <a:rPr lang="en-US" altLang="en-US" dirty="0"/>
              <a:t>Determines which type of interrupt has occurred:</a:t>
            </a:r>
          </a:p>
          <a:p>
            <a:r>
              <a:rPr lang="en-US" altLang="en-US" dirty="0"/>
              <a:t>Separate segments of code determine what action should be taken for each type of interrupt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0378DBB6-3E76-4D5D-BCF4-7322E5DC03B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14313"/>
            <a:ext cx="8116888" cy="576262"/>
          </a:xfrm>
        </p:spPr>
        <p:txBody>
          <a:bodyPr/>
          <a:lstStyle/>
          <a:p>
            <a:pPr eaLnBrk="1" hangingPunct="1"/>
            <a:r>
              <a:rPr lang="en-US" altLang="en-US"/>
              <a:t>Interrupt-drive I/O Cycle</a:t>
            </a:r>
          </a:p>
        </p:txBody>
      </p:sp>
      <p:pic>
        <p:nvPicPr>
          <p:cNvPr id="32771" name="Picture 3">
            <a:extLst>
              <a:ext uri="{FF2B5EF4-FFF2-40B4-BE49-F238E27FC236}">
                <a16:creationId xmlns:a16="http://schemas.microsoft.com/office/drawing/2014/main" id="{E86048AC-75FB-4CAE-AB8A-81F852B95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738" y="1179513"/>
            <a:ext cx="5084762" cy="501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BBC952A8-C6F2-4247-AAA6-A0FD865283B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12725"/>
            <a:ext cx="8099425" cy="576263"/>
          </a:xfrm>
        </p:spPr>
        <p:txBody>
          <a:bodyPr/>
          <a:lstStyle/>
          <a:p>
            <a:pPr eaLnBrk="1" hangingPunct="1"/>
            <a:r>
              <a:rPr lang="en-US" altLang="en-US"/>
              <a:t>I/O Structure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B40AB73B-055F-4D5D-997B-F04836742E4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895351" y="1244600"/>
            <a:ext cx="6618153" cy="4351969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Two methods for handling I/O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After I/O starts, control returns to user program only upon I/O completion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After I/O starts, control returns to user program without waiting for I/O completion</a:t>
            </a:r>
          </a:p>
        </p:txBody>
      </p:sp>
    </p:spTree>
    <p:extLst>
      <p:ext uri="{BB962C8B-B14F-4D97-AF65-F5344CB8AC3E}">
        <p14:creationId xmlns:p14="http://schemas.microsoft.com/office/powerpoint/2010/main" val="15700636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BBC952A8-C6F2-4247-AAA6-A0FD865283B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12725"/>
            <a:ext cx="8099425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I/O Structure </a:t>
            </a:r>
            <a:r>
              <a:rPr lang="en-US" altLang="en-US"/>
              <a:t>(Cont.)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B40AB73B-055F-4D5D-997B-F04836742E4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895351" y="1244600"/>
            <a:ext cx="7202048" cy="4528239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After I/O starts, control returns to user program only upon I/O completion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Wait instruction idles the CPU until the next interrupt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Wait loop (contention for memory access)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At most one I/O request is outstanding at a time, no simultaneous I/O processing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After I/O starts, control returns to user program without waiting for I/O completion</a:t>
            </a:r>
          </a:p>
          <a:p>
            <a:pPr lvl="1">
              <a:lnSpc>
                <a:spcPct val="90000"/>
              </a:lnSpc>
            </a:pP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System call </a:t>
            </a:r>
            <a:r>
              <a:rPr lang="en-US" altLang="en-US" dirty="0"/>
              <a:t>– request to the OS to allow user to wait for I/O completion</a:t>
            </a:r>
          </a:p>
          <a:p>
            <a:pPr lvl="1">
              <a:lnSpc>
                <a:spcPct val="90000"/>
              </a:lnSpc>
            </a:pP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Device-status table </a:t>
            </a:r>
            <a:r>
              <a:rPr lang="en-US" altLang="en-US" dirty="0"/>
              <a:t>contains entry for each I/O device indicating its type, address, and state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OS indexes into I/O device table to determine device status and to modify table entry to include interrupt</a:t>
            </a:r>
          </a:p>
          <a:p>
            <a:pPr lvl="1">
              <a:lnSpc>
                <a:spcPct val="90000"/>
              </a:lnSpc>
            </a:pPr>
            <a:endParaRPr lang="en-US" alt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3">
            <a:extLst>
              <a:ext uri="{FF2B5EF4-FFF2-40B4-BE49-F238E27FC236}">
                <a16:creationId xmlns:a16="http://schemas.microsoft.com/office/drawing/2014/main" id="{9399C31D-3B45-4819-86D3-3562EEC744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47738" y="203200"/>
            <a:ext cx="7851775" cy="576263"/>
          </a:xfrm>
        </p:spPr>
        <p:txBody>
          <a:bodyPr/>
          <a:lstStyle/>
          <a:p>
            <a:r>
              <a:rPr lang="en-US" altLang="en-US" sz="3000"/>
              <a:t>Storage Definitions and Notation Review</a:t>
            </a:r>
          </a:p>
        </p:txBody>
      </p:sp>
      <p:pic>
        <p:nvPicPr>
          <p:cNvPr id="38915" name="Picture 3">
            <a:extLst>
              <a:ext uri="{FF2B5EF4-FFF2-40B4-BE49-F238E27FC236}">
                <a16:creationId xmlns:a16="http://schemas.microsoft.com/office/drawing/2014/main" id="{7CEF2D5C-E937-4516-898C-4034833D2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738" y="1079500"/>
            <a:ext cx="73533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0AC8D8D-292B-2943-B449-B924F9BB88F3}"/>
              </a:ext>
            </a:extLst>
          </p:cNvPr>
          <p:cNvSpPr/>
          <p:nvPr/>
        </p:nvSpPr>
        <p:spPr bwMode="auto">
          <a:xfrm>
            <a:off x="842962" y="1079500"/>
            <a:ext cx="8039100" cy="4953000"/>
          </a:xfrm>
          <a:prstGeom prst="rect">
            <a:avLst/>
          </a:prstGeom>
          <a:solidFill>
            <a:srgbClr val="CEEBFA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r>
              <a:rPr lang="en-US" sz="1400" dirty="0"/>
              <a:t> The basic unit of computer storage is the </a:t>
            </a:r>
            <a:r>
              <a:rPr kumimoji="1" lang="en-US" sz="1500" b="1" dirty="0">
                <a:solidFill>
                  <a:srgbClr val="006699"/>
                </a:solidFill>
                <a:latin typeface="+mj-lt"/>
              </a:rPr>
              <a:t>bit</a:t>
            </a:r>
            <a:r>
              <a:rPr lang="en-US" sz="1400" dirty="0"/>
              <a:t>. A bit can contain one of two</a:t>
            </a:r>
          </a:p>
          <a:p>
            <a:pPr>
              <a:defRPr/>
            </a:pPr>
            <a:r>
              <a:rPr lang="en-US" sz="1400" dirty="0"/>
              <a:t>values, 0 and 1. All other storage in a computer is based on collections of bits.</a:t>
            </a:r>
          </a:p>
          <a:p>
            <a:pPr>
              <a:defRPr/>
            </a:pPr>
            <a:r>
              <a:rPr lang="en-US" sz="1400" dirty="0"/>
              <a:t>Given enough bits, it is amazing how many things a computer can represent:</a:t>
            </a:r>
          </a:p>
          <a:p>
            <a:pPr>
              <a:defRPr/>
            </a:pPr>
            <a:r>
              <a:rPr lang="en-US" sz="1400" dirty="0"/>
              <a:t>numbers, letters, images, movies, sounds, documents, and programs, to name</a:t>
            </a:r>
          </a:p>
          <a:p>
            <a:pPr>
              <a:defRPr/>
            </a:pPr>
            <a:r>
              <a:rPr lang="en-US" sz="1400" dirty="0"/>
              <a:t>a few. A </a:t>
            </a:r>
            <a:r>
              <a:rPr kumimoji="1" lang="en-US" sz="1500" b="1" dirty="0">
                <a:solidFill>
                  <a:srgbClr val="006699"/>
                </a:solidFill>
                <a:latin typeface="+mj-lt"/>
              </a:rPr>
              <a:t>byte</a:t>
            </a:r>
            <a:r>
              <a:rPr lang="en-US" sz="1400" dirty="0"/>
              <a:t> is 8 bits, and on most computers it is the smallest convenient</a:t>
            </a:r>
          </a:p>
          <a:p>
            <a:pPr>
              <a:defRPr/>
            </a:pPr>
            <a:r>
              <a:rPr lang="en-US" sz="1400" dirty="0"/>
              <a:t>chunk of storage. For example, most computers don’t have an instruction to</a:t>
            </a:r>
          </a:p>
          <a:p>
            <a:pPr>
              <a:defRPr/>
            </a:pPr>
            <a:r>
              <a:rPr lang="en-US" sz="1400" dirty="0"/>
              <a:t>move a bit but do have one to move a byte. A less common term is </a:t>
            </a:r>
            <a:r>
              <a:rPr kumimoji="1" lang="en-US" sz="1500" b="1" dirty="0">
                <a:solidFill>
                  <a:srgbClr val="006699"/>
                </a:solidFill>
                <a:latin typeface="+mj-lt"/>
              </a:rPr>
              <a:t>word</a:t>
            </a:r>
            <a:r>
              <a:rPr lang="en-US" sz="1400" dirty="0"/>
              <a:t>,</a:t>
            </a:r>
          </a:p>
          <a:p>
            <a:pPr>
              <a:defRPr/>
            </a:pPr>
            <a:r>
              <a:rPr lang="en-US" sz="1400" dirty="0"/>
              <a:t>which is a given computer architecture’s native unit of data. A word is made</a:t>
            </a:r>
          </a:p>
          <a:p>
            <a:pPr>
              <a:defRPr/>
            </a:pPr>
            <a:r>
              <a:rPr lang="en-US" sz="1400" dirty="0"/>
              <a:t>up of one or more bytes. For example, a computer that has 64-bit registers and</a:t>
            </a:r>
          </a:p>
          <a:p>
            <a:pPr>
              <a:defRPr/>
            </a:pPr>
            <a:r>
              <a:rPr lang="en-US" sz="1400" dirty="0"/>
              <a:t>64-bit memory addressing typically has 64-bit (8-byte) words. A computer</a:t>
            </a:r>
          </a:p>
          <a:p>
            <a:pPr>
              <a:defRPr/>
            </a:pPr>
            <a:r>
              <a:rPr lang="en-US" sz="1400" dirty="0"/>
              <a:t>executes many operations in its native word size rather than a byte at a time.</a:t>
            </a:r>
          </a:p>
          <a:p>
            <a:pPr>
              <a:defRPr/>
            </a:pPr>
            <a:endParaRPr lang="en-US" sz="1400" dirty="0"/>
          </a:p>
          <a:p>
            <a:pPr>
              <a:defRPr/>
            </a:pPr>
            <a:r>
              <a:rPr lang="en-US" sz="1400" dirty="0"/>
              <a:t>Computer storage, along with most computer throughput, is generally</a:t>
            </a:r>
          </a:p>
          <a:p>
            <a:pPr>
              <a:defRPr/>
            </a:pPr>
            <a:r>
              <a:rPr lang="en-US" sz="1400" dirty="0"/>
              <a:t>measured and manipulated in bytes and collections of bytes. A </a:t>
            </a:r>
            <a:r>
              <a:rPr kumimoji="1" lang="en-US" sz="1500" b="1" dirty="0">
                <a:solidFill>
                  <a:srgbClr val="006699"/>
                </a:solidFill>
                <a:latin typeface="+mj-lt"/>
              </a:rPr>
              <a:t>kilobyte</a:t>
            </a:r>
            <a:r>
              <a:rPr lang="en-US" sz="1400" dirty="0"/>
              <a:t>, or</a:t>
            </a:r>
          </a:p>
          <a:p>
            <a:pPr>
              <a:defRPr/>
            </a:pPr>
            <a:r>
              <a:rPr lang="en-US" sz="1400" dirty="0"/>
              <a:t>KB , is 1,024 bytes; a </a:t>
            </a:r>
            <a:r>
              <a:rPr kumimoji="1" lang="en-US" sz="1500" b="1" dirty="0">
                <a:solidFill>
                  <a:srgbClr val="006699"/>
                </a:solidFill>
                <a:latin typeface="+mj-lt"/>
              </a:rPr>
              <a:t>megabyte</a:t>
            </a:r>
            <a:r>
              <a:rPr lang="en-US" sz="1400" dirty="0"/>
              <a:t>, or </a:t>
            </a:r>
            <a:r>
              <a:rPr kumimoji="1" lang="en-US" sz="1500" b="1" dirty="0">
                <a:solidFill>
                  <a:srgbClr val="006699"/>
                </a:solidFill>
                <a:latin typeface="+mj-lt"/>
              </a:rPr>
              <a:t>MB</a:t>
            </a:r>
            <a:r>
              <a:rPr lang="en-US" sz="1400" dirty="0"/>
              <a:t>, is 1,024</a:t>
            </a:r>
            <a:r>
              <a:rPr lang="en-US" sz="1400" baseline="30000" dirty="0"/>
              <a:t>2</a:t>
            </a:r>
            <a:r>
              <a:rPr lang="en-US" sz="1400" dirty="0"/>
              <a:t>  bytes; a </a:t>
            </a:r>
            <a:r>
              <a:rPr kumimoji="1" lang="en-US" sz="1500" b="1" dirty="0">
                <a:solidFill>
                  <a:srgbClr val="006699"/>
                </a:solidFill>
                <a:latin typeface="+mj-lt"/>
              </a:rPr>
              <a:t>gigabyte</a:t>
            </a:r>
            <a:r>
              <a:rPr lang="en-US" sz="1400" dirty="0"/>
              <a:t>, or </a:t>
            </a:r>
            <a:r>
              <a:rPr kumimoji="1" lang="en-US" sz="1500" b="1" dirty="0">
                <a:solidFill>
                  <a:srgbClr val="006699"/>
                </a:solidFill>
                <a:latin typeface="+mj-lt"/>
              </a:rPr>
              <a:t>GB</a:t>
            </a:r>
            <a:r>
              <a:rPr lang="en-US" sz="1400" dirty="0"/>
              <a:t>, is</a:t>
            </a:r>
          </a:p>
          <a:p>
            <a:pPr>
              <a:defRPr/>
            </a:pPr>
            <a:r>
              <a:rPr lang="en-US" sz="1400" dirty="0"/>
              <a:t>1,024</a:t>
            </a:r>
            <a:r>
              <a:rPr lang="en-US" sz="1400" baseline="30000" dirty="0"/>
              <a:t>3</a:t>
            </a:r>
            <a:r>
              <a:rPr lang="en-US" sz="1400" dirty="0"/>
              <a:t>  bytes; a </a:t>
            </a:r>
            <a:r>
              <a:rPr kumimoji="1" lang="en-US" sz="1500" b="1" dirty="0">
                <a:solidFill>
                  <a:srgbClr val="006699"/>
                </a:solidFill>
                <a:latin typeface="+mj-lt"/>
              </a:rPr>
              <a:t>terabyte</a:t>
            </a:r>
            <a:r>
              <a:rPr lang="en-US" sz="1400" dirty="0"/>
              <a:t>, or </a:t>
            </a:r>
            <a:r>
              <a:rPr kumimoji="1" lang="en-US" sz="1500" b="1" dirty="0">
                <a:solidFill>
                  <a:srgbClr val="006699"/>
                </a:solidFill>
                <a:latin typeface="+mj-lt"/>
              </a:rPr>
              <a:t>TB</a:t>
            </a:r>
            <a:r>
              <a:rPr lang="en-US" sz="1400" dirty="0"/>
              <a:t>, is 1,024</a:t>
            </a:r>
            <a:r>
              <a:rPr lang="en-US" sz="1400" baseline="30000" dirty="0"/>
              <a:t>4</a:t>
            </a:r>
            <a:r>
              <a:rPr lang="en-US" sz="1400" dirty="0"/>
              <a:t>  bytes; and a </a:t>
            </a:r>
            <a:r>
              <a:rPr kumimoji="1" lang="en-US" sz="1500" b="1" dirty="0">
                <a:solidFill>
                  <a:srgbClr val="006699"/>
                </a:solidFill>
                <a:latin typeface="+mj-lt"/>
              </a:rPr>
              <a:t>petabyte</a:t>
            </a:r>
            <a:r>
              <a:rPr lang="en-US" sz="1400" dirty="0"/>
              <a:t>, or </a:t>
            </a:r>
            <a:r>
              <a:rPr kumimoji="1" lang="en-US" sz="1500" b="1" dirty="0">
                <a:solidFill>
                  <a:srgbClr val="006699"/>
                </a:solidFill>
                <a:latin typeface="+mj-lt"/>
              </a:rPr>
              <a:t>PB</a:t>
            </a:r>
            <a:r>
              <a:rPr lang="en-US" sz="1400" dirty="0"/>
              <a:t>, is 1,024</a:t>
            </a:r>
            <a:r>
              <a:rPr lang="en-US" sz="1400" baseline="30000" dirty="0"/>
              <a:t>5</a:t>
            </a:r>
          </a:p>
          <a:p>
            <a:pPr>
              <a:defRPr/>
            </a:pPr>
            <a:r>
              <a:rPr lang="en-US" sz="1400" dirty="0"/>
              <a:t>bytes. Computer manufacturers often round off these numbers and say that</a:t>
            </a:r>
          </a:p>
          <a:p>
            <a:pPr>
              <a:defRPr/>
            </a:pPr>
            <a:r>
              <a:rPr lang="en-US" sz="1400" dirty="0"/>
              <a:t>a megabyte is 1 million bytes and a gigabyte is 1 billion bytes. Networking</a:t>
            </a:r>
          </a:p>
          <a:p>
            <a:pPr>
              <a:defRPr/>
            </a:pPr>
            <a:r>
              <a:rPr lang="en-US" sz="1400" dirty="0"/>
              <a:t>measurements are an exception to this general rule; they are given in bits</a:t>
            </a:r>
          </a:p>
          <a:p>
            <a:pPr>
              <a:defRPr/>
            </a:pPr>
            <a:r>
              <a:rPr lang="en-US" sz="1400" dirty="0"/>
              <a:t>(because networks move data a bit at a time).</a:t>
            </a:r>
          </a:p>
          <a:p>
            <a:pPr>
              <a:defRPr/>
            </a:pPr>
            <a:endParaRPr lang="en-US" sz="1400" dirty="0">
              <a:latin typeface="Verdana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>
            <a:extLst>
              <a:ext uri="{FF2B5EF4-FFF2-40B4-BE49-F238E27FC236}">
                <a16:creationId xmlns:a16="http://schemas.microsoft.com/office/drawing/2014/main" id="{C0638B96-DF2B-4D8C-9A35-46ABC3264B5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835025" y="212725"/>
            <a:ext cx="7702550" cy="576263"/>
          </a:xfrm>
        </p:spPr>
        <p:txBody>
          <a:bodyPr/>
          <a:lstStyle/>
          <a:p>
            <a:r>
              <a:rPr lang="en-US" altLang="en-US"/>
              <a:t>How a Modern Computer Works</a:t>
            </a:r>
          </a:p>
        </p:txBody>
      </p:sp>
      <p:sp>
        <p:nvSpPr>
          <p:cNvPr id="44035" name="TextBox 3">
            <a:extLst>
              <a:ext uri="{FF2B5EF4-FFF2-40B4-BE49-F238E27FC236}">
                <a16:creationId xmlns:a16="http://schemas.microsoft.com/office/drawing/2014/main" id="{07234D76-D26C-4251-8F66-89C4244B1D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5637213"/>
            <a:ext cx="28749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35000"/>
              </a:spcBef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400" i="1">
                <a:latin typeface="Verdana" panose="020B0604030504040204" pitchFamily="34" charset="0"/>
              </a:rPr>
              <a:t>A von Neumann architecture</a:t>
            </a:r>
          </a:p>
        </p:txBody>
      </p:sp>
      <p:pic>
        <p:nvPicPr>
          <p:cNvPr id="44036" name="Picture 2">
            <a:extLst>
              <a:ext uri="{FF2B5EF4-FFF2-40B4-BE49-F238E27FC236}">
                <a16:creationId xmlns:a16="http://schemas.microsoft.com/office/drawing/2014/main" id="{BDD5B21A-1DF1-4FBF-8A3A-8CDE974C3C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8025" y="1352550"/>
            <a:ext cx="5122863" cy="408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1101725" y="274638"/>
            <a:ext cx="7891463" cy="527050"/>
          </a:xfrm>
        </p:spPr>
        <p:txBody>
          <a:bodyPr/>
          <a:lstStyle/>
          <a:p>
            <a:r>
              <a:rPr lang="en-US"/>
              <a:t>Von Neumann (Princeton) architecture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sz="half" idx="2"/>
          </p:nvPr>
        </p:nvSpPr>
        <p:spPr>
          <a:xfrm>
            <a:off x="495300" y="901700"/>
            <a:ext cx="4040188" cy="5211763"/>
          </a:xfrm>
        </p:spPr>
        <p:txBody>
          <a:bodyPr/>
          <a:lstStyle/>
          <a:p>
            <a:r>
              <a:rPr lang="en-US"/>
              <a:t>Von Neumann architecture (or Princeton architecture)</a:t>
            </a:r>
          </a:p>
          <a:p>
            <a:pPr lvl="1"/>
            <a:r>
              <a:rPr lang="en-US"/>
              <a:t>Processor (or processors)</a:t>
            </a:r>
          </a:p>
          <a:p>
            <a:pPr lvl="1"/>
            <a:r>
              <a:rPr lang="en-US">
                <a:solidFill>
                  <a:srgbClr val="FF0000"/>
                </a:solidFill>
              </a:rPr>
              <a:t>One common memory for data and code</a:t>
            </a:r>
          </a:p>
          <a:p>
            <a:pPr lvl="1"/>
            <a:r>
              <a:rPr lang="en-US"/>
              <a:t>Buses used to access memory and input output</a:t>
            </a:r>
          </a:p>
          <a:p>
            <a:pPr lvl="1"/>
            <a:r>
              <a:rPr lang="en-US"/>
              <a:t>Direct Memory Access – going from I/O to Memory directly</a:t>
            </a:r>
          </a:p>
          <a:p>
            <a:r>
              <a:rPr lang="en-US"/>
              <a:t>Majority of modern general purpose GPUs (Intel, AMD, MIPS, most ARM etc)</a:t>
            </a:r>
          </a:p>
          <a:p>
            <a:pPr lvl="1">
              <a:buFont typeface="Monotype Sorts" pitchFamily="2" charset="2"/>
              <a:buNone/>
            </a:pPr>
            <a:endParaRPr lang="en-US"/>
          </a:p>
        </p:txBody>
      </p:sp>
      <p:pic>
        <p:nvPicPr>
          <p:cNvPr id="22532" name="Picture 2" descr="C:\Users\Lotzi\Downloads\VonNeumannArchitecture.pn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>
          <a:xfrm>
            <a:off x="4783138" y="1293813"/>
            <a:ext cx="4041775" cy="2957512"/>
          </a:xfrm>
          <a:noFill/>
        </p:spPr>
      </p:pic>
      <p:pic>
        <p:nvPicPr>
          <p:cNvPr id="22533" name="Picture 3" descr="C:\Users\Lotzi\Downloads\220px-JohnvonNeumann-LosAlamos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6413" y="4292600"/>
            <a:ext cx="1598612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9750"/>
          </a:xfrm>
        </p:spPr>
        <p:txBody>
          <a:bodyPr/>
          <a:lstStyle/>
          <a:p>
            <a:r>
              <a:rPr lang="en-US"/>
              <a:t>Harvard architecture</a:t>
            </a:r>
          </a:p>
        </p:txBody>
      </p:sp>
      <p:sp>
        <p:nvSpPr>
          <p:cNvPr id="23555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127125"/>
            <a:ext cx="4040188" cy="4999038"/>
          </a:xfrm>
        </p:spPr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Strict separation of Instruction memory, Data memory</a:t>
            </a:r>
            <a:r>
              <a:rPr lang="en-US"/>
              <a:t>, ALU and I/O</a:t>
            </a:r>
          </a:p>
          <a:p>
            <a:r>
              <a:rPr lang="en-US"/>
              <a:t>Advantage: simultaneous access to data and code</a:t>
            </a:r>
          </a:p>
          <a:p>
            <a:r>
              <a:rPr lang="en-US"/>
              <a:t>Modified Harvard: relax the strict separation requirements</a:t>
            </a:r>
          </a:p>
          <a:p>
            <a:r>
              <a:rPr lang="en-US"/>
              <a:t>Current applications: Digital Signal Processors (DSP), microcontrollers</a:t>
            </a:r>
          </a:p>
        </p:txBody>
      </p:sp>
      <p:pic>
        <p:nvPicPr>
          <p:cNvPr id="23556" name="Picture 2" descr="C:\Users\Lotzi\Downloads\Harvard_architectur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83100" y="1190625"/>
            <a:ext cx="419735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7BF26148-599A-4FED-894F-98876040554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020763" y="212725"/>
            <a:ext cx="7553325" cy="576263"/>
          </a:xfrm>
        </p:spPr>
        <p:txBody>
          <a:bodyPr/>
          <a:lstStyle/>
          <a:p>
            <a:pPr eaLnBrk="1" hangingPunct="1"/>
            <a:r>
              <a:rPr lang="en-US" altLang="en-US"/>
              <a:t>Direct Memory Access Structure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D24405CB-DFA7-47F8-A3F1-1424947399E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806450" y="1233488"/>
            <a:ext cx="6813550" cy="4056969"/>
          </a:xfrm>
        </p:spPr>
        <p:txBody>
          <a:bodyPr/>
          <a:lstStyle/>
          <a:p>
            <a:r>
              <a:rPr lang="en-US" altLang="en-US" dirty="0"/>
              <a:t>Used for high-speed I/O devices able to transmit information at close to memory speeds</a:t>
            </a:r>
          </a:p>
          <a:p>
            <a:r>
              <a:rPr lang="en-US" altLang="en-US" dirty="0"/>
              <a:t>Device controller transfers blocks of data from buffer storage directly to main memory without CPU intervention</a:t>
            </a:r>
          </a:p>
          <a:p>
            <a:r>
              <a:rPr lang="en-US" altLang="en-US" dirty="0"/>
              <a:t>Only one interrupt is generated per block, rather than the one interrupt per byte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5293F34F-C9FD-4545-B67F-0AFEB04F0A3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895350" y="195263"/>
            <a:ext cx="7670800" cy="576262"/>
          </a:xfrm>
        </p:spPr>
        <p:txBody>
          <a:bodyPr/>
          <a:lstStyle/>
          <a:p>
            <a:pPr eaLnBrk="1" hangingPunct="1"/>
            <a:r>
              <a:rPr lang="en-US" altLang="en-US"/>
              <a:t>Operating-System Operations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3CA3B3A3-4D5F-45EB-B9C7-25CB392E86A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1154113"/>
            <a:ext cx="7670800" cy="49387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Bootstrap program – simple code to initialize the system, load the kernel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Kernel loads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Starts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system daemons </a:t>
            </a:r>
            <a:r>
              <a:rPr lang="en-US" altLang="en-US" dirty="0"/>
              <a:t>(services provided outside of the kernel)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Kernel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interrupt driven </a:t>
            </a:r>
            <a:r>
              <a:rPr lang="en-US" altLang="en-US" dirty="0"/>
              <a:t>(hardware and software)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Hardware interrupt by one of the devices 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Software interrupt (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exception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or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trap</a:t>
            </a:r>
            <a:r>
              <a:rPr lang="en-US" altLang="en-US" dirty="0"/>
              <a:t>):</a:t>
            </a:r>
          </a:p>
          <a:p>
            <a:pPr lvl="2">
              <a:lnSpc>
                <a:spcPct val="90000"/>
              </a:lnSpc>
            </a:pPr>
            <a:r>
              <a:rPr lang="en-US" altLang="en-US" dirty="0"/>
              <a:t>Software error (e.g., division by zero)</a:t>
            </a:r>
            <a:endParaRPr lang="en-US" altLang="en-US" b="1" dirty="0">
              <a:solidFill>
                <a:srgbClr val="3366FF"/>
              </a:solidFill>
            </a:endParaRPr>
          </a:p>
          <a:p>
            <a:pPr lvl="2">
              <a:lnSpc>
                <a:spcPct val="90000"/>
              </a:lnSpc>
            </a:pPr>
            <a:r>
              <a:rPr lang="en-US" altLang="en-US" dirty="0"/>
              <a:t>Request for operating system service –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system call</a:t>
            </a:r>
          </a:p>
          <a:p>
            <a:pPr lvl="2">
              <a:lnSpc>
                <a:spcPct val="90000"/>
              </a:lnSpc>
            </a:pPr>
            <a:r>
              <a:rPr lang="en-US" altLang="en-US" dirty="0"/>
              <a:t>Other process problems include infinite loop, processes modifying each other or the operating system</a:t>
            </a:r>
          </a:p>
          <a:p>
            <a:pPr lvl="1">
              <a:lnSpc>
                <a:spcPct val="90000"/>
              </a:lnSpc>
            </a:pPr>
            <a:endParaRPr lang="en-US" alt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0E1443AA-0E9D-4C48-8D3D-68212E6D683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069975" y="204788"/>
            <a:ext cx="761682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Multiprogramming (Batch system)</a:t>
            </a:r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791B5A88-3ACB-440F-8638-FDCD2CDEF4E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827088" y="835025"/>
            <a:ext cx="6337387" cy="5193986"/>
          </a:xfrm>
        </p:spPr>
        <p:txBody>
          <a:bodyPr/>
          <a:lstStyle/>
          <a:p>
            <a:pPr>
              <a:lnSpc>
                <a:spcPct val="90000"/>
              </a:lnSpc>
              <a:buFont typeface="Monotype Sorts" pitchFamily="-84" charset="2"/>
              <a:buNone/>
            </a:pPr>
            <a:endParaRPr lang="en-US" altLang="en-US" sz="1600" dirty="0"/>
          </a:p>
          <a:p>
            <a:pPr>
              <a:lnSpc>
                <a:spcPct val="90000"/>
              </a:lnSpc>
            </a:pPr>
            <a:r>
              <a:rPr lang="en-US" altLang="en-US" sz="1600" dirty="0"/>
              <a:t>Single user cannot always keep CPU and I/O devices busy </a:t>
            </a:r>
          </a:p>
          <a:p>
            <a:pPr>
              <a:lnSpc>
                <a:spcPct val="90000"/>
              </a:lnSpc>
            </a:pPr>
            <a:r>
              <a:rPr lang="en-US" altLang="en-US" sz="1600" dirty="0"/>
              <a:t>Multiprogramming organizes jobs (code and data) so CPU always has one to execute</a:t>
            </a:r>
          </a:p>
          <a:p>
            <a:pPr>
              <a:lnSpc>
                <a:spcPct val="90000"/>
              </a:lnSpc>
            </a:pPr>
            <a:r>
              <a:rPr lang="en-US" altLang="en-US" sz="1600" dirty="0"/>
              <a:t>A subset of total jobs in system is kept in memory</a:t>
            </a:r>
          </a:p>
          <a:p>
            <a:pPr>
              <a:lnSpc>
                <a:spcPct val="90000"/>
              </a:lnSpc>
            </a:pPr>
            <a:r>
              <a:rPr lang="en-US" altLang="en-US" sz="1600" dirty="0"/>
              <a:t>One job selected and run via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job scheduling</a:t>
            </a:r>
          </a:p>
          <a:p>
            <a:pPr>
              <a:lnSpc>
                <a:spcPct val="90000"/>
              </a:lnSpc>
            </a:pPr>
            <a:r>
              <a:rPr lang="en-US" altLang="en-US" sz="1600" dirty="0"/>
              <a:t>When job has to wait (for I/O for example), OS switches to another job</a:t>
            </a:r>
          </a:p>
          <a:p>
            <a:pPr lvl="1">
              <a:lnSpc>
                <a:spcPct val="90000"/>
              </a:lnSpc>
            </a:pPr>
            <a:endParaRPr lang="en-US" altLang="en-US" sz="800" dirty="0"/>
          </a:p>
        </p:txBody>
      </p:sp>
    </p:spTree>
    <p:extLst>
      <p:ext uri="{BB962C8B-B14F-4D97-AF65-F5344CB8AC3E}">
        <p14:creationId xmlns:p14="http://schemas.microsoft.com/office/powerpoint/2010/main" val="387765787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0E1443AA-0E9D-4C48-8D3D-68212E6D683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069975" y="204788"/>
            <a:ext cx="761682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Multitasking (Timesharing)</a:t>
            </a:r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791B5A88-3ACB-440F-8638-FDCD2CDEF4E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827088" y="835026"/>
            <a:ext cx="6207218" cy="4872503"/>
          </a:xfrm>
        </p:spPr>
        <p:txBody>
          <a:bodyPr/>
          <a:lstStyle/>
          <a:p>
            <a:pPr>
              <a:lnSpc>
                <a:spcPct val="90000"/>
              </a:lnSpc>
              <a:buFont typeface="Monotype Sorts" pitchFamily="-84" charset="2"/>
              <a:buNone/>
            </a:pPr>
            <a:endParaRPr lang="en-US" altLang="en-US" sz="1600" dirty="0"/>
          </a:p>
          <a:p>
            <a:pPr lvl="1">
              <a:lnSpc>
                <a:spcPct val="90000"/>
              </a:lnSpc>
            </a:pPr>
            <a:endParaRPr lang="en-US" altLang="en-US" sz="800" dirty="0"/>
          </a:p>
          <a:p>
            <a:pPr>
              <a:lnSpc>
                <a:spcPct val="90000"/>
              </a:lnSpc>
            </a:pPr>
            <a:r>
              <a:rPr lang="en-US" altLang="en-US" sz="1600" dirty="0"/>
              <a:t>A logical extension of Batch systems– the CPU switches jobs so frequently that users can interact with each job while it is running, creating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interactive</a:t>
            </a:r>
            <a:r>
              <a:rPr lang="en-US" altLang="en-US" sz="1600" dirty="0"/>
              <a:t> computing</a:t>
            </a:r>
          </a:p>
          <a:p>
            <a:pPr lvl="1">
              <a:lnSpc>
                <a:spcPct val="90000"/>
              </a:lnSpc>
            </a:pP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Response time </a:t>
            </a:r>
            <a:r>
              <a:rPr lang="en-US" altLang="en-US" sz="1600" dirty="0"/>
              <a:t>should be &lt; 1 second</a:t>
            </a:r>
          </a:p>
          <a:p>
            <a:pPr lvl="1">
              <a:lnSpc>
                <a:spcPct val="90000"/>
              </a:lnSpc>
            </a:pPr>
            <a:r>
              <a:rPr lang="en-US" altLang="en-US" sz="1600" dirty="0"/>
              <a:t>Each user has at least one program executing in memory </a:t>
            </a:r>
            <a:r>
              <a:rPr lang="en-US" altLang="en-US" sz="1600" dirty="0">
                <a:sym typeface="Wingdings 3" panose="05040102010807070707" pitchFamily="18" charset="2"/>
              </a:rPr>
              <a:t> </a:t>
            </a:r>
            <a:r>
              <a:rPr lang="en-US" altLang="en-US" b="1" dirty="0">
                <a:solidFill>
                  <a:srgbClr val="006699"/>
                </a:solidFill>
                <a:latin typeface="+mj-lt"/>
                <a:sym typeface="Wingdings 3" panose="05040102010807070707" pitchFamily="18" charset="2"/>
              </a:rPr>
              <a:t>process</a:t>
            </a:r>
          </a:p>
          <a:p>
            <a:pPr lvl="1">
              <a:lnSpc>
                <a:spcPct val="90000"/>
              </a:lnSpc>
            </a:pPr>
            <a:r>
              <a:rPr lang="en-US" altLang="en-US" sz="1600" dirty="0">
                <a:sym typeface="Wingdings 3" panose="05040102010807070707" pitchFamily="18" charset="2"/>
              </a:rPr>
              <a:t>If several jobs ready to run at the same time  </a:t>
            </a:r>
            <a:r>
              <a:rPr lang="en-US" altLang="en-US" b="1" dirty="0">
                <a:solidFill>
                  <a:srgbClr val="006699"/>
                </a:solidFill>
                <a:latin typeface="+mj-lt"/>
                <a:sym typeface="Wingdings 3" panose="05040102010807070707" pitchFamily="18" charset="2"/>
              </a:rPr>
              <a:t>CPU scheduling</a:t>
            </a:r>
          </a:p>
          <a:p>
            <a:pPr lvl="1">
              <a:lnSpc>
                <a:spcPct val="90000"/>
              </a:lnSpc>
            </a:pPr>
            <a:r>
              <a:rPr lang="en-US" altLang="en-US" sz="1600" dirty="0">
                <a:sym typeface="Wingdings 3" panose="05040102010807070707" pitchFamily="18" charset="2"/>
              </a:rPr>
              <a:t>If processes don</a:t>
            </a:r>
            <a:r>
              <a:rPr lang="ja-JP" altLang="en-US" sz="1600" dirty="0">
                <a:sym typeface="Wingdings 3" panose="05040102010807070707" pitchFamily="18" charset="2"/>
              </a:rPr>
              <a:t>’</a:t>
            </a:r>
            <a:r>
              <a:rPr lang="en-US" altLang="ja-JP" sz="1600" dirty="0">
                <a:sym typeface="Wingdings 3" panose="05040102010807070707" pitchFamily="18" charset="2"/>
              </a:rPr>
              <a:t>t fit in memory, </a:t>
            </a:r>
            <a:r>
              <a:rPr lang="en-US" altLang="ja-JP" b="1" dirty="0">
                <a:solidFill>
                  <a:srgbClr val="006699"/>
                </a:solidFill>
                <a:latin typeface="+mj-lt"/>
                <a:sym typeface="Wingdings 3" panose="05040102010807070707" pitchFamily="18" charset="2"/>
              </a:rPr>
              <a:t>swapping</a:t>
            </a:r>
            <a:r>
              <a:rPr lang="en-US" altLang="ja-JP" sz="1600" dirty="0">
                <a:sym typeface="Wingdings 3" panose="05040102010807070707" pitchFamily="18" charset="2"/>
              </a:rPr>
              <a:t> moves them in and out to run</a:t>
            </a:r>
          </a:p>
          <a:p>
            <a:pPr lvl="1">
              <a:lnSpc>
                <a:spcPct val="90000"/>
              </a:lnSpc>
            </a:pPr>
            <a:r>
              <a:rPr lang="en-US" altLang="en-US" b="1" dirty="0">
                <a:solidFill>
                  <a:srgbClr val="006699"/>
                </a:solidFill>
                <a:latin typeface="+mj-lt"/>
                <a:sym typeface="Wingdings 3" panose="05040102010807070707" pitchFamily="18" charset="2"/>
              </a:rPr>
              <a:t>Virtual memory </a:t>
            </a:r>
            <a:r>
              <a:rPr lang="en-US" altLang="en-US" sz="1600" dirty="0">
                <a:sym typeface="Wingdings 3" panose="05040102010807070707" pitchFamily="18" charset="2"/>
              </a:rPr>
              <a:t>allows execution of processes not completely in memory</a:t>
            </a:r>
          </a:p>
        </p:txBody>
      </p:sp>
    </p:spTree>
    <p:extLst>
      <p:ext uri="{BB962C8B-B14F-4D97-AF65-F5344CB8AC3E}">
        <p14:creationId xmlns:p14="http://schemas.microsoft.com/office/powerpoint/2010/main" val="1990771269"/>
      </p:ext>
    </p:extLst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7866BADE-D230-495A-94F4-5193A1998DC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179513" y="198438"/>
            <a:ext cx="779145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Dual-mode Operation</a:t>
            </a:r>
          </a:p>
        </p:txBody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885FC6BD-4EBE-4675-8C44-D83682A4CAB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806451" y="1233488"/>
            <a:ext cx="7011168" cy="4624701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Dual-mode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operation allows OS to protect itself and other system components</a:t>
            </a:r>
          </a:p>
          <a:p>
            <a:pPr lvl="1">
              <a:lnSpc>
                <a:spcPct val="90000"/>
              </a:lnSpc>
            </a:pP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User mode </a:t>
            </a:r>
            <a:r>
              <a:rPr lang="en-US" altLang="en-US" dirty="0"/>
              <a:t>and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kernel mode </a:t>
            </a:r>
          </a:p>
          <a:p>
            <a:pPr>
              <a:lnSpc>
                <a:spcPct val="90000"/>
              </a:lnSpc>
            </a:pP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Mode bit </a:t>
            </a:r>
            <a:r>
              <a:rPr lang="en-US" altLang="en-US" dirty="0"/>
              <a:t>provided by hardware 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Provides ability to distinguish when system is running user code or kernel code.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When a user is running </a:t>
            </a:r>
            <a:r>
              <a:rPr lang="en-US" altLang="en-US" dirty="0">
                <a:sym typeface="Wingdings 3" panose="05040102010807070707" pitchFamily="18" charset="2"/>
              </a:rPr>
              <a:t> </a:t>
            </a:r>
            <a:r>
              <a:rPr lang="en-US" altLang="en-US" dirty="0">
                <a:sym typeface="Wingdings" panose="05000000000000000000" pitchFamily="2" charset="2"/>
              </a:rPr>
              <a:t>mode bit is “user”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When kernel code is executing </a:t>
            </a:r>
            <a:r>
              <a:rPr lang="en-US" altLang="en-US" dirty="0">
                <a:sym typeface="Wingdings 3" panose="05040102010807070707" pitchFamily="18" charset="2"/>
              </a:rPr>
              <a:t> </a:t>
            </a:r>
            <a:r>
              <a:rPr lang="en-US" altLang="en-US" dirty="0">
                <a:sym typeface="Wingdings" panose="05000000000000000000" pitchFamily="2" charset="2"/>
              </a:rPr>
              <a:t>mode bit is “kernel”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sym typeface="Wingdings" panose="05000000000000000000" pitchFamily="2" charset="2"/>
              </a:rPr>
              <a:t>How do we guarantee that user does not explicitly set the mode bit to “kernel”?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System call changes mode to kernel, return from call resets it to user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Some instructions designated as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privileged</a:t>
            </a:r>
            <a:r>
              <a:rPr lang="en-US" altLang="en-US" dirty="0"/>
              <a:t>, only executable in kernel mode</a:t>
            </a:r>
          </a:p>
        </p:txBody>
      </p:sp>
    </p:spTree>
    <p:extLst>
      <p:ext uri="{BB962C8B-B14F-4D97-AF65-F5344CB8AC3E}">
        <p14:creationId xmlns:p14="http://schemas.microsoft.com/office/powerpoint/2010/main" val="36541886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901A0C21-C290-480E-A594-A720E66F246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882650" y="136525"/>
            <a:ext cx="7924800" cy="647700"/>
          </a:xfrm>
        </p:spPr>
        <p:txBody>
          <a:bodyPr/>
          <a:lstStyle/>
          <a:p>
            <a:pPr eaLnBrk="1" hangingPunct="1"/>
            <a:r>
              <a:rPr lang="en-US" altLang="en-US"/>
              <a:t>Transition from User to Kernel Mode</a:t>
            </a:r>
          </a:p>
        </p:txBody>
      </p:sp>
      <p:pic>
        <p:nvPicPr>
          <p:cNvPr id="67588" name="Picture 2">
            <a:extLst>
              <a:ext uri="{FF2B5EF4-FFF2-40B4-BE49-F238E27FC236}">
                <a16:creationId xmlns:a16="http://schemas.microsoft.com/office/drawing/2014/main" id="{577B7B49-686A-43F8-AEBF-B723806AE4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512" y="1305890"/>
            <a:ext cx="7053262" cy="209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87843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03622BC2-D8A3-4714-B19A-26A06CC0577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268413" y="204788"/>
            <a:ext cx="7194550" cy="576262"/>
          </a:xfrm>
        </p:spPr>
        <p:txBody>
          <a:bodyPr/>
          <a:lstStyle/>
          <a:p>
            <a:pPr eaLnBrk="1" hangingPunct="1"/>
            <a:r>
              <a:rPr lang="en-US" altLang="en-US"/>
              <a:t>Virtualization</a:t>
            </a:r>
          </a:p>
        </p:txBody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C3AAFBD5-73DB-46BC-A327-5E1260FD7D4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806450" y="1233488"/>
            <a:ext cx="7740650" cy="4530725"/>
          </a:xfrm>
        </p:spPr>
        <p:txBody>
          <a:bodyPr/>
          <a:lstStyle/>
          <a:p>
            <a:r>
              <a:rPr lang="en-US" altLang="en-US" dirty="0"/>
              <a:t>Allows operating systems to run applications within other OSes</a:t>
            </a:r>
          </a:p>
          <a:p>
            <a:pPr lvl="1"/>
            <a:r>
              <a:rPr lang="en-US" altLang="en-US" dirty="0"/>
              <a:t>Vast and growing industry</a:t>
            </a:r>
            <a:endParaRPr lang="en-US" altLang="en-US" sz="800" dirty="0"/>
          </a:p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Emulation</a:t>
            </a:r>
            <a:r>
              <a:rPr lang="en-US" altLang="en-US" dirty="0"/>
              <a:t> used when source CPU type different from target type (i.e. PowerPC to Intel x86)</a:t>
            </a:r>
          </a:p>
          <a:p>
            <a:pPr lvl="1"/>
            <a:r>
              <a:rPr lang="en-US" altLang="en-US" dirty="0"/>
              <a:t>Generally slowest method</a:t>
            </a:r>
          </a:p>
          <a:p>
            <a:pPr lvl="1"/>
            <a:r>
              <a:rPr lang="en-US" altLang="en-US" dirty="0"/>
              <a:t>When computer language not compiled to native code –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Interpretation</a:t>
            </a:r>
          </a:p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Virtualization</a:t>
            </a:r>
            <a:r>
              <a:rPr lang="en-US" altLang="en-US" dirty="0"/>
              <a:t> – OS natively compiled for CPU, running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guest</a:t>
            </a:r>
            <a:r>
              <a:rPr lang="en-US" altLang="en-US" dirty="0"/>
              <a:t> OSes  also natively compiled </a:t>
            </a:r>
          </a:p>
          <a:p>
            <a:pPr lvl="1"/>
            <a:r>
              <a:rPr lang="en-US" altLang="en-US" dirty="0"/>
              <a:t>Consider VMware running WinXP guests, each running applications, all on native WinXP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host </a:t>
            </a:r>
            <a:r>
              <a:rPr lang="en-US" altLang="en-US" dirty="0"/>
              <a:t>OS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VMM</a:t>
            </a:r>
            <a:r>
              <a:rPr lang="en-US" altLang="en-US" dirty="0"/>
              <a:t> (virtual machine Manager) provides virtualization services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5AAFF784-E85C-41DD-9564-2AFE9F2AF85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117600" y="206375"/>
            <a:ext cx="7400925" cy="576263"/>
          </a:xfrm>
        </p:spPr>
        <p:txBody>
          <a:bodyPr/>
          <a:lstStyle/>
          <a:p>
            <a:pPr eaLnBrk="1" hangingPunct="1"/>
            <a:r>
              <a:rPr lang="en-US" altLang="en-US"/>
              <a:t>Virtualization (cont.)</a:t>
            </a:r>
          </a:p>
        </p:txBody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739FC5C6-2924-4E47-B256-29443953061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806450" y="1233488"/>
            <a:ext cx="7712075" cy="4530725"/>
          </a:xfrm>
        </p:spPr>
        <p:txBody>
          <a:bodyPr/>
          <a:lstStyle/>
          <a:p>
            <a:r>
              <a:rPr lang="en-US" altLang="en-US" dirty="0"/>
              <a:t>Use cases involve laptops and desktops running multiple OSes for exploration or compatibility</a:t>
            </a:r>
          </a:p>
          <a:p>
            <a:pPr lvl="1"/>
            <a:r>
              <a:rPr lang="en-US" altLang="en-US" dirty="0"/>
              <a:t>Apple laptop running Mac OS X host, Windows as a guest</a:t>
            </a:r>
          </a:p>
          <a:p>
            <a:pPr lvl="1"/>
            <a:r>
              <a:rPr lang="en-US" altLang="en-US" dirty="0"/>
              <a:t>Developing apps for multiple OSes without having multiple systems</a:t>
            </a:r>
          </a:p>
          <a:p>
            <a:pPr lvl="1"/>
            <a:r>
              <a:rPr lang="en-US" altLang="en-US" dirty="0"/>
              <a:t>Quality assurance testing applications without having multiple systems</a:t>
            </a:r>
          </a:p>
          <a:p>
            <a:pPr lvl="1"/>
            <a:r>
              <a:rPr lang="en-US" altLang="en-US" dirty="0"/>
              <a:t>Executing and managing compute environments within data centers</a:t>
            </a:r>
          </a:p>
          <a:p>
            <a:r>
              <a:rPr lang="en-US" altLang="en-US" dirty="0"/>
              <a:t>VMM can run natively, in which case they are also the host</a:t>
            </a:r>
          </a:p>
          <a:p>
            <a:pPr lvl="1"/>
            <a:r>
              <a:rPr lang="en-US" altLang="en-US" dirty="0"/>
              <a:t>There is no general-purpose host then (VMware ESX and Citrix </a:t>
            </a:r>
            <a:r>
              <a:rPr lang="en-US" altLang="en-US" dirty="0" err="1"/>
              <a:t>XenServer</a:t>
            </a:r>
            <a:r>
              <a:rPr lang="en-US" altLang="en-US" dirty="0"/>
              <a:t>)</a:t>
            </a:r>
          </a:p>
          <a:p>
            <a:pPr lvl="2"/>
            <a:endParaRPr lang="en-US" alt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>
            <a:extLst>
              <a:ext uri="{FF2B5EF4-FFF2-40B4-BE49-F238E27FC236}">
                <a16:creationId xmlns:a16="http://schemas.microsoft.com/office/drawing/2014/main" id="{967AD9E5-C263-4DD7-BF7C-15DD636247A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120775" y="192088"/>
            <a:ext cx="7645400" cy="601662"/>
          </a:xfrm>
        </p:spPr>
        <p:txBody>
          <a:bodyPr/>
          <a:lstStyle/>
          <a:p>
            <a:pPr eaLnBrk="1" hangingPunct="1"/>
            <a:r>
              <a:rPr lang="en-US" altLang="en-US" sz="3000"/>
              <a:t>Computing Environments - Virtualization</a:t>
            </a:r>
          </a:p>
        </p:txBody>
      </p:sp>
      <p:pic>
        <p:nvPicPr>
          <p:cNvPr id="94211" name="Picture 1" descr="1_20.pdf">
            <a:extLst>
              <a:ext uri="{FF2B5EF4-FFF2-40B4-BE49-F238E27FC236}">
                <a16:creationId xmlns:a16="http://schemas.microsoft.com/office/drawing/2014/main" id="{6757256A-1C41-4B7F-99E9-C6E76C868B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8113" y="1554163"/>
            <a:ext cx="6396037" cy="433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>
            <a:extLst>
              <a:ext uri="{FF2B5EF4-FFF2-40B4-BE49-F238E27FC236}">
                <a16:creationId xmlns:a16="http://schemas.microsoft.com/office/drawing/2014/main" id="{F3E9582F-73D2-4BB5-8C85-155733606EC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446306" y="2888119"/>
            <a:ext cx="7016376" cy="1030738"/>
          </a:xfrm>
        </p:spPr>
        <p:txBody>
          <a:bodyPr/>
          <a:lstStyle/>
          <a:p>
            <a:pPr marL="457200" lvl="1" indent="0">
              <a:buNone/>
            </a:pPr>
            <a:r>
              <a:rPr lang="en-US" altLang="en-US" sz="3200" b="1" dirty="0">
                <a:solidFill>
                  <a:srgbClr val="006699"/>
                </a:solidFill>
                <a:latin typeface="+mj-lt"/>
              </a:rPr>
              <a:t>Computer System Environments</a:t>
            </a:r>
          </a:p>
        </p:txBody>
      </p:sp>
    </p:spTree>
    <p:extLst>
      <p:ext uri="{BB962C8B-B14F-4D97-AF65-F5344CB8AC3E}">
        <p14:creationId xmlns:p14="http://schemas.microsoft.com/office/powerpoint/2010/main" val="29483035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>
            <a:extLst>
              <a:ext uri="{FF2B5EF4-FFF2-40B4-BE49-F238E27FC236}">
                <a16:creationId xmlns:a16="http://schemas.microsoft.com/office/drawing/2014/main" id="{241386D3-7914-4E0D-BD20-DCD46A75AE3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955675" y="198438"/>
            <a:ext cx="8123238" cy="576262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Cloud Computing</a:t>
            </a:r>
          </a:p>
        </p:txBody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63BBC9B6-44FC-4182-AE85-87D204920BB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806451" y="1060450"/>
            <a:ext cx="6347976" cy="4807787"/>
          </a:xfrm>
        </p:spPr>
        <p:txBody>
          <a:bodyPr/>
          <a:lstStyle/>
          <a:p>
            <a:r>
              <a:rPr lang="en-US" altLang="en-US" dirty="0"/>
              <a:t>Delivers computing, storage, even apps as a service across a network</a:t>
            </a:r>
          </a:p>
          <a:p>
            <a:r>
              <a:rPr lang="en-US" altLang="en-US" dirty="0"/>
              <a:t>Logical extension of virtualization because it uses virtualization as the base for it functionality.</a:t>
            </a:r>
          </a:p>
          <a:p>
            <a:pPr lvl="1"/>
            <a:r>
              <a:rPr lang="en-US" altLang="en-US" dirty="0"/>
              <a:t>Amazon </a:t>
            </a:r>
            <a:r>
              <a:rPr lang="en-US" altLang="en-US" b="1" kern="1200" dirty="0">
                <a:solidFill>
                  <a:srgbClr val="006699"/>
                </a:solidFill>
                <a:latin typeface="+mj-lt"/>
                <a:cs typeface="+mn-cs"/>
              </a:rPr>
              <a:t>EC2</a:t>
            </a:r>
            <a:r>
              <a:rPr lang="en-US" altLang="en-US" dirty="0"/>
              <a:t>  has thousands of servers, millions of virtual machines, petabytes of storage available across the Internet, pay based on usage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>
            <a:extLst>
              <a:ext uri="{FF2B5EF4-FFF2-40B4-BE49-F238E27FC236}">
                <a16:creationId xmlns:a16="http://schemas.microsoft.com/office/drawing/2014/main" id="{241386D3-7914-4E0D-BD20-DCD46A75AE3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955675" y="198438"/>
            <a:ext cx="8123238" cy="576262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Cloud Computing (Cont.)</a:t>
            </a:r>
          </a:p>
        </p:txBody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63BBC9B6-44FC-4182-AE85-87D204920BB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806450" y="1060450"/>
            <a:ext cx="7712075" cy="5103813"/>
          </a:xfrm>
        </p:spPr>
        <p:txBody>
          <a:bodyPr/>
          <a:lstStyle/>
          <a:p>
            <a:r>
              <a:rPr lang="en-US" altLang="en-US" dirty="0"/>
              <a:t>Many types</a:t>
            </a:r>
          </a:p>
          <a:p>
            <a:pPr lvl="1"/>
            <a:r>
              <a:rPr lang="en-US" altLang="en-US" b="1" kern="1200" dirty="0">
                <a:solidFill>
                  <a:srgbClr val="006699"/>
                </a:solidFill>
                <a:latin typeface="+mj-lt"/>
                <a:cs typeface="+mn-cs"/>
              </a:rPr>
              <a:t>Public cloud </a:t>
            </a:r>
            <a:r>
              <a:rPr lang="en-US" altLang="en-US" dirty="0"/>
              <a:t>– available via Internet to anyone willing to pay</a:t>
            </a:r>
          </a:p>
          <a:p>
            <a:pPr lvl="1"/>
            <a:r>
              <a:rPr lang="en-US" altLang="en-US" b="1" kern="1200" dirty="0">
                <a:solidFill>
                  <a:srgbClr val="006699"/>
                </a:solidFill>
                <a:latin typeface="+mj-lt"/>
                <a:cs typeface="+mn-cs"/>
              </a:rPr>
              <a:t>Private cloud </a:t>
            </a:r>
            <a:r>
              <a:rPr lang="en-US" altLang="en-US" dirty="0"/>
              <a:t>– run by a company for the company’s own use</a:t>
            </a:r>
          </a:p>
          <a:p>
            <a:pPr lvl="1"/>
            <a:r>
              <a:rPr lang="en-US" altLang="en-US" b="1" kern="1200" dirty="0">
                <a:solidFill>
                  <a:srgbClr val="006699"/>
                </a:solidFill>
                <a:latin typeface="+mj-lt"/>
                <a:cs typeface="+mn-cs"/>
              </a:rPr>
              <a:t>Hybrid cloud </a:t>
            </a:r>
            <a:r>
              <a:rPr lang="en-US" altLang="en-US" dirty="0"/>
              <a:t>– includes both public and private cloud components</a:t>
            </a:r>
          </a:p>
          <a:p>
            <a:pPr lvl="1"/>
            <a:r>
              <a:rPr lang="en-US" altLang="en-US" dirty="0"/>
              <a:t>Software as a Service (</a:t>
            </a:r>
            <a:r>
              <a:rPr lang="en-US" altLang="en-US" b="1" kern="1200" dirty="0">
                <a:solidFill>
                  <a:srgbClr val="006699"/>
                </a:solidFill>
                <a:latin typeface="+mj-lt"/>
                <a:cs typeface="+mn-cs"/>
              </a:rPr>
              <a:t>SaaS</a:t>
            </a:r>
            <a:r>
              <a:rPr lang="en-US" altLang="en-US" dirty="0"/>
              <a:t>) – one or more applications available via the Internet (i.e., word processor)</a:t>
            </a:r>
          </a:p>
          <a:p>
            <a:pPr lvl="1"/>
            <a:r>
              <a:rPr lang="en-US" altLang="en-US" dirty="0"/>
              <a:t>Platform as a Service (</a:t>
            </a:r>
            <a:r>
              <a:rPr lang="en-US" altLang="en-US" b="1" kern="1200" dirty="0">
                <a:solidFill>
                  <a:srgbClr val="006699"/>
                </a:solidFill>
                <a:latin typeface="+mj-lt"/>
                <a:cs typeface="+mn-cs"/>
              </a:rPr>
              <a:t>PaaS</a:t>
            </a:r>
            <a:r>
              <a:rPr lang="en-US" altLang="en-US" dirty="0"/>
              <a:t>) – software stack ready for application use via the Internet (i.e., a database server)</a:t>
            </a:r>
          </a:p>
          <a:p>
            <a:pPr lvl="1"/>
            <a:r>
              <a:rPr lang="en-US" altLang="en-US" dirty="0"/>
              <a:t>Infrastructure as a Service (</a:t>
            </a:r>
            <a:r>
              <a:rPr lang="en-US" altLang="en-US" b="1" kern="1200" dirty="0">
                <a:solidFill>
                  <a:srgbClr val="006699"/>
                </a:solidFill>
                <a:latin typeface="+mj-lt"/>
                <a:cs typeface="+mn-cs"/>
              </a:rPr>
              <a:t>IaaS</a:t>
            </a:r>
            <a:r>
              <a:rPr lang="en-US" altLang="en-US" dirty="0"/>
              <a:t>) – servers or storage available over Internet (i.e., storage available for backup use)</a:t>
            </a:r>
          </a:p>
        </p:txBody>
      </p:sp>
    </p:spTree>
    <p:extLst>
      <p:ext uri="{BB962C8B-B14F-4D97-AF65-F5344CB8AC3E}">
        <p14:creationId xmlns:p14="http://schemas.microsoft.com/office/powerpoint/2010/main" val="28185656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3">
            <a:extLst>
              <a:ext uri="{FF2B5EF4-FFF2-40B4-BE49-F238E27FC236}">
                <a16:creationId xmlns:a16="http://schemas.microsoft.com/office/drawing/2014/main" id="{FD6537A6-ABBB-418B-A303-F33ED361BE0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801688" y="1092200"/>
            <a:ext cx="7645400" cy="1571625"/>
          </a:xfrm>
        </p:spPr>
        <p:txBody>
          <a:bodyPr/>
          <a:lstStyle/>
          <a:p>
            <a:r>
              <a:rPr lang="en-US" altLang="en-US" dirty="0"/>
              <a:t>Cloud computing environments composed of traditional OSes, plus VMMs, plus cloud management tools</a:t>
            </a:r>
          </a:p>
          <a:p>
            <a:pPr lvl="1"/>
            <a:r>
              <a:rPr lang="en-US" altLang="en-US" dirty="0"/>
              <a:t>Internet connectivity requires security like firewalls</a:t>
            </a:r>
            <a:endParaRPr lang="en-US" altLang="en-US" sz="800" dirty="0"/>
          </a:p>
          <a:p>
            <a:pPr lvl="1"/>
            <a:r>
              <a:rPr lang="en-US" altLang="en-US" dirty="0"/>
              <a:t>Load balancers spread traffic across multiple applications</a:t>
            </a:r>
          </a:p>
        </p:txBody>
      </p:sp>
      <p:pic>
        <p:nvPicPr>
          <p:cNvPr id="108547" name="Picture 1" descr="1_21.pdf">
            <a:extLst>
              <a:ext uri="{FF2B5EF4-FFF2-40B4-BE49-F238E27FC236}">
                <a16:creationId xmlns:a16="http://schemas.microsoft.com/office/drawing/2014/main" id="{013FD59D-83E6-4294-8C1F-125F5B808E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7288" y="2800350"/>
            <a:ext cx="4119562" cy="326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0D4B5261-AC9E-4876-9921-245A283701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0762" y="220663"/>
            <a:ext cx="8123238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+mj-lt"/>
                <a:ea typeface="MS PGothic" pitchFamily="34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2800" kern="0" dirty="0"/>
              <a:t>Cloud Computing (cont.)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Title 1">
            <a:extLst>
              <a:ext uri="{FF2B5EF4-FFF2-40B4-BE49-F238E27FC236}">
                <a16:creationId xmlns:a16="http://schemas.microsoft.com/office/drawing/2014/main" id="{2697C8B9-0041-4830-8C83-5FF8CFAF01C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058863" y="73025"/>
            <a:ext cx="8229600" cy="711200"/>
          </a:xfrm>
        </p:spPr>
        <p:txBody>
          <a:bodyPr/>
          <a:lstStyle/>
          <a:p>
            <a:r>
              <a:rPr lang="en-US" altLang="en-US" sz="2800" dirty="0"/>
              <a:t>Real-Time Embedded Systems</a:t>
            </a:r>
          </a:p>
        </p:txBody>
      </p:sp>
      <p:sp>
        <p:nvSpPr>
          <p:cNvPr id="110595" name="Content Placeholder 2">
            <a:extLst>
              <a:ext uri="{FF2B5EF4-FFF2-40B4-BE49-F238E27FC236}">
                <a16:creationId xmlns:a16="http://schemas.microsoft.com/office/drawing/2014/main" id="{265F30E9-05CB-4D61-971C-5E1743F20FFE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820738" y="1154113"/>
            <a:ext cx="7688262" cy="4530725"/>
          </a:xfrm>
        </p:spPr>
        <p:txBody>
          <a:bodyPr/>
          <a:lstStyle/>
          <a:p>
            <a:r>
              <a:rPr lang="en-US" altLang="en-US" dirty="0"/>
              <a:t>Real-time embedded systems most prevalent form of computers</a:t>
            </a:r>
          </a:p>
          <a:p>
            <a:pPr lvl="1"/>
            <a:r>
              <a:rPr lang="en-US" altLang="en-US" dirty="0"/>
              <a:t>Vary considerable, special purpose, limited purpose OS,  </a:t>
            </a:r>
            <a:r>
              <a:rPr lang="en-US" altLang="en-US" b="1" kern="1200" dirty="0">
                <a:solidFill>
                  <a:srgbClr val="006699"/>
                </a:solidFill>
                <a:latin typeface="+mj-lt"/>
                <a:cs typeface="+mn-cs"/>
              </a:rPr>
              <a:t>real-time OS</a:t>
            </a:r>
          </a:p>
          <a:p>
            <a:pPr lvl="1"/>
            <a:r>
              <a:rPr lang="en-US" altLang="en-US" dirty="0"/>
              <a:t>Use expanding</a:t>
            </a:r>
          </a:p>
          <a:p>
            <a:r>
              <a:rPr lang="en-US" altLang="en-US" dirty="0"/>
              <a:t>Many other special computing environments as well</a:t>
            </a:r>
          </a:p>
          <a:p>
            <a:pPr lvl="1"/>
            <a:r>
              <a:rPr lang="en-US" altLang="en-US" dirty="0"/>
              <a:t>Some have OSes, some perform tasks without an OS</a:t>
            </a:r>
          </a:p>
          <a:p>
            <a:r>
              <a:rPr lang="en-US" altLang="en-US" dirty="0"/>
              <a:t>Real-time OS has well-defined fixed time constraints</a:t>
            </a:r>
          </a:p>
          <a:p>
            <a:pPr lvl="1"/>
            <a:r>
              <a:rPr lang="en-US" altLang="en-US" dirty="0"/>
              <a:t>Processing </a:t>
            </a:r>
            <a:r>
              <a:rPr lang="en-US" altLang="en-US" b="1" i="1" dirty="0"/>
              <a:t>must</a:t>
            </a:r>
            <a:r>
              <a:rPr lang="en-US" altLang="en-US" dirty="0"/>
              <a:t> be done within constraint</a:t>
            </a:r>
          </a:p>
          <a:p>
            <a:pPr lvl="1"/>
            <a:r>
              <a:rPr lang="en-US" altLang="en-US" dirty="0"/>
              <a:t>Correct operation only if constraints met</a:t>
            </a:r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Title 1">
            <a:extLst>
              <a:ext uri="{FF2B5EF4-FFF2-40B4-BE49-F238E27FC236}">
                <a16:creationId xmlns:a16="http://schemas.microsoft.com/office/drawing/2014/main" id="{2E44F3F0-E6BE-450E-AA66-38706C8ED15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982663" y="201613"/>
            <a:ext cx="7704137" cy="576262"/>
          </a:xfrm>
        </p:spPr>
        <p:txBody>
          <a:bodyPr/>
          <a:lstStyle/>
          <a:p>
            <a:r>
              <a:rPr lang="en-US" altLang="en-US" sz="2800"/>
              <a:t>Free and Open-Source Operating Systems</a:t>
            </a:r>
          </a:p>
        </p:txBody>
      </p:sp>
      <p:sp>
        <p:nvSpPr>
          <p:cNvPr id="111619" name="Content Placeholder 2">
            <a:extLst>
              <a:ext uri="{FF2B5EF4-FFF2-40B4-BE49-F238E27FC236}">
                <a16:creationId xmlns:a16="http://schemas.microsoft.com/office/drawing/2014/main" id="{4884E438-06FD-4EC5-ACD4-9B0F212ABB7B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830263" y="1233488"/>
            <a:ext cx="7704137" cy="4530725"/>
          </a:xfrm>
        </p:spPr>
        <p:txBody>
          <a:bodyPr/>
          <a:lstStyle/>
          <a:p>
            <a:r>
              <a:rPr lang="en-US" altLang="en-US" dirty="0"/>
              <a:t>Operating systems made available in source-code format rather than just binary </a:t>
            </a:r>
            <a:r>
              <a:rPr lang="en-US" altLang="en-US" b="1" kern="1200" dirty="0">
                <a:solidFill>
                  <a:srgbClr val="006699"/>
                </a:solidFill>
                <a:latin typeface="+mj-lt"/>
                <a:cs typeface="+mn-cs"/>
              </a:rPr>
              <a:t>closed-source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and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kern="1200" dirty="0">
                <a:solidFill>
                  <a:srgbClr val="006699"/>
                </a:solidFill>
                <a:latin typeface="+mj-lt"/>
                <a:cs typeface="+mn-cs"/>
              </a:rPr>
              <a:t>proprietary</a:t>
            </a:r>
          </a:p>
          <a:p>
            <a:r>
              <a:rPr lang="en-US" altLang="en-US" dirty="0"/>
              <a:t>Counter to the </a:t>
            </a:r>
            <a:r>
              <a:rPr lang="en-US" altLang="en-US" b="1" kern="1200" dirty="0">
                <a:solidFill>
                  <a:srgbClr val="006699"/>
                </a:solidFill>
                <a:latin typeface="+mj-lt"/>
                <a:cs typeface="+mn-cs"/>
              </a:rPr>
              <a:t>copy protection </a:t>
            </a:r>
            <a:r>
              <a:rPr lang="en-US" altLang="en-US" dirty="0">
                <a:solidFill>
                  <a:srgbClr val="000000"/>
                </a:solidFill>
              </a:rPr>
              <a:t>and </a:t>
            </a:r>
            <a:r>
              <a:rPr lang="en-US" altLang="en-US" b="1" kern="1200" dirty="0">
                <a:solidFill>
                  <a:srgbClr val="006699"/>
                </a:solidFill>
                <a:latin typeface="+mj-lt"/>
                <a:cs typeface="+mn-cs"/>
              </a:rPr>
              <a:t>Digital Rights Management </a:t>
            </a:r>
            <a:r>
              <a:rPr lang="en-US" altLang="en-US" dirty="0"/>
              <a:t>(</a:t>
            </a:r>
            <a:r>
              <a:rPr lang="en-US" altLang="en-US" b="1" kern="1200" dirty="0">
                <a:solidFill>
                  <a:srgbClr val="006699"/>
                </a:solidFill>
                <a:latin typeface="+mj-lt"/>
                <a:cs typeface="+mn-cs"/>
              </a:rPr>
              <a:t>DRM</a:t>
            </a:r>
            <a:r>
              <a:rPr lang="en-US" altLang="en-US" dirty="0"/>
              <a:t>) </a:t>
            </a:r>
            <a:r>
              <a:rPr lang="en-US" altLang="en-US" dirty="0">
                <a:solidFill>
                  <a:srgbClr val="000000"/>
                </a:solidFill>
              </a:rPr>
              <a:t>movement</a:t>
            </a:r>
            <a:endParaRPr lang="en-US" altLang="en-US" sz="800" dirty="0">
              <a:solidFill>
                <a:srgbClr val="000000"/>
              </a:solidFill>
            </a:endParaRPr>
          </a:p>
          <a:p>
            <a:r>
              <a:rPr lang="en-US" altLang="en-US" dirty="0">
                <a:solidFill>
                  <a:srgbClr val="000000"/>
                </a:solidFill>
              </a:rPr>
              <a:t>Started by </a:t>
            </a:r>
            <a:r>
              <a:rPr lang="en-US" altLang="en-US" b="1" kern="1200" dirty="0">
                <a:solidFill>
                  <a:srgbClr val="006699"/>
                </a:solidFill>
                <a:latin typeface="+mj-lt"/>
                <a:cs typeface="+mn-cs"/>
              </a:rPr>
              <a:t>Free Software Foundation </a:t>
            </a:r>
            <a:r>
              <a:rPr lang="en-US" altLang="en-US" dirty="0">
                <a:solidFill>
                  <a:srgbClr val="000000"/>
                </a:solidFill>
              </a:rPr>
              <a:t>(</a:t>
            </a:r>
            <a:r>
              <a:rPr lang="en-US" altLang="en-US" b="1" kern="1200" dirty="0">
                <a:solidFill>
                  <a:srgbClr val="006699"/>
                </a:solidFill>
                <a:latin typeface="+mj-lt"/>
                <a:cs typeface="+mn-cs"/>
              </a:rPr>
              <a:t>FSF</a:t>
            </a:r>
            <a:r>
              <a:rPr lang="en-US" altLang="en-US" dirty="0"/>
              <a:t>)</a:t>
            </a:r>
            <a:r>
              <a:rPr lang="en-US" altLang="en-US" dirty="0">
                <a:solidFill>
                  <a:srgbClr val="000000"/>
                </a:solidFill>
              </a:rPr>
              <a:t>, which has </a:t>
            </a:r>
            <a:r>
              <a:rPr lang="ja-JP" altLang="en-US" dirty="0">
                <a:solidFill>
                  <a:srgbClr val="000000"/>
                </a:solidFill>
              </a:rPr>
              <a:t>“</a:t>
            </a:r>
            <a:r>
              <a:rPr lang="en-US" altLang="ja-JP" dirty="0">
                <a:solidFill>
                  <a:srgbClr val="000000"/>
                </a:solidFill>
              </a:rPr>
              <a:t>copyleft</a:t>
            </a:r>
            <a:r>
              <a:rPr lang="ja-JP" altLang="en-US" dirty="0">
                <a:solidFill>
                  <a:srgbClr val="000000"/>
                </a:solidFill>
              </a:rPr>
              <a:t>”</a:t>
            </a:r>
            <a:r>
              <a:rPr lang="en-US" altLang="ja-JP" dirty="0">
                <a:solidFill>
                  <a:srgbClr val="000000"/>
                </a:solidFill>
              </a:rPr>
              <a:t> </a:t>
            </a:r>
            <a:r>
              <a:rPr lang="en-US" altLang="ja-JP" b="1" kern="1200" dirty="0">
                <a:solidFill>
                  <a:srgbClr val="006699"/>
                </a:solidFill>
                <a:latin typeface="+mj-lt"/>
                <a:cs typeface="+mn-cs"/>
              </a:rPr>
              <a:t>GNU Public License </a:t>
            </a:r>
            <a:r>
              <a:rPr lang="en-US" altLang="ja-JP" dirty="0"/>
              <a:t>(</a:t>
            </a:r>
            <a:r>
              <a:rPr lang="en-US" altLang="ja-JP" b="1" kern="1200" dirty="0">
                <a:solidFill>
                  <a:srgbClr val="006699"/>
                </a:solidFill>
                <a:latin typeface="+mj-lt"/>
                <a:cs typeface="+mn-cs"/>
              </a:rPr>
              <a:t>GPL</a:t>
            </a:r>
            <a:r>
              <a:rPr lang="en-US" altLang="ja-JP" dirty="0"/>
              <a:t>)</a:t>
            </a:r>
          </a:p>
          <a:p>
            <a:pPr lvl="1"/>
            <a:r>
              <a:rPr lang="en-US" altLang="en-US" sz="1600" dirty="0"/>
              <a:t>Free software and open-source software are two different ideas championed by different groups of people</a:t>
            </a:r>
          </a:p>
          <a:p>
            <a:pPr lvl="2"/>
            <a:r>
              <a:rPr lang="en-US" altLang="en-US" sz="1600" dirty="0">
                <a:solidFill>
                  <a:srgbClr val="663300"/>
                </a:solidFill>
              </a:rPr>
              <a:t>http://gnu.org/philosophy/open-source-misses-the-point.html/</a:t>
            </a:r>
            <a:endParaRPr lang="en-US" altLang="en-US" sz="1600" b="1" dirty="0">
              <a:solidFill>
                <a:srgbClr val="663300"/>
              </a:solidFill>
            </a:endParaRPr>
          </a:p>
          <a:p>
            <a:r>
              <a:rPr lang="en-US" altLang="en-US" dirty="0">
                <a:solidFill>
                  <a:srgbClr val="000000"/>
                </a:solidFill>
              </a:rPr>
              <a:t>Examples include </a:t>
            </a:r>
            <a:r>
              <a:rPr lang="en-US" altLang="en-US" b="1" kern="1200" dirty="0">
                <a:solidFill>
                  <a:srgbClr val="006699"/>
                </a:solidFill>
                <a:latin typeface="+mj-lt"/>
                <a:cs typeface="+mn-cs"/>
              </a:rPr>
              <a:t>GNU/Linux </a:t>
            </a:r>
            <a:r>
              <a:rPr lang="en-US" altLang="en-US" dirty="0"/>
              <a:t>and </a:t>
            </a:r>
            <a:r>
              <a:rPr lang="en-US" altLang="en-US" b="1" kern="1200" dirty="0">
                <a:solidFill>
                  <a:srgbClr val="006699"/>
                </a:solidFill>
                <a:latin typeface="+mj-lt"/>
                <a:cs typeface="+mn-cs"/>
              </a:rPr>
              <a:t>BSD UNIX </a:t>
            </a:r>
            <a:r>
              <a:rPr lang="en-US" altLang="en-US" dirty="0">
                <a:solidFill>
                  <a:srgbClr val="000000"/>
                </a:solidFill>
              </a:rPr>
              <a:t>(including core of </a:t>
            </a:r>
            <a:r>
              <a:rPr lang="en-US" altLang="en-US" b="1" kern="1200" dirty="0">
                <a:solidFill>
                  <a:srgbClr val="006699"/>
                </a:solidFill>
                <a:latin typeface="+mj-lt"/>
                <a:cs typeface="+mn-cs"/>
              </a:rPr>
              <a:t>Mac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kern="1200" dirty="0">
                <a:solidFill>
                  <a:srgbClr val="006699"/>
                </a:solidFill>
                <a:latin typeface="+mj-lt"/>
                <a:cs typeface="+mn-cs"/>
              </a:rPr>
              <a:t>OS X</a:t>
            </a:r>
            <a:r>
              <a:rPr lang="en-US" altLang="en-US" dirty="0">
                <a:solidFill>
                  <a:srgbClr val="000000"/>
                </a:solidFill>
              </a:rPr>
              <a:t>), and many more</a:t>
            </a:r>
          </a:p>
          <a:p>
            <a:r>
              <a:rPr lang="en-US" altLang="en-US" dirty="0">
                <a:solidFill>
                  <a:srgbClr val="000000"/>
                </a:solidFill>
              </a:rPr>
              <a:t>Can use VMM like VMware Player (Free on Windows), </a:t>
            </a:r>
            <a:r>
              <a:rPr lang="en-US" altLang="en-US" dirty="0" err="1">
                <a:solidFill>
                  <a:srgbClr val="000000"/>
                </a:solidFill>
              </a:rPr>
              <a:t>Virtualbox</a:t>
            </a:r>
            <a:r>
              <a:rPr lang="en-US" altLang="en-US" dirty="0">
                <a:solidFill>
                  <a:srgbClr val="000000"/>
                </a:solidFill>
              </a:rPr>
              <a:t> (open source and free on many platforms - </a:t>
            </a:r>
            <a:r>
              <a:rPr lang="en-US" altLang="en-US" dirty="0"/>
              <a:t>http://www.virtualbox.com) </a:t>
            </a:r>
          </a:p>
          <a:p>
            <a:pPr lvl="1"/>
            <a:r>
              <a:rPr lang="en-US" altLang="en-US" dirty="0">
                <a:solidFill>
                  <a:srgbClr val="000000"/>
                </a:solidFill>
              </a:rPr>
              <a:t>Use to run guest operating systems for exploration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11677</TotalTime>
  <Words>2183</Words>
  <Application>Microsoft Office PowerPoint</Application>
  <PresentationFormat>On-screen Show (4:3)</PresentationFormat>
  <Paragraphs>205</Paragraphs>
  <Slides>34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2" baseType="lpstr">
      <vt:lpstr>Arial</vt:lpstr>
      <vt:lpstr>Helvetica</vt:lpstr>
      <vt:lpstr>Monotype Sorts</vt:lpstr>
      <vt:lpstr>Times New Roman</vt:lpstr>
      <vt:lpstr>Verdana</vt:lpstr>
      <vt:lpstr>Webdings</vt:lpstr>
      <vt:lpstr>Wingdings</vt:lpstr>
      <vt:lpstr>os-8</vt:lpstr>
      <vt:lpstr>Chapter 1:  Introduction</vt:lpstr>
      <vt:lpstr>What is an Operating System?</vt:lpstr>
      <vt:lpstr>Computer System Structure</vt:lpstr>
      <vt:lpstr>Abstract View of Components of Computer</vt:lpstr>
      <vt:lpstr>What Operating Systems Do</vt:lpstr>
      <vt:lpstr>Operating System Definition</vt:lpstr>
      <vt:lpstr>PowerPoint Presentation</vt:lpstr>
      <vt:lpstr>Computer System Organization</vt:lpstr>
      <vt:lpstr>Computer-System Operation</vt:lpstr>
      <vt:lpstr>Common Functions of Interrupts</vt:lpstr>
      <vt:lpstr>Interrupt Timeline</vt:lpstr>
      <vt:lpstr>Interrupt Handling</vt:lpstr>
      <vt:lpstr>Interrupt-drive I/O Cycle</vt:lpstr>
      <vt:lpstr>I/O Structure</vt:lpstr>
      <vt:lpstr>I/O Structure (Cont.)</vt:lpstr>
      <vt:lpstr>Storage Definitions and Notation Review</vt:lpstr>
      <vt:lpstr>How a Modern Computer Works</vt:lpstr>
      <vt:lpstr>Von Neumann (Princeton) architecture</vt:lpstr>
      <vt:lpstr>Harvard architecture</vt:lpstr>
      <vt:lpstr>Direct Memory Access Structure</vt:lpstr>
      <vt:lpstr>Operating-System Operations</vt:lpstr>
      <vt:lpstr>Multiprogramming (Batch system)</vt:lpstr>
      <vt:lpstr>Multitasking (Timesharing)</vt:lpstr>
      <vt:lpstr>Dual-mode Operation</vt:lpstr>
      <vt:lpstr>Transition from User to Kernel Mode</vt:lpstr>
      <vt:lpstr>Virtualization</vt:lpstr>
      <vt:lpstr>Virtualization (cont.)</vt:lpstr>
      <vt:lpstr>Computing Environments - Virtualization</vt:lpstr>
      <vt:lpstr>PowerPoint Presentation</vt:lpstr>
      <vt:lpstr>Cloud Computing</vt:lpstr>
      <vt:lpstr>Cloud Computing (Cont.)</vt:lpstr>
      <vt:lpstr>PowerPoint Presentation</vt:lpstr>
      <vt:lpstr>Real-Time Embedded Systems</vt:lpstr>
      <vt:lpstr>Free and Open-Source Operating Systems</vt:lpstr>
    </vt:vector>
  </TitlesOfParts>
  <Company>Lucent Technologies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Ladislau Boloni</cp:lastModifiedBy>
  <cp:revision>256</cp:revision>
  <cp:lastPrinted>2001-06-14T13:58:17Z</cp:lastPrinted>
  <dcterms:created xsi:type="dcterms:W3CDTF">2011-01-13T23:43:38Z</dcterms:created>
  <dcterms:modified xsi:type="dcterms:W3CDTF">2020-08-26T19:32:51Z</dcterms:modified>
</cp:coreProperties>
</file>