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6" r:id="rId1"/>
  </p:sldMasterIdLst>
  <p:notesMasterIdLst>
    <p:notesMasterId r:id="rId39"/>
  </p:notesMasterIdLst>
  <p:handoutMasterIdLst>
    <p:handoutMasterId r:id="rId40"/>
  </p:handoutMasterIdLst>
  <p:sldIdLst>
    <p:sldId id="421" r:id="rId2"/>
    <p:sldId id="257" r:id="rId3"/>
    <p:sldId id="393" r:id="rId4"/>
    <p:sldId id="394" r:id="rId5"/>
    <p:sldId id="392" r:id="rId6"/>
    <p:sldId id="261" r:id="rId7"/>
    <p:sldId id="436" r:id="rId8"/>
    <p:sldId id="382" r:id="rId9"/>
    <p:sldId id="280" r:id="rId10"/>
    <p:sldId id="504" r:id="rId11"/>
    <p:sldId id="440" r:id="rId12"/>
    <p:sldId id="442" r:id="rId13"/>
    <p:sldId id="441" r:id="rId14"/>
    <p:sldId id="444" r:id="rId15"/>
    <p:sldId id="513" r:id="rId16"/>
    <p:sldId id="282" r:id="rId17"/>
    <p:sldId id="286" r:id="rId18"/>
    <p:sldId id="450" r:id="rId19"/>
    <p:sldId id="451" r:id="rId20"/>
    <p:sldId id="452" r:id="rId21"/>
    <p:sldId id="508" r:id="rId22"/>
    <p:sldId id="507" r:id="rId23"/>
    <p:sldId id="287" r:id="rId24"/>
    <p:sldId id="292" r:id="rId25"/>
    <p:sldId id="293" r:id="rId26"/>
    <p:sldId id="453" r:id="rId27"/>
    <p:sldId id="333" r:id="rId28"/>
    <p:sldId id="454" r:id="rId29"/>
    <p:sldId id="339" r:id="rId30"/>
    <p:sldId id="455" r:id="rId31"/>
    <p:sldId id="502" r:id="rId32"/>
    <p:sldId id="299" r:id="rId33"/>
    <p:sldId id="512" r:id="rId34"/>
    <p:sldId id="368" r:id="rId35"/>
    <p:sldId id="369" r:id="rId36"/>
    <p:sldId id="481" r:id="rId37"/>
    <p:sldId id="426" r:id="rId38"/>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Verdana" charset="0"/>
        <a:ea typeface="ＭＳ Ｐゴシック" charset="-128"/>
        <a:cs typeface="+mn-cs"/>
      </a:defRPr>
    </a:lvl1pPr>
    <a:lvl2pPr marL="457200" algn="l" rtl="0" eaLnBrk="0" fontAlgn="base" hangingPunct="0">
      <a:spcBef>
        <a:spcPct val="0"/>
      </a:spcBef>
      <a:spcAft>
        <a:spcPct val="0"/>
      </a:spcAft>
      <a:defRPr kern="1200">
        <a:solidFill>
          <a:schemeClr val="tx1"/>
        </a:solidFill>
        <a:latin typeface="Verdana" charset="0"/>
        <a:ea typeface="ＭＳ Ｐゴシック" charset="-128"/>
        <a:cs typeface="+mn-cs"/>
      </a:defRPr>
    </a:lvl2pPr>
    <a:lvl3pPr marL="914400" algn="l" rtl="0" eaLnBrk="0" fontAlgn="base" hangingPunct="0">
      <a:spcBef>
        <a:spcPct val="0"/>
      </a:spcBef>
      <a:spcAft>
        <a:spcPct val="0"/>
      </a:spcAft>
      <a:defRPr kern="1200">
        <a:solidFill>
          <a:schemeClr val="tx1"/>
        </a:solidFill>
        <a:latin typeface="Verdana" charset="0"/>
        <a:ea typeface="ＭＳ Ｐゴシック" charset="-128"/>
        <a:cs typeface="+mn-cs"/>
      </a:defRPr>
    </a:lvl3pPr>
    <a:lvl4pPr marL="1371600" algn="l" rtl="0" eaLnBrk="0" fontAlgn="base" hangingPunct="0">
      <a:spcBef>
        <a:spcPct val="0"/>
      </a:spcBef>
      <a:spcAft>
        <a:spcPct val="0"/>
      </a:spcAft>
      <a:defRPr kern="1200">
        <a:solidFill>
          <a:schemeClr val="tx1"/>
        </a:solidFill>
        <a:latin typeface="Verdana" charset="0"/>
        <a:ea typeface="ＭＳ Ｐゴシック" charset="-128"/>
        <a:cs typeface="+mn-cs"/>
      </a:defRPr>
    </a:lvl4pPr>
    <a:lvl5pPr marL="1828800" algn="l" rtl="0" eaLnBrk="0" fontAlgn="base" hangingPunct="0">
      <a:spcBef>
        <a:spcPct val="0"/>
      </a:spcBef>
      <a:spcAft>
        <a:spcPct val="0"/>
      </a:spcAft>
      <a:defRPr kern="1200">
        <a:solidFill>
          <a:schemeClr val="tx1"/>
        </a:solidFill>
        <a:latin typeface="Verdana" charset="0"/>
        <a:ea typeface="ＭＳ Ｐゴシック" charset="-128"/>
        <a:cs typeface="+mn-cs"/>
      </a:defRPr>
    </a:lvl5pPr>
    <a:lvl6pPr marL="2286000" algn="l" defTabSz="914400" rtl="0" eaLnBrk="1" latinLnBrk="0" hangingPunct="1">
      <a:defRPr kern="1200">
        <a:solidFill>
          <a:schemeClr val="tx1"/>
        </a:solidFill>
        <a:latin typeface="Verdana" charset="0"/>
        <a:ea typeface="ＭＳ Ｐゴシック" charset="-128"/>
        <a:cs typeface="+mn-cs"/>
      </a:defRPr>
    </a:lvl6pPr>
    <a:lvl7pPr marL="2743200" algn="l" defTabSz="914400" rtl="0" eaLnBrk="1" latinLnBrk="0" hangingPunct="1">
      <a:defRPr kern="1200">
        <a:solidFill>
          <a:schemeClr val="tx1"/>
        </a:solidFill>
        <a:latin typeface="Verdana" charset="0"/>
        <a:ea typeface="ＭＳ Ｐゴシック" charset="-128"/>
        <a:cs typeface="+mn-cs"/>
      </a:defRPr>
    </a:lvl7pPr>
    <a:lvl8pPr marL="3200400" algn="l" defTabSz="914400" rtl="0" eaLnBrk="1" latinLnBrk="0" hangingPunct="1">
      <a:defRPr kern="1200">
        <a:solidFill>
          <a:schemeClr val="tx1"/>
        </a:solidFill>
        <a:latin typeface="Verdana" charset="0"/>
        <a:ea typeface="ＭＳ Ｐゴシック" charset="-128"/>
        <a:cs typeface="+mn-cs"/>
      </a:defRPr>
    </a:lvl8pPr>
    <a:lvl9pPr marL="3657600" algn="l" defTabSz="914400" rtl="0" eaLnBrk="1" latinLnBrk="0" hangingPunct="1">
      <a:defRPr kern="1200">
        <a:solidFill>
          <a:schemeClr val="tx1"/>
        </a:solidFill>
        <a:latin typeface="Verdana"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FF0000"/>
    <a:srgbClr val="CC6600"/>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84102" autoAdjust="0"/>
  </p:normalViewPr>
  <p:slideViewPr>
    <p:cSldViewPr snapToGrid="0">
      <p:cViewPr varScale="1">
        <p:scale>
          <a:sx n="91" d="100"/>
          <a:sy n="91" d="100"/>
        </p:scale>
        <p:origin x="-1074" y="-96"/>
      </p:cViewPr>
      <p:guideLst>
        <p:guide orient="horz" pos="806"/>
        <p:guide pos="52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1490"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62" tIns="46581" rIns="93162" bIns="46581" numCol="1" anchor="t" anchorCtr="0" compatLnSpc="1">
            <a:prstTxWarp prst="textNoShape">
              <a:avLst/>
            </a:prstTxWarp>
          </a:bodyPr>
          <a:lstStyle>
            <a:lvl1pPr defTabSz="931887">
              <a:defRPr sz="1300">
                <a:latin typeface="Helvetica" charset="0"/>
              </a:defRPr>
            </a:lvl1pPr>
          </a:lstStyle>
          <a:p>
            <a:pPr>
              <a:defRPr/>
            </a:pPr>
            <a:endParaRPr lang="en-US"/>
          </a:p>
        </p:txBody>
      </p:sp>
      <p:sp>
        <p:nvSpPr>
          <p:cNvPr id="191491" name="Rectangle 3"/>
          <p:cNvSpPr>
            <a:spLocks noGrp="1" noChangeArrowheads="1"/>
          </p:cNvSpPr>
          <p:nvPr>
            <p:ph type="dt" sz="quarter" idx="1"/>
          </p:nvPr>
        </p:nvSpPr>
        <p:spPr bwMode="auto">
          <a:xfrm>
            <a:off x="3972257" y="1"/>
            <a:ext cx="3038144" cy="464205"/>
          </a:xfrm>
          <a:prstGeom prst="rect">
            <a:avLst/>
          </a:prstGeom>
          <a:noFill/>
          <a:ln w="9525">
            <a:noFill/>
            <a:miter lim="800000"/>
            <a:headEnd/>
            <a:tailEnd/>
          </a:ln>
          <a:effectLst/>
        </p:spPr>
        <p:txBody>
          <a:bodyPr vert="horz" wrap="square" lIns="93162" tIns="46581" rIns="93162" bIns="46581" numCol="1" anchor="t" anchorCtr="0" compatLnSpc="1">
            <a:prstTxWarp prst="textNoShape">
              <a:avLst/>
            </a:prstTxWarp>
          </a:bodyPr>
          <a:lstStyle>
            <a:lvl1pPr algn="r" defTabSz="931887">
              <a:defRPr sz="1300">
                <a:latin typeface="Helvetica" charset="0"/>
              </a:defRPr>
            </a:lvl1pPr>
          </a:lstStyle>
          <a:p>
            <a:pPr>
              <a:defRPr/>
            </a:pPr>
            <a:endParaRPr lang="en-US"/>
          </a:p>
        </p:txBody>
      </p:sp>
      <p:sp>
        <p:nvSpPr>
          <p:cNvPr id="191492" name="Rectangle 4"/>
          <p:cNvSpPr>
            <a:spLocks noGrp="1" noChangeArrowheads="1"/>
          </p:cNvSpPr>
          <p:nvPr>
            <p:ph type="ftr" sz="quarter" idx="2"/>
          </p:nvPr>
        </p:nvSpPr>
        <p:spPr bwMode="auto">
          <a:xfrm>
            <a:off x="0" y="8832195"/>
            <a:ext cx="3038145" cy="464205"/>
          </a:xfrm>
          <a:prstGeom prst="rect">
            <a:avLst/>
          </a:prstGeom>
          <a:noFill/>
          <a:ln w="9525">
            <a:noFill/>
            <a:miter lim="800000"/>
            <a:headEnd/>
            <a:tailEnd/>
          </a:ln>
          <a:effectLst/>
        </p:spPr>
        <p:txBody>
          <a:bodyPr vert="horz" wrap="square" lIns="93162" tIns="46581" rIns="93162" bIns="46581" numCol="1" anchor="b" anchorCtr="0" compatLnSpc="1">
            <a:prstTxWarp prst="textNoShape">
              <a:avLst/>
            </a:prstTxWarp>
          </a:bodyPr>
          <a:lstStyle>
            <a:lvl1pPr defTabSz="931887">
              <a:defRPr sz="1300">
                <a:latin typeface="Helvetica" charset="0"/>
              </a:defRPr>
            </a:lvl1pPr>
          </a:lstStyle>
          <a:p>
            <a:pPr>
              <a:defRPr/>
            </a:pPr>
            <a:endParaRPr lang="en-US"/>
          </a:p>
        </p:txBody>
      </p:sp>
      <p:sp>
        <p:nvSpPr>
          <p:cNvPr id="191493" name="Rectangle 5"/>
          <p:cNvSpPr>
            <a:spLocks noGrp="1" noChangeArrowheads="1"/>
          </p:cNvSpPr>
          <p:nvPr>
            <p:ph type="sldNum" sz="quarter" idx="3"/>
          </p:nvPr>
        </p:nvSpPr>
        <p:spPr bwMode="auto">
          <a:xfrm>
            <a:off x="3972257" y="8832195"/>
            <a:ext cx="3038144" cy="464205"/>
          </a:xfrm>
          <a:prstGeom prst="rect">
            <a:avLst/>
          </a:prstGeom>
          <a:noFill/>
          <a:ln w="9525">
            <a:noFill/>
            <a:miter lim="800000"/>
            <a:headEnd/>
            <a:tailEnd/>
          </a:ln>
          <a:effectLst/>
        </p:spPr>
        <p:txBody>
          <a:bodyPr vert="horz" wrap="square" lIns="93162" tIns="46581" rIns="93162" bIns="46581" numCol="1" anchor="b" anchorCtr="0" compatLnSpc="1">
            <a:prstTxWarp prst="textNoShape">
              <a:avLst/>
            </a:prstTxWarp>
          </a:bodyPr>
          <a:lstStyle>
            <a:lvl1pPr algn="r" defTabSz="931887">
              <a:defRPr sz="1300">
                <a:latin typeface="Helvetica" charset="0"/>
              </a:defRPr>
            </a:lvl1pPr>
          </a:lstStyle>
          <a:p>
            <a:pPr>
              <a:defRPr/>
            </a:pPr>
            <a:fld id="{11450280-453A-4BF7-8DFE-BD64C1D52AD7}"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none" lIns="93162" tIns="46581" rIns="93162" bIns="46581" numCol="1" anchor="ctr" anchorCtr="0" compatLnSpc="1">
            <a:prstTxWarp prst="textNoShape">
              <a:avLst/>
            </a:prstTxWarp>
          </a:bodyPr>
          <a:lstStyle>
            <a:lvl1pPr defTabSz="931887">
              <a:defRPr sz="1300">
                <a:latin typeface="Times New Roman" charset="0"/>
              </a:defRPr>
            </a:lvl1pPr>
          </a:lstStyle>
          <a:p>
            <a:pPr>
              <a:defRPr/>
            </a:pPr>
            <a:endParaRPr lang="en-US"/>
          </a:p>
        </p:txBody>
      </p:sp>
      <p:sp>
        <p:nvSpPr>
          <p:cNvPr id="6147" name="Rectangle 3"/>
          <p:cNvSpPr>
            <a:spLocks noGrp="1" noChangeArrowheads="1"/>
          </p:cNvSpPr>
          <p:nvPr>
            <p:ph type="dt" idx="1"/>
          </p:nvPr>
        </p:nvSpPr>
        <p:spPr bwMode="auto">
          <a:xfrm>
            <a:off x="3972257" y="1"/>
            <a:ext cx="3038144" cy="464205"/>
          </a:xfrm>
          <a:prstGeom prst="rect">
            <a:avLst/>
          </a:prstGeom>
          <a:noFill/>
          <a:ln w="9525">
            <a:noFill/>
            <a:miter lim="800000"/>
            <a:headEnd/>
            <a:tailEnd/>
          </a:ln>
          <a:effectLst/>
        </p:spPr>
        <p:txBody>
          <a:bodyPr vert="horz" wrap="none" lIns="93162" tIns="46581" rIns="93162" bIns="46581" numCol="1" anchor="ctr" anchorCtr="0" compatLnSpc="1">
            <a:prstTxWarp prst="textNoShape">
              <a:avLst/>
            </a:prstTxWarp>
          </a:bodyPr>
          <a:lstStyle>
            <a:lvl1pPr algn="r" defTabSz="931887">
              <a:defRPr sz="1300">
                <a:latin typeface="Times New Roman" charset="0"/>
              </a:defRPr>
            </a:lvl1pPr>
          </a:lstStyle>
          <a:p>
            <a:pPr>
              <a:defRPr/>
            </a:pPr>
            <a:endParaRPr lang="en-US"/>
          </a:p>
        </p:txBody>
      </p:sp>
      <p:sp>
        <p:nvSpPr>
          <p:cNvPr id="40964"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935634" y="4416099"/>
            <a:ext cx="5139134" cy="4182457"/>
          </a:xfrm>
          <a:prstGeom prst="rect">
            <a:avLst/>
          </a:prstGeom>
          <a:noFill/>
          <a:ln w="9525">
            <a:noFill/>
            <a:miter lim="800000"/>
            <a:headEnd/>
            <a:tailEnd/>
          </a:ln>
          <a:effectLst/>
        </p:spPr>
        <p:txBody>
          <a:bodyPr vert="horz" wrap="none" lIns="93162" tIns="46581" rIns="93162" bIns="46581" numCol="1" anchor="ctr"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150" name="Rectangle 6"/>
          <p:cNvSpPr>
            <a:spLocks noGrp="1" noChangeArrowheads="1"/>
          </p:cNvSpPr>
          <p:nvPr>
            <p:ph type="ftr" sz="quarter" idx="4"/>
          </p:nvPr>
        </p:nvSpPr>
        <p:spPr bwMode="auto">
          <a:xfrm>
            <a:off x="0" y="8832195"/>
            <a:ext cx="3038145" cy="464205"/>
          </a:xfrm>
          <a:prstGeom prst="rect">
            <a:avLst/>
          </a:prstGeom>
          <a:noFill/>
          <a:ln w="9525">
            <a:noFill/>
            <a:miter lim="800000"/>
            <a:headEnd/>
            <a:tailEnd/>
          </a:ln>
          <a:effectLst/>
        </p:spPr>
        <p:txBody>
          <a:bodyPr vert="horz" wrap="none" lIns="93162" tIns="46581" rIns="93162" bIns="46581" numCol="1" anchor="b" anchorCtr="0" compatLnSpc="1">
            <a:prstTxWarp prst="textNoShape">
              <a:avLst/>
            </a:prstTxWarp>
          </a:bodyPr>
          <a:lstStyle>
            <a:lvl1pPr defTabSz="931887">
              <a:defRPr sz="1300">
                <a:latin typeface="Times New Roman" charset="0"/>
              </a:defRPr>
            </a:lvl1pPr>
          </a:lstStyle>
          <a:p>
            <a:pPr>
              <a:defRPr/>
            </a:pPr>
            <a:endParaRPr lang="en-US"/>
          </a:p>
        </p:txBody>
      </p:sp>
      <p:sp>
        <p:nvSpPr>
          <p:cNvPr id="6151" name="Rectangle 7"/>
          <p:cNvSpPr>
            <a:spLocks noGrp="1" noChangeArrowheads="1"/>
          </p:cNvSpPr>
          <p:nvPr>
            <p:ph type="sldNum" sz="quarter" idx="5"/>
          </p:nvPr>
        </p:nvSpPr>
        <p:spPr bwMode="auto">
          <a:xfrm>
            <a:off x="3972257" y="8832195"/>
            <a:ext cx="3038144" cy="464205"/>
          </a:xfrm>
          <a:prstGeom prst="rect">
            <a:avLst/>
          </a:prstGeom>
          <a:noFill/>
          <a:ln w="9525">
            <a:noFill/>
            <a:miter lim="800000"/>
            <a:headEnd/>
            <a:tailEnd/>
          </a:ln>
          <a:effectLst/>
        </p:spPr>
        <p:txBody>
          <a:bodyPr vert="horz" wrap="none" lIns="93162" tIns="46581" rIns="93162" bIns="46581" numCol="1" anchor="b" anchorCtr="0" compatLnSpc="1">
            <a:prstTxWarp prst="textNoShape">
              <a:avLst/>
            </a:prstTxWarp>
          </a:bodyPr>
          <a:lstStyle>
            <a:lvl1pPr algn="r" defTabSz="931887">
              <a:defRPr sz="1300">
                <a:latin typeface="Times New Roman" charset="0"/>
              </a:defRPr>
            </a:lvl1pPr>
          </a:lstStyle>
          <a:p>
            <a:pPr>
              <a:defRPr/>
            </a:pPr>
            <a:fld id="{4BF7558A-5887-48E9-8D22-2EFBADFA4365}"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9E1D9CD3-3F66-4E4E-8A12-6B78A6AA197A}" type="slidenum">
              <a:rPr lang="en-US" smtClean="0"/>
              <a:pPr/>
              <a:t>1</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81593F86-1A12-4800-9F34-BDC78FA9FFA2}" type="slidenum">
              <a:rPr lang="en-US" smtClean="0"/>
              <a:pPr/>
              <a:t>2</a:t>
            </a:fld>
            <a:endParaRPr lang="en-US" smtClean="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162ADC38-6EB7-4064-9E18-8309A0F156D0}" type="slidenum">
              <a:rPr lang="en-US" smtClean="0"/>
              <a:pPr/>
              <a:t>3</a:t>
            </a:fld>
            <a:endParaRPr lang="en-US"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1B25EC20-AD94-4FC0-8F73-E22D65A5E1F0}" type="slidenum">
              <a:rPr lang="en-US" smtClean="0"/>
              <a:pPr/>
              <a:t>4</a:t>
            </a:fld>
            <a:endParaRPr lang="en-US" smtClean="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E79791E6-77BF-4FBE-A865-F2FC2AA56F02}" type="slidenum">
              <a:rPr lang="en-US" smtClean="0"/>
              <a:pPr/>
              <a:t>5</a:t>
            </a:fld>
            <a:endParaRPr lang="en-US"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970FF6D6-3193-4AA2-B845-0725F130AAD9}" type="slidenum">
              <a:rPr lang="en-US" smtClean="0"/>
              <a:pPr/>
              <a:t>6</a:t>
            </a:fld>
            <a:endParaRPr lang="en-US" smtClean="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3BBA4BB5-7500-4FF9-808B-884127700079}" type="slidenum">
              <a:rPr lang="en-US" smtClean="0"/>
              <a:pPr/>
              <a:t>7</a:t>
            </a:fld>
            <a:endParaRPr lang="en-US"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BC529099-4D11-4457-AEBC-AA7608C2889E}" type="slidenum">
              <a:rPr lang="en-US" smtClean="0"/>
              <a:pPr/>
              <a:t>8</a:t>
            </a:fld>
            <a:endParaRPr lang="en-US" smtClean="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7623947A-7131-4C83-BE67-D6E47C69E2ED}" type="slidenum">
              <a:rPr lang="en-US" smtClean="0"/>
              <a:pPr/>
              <a:t>9</a:t>
            </a:fld>
            <a:endParaRPr lang="en-US" smtClean="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E15B3C74-9EC1-4AF6-888C-1DDD0B3999BA}" type="slidenum">
              <a:rPr lang="en-US" smtClean="0"/>
              <a:pPr/>
              <a:t>11</a:t>
            </a:fld>
            <a:endParaRPr lang="en-US" smtClean="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6E5488FD-FF74-4F06-9D0A-CEAC865E6003}" type="slidenum">
              <a:rPr lang="en-US" smtClean="0"/>
              <a:pPr/>
              <a:t>12</a:t>
            </a:fld>
            <a:endParaRPr lang="en-US"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195F3603-2479-4B04-9637-341D73DC19D5}" type="slidenum">
              <a:rPr lang="en-US" smtClean="0"/>
              <a:pPr/>
              <a:t>13</a:t>
            </a:fld>
            <a:endParaRPr lang="en-US"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561A682D-B88D-4546-8545-AF5F5972A49E}" type="slidenum">
              <a:rPr lang="en-US" smtClean="0"/>
              <a:pPr/>
              <a:t>14</a:t>
            </a:fld>
            <a:endParaRPr lang="en-US"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609E9277-A214-4703-811D-2B6D025FD121}" type="slidenum">
              <a:rPr lang="en-US" smtClean="0"/>
              <a:pPr/>
              <a:t>16</a:t>
            </a:fld>
            <a:endParaRPr lang="en-US"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576FEF80-C59C-4E06-84E0-C325D7AB2F45}" type="slidenum">
              <a:rPr lang="en-US" smtClean="0"/>
              <a:pPr/>
              <a:t>17</a:t>
            </a:fld>
            <a:endParaRPr lang="en-US"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23344625-9414-4F22-A476-DABF37DE55A5}" type="slidenum">
              <a:rPr lang="en-US" smtClean="0"/>
              <a:pPr/>
              <a:t>18</a:t>
            </a:fld>
            <a:endParaRPr lang="en-US"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16518B39-5193-4113-A50B-CB1BE255514C}" type="slidenum">
              <a:rPr lang="en-US" smtClean="0"/>
              <a:pPr/>
              <a:t>19</a:t>
            </a:fld>
            <a:endParaRPr lang="en-US" smtClean="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E8F9C60C-7959-425E-99F1-F260BAF4B287}" type="slidenum">
              <a:rPr lang="en-US" smtClean="0"/>
              <a:pPr/>
              <a:t>20</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6341DF83-9FFF-498D-85E8-14A6C89B5A83}" type="slidenum">
              <a:rPr lang="en-US" smtClean="0"/>
              <a:pPr/>
              <a:t>21</a:t>
            </a:fld>
            <a:endParaRPr lang="en-US"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C56A2041-624B-4F8C-B157-79469774E183}" type="slidenum">
              <a:rPr lang="en-US" smtClean="0"/>
              <a:pPr/>
              <a:t>23</a:t>
            </a:fld>
            <a:endParaRPr lang="en-US"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40E9621F-B9B8-40D6-B41D-249F4CF46D5F}" type="slidenum">
              <a:rPr lang="en-US" smtClean="0"/>
              <a:pPr/>
              <a:t>24</a:t>
            </a:fld>
            <a:endParaRPr lang="en-US"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B8E59BF0-67E8-43BC-B3AB-139A3544A2FB}" type="slidenum">
              <a:rPr lang="en-US" smtClean="0"/>
              <a:pPr/>
              <a:t>25</a:t>
            </a:fld>
            <a:endParaRPr lang="en-US"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5FA087A2-FE04-4A48-B654-AC6D989A2A62}" type="slidenum">
              <a:rPr lang="en-US" smtClean="0"/>
              <a:pPr/>
              <a:t>26</a:t>
            </a:fld>
            <a:endParaRPr lang="en-US"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336AD595-309D-43F1-B25C-9AE70E4C91D3}" type="slidenum">
              <a:rPr lang="en-US" smtClean="0"/>
              <a:pPr/>
              <a:t>27</a:t>
            </a:fld>
            <a:endParaRPr lang="en-US"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C0C71B48-8A5A-4F46-8433-09EF48F633DC}" type="slidenum">
              <a:rPr lang="en-US" smtClean="0"/>
              <a:pPr/>
              <a:t>28</a:t>
            </a:fld>
            <a:endParaRPr lang="en-US"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18940951-5203-4F72-8C4B-2B19FE155973}" type="slidenum">
              <a:rPr lang="en-US" smtClean="0"/>
              <a:pPr/>
              <a:t>29</a:t>
            </a:fld>
            <a:endParaRPr lang="en-US"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73CF8DBA-BA91-4098-BAB2-605335B98661}" type="slidenum">
              <a:rPr lang="en-US" smtClean="0"/>
              <a:pPr/>
              <a:t>30</a:t>
            </a:fld>
            <a:endParaRPr lang="en-US"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AD2E16D2-256C-4CFA-85B4-F175A93950A8}" type="slidenum">
              <a:rPr lang="en-US" smtClean="0"/>
              <a:pPr/>
              <a:t>31</a:t>
            </a:fld>
            <a:endParaRPr lang="en-US"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3FE9C9EF-87A0-443A-92E2-A7EF5D8BFDE9}" type="slidenum">
              <a:rPr lang="en-US" smtClean="0"/>
              <a:pPr/>
              <a:t>32</a:t>
            </a:fld>
            <a:endParaRPr lang="en-US"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845A41F8-5354-4D8B-BB90-1C47318A3B3A}" type="slidenum">
              <a:rPr lang="en-US" smtClean="0"/>
              <a:pPr/>
              <a:t>34</a:t>
            </a:fld>
            <a:endParaRPr lang="en-US"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6438DAA1-7A43-47F8-A101-EA4A15F4C5FC}" type="slidenum">
              <a:rPr lang="en-US" smtClean="0"/>
              <a:pPr/>
              <a:t>35</a:t>
            </a:fld>
            <a:endParaRPr lang="en-US" smtClean="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108B85BD-51EB-4605-A510-A53470E2260E}" type="slidenum">
              <a:rPr lang="en-US" smtClean="0"/>
              <a:pPr/>
              <a:t>36</a:t>
            </a:fld>
            <a:endParaRPr lang="en-US" smtClean="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02FC708A-FBC5-4499-93EE-06572AD6189F}" type="slidenum">
              <a:rPr lang="en-US" smtClean="0"/>
              <a:pPr/>
              <a:t>37</a:t>
            </a:fld>
            <a:endParaRPr lang="en-US" smtClean="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 name="Group 3"/>
          <p:cNvGrpSpPr>
            <a:grpSpLocks/>
          </p:cNvGrpSpPr>
          <p:nvPr/>
        </p:nvGrpSpPr>
        <p:grpSpPr bwMode="auto">
          <a:xfrm>
            <a:off x="198438" y="2960688"/>
            <a:ext cx="8610600" cy="201612"/>
            <a:chOff x="125" y="1865"/>
            <a:chExt cx="5424" cy="127"/>
          </a:xfrm>
        </p:grpSpPr>
        <p:sp>
          <p:nvSpPr>
            <p:cNvPr id="4" name="Rectangle 4"/>
            <p:cNvSpPr>
              <a:spLocks noChangeArrowheads="1"/>
            </p:cNvSpPr>
            <p:nvPr/>
          </p:nvSpPr>
          <p:spPr bwMode="auto">
            <a:xfrm>
              <a:off x="125" y="1865"/>
              <a:ext cx="1808" cy="127"/>
            </a:xfrm>
            <a:prstGeom prst="rect">
              <a:avLst/>
            </a:prstGeom>
            <a:solidFill>
              <a:srgbClr val="336699"/>
            </a:solidFill>
            <a:ln w="9525">
              <a:noFill/>
              <a:miter lim="800000"/>
              <a:headEnd/>
              <a:tailEnd/>
            </a:ln>
            <a:effectLst/>
          </p:spPr>
          <p:txBody>
            <a:bodyPr wrap="none" anchor="ctr"/>
            <a:lstStyle/>
            <a:p>
              <a:pPr>
                <a:defRPr/>
              </a:pPr>
              <a:endParaRPr lang="en-US"/>
            </a:p>
          </p:txBody>
        </p:sp>
        <p:sp>
          <p:nvSpPr>
            <p:cNvPr id="5" name="Rectangle 5"/>
            <p:cNvSpPr>
              <a:spLocks noChangeArrowheads="1"/>
            </p:cNvSpPr>
            <p:nvPr/>
          </p:nvSpPr>
          <p:spPr bwMode="auto">
            <a:xfrm>
              <a:off x="1933" y="1865"/>
              <a:ext cx="1808" cy="127"/>
            </a:xfrm>
            <a:prstGeom prst="rect">
              <a:avLst/>
            </a:prstGeom>
            <a:solidFill>
              <a:srgbClr val="99CCFF"/>
            </a:solidFill>
            <a:ln w="9525">
              <a:noFill/>
              <a:miter lim="800000"/>
              <a:headEnd/>
              <a:tailEnd/>
            </a:ln>
            <a:effectLst/>
          </p:spPr>
          <p:txBody>
            <a:bodyPr wrap="none" anchor="ctr"/>
            <a:lstStyle/>
            <a:p>
              <a:pPr>
                <a:defRPr/>
              </a:pPr>
              <a:endParaRPr lang="en-US"/>
            </a:p>
          </p:txBody>
        </p:sp>
        <p:sp>
          <p:nvSpPr>
            <p:cNvPr id="6" name="Rectangle 6"/>
            <p:cNvSpPr>
              <a:spLocks noChangeArrowheads="1"/>
            </p:cNvSpPr>
            <p:nvPr/>
          </p:nvSpPr>
          <p:spPr bwMode="auto">
            <a:xfrm>
              <a:off x="3741" y="1865"/>
              <a:ext cx="1808" cy="127"/>
            </a:xfrm>
            <a:prstGeom prst="rect">
              <a:avLst/>
            </a:prstGeom>
            <a:solidFill>
              <a:srgbClr val="336699"/>
            </a:solidFill>
            <a:ln w="9525">
              <a:noFill/>
              <a:miter lim="800000"/>
              <a:headEnd/>
              <a:tailEnd/>
            </a:ln>
            <a:effectLst/>
          </p:spPr>
          <p:txBody>
            <a:bodyPr wrap="none" anchor="ctr"/>
            <a:lstStyle/>
            <a:p>
              <a:pPr>
                <a:defRPr/>
              </a:pPr>
              <a:endParaRPr lang="en-US"/>
            </a:p>
          </p:txBody>
        </p:sp>
      </p:grpSp>
      <p:sp>
        <p:nvSpPr>
          <p:cNvPr id="7" name="Text Box 7"/>
          <p:cNvSpPr txBox="1">
            <a:spLocks noChangeArrowheads="1"/>
          </p:cNvSpPr>
          <p:nvPr/>
        </p:nvSpPr>
        <p:spPr bwMode="auto">
          <a:xfrm>
            <a:off x="6489700" y="6588125"/>
            <a:ext cx="2713038" cy="244475"/>
          </a:xfrm>
          <a:prstGeom prst="rect">
            <a:avLst/>
          </a:prstGeom>
          <a:noFill/>
          <a:ln w="9525">
            <a:noFill/>
            <a:miter lim="800000"/>
            <a:headEnd/>
            <a:tailEnd/>
          </a:ln>
          <a:effectLst/>
        </p:spPr>
        <p:txBody>
          <a:bodyPr>
            <a:spAutoFit/>
          </a:bodyPr>
          <a:lstStyle/>
          <a:p>
            <a:pPr algn="ctr">
              <a:spcBef>
                <a:spcPct val="50000"/>
              </a:spcBef>
              <a:defRPr/>
            </a:pPr>
            <a:r>
              <a:rPr lang="en-US" sz="1000" b="1">
                <a:solidFill>
                  <a:srgbClr val="336699"/>
                </a:solidFill>
                <a:latin typeface="Helvetica" charset="0"/>
              </a:rPr>
              <a:t>Silberschatz, Galvin and Gagne ©2009</a:t>
            </a:r>
          </a:p>
        </p:txBody>
      </p:sp>
      <p:sp>
        <p:nvSpPr>
          <p:cNvPr id="8" name="Text Box 8"/>
          <p:cNvSpPr txBox="1">
            <a:spLocks noChangeArrowheads="1"/>
          </p:cNvSpPr>
          <p:nvPr/>
        </p:nvSpPr>
        <p:spPr bwMode="auto">
          <a:xfrm>
            <a:off x="26988" y="6613525"/>
            <a:ext cx="2670175" cy="244475"/>
          </a:xfrm>
          <a:prstGeom prst="rect">
            <a:avLst/>
          </a:prstGeom>
          <a:noFill/>
          <a:ln w="9525">
            <a:noFill/>
            <a:miter lim="800000"/>
            <a:headEnd/>
            <a:tailEnd/>
          </a:ln>
          <a:effectLst/>
        </p:spPr>
        <p:txBody>
          <a:bodyPr wrap="none">
            <a:spAutoFit/>
          </a:bodyPr>
          <a:lstStyle/>
          <a:p>
            <a:pPr>
              <a:spcBef>
                <a:spcPct val="50000"/>
              </a:spcBef>
              <a:defRPr/>
            </a:pPr>
            <a:r>
              <a:rPr lang="en-US" sz="1000" b="1">
                <a:solidFill>
                  <a:srgbClr val="336699"/>
                </a:solidFill>
                <a:latin typeface="Helvetica" charset="0"/>
              </a:rPr>
              <a:t>Operating System Concepts – 8</a:t>
            </a:r>
            <a:r>
              <a:rPr lang="en-US" sz="1000" b="1" baseline="30000">
                <a:solidFill>
                  <a:srgbClr val="336699"/>
                </a:solidFill>
                <a:latin typeface="Helvetica" charset="0"/>
              </a:rPr>
              <a:t>th</a:t>
            </a:r>
            <a:r>
              <a:rPr lang="en-US" sz="1000" b="1">
                <a:solidFill>
                  <a:srgbClr val="336699"/>
                </a:solidFill>
                <a:latin typeface="Helvetica" charset="0"/>
              </a:rPr>
              <a:t> Edition,</a:t>
            </a:r>
          </a:p>
        </p:txBody>
      </p:sp>
      <p:pic>
        <p:nvPicPr>
          <p:cNvPr id="9" name="Picture 9" descr="dino_4"/>
          <p:cNvPicPr>
            <a:picLocks noChangeAspect="1" noChangeArrowheads="1"/>
          </p:cNvPicPr>
          <p:nvPr/>
        </p:nvPicPr>
        <p:blipFill>
          <a:blip r:embed="rId2"/>
          <a:srcRect/>
          <a:stretch>
            <a:fillRect/>
          </a:stretch>
        </p:blipFill>
        <p:spPr bwMode="auto">
          <a:xfrm>
            <a:off x="3360738" y="4157663"/>
            <a:ext cx="2062162" cy="1593850"/>
          </a:xfrm>
          <a:prstGeom prst="rect">
            <a:avLst/>
          </a:prstGeom>
          <a:noFill/>
          <a:ln w="76200">
            <a:solidFill>
              <a:srgbClr val="336699"/>
            </a:solidFill>
            <a:miter lim="800000"/>
            <a:headEnd/>
            <a:tailEnd/>
          </a:ln>
        </p:spPr>
      </p:pic>
      <p:sp>
        <p:nvSpPr>
          <p:cNvPr id="10" name="Rectangle 10"/>
          <p:cNvSpPr>
            <a:spLocks noChangeArrowheads="1"/>
          </p:cNvSpPr>
          <p:nvPr/>
        </p:nvSpPr>
        <p:spPr bwMode="auto">
          <a:xfrm>
            <a:off x="3243263" y="4006850"/>
            <a:ext cx="2336800" cy="1887538"/>
          </a:xfrm>
          <a:prstGeom prst="rect">
            <a:avLst/>
          </a:prstGeom>
          <a:noFill/>
          <a:ln w="57150" cmpd="thinThick">
            <a:solidFill>
              <a:srgbClr val="66CCFF"/>
            </a:solidFill>
            <a:miter lim="800000"/>
            <a:headEnd/>
            <a:tailEnd/>
          </a:ln>
          <a:effectLst/>
        </p:spPr>
        <p:txBody>
          <a:bodyPr wrap="none" anchor="ctr"/>
          <a:lstStyle/>
          <a:p>
            <a:pPr>
              <a:defRPr/>
            </a:pPr>
            <a:endParaRPr lang="en-US"/>
          </a:p>
        </p:txBody>
      </p:sp>
      <p:sp>
        <p:nvSpPr>
          <p:cNvPr id="387074" name="Rectangle 2"/>
          <p:cNvSpPr>
            <a:spLocks noGrp="1" noChangeArrowheads="1"/>
          </p:cNvSpPr>
          <p:nvPr>
            <p:ph type="ctrTitle"/>
          </p:nvPr>
        </p:nvSpPr>
        <p:spPr>
          <a:xfrm>
            <a:off x="685800" y="685800"/>
            <a:ext cx="7772400" cy="2127250"/>
          </a:xfrm>
        </p:spPr>
        <p:txBody>
          <a:bodyPr/>
          <a:lstStyle>
            <a:lvl1pPr>
              <a:defRPr sz="4300"/>
            </a:lvl1pPr>
          </a:lstStyle>
          <a:p>
            <a:r>
              <a:rPr lang="en-US"/>
              <a:t>Click to edit Master 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06450" y="1233488"/>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97450" y="1233488"/>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1338" y="277813"/>
            <a:ext cx="2144712"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281738"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5762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806450" y="1233488"/>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97450" y="1233488"/>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dino_3"/>
          <p:cNvPicPr>
            <a:picLocks noChangeAspect="1" noChangeArrowheads="1"/>
          </p:cNvPicPr>
          <p:nvPr/>
        </p:nvPicPr>
        <p:blipFill>
          <a:blip r:embed="rId14"/>
          <a:srcRect/>
          <a:stretch>
            <a:fillRect/>
          </a:stretch>
        </p:blipFill>
        <p:spPr bwMode="auto">
          <a:xfrm>
            <a:off x="285750" y="0"/>
            <a:ext cx="1195388" cy="908050"/>
          </a:xfrm>
          <a:prstGeom prst="rect">
            <a:avLst/>
          </a:prstGeom>
          <a:noFill/>
          <a:ln w="9525">
            <a:noFill/>
            <a:miter lim="800000"/>
            <a:headEnd/>
            <a:tailEnd/>
          </a:ln>
        </p:spPr>
      </p:pic>
      <p:sp>
        <p:nvSpPr>
          <p:cNvPr id="1027" name="Rectangle 3"/>
          <p:cNvSpPr>
            <a:spLocks noGrp="1" noChangeArrowheads="1"/>
          </p:cNvSpPr>
          <p:nvPr>
            <p:ph type="title"/>
          </p:nvPr>
        </p:nvSpPr>
        <p:spPr bwMode="auto">
          <a:xfrm>
            <a:off x="457200" y="277813"/>
            <a:ext cx="8229600" cy="576262"/>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8" name="Rectangle 4"/>
          <p:cNvSpPr>
            <a:spLocks noGrp="1" noChangeArrowheads="1"/>
          </p:cNvSpPr>
          <p:nvPr>
            <p:ph type="body" idx="1"/>
          </p:nvPr>
        </p:nvSpPr>
        <p:spPr bwMode="auto">
          <a:xfrm>
            <a:off x="806450" y="1233488"/>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86053" name="Rectangle 5"/>
          <p:cNvSpPr>
            <a:spLocks noChangeArrowheads="1"/>
          </p:cNvSpPr>
          <p:nvPr/>
        </p:nvSpPr>
        <p:spPr bwMode="auto">
          <a:xfrm>
            <a:off x="0" y="0"/>
            <a:ext cx="228600" cy="2286000"/>
          </a:xfrm>
          <a:prstGeom prst="rect">
            <a:avLst/>
          </a:prstGeom>
          <a:solidFill>
            <a:srgbClr val="336699"/>
          </a:solidFill>
          <a:ln w="9525">
            <a:noFill/>
            <a:miter lim="800000"/>
            <a:headEnd/>
            <a:tailEnd/>
          </a:ln>
          <a:effectLst/>
        </p:spPr>
        <p:txBody>
          <a:bodyPr wrap="none" anchor="ctr"/>
          <a:lstStyle/>
          <a:p>
            <a:pPr algn="ctr" eaLnBrk="1" hangingPunct="1">
              <a:defRPr/>
            </a:pPr>
            <a:endParaRPr lang="en-US" sz="2400">
              <a:latin typeface="Times New Roman" charset="0"/>
            </a:endParaRPr>
          </a:p>
        </p:txBody>
      </p:sp>
      <p:sp>
        <p:nvSpPr>
          <p:cNvPr id="386054" name="Line 6"/>
          <p:cNvSpPr>
            <a:spLocks noChangeShapeType="1"/>
          </p:cNvSpPr>
          <p:nvPr/>
        </p:nvSpPr>
        <p:spPr bwMode="auto">
          <a:xfrm>
            <a:off x="457200" y="860425"/>
            <a:ext cx="8077200" cy="0"/>
          </a:xfrm>
          <a:prstGeom prst="line">
            <a:avLst/>
          </a:prstGeom>
          <a:noFill/>
          <a:ln w="19050">
            <a:solidFill>
              <a:srgbClr val="336699"/>
            </a:solidFill>
            <a:round/>
            <a:headEnd/>
            <a:tailEnd/>
          </a:ln>
          <a:effectLst/>
        </p:spPr>
        <p:txBody>
          <a:bodyPr/>
          <a:lstStyle/>
          <a:p>
            <a:pPr>
              <a:defRPr/>
            </a:pPr>
            <a:endParaRPr lang="en-US">
              <a:ea typeface="+mn-ea"/>
            </a:endParaRPr>
          </a:p>
        </p:txBody>
      </p:sp>
      <p:sp>
        <p:nvSpPr>
          <p:cNvPr id="386055" name="Rectangle 7"/>
          <p:cNvSpPr>
            <a:spLocks noChangeArrowheads="1"/>
          </p:cNvSpPr>
          <p:nvPr/>
        </p:nvSpPr>
        <p:spPr bwMode="auto">
          <a:xfrm>
            <a:off x="0" y="2286000"/>
            <a:ext cx="228600" cy="2286000"/>
          </a:xfrm>
          <a:prstGeom prst="rect">
            <a:avLst/>
          </a:prstGeom>
          <a:solidFill>
            <a:srgbClr val="99CCFF"/>
          </a:solidFill>
          <a:ln w="9525">
            <a:noFill/>
            <a:miter lim="800000"/>
            <a:headEnd/>
            <a:tailEnd/>
          </a:ln>
          <a:effectLst/>
        </p:spPr>
        <p:txBody>
          <a:bodyPr wrap="none" anchor="ctr"/>
          <a:lstStyle/>
          <a:p>
            <a:pPr algn="ctr" eaLnBrk="1" hangingPunct="1">
              <a:defRPr/>
            </a:pPr>
            <a:endParaRPr lang="en-US" sz="2400">
              <a:latin typeface="Times New Roman" charset="0"/>
            </a:endParaRPr>
          </a:p>
        </p:txBody>
      </p:sp>
      <p:sp>
        <p:nvSpPr>
          <p:cNvPr id="386056" name="Rectangle 8"/>
          <p:cNvSpPr>
            <a:spLocks noChangeArrowheads="1"/>
          </p:cNvSpPr>
          <p:nvPr/>
        </p:nvSpPr>
        <p:spPr bwMode="auto">
          <a:xfrm>
            <a:off x="0" y="4572000"/>
            <a:ext cx="228600" cy="2286000"/>
          </a:xfrm>
          <a:prstGeom prst="rect">
            <a:avLst/>
          </a:prstGeom>
          <a:solidFill>
            <a:srgbClr val="336699"/>
          </a:solidFill>
          <a:ln w="9525">
            <a:noFill/>
            <a:miter lim="800000"/>
            <a:headEnd/>
            <a:tailEnd/>
          </a:ln>
          <a:effectLst/>
        </p:spPr>
        <p:txBody>
          <a:bodyPr wrap="none" anchor="ctr"/>
          <a:lstStyle/>
          <a:p>
            <a:pPr algn="ctr" eaLnBrk="1" hangingPunct="1">
              <a:defRPr/>
            </a:pPr>
            <a:endParaRPr lang="en-US" sz="2400">
              <a:latin typeface="Times New Roman" charset="0"/>
            </a:endParaRPr>
          </a:p>
        </p:txBody>
      </p:sp>
      <p:sp>
        <p:nvSpPr>
          <p:cNvPr id="386057" name="Text Box 9"/>
          <p:cNvSpPr txBox="1">
            <a:spLocks noChangeArrowheads="1"/>
          </p:cNvSpPr>
          <p:nvPr/>
        </p:nvSpPr>
        <p:spPr bwMode="auto">
          <a:xfrm>
            <a:off x="4257675" y="6613525"/>
            <a:ext cx="444500" cy="244475"/>
          </a:xfrm>
          <a:prstGeom prst="rect">
            <a:avLst/>
          </a:prstGeom>
          <a:noFill/>
          <a:ln w="9525">
            <a:noFill/>
            <a:miter lim="800000"/>
            <a:headEnd/>
            <a:tailEnd/>
          </a:ln>
          <a:effectLst/>
        </p:spPr>
        <p:txBody>
          <a:bodyPr wrap="none">
            <a:spAutoFit/>
          </a:bodyPr>
          <a:lstStyle/>
          <a:p>
            <a:pPr algn="ctr">
              <a:spcBef>
                <a:spcPct val="50000"/>
              </a:spcBef>
              <a:defRPr/>
            </a:pPr>
            <a:r>
              <a:rPr lang="en-US" sz="1000" b="1">
                <a:solidFill>
                  <a:srgbClr val="006699"/>
                </a:solidFill>
                <a:latin typeface="Helvetica" charset="0"/>
              </a:rPr>
              <a:t>6.</a:t>
            </a:r>
            <a:fld id="{BE2E0520-CA6E-4C29-9195-B47F6B695A8D}" type="slidenum">
              <a:rPr lang="en-US" sz="1000" b="1">
                <a:solidFill>
                  <a:srgbClr val="006699"/>
                </a:solidFill>
                <a:latin typeface="Helvetica" charset="0"/>
              </a:rPr>
              <a:pPr algn="ctr">
                <a:spcBef>
                  <a:spcPct val="50000"/>
                </a:spcBef>
                <a:defRPr/>
              </a:pPr>
              <a:t>‹#›</a:t>
            </a:fld>
            <a:endParaRPr lang="en-US" sz="1000" b="1">
              <a:solidFill>
                <a:srgbClr val="006699"/>
              </a:solidFill>
              <a:latin typeface="Helvetica" charset="0"/>
            </a:endParaRPr>
          </a:p>
        </p:txBody>
      </p:sp>
      <p:sp>
        <p:nvSpPr>
          <p:cNvPr id="386058" name="Text Box 10"/>
          <p:cNvSpPr txBox="1">
            <a:spLocks noChangeArrowheads="1"/>
          </p:cNvSpPr>
          <p:nvPr/>
        </p:nvSpPr>
        <p:spPr bwMode="auto">
          <a:xfrm>
            <a:off x="6489700" y="6588125"/>
            <a:ext cx="2713038" cy="244475"/>
          </a:xfrm>
          <a:prstGeom prst="rect">
            <a:avLst/>
          </a:prstGeom>
          <a:noFill/>
          <a:ln w="9525">
            <a:noFill/>
            <a:miter lim="800000"/>
            <a:headEnd/>
            <a:tailEnd/>
          </a:ln>
          <a:effectLst/>
        </p:spPr>
        <p:txBody>
          <a:bodyPr>
            <a:spAutoFit/>
          </a:bodyPr>
          <a:lstStyle/>
          <a:p>
            <a:pPr algn="ctr">
              <a:spcBef>
                <a:spcPct val="50000"/>
              </a:spcBef>
              <a:defRPr/>
            </a:pPr>
            <a:r>
              <a:rPr lang="en-US" sz="1000" b="1">
                <a:solidFill>
                  <a:srgbClr val="006699"/>
                </a:solidFill>
                <a:latin typeface="Helvetica" charset="0"/>
              </a:rPr>
              <a:t>Silberschatz, Galvin and Gagne ©2009</a:t>
            </a:r>
          </a:p>
        </p:txBody>
      </p:sp>
      <p:sp>
        <p:nvSpPr>
          <p:cNvPr id="386059" name="Text Box 11"/>
          <p:cNvSpPr txBox="1">
            <a:spLocks noChangeArrowheads="1"/>
          </p:cNvSpPr>
          <p:nvPr/>
        </p:nvSpPr>
        <p:spPr bwMode="auto">
          <a:xfrm>
            <a:off x="185738" y="6621463"/>
            <a:ext cx="2635250" cy="244475"/>
          </a:xfrm>
          <a:prstGeom prst="rect">
            <a:avLst/>
          </a:prstGeom>
          <a:noFill/>
          <a:ln w="9525">
            <a:noFill/>
            <a:miter lim="800000"/>
            <a:headEnd/>
            <a:tailEnd/>
          </a:ln>
          <a:effectLst/>
        </p:spPr>
        <p:txBody>
          <a:bodyPr wrap="none">
            <a:spAutoFit/>
          </a:bodyPr>
          <a:lstStyle/>
          <a:p>
            <a:pPr>
              <a:spcBef>
                <a:spcPct val="50000"/>
              </a:spcBef>
              <a:defRPr/>
            </a:pPr>
            <a:r>
              <a:rPr lang="en-US" sz="1000" b="1">
                <a:solidFill>
                  <a:srgbClr val="006699"/>
                </a:solidFill>
                <a:latin typeface="Helvetica" charset="0"/>
              </a:rPr>
              <a:t>Operating System Concepts – 8</a:t>
            </a:r>
            <a:r>
              <a:rPr lang="en-US" sz="1000" b="1" baseline="30000">
                <a:solidFill>
                  <a:srgbClr val="006699"/>
                </a:solidFill>
                <a:latin typeface="Helvetica" charset="0"/>
              </a:rPr>
              <a:t>th</a:t>
            </a:r>
            <a:r>
              <a:rPr lang="en-US" sz="1000" b="1">
                <a:solidFill>
                  <a:srgbClr val="006699"/>
                </a:solidFill>
                <a:latin typeface="Helvetica" charset="0"/>
              </a:rPr>
              <a:t> Edition</a:t>
            </a:r>
          </a:p>
        </p:txBody>
      </p:sp>
      <p:pic>
        <p:nvPicPr>
          <p:cNvPr id="1036" name="Picture 12" descr="dino_6"/>
          <p:cNvPicPr>
            <a:picLocks noChangeAspect="1" noChangeArrowheads="1"/>
          </p:cNvPicPr>
          <p:nvPr/>
        </p:nvPicPr>
        <p:blipFill>
          <a:blip r:embed="rId15"/>
          <a:srcRect/>
          <a:stretch>
            <a:fillRect/>
          </a:stretch>
        </p:blipFill>
        <p:spPr bwMode="auto">
          <a:xfrm>
            <a:off x="7773988" y="5849938"/>
            <a:ext cx="1284287" cy="79216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72"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Lst>
  <p:timing>
    <p:tnLst>
      <p:par>
        <p:cTn id="1" dur="indefinite" restart="never" nodeType="tmRoot"/>
      </p:par>
    </p:tnLst>
  </p:timing>
  <p:txStyles>
    <p:titleStyle>
      <a:lvl1pPr algn="ctr" rtl="0" eaLnBrk="0" fontAlgn="base" hangingPunct="0">
        <a:spcBef>
          <a:spcPct val="0"/>
        </a:spcBef>
        <a:spcAft>
          <a:spcPct val="0"/>
        </a:spcAft>
        <a:defRPr sz="3200" b="1">
          <a:solidFill>
            <a:srgbClr val="006699"/>
          </a:solidFill>
          <a:latin typeface="+mj-lt"/>
          <a:ea typeface="ＭＳ Ｐゴシック"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ＭＳ Ｐゴシック"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ＭＳ Ｐゴシック"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ＭＳ Ｐゴシック"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ＭＳ Ｐゴシック"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p:titleStyle>
    <p:bodyStyle>
      <a:lvl1pPr marL="342900" indent="-342900" algn="l" rtl="0" eaLnBrk="0" fontAlgn="base" hangingPunct="0">
        <a:spcBef>
          <a:spcPct val="35000"/>
        </a:spcBef>
        <a:spcAft>
          <a:spcPct val="0"/>
        </a:spcAft>
        <a:buClr>
          <a:srgbClr val="993300"/>
        </a:buClr>
        <a:buSzPct val="90000"/>
        <a:buFont typeface="Monotype Sorts" charset="2"/>
        <a:buChar char="n"/>
        <a:defRPr kumimoji="1">
          <a:solidFill>
            <a:schemeClr val="tx1"/>
          </a:solidFill>
          <a:latin typeface="+mn-lt"/>
          <a:ea typeface="ＭＳ Ｐゴシック" charset="-128"/>
          <a:cs typeface="ＭＳ Ｐゴシック" charset="-128"/>
        </a:defRPr>
      </a:lvl1pPr>
      <a:lvl2pPr marL="742950" indent="-285750" algn="l" rtl="0" eaLnBrk="0" fontAlgn="base" hangingPunct="0">
        <a:spcBef>
          <a:spcPct val="35000"/>
        </a:spcBef>
        <a:spcAft>
          <a:spcPct val="0"/>
        </a:spcAft>
        <a:buClr>
          <a:srgbClr val="CC6600"/>
        </a:buClr>
        <a:buSzPct val="80000"/>
        <a:buFont typeface="Monotype Sorts" charset="2"/>
        <a:buChar char="l"/>
        <a:defRPr kumimoji="1">
          <a:solidFill>
            <a:schemeClr val="tx1"/>
          </a:solidFill>
          <a:latin typeface="+mn-lt"/>
          <a:ea typeface="ＭＳ Ｐゴシック" charset="-128"/>
        </a:defRPr>
      </a:lvl2pPr>
      <a:lvl3pPr marL="1085850" indent="-228600" algn="l" rtl="0" eaLnBrk="0" fontAlgn="base" hangingPunct="0">
        <a:spcBef>
          <a:spcPct val="35000"/>
        </a:spcBef>
        <a:spcAft>
          <a:spcPct val="0"/>
        </a:spcAft>
        <a:buClr>
          <a:srgbClr val="009900"/>
        </a:buClr>
        <a:buSzPct val="75000"/>
        <a:buFont typeface="Webdings" charset="2"/>
        <a:buChar char="4"/>
        <a:defRPr kumimoji="1">
          <a:solidFill>
            <a:schemeClr val="tx1"/>
          </a:solidFill>
          <a:latin typeface="+mn-lt"/>
          <a:ea typeface="ＭＳ Ｐゴシック"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ＭＳ Ｐゴシック"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eaLnBrk="1" hangingPunct="1"/>
            <a:r>
              <a:rPr lang="en-US" smtClean="0"/>
              <a:t>Chapter 6:  Process Synchronization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Grp="1" noChangeArrowheads="1"/>
          </p:cNvSpPr>
          <p:nvPr>
            <p:ph type="title"/>
          </p:nvPr>
        </p:nvSpPr>
        <p:spPr/>
        <p:txBody>
          <a:bodyPr/>
          <a:lstStyle/>
          <a:p>
            <a:pPr eaLnBrk="1" hangingPunct="1"/>
            <a:r>
              <a:rPr lang="en-US" smtClean="0"/>
              <a:t>Background</a:t>
            </a:r>
          </a:p>
        </p:txBody>
      </p:sp>
      <p:sp>
        <p:nvSpPr>
          <p:cNvPr id="4099" name="Rectangle 5"/>
          <p:cNvSpPr>
            <a:spLocks noGrp="1" noChangeArrowheads="1"/>
          </p:cNvSpPr>
          <p:nvPr>
            <p:ph type="body" idx="1"/>
          </p:nvPr>
        </p:nvSpPr>
        <p:spPr>
          <a:xfrm>
            <a:off x="827088" y="1365250"/>
            <a:ext cx="6383337" cy="4860925"/>
          </a:xfrm>
        </p:spPr>
        <p:txBody>
          <a:bodyPr/>
          <a:lstStyle/>
          <a:p>
            <a:r>
              <a:rPr lang="en-US" smtClean="0"/>
              <a:t>Concurrent access to shared data may result in data inconsistency</a:t>
            </a:r>
          </a:p>
          <a:p>
            <a:r>
              <a:rPr lang="en-US" smtClean="0"/>
              <a:t>Maintaining data consistency requires mechanisms to ensure the orderly execution of cooperating processes</a:t>
            </a:r>
          </a:p>
          <a:p>
            <a:r>
              <a:rPr lang="en-US" smtClean="0"/>
              <a:t>Suppose that we wanted to provide a solution to the consumer-producer problem that fills </a:t>
            </a:r>
            <a:r>
              <a:rPr lang="en-US" smtClean="0">
                <a:solidFill>
                  <a:srgbClr val="FF0000"/>
                </a:solidFill>
              </a:rPr>
              <a:t>all </a:t>
            </a:r>
            <a:r>
              <a:rPr lang="en-US" smtClean="0"/>
              <a:t>the buffers. We can do so by having an integer </a:t>
            </a:r>
            <a:r>
              <a:rPr lang="en-US" smtClean="0">
                <a:solidFill>
                  <a:srgbClr val="FF0000"/>
                </a:solidFill>
              </a:rPr>
              <a:t>count</a:t>
            </a:r>
            <a:r>
              <a:rPr lang="en-US" smtClean="0"/>
              <a:t> that keeps track of the number of full buffers.  Initially, count is set to 0. It is incremented by the producer after it produces a new buffer and is decremented by the consumer after it consumes a buffer.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smtClean="0"/>
              <a:t>Producer </a:t>
            </a:r>
          </a:p>
        </p:txBody>
      </p:sp>
      <p:sp>
        <p:nvSpPr>
          <p:cNvPr id="5123" name="Rectangle 3"/>
          <p:cNvSpPr>
            <a:spLocks noGrp="1" noChangeArrowheads="1"/>
          </p:cNvSpPr>
          <p:nvPr>
            <p:ph type="body" idx="1"/>
          </p:nvPr>
        </p:nvSpPr>
        <p:spPr>
          <a:xfrm>
            <a:off x="941388" y="1408113"/>
            <a:ext cx="6732587" cy="4557712"/>
          </a:xfrm>
        </p:spPr>
        <p:txBody>
          <a:bodyPr/>
          <a:lstStyle/>
          <a:p>
            <a:pPr>
              <a:buFont typeface="Monotype Sorts" charset="2"/>
              <a:buNone/>
            </a:pPr>
            <a:r>
              <a:rPr lang="en-US" smtClean="0">
                <a:solidFill>
                  <a:srgbClr val="0000FF"/>
                </a:solidFill>
              </a:rPr>
              <a:t>while (true) {</a:t>
            </a:r>
          </a:p>
          <a:p>
            <a:pPr>
              <a:buFont typeface="Monotype Sorts" charset="2"/>
              <a:buNone/>
            </a:pPr>
            <a:r>
              <a:rPr lang="en-US" smtClean="0">
                <a:solidFill>
                  <a:srgbClr val="0000FF"/>
                </a:solidFill>
              </a:rPr>
              <a:t>     </a:t>
            </a:r>
          </a:p>
          <a:p>
            <a:pPr>
              <a:buFont typeface="Monotype Sorts" charset="2"/>
              <a:buNone/>
            </a:pPr>
            <a:r>
              <a:rPr lang="en-US" smtClean="0">
                <a:solidFill>
                  <a:srgbClr val="0000FF"/>
                </a:solidFill>
              </a:rPr>
              <a:t>          /*  produce an item and put in nextProduced  */</a:t>
            </a:r>
          </a:p>
          <a:p>
            <a:pPr>
              <a:buFont typeface="Monotype Sorts" charset="2"/>
              <a:buNone/>
            </a:pPr>
            <a:r>
              <a:rPr lang="en-US" smtClean="0">
                <a:solidFill>
                  <a:srgbClr val="0000FF"/>
                </a:solidFill>
              </a:rPr>
              <a:t>	      while (count == BUFFER_SIZE)</a:t>
            </a:r>
          </a:p>
          <a:p>
            <a:pPr>
              <a:buFont typeface="Monotype Sorts" charset="2"/>
              <a:buNone/>
            </a:pPr>
            <a:r>
              <a:rPr lang="en-US" smtClean="0">
                <a:solidFill>
                  <a:srgbClr val="0000FF"/>
                </a:solidFill>
              </a:rPr>
              <a:t>			; // do nothing</a:t>
            </a:r>
          </a:p>
          <a:p>
            <a:pPr>
              <a:buFont typeface="Monotype Sorts" charset="2"/>
              <a:buNone/>
            </a:pPr>
            <a:r>
              <a:rPr lang="en-US" smtClean="0">
                <a:solidFill>
                  <a:srgbClr val="0000FF"/>
                </a:solidFill>
              </a:rPr>
              <a:t>		       buffer [in] = nextProduced;</a:t>
            </a:r>
          </a:p>
          <a:p>
            <a:pPr>
              <a:buFont typeface="Monotype Sorts" charset="2"/>
              <a:buNone/>
            </a:pPr>
            <a:r>
              <a:rPr lang="en-US" smtClean="0">
                <a:solidFill>
                  <a:srgbClr val="0000FF"/>
                </a:solidFill>
              </a:rPr>
              <a:t>		       in = (in + 1) % BUFFER_SIZE;</a:t>
            </a:r>
          </a:p>
          <a:p>
            <a:pPr>
              <a:buFont typeface="Monotype Sorts" charset="2"/>
              <a:buNone/>
            </a:pPr>
            <a:r>
              <a:rPr lang="en-US" smtClean="0">
                <a:solidFill>
                  <a:srgbClr val="0000FF"/>
                </a:solidFill>
              </a:rPr>
              <a:t>		       count++;</a:t>
            </a:r>
          </a:p>
          <a:p>
            <a:pPr>
              <a:buFont typeface="Monotype Sorts" charset="2"/>
              <a:buNone/>
            </a:pPr>
            <a:r>
              <a:rPr lang="en-US" smtClean="0">
                <a:solidFill>
                  <a:srgbClr val="0000FF"/>
                </a:solidFill>
              </a:rPr>
              <a: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smtClean="0"/>
              <a:t>Consumer</a:t>
            </a:r>
          </a:p>
        </p:txBody>
      </p:sp>
      <p:sp>
        <p:nvSpPr>
          <p:cNvPr id="6147" name="Rectangle 3"/>
          <p:cNvSpPr>
            <a:spLocks noGrp="1" noChangeArrowheads="1"/>
          </p:cNvSpPr>
          <p:nvPr>
            <p:ph type="body" idx="1"/>
          </p:nvPr>
        </p:nvSpPr>
        <p:spPr>
          <a:xfrm>
            <a:off x="827088" y="1022350"/>
            <a:ext cx="6877050" cy="4860925"/>
          </a:xfrm>
        </p:spPr>
        <p:txBody>
          <a:bodyPr/>
          <a:lstStyle/>
          <a:p>
            <a:pPr>
              <a:buFont typeface="Monotype Sorts" charset="2"/>
              <a:buNone/>
            </a:pPr>
            <a:endParaRPr lang="en-US" sz="2000" smtClean="0"/>
          </a:p>
          <a:p>
            <a:pPr>
              <a:buFont typeface="Monotype Sorts" charset="2"/>
              <a:buNone/>
            </a:pPr>
            <a:r>
              <a:rPr lang="en-US" sz="2000" smtClean="0">
                <a:solidFill>
                  <a:srgbClr val="0000FF"/>
                </a:solidFill>
              </a:rPr>
              <a:t>    </a:t>
            </a:r>
            <a:r>
              <a:rPr lang="en-US" smtClean="0">
                <a:solidFill>
                  <a:srgbClr val="0000FF"/>
                </a:solidFill>
              </a:rPr>
              <a:t>while (true)  {</a:t>
            </a:r>
          </a:p>
          <a:p>
            <a:pPr>
              <a:buFont typeface="Monotype Sorts" charset="2"/>
              <a:buNone/>
            </a:pPr>
            <a:r>
              <a:rPr lang="en-US" smtClean="0">
                <a:solidFill>
                  <a:srgbClr val="0000FF"/>
                </a:solidFill>
              </a:rPr>
              <a:t>	        while (count == 0)</a:t>
            </a:r>
          </a:p>
          <a:p>
            <a:pPr>
              <a:buFont typeface="Monotype Sorts" charset="2"/>
              <a:buNone/>
            </a:pPr>
            <a:r>
              <a:rPr lang="en-US" smtClean="0">
                <a:solidFill>
                  <a:srgbClr val="0000FF"/>
                </a:solidFill>
              </a:rPr>
              <a:t>		        ; // do nothing</a:t>
            </a:r>
          </a:p>
          <a:p>
            <a:pPr>
              <a:buFont typeface="Monotype Sorts" charset="2"/>
              <a:buNone/>
            </a:pPr>
            <a:r>
              <a:rPr lang="en-US" smtClean="0">
                <a:solidFill>
                  <a:srgbClr val="0000FF"/>
                </a:solidFill>
              </a:rPr>
              <a:t>		        nextConsumed =  buffer[out];</a:t>
            </a:r>
          </a:p>
          <a:p>
            <a:pPr>
              <a:buFont typeface="Monotype Sorts" charset="2"/>
              <a:buNone/>
            </a:pPr>
            <a:r>
              <a:rPr lang="en-US" smtClean="0">
                <a:solidFill>
                  <a:srgbClr val="0000FF"/>
                </a:solidFill>
              </a:rPr>
              <a:t>		         out = (out + 1) % BUFFER_SIZE;</a:t>
            </a:r>
          </a:p>
          <a:p>
            <a:pPr>
              <a:buFont typeface="Monotype Sorts" charset="2"/>
              <a:buNone/>
            </a:pPr>
            <a:r>
              <a:rPr lang="en-US" smtClean="0">
                <a:solidFill>
                  <a:srgbClr val="0000FF"/>
                </a:solidFill>
              </a:rPr>
              <a:t>	                  count--;</a:t>
            </a:r>
          </a:p>
          <a:p>
            <a:pPr>
              <a:buFont typeface="Monotype Sorts" charset="2"/>
              <a:buNone/>
            </a:pPr>
            <a:endParaRPr lang="en-US" smtClean="0">
              <a:solidFill>
                <a:srgbClr val="0000FF"/>
              </a:solidFill>
            </a:endParaRPr>
          </a:p>
          <a:p>
            <a:pPr>
              <a:buFont typeface="Monotype Sorts" charset="2"/>
              <a:buNone/>
            </a:pPr>
            <a:r>
              <a:rPr lang="en-US" smtClean="0">
                <a:solidFill>
                  <a:srgbClr val="0000FF"/>
                </a:solidFill>
              </a:rPr>
              <a:t>			/*  consume the item in nextConsumed</a:t>
            </a:r>
          </a:p>
          <a:p>
            <a:pPr>
              <a:buFont typeface="Monotype Sorts" charset="2"/>
              <a:buNone/>
            </a:pPr>
            <a:r>
              <a:rPr lang="en-US" smtClean="0">
                <a:solidFill>
                  <a:srgbClr val="0000FF"/>
                </a:solidFill>
              </a:rPr>
              <a:t>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026"/>
          <p:cNvSpPr>
            <a:spLocks noGrp="1" noChangeArrowheads="1"/>
          </p:cNvSpPr>
          <p:nvPr>
            <p:ph type="title"/>
          </p:nvPr>
        </p:nvSpPr>
        <p:spPr/>
        <p:txBody>
          <a:bodyPr/>
          <a:lstStyle/>
          <a:p>
            <a:pPr eaLnBrk="1" hangingPunct="1"/>
            <a:r>
              <a:rPr lang="en-US" smtClean="0"/>
              <a:t>Race Condition</a:t>
            </a:r>
          </a:p>
        </p:txBody>
      </p:sp>
      <p:sp>
        <p:nvSpPr>
          <p:cNvPr id="7171" name="Rectangle 1027"/>
          <p:cNvSpPr>
            <a:spLocks noGrp="1" noChangeArrowheads="1"/>
          </p:cNvSpPr>
          <p:nvPr>
            <p:ph type="body" idx="1"/>
          </p:nvPr>
        </p:nvSpPr>
        <p:spPr>
          <a:xfrm>
            <a:off x="827088" y="1279525"/>
            <a:ext cx="8067675" cy="4818063"/>
          </a:xfrm>
        </p:spPr>
        <p:txBody>
          <a:bodyPr/>
          <a:lstStyle/>
          <a:p>
            <a:pPr>
              <a:lnSpc>
                <a:spcPct val="90000"/>
              </a:lnSpc>
            </a:pPr>
            <a:r>
              <a:rPr lang="en-US" sz="1600" smtClean="0">
                <a:solidFill>
                  <a:srgbClr val="0000FF"/>
                </a:solidFill>
              </a:rPr>
              <a:t>count++</a:t>
            </a:r>
            <a:r>
              <a:rPr lang="en-US" sz="1600" smtClean="0"/>
              <a:t> could be implemented as</a:t>
            </a:r>
            <a:br>
              <a:rPr lang="en-US" sz="1600" smtClean="0"/>
            </a:br>
            <a:r>
              <a:rPr lang="en-US" sz="1600" smtClean="0"/>
              <a:t/>
            </a:r>
            <a:br>
              <a:rPr lang="en-US" sz="1600" smtClean="0"/>
            </a:br>
            <a:r>
              <a:rPr lang="en-US" sz="1600" smtClean="0"/>
              <a:t>     </a:t>
            </a:r>
            <a:r>
              <a:rPr lang="en-US" sz="1600" smtClean="0">
                <a:solidFill>
                  <a:srgbClr val="0000FF"/>
                </a:solidFill>
              </a:rPr>
              <a:t>register1 = count</a:t>
            </a:r>
            <a:br>
              <a:rPr lang="en-US" sz="1600" smtClean="0">
                <a:solidFill>
                  <a:srgbClr val="0000FF"/>
                </a:solidFill>
              </a:rPr>
            </a:br>
            <a:r>
              <a:rPr lang="en-US" sz="1600" smtClean="0">
                <a:solidFill>
                  <a:srgbClr val="0000FF"/>
                </a:solidFill>
              </a:rPr>
              <a:t>     register1 = register1 + 1</a:t>
            </a:r>
            <a:br>
              <a:rPr lang="en-US" sz="1600" smtClean="0">
                <a:solidFill>
                  <a:srgbClr val="0000FF"/>
                </a:solidFill>
              </a:rPr>
            </a:br>
            <a:r>
              <a:rPr lang="en-US" sz="1600" smtClean="0">
                <a:solidFill>
                  <a:srgbClr val="0000FF"/>
                </a:solidFill>
              </a:rPr>
              <a:t>     count = register1</a:t>
            </a:r>
          </a:p>
          <a:p>
            <a:pPr>
              <a:lnSpc>
                <a:spcPct val="90000"/>
              </a:lnSpc>
            </a:pPr>
            <a:r>
              <a:rPr lang="en-US" sz="1600" smtClean="0">
                <a:solidFill>
                  <a:schemeClr val="tx2"/>
                </a:solidFill>
              </a:rPr>
              <a:t>count--</a:t>
            </a:r>
            <a:r>
              <a:rPr lang="en-US" sz="1600" smtClean="0"/>
              <a:t> could be implemented as</a:t>
            </a:r>
            <a:br>
              <a:rPr lang="en-US" sz="1600" smtClean="0"/>
            </a:br>
            <a:r>
              <a:rPr lang="en-US" sz="1600" smtClean="0"/>
              <a:t/>
            </a:r>
            <a:br>
              <a:rPr lang="en-US" sz="1600" smtClean="0"/>
            </a:br>
            <a:r>
              <a:rPr lang="en-US" sz="1600" smtClean="0"/>
              <a:t>     </a:t>
            </a:r>
            <a:r>
              <a:rPr lang="en-US" sz="1600" smtClean="0">
                <a:solidFill>
                  <a:schemeClr val="tx2"/>
                </a:solidFill>
              </a:rPr>
              <a:t>register2 = count</a:t>
            </a:r>
            <a:br>
              <a:rPr lang="en-US" sz="1600" smtClean="0">
                <a:solidFill>
                  <a:schemeClr val="tx2"/>
                </a:solidFill>
              </a:rPr>
            </a:br>
            <a:r>
              <a:rPr lang="en-US" sz="1600" smtClean="0">
                <a:solidFill>
                  <a:schemeClr val="tx2"/>
                </a:solidFill>
              </a:rPr>
              <a:t>     register2 = register2 - 1</a:t>
            </a:r>
            <a:br>
              <a:rPr lang="en-US" sz="1600" smtClean="0">
                <a:solidFill>
                  <a:schemeClr val="tx2"/>
                </a:solidFill>
              </a:rPr>
            </a:br>
            <a:r>
              <a:rPr lang="en-US" sz="1600" smtClean="0">
                <a:solidFill>
                  <a:schemeClr val="tx2"/>
                </a:solidFill>
              </a:rPr>
              <a:t>     count = register2</a:t>
            </a:r>
          </a:p>
          <a:p>
            <a:pPr>
              <a:lnSpc>
                <a:spcPct val="90000"/>
              </a:lnSpc>
            </a:pPr>
            <a:r>
              <a:rPr lang="en-US" sz="1600" smtClean="0"/>
              <a:t>Consider this execution interleaving with “count = 5” initially:</a:t>
            </a:r>
          </a:p>
          <a:p>
            <a:pPr lvl="1">
              <a:lnSpc>
                <a:spcPct val="90000"/>
              </a:lnSpc>
              <a:buFont typeface="Monotype Sorts" charset="2"/>
              <a:buNone/>
            </a:pPr>
            <a:r>
              <a:rPr lang="en-US" sz="1600" smtClean="0"/>
              <a:t>	</a:t>
            </a:r>
            <a:r>
              <a:rPr lang="en-US" smtClean="0"/>
              <a:t>S0: producer execute </a:t>
            </a:r>
            <a:r>
              <a:rPr lang="en-US" smtClean="0">
                <a:solidFill>
                  <a:srgbClr val="0000FF"/>
                </a:solidFill>
              </a:rPr>
              <a:t>register1 = count</a:t>
            </a:r>
            <a:r>
              <a:rPr lang="en-US" smtClean="0"/>
              <a:t>   {register1 = 5}</a:t>
            </a:r>
            <a:br>
              <a:rPr lang="en-US" smtClean="0"/>
            </a:br>
            <a:r>
              <a:rPr lang="en-US" smtClean="0"/>
              <a:t>S1: producer execute </a:t>
            </a:r>
            <a:r>
              <a:rPr lang="en-US" smtClean="0">
                <a:solidFill>
                  <a:srgbClr val="0000FF"/>
                </a:solidFill>
              </a:rPr>
              <a:t>register1 = register1 + 1  </a:t>
            </a:r>
            <a:r>
              <a:rPr lang="en-US" smtClean="0"/>
              <a:t> {register1 = 6} </a:t>
            </a:r>
            <a:br>
              <a:rPr lang="en-US" smtClean="0"/>
            </a:br>
            <a:r>
              <a:rPr lang="en-US" smtClean="0"/>
              <a:t>S2: consumer execute </a:t>
            </a:r>
            <a:r>
              <a:rPr lang="en-US" smtClean="0">
                <a:solidFill>
                  <a:schemeClr val="tx2"/>
                </a:solidFill>
              </a:rPr>
              <a:t>register2 = count</a:t>
            </a:r>
            <a:r>
              <a:rPr lang="en-US" smtClean="0"/>
              <a:t>   {register2 = 5} </a:t>
            </a:r>
            <a:br>
              <a:rPr lang="en-US" smtClean="0"/>
            </a:br>
            <a:r>
              <a:rPr lang="en-US" smtClean="0"/>
              <a:t>S3: consumer execute </a:t>
            </a:r>
            <a:r>
              <a:rPr lang="en-US" smtClean="0">
                <a:solidFill>
                  <a:schemeClr val="tx2"/>
                </a:solidFill>
              </a:rPr>
              <a:t>register2 = register2 - 1</a:t>
            </a:r>
            <a:r>
              <a:rPr lang="en-US" smtClean="0"/>
              <a:t>   {register2 = 4} </a:t>
            </a:r>
            <a:br>
              <a:rPr lang="en-US" smtClean="0"/>
            </a:br>
            <a:r>
              <a:rPr lang="en-US" smtClean="0"/>
              <a:t>S4: producer execute </a:t>
            </a:r>
            <a:r>
              <a:rPr lang="en-US" smtClean="0">
                <a:solidFill>
                  <a:srgbClr val="0000FF"/>
                </a:solidFill>
              </a:rPr>
              <a:t>count = register1</a:t>
            </a:r>
            <a:r>
              <a:rPr lang="en-US" smtClean="0"/>
              <a:t>   {count = 6 } </a:t>
            </a:r>
            <a:br>
              <a:rPr lang="en-US" smtClean="0"/>
            </a:br>
            <a:r>
              <a:rPr lang="en-US" smtClean="0"/>
              <a:t>S5: consumer execute </a:t>
            </a:r>
            <a:r>
              <a:rPr lang="en-US" smtClean="0">
                <a:solidFill>
                  <a:schemeClr val="tx2"/>
                </a:solidFill>
              </a:rPr>
              <a:t>count = register2</a:t>
            </a:r>
            <a:r>
              <a:rPr lang="en-US" smtClean="0"/>
              <a:t>   {count = 4}</a:t>
            </a:r>
          </a:p>
          <a:p>
            <a:pPr lvl="1">
              <a:lnSpc>
                <a:spcPct val="90000"/>
              </a:lnSpc>
              <a:buFont typeface="Monotype Sorts" charset="2"/>
              <a:buNone/>
            </a:pPr>
            <a:endParaRPr lang="en-US"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smtClean="0"/>
              <a:t>Solution to Critical-Section Problem</a:t>
            </a:r>
          </a:p>
        </p:txBody>
      </p:sp>
      <p:sp>
        <p:nvSpPr>
          <p:cNvPr id="8195" name="Rectangle 3"/>
          <p:cNvSpPr>
            <a:spLocks noGrp="1" noChangeArrowheads="1"/>
          </p:cNvSpPr>
          <p:nvPr>
            <p:ph type="body" idx="1"/>
          </p:nvPr>
        </p:nvSpPr>
        <p:spPr>
          <a:xfrm>
            <a:off x="806450" y="1230313"/>
            <a:ext cx="8069263" cy="4530725"/>
          </a:xfrm>
        </p:spPr>
        <p:txBody>
          <a:bodyPr/>
          <a:lstStyle/>
          <a:p>
            <a:pPr>
              <a:buFont typeface="Monotype Sorts" charset="2"/>
              <a:buNone/>
            </a:pPr>
            <a:r>
              <a:rPr lang="en-US" smtClean="0"/>
              <a:t>1.	</a:t>
            </a:r>
            <a:r>
              <a:rPr lang="en-US" b="1" smtClean="0">
                <a:solidFill>
                  <a:srgbClr val="000000"/>
                </a:solidFill>
              </a:rPr>
              <a:t>Mutual Exclusion </a:t>
            </a:r>
            <a:r>
              <a:rPr lang="en-US" smtClean="0"/>
              <a:t>- If process </a:t>
            </a:r>
            <a:r>
              <a:rPr lang="en-US" smtClean="0">
                <a:solidFill>
                  <a:srgbClr val="0000FF"/>
                </a:solidFill>
              </a:rPr>
              <a:t>P</a:t>
            </a:r>
            <a:r>
              <a:rPr lang="en-US" baseline="-25000" smtClean="0">
                <a:solidFill>
                  <a:srgbClr val="0000FF"/>
                </a:solidFill>
              </a:rPr>
              <a:t>i</a:t>
            </a:r>
            <a:r>
              <a:rPr lang="en-US" smtClean="0"/>
              <a:t> is executing in its critical section, then no other processes can be executing in their critical sections</a:t>
            </a:r>
          </a:p>
          <a:p>
            <a:pPr>
              <a:buFont typeface="Monotype Sorts" charset="2"/>
              <a:buNone/>
            </a:pPr>
            <a:r>
              <a:rPr lang="en-US" smtClean="0"/>
              <a:t>2.	</a:t>
            </a:r>
            <a:r>
              <a:rPr lang="en-US" b="1" smtClean="0">
                <a:solidFill>
                  <a:srgbClr val="000000"/>
                </a:solidFill>
              </a:rPr>
              <a:t>Progress</a:t>
            </a:r>
            <a:r>
              <a:rPr lang="en-US" b="1" smtClean="0"/>
              <a:t> </a:t>
            </a:r>
            <a:r>
              <a:rPr lang="en-US" smtClean="0"/>
              <a:t>- If no process is executing in its critical section and there exist some processes that wish to enter their critical section, then the selection of the processes that will enter the critical section next cannot be postponed indefinitely</a:t>
            </a:r>
          </a:p>
          <a:p>
            <a:pPr>
              <a:buFont typeface="Monotype Sorts" charset="2"/>
              <a:buNone/>
            </a:pPr>
            <a:r>
              <a:rPr lang="en-US" smtClean="0"/>
              <a:t>3.	</a:t>
            </a:r>
            <a:r>
              <a:rPr lang="en-US" b="1" smtClean="0">
                <a:solidFill>
                  <a:srgbClr val="000000"/>
                </a:solidFill>
              </a:rPr>
              <a:t>Bounded Waiting </a:t>
            </a:r>
            <a:r>
              <a:rPr lang="en-US" smtClean="0"/>
              <a:t>-  A bound must exist on the number of times that other processes are allowed to enter their critical sections after a process has made a request to enter its critical section and before that request is granted</a:t>
            </a:r>
          </a:p>
          <a:p>
            <a:pPr lvl="1">
              <a:buSzPct val="125000"/>
              <a:buFont typeface="Wingdings 2" charset="2"/>
              <a:buChar char=""/>
            </a:pPr>
            <a:r>
              <a:rPr lang="en-US" smtClean="0"/>
              <a:t>Assume that each process executes at a nonzero speed </a:t>
            </a:r>
          </a:p>
          <a:p>
            <a:pPr lvl="1">
              <a:buSzPct val="125000"/>
              <a:buFont typeface="Wingdings 2" charset="2"/>
              <a:buChar char=""/>
            </a:pPr>
            <a:r>
              <a:rPr lang="en-US" smtClean="0"/>
              <a:t>No assumption concerning relative speed of the </a:t>
            </a:r>
            <a:r>
              <a:rPr lang="en-US" smtClean="0">
                <a:solidFill>
                  <a:srgbClr val="0000FF"/>
                </a:solidFill>
              </a:rPr>
              <a:t>N</a:t>
            </a:r>
            <a:r>
              <a:rPr lang="en-US" smtClean="0"/>
              <a:t> processes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smtClean="0"/>
              <a:t>Peterson’s Solution</a:t>
            </a:r>
          </a:p>
        </p:txBody>
      </p:sp>
      <p:sp>
        <p:nvSpPr>
          <p:cNvPr id="9219" name="Rectangle 3"/>
          <p:cNvSpPr>
            <a:spLocks noGrp="1" noChangeArrowheads="1"/>
          </p:cNvSpPr>
          <p:nvPr>
            <p:ph type="body" idx="1"/>
          </p:nvPr>
        </p:nvSpPr>
        <p:spPr>
          <a:xfrm>
            <a:off x="806450" y="1233488"/>
            <a:ext cx="7408863" cy="4422775"/>
          </a:xfrm>
        </p:spPr>
        <p:txBody>
          <a:bodyPr/>
          <a:lstStyle/>
          <a:p>
            <a:pPr>
              <a:lnSpc>
                <a:spcPct val="90000"/>
              </a:lnSpc>
              <a:tabLst>
                <a:tab pos="744538" algn="l"/>
                <a:tab pos="1025525" algn="l"/>
                <a:tab pos="1260475" algn="l"/>
              </a:tabLst>
            </a:pPr>
            <a:r>
              <a:rPr lang="en-US" smtClean="0"/>
              <a:t>Two process solution</a:t>
            </a:r>
          </a:p>
          <a:p>
            <a:pPr>
              <a:lnSpc>
                <a:spcPct val="90000"/>
              </a:lnSpc>
              <a:tabLst>
                <a:tab pos="744538" algn="l"/>
                <a:tab pos="1025525" algn="l"/>
                <a:tab pos="1260475" algn="l"/>
              </a:tabLst>
            </a:pPr>
            <a:r>
              <a:rPr lang="en-US" smtClean="0"/>
              <a:t>Assume that the LOAD and STORE instructions are atomic; that is, cannot be interrupted.</a:t>
            </a:r>
          </a:p>
          <a:p>
            <a:pPr>
              <a:lnSpc>
                <a:spcPct val="90000"/>
              </a:lnSpc>
              <a:tabLst>
                <a:tab pos="744538" algn="l"/>
                <a:tab pos="1025525" algn="l"/>
                <a:tab pos="1260475" algn="l"/>
              </a:tabLst>
            </a:pPr>
            <a:r>
              <a:rPr lang="en-US" smtClean="0"/>
              <a:t>The two processes share two variables:</a:t>
            </a:r>
          </a:p>
          <a:p>
            <a:pPr lvl="1">
              <a:lnSpc>
                <a:spcPct val="90000"/>
              </a:lnSpc>
              <a:tabLst>
                <a:tab pos="744538" algn="l"/>
                <a:tab pos="1025525" algn="l"/>
                <a:tab pos="1260475" algn="l"/>
              </a:tabLst>
            </a:pPr>
            <a:r>
              <a:rPr lang="en-US" smtClean="0"/>
              <a:t>int</a:t>
            </a:r>
            <a:r>
              <a:rPr lang="en-US" smtClean="0">
                <a:solidFill>
                  <a:srgbClr val="FF0000"/>
                </a:solidFill>
              </a:rPr>
              <a:t> turn</a:t>
            </a:r>
            <a:r>
              <a:rPr lang="en-US" smtClean="0"/>
              <a:t>; </a:t>
            </a:r>
          </a:p>
          <a:p>
            <a:pPr lvl="1">
              <a:lnSpc>
                <a:spcPct val="90000"/>
              </a:lnSpc>
              <a:tabLst>
                <a:tab pos="744538" algn="l"/>
                <a:tab pos="1025525" algn="l"/>
                <a:tab pos="1260475" algn="l"/>
              </a:tabLst>
            </a:pPr>
            <a:r>
              <a:rPr lang="en-US" smtClean="0"/>
              <a:t>Boolean </a:t>
            </a:r>
            <a:r>
              <a:rPr lang="en-US" smtClean="0">
                <a:solidFill>
                  <a:srgbClr val="FF0000"/>
                </a:solidFill>
              </a:rPr>
              <a:t>flag[2]</a:t>
            </a:r>
          </a:p>
          <a:p>
            <a:pPr>
              <a:lnSpc>
                <a:spcPct val="90000"/>
              </a:lnSpc>
              <a:tabLst>
                <a:tab pos="744538" algn="l"/>
                <a:tab pos="1025525" algn="l"/>
                <a:tab pos="1260475" algn="l"/>
              </a:tabLst>
            </a:pPr>
            <a:r>
              <a:rPr lang="en-US" smtClean="0"/>
              <a:t>The variable </a:t>
            </a:r>
            <a:r>
              <a:rPr lang="en-US" smtClean="0">
                <a:solidFill>
                  <a:srgbClr val="FF0000"/>
                </a:solidFill>
              </a:rPr>
              <a:t>turn</a:t>
            </a:r>
            <a:r>
              <a:rPr lang="en-US" smtClean="0"/>
              <a:t> indicates whose turn it is to enter the critical section.  </a:t>
            </a:r>
          </a:p>
          <a:p>
            <a:pPr>
              <a:lnSpc>
                <a:spcPct val="90000"/>
              </a:lnSpc>
              <a:tabLst>
                <a:tab pos="744538" algn="l"/>
                <a:tab pos="1025525" algn="l"/>
                <a:tab pos="1260475" algn="l"/>
              </a:tabLst>
            </a:pPr>
            <a:r>
              <a:rPr lang="en-US" smtClean="0"/>
              <a:t>The </a:t>
            </a:r>
            <a:r>
              <a:rPr lang="en-US" smtClean="0">
                <a:solidFill>
                  <a:srgbClr val="FF0000"/>
                </a:solidFill>
              </a:rPr>
              <a:t>flag</a:t>
            </a:r>
            <a:r>
              <a:rPr lang="en-US" smtClean="0"/>
              <a:t> array is used to indicate if a process is ready to enter the critical section. </a:t>
            </a:r>
            <a:r>
              <a:rPr lang="en-US" smtClean="0">
                <a:solidFill>
                  <a:srgbClr val="FF0000"/>
                </a:solidFill>
              </a:rPr>
              <a:t>flag[i] </a:t>
            </a:r>
            <a:r>
              <a:rPr lang="en-US" smtClean="0"/>
              <a:t>= true implies that process </a:t>
            </a:r>
            <a:r>
              <a:rPr lang="en-US" smtClean="0">
                <a:solidFill>
                  <a:srgbClr val="0000FF"/>
                </a:solidFill>
              </a:rPr>
              <a:t>P</a:t>
            </a:r>
            <a:r>
              <a:rPr lang="en-US" baseline="-25000" smtClean="0">
                <a:solidFill>
                  <a:srgbClr val="0000FF"/>
                </a:solidFill>
              </a:rPr>
              <a:t>i</a:t>
            </a:r>
            <a:r>
              <a:rPr lang="en-US" smtClean="0"/>
              <a:t> is ready!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p:cNvSpPr>
            <a:spLocks noChangeArrowheads="1"/>
          </p:cNvSpPr>
          <p:nvPr/>
        </p:nvSpPr>
        <p:spPr bwMode="auto">
          <a:xfrm>
            <a:off x="2082800" y="3175000"/>
            <a:ext cx="1668463" cy="423863"/>
          </a:xfrm>
          <a:prstGeom prst="rect">
            <a:avLst/>
          </a:prstGeom>
          <a:solidFill>
            <a:schemeClr val="accent1"/>
          </a:solidFill>
          <a:ln w="9525">
            <a:solidFill>
              <a:schemeClr val="tx1"/>
            </a:solidFill>
            <a:round/>
            <a:headEnd/>
            <a:tailEnd/>
          </a:ln>
        </p:spPr>
        <p:txBody>
          <a:bodyPr wrap="none"/>
          <a:lstStyle/>
          <a:p>
            <a:endParaRPr lang="en-US"/>
          </a:p>
        </p:txBody>
      </p:sp>
      <p:sp>
        <p:nvSpPr>
          <p:cNvPr id="10243" name="Rectangle 3"/>
          <p:cNvSpPr>
            <a:spLocks noChangeArrowheads="1"/>
          </p:cNvSpPr>
          <p:nvPr/>
        </p:nvSpPr>
        <p:spPr bwMode="auto">
          <a:xfrm>
            <a:off x="2024063" y="1727200"/>
            <a:ext cx="2667000" cy="1135063"/>
          </a:xfrm>
          <a:prstGeom prst="rect">
            <a:avLst/>
          </a:prstGeom>
          <a:solidFill>
            <a:schemeClr val="accent1"/>
          </a:solidFill>
          <a:ln w="9525">
            <a:solidFill>
              <a:schemeClr val="tx1"/>
            </a:solidFill>
            <a:round/>
            <a:headEnd/>
            <a:tailEnd/>
          </a:ln>
        </p:spPr>
        <p:txBody>
          <a:bodyPr wrap="none"/>
          <a:lstStyle/>
          <a:p>
            <a:endParaRPr lang="en-US"/>
          </a:p>
        </p:txBody>
      </p:sp>
      <p:sp>
        <p:nvSpPr>
          <p:cNvPr id="10244" name="Rectangle 3"/>
          <p:cNvSpPr>
            <a:spLocks noGrp="1" noChangeArrowheads="1"/>
          </p:cNvSpPr>
          <p:nvPr>
            <p:ph type="body" idx="1"/>
          </p:nvPr>
        </p:nvSpPr>
        <p:spPr>
          <a:xfrm>
            <a:off x="1379538" y="1330325"/>
            <a:ext cx="6672262" cy="4413250"/>
          </a:xfrm>
        </p:spPr>
        <p:txBody>
          <a:bodyPr/>
          <a:lstStyle/>
          <a:p>
            <a:pPr>
              <a:buFont typeface="Monotype Sorts" charset="2"/>
              <a:buNone/>
            </a:pPr>
            <a:r>
              <a:rPr lang="en-US" smtClean="0">
                <a:solidFill>
                  <a:srgbClr val="0000FF"/>
                </a:solidFill>
              </a:rPr>
              <a:t>	do { </a:t>
            </a:r>
          </a:p>
          <a:p>
            <a:pPr>
              <a:buFont typeface="Monotype Sorts" charset="2"/>
              <a:buNone/>
            </a:pPr>
            <a:r>
              <a:rPr lang="en-US" smtClean="0">
                <a:solidFill>
                  <a:srgbClr val="0000FF"/>
                </a:solidFill>
              </a:rPr>
              <a:t>		flag[i] = TRUE; </a:t>
            </a:r>
          </a:p>
          <a:p>
            <a:pPr>
              <a:buFont typeface="Monotype Sorts" charset="2"/>
              <a:buNone/>
            </a:pPr>
            <a:r>
              <a:rPr lang="en-US" smtClean="0">
                <a:solidFill>
                  <a:srgbClr val="0000FF"/>
                </a:solidFill>
              </a:rPr>
              <a:t>		turn = j; </a:t>
            </a:r>
          </a:p>
          <a:p>
            <a:pPr>
              <a:buFont typeface="Monotype Sorts" charset="2"/>
              <a:buNone/>
            </a:pPr>
            <a:r>
              <a:rPr lang="en-US" smtClean="0">
                <a:solidFill>
                  <a:srgbClr val="0000FF"/>
                </a:solidFill>
              </a:rPr>
              <a:t>		while (flag[j] &amp;&amp; turn == j); </a:t>
            </a:r>
          </a:p>
          <a:p>
            <a:pPr>
              <a:buFont typeface="Monotype Sorts" charset="2"/>
              <a:buNone/>
            </a:pPr>
            <a:r>
              <a:rPr lang="en-US" smtClean="0">
                <a:solidFill>
                  <a:srgbClr val="0000FF"/>
                </a:solidFill>
              </a:rPr>
              <a:t>			critical section </a:t>
            </a:r>
          </a:p>
          <a:p>
            <a:pPr>
              <a:buFont typeface="Monotype Sorts" charset="2"/>
              <a:buNone/>
            </a:pPr>
            <a:r>
              <a:rPr lang="en-US" smtClean="0">
                <a:solidFill>
                  <a:srgbClr val="0000FF"/>
                </a:solidFill>
              </a:rPr>
              <a:t>		flag[i] = FALSE; </a:t>
            </a:r>
          </a:p>
          <a:p>
            <a:pPr>
              <a:buFont typeface="Monotype Sorts" charset="2"/>
              <a:buNone/>
            </a:pPr>
            <a:r>
              <a:rPr lang="en-US" smtClean="0">
                <a:solidFill>
                  <a:srgbClr val="0000FF"/>
                </a:solidFill>
              </a:rPr>
              <a:t>			remainder section </a:t>
            </a:r>
          </a:p>
          <a:p>
            <a:pPr>
              <a:buFont typeface="Monotype Sorts" charset="2"/>
              <a:buNone/>
            </a:pPr>
            <a:r>
              <a:rPr lang="en-US" smtClean="0">
                <a:solidFill>
                  <a:srgbClr val="0000FF"/>
                </a:solidFill>
              </a:rPr>
              <a:t>	} while (TRUE); </a:t>
            </a:r>
            <a:r>
              <a:rPr lang="en-US" sz="1600" smtClean="0">
                <a:solidFill>
                  <a:srgbClr val="0000FF"/>
                </a:solidFill>
              </a:rPr>
              <a:t>	</a:t>
            </a:r>
            <a:endParaRPr lang="en-US" sz="1400" smtClean="0">
              <a:solidFill>
                <a:srgbClr val="0000FF"/>
              </a:solidFill>
            </a:endParaRPr>
          </a:p>
        </p:txBody>
      </p:sp>
      <p:sp>
        <p:nvSpPr>
          <p:cNvPr id="10245" name="Rectangle 2"/>
          <p:cNvSpPr>
            <a:spLocks noGrp="1" noChangeArrowheads="1"/>
          </p:cNvSpPr>
          <p:nvPr>
            <p:ph type="title"/>
          </p:nvPr>
        </p:nvSpPr>
        <p:spPr/>
        <p:txBody>
          <a:bodyPr/>
          <a:lstStyle/>
          <a:p>
            <a:pPr eaLnBrk="1" hangingPunct="1"/>
            <a:r>
              <a:rPr lang="en-US" smtClean="0"/>
              <a:t>Algorithm for Process </a:t>
            </a:r>
            <a:r>
              <a:rPr lang="en-US" smtClean="0">
                <a:solidFill>
                  <a:srgbClr val="0000FF"/>
                </a:solidFill>
              </a:rPr>
              <a:t>P</a:t>
            </a:r>
            <a:r>
              <a:rPr lang="en-US" baseline="-25000" smtClean="0">
                <a:solidFill>
                  <a:srgbClr val="0000FF"/>
                </a:solidFill>
              </a:rPr>
              <a:t>i</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smtClean="0"/>
              <a:t>Synchronization Hardware</a:t>
            </a:r>
          </a:p>
        </p:txBody>
      </p:sp>
      <p:sp>
        <p:nvSpPr>
          <p:cNvPr id="11267" name="Rectangle 3"/>
          <p:cNvSpPr>
            <a:spLocks noGrp="1" noChangeArrowheads="1"/>
          </p:cNvSpPr>
          <p:nvPr>
            <p:ph type="body" idx="1"/>
          </p:nvPr>
        </p:nvSpPr>
        <p:spPr>
          <a:xfrm>
            <a:off x="806450" y="1233488"/>
            <a:ext cx="7408863" cy="4422775"/>
          </a:xfrm>
        </p:spPr>
        <p:txBody>
          <a:bodyPr/>
          <a:lstStyle/>
          <a:p>
            <a:pPr>
              <a:lnSpc>
                <a:spcPct val="90000"/>
              </a:lnSpc>
              <a:tabLst>
                <a:tab pos="744538" algn="l"/>
                <a:tab pos="1025525" algn="l"/>
                <a:tab pos="1260475" algn="l"/>
              </a:tabLst>
            </a:pPr>
            <a:r>
              <a:rPr lang="en-US" smtClean="0"/>
              <a:t>Many systems provide hardware support for critical section code</a:t>
            </a:r>
          </a:p>
          <a:p>
            <a:pPr>
              <a:lnSpc>
                <a:spcPct val="90000"/>
              </a:lnSpc>
              <a:tabLst>
                <a:tab pos="744538" algn="l"/>
                <a:tab pos="1025525" algn="l"/>
                <a:tab pos="1260475" algn="l"/>
              </a:tabLst>
            </a:pPr>
            <a:r>
              <a:rPr lang="en-US" smtClean="0"/>
              <a:t>Uniprocessors – could disable interrupts</a:t>
            </a:r>
          </a:p>
          <a:p>
            <a:pPr lvl="1">
              <a:lnSpc>
                <a:spcPct val="90000"/>
              </a:lnSpc>
              <a:tabLst>
                <a:tab pos="744538" algn="l"/>
                <a:tab pos="1025525" algn="l"/>
                <a:tab pos="1260475" algn="l"/>
              </a:tabLst>
            </a:pPr>
            <a:r>
              <a:rPr lang="en-US" smtClean="0"/>
              <a:t>Currently running code would execute without preemption</a:t>
            </a:r>
          </a:p>
          <a:p>
            <a:pPr lvl="1">
              <a:lnSpc>
                <a:spcPct val="90000"/>
              </a:lnSpc>
              <a:tabLst>
                <a:tab pos="744538" algn="l"/>
                <a:tab pos="1025525" algn="l"/>
                <a:tab pos="1260475" algn="l"/>
              </a:tabLst>
            </a:pPr>
            <a:r>
              <a:rPr lang="en-US" smtClean="0"/>
              <a:t>Generally too inefficient on multiprocessor systems</a:t>
            </a:r>
          </a:p>
          <a:p>
            <a:pPr lvl="2">
              <a:lnSpc>
                <a:spcPct val="90000"/>
              </a:lnSpc>
              <a:tabLst>
                <a:tab pos="744538" algn="l"/>
                <a:tab pos="1025525" algn="l"/>
                <a:tab pos="1260475" algn="l"/>
              </a:tabLst>
            </a:pPr>
            <a:r>
              <a:rPr lang="en-US" smtClean="0"/>
              <a:t>Operating systems using this not broadly scalable</a:t>
            </a:r>
          </a:p>
          <a:p>
            <a:pPr>
              <a:lnSpc>
                <a:spcPct val="90000"/>
              </a:lnSpc>
              <a:tabLst>
                <a:tab pos="744538" algn="l"/>
                <a:tab pos="1025525" algn="l"/>
                <a:tab pos="1260475" algn="l"/>
              </a:tabLst>
            </a:pPr>
            <a:r>
              <a:rPr lang="en-US" smtClean="0"/>
              <a:t>Modern machines provide special atomic hardware instructions</a:t>
            </a:r>
          </a:p>
          <a:p>
            <a:pPr lvl="2">
              <a:lnSpc>
                <a:spcPct val="90000"/>
              </a:lnSpc>
              <a:tabLst>
                <a:tab pos="744538" algn="l"/>
                <a:tab pos="1025525" algn="l"/>
                <a:tab pos="1260475" algn="l"/>
              </a:tabLst>
            </a:pPr>
            <a:r>
              <a:rPr lang="en-US" smtClean="0">
                <a:solidFill>
                  <a:schemeClr val="tx2"/>
                </a:solidFill>
              </a:rPr>
              <a:t>Atomic = non-interruptable</a:t>
            </a:r>
          </a:p>
          <a:p>
            <a:pPr lvl="1">
              <a:lnSpc>
                <a:spcPct val="90000"/>
              </a:lnSpc>
              <a:tabLst>
                <a:tab pos="744538" algn="l"/>
                <a:tab pos="1025525" algn="l"/>
                <a:tab pos="1260475" algn="l"/>
              </a:tabLst>
            </a:pPr>
            <a:r>
              <a:rPr lang="en-US" smtClean="0"/>
              <a:t>Either test memory word and set value</a:t>
            </a:r>
          </a:p>
          <a:p>
            <a:pPr lvl="1">
              <a:lnSpc>
                <a:spcPct val="90000"/>
              </a:lnSpc>
              <a:tabLst>
                <a:tab pos="744538" algn="l"/>
                <a:tab pos="1025525" algn="l"/>
                <a:tab pos="1260475" algn="l"/>
              </a:tabLst>
            </a:pPr>
            <a:r>
              <a:rPr lang="en-US" smtClean="0"/>
              <a:t>Or swap contents of two memory words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p:cNvSpPr>
            <a:spLocks noChangeArrowheads="1"/>
          </p:cNvSpPr>
          <p:nvPr/>
        </p:nvSpPr>
        <p:spPr bwMode="auto">
          <a:xfrm>
            <a:off x="1455738" y="2446338"/>
            <a:ext cx="1422400" cy="279400"/>
          </a:xfrm>
          <a:prstGeom prst="rect">
            <a:avLst/>
          </a:prstGeom>
          <a:solidFill>
            <a:schemeClr val="accent1"/>
          </a:solidFill>
          <a:ln w="9525">
            <a:solidFill>
              <a:schemeClr val="tx1"/>
            </a:solidFill>
            <a:round/>
            <a:headEnd/>
            <a:tailEnd/>
          </a:ln>
        </p:spPr>
        <p:txBody>
          <a:bodyPr wrap="none"/>
          <a:lstStyle/>
          <a:p>
            <a:endParaRPr lang="en-US"/>
          </a:p>
        </p:txBody>
      </p:sp>
      <p:sp>
        <p:nvSpPr>
          <p:cNvPr id="12291" name="Rectangle 3"/>
          <p:cNvSpPr>
            <a:spLocks noChangeArrowheads="1"/>
          </p:cNvSpPr>
          <p:nvPr/>
        </p:nvSpPr>
        <p:spPr bwMode="auto">
          <a:xfrm>
            <a:off x="1447800" y="1684338"/>
            <a:ext cx="1422400" cy="279400"/>
          </a:xfrm>
          <a:prstGeom prst="rect">
            <a:avLst/>
          </a:prstGeom>
          <a:solidFill>
            <a:schemeClr val="accent1"/>
          </a:solidFill>
          <a:ln w="9525">
            <a:solidFill>
              <a:schemeClr val="tx1"/>
            </a:solidFill>
            <a:round/>
            <a:headEnd/>
            <a:tailEnd/>
          </a:ln>
        </p:spPr>
        <p:txBody>
          <a:bodyPr wrap="none"/>
          <a:lstStyle/>
          <a:p>
            <a:endParaRPr lang="en-US"/>
          </a:p>
        </p:txBody>
      </p:sp>
      <p:sp>
        <p:nvSpPr>
          <p:cNvPr id="12292" name="Title 1"/>
          <p:cNvSpPr>
            <a:spLocks noGrp="1"/>
          </p:cNvSpPr>
          <p:nvPr>
            <p:ph type="title"/>
          </p:nvPr>
        </p:nvSpPr>
        <p:spPr/>
        <p:txBody>
          <a:bodyPr/>
          <a:lstStyle/>
          <a:p>
            <a:r>
              <a:rPr lang="en-US" sz="2400" smtClean="0"/>
              <a:t>Solution to Critical-section Problem Using Locks</a:t>
            </a:r>
          </a:p>
        </p:txBody>
      </p:sp>
      <p:sp>
        <p:nvSpPr>
          <p:cNvPr id="12293" name="Content Placeholder 2"/>
          <p:cNvSpPr>
            <a:spLocks noGrp="1"/>
          </p:cNvSpPr>
          <p:nvPr>
            <p:ph idx="1"/>
          </p:nvPr>
        </p:nvSpPr>
        <p:spPr/>
        <p:txBody>
          <a:bodyPr/>
          <a:lstStyle/>
          <a:p>
            <a:pPr>
              <a:buFont typeface="Monotype Sorts" charset="2"/>
              <a:buNone/>
            </a:pPr>
            <a:r>
              <a:rPr lang="en-US" smtClean="0">
                <a:solidFill>
                  <a:srgbClr val="0000FF"/>
                </a:solidFill>
              </a:rPr>
              <a:t>	do { </a:t>
            </a:r>
          </a:p>
          <a:p>
            <a:pPr>
              <a:buFont typeface="Monotype Sorts" charset="2"/>
              <a:buNone/>
            </a:pPr>
            <a:r>
              <a:rPr lang="en-US" smtClean="0">
                <a:solidFill>
                  <a:srgbClr val="0000FF"/>
                </a:solidFill>
              </a:rPr>
              <a:t>		acquire lock </a:t>
            </a:r>
          </a:p>
          <a:p>
            <a:pPr>
              <a:buFont typeface="Monotype Sorts" charset="2"/>
              <a:buNone/>
            </a:pPr>
            <a:r>
              <a:rPr lang="en-US" smtClean="0">
                <a:solidFill>
                  <a:srgbClr val="0000FF"/>
                </a:solidFill>
              </a:rPr>
              <a:t>			critical section </a:t>
            </a:r>
          </a:p>
          <a:p>
            <a:pPr>
              <a:buFont typeface="Monotype Sorts" charset="2"/>
              <a:buNone/>
            </a:pPr>
            <a:r>
              <a:rPr lang="en-US" smtClean="0">
                <a:solidFill>
                  <a:srgbClr val="0000FF"/>
                </a:solidFill>
              </a:rPr>
              <a:t>		release lock </a:t>
            </a:r>
          </a:p>
          <a:p>
            <a:pPr>
              <a:buFont typeface="Monotype Sorts" charset="2"/>
              <a:buNone/>
            </a:pPr>
            <a:r>
              <a:rPr lang="en-US" smtClean="0">
                <a:solidFill>
                  <a:srgbClr val="0000FF"/>
                </a:solidFill>
              </a:rPr>
              <a:t>			remainder section </a:t>
            </a:r>
          </a:p>
          <a:p>
            <a:pPr>
              <a:buFont typeface="Monotype Sorts" charset="2"/>
              <a:buNone/>
            </a:pPr>
            <a:r>
              <a:rPr lang="en-US" smtClean="0">
                <a:solidFill>
                  <a:srgbClr val="0000FF"/>
                </a:solidFill>
              </a:rPr>
              <a:t>	} while (TRUE);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smtClean="0"/>
              <a:t>TestAndndSet Instruction </a:t>
            </a:r>
          </a:p>
        </p:txBody>
      </p:sp>
      <p:sp>
        <p:nvSpPr>
          <p:cNvPr id="13315" name="Rectangle 3"/>
          <p:cNvSpPr>
            <a:spLocks noGrp="1" noChangeArrowheads="1"/>
          </p:cNvSpPr>
          <p:nvPr>
            <p:ph type="body" idx="1"/>
          </p:nvPr>
        </p:nvSpPr>
        <p:spPr>
          <a:xfrm>
            <a:off x="806450" y="1233488"/>
            <a:ext cx="7408863" cy="4422775"/>
          </a:xfrm>
        </p:spPr>
        <p:txBody>
          <a:bodyPr/>
          <a:lstStyle/>
          <a:p>
            <a:pPr>
              <a:lnSpc>
                <a:spcPct val="90000"/>
              </a:lnSpc>
              <a:buFont typeface="Monotype Sorts" charset="2"/>
              <a:buNone/>
              <a:tabLst>
                <a:tab pos="744538" algn="l"/>
                <a:tab pos="1025525" algn="l"/>
                <a:tab pos="1260475" algn="l"/>
              </a:tabLst>
            </a:pPr>
            <a:endParaRPr lang="en-US" smtClean="0"/>
          </a:p>
          <a:p>
            <a:pPr>
              <a:lnSpc>
                <a:spcPct val="90000"/>
              </a:lnSpc>
              <a:tabLst>
                <a:tab pos="744538" algn="l"/>
                <a:tab pos="1025525" algn="l"/>
                <a:tab pos="1260475" algn="l"/>
              </a:tabLst>
            </a:pPr>
            <a:r>
              <a:rPr lang="en-US" smtClean="0"/>
              <a:t>Definition:</a:t>
            </a:r>
          </a:p>
          <a:p>
            <a:pPr>
              <a:lnSpc>
                <a:spcPct val="90000"/>
              </a:lnSpc>
              <a:tabLst>
                <a:tab pos="744538" algn="l"/>
                <a:tab pos="1025525" algn="l"/>
                <a:tab pos="1260475" algn="l"/>
              </a:tabLst>
            </a:pPr>
            <a:endParaRPr lang="en-US" smtClean="0"/>
          </a:p>
          <a:p>
            <a:pPr>
              <a:lnSpc>
                <a:spcPct val="90000"/>
              </a:lnSpc>
              <a:buFont typeface="Monotype Sorts" charset="2"/>
              <a:buNone/>
              <a:tabLst>
                <a:tab pos="744538" algn="l"/>
                <a:tab pos="1025525" algn="l"/>
                <a:tab pos="1260475" algn="l"/>
              </a:tabLst>
            </a:pPr>
            <a:r>
              <a:rPr lang="en-US" smtClean="0"/>
              <a:t>         </a:t>
            </a:r>
            <a:r>
              <a:rPr lang="en-US" smtClean="0">
                <a:solidFill>
                  <a:srgbClr val="0000FF"/>
                </a:solidFill>
              </a:rPr>
              <a:t>boolean TestAndSet (boolean *target)</a:t>
            </a:r>
          </a:p>
          <a:p>
            <a:pPr>
              <a:lnSpc>
                <a:spcPct val="90000"/>
              </a:lnSpc>
              <a:buFont typeface="Monotype Sorts" charset="2"/>
              <a:buNone/>
              <a:tabLst>
                <a:tab pos="744538" algn="l"/>
                <a:tab pos="1025525" algn="l"/>
                <a:tab pos="1260475" algn="l"/>
              </a:tabLst>
            </a:pPr>
            <a:r>
              <a:rPr lang="en-US" smtClean="0">
                <a:solidFill>
                  <a:srgbClr val="0000FF"/>
                </a:solidFill>
              </a:rPr>
              <a:t>          {</a:t>
            </a:r>
          </a:p>
          <a:p>
            <a:pPr>
              <a:lnSpc>
                <a:spcPct val="90000"/>
              </a:lnSpc>
              <a:buFont typeface="Monotype Sorts" charset="2"/>
              <a:buNone/>
              <a:tabLst>
                <a:tab pos="744538" algn="l"/>
                <a:tab pos="1025525" algn="l"/>
                <a:tab pos="1260475" algn="l"/>
              </a:tabLst>
            </a:pPr>
            <a:r>
              <a:rPr lang="en-US" smtClean="0">
                <a:solidFill>
                  <a:srgbClr val="0000FF"/>
                </a:solidFill>
              </a:rPr>
              <a:t>               boolean rv = *target;</a:t>
            </a:r>
          </a:p>
          <a:p>
            <a:pPr>
              <a:lnSpc>
                <a:spcPct val="90000"/>
              </a:lnSpc>
              <a:buFont typeface="Monotype Sorts" charset="2"/>
              <a:buNone/>
              <a:tabLst>
                <a:tab pos="744538" algn="l"/>
                <a:tab pos="1025525" algn="l"/>
                <a:tab pos="1260475" algn="l"/>
              </a:tabLst>
            </a:pPr>
            <a:r>
              <a:rPr lang="en-US" smtClean="0">
                <a:solidFill>
                  <a:srgbClr val="0000FF"/>
                </a:solidFill>
              </a:rPr>
              <a:t>               *target = TRUE;</a:t>
            </a:r>
          </a:p>
          <a:p>
            <a:pPr>
              <a:lnSpc>
                <a:spcPct val="90000"/>
              </a:lnSpc>
              <a:buFont typeface="Monotype Sorts" charset="2"/>
              <a:buNone/>
              <a:tabLst>
                <a:tab pos="744538" algn="l"/>
                <a:tab pos="1025525" algn="l"/>
                <a:tab pos="1260475" algn="l"/>
              </a:tabLst>
            </a:pPr>
            <a:r>
              <a:rPr lang="en-US" smtClean="0">
                <a:solidFill>
                  <a:srgbClr val="0000FF"/>
                </a:solidFill>
              </a:rPr>
              <a:t>               return rv:</a:t>
            </a:r>
          </a:p>
          <a:p>
            <a:pPr>
              <a:lnSpc>
                <a:spcPct val="90000"/>
              </a:lnSpc>
              <a:buFont typeface="Monotype Sorts" charset="2"/>
              <a:buNone/>
              <a:tabLst>
                <a:tab pos="744538" algn="l"/>
                <a:tab pos="1025525" algn="l"/>
                <a:tab pos="1260475" algn="l"/>
              </a:tabLst>
            </a:pPr>
            <a:r>
              <a:rPr lang="en-US" smtClean="0">
                <a:solidFill>
                  <a:srgbClr val="0000FF"/>
                </a:solidFill>
              </a:rPr>
              <a:t>          }</a:t>
            </a:r>
          </a:p>
          <a:p>
            <a:pPr>
              <a:lnSpc>
                <a:spcPct val="90000"/>
              </a:lnSpc>
              <a:buFont typeface="Monotype Sorts" charset="2"/>
              <a:buNone/>
              <a:tabLst>
                <a:tab pos="744538" algn="l"/>
                <a:tab pos="1025525" algn="l"/>
                <a:tab pos="1260475" algn="l"/>
              </a:tabLst>
            </a:pPr>
            <a:endParaRPr lang="en-US" smtClean="0">
              <a:solidFill>
                <a:srgbClr val="0000FF"/>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smtClean="0"/>
              <a:t>Solution using TestAndSet</a:t>
            </a:r>
          </a:p>
        </p:txBody>
      </p:sp>
      <p:sp>
        <p:nvSpPr>
          <p:cNvPr id="14339" name="Rectangle 3"/>
          <p:cNvSpPr>
            <a:spLocks noGrp="1" noChangeArrowheads="1"/>
          </p:cNvSpPr>
          <p:nvPr>
            <p:ph type="body" idx="1"/>
          </p:nvPr>
        </p:nvSpPr>
        <p:spPr>
          <a:xfrm>
            <a:off x="827088" y="1354138"/>
            <a:ext cx="6865937" cy="5030787"/>
          </a:xfrm>
        </p:spPr>
        <p:txBody>
          <a:bodyPr/>
          <a:lstStyle/>
          <a:p>
            <a:pPr>
              <a:lnSpc>
                <a:spcPct val="90000"/>
              </a:lnSpc>
              <a:tabLst>
                <a:tab pos="744538" algn="l"/>
                <a:tab pos="1025525" algn="l"/>
                <a:tab pos="1260475" algn="l"/>
              </a:tabLst>
            </a:pPr>
            <a:r>
              <a:rPr lang="en-US" smtClean="0"/>
              <a:t>Shared boolean variable lock., initialized to false.</a:t>
            </a:r>
          </a:p>
          <a:p>
            <a:pPr>
              <a:lnSpc>
                <a:spcPct val="90000"/>
              </a:lnSpc>
              <a:tabLst>
                <a:tab pos="744538" algn="l"/>
                <a:tab pos="1025525" algn="l"/>
                <a:tab pos="1260475" algn="l"/>
              </a:tabLst>
            </a:pPr>
            <a:r>
              <a:rPr lang="en-US" smtClean="0"/>
              <a:t>Solution:</a:t>
            </a:r>
          </a:p>
          <a:p>
            <a:pPr>
              <a:lnSpc>
                <a:spcPct val="90000"/>
              </a:lnSpc>
              <a:buFont typeface="Monotype Sorts" charset="2"/>
              <a:buNone/>
              <a:tabLst>
                <a:tab pos="744538" algn="l"/>
                <a:tab pos="1025525" algn="l"/>
                <a:tab pos="1260475" algn="l"/>
              </a:tabLst>
            </a:pPr>
            <a:endParaRPr lang="en-US" smtClean="0"/>
          </a:p>
          <a:p>
            <a:pPr>
              <a:lnSpc>
                <a:spcPct val="90000"/>
              </a:lnSpc>
              <a:buFont typeface="Monotype Sorts" charset="2"/>
              <a:buNone/>
              <a:tabLst>
                <a:tab pos="744538" algn="l"/>
                <a:tab pos="1025525" algn="l"/>
                <a:tab pos="1260475" algn="l"/>
              </a:tabLst>
            </a:pPr>
            <a:r>
              <a:rPr lang="en-US" smtClean="0">
                <a:solidFill>
                  <a:srgbClr val="0000FF"/>
                </a:solidFill>
              </a:rPr>
              <a:t>		do {</a:t>
            </a:r>
          </a:p>
          <a:p>
            <a:pPr>
              <a:lnSpc>
                <a:spcPct val="90000"/>
              </a:lnSpc>
              <a:buFont typeface="Monotype Sorts" charset="2"/>
              <a:buNone/>
              <a:tabLst>
                <a:tab pos="744538" algn="l"/>
                <a:tab pos="1025525" algn="l"/>
                <a:tab pos="1260475" algn="l"/>
              </a:tabLst>
            </a:pPr>
            <a:r>
              <a:rPr lang="en-US" smtClean="0">
                <a:solidFill>
                  <a:srgbClr val="0000FF"/>
                </a:solidFill>
              </a:rPr>
              <a:t>                     while ( TestAndSet (&amp;lock ))</a:t>
            </a:r>
          </a:p>
          <a:p>
            <a:pPr>
              <a:lnSpc>
                <a:spcPct val="90000"/>
              </a:lnSpc>
              <a:buFont typeface="Monotype Sorts" charset="2"/>
              <a:buNone/>
              <a:tabLst>
                <a:tab pos="744538" algn="l"/>
                <a:tab pos="1025525" algn="l"/>
                <a:tab pos="1260475" algn="l"/>
              </a:tabLst>
            </a:pPr>
            <a:r>
              <a:rPr lang="en-US" smtClean="0">
                <a:solidFill>
                  <a:srgbClr val="0000FF"/>
                </a:solidFill>
              </a:rPr>
              <a:t>                                 ;   // do nothing</a:t>
            </a:r>
          </a:p>
          <a:p>
            <a:pPr>
              <a:lnSpc>
                <a:spcPct val="90000"/>
              </a:lnSpc>
              <a:buFont typeface="Monotype Sorts" charset="2"/>
              <a:buNone/>
              <a:tabLst>
                <a:tab pos="744538" algn="l"/>
                <a:tab pos="1025525" algn="l"/>
                <a:tab pos="1260475" algn="l"/>
              </a:tabLst>
            </a:pPr>
            <a:endParaRPr lang="en-US" smtClean="0">
              <a:solidFill>
                <a:srgbClr val="0000FF"/>
              </a:solidFill>
            </a:endParaRPr>
          </a:p>
          <a:p>
            <a:pPr>
              <a:lnSpc>
                <a:spcPct val="90000"/>
              </a:lnSpc>
              <a:buFont typeface="Monotype Sorts" charset="2"/>
              <a:buNone/>
              <a:tabLst>
                <a:tab pos="744538" algn="l"/>
                <a:tab pos="1025525" algn="l"/>
                <a:tab pos="1260475" algn="l"/>
              </a:tabLst>
            </a:pPr>
            <a:r>
              <a:rPr lang="en-US" smtClean="0">
                <a:solidFill>
                  <a:srgbClr val="0000FF"/>
                </a:solidFill>
              </a:rPr>
              <a:t>                               //    critical section</a:t>
            </a:r>
          </a:p>
          <a:p>
            <a:pPr>
              <a:lnSpc>
                <a:spcPct val="90000"/>
              </a:lnSpc>
              <a:buFont typeface="Monotype Sorts" charset="2"/>
              <a:buNone/>
              <a:tabLst>
                <a:tab pos="744538" algn="l"/>
                <a:tab pos="1025525" algn="l"/>
                <a:tab pos="1260475" algn="l"/>
              </a:tabLst>
            </a:pPr>
            <a:endParaRPr lang="en-US" smtClean="0">
              <a:solidFill>
                <a:srgbClr val="0000FF"/>
              </a:solidFill>
            </a:endParaRPr>
          </a:p>
          <a:p>
            <a:pPr>
              <a:lnSpc>
                <a:spcPct val="90000"/>
              </a:lnSpc>
              <a:buFont typeface="Monotype Sorts" charset="2"/>
              <a:buNone/>
              <a:tabLst>
                <a:tab pos="744538" algn="l"/>
                <a:tab pos="1025525" algn="l"/>
                <a:tab pos="1260475" algn="l"/>
              </a:tabLst>
            </a:pPr>
            <a:r>
              <a:rPr lang="en-US" smtClean="0">
                <a:solidFill>
                  <a:srgbClr val="0000FF"/>
                </a:solidFill>
              </a:rPr>
              <a:t>                     lock = FALSE;</a:t>
            </a:r>
          </a:p>
          <a:p>
            <a:pPr>
              <a:lnSpc>
                <a:spcPct val="90000"/>
              </a:lnSpc>
              <a:buFont typeface="Monotype Sorts" charset="2"/>
              <a:buNone/>
              <a:tabLst>
                <a:tab pos="744538" algn="l"/>
                <a:tab pos="1025525" algn="l"/>
                <a:tab pos="1260475" algn="l"/>
              </a:tabLst>
            </a:pPr>
            <a:endParaRPr lang="en-US" smtClean="0">
              <a:solidFill>
                <a:srgbClr val="0000FF"/>
              </a:solidFill>
            </a:endParaRPr>
          </a:p>
          <a:p>
            <a:pPr>
              <a:lnSpc>
                <a:spcPct val="90000"/>
              </a:lnSpc>
              <a:buFont typeface="Monotype Sorts" charset="2"/>
              <a:buNone/>
              <a:tabLst>
                <a:tab pos="744538" algn="l"/>
                <a:tab pos="1025525" algn="l"/>
                <a:tab pos="1260475" algn="l"/>
              </a:tabLst>
            </a:pPr>
            <a:r>
              <a:rPr lang="en-US" smtClean="0">
                <a:solidFill>
                  <a:srgbClr val="0000FF"/>
                </a:solidFill>
              </a:rPr>
              <a:t>                               //      remainder section </a:t>
            </a:r>
          </a:p>
          <a:p>
            <a:pPr>
              <a:lnSpc>
                <a:spcPct val="90000"/>
              </a:lnSpc>
              <a:buFont typeface="Monotype Sorts" charset="2"/>
              <a:buNone/>
              <a:tabLst>
                <a:tab pos="744538" algn="l"/>
                <a:tab pos="1025525" algn="l"/>
                <a:tab pos="1260475" algn="l"/>
              </a:tabLst>
            </a:pPr>
            <a:endParaRPr lang="en-US" smtClean="0">
              <a:solidFill>
                <a:srgbClr val="0000FF"/>
              </a:solidFill>
            </a:endParaRPr>
          </a:p>
          <a:p>
            <a:pPr>
              <a:lnSpc>
                <a:spcPct val="90000"/>
              </a:lnSpc>
              <a:buFont typeface="Monotype Sorts" charset="2"/>
              <a:buNone/>
              <a:tabLst>
                <a:tab pos="744538" algn="l"/>
                <a:tab pos="1025525" algn="l"/>
                <a:tab pos="1260475" algn="l"/>
              </a:tabLst>
            </a:pPr>
            <a:r>
              <a:rPr lang="en-US" smtClean="0">
                <a:solidFill>
                  <a:srgbClr val="0000FF"/>
                </a:solidFill>
              </a:rPr>
              <a:t>           } while (TRUE);</a:t>
            </a:r>
          </a:p>
          <a:p>
            <a:pPr>
              <a:lnSpc>
                <a:spcPct val="90000"/>
              </a:lnSpc>
              <a:buFont typeface="Monotype Sorts" charset="2"/>
              <a:buNone/>
              <a:tabLst>
                <a:tab pos="744538" algn="l"/>
                <a:tab pos="1025525" algn="l"/>
                <a:tab pos="1260475" algn="l"/>
              </a:tabLst>
            </a:pPr>
            <a:endParaRPr lang="en-US" smtClean="0">
              <a:solidFill>
                <a:srgbClr val="0000FF"/>
              </a:solidFill>
            </a:endParaRPr>
          </a:p>
          <a:p>
            <a:pPr>
              <a:lnSpc>
                <a:spcPct val="90000"/>
              </a:lnSpc>
              <a:buFont typeface="Monotype Sorts" charset="2"/>
              <a:buNone/>
              <a:tabLst>
                <a:tab pos="744538" algn="l"/>
                <a:tab pos="1025525" algn="l"/>
                <a:tab pos="1260475" algn="l"/>
              </a:tabLst>
            </a:pPr>
            <a:r>
              <a:rPr lang="en-US" smtClean="0"/>
              <a:t>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smtClean="0"/>
              <a:t>Swap  Instruction</a:t>
            </a:r>
          </a:p>
        </p:txBody>
      </p:sp>
      <p:sp>
        <p:nvSpPr>
          <p:cNvPr id="15363" name="Rectangle 3"/>
          <p:cNvSpPr>
            <a:spLocks noGrp="1" noChangeArrowheads="1"/>
          </p:cNvSpPr>
          <p:nvPr>
            <p:ph type="body" idx="1"/>
          </p:nvPr>
        </p:nvSpPr>
        <p:spPr>
          <a:xfrm>
            <a:off x="806450" y="1233488"/>
            <a:ext cx="7408863" cy="4422775"/>
          </a:xfrm>
        </p:spPr>
        <p:txBody>
          <a:bodyPr/>
          <a:lstStyle/>
          <a:p>
            <a:pPr>
              <a:lnSpc>
                <a:spcPct val="90000"/>
              </a:lnSpc>
              <a:buFont typeface="Monotype Sorts" charset="2"/>
              <a:buNone/>
              <a:tabLst>
                <a:tab pos="744538" algn="l"/>
                <a:tab pos="1025525" algn="l"/>
                <a:tab pos="1260475" algn="l"/>
              </a:tabLst>
            </a:pPr>
            <a:endParaRPr lang="en-US" smtClean="0"/>
          </a:p>
          <a:p>
            <a:pPr>
              <a:lnSpc>
                <a:spcPct val="90000"/>
              </a:lnSpc>
              <a:tabLst>
                <a:tab pos="744538" algn="l"/>
                <a:tab pos="1025525" algn="l"/>
                <a:tab pos="1260475" algn="l"/>
              </a:tabLst>
            </a:pPr>
            <a:r>
              <a:rPr lang="en-US" smtClean="0"/>
              <a:t>Definition:</a:t>
            </a:r>
          </a:p>
          <a:p>
            <a:pPr>
              <a:lnSpc>
                <a:spcPct val="90000"/>
              </a:lnSpc>
              <a:tabLst>
                <a:tab pos="744538" algn="l"/>
                <a:tab pos="1025525" algn="l"/>
                <a:tab pos="1260475" algn="l"/>
              </a:tabLst>
            </a:pPr>
            <a:endParaRPr lang="en-US" smtClean="0"/>
          </a:p>
          <a:p>
            <a:pPr>
              <a:lnSpc>
                <a:spcPct val="90000"/>
              </a:lnSpc>
              <a:buFont typeface="Monotype Sorts" charset="2"/>
              <a:buNone/>
              <a:tabLst>
                <a:tab pos="744538" algn="l"/>
                <a:tab pos="1025525" algn="l"/>
                <a:tab pos="1260475" algn="l"/>
              </a:tabLst>
            </a:pPr>
            <a:r>
              <a:rPr lang="en-US" smtClean="0"/>
              <a:t>         </a:t>
            </a:r>
            <a:r>
              <a:rPr lang="en-US" smtClean="0">
                <a:solidFill>
                  <a:srgbClr val="0000FF"/>
                </a:solidFill>
              </a:rPr>
              <a:t>void Swap (boolean *a, boolean *b)</a:t>
            </a:r>
          </a:p>
          <a:p>
            <a:pPr>
              <a:lnSpc>
                <a:spcPct val="90000"/>
              </a:lnSpc>
              <a:buFont typeface="Monotype Sorts" charset="2"/>
              <a:buNone/>
              <a:tabLst>
                <a:tab pos="744538" algn="l"/>
                <a:tab pos="1025525" algn="l"/>
                <a:tab pos="1260475" algn="l"/>
              </a:tabLst>
            </a:pPr>
            <a:r>
              <a:rPr lang="en-US" smtClean="0">
                <a:solidFill>
                  <a:srgbClr val="0000FF"/>
                </a:solidFill>
              </a:rPr>
              <a:t>          {</a:t>
            </a:r>
          </a:p>
          <a:p>
            <a:pPr>
              <a:lnSpc>
                <a:spcPct val="90000"/>
              </a:lnSpc>
              <a:buFont typeface="Monotype Sorts" charset="2"/>
              <a:buNone/>
              <a:tabLst>
                <a:tab pos="744538" algn="l"/>
                <a:tab pos="1025525" algn="l"/>
                <a:tab pos="1260475" algn="l"/>
              </a:tabLst>
            </a:pPr>
            <a:r>
              <a:rPr lang="en-US" smtClean="0">
                <a:solidFill>
                  <a:srgbClr val="0000FF"/>
                </a:solidFill>
              </a:rPr>
              <a:t>                  boolean temp = *a;</a:t>
            </a:r>
          </a:p>
          <a:p>
            <a:pPr>
              <a:lnSpc>
                <a:spcPct val="90000"/>
              </a:lnSpc>
              <a:buFont typeface="Monotype Sorts" charset="2"/>
              <a:buNone/>
              <a:tabLst>
                <a:tab pos="744538" algn="l"/>
                <a:tab pos="1025525" algn="l"/>
                <a:tab pos="1260475" algn="l"/>
              </a:tabLst>
            </a:pPr>
            <a:r>
              <a:rPr lang="en-US" smtClean="0">
                <a:solidFill>
                  <a:srgbClr val="0000FF"/>
                </a:solidFill>
              </a:rPr>
              <a:t>                  *a = *b;</a:t>
            </a:r>
          </a:p>
          <a:p>
            <a:pPr>
              <a:lnSpc>
                <a:spcPct val="90000"/>
              </a:lnSpc>
              <a:buFont typeface="Monotype Sorts" charset="2"/>
              <a:buNone/>
              <a:tabLst>
                <a:tab pos="744538" algn="l"/>
                <a:tab pos="1025525" algn="l"/>
                <a:tab pos="1260475" algn="l"/>
              </a:tabLst>
            </a:pPr>
            <a:r>
              <a:rPr lang="en-US" smtClean="0">
                <a:solidFill>
                  <a:srgbClr val="0000FF"/>
                </a:solidFill>
              </a:rPr>
              <a:t>                  *b = temp:</a:t>
            </a:r>
          </a:p>
          <a:p>
            <a:pPr>
              <a:lnSpc>
                <a:spcPct val="90000"/>
              </a:lnSpc>
              <a:buFont typeface="Monotype Sorts" charset="2"/>
              <a:buNone/>
              <a:tabLst>
                <a:tab pos="744538" algn="l"/>
                <a:tab pos="1025525" algn="l"/>
                <a:tab pos="1260475" algn="l"/>
              </a:tabLst>
            </a:pPr>
            <a:r>
              <a:rPr lang="en-US" smtClean="0">
                <a:solidFill>
                  <a:srgbClr val="0000FF"/>
                </a:solidFill>
              </a:rPr>
              <a:t>          }</a:t>
            </a:r>
          </a:p>
          <a:p>
            <a:pPr>
              <a:lnSpc>
                <a:spcPct val="90000"/>
              </a:lnSpc>
              <a:buFont typeface="Monotype Sorts" charset="2"/>
              <a:buNone/>
              <a:tabLst>
                <a:tab pos="744538" algn="l"/>
                <a:tab pos="1025525" algn="l"/>
                <a:tab pos="1260475" algn="l"/>
              </a:tabLst>
            </a:pPr>
            <a:endParaRPr lang="en-US" smtClean="0">
              <a:solidFill>
                <a:srgbClr val="0000FF"/>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smtClean="0"/>
              <a:t>Solution using Swap</a:t>
            </a:r>
          </a:p>
        </p:txBody>
      </p:sp>
      <p:sp>
        <p:nvSpPr>
          <p:cNvPr id="16387" name="Rectangle 3"/>
          <p:cNvSpPr>
            <a:spLocks noGrp="1" noChangeArrowheads="1"/>
          </p:cNvSpPr>
          <p:nvPr>
            <p:ph type="body" idx="1"/>
          </p:nvPr>
        </p:nvSpPr>
        <p:spPr>
          <a:xfrm>
            <a:off x="827088" y="1211263"/>
            <a:ext cx="6865937" cy="5030787"/>
          </a:xfrm>
        </p:spPr>
        <p:txBody>
          <a:bodyPr/>
          <a:lstStyle/>
          <a:p>
            <a:pPr>
              <a:lnSpc>
                <a:spcPct val="90000"/>
              </a:lnSpc>
              <a:tabLst>
                <a:tab pos="744538" algn="l"/>
                <a:tab pos="1025525" algn="l"/>
                <a:tab pos="1260475" algn="l"/>
              </a:tabLst>
            </a:pPr>
            <a:r>
              <a:rPr lang="en-US" smtClean="0"/>
              <a:t>Shared Boolean variable lock initialized to FALSE; Each process has a local Boolean variable key</a:t>
            </a:r>
          </a:p>
          <a:p>
            <a:pPr>
              <a:lnSpc>
                <a:spcPct val="90000"/>
              </a:lnSpc>
              <a:tabLst>
                <a:tab pos="744538" algn="l"/>
                <a:tab pos="1025525" algn="l"/>
                <a:tab pos="1260475" algn="l"/>
              </a:tabLst>
            </a:pPr>
            <a:r>
              <a:rPr lang="en-US" smtClean="0"/>
              <a:t>Solution:</a:t>
            </a:r>
          </a:p>
          <a:p>
            <a:pPr>
              <a:lnSpc>
                <a:spcPct val="90000"/>
              </a:lnSpc>
              <a:buFont typeface="Monotype Sorts" charset="2"/>
              <a:buNone/>
              <a:tabLst>
                <a:tab pos="744538" algn="l"/>
                <a:tab pos="1025525" algn="l"/>
                <a:tab pos="1260475" algn="l"/>
              </a:tabLst>
            </a:pPr>
            <a:r>
              <a:rPr lang="en-US" smtClean="0"/>
              <a:t>          </a:t>
            </a:r>
            <a:r>
              <a:rPr lang="en-US" smtClean="0">
                <a:solidFill>
                  <a:srgbClr val="0000FF"/>
                </a:solidFill>
              </a:rPr>
              <a:t>do {</a:t>
            </a:r>
          </a:p>
          <a:p>
            <a:pPr>
              <a:lnSpc>
                <a:spcPct val="90000"/>
              </a:lnSpc>
              <a:buFont typeface="Monotype Sorts" charset="2"/>
              <a:buNone/>
              <a:tabLst>
                <a:tab pos="744538" algn="l"/>
                <a:tab pos="1025525" algn="l"/>
                <a:tab pos="1260475" algn="l"/>
              </a:tabLst>
            </a:pPr>
            <a:r>
              <a:rPr lang="en-US" smtClean="0">
                <a:solidFill>
                  <a:srgbClr val="0000FF"/>
                </a:solidFill>
              </a:rPr>
              <a:t>                    key = TRUE;</a:t>
            </a:r>
          </a:p>
          <a:p>
            <a:pPr>
              <a:lnSpc>
                <a:spcPct val="90000"/>
              </a:lnSpc>
              <a:buFont typeface="Monotype Sorts" charset="2"/>
              <a:buNone/>
              <a:tabLst>
                <a:tab pos="744538" algn="l"/>
                <a:tab pos="1025525" algn="l"/>
                <a:tab pos="1260475" algn="l"/>
              </a:tabLst>
            </a:pPr>
            <a:r>
              <a:rPr lang="en-US" smtClean="0">
                <a:solidFill>
                  <a:srgbClr val="0000FF"/>
                </a:solidFill>
              </a:rPr>
              <a:t>                    while ( key == TRUE)</a:t>
            </a:r>
          </a:p>
          <a:p>
            <a:pPr>
              <a:lnSpc>
                <a:spcPct val="90000"/>
              </a:lnSpc>
              <a:buFont typeface="Monotype Sorts" charset="2"/>
              <a:buNone/>
              <a:tabLst>
                <a:tab pos="744538" algn="l"/>
                <a:tab pos="1025525" algn="l"/>
                <a:tab pos="1260475" algn="l"/>
              </a:tabLst>
            </a:pPr>
            <a:r>
              <a:rPr lang="en-US" smtClean="0">
                <a:solidFill>
                  <a:srgbClr val="0000FF"/>
                </a:solidFill>
              </a:rPr>
              <a:t>                             Swap (&amp;lock, &amp;key );</a:t>
            </a:r>
          </a:p>
          <a:p>
            <a:pPr>
              <a:lnSpc>
                <a:spcPct val="90000"/>
              </a:lnSpc>
              <a:buFont typeface="Monotype Sorts" charset="2"/>
              <a:buNone/>
              <a:tabLst>
                <a:tab pos="744538" algn="l"/>
                <a:tab pos="1025525" algn="l"/>
                <a:tab pos="1260475" algn="l"/>
              </a:tabLst>
            </a:pPr>
            <a:r>
              <a:rPr lang="en-US" smtClean="0">
                <a:solidFill>
                  <a:srgbClr val="0000FF"/>
                </a:solidFill>
              </a:rPr>
              <a:t>      </a:t>
            </a:r>
          </a:p>
          <a:p>
            <a:pPr>
              <a:lnSpc>
                <a:spcPct val="90000"/>
              </a:lnSpc>
              <a:buFont typeface="Monotype Sorts" charset="2"/>
              <a:buNone/>
              <a:tabLst>
                <a:tab pos="744538" algn="l"/>
                <a:tab pos="1025525" algn="l"/>
                <a:tab pos="1260475" algn="l"/>
              </a:tabLst>
            </a:pPr>
            <a:r>
              <a:rPr lang="en-US" smtClean="0">
                <a:solidFill>
                  <a:srgbClr val="0000FF"/>
                </a:solidFill>
              </a:rPr>
              <a:t>                                 //    critical section</a:t>
            </a:r>
          </a:p>
          <a:p>
            <a:pPr>
              <a:lnSpc>
                <a:spcPct val="90000"/>
              </a:lnSpc>
              <a:buFont typeface="Monotype Sorts" charset="2"/>
              <a:buNone/>
              <a:tabLst>
                <a:tab pos="744538" algn="l"/>
                <a:tab pos="1025525" algn="l"/>
                <a:tab pos="1260475" algn="l"/>
              </a:tabLst>
            </a:pPr>
            <a:endParaRPr lang="en-US" smtClean="0">
              <a:solidFill>
                <a:srgbClr val="0000FF"/>
              </a:solidFill>
            </a:endParaRPr>
          </a:p>
          <a:p>
            <a:pPr>
              <a:lnSpc>
                <a:spcPct val="90000"/>
              </a:lnSpc>
              <a:buFont typeface="Monotype Sorts" charset="2"/>
              <a:buNone/>
              <a:tabLst>
                <a:tab pos="744538" algn="l"/>
                <a:tab pos="1025525" algn="l"/>
                <a:tab pos="1260475" algn="l"/>
              </a:tabLst>
            </a:pPr>
            <a:r>
              <a:rPr lang="en-US" smtClean="0">
                <a:solidFill>
                  <a:srgbClr val="0000FF"/>
                </a:solidFill>
              </a:rPr>
              <a:t>                     lock = FALSE;</a:t>
            </a:r>
          </a:p>
          <a:p>
            <a:pPr>
              <a:lnSpc>
                <a:spcPct val="90000"/>
              </a:lnSpc>
              <a:buFont typeface="Monotype Sorts" charset="2"/>
              <a:buNone/>
              <a:tabLst>
                <a:tab pos="744538" algn="l"/>
                <a:tab pos="1025525" algn="l"/>
                <a:tab pos="1260475" algn="l"/>
              </a:tabLst>
            </a:pPr>
            <a:endParaRPr lang="en-US" smtClean="0">
              <a:solidFill>
                <a:srgbClr val="0000FF"/>
              </a:solidFill>
            </a:endParaRPr>
          </a:p>
          <a:p>
            <a:pPr>
              <a:lnSpc>
                <a:spcPct val="90000"/>
              </a:lnSpc>
              <a:buFont typeface="Monotype Sorts" charset="2"/>
              <a:buNone/>
              <a:tabLst>
                <a:tab pos="744538" algn="l"/>
                <a:tab pos="1025525" algn="l"/>
                <a:tab pos="1260475" algn="l"/>
              </a:tabLst>
            </a:pPr>
            <a:r>
              <a:rPr lang="en-US" smtClean="0">
                <a:solidFill>
                  <a:srgbClr val="0000FF"/>
                </a:solidFill>
              </a:rPr>
              <a:t>                                //      remainder section </a:t>
            </a:r>
          </a:p>
          <a:p>
            <a:pPr>
              <a:lnSpc>
                <a:spcPct val="90000"/>
              </a:lnSpc>
              <a:buFont typeface="Monotype Sorts" charset="2"/>
              <a:buNone/>
              <a:tabLst>
                <a:tab pos="744538" algn="l"/>
                <a:tab pos="1025525" algn="l"/>
                <a:tab pos="1260475" algn="l"/>
              </a:tabLst>
            </a:pPr>
            <a:endParaRPr lang="en-US" smtClean="0">
              <a:solidFill>
                <a:srgbClr val="0000FF"/>
              </a:solidFill>
            </a:endParaRPr>
          </a:p>
          <a:p>
            <a:pPr>
              <a:lnSpc>
                <a:spcPct val="90000"/>
              </a:lnSpc>
              <a:buFont typeface="Monotype Sorts" charset="2"/>
              <a:buNone/>
              <a:tabLst>
                <a:tab pos="744538" algn="l"/>
                <a:tab pos="1025525" algn="l"/>
                <a:tab pos="1260475" algn="l"/>
              </a:tabLst>
            </a:pPr>
            <a:r>
              <a:rPr lang="en-US" smtClean="0">
                <a:solidFill>
                  <a:srgbClr val="0000FF"/>
                </a:solidFill>
              </a:rPr>
              <a:t>           } while (TRUE);</a:t>
            </a:r>
          </a:p>
          <a:p>
            <a:pPr>
              <a:lnSpc>
                <a:spcPct val="90000"/>
              </a:lnSpc>
              <a:buFont typeface="Monotype Sorts" charset="2"/>
              <a:buNone/>
              <a:tabLst>
                <a:tab pos="744538" algn="l"/>
                <a:tab pos="1025525" algn="l"/>
                <a:tab pos="1260475" algn="l"/>
              </a:tabLst>
            </a:pPr>
            <a:r>
              <a:rPr lang="en-US" smtClean="0"/>
              <a: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smtClean="0"/>
              <a:t>So, what does your computer have?</a:t>
            </a:r>
          </a:p>
        </p:txBody>
      </p:sp>
      <p:sp>
        <p:nvSpPr>
          <p:cNvPr id="17411" name="Content Placeholder 2"/>
          <p:cNvSpPr>
            <a:spLocks noGrp="1"/>
          </p:cNvSpPr>
          <p:nvPr>
            <p:ph idx="1"/>
          </p:nvPr>
        </p:nvSpPr>
        <p:spPr>
          <a:xfrm>
            <a:off x="806450" y="1233488"/>
            <a:ext cx="8229600" cy="5078412"/>
          </a:xfrm>
        </p:spPr>
        <p:txBody>
          <a:bodyPr/>
          <a:lstStyle/>
          <a:p>
            <a:r>
              <a:rPr lang="en-US" smtClean="0"/>
              <a:t>Neither of these. What they implement is an even more complex one, called compare-and-swap. It has advantages for complex synchronization primitives involving multiple processes. </a:t>
            </a:r>
          </a:p>
          <a:p>
            <a:r>
              <a:rPr lang="en-US" smtClean="0"/>
              <a:t>Intel x86 and Itanium</a:t>
            </a:r>
          </a:p>
          <a:p>
            <a:pPr lvl="1"/>
            <a:r>
              <a:rPr lang="en-US" smtClean="0"/>
              <a:t>compare and exchange (CMPXCHG) instruction</a:t>
            </a:r>
          </a:p>
          <a:p>
            <a:pPr lvl="1"/>
            <a:r>
              <a:rPr lang="en-US" smtClean="0"/>
              <a:t>you need to use the lock prefix to make it really atomic.</a:t>
            </a:r>
          </a:p>
          <a:p>
            <a:pPr lvl="1">
              <a:buFont typeface="Monotype Sorts" charset="2"/>
              <a:buNone/>
            </a:pPr>
            <a:endParaRPr lang="en-US" smtClean="0"/>
          </a:p>
          <a:p>
            <a:pPr lvl="1">
              <a:buFont typeface="Monotype Sorts" charset="2"/>
              <a:buNone/>
            </a:pPr>
            <a:r>
              <a:rPr lang="en-US" smtClean="0"/>
              <a:t>int compare_and_swap (int* reg, int oldval, int newval) </a:t>
            </a:r>
          </a:p>
          <a:p>
            <a:pPr lvl="1">
              <a:buFont typeface="Monotype Sorts" charset="2"/>
              <a:buNone/>
            </a:pPr>
            <a:r>
              <a:rPr lang="en-US" smtClean="0"/>
              <a:t>{</a:t>
            </a:r>
          </a:p>
          <a:p>
            <a:pPr lvl="1">
              <a:buFont typeface="Monotype Sorts" charset="2"/>
              <a:buNone/>
            </a:pPr>
            <a:r>
              <a:rPr lang="en-US" smtClean="0"/>
              <a:t>      int old_reg_val = *reg; </a:t>
            </a:r>
          </a:p>
          <a:p>
            <a:pPr lvl="1">
              <a:buFont typeface="Monotype Sorts" charset="2"/>
              <a:buNone/>
            </a:pPr>
            <a:r>
              <a:rPr lang="en-US" smtClean="0"/>
              <a:t>      if (old_reg_val == oldval) </a:t>
            </a:r>
          </a:p>
          <a:p>
            <a:pPr lvl="1">
              <a:buFont typeface="Monotype Sorts" charset="2"/>
              <a:buNone/>
            </a:pPr>
            <a:r>
              <a:rPr lang="en-US" smtClean="0"/>
              <a:t>                  *reg = newval; </a:t>
            </a:r>
          </a:p>
          <a:p>
            <a:pPr lvl="1">
              <a:buFont typeface="Monotype Sorts" charset="2"/>
              <a:buNone/>
            </a:pPr>
            <a:r>
              <a:rPr lang="en-US" smtClean="0"/>
              <a:t>      return old_reg_val; </a:t>
            </a:r>
          </a:p>
          <a:p>
            <a:pPr lvl="1">
              <a:buFont typeface="Monotype Sorts" charset="2"/>
              <a:buNone/>
            </a:pPr>
            <a:r>
              <a:rPr lang="en-US" smtClean="0"/>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smtClean="0"/>
              <a:t>Semaphore</a:t>
            </a:r>
          </a:p>
        </p:txBody>
      </p:sp>
      <p:sp>
        <p:nvSpPr>
          <p:cNvPr id="18435" name="Rectangle 3"/>
          <p:cNvSpPr>
            <a:spLocks noGrp="1" noChangeArrowheads="1"/>
          </p:cNvSpPr>
          <p:nvPr>
            <p:ph type="body" idx="1"/>
          </p:nvPr>
        </p:nvSpPr>
        <p:spPr>
          <a:xfrm>
            <a:off x="827088" y="1279525"/>
            <a:ext cx="7921625" cy="5254625"/>
          </a:xfrm>
        </p:spPr>
        <p:txBody>
          <a:bodyPr/>
          <a:lstStyle/>
          <a:p>
            <a:pPr>
              <a:lnSpc>
                <a:spcPct val="90000"/>
              </a:lnSpc>
            </a:pPr>
            <a:r>
              <a:rPr lang="en-US" sz="1600" smtClean="0"/>
              <a:t>Synchronization tool that does not require busy waiting </a:t>
            </a:r>
            <a:endParaRPr lang="en-US" sz="1600" i="1" smtClean="0">
              <a:solidFill>
                <a:schemeClr val="tx2"/>
              </a:solidFill>
            </a:endParaRPr>
          </a:p>
          <a:p>
            <a:pPr>
              <a:lnSpc>
                <a:spcPct val="90000"/>
              </a:lnSpc>
            </a:pPr>
            <a:r>
              <a:rPr lang="en-US" sz="1600" smtClean="0"/>
              <a:t>Semaphore </a:t>
            </a:r>
            <a:r>
              <a:rPr lang="en-US" sz="1600" i="1" smtClean="0"/>
              <a:t>S</a:t>
            </a:r>
            <a:r>
              <a:rPr lang="en-US" sz="1600" smtClean="0"/>
              <a:t> – integer variable</a:t>
            </a:r>
          </a:p>
          <a:p>
            <a:pPr>
              <a:lnSpc>
                <a:spcPct val="90000"/>
              </a:lnSpc>
            </a:pPr>
            <a:r>
              <a:rPr lang="en-US" sz="1600" smtClean="0"/>
              <a:t>Two standard operations modify </a:t>
            </a:r>
            <a:r>
              <a:rPr lang="en-US" sz="1600" smtClean="0">
                <a:solidFill>
                  <a:srgbClr val="0000FF"/>
                </a:solidFill>
              </a:rPr>
              <a:t>S: wait()</a:t>
            </a:r>
            <a:r>
              <a:rPr lang="en-US" sz="1600" smtClean="0"/>
              <a:t> and </a:t>
            </a:r>
            <a:r>
              <a:rPr lang="en-US" sz="1600" smtClean="0">
                <a:solidFill>
                  <a:srgbClr val="0000FF"/>
                </a:solidFill>
              </a:rPr>
              <a:t>signal()</a:t>
            </a:r>
          </a:p>
          <a:p>
            <a:pPr lvl="1">
              <a:lnSpc>
                <a:spcPct val="90000"/>
              </a:lnSpc>
            </a:pPr>
            <a:r>
              <a:rPr lang="en-US" smtClean="0"/>
              <a:t>Originally called </a:t>
            </a:r>
            <a:r>
              <a:rPr lang="en-US" smtClean="0">
                <a:solidFill>
                  <a:srgbClr val="3366FF"/>
                </a:solidFill>
              </a:rPr>
              <a:t>P() </a:t>
            </a:r>
            <a:r>
              <a:rPr lang="en-US" smtClean="0"/>
              <a:t>and</a:t>
            </a:r>
            <a:r>
              <a:rPr lang="en-US" i="1" smtClean="0"/>
              <a:t> </a:t>
            </a:r>
            <a:r>
              <a:rPr lang="en-US" smtClean="0">
                <a:solidFill>
                  <a:srgbClr val="3366FF"/>
                </a:solidFill>
              </a:rPr>
              <a:t>V()</a:t>
            </a:r>
          </a:p>
          <a:p>
            <a:pPr>
              <a:lnSpc>
                <a:spcPct val="90000"/>
              </a:lnSpc>
            </a:pPr>
            <a:r>
              <a:rPr lang="en-US" sz="1600" smtClean="0"/>
              <a:t>Less complicated</a:t>
            </a:r>
          </a:p>
          <a:p>
            <a:pPr>
              <a:lnSpc>
                <a:spcPct val="90000"/>
              </a:lnSpc>
            </a:pPr>
            <a:r>
              <a:rPr lang="en-US" sz="1600" smtClean="0"/>
              <a:t>Can only be accessed via two indivisible (atomic) operations</a:t>
            </a:r>
          </a:p>
          <a:p>
            <a:pPr lvl="1">
              <a:lnSpc>
                <a:spcPct val="90000"/>
              </a:lnSpc>
            </a:pPr>
            <a:r>
              <a:rPr lang="en-US" smtClean="0">
                <a:solidFill>
                  <a:srgbClr val="0000FF"/>
                </a:solidFill>
                <a:sym typeface="Symbol" charset="2"/>
              </a:rPr>
              <a:t>wait (S) { </a:t>
            </a:r>
          </a:p>
          <a:p>
            <a:pPr lvl="1">
              <a:lnSpc>
                <a:spcPct val="90000"/>
              </a:lnSpc>
              <a:buFont typeface="Monotype Sorts" charset="2"/>
              <a:buNone/>
            </a:pPr>
            <a:r>
              <a:rPr lang="en-US" smtClean="0">
                <a:solidFill>
                  <a:srgbClr val="0000FF"/>
                </a:solidFill>
                <a:sym typeface="Symbol" charset="2"/>
              </a:rPr>
              <a:t>           while S &lt;= 0</a:t>
            </a:r>
          </a:p>
          <a:p>
            <a:pPr lvl="1">
              <a:lnSpc>
                <a:spcPct val="90000"/>
              </a:lnSpc>
              <a:buFont typeface="Monotype Sorts" charset="2"/>
              <a:buNone/>
            </a:pPr>
            <a:r>
              <a:rPr lang="en-US" smtClean="0">
                <a:solidFill>
                  <a:srgbClr val="0000FF"/>
                </a:solidFill>
                <a:sym typeface="Symbol" charset="2"/>
              </a:rPr>
              <a:t>		          ; // no-op</a:t>
            </a:r>
          </a:p>
          <a:p>
            <a:pPr lvl="1">
              <a:lnSpc>
                <a:spcPct val="90000"/>
              </a:lnSpc>
              <a:buFont typeface="Monotype Sorts" charset="2"/>
              <a:buNone/>
            </a:pPr>
            <a:r>
              <a:rPr lang="en-US" smtClean="0">
                <a:solidFill>
                  <a:srgbClr val="0000FF"/>
                </a:solidFill>
                <a:sym typeface="Symbol" charset="2"/>
              </a:rPr>
              <a:t>              S--;</a:t>
            </a:r>
          </a:p>
          <a:p>
            <a:pPr lvl="1">
              <a:lnSpc>
                <a:spcPct val="90000"/>
              </a:lnSpc>
              <a:buFont typeface="Monotype Sorts" charset="2"/>
              <a:buNone/>
            </a:pPr>
            <a:r>
              <a:rPr lang="en-US" smtClean="0">
                <a:solidFill>
                  <a:srgbClr val="0000FF"/>
                </a:solidFill>
                <a:sym typeface="Symbol" charset="2"/>
              </a:rPr>
              <a:t>      }</a:t>
            </a:r>
          </a:p>
          <a:p>
            <a:pPr lvl="1">
              <a:lnSpc>
                <a:spcPct val="90000"/>
              </a:lnSpc>
            </a:pPr>
            <a:r>
              <a:rPr lang="en-US" smtClean="0">
                <a:solidFill>
                  <a:srgbClr val="0000FF"/>
                </a:solidFill>
                <a:sym typeface="Symbol" charset="2"/>
              </a:rPr>
              <a:t>signal (S) { </a:t>
            </a:r>
          </a:p>
          <a:p>
            <a:pPr lvl="1">
              <a:lnSpc>
                <a:spcPct val="90000"/>
              </a:lnSpc>
              <a:buFont typeface="Monotype Sorts" charset="2"/>
              <a:buNone/>
            </a:pPr>
            <a:r>
              <a:rPr lang="en-US" smtClean="0">
                <a:solidFill>
                  <a:srgbClr val="0000FF"/>
                </a:solidFill>
                <a:sym typeface="Symbol" charset="2"/>
              </a:rPr>
              <a:t>        S++;</a:t>
            </a:r>
          </a:p>
          <a:p>
            <a:pPr lvl="1">
              <a:lnSpc>
                <a:spcPct val="90000"/>
              </a:lnSpc>
              <a:buFont typeface="Monotype Sorts" charset="2"/>
              <a:buNone/>
            </a:pPr>
            <a:r>
              <a:rPr lang="en-US" smtClean="0">
                <a:solidFill>
                  <a:srgbClr val="0000FF"/>
                </a:solidFill>
                <a:sym typeface="Symbol" charset="2"/>
              </a:rPr>
              <a:t>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09600" y="309563"/>
            <a:ext cx="8534400" cy="457200"/>
          </a:xfrm>
        </p:spPr>
        <p:txBody>
          <a:bodyPr/>
          <a:lstStyle/>
          <a:p>
            <a:pPr eaLnBrk="1" hangingPunct="1"/>
            <a:r>
              <a:rPr lang="en-US" sz="2800" smtClean="0"/>
              <a:t>Semaphore as General Synchronization Tool</a:t>
            </a:r>
          </a:p>
        </p:txBody>
      </p:sp>
      <p:sp>
        <p:nvSpPr>
          <p:cNvPr id="19459" name="Rectangle 3"/>
          <p:cNvSpPr>
            <a:spLocks noGrp="1" noChangeArrowheads="1"/>
          </p:cNvSpPr>
          <p:nvPr>
            <p:ph type="body" idx="1"/>
          </p:nvPr>
        </p:nvSpPr>
        <p:spPr/>
        <p:txBody>
          <a:bodyPr/>
          <a:lstStyle/>
          <a:p>
            <a:pPr>
              <a:tabLst>
                <a:tab pos="2005013" algn="ctr"/>
                <a:tab pos="4518025" algn="ctr"/>
              </a:tabLst>
            </a:pPr>
            <a:r>
              <a:rPr lang="en-US" sz="1600" smtClean="0">
                <a:solidFill>
                  <a:srgbClr val="3366FF"/>
                </a:solidFill>
              </a:rPr>
              <a:t>Counting </a:t>
            </a:r>
            <a:r>
              <a:rPr lang="en-US" sz="1600" smtClean="0"/>
              <a:t>semaphore – integer value can range over an unrestricted domain</a:t>
            </a:r>
          </a:p>
          <a:p>
            <a:pPr>
              <a:tabLst>
                <a:tab pos="2005013" algn="ctr"/>
                <a:tab pos="4518025" algn="ctr"/>
              </a:tabLst>
            </a:pPr>
            <a:r>
              <a:rPr lang="en-US" sz="1600" smtClean="0">
                <a:solidFill>
                  <a:srgbClr val="3366FF"/>
                </a:solidFill>
              </a:rPr>
              <a:t>Binary </a:t>
            </a:r>
            <a:r>
              <a:rPr lang="en-US" sz="1600" smtClean="0"/>
              <a:t>semaphore – integer value can range only between 0 </a:t>
            </a:r>
            <a:br>
              <a:rPr lang="en-US" sz="1600" smtClean="0"/>
            </a:br>
            <a:r>
              <a:rPr lang="en-US" sz="1600" smtClean="0"/>
              <a:t>and 1; can be simpler to implement</a:t>
            </a:r>
          </a:p>
          <a:p>
            <a:pPr lvl="1">
              <a:tabLst>
                <a:tab pos="2005013" algn="ctr"/>
                <a:tab pos="4518025" algn="ctr"/>
              </a:tabLst>
            </a:pPr>
            <a:r>
              <a:rPr lang="en-US" sz="1600" smtClean="0">
                <a:sym typeface="MT Extra" charset="0"/>
              </a:rPr>
              <a:t>Also known as </a:t>
            </a:r>
            <a:r>
              <a:rPr lang="en-US" sz="1600" smtClean="0">
                <a:solidFill>
                  <a:srgbClr val="3366FF"/>
                </a:solidFill>
                <a:sym typeface="MT Extra" charset="0"/>
              </a:rPr>
              <a:t>mutex locks</a:t>
            </a:r>
            <a:endParaRPr lang="en-US" sz="1600" smtClean="0">
              <a:solidFill>
                <a:srgbClr val="3366FF"/>
              </a:solidFill>
            </a:endParaRPr>
          </a:p>
          <a:p>
            <a:pPr>
              <a:tabLst>
                <a:tab pos="2005013" algn="ctr"/>
                <a:tab pos="4518025" algn="ctr"/>
              </a:tabLst>
            </a:pPr>
            <a:r>
              <a:rPr lang="en-US" sz="1600" smtClean="0"/>
              <a:t>We can implement a counting semaphore </a:t>
            </a:r>
            <a:r>
              <a:rPr lang="en-US" sz="1600" smtClean="0">
                <a:solidFill>
                  <a:srgbClr val="0000FF"/>
                </a:solidFill>
              </a:rPr>
              <a:t>S</a:t>
            </a:r>
            <a:r>
              <a:rPr lang="en-US" sz="1600" smtClean="0"/>
              <a:t> using a binary semaphore</a:t>
            </a:r>
          </a:p>
          <a:p>
            <a:pPr>
              <a:tabLst>
                <a:tab pos="2005013" algn="ctr"/>
                <a:tab pos="4518025" algn="ctr"/>
              </a:tabLst>
            </a:pPr>
            <a:r>
              <a:rPr lang="en-US" sz="1600" smtClean="0">
                <a:sym typeface="MT Extra" charset="0"/>
              </a:rPr>
              <a:t>Provides mutual exclusion</a:t>
            </a:r>
          </a:p>
          <a:p>
            <a:pPr lvl="1">
              <a:buFont typeface="Monotype Sorts" charset="2"/>
              <a:buNone/>
              <a:tabLst>
                <a:tab pos="2005013" algn="ctr"/>
                <a:tab pos="4518025" algn="ctr"/>
              </a:tabLst>
            </a:pPr>
            <a:r>
              <a:rPr lang="en-US" sz="1600" smtClean="0">
                <a:solidFill>
                  <a:srgbClr val="0000FF"/>
                </a:solidFill>
                <a:sym typeface="MT Extra" charset="0"/>
              </a:rPr>
              <a:t>Semaphore mutex;    //  initialized to 1</a:t>
            </a:r>
          </a:p>
          <a:p>
            <a:pPr lvl="1">
              <a:buFont typeface="Monotype Sorts" charset="2"/>
              <a:buNone/>
              <a:tabLst>
                <a:tab pos="2005013" algn="ctr"/>
                <a:tab pos="4518025" algn="ctr"/>
              </a:tabLst>
            </a:pPr>
            <a:r>
              <a:rPr lang="en-US" sz="1600" smtClean="0">
                <a:solidFill>
                  <a:srgbClr val="0000FF"/>
                </a:solidFill>
                <a:sym typeface="MT Extra" charset="0"/>
              </a:rPr>
              <a:t>do {</a:t>
            </a:r>
          </a:p>
          <a:p>
            <a:pPr lvl="1">
              <a:buFont typeface="Monotype Sorts" charset="2"/>
              <a:buNone/>
              <a:tabLst>
                <a:tab pos="2005013" algn="ctr"/>
                <a:tab pos="4518025" algn="ctr"/>
              </a:tabLst>
            </a:pPr>
            <a:r>
              <a:rPr lang="en-US" sz="1600" smtClean="0">
                <a:solidFill>
                  <a:srgbClr val="0000FF"/>
                </a:solidFill>
                <a:sym typeface="MT Extra" charset="0"/>
              </a:rPr>
              <a:t>	wait (mutex);</a:t>
            </a:r>
          </a:p>
          <a:p>
            <a:pPr lvl="1">
              <a:buFont typeface="Monotype Sorts" charset="2"/>
              <a:buNone/>
              <a:tabLst>
                <a:tab pos="2005013" algn="ctr"/>
                <a:tab pos="4518025" algn="ctr"/>
              </a:tabLst>
            </a:pPr>
            <a:r>
              <a:rPr lang="en-US" sz="1600" smtClean="0">
                <a:solidFill>
                  <a:srgbClr val="0000FF"/>
                </a:solidFill>
                <a:sym typeface="MT Extra" charset="0"/>
              </a:rPr>
              <a:t>         // Critical Section</a:t>
            </a:r>
          </a:p>
          <a:p>
            <a:pPr lvl="1">
              <a:buFont typeface="Monotype Sorts" charset="2"/>
              <a:buNone/>
              <a:tabLst>
                <a:tab pos="2005013" algn="ctr"/>
                <a:tab pos="4518025" algn="ctr"/>
              </a:tabLst>
            </a:pPr>
            <a:r>
              <a:rPr lang="en-US" sz="1600" smtClean="0">
                <a:solidFill>
                  <a:srgbClr val="0000FF"/>
                </a:solidFill>
                <a:sym typeface="MT Extra" charset="0"/>
              </a:rPr>
              <a:t>     signal (mutex);</a:t>
            </a:r>
          </a:p>
          <a:p>
            <a:pPr lvl="1">
              <a:buFont typeface="Monotype Sorts" charset="2"/>
              <a:buNone/>
              <a:tabLst>
                <a:tab pos="2005013" algn="ctr"/>
                <a:tab pos="4518025" algn="ctr"/>
              </a:tabLst>
            </a:pPr>
            <a:r>
              <a:rPr lang="en-US" sz="1600" smtClean="0">
                <a:solidFill>
                  <a:srgbClr val="0000FF"/>
                </a:solidFill>
                <a:sym typeface="MT Extra" charset="0"/>
              </a:rPr>
              <a:t>		// remainder section</a:t>
            </a:r>
          </a:p>
          <a:p>
            <a:pPr lvl="1">
              <a:buFont typeface="Monotype Sorts" charset="2"/>
              <a:buNone/>
              <a:tabLst>
                <a:tab pos="2005013" algn="ctr"/>
                <a:tab pos="4518025" algn="ctr"/>
              </a:tabLst>
            </a:pPr>
            <a:r>
              <a:rPr lang="en-US" sz="1600" smtClean="0">
                <a:solidFill>
                  <a:srgbClr val="0000FF"/>
                </a:solidFill>
                <a:sym typeface="MT Extra" charset="0"/>
              </a:rPr>
              <a:t>} while (TRUE);</a:t>
            </a:r>
          </a:p>
          <a:p>
            <a:pPr>
              <a:buFont typeface="Monotype Sorts" charset="2"/>
              <a:buNone/>
              <a:tabLst>
                <a:tab pos="2005013" algn="ctr"/>
                <a:tab pos="4518025" algn="ctr"/>
              </a:tabLst>
            </a:pPr>
            <a:endParaRPr lang="en-US" sz="1400" smtClean="0">
              <a:solidFill>
                <a:srgbClr val="0000FF"/>
              </a:solidFill>
              <a:sym typeface="MT Extra"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smtClean="0"/>
              <a:t>Semaphore Implementation</a:t>
            </a:r>
          </a:p>
        </p:txBody>
      </p:sp>
      <p:sp>
        <p:nvSpPr>
          <p:cNvPr id="20483" name="Rectangle 3"/>
          <p:cNvSpPr>
            <a:spLocks noGrp="1" noChangeArrowheads="1"/>
          </p:cNvSpPr>
          <p:nvPr>
            <p:ph type="body" idx="1"/>
          </p:nvPr>
        </p:nvSpPr>
        <p:spPr>
          <a:xfrm>
            <a:off x="806450" y="1233488"/>
            <a:ext cx="7750175" cy="4530725"/>
          </a:xfrm>
        </p:spPr>
        <p:txBody>
          <a:bodyPr/>
          <a:lstStyle/>
          <a:p>
            <a:r>
              <a:rPr lang="en-US" smtClean="0"/>
              <a:t>Must guarantee that no two processes can execute </a:t>
            </a:r>
            <a:r>
              <a:rPr lang="en-US" smtClean="0">
                <a:solidFill>
                  <a:srgbClr val="0000FF"/>
                </a:solidFill>
              </a:rPr>
              <a:t>wait ()</a:t>
            </a:r>
            <a:r>
              <a:rPr lang="en-US" smtClean="0"/>
              <a:t> and </a:t>
            </a:r>
            <a:r>
              <a:rPr lang="en-US" smtClean="0">
                <a:solidFill>
                  <a:srgbClr val="0000FF"/>
                </a:solidFill>
              </a:rPr>
              <a:t>signal ()</a:t>
            </a:r>
            <a:r>
              <a:rPr lang="en-US" smtClean="0"/>
              <a:t> on the same semaphore at the same time</a:t>
            </a:r>
          </a:p>
          <a:p>
            <a:r>
              <a:rPr lang="en-US" smtClean="0"/>
              <a:t>Thus, implementation becomes the critical section problem where the wait and signal code are placed in the crtical section.</a:t>
            </a:r>
          </a:p>
          <a:p>
            <a:pPr lvl="1"/>
            <a:r>
              <a:rPr lang="en-US" smtClean="0"/>
              <a:t>Could now have </a:t>
            </a:r>
            <a:r>
              <a:rPr lang="en-US" smtClean="0">
                <a:solidFill>
                  <a:srgbClr val="3366FF"/>
                </a:solidFill>
              </a:rPr>
              <a:t>busy waiting </a:t>
            </a:r>
            <a:r>
              <a:rPr lang="en-US" smtClean="0"/>
              <a:t>in critical section implementation</a:t>
            </a:r>
          </a:p>
          <a:p>
            <a:pPr lvl="2"/>
            <a:r>
              <a:rPr lang="en-US" smtClean="0"/>
              <a:t>But implementation code is short</a:t>
            </a:r>
          </a:p>
          <a:p>
            <a:pPr lvl="2"/>
            <a:r>
              <a:rPr lang="en-US" smtClean="0"/>
              <a:t>Little busy waiting if critical section rarely occupied</a:t>
            </a:r>
          </a:p>
          <a:p>
            <a:r>
              <a:rPr lang="en-US" smtClean="0"/>
              <a:t>Note that applications may spend lots of time in critical sections and therefore this is not a good solution.</a:t>
            </a:r>
          </a:p>
          <a:p>
            <a:pPr>
              <a:buFont typeface="Monotype Sorts" charset="2"/>
              <a:buNone/>
            </a:pPr>
            <a:r>
              <a:rPr lang="en-US" smtClean="0"/>
              <a:t> </a:t>
            </a:r>
          </a:p>
          <a:p>
            <a:pPr lvl="1">
              <a:buFont typeface="Monotype Sorts" charset="2"/>
              <a:buNone/>
            </a:pPr>
            <a:endParaRPr lang="en-US"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142875"/>
            <a:ext cx="8077200" cy="609600"/>
          </a:xfrm>
        </p:spPr>
        <p:txBody>
          <a:bodyPr/>
          <a:lstStyle/>
          <a:p>
            <a:pPr eaLnBrk="1" hangingPunct="1"/>
            <a:r>
              <a:rPr lang="en-US" sz="2400" smtClean="0"/>
              <a:t>Semaphore Implementation with no Busy waiting</a:t>
            </a:r>
            <a:r>
              <a:rPr lang="en-US" sz="2800" smtClean="0"/>
              <a:t> </a:t>
            </a:r>
          </a:p>
        </p:txBody>
      </p:sp>
      <p:sp>
        <p:nvSpPr>
          <p:cNvPr id="21507" name="Rectangle 3"/>
          <p:cNvSpPr>
            <a:spLocks noGrp="1" noChangeArrowheads="1"/>
          </p:cNvSpPr>
          <p:nvPr>
            <p:ph type="body" idx="1"/>
          </p:nvPr>
        </p:nvSpPr>
        <p:spPr>
          <a:xfrm>
            <a:off x="827088" y="1425575"/>
            <a:ext cx="6946900" cy="4700588"/>
          </a:xfrm>
        </p:spPr>
        <p:txBody>
          <a:bodyPr/>
          <a:lstStyle/>
          <a:p>
            <a:r>
              <a:rPr lang="en-US" smtClean="0"/>
              <a:t>With each semaphore there is an associated waiting queue. Each entry in a waiting queue has two data items:</a:t>
            </a:r>
          </a:p>
          <a:p>
            <a:pPr lvl="1"/>
            <a:r>
              <a:rPr lang="en-US" smtClean="0"/>
              <a:t> value (of type integer)</a:t>
            </a:r>
          </a:p>
          <a:p>
            <a:pPr lvl="1"/>
            <a:r>
              <a:rPr lang="en-US" smtClean="0"/>
              <a:t> pointer to next record in the list</a:t>
            </a:r>
          </a:p>
          <a:p>
            <a:pPr lvl="1">
              <a:buFont typeface="Monotype Sorts" charset="2"/>
              <a:buNone/>
            </a:pPr>
            <a:endParaRPr lang="en-US" smtClean="0"/>
          </a:p>
          <a:p>
            <a:r>
              <a:rPr lang="en-US" smtClean="0"/>
              <a:t>Two operations:</a:t>
            </a:r>
          </a:p>
          <a:p>
            <a:pPr lvl="1"/>
            <a:r>
              <a:rPr lang="en-US" smtClean="0">
                <a:solidFill>
                  <a:srgbClr val="3366FF"/>
                </a:solidFill>
              </a:rPr>
              <a:t>block </a:t>
            </a:r>
            <a:r>
              <a:rPr lang="en-US" smtClean="0"/>
              <a:t>– place the process invoking the operation on the      appropriate waiting queue.</a:t>
            </a:r>
          </a:p>
          <a:p>
            <a:pPr lvl="1"/>
            <a:r>
              <a:rPr lang="en-US" smtClean="0">
                <a:solidFill>
                  <a:srgbClr val="3366FF"/>
                </a:solidFill>
              </a:rPr>
              <a:t>wakeup </a:t>
            </a:r>
            <a:r>
              <a:rPr lang="en-US" smtClean="0"/>
              <a:t>– remove one of processes in the waiting queue and place it in the ready queue.</a:t>
            </a:r>
          </a:p>
          <a:p>
            <a:pPr>
              <a:buFont typeface="Monotype Sorts" charset="2"/>
              <a:buNone/>
            </a:pPr>
            <a:r>
              <a:rPr lang="en-US" smtClean="0">
                <a:solidFill>
                  <a:srgbClr val="0000FF"/>
                </a:solidFill>
              </a:rPr>
              <a:t>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85800" y="142875"/>
            <a:ext cx="8458200" cy="581025"/>
          </a:xfrm>
        </p:spPr>
        <p:txBody>
          <a:bodyPr/>
          <a:lstStyle/>
          <a:p>
            <a:pPr eaLnBrk="1" hangingPunct="1"/>
            <a:r>
              <a:rPr lang="en-US" sz="2400" smtClean="0"/>
              <a:t>Semaphore Implementation with no Busy waiting</a:t>
            </a:r>
            <a:r>
              <a:rPr lang="en-US" sz="2800" smtClean="0"/>
              <a:t> </a:t>
            </a:r>
            <a:r>
              <a:rPr lang="en-US" sz="2400" smtClean="0"/>
              <a:t>(Cont.)</a:t>
            </a:r>
          </a:p>
        </p:txBody>
      </p:sp>
      <p:sp>
        <p:nvSpPr>
          <p:cNvPr id="22531" name="Rectangle 3"/>
          <p:cNvSpPr>
            <a:spLocks noGrp="1" noChangeArrowheads="1"/>
          </p:cNvSpPr>
          <p:nvPr>
            <p:ph type="body" idx="1"/>
          </p:nvPr>
        </p:nvSpPr>
        <p:spPr>
          <a:xfrm>
            <a:off x="827088" y="1282700"/>
            <a:ext cx="7424737" cy="4686300"/>
          </a:xfrm>
        </p:spPr>
        <p:txBody>
          <a:bodyPr/>
          <a:lstStyle/>
          <a:p>
            <a:pPr>
              <a:lnSpc>
                <a:spcPct val="80000"/>
              </a:lnSpc>
            </a:pPr>
            <a:r>
              <a:rPr lang="en-US" sz="1600" smtClean="0"/>
              <a:t>Implementation of wait:</a:t>
            </a:r>
          </a:p>
          <a:p>
            <a:pPr>
              <a:lnSpc>
                <a:spcPct val="80000"/>
              </a:lnSpc>
              <a:buFont typeface="Monotype Sorts" charset="2"/>
              <a:buNone/>
            </a:pPr>
            <a:r>
              <a:rPr lang="en-US" sz="1600" smtClean="0">
                <a:solidFill>
                  <a:srgbClr val="0000FF"/>
                </a:solidFill>
              </a:rPr>
              <a:t>            wait(semaphore *S) { </a:t>
            </a:r>
          </a:p>
          <a:p>
            <a:pPr>
              <a:lnSpc>
                <a:spcPct val="80000"/>
              </a:lnSpc>
              <a:buFont typeface="Monotype Sorts" charset="2"/>
              <a:buNone/>
            </a:pPr>
            <a:r>
              <a:rPr lang="en-US" sz="1600" smtClean="0">
                <a:solidFill>
                  <a:srgbClr val="0000FF"/>
                </a:solidFill>
              </a:rPr>
              <a:t>			S-&gt;value--; </a:t>
            </a:r>
          </a:p>
          <a:p>
            <a:pPr>
              <a:lnSpc>
                <a:spcPct val="80000"/>
              </a:lnSpc>
              <a:buFont typeface="Monotype Sorts" charset="2"/>
              <a:buNone/>
            </a:pPr>
            <a:r>
              <a:rPr lang="en-US" sz="1600" smtClean="0">
                <a:solidFill>
                  <a:srgbClr val="0000FF"/>
                </a:solidFill>
              </a:rPr>
              <a:t>			if (S-&gt;value &lt; 0) { </a:t>
            </a:r>
          </a:p>
          <a:p>
            <a:pPr>
              <a:lnSpc>
                <a:spcPct val="80000"/>
              </a:lnSpc>
              <a:buFont typeface="Monotype Sorts" charset="2"/>
              <a:buNone/>
            </a:pPr>
            <a:r>
              <a:rPr lang="en-US" sz="1600" smtClean="0">
                <a:solidFill>
                  <a:srgbClr val="0000FF"/>
                </a:solidFill>
              </a:rPr>
              <a:t>				add this process to S-&gt;list; </a:t>
            </a:r>
          </a:p>
          <a:p>
            <a:pPr>
              <a:lnSpc>
                <a:spcPct val="80000"/>
              </a:lnSpc>
              <a:buFont typeface="Monotype Sorts" charset="2"/>
              <a:buNone/>
            </a:pPr>
            <a:r>
              <a:rPr lang="en-US" sz="1600" smtClean="0">
                <a:solidFill>
                  <a:srgbClr val="0000FF"/>
                </a:solidFill>
              </a:rPr>
              <a:t>				block(); </a:t>
            </a:r>
          </a:p>
          <a:p>
            <a:pPr>
              <a:lnSpc>
                <a:spcPct val="80000"/>
              </a:lnSpc>
              <a:buFont typeface="Monotype Sorts" charset="2"/>
              <a:buNone/>
            </a:pPr>
            <a:r>
              <a:rPr lang="en-US" sz="1600" smtClean="0">
                <a:solidFill>
                  <a:srgbClr val="0000FF"/>
                </a:solidFill>
              </a:rPr>
              <a:t>			} </a:t>
            </a:r>
          </a:p>
          <a:p>
            <a:pPr>
              <a:lnSpc>
                <a:spcPct val="80000"/>
              </a:lnSpc>
              <a:buFont typeface="Monotype Sorts" charset="2"/>
              <a:buNone/>
            </a:pPr>
            <a:r>
              <a:rPr lang="en-US" sz="1600" smtClean="0">
                <a:solidFill>
                  <a:srgbClr val="0000FF"/>
                </a:solidFill>
              </a:rPr>
              <a:t>		}</a:t>
            </a:r>
          </a:p>
          <a:p>
            <a:pPr>
              <a:lnSpc>
                <a:spcPct val="80000"/>
              </a:lnSpc>
            </a:pPr>
            <a:r>
              <a:rPr lang="en-US" sz="1600" smtClean="0"/>
              <a:t>Implementation of signal:</a:t>
            </a:r>
          </a:p>
          <a:p>
            <a:pPr>
              <a:lnSpc>
                <a:spcPct val="80000"/>
              </a:lnSpc>
              <a:buFont typeface="Monotype Sorts" charset="2"/>
              <a:buNone/>
            </a:pPr>
            <a:endParaRPr lang="en-US" sz="1600" smtClean="0"/>
          </a:p>
          <a:p>
            <a:pPr>
              <a:lnSpc>
                <a:spcPct val="80000"/>
              </a:lnSpc>
              <a:buFont typeface="Monotype Sorts" charset="2"/>
              <a:buNone/>
            </a:pPr>
            <a:r>
              <a:rPr lang="en-US" sz="1600" smtClean="0">
                <a:solidFill>
                  <a:srgbClr val="0000FF"/>
                </a:solidFill>
              </a:rPr>
              <a:t>		signal(semaphore *S) { </a:t>
            </a:r>
          </a:p>
          <a:p>
            <a:pPr>
              <a:lnSpc>
                <a:spcPct val="80000"/>
              </a:lnSpc>
              <a:buFont typeface="Monotype Sorts" charset="2"/>
              <a:buNone/>
            </a:pPr>
            <a:r>
              <a:rPr lang="en-US" sz="1600" smtClean="0">
                <a:solidFill>
                  <a:srgbClr val="0000FF"/>
                </a:solidFill>
              </a:rPr>
              <a:t>			S-&gt;value++; </a:t>
            </a:r>
          </a:p>
          <a:p>
            <a:pPr>
              <a:lnSpc>
                <a:spcPct val="80000"/>
              </a:lnSpc>
              <a:buFont typeface="Monotype Sorts" charset="2"/>
              <a:buNone/>
            </a:pPr>
            <a:r>
              <a:rPr lang="en-US" sz="1600" smtClean="0">
                <a:solidFill>
                  <a:srgbClr val="0000FF"/>
                </a:solidFill>
              </a:rPr>
              <a:t>			if (S-&gt;value &lt;= 0) { </a:t>
            </a:r>
          </a:p>
          <a:p>
            <a:pPr>
              <a:lnSpc>
                <a:spcPct val="80000"/>
              </a:lnSpc>
              <a:buFont typeface="Monotype Sorts" charset="2"/>
              <a:buNone/>
            </a:pPr>
            <a:r>
              <a:rPr lang="en-US" sz="1600" smtClean="0">
                <a:solidFill>
                  <a:srgbClr val="0000FF"/>
                </a:solidFill>
              </a:rPr>
              <a:t>				remove a process P from S-&gt;list; </a:t>
            </a:r>
          </a:p>
          <a:p>
            <a:pPr>
              <a:lnSpc>
                <a:spcPct val="80000"/>
              </a:lnSpc>
              <a:buFont typeface="Monotype Sorts" charset="2"/>
              <a:buNone/>
            </a:pPr>
            <a:r>
              <a:rPr lang="en-US" sz="1600" smtClean="0">
                <a:solidFill>
                  <a:srgbClr val="0000FF"/>
                </a:solidFill>
              </a:rPr>
              <a:t>				wakeup(P); </a:t>
            </a:r>
          </a:p>
          <a:p>
            <a:pPr>
              <a:lnSpc>
                <a:spcPct val="80000"/>
              </a:lnSpc>
              <a:buFont typeface="Monotype Sorts" charset="2"/>
              <a:buNone/>
            </a:pPr>
            <a:r>
              <a:rPr lang="en-US" sz="1600" smtClean="0">
                <a:solidFill>
                  <a:srgbClr val="0000FF"/>
                </a:solidFill>
              </a:rPr>
              <a:t>			}</a:t>
            </a:r>
          </a:p>
          <a:p>
            <a:pPr>
              <a:lnSpc>
                <a:spcPct val="80000"/>
              </a:lnSpc>
              <a:buFont typeface="Monotype Sorts" charset="2"/>
              <a:buNone/>
            </a:pPr>
            <a:r>
              <a:rPr lang="en-US" sz="1600" smtClean="0">
                <a:solidFill>
                  <a:srgbClr val="0000FF"/>
                </a:solidFill>
              </a:rPr>
              <a:t>		}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smtClean="0"/>
              <a:t>Monitors</a:t>
            </a:r>
          </a:p>
        </p:txBody>
      </p:sp>
      <p:sp>
        <p:nvSpPr>
          <p:cNvPr id="23555" name="Rectangle 3"/>
          <p:cNvSpPr>
            <a:spLocks noGrp="1" noChangeArrowheads="1"/>
          </p:cNvSpPr>
          <p:nvPr>
            <p:ph type="body" idx="1"/>
          </p:nvPr>
        </p:nvSpPr>
        <p:spPr>
          <a:xfrm>
            <a:off x="827088" y="1282700"/>
            <a:ext cx="6959600" cy="5233714"/>
          </a:xfrm>
        </p:spPr>
        <p:txBody>
          <a:bodyPr/>
          <a:lstStyle/>
          <a:p>
            <a:pPr>
              <a:lnSpc>
                <a:spcPct val="90000"/>
              </a:lnSpc>
            </a:pPr>
            <a:r>
              <a:rPr lang="en-US" sz="1600" dirty="0" smtClean="0"/>
              <a:t>A high-level abstraction that provides a convenient and effective mechanism for process synchronization</a:t>
            </a:r>
          </a:p>
          <a:p>
            <a:pPr>
              <a:lnSpc>
                <a:spcPct val="90000"/>
              </a:lnSpc>
            </a:pPr>
            <a:r>
              <a:rPr lang="en-US" sz="1600" dirty="0" smtClean="0"/>
              <a:t>Only one process may be active within the monitor at a </a:t>
            </a:r>
            <a:r>
              <a:rPr lang="en-US" sz="1600" dirty="0" smtClean="0"/>
              <a:t>time</a:t>
            </a:r>
            <a:endParaRPr lang="en-US" sz="1400" dirty="0" smtClean="0">
              <a:solidFill>
                <a:srgbClr val="0000FF"/>
              </a:solidFill>
            </a:endParaRPr>
          </a:p>
          <a:p>
            <a:pPr lvl="1">
              <a:lnSpc>
                <a:spcPct val="90000"/>
              </a:lnSpc>
              <a:buNone/>
            </a:pPr>
            <a:r>
              <a:rPr lang="en-US" sz="1600" dirty="0" smtClean="0">
                <a:solidFill>
                  <a:srgbClr val="0000FF"/>
                </a:solidFill>
              </a:rPr>
              <a:t>monitor </a:t>
            </a:r>
            <a:r>
              <a:rPr lang="en-US" sz="1600" dirty="0" smtClean="0">
                <a:solidFill>
                  <a:srgbClr val="0000FF"/>
                </a:solidFill>
              </a:rPr>
              <a:t>monitor-name</a:t>
            </a:r>
          </a:p>
          <a:p>
            <a:pPr lvl="2">
              <a:lnSpc>
                <a:spcPct val="90000"/>
              </a:lnSpc>
              <a:buFont typeface="Webdings" charset="2"/>
              <a:buNone/>
            </a:pPr>
            <a:r>
              <a:rPr lang="en-US" sz="1600" dirty="0" smtClean="0">
                <a:solidFill>
                  <a:srgbClr val="0000FF"/>
                </a:solidFill>
              </a:rPr>
              <a:t>{</a:t>
            </a:r>
          </a:p>
          <a:p>
            <a:pPr lvl="2">
              <a:lnSpc>
                <a:spcPct val="90000"/>
              </a:lnSpc>
              <a:buFont typeface="Webdings" charset="2"/>
              <a:buNone/>
            </a:pPr>
            <a:r>
              <a:rPr lang="en-US" sz="1600" dirty="0" smtClean="0">
                <a:solidFill>
                  <a:srgbClr val="0000FF"/>
                </a:solidFill>
              </a:rPr>
              <a:t>	// shared variable declarations</a:t>
            </a:r>
          </a:p>
          <a:p>
            <a:pPr lvl="2">
              <a:lnSpc>
                <a:spcPct val="90000"/>
              </a:lnSpc>
              <a:buFont typeface="Webdings" charset="2"/>
              <a:buNone/>
            </a:pPr>
            <a:r>
              <a:rPr lang="en-US" sz="1600" dirty="0" smtClean="0">
                <a:solidFill>
                  <a:srgbClr val="0000FF"/>
                </a:solidFill>
              </a:rPr>
              <a:t>	procedure P1 (…) { …. }</a:t>
            </a:r>
          </a:p>
          <a:p>
            <a:pPr lvl="2">
              <a:lnSpc>
                <a:spcPct val="90000"/>
              </a:lnSpc>
              <a:buFont typeface="Webdings" charset="2"/>
              <a:buNone/>
            </a:pPr>
            <a:r>
              <a:rPr lang="en-US" sz="1600" dirty="0" smtClean="0">
                <a:solidFill>
                  <a:srgbClr val="0000FF"/>
                </a:solidFill>
              </a:rPr>
              <a:t>		…</a:t>
            </a:r>
          </a:p>
          <a:p>
            <a:pPr lvl="2">
              <a:lnSpc>
                <a:spcPct val="90000"/>
              </a:lnSpc>
              <a:buFont typeface="Webdings" charset="2"/>
              <a:buNone/>
            </a:pPr>
            <a:endParaRPr lang="en-US" sz="1600" dirty="0" smtClean="0">
              <a:solidFill>
                <a:srgbClr val="0000FF"/>
              </a:solidFill>
            </a:endParaRPr>
          </a:p>
          <a:p>
            <a:pPr lvl="2">
              <a:lnSpc>
                <a:spcPct val="90000"/>
              </a:lnSpc>
              <a:buFont typeface="Webdings" charset="2"/>
              <a:buNone/>
            </a:pPr>
            <a:r>
              <a:rPr lang="en-US" sz="1600" dirty="0" smtClean="0">
                <a:solidFill>
                  <a:srgbClr val="0000FF"/>
                </a:solidFill>
              </a:rPr>
              <a:t>	procedure </a:t>
            </a:r>
            <a:r>
              <a:rPr lang="en-US" sz="1600" dirty="0" err="1" smtClean="0">
                <a:solidFill>
                  <a:srgbClr val="0000FF"/>
                </a:solidFill>
              </a:rPr>
              <a:t>Pn</a:t>
            </a:r>
            <a:r>
              <a:rPr lang="en-US" sz="1600" dirty="0" smtClean="0">
                <a:solidFill>
                  <a:srgbClr val="0000FF"/>
                </a:solidFill>
              </a:rPr>
              <a:t> (…) {……}</a:t>
            </a:r>
          </a:p>
          <a:p>
            <a:pPr lvl="2">
              <a:lnSpc>
                <a:spcPct val="90000"/>
              </a:lnSpc>
              <a:buFont typeface="Webdings" charset="2"/>
              <a:buNone/>
            </a:pPr>
            <a:endParaRPr lang="en-US" sz="1600" dirty="0" smtClean="0">
              <a:solidFill>
                <a:srgbClr val="0000FF"/>
              </a:solidFill>
            </a:endParaRPr>
          </a:p>
          <a:p>
            <a:pPr lvl="2">
              <a:lnSpc>
                <a:spcPct val="90000"/>
              </a:lnSpc>
              <a:buFont typeface="Webdings" charset="2"/>
              <a:buNone/>
            </a:pPr>
            <a:r>
              <a:rPr lang="en-US" sz="1600" dirty="0" smtClean="0">
                <a:solidFill>
                  <a:srgbClr val="0000FF"/>
                </a:solidFill>
              </a:rPr>
              <a:t>     Initialization code ( ….) { … }</a:t>
            </a:r>
          </a:p>
          <a:p>
            <a:pPr lvl="2">
              <a:lnSpc>
                <a:spcPct val="90000"/>
              </a:lnSpc>
              <a:buFont typeface="Webdings" charset="2"/>
              <a:buNone/>
            </a:pPr>
            <a:r>
              <a:rPr lang="en-US" sz="1600" dirty="0" smtClean="0">
                <a:solidFill>
                  <a:srgbClr val="0000FF"/>
                </a:solidFill>
              </a:rPr>
              <a:t>		…</a:t>
            </a:r>
          </a:p>
          <a:p>
            <a:pPr lvl="2">
              <a:lnSpc>
                <a:spcPct val="90000"/>
              </a:lnSpc>
              <a:buFont typeface="Webdings" charset="2"/>
              <a:buNone/>
            </a:pPr>
            <a:r>
              <a:rPr lang="en-US" sz="1600" dirty="0" smtClean="0">
                <a:solidFill>
                  <a:srgbClr val="0000FF"/>
                </a:solidFill>
              </a:rPr>
              <a:t>	}</a:t>
            </a:r>
          </a:p>
          <a:p>
            <a:pPr lvl="2">
              <a:lnSpc>
                <a:spcPct val="90000"/>
              </a:lnSpc>
              <a:buFont typeface="Webdings" charset="2"/>
              <a:buNone/>
            </a:pPr>
            <a:r>
              <a:rPr lang="en-US" sz="1600" dirty="0" smtClean="0">
                <a:solidFill>
                  <a:srgbClr val="0000FF"/>
                </a:solidFill>
              </a:rPr>
              <a:t>}</a:t>
            </a:r>
            <a:endParaRPr lang="en-US" sz="1600" dirty="0" smtClean="0">
              <a:solidFill>
                <a:srgbClr val="0000FF"/>
              </a:solidFill>
            </a:endParaRPr>
          </a:p>
          <a:p>
            <a:pPr>
              <a:lnSpc>
                <a:spcPct val="90000"/>
              </a:lnSpc>
            </a:pPr>
            <a:r>
              <a:rPr lang="en-US" sz="1600" dirty="0" smtClean="0">
                <a:solidFill>
                  <a:srgbClr val="0000FF"/>
                </a:solidFill>
              </a:rPr>
              <a:t>Condition variables: wait() and signal() – corresponding to </a:t>
            </a:r>
            <a:r>
              <a:rPr lang="en-US" sz="1600" dirty="0" err="1" smtClean="0">
                <a:solidFill>
                  <a:srgbClr val="0000FF"/>
                </a:solidFill>
              </a:rPr>
              <a:t>boolean</a:t>
            </a:r>
            <a:r>
              <a:rPr lang="en-US" sz="1600" dirty="0" smtClean="0">
                <a:solidFill>
                  <a:srgbClr val="0000FF"/>
                </a:solidFill>
              </a:rPr>
              <a:t> conditions</a:t>
            </a:r>
          </a:p>
          <a:p>
            <a:pPr lvl="1">
              <a:lnSpc>
                <a:spcPct val="90000"/>
              </a:lnSpc>
            </a:pPr>
            <a:endParaRPr lang="en-US" sz="1600" dirty="0" smtClean="0">
              <a:solidFill>
                <a:srgbClr val="0000FF"/>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smtClean="0"/>
              <a:t>Java approach: monitors</a:t>
            </a:r>
          </a:p>
        </p:txBody>
      </p:sp>
      <p:sp>
        <p:nvSpPr>
          <p:cNvPr id="24579" name="Content Placeholder 2"/>
          <p:cNvSpPr>
            <a:spLocks noGrp="1"/>
          </p:cNvSpPr>
          <p:nvPr>
            <p:ph idx="1"/>
          </p:nvPr>
        </p:nvSpPr>
        <p:spPr/>
        <p:txBody>
          <a:bodyPr/>
          <a:lstStyle/>
          <a:p>
            <a:r>
              <a:rPr lang="en-US" dirty="0" smtClean="0"/>
              <a:t>Synchronized keyword</a:t>
            </a:r>
          </a:p>
          <a:p>
            <a:pPr lvl="1"/>
            <a:r>
              <a:rPr lang="en-US" dirty="0" smtClean="0"/>
              <a:t>Applied to methods or fragments of code</a:t>
            </a:r>
          </a:p>
          <a:p>
            <a:pPr lvl="1"/>
            <a:r>
              <a:rPr lang="en-US" dirty="0" smtClean="0"/>
              <a:t>It locks on the specific, instantiated object on which the method is defined</a:t>
            </a:r>
          </a:p>
          <a:p>
            <a:pPr lvl="1"/>
            <a:r>
              <a:rPr lang="en-US" dirty="0" smtClean="0"/>
              <a:t>Two synchronized methods </a:t>
            </a:r>
            <a:r>
              <a:rPr lang="en-US" b="1" dirty="0" smtClean="0"/>
              <a:t>on the same object</a:t>
            </a:r>
            <a:r>
              <a:rPr lang="en-US" dirty="0" smtClean="0"/>
              <a:t> can not be entered concurrently</a:t>
            </a:r>
          </a:p>
          <a:p>
            <a:r>
              <a:rPr lang="en-US" dirty="0" smtClean="0"/>
              <a:t>wait(), notify() and </a:t>
            </a:r>
            <a:r>
              <a:rPr lang="en-US" dirty="0" err="1" smtClean="0"/>
              <a:t>notifyAll</a:t>
            </a:r>
            <a:r>
              <a:rPr lang="en-US" dirty="0" smtClean="0"/>
              <a:t>() – a single condition variable</a:t>
            </a:r>
          </a:p>
          <a:p>
            <a:pPr lvl="1"/>
            <a:r>
              <a:rPr lang="en-US" dirty="0" smtClean="0"/>
              <a:t>wait() must be called </a:t>
            </a:r>
            <a:r>
              <a:rPr lang="en-US" smtClean="0"/>
              <a:t>inside synchronized, </a:t>
            </a:r>
            <a:r>
              <a:rPr lang="en-US" dirty="0" smtClean="0"/>
              <a:t>but while waiting it will give </a:t>
            </a:r>
            <a:r>
              <a:rPr lang="en-US" smtClean="0"/>
              <a:t>up the lock!</a:t>
            </a:r>
            <a:endParaRPr lang="en-US" smtClean="0"/>
          </a:p>
          <a:p>
            <a:r>
              <a:rPr lang="en-US" dirty="0" smtClean="0"/>
              <a:t>Previous mistakes: suspend &amp; resume</a:t>
            </a:r>
          </a:p>
          <a:p>
            <a:r>
              <a:rPr lang="en-US" dirty="0" err="1" smtClean="0"/>
              <a:t>java.util.concurrent</a:t>
            </a:r>
            <a:r>
              <a:rPr lang="en-US" dirty="0" smtClean="0"/>
              <a:t>  package offers a number of other utilities</a:t>
            </a:r>
          </a:p>
          <a:p>
            <a:pPr lvl="1"/>
            <a:r>
              <a:rPr lang="en-US" dirty="0" smtClean="0"/>
              <a:t>Including a counting semaphore object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smtClean="0"/>
              <a:t>Deadlock and Starvation</a:t>
            </a:r>
          </a:p>
        </p:txBody>
      </p:sp>
      <p:sp>
        <p:nvSpPr>
          <p:cNvPr id="25603" name="Rectangle 3"/>
          <p:cNvSpPr>
            <a:spLocks noGrp="1" noChangeArrowheads="1"/>
          </p:cNvSpPr>
          <p:nvPr>
            <p:ph type="body" idx="1"/>
          </p:nvPr>
        </p:nvSpPr>
        <p:spPr>
          <a:xfrm>
            <a:off x="806450" y="1233488"/>
            <a:ext cx="8229600" cy="4667250"/>
          </a:xfrm>
        </p:spPr>
        <p:txBody>
          <a:bodyPr/>
          <a:lstStyle/>
          <a:p>
            <a:pPr>
              <a:lnSpc>
                <a:spcPct val="90000"/>
              </a:lnSpc>
              <a:tabLst>
                <a:tab pos="1887538" algn="ctr"/>
                <a:tab pos="4572000" algn="ctr"/>
              </a:tabLst>
            </a:pPr>
            <a:r>
              <a:rPr lang="en-US" smtClean="0">
                <a:solidFill>
                  <a:srgbClr val="3366FF"/>
                </a:solidFill>
              </a:rPr>
              <a:t>Deadlock </a:t>
            </a:r>
            <a:r>
              <a:rPr lang="en-US" smtClean="0"/>
              <a:t>– two or more processes are waiting indefinitely for an event that can be caused by only one of the waiting processes</a:t>
            </a:r>
          </a:p>
          <a:p>
            <a:pPr>
              <a:lnSpc>
                <a:spcPct val="90000"/>
              </a:lnSpc>
              <a:tabLst>
                <a:tab pos="1887538" algn="ctr"/>
                <a:tab pos="4572000" algn="ctr"/>
              </a:tabLst>
            </a:pPr>
            <a:r>
              <a:rPr lang="en-US" smtClean="0"/>
              <a:t>Let </a:t>
            </a:r>
            <a:r>
              <a:rPr lang="en-US" sz="1600" smtClean="0">
                <a:solidFill>
                  <a:srgbClr val="0000FF"/>
                </a:solidFill>
              </a:rPr>
              <a:t>S</a:t>
            </a:r>
            <a:r>
              <a:rPr lang="en-US" smtClean="0"/>
              <a:t> and </a:t>
            </a:r>
            <a:r>
              <a:rPr lang="en-US" sz="1600" smtClean="0">
                <a:solidFill>
                  <a:srgbClr val="0000FF"/>
                </a:solidFill>
              </a:rPr>
              <a:t>Q</a:t>
            </a:r>
            <a:r>
              <a:rPr lang="en-US" smtClean="0"/>
              <a:t> be two semaphores initialized to 1</a:t>
            </a:r>
          </a:p>
          <a:p>
            <a:pPr>
              <a:lnSpc>
                <a:spcPct val="90000"/>
              </a:lnSpc>
              <a:buFont typeface="Monotype Sorts" charset="2"/>
              <a:buNone/>
              <a:tabLst>
                <a:tab pos="1887538" algn="ctr"/>
                <a:tab pos="4572000" algn="ctr"/>
              </a:tabLst>
            </a:pPr>
            <a:r>
              <a:rPr lang="en-US" i="1" smtClean="0"/>
              <a:t>		        </a:t>
            </a:r>
            <a:r>
              <a:rPr lang="en-US" i="1" smtClean="0">
                <a:solidFill>
                  <a:srgbClr val="0000FF"/>
                </a:solidFill>
              </a:rPr>
              <a:t>P</a:t>
            </a:r>
            <a:r>
              <a:rPr lang="en-US" baseline="-25000" smtClean="0">
                <a:solidFill>
                  <a:srgbClr val="0000FF"/>
                </a:solidFill>
              </a:rPr>
              <a:t>0</a:t>
            </a:r>
            <a:r>
              <a:rPr lang="en-US" smtClean="0">
                <a:solidFill>
                  <a:srgbClr val="0000FF"/>
                </a:solidFill>
              </a:rPr>
              <a:t>	                            </a:t>
            </a:r>
            <a:r>
              <a:rPr lang="en-US" i="1" smtClean="0">
                <a:solidFill>
                  <a:srgbClr val="0000FF"/>
                </a:solidFill>
              </a:rPr>
              <a:t>P</a:t>
            </a:r>
            <a:r>
              <a:rPr lang="en-US" baseline="-25000" smtClean="0">
                <a:solidFill>
                  <a:srgbClr val="0000FF"/>
                </a:solidFill>
              </a:rPr>
              <a:t>1</a:t>
            </a:r>
          </a:p>
          <a:p>
            <a:pPr>
              <a:lnSpc>
                <a:spcPct val="90000"/>
              </a:lnSpc>
              <a:buFont typeface="Monotype Sorts" charset="2"/>
              <a:buNone/>
              <a:tabLst>
                <a:tab pos="1887538" algn="ctr"/>
                <a:tab pos="4572000" algn="ctr"/>
              </a:tabLst>
            </a:pPr>
            <a:r>
              <a:rPr lang="en-US" smtClean="0">
                <a:solidFill>
                  <a:srgbClr val="0000FF"/>
                </a:solidFill>
              </a:rPr>
              <a:t>		     </a:t>
            </a:r>
            <a:r>
              <a:rPr lang="en-US" sz="1600" smtClean="0">
                <a:solidFill>
                  <a:srgbClr val="0000FF"/>
                </a:solidFill>
              </a:rPr>
              <a:t>wait (S); 	                                   wait (Q);</a:t>
            </a:r>
          </a:p>
          <a:p>
            <a:pPr>
              <a:lnSpc>
                <a:spcPct val="90000"/>
              </a:lnSpc>
              <a:buFont typeface="Monotype Sorts" charset="2"/>
              <a:buNone/>
              <a:tabLst>
                <a:tab pos="1887538" algn="ctr"/>
                <a:tab pos="4572000" algn="ctr"/>
              </a:tabLst>
            </a:pPr>
            <a:r>
              <a:rPr lang="en-US" sz="1600" smtClean="0">
                <a:solidFill>
                  <a:srgbClr val="0000FF"/>
                </a:solidFill>
              </a:rPr>
              <a:t>		      wait (Q); 	                                     wait (S);</a:t>
            </a:r>
          </a:p>
          <a:p>
            <a:pPr>
              <a:lnSpc>
                <a:spcPct val="90000"/>
              </a:lnSpc>
              <a:buFont typeface="Monotype Sorts" charset="2"/>
              <a:buNone/>
              <a:tabLst>
                <a:tab pos="1887538" algn="ctr"/>
                <a:tab pos="4572000" algn="ctr"/>
              </a:tabLst>
            </a:pPr>
            <a:r>
              <a:rPr lang="en-US" sz="1600" smtClean="0">
                <a:solidFill>
                  <a:srgbClr val="0000FF"/>
                </a:solidFill>
              </a:rPr>
              <a:t>		. 		.</a:t>
            </a:r>
          </a:p>
          <a:p>
            <a:pPr>
              <a:lnSpc>
                <a:spcPct val="90000"/>
              </a:lnSpc>
              <a:buFont typeface="Monotype Sorts" charset="2"/>
              <a:buNone/>
              <a:tabLst>
                <a:tab pos="1887538" algn="ctr"/>
                <a:tab pos="4572000" algn="ctr"/>
              </a:tabLst>
            </a:pPr>
            <a:r>
              <a:rPr lang="en-US" sz="1600" smtClean="0">
                <a:solidFill>
                  <a:srgbClr val="0000FF"/>
                </a:solidFill>
              </a:rPr>
              <a:t>		. 		.</a:t>
            </a:r>
          </a:p>
          <a:p>
            <a:pPr>
              <a:lnSpc>
                <a:spcPct val="90000"/>
              </a:lnSpc>
              <a:buFont typeface="Monotype Sorts" charset="2"/>
              <a:buNone/>
              <a:tabLst>
                <a:tab pos="1887538" algn="ctr"/>
                <a:tab pos="4572000" algn="ctr"/>
              </a:tabLst>
            </a:pPr>
            <a:r>
              <a:rPr lang="en-US" sz="1600" smtClean="0">
                <a:solidFill>
                  <a:srgbClr val="0000FF"/>
                </a:solidFill>
              </a:rPr>
              <a:t>		. 		.</a:t>
            </a:r>
          </a:p>
          <a:p>
            <a:pPr>
              <a:lnSpc>
                <a:spcPct val="90000"/>
              </a:lnSpc>
              <a:buFont typeface="Monotype Sorts" charset="2"/>
              <a:buNone/>
              <a:tabLst>
                <a:tab pos="1887538" algn="ctr"/>
                <a:tab pos="4572000" algn="ctr"/>
              </a:tabLst>
            </a:pPr>
            <a:r>
              <a:rPr lang="en-US" sz="1600" smtClean="0">
                <a:solidFill>
                  <a:srgbClr val="0000FF"/>
                </a:solidFill>
              </a:rPr>
              <a:t>		      signal  (S); 	                                  signal (Q);</a:t>
            </a:r>
          </a:p>
          <a:p>
            <a:pPr>
              <a:lnSpc>
                <a:spcPct val="90000"/>
              </a:lnSpc>
              <a:buFont typeface="Monotype Sorts" charset="2"/>
              <a:buNone/>
              <a:tabLst>
                <a:tab pos="1887538" algn="ctr"/>
                <a:tab pos="4572000" algn="ctr"/>
              </a:tabLst>
            </a:pPr>
            <a:r>
              <a:rPr lang="en-US" sz="1600" smtClean="0">
                <a:solidFill>
                  <a:srgbClr val="0000FF"/>
                </a:solidFill>
              </a:rPr>
              <a:t>		      signal (Q); 	                                   signal (S);</a:t>
            </a:r>
          </a:p>
          <a:p>
            <a:pPr>
              <a:lnSpc>
                <a:spcPct val="90000"/>
              </a:lnSpc>
              <a:tabLst>
                <a:tab pos="1887538" algn="ctr"/>
                <a:tab pos="4572000" algn="ctr"/>
              </a:tabLst>
            </a:pPr>
            <a:r>
              <a:rPr lang="en-US" smtClean="0">
                <a:solidFill>
                  <a:srgbClr val="3366FF"/>
                </a:solidFill>
                <a:sym typeface="MT Extra" charset="0"/>
              </a:rPr>
              <a:t>Starvation </a:t>
            </a:r>
            <a:r>
              <a:rPr lang="en-US" smtClean="0">
                <a:solidFill>
                  <a:srgbClr val="3366FF"/>
                </a:solidFill>
              </a:rPr>
              <a:t> </a:t>
            </a:r>
            <a:r>
              <a:rPr lang="en-US" smtClean="0"/>
              <a:t>– indefinite blocking.  A process may never be removed from the semaphore queue in which it is suspended</a:t>
            </a:r>
          </a:p>
          <a:p>
            <a:pPr>
              <a:lnSpc>
                <a:spcPct val="90000"/>
              </a:lnSpc>
              <a:tabLst>
                <a:tab pos="1887538" algn="ctr"/>
                <a:tab pos="4572000" algn="ctr"/>
              </a:tabLst>
            </a:pPr>
            <a:r>
              <a:rPr lang="en-US" smtClean="0">
                <a:solidFill>
                  <a:srgbClr val="3366FF"/>
                </a:solidFill>
              </a:rPr>
              <a:t>Priority Inversion  </a:t>
            </a:r>
            <a:r>
              <a:rPr lang="en-US" smtClean="0"/>
              <a:t>- Scheduling problem when lower-priority process holds a lock needed by higher-priority process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914400" y="228600"/>
            <a:ext cx="8077200" cy="609600"/>
          </a:xfrm>
        </p:spPr>
        <p:txBody>
          <a:bodyPr/>
          <a:lstStyle/>
          <a:p>
            <a:pPr eaLnBrk="1" hangingPunct="1"/>
            <a:r>
              <a:rPr lang="en-US" smtClean="0"/>
              <a:t>Classical Problems of Synchronization</a:t>
            </a:r>
          </a:p>
        </p:txBody>
      </p:sp>
      <p:sp>
        <p:nvSpPr>
          <p:cNvPr id="26627" name="Rectangle 3"/>
          <p:cNvSpPr>
            <a:spLocks noGrp="1" noChangeArrowheads="1"/>
          </p:cNvSpPr>
          <p:nvPr>
            <p:ph type="body" idx="1"/>
          </p:nvPr>
        </p:nvSpPr>
        <p:spPr/>
        <p:txBody>
          <a:bodyPr/>
          <a:lstStyle/>
          <a:p>
            <a:r>
              <a:rPr lang="en-US" smtClean="0"/>
              <a:t>Bounded-Buffer Problem</a:t>
            </a:r>
          </a:p>
          <a:p>
            <a:r>
              <a:rPr lang="en-US" smtClean="0"/>
              <a:t>Readers and Writers Problem</a:t>
            </a:r>
          </a:p>
          <a:p>
            <a:r>
              <a:rPr lang="en-US" smtClean="0"/>
              <a:t>Dining-Philosophers Problem</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smtClean="0"/>
              <a:t>Bounded-Buffer Problem</a:t>
            </a:r>
          </a:p>
        </p:txBody>
      </p:sp>
      <p:sp>
        <p:nvSpPr>
          <p:cNvPr id="27651" name="Rectangle 3"/>
          <p:cNvSpPr>
            <a:spLocks noGrp="1" noChangeArrowheads="1"/>
          </p:cNvSpPr>
          <p:nvPr>
            <p:ph type="body" idx="1"/>
          </p:nvPr>
        </p:nvSpPr>
        <p:spPr>
          <a:xfrm>
            <a:off x="914400" y="1293813"/>
            <a:ext cx="7210425" cy="3725862"/>
          </a:xfrm>
        </p:spPr>
        <p:txBody>
          <a:bodyPr/>
          <a:lstStyle/>
          <a:p>
            <a:r>
              <a:rPr lang="en-US" i="1" smtClean="0"/>
              <a:t>N</a:t>
            </a:r>
            <a:r>
              <a:rPr lang="en-US" smtClean="0"/>
              <a:t> buffers, each can hold one item</a:t>
            </a:r>
          </a:p>
          <a:p>
            <a:r>
              <a:rPr lang="en-US" smtClean="0"/>
              <a:t>Semaphore </a:t>
            </a:r>
            <a:r>
              <a:rPr lang="en-US" smtClean="0">
                <a:solidFill>
                  <a:srgbClr val="FF0000"/>
                </a:solidFill>
              </a:rPr>
              <a:t>mutex</a:t>
            </a:r>
            <a:r>
              <a:rPr lang="en-US" smtClean="0"/>
              <a:t> initialized to the value 1</a:t>
            </a:r>
          </a:p>
          <a:p>
            <a:r>
              <a:rPr lang="en-US" smtClean="0"/>
              <a:t>Semaphore </a:t>
            </a:r>
            <a:r>
              <a:rPr lang="en-US" smtClean="0">
                <a:solidFill>
                  <a:srgbClr val="FF0000"/>
                </a:solidFill>
              </a:rPr>
              <a:t>full </a:t>
            </a:r>
            <a:r>
              <a:rPr lang="en-US" smtClean="0"/>
              <a:t>initialized to the value 0</a:t>
            </a:r>
          </a:p>
          <a:p>
            <a:r>
              <a:rPr lang="en-US" smtClean="0"/>
              <a:t>Semaphore </a:t>
            </a:r>
            <a:r>
              <a:rPr lang="en-US" smtClean="0">
                <a:solidFill>
                  <a:srgbClr val="FF0000"/>
                </a:solidFill>
              </a:rPr>
              <a:t>empty</a:t>
            </a:r>
            <a:r>
              <a:rPr lang="en-US" smtClean="0"/>
              <a:t> initialized to the value N.</a:t>
            </a:r>
          </a:p>
          <a:p>
            <a:endParaRPr lang="en-US" smtClean="0"/>
          </a:p>
        </p:txBody>
      </p:sp>
      <p:sp>
        <p:nvSpPr>
          <p:cNvPr id="27652" name="Rectangle 5"/>
          <p:cNvSpPr>
            <a:spLocks noChangeArrowheads="1"/>
          </p:cNvSpPr>
          <p:nvPr/>
        </p:nvSpPr>
        <p:spPr bwMode="auto">
          <a:xfrm>
            <a:off x="2492375" y="3246438"/>
            <a:ext cx="184150" cy="366712"/>
          </a:xfrm>
          <a:prstGeom prst="rect">
            <a:avLst/>
          </a:prstGeom>
          <a:noFill/>
          <a:ln w="9525">
            <a:noFill/>
            <a:miter lim="800000"/>
            <a:headEnd/>
            <a:tailEnd/>
          </a:ln>
        </p:spPr>
        <p:txBody>
          <a:bodyPr wrap="none">
            <a:spAutoFit/>
          </a:bodyPr>
          <a:lstStyle/>
          <a:p>
            <a:endParaRPr kumimoji="1" lang="en-US">
              <a:latin typeface="Helvetica"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smtClean="0"/>
              <a:t>Bounded Buffer Problem (Cont.)</a:t>
            </a:r>
          </a:p>
        </p:txBody>
      </p:sp>
      <p:sp>
        <p:nvSpPr>
          <p:cNvPr id="28675" name="Rectangle 3"/>
          <p:cNvSpPr>
            <a:spLocks noGrp="1" noChangeArrowheads="1"/>
          </p:cNvSpPr>
          <p:nvPr>
            <p:ph type="body" idx="1"/>
          </p:nvPr>
        </p:nvSpPr>
        <p:spPr>
          <a:xfrm>
            <a:off x="827088" y="1279525"/>
            <a:ext cx="7848600" cy="4876800"/>
          </a:xfrm>
        </p:spPr>
        <p:txBody>
          <a:bodyPr/>
          <a:lstStyle/>
          <a:p>
            <a:r>
              <a:rPr lang="en-US" sz="1600" smtClean="0"/>
              <a:t>The structure of the producer process</a:t>
            </a:r>
          </a:p>
          <a:p>
            <a:pPr>
              <a:buFont typeface="Monotype Sorts" charset="2"/>
              <a:buNone/>
            </a:pPr>
            <a:endParaRPr lang="en-US" sz="1600" smtClean="0"/>
          </a:p>
          <a:p>
            <a:pPr>
              <a:buFont typeface="Monotype Sorts" charset="2"/>
              <a:buNone/>
            </a:pPr>
            <a:r>
              <a:rPr lang="en-US" sz="1600" smtClean="0">
                <a:solidFill>
                  <a:srgbClr val="0000FF"/>
                </a:solidFill>
              </a:rPr>
              <a:t>	do  {</a:t>
            </a:r>
            <a:br>
              <a:rPr lang="en-US" sz="1600" smtClean="0">
                <a:solidFill>
                  <a:srgbClr val="0000FF"/>
                </a:solidFill>
              </a:rPr>
            </a:br>
            <a:endParaRPr lang="en-US" sz="1600" smtClean="0">
              <a:solidFill>
                <a:srgbClr val="0000FF"/>
              </a:solidFill>
            </a:endParaRPr>
          </a:p>
          <a:p>
            <a:pPr>
              <a:buFont typeface="Monotype Sorts" charset="2"/>
              <a:buNone/>
            </a:pPr>
            <a:r>
              <a:rPr lang="en-US" sz="1600" smtClean="0">
                <a:solidFill>
                  <a:srgbClr val="0000FF"/>
                </a:solidFill>
              </a:rPr>
              <a:t>                         //   produce an item in nextp</a:t>
            </a:r>
          </a:p>
          <a:p>
            <a:pPr>
              <a:buFont typeface="Monotype Sorts" charset="2"/>
              <a:buNone/>
            </a:pPr>
            <a:endParaRPr lang="en-US" sz="1600" smtClean="0">
              <a:solidFill>
                <a:srgbClr val="0000FF"/>
              </a:solidFill>
            </a:endParaRPr>
          </a:p>
          <a:p>
            <a:pPr>
              <a:buFont typeface="Monotype Sorts" charset="2"/>
              <a:buNone/>
            </a:pPr>
            <a:r>
              <a:rPr lang="en-US" sz="1600" smtClean="0">
                <a:solidFill>
                  <a:srgbClr val="0000FF"/>
                </a:solidFill>
              </a:rPr>
              <a:t>                   wait (empty);</a:t>
            </a:r>
          </a:p>
          <a:p>
            <a:pPr>
              <a:buFont typeface="Monotype Sorts" charset="2"/>
              <a:buNone/>
            </a:pPr>
            <a:r>
              <a:rPr lang="en-US" sz="1600" smtClean="0">
                <a:solidFill>
                  <a:srgbClr val="0000FF"/>
                </a:solidFill>
              </a:rPr>
              <a:t>                   wait (mutex);</a:t>
            </a:r>
          </a:p>
          <a:p>
            <a:pPr>
              <a:buFont typeface="Monotype Sorts" charset="2"/>
              <a:buNone/>
            </a:pPr>
            <a:endParaRPr lang="en-US" sz="1600" smtClean="0">
              <a:solidFill>
                <a:srgbClr val="0000FF"/>
              </a:solidFill>
            </a:endParaRPr>
          </a:p>
          <a:p>
            <a:pPr>
              <a:buFont typeface="Monotype Sorts" charset="2"/>
              <a:buNone/>
            </a:pPr>
            <a:r>
              <a:rPr lang="en-US" sz="1600" smtClean="0">
                <a:solidFill>
                  <a:srgbClr val="0000FF"/>
                </a:solidFill>
              </a:rPr>
              <a:t>                         //  add the item to the  buffer</a:t>
            </a:r>
          </a:p>
          <a:p>
            <a:pPr>
              <a:buFont typeface="Monotype Sorts" charset="2"/>
              <a:buNone/>
            </a:pPr>
            <a:endParaRPr lang="en-US" sz="1600" smtClean="0">
              <a:solidFill>
                <a:srgbClr val="0000FF"/>
              </a:solidFill>
            </a:endParaRPr>
          </a:p>
          <a:p>
            <a:pPr>
              <a:buFont typeface="Monotype Sorts" charset="2"/>
              <a:buNone/>
            </a:pPr>
            <a:r>
              <a:rPr lang="en-US" sz="1600" smtClean="0">
                <a:solidFill>
                  <a:srgbClr val="0000FF"/>
                </a:solidFill>
              </a:rPr>
              <a:t>                    signal (mutex);</a:t>
            </a:r>
          </a:p>
          <a:p>
            <a:pPr>
              <a:buFont typeface="Monotype Sorts" charset="2"/>
              <a:buNone/>
            </a:pPr>
            <a:r>
              <a:rPr lang="en-US" sz="1600" smtClean="0">
                <a:solidFill>
                  <a:srgbClr val="0000FF"/>
                </a:solidFill>
              </a:rPr>
              <a:t>                    signal (full);</a:t>
            </a:r>
          </a:p>
          <a:p>
            <a:pPr>
              <a:buFont typeface="Monotype Sorts" charset="2"/>
              <a:buNone/>
            </a:pPr>
            <a:r>
              <a:rPr lang="en-US" sz="1600" smtClean="0">
                <a:solidFill>
                  <a:srgbClr val="0000FF"/>
                </a:solidFill>
              </a:rPr>
              <a:t>           } while (TRUE);</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smtClean="0"/>
              <a:t>Bounded Buffer Problem (Cont.)</a:t>
            </a:r>
          </a:p>
        </p:txBody>
      </p:sp>
      <p:sp>
        <p:nvSpPr>
          <p:cNvPr id="29699" name="Rectangle 3"/>
          <p:cNvSpPr>
            <a:spLocks noGrp="1" noChangeArrowheads="1"/>
          </p:cNvSpPr>
          <p:nvPr>
            <p:ph type="body" idx="1"/>
          </p:nvPr>
        </p:nvSpPr>
        <p:spPr>
          <a:xfrm>
            <a:off x="827088" y="1279525"/>
            <a:ext cx="7848600" cy="4876800"/>
          </a:xfrm>
        </p:spPr>
        <p:txBody>
          <a:bodyPr/>
          <a:lstStyle/>
          <a:p>
            <a:r>
              <a:rPr lang="en-US" sz="1600" smtClean="0"/>
              <a:t>The structure of the consumer process</a:t>
            </a:r>
          </a:p>
          <a:p>
            <a:pPr>
              <a:buFont typeface="Monotype Sorts" charset="2"/>
              <a:buNone/>
            </a:pPr>
            <a:endParaRPr lang="en-US" sz="1600" smtClean="0"/>
          </a:p>
          <a:p>
            <a:pPr>
              <a:buFont typeface="Monotype Sorts" charset="2"/>
              <a:buNone/>
            </a:pPr>
            <a:r>
              <a:rPr lang="en-US" sz="1600" smtClean="0">
                <a:solidFill>
                  <a:srgbClr val="0000FF"/>
                </a:solidFill>
              </a:rPr>
              <a:t>           do {</a:t>
            </a:r>
          </a:p>
          <a:p>
            <a:pPr>
              <a:buFont typeface="Monotype Sorts" charset="2"/>
              <a:buNone/>
            </a:pPr>
            <a:r>
              <a:rPr lang="en-US" sz="1600" smtClean="0">
                <a:solidFill>
                  <a:srgbClr val="0000FF"/>
                </a:solidFill>
              </a:rPr>
              <a:t>                    wait (full);</a:t>
            </a:r>
          </a:p>
          <a:p>
            <a:pPr>
              <a:buFont typeface="Monotype Sorts" charset="2"/>
              <a:buNone/>
            </a:pPr>
            <a:r>
              <a:rPr lang="en-US" sz="1600" smtClean="0">
                <a:solidFill>
                  <a:srgbClr val="0000FF"/>
                </a:solidFill>
              </a:rPr>
              <a:t>                    wait (mutex);</a:t>
            </a:r>
          </a:p>
          <a:p>
            <a:pPr>
              <a:buFont typeface="Monotype Sorts" charset="2"/>
              <a:buNone/>
            </a:pPr>
            <a:endParaRPr lang="en-US" sz="1600" smtClean="0">
              <a:solidFill>
                <a:srgbClr val="0000FF"/>
              </a:solidFill>
            </a:endParaRPr>
          </a:p>
          <a:p>
            <a:pPr>
              <a:buFont typeface="Monotype Sorts" charset="2"/>
              <a:buNone/>
            </a:pPr>
            <a:r>
              <a:rPr lang="en-US" sz="1600" smtClean="0">
                <a:solidFill>
                  <a:srgbClr val="0000FF"/>
                </a:solidFill>
              </a:rPr>
              <a:t>                             //  remove an item from  buffer to nextc</a:t>
            </a:r>
          </a:p>
          <a:p>
            <a:pPr>
              <a:buFont typeface="Monotype Sorts" charset="2"/>
              <a:buNone/>
            </a:pPr>
            <a:endParaRPr lang="en-US" sz="1600" smtClean="0">
              <a:solidFill>
                <a:srgbClr val="0000FF"/>
              </a:solidFill>
            </a:endParaRPr>
          </a:p>
          <a:p>
            <a:pPr>
              <a:buFont typeface="Monotype Sorts" charset="2"/>
              <a:buNone/>
            </a:pPr>
            <a:r>
              <a:rPr lang="en-US" sz="1600" smtClean="0">
                <a:solidFill>
                  <a:srgbClr val="0000FF"/>
                </a:solidFill>
              </a:rPr>
              <a:t>                    signal (mutex);</a:t>
            </a:r>
          </a:p>
          <a:p>
            <a:pPr>
              <a:buFont typeface="Monotype Sorts" charset="2"/>
              <a:buNone/>
            </a:pPr>
            <a:r>
              <a:rPr lang="en-US" sz="1600" smtClean="0">
                <a:solidFill>
                  <a:srgbClr val="0000FF"/>
                </a:solidFill>
              </a:rPr>
              <a:t>                    signal (empty);</a:t>
            </a:r>
          </a:p>
          <a:p>
            <a:pPr>
              <a:buFont typeface="Monotype Sorts" charset="2"/>
              <a:buNone/>
            </a:pPr>
            <a:r>
              <a:rPr lang="en-US" sz="1600" smtClean="0">
                <a:solidFill>
                  <a:srgbClr val="0000FF"/>
                </a:solidFill>
              </a:rPr>
              <a:t>             </a:t>
            </a:r>
          </a:p>
          <a:p>
            <a:pPr>
              <a:buFont typeface="Monotype Sorts" charset="2"/>
              <a:buNone/>
            </a:pPr>
            <a:r>
              <a:rPr lang="en-US" sz="1600" smtClean="0">
                <a:solidFill>
                  <a:srgbClr val="0000FF"/>
                </a:solidFill>
              </a:rPr>
              <a:t>                            //  consume the item in nextc</a:t>
            </a:r>
          </a:p>
          <a:p>
            <a:pPr>
              <a:buFont typeface="Monotype Sorts" charset="2"/>
              <a:buNone/>
            </a:pPr>
            <a:endParaRPr lang="en-US" sz="1600" smtClean="0">
              <a:solidFill>
                <a:srgbClr val="0000FF"/>
              </a:solidFill>
            </a:endParaRPr>
          </a:p>
          <a:p>
            <a:pPr>
              <a:buFont typeface="Monotype Sorts" charset="2"/>
              <a:buNone/>
            </a:pPr>
            <a:r>
              <a:rPr lang="en-US" sz="1600" smtClean="0">
                <a:solidFill>
                  <a:srgbClr val="0000FF"/>
                </a:solidFill>
              </a:rPr>
              <a:t>           } while (TRUE);</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smtClean="0"/>
              <a:t>Readers-Writers Problem</a:t>
            </a:r>
          </a:p>
        </p:txBody>
      </p:sp>
      <p:sp>
        <p:nvSpPr>
          <p:cNvPr id="30723" name="Rectangle 3"/>
          <p:cNvSpPr>
            <a:spLocks noGrp="1" noChangeArrowheads="1"/>
          </p:cNvSpPr>
          <p:nvPr>
            <p:ph type="body" idx="1"/>
          </p:nvPr>
        </p:nvSpPr>
        <p:spPr>
          <a:xfrm>
            <a:off x="827088" y="1279525"/>
            <a:ext cx="7151687" cy="4759325"/>
          </a:xfrm>
        </p:spPr>
        <p:txBody>
          <a:bodyPr/>
          <a:lstStyle/>
          <a:p>
            <a:r>
              <a:rPr lang="en-US" smtClean="0"/>
              <a:t>A data set is shared among a number of concurrent processes</a:t>
            </a:r>
          </a:p>
          <a:p>
            <a:pPr lvl="1"/>
            <a:r>
              <a:rPr lang="en-US" smtClean="0"/>
              <a:t>Readers – only read the data set; they do </a:t>
            </a:r>
            <a:r>
              <a:rPr lang="en-US" b="1" smtClean="0"/>
              <a:t>not </a:t>
            </a:r>
            <a:r>
              <a:rPr lang="en-US" smtClean="0"/>
              <a:t>perform any updates</a:t>
            </a:r>
          </a:p>
          <a:p>
            <a:pPr lvl="1"/>
            <a:r>
              <a:rPr lang="en-US" smtClean="0"/>
              <a:t>Writers   – can both read and write</a:t>
            </a:r>
            <a:br>
              <a:rPr lang="en-US" smtClean="0"/>
            </a:br>
            <a:endParaRPr lang="en-US" smtClean="0"/>
          </a:p>
          <a:p>
            <a:r>
              <a:rPr lang="en-US" smtClean="0"/>
              <a:t>Problem – allow multiple readers to read at the same time.  Only one single writer can access the shared data at the same time</a:t>
            </a:r>
          </a:p>
          <a:p>
            <a:endParaRPr lang="en-US" smtClean="0"/>
          </a:p>
          <a:p>
            <a:r>
              <a:rPr lang="en-US" smtClean="0"/>
              <a:t>Shared Data</a:t>
            </a:r>
          </a:p>
          <a:p>
            <a:pPr lvl="1"/>
            <a:r>
              <a:rPr lang="en-US" smtClean="0"/>
              <a:t>Data set</a:t>
            </a:r>
          </a:p>
          <a:p>
            <a:pPr lvl="1"/>
            <a:r>
              <a:rPr lang="en-US" smtClean="0"/>
              <a:t>Semaphore </a:t>
            </a:r>
            <a:r>
              <a:rPr lang="en-US" smtClean="0">
                <a:solidFill>
                  <a:srgbClr val="FF0000"/>
                </a:solidFill>
              </a:rPr>
              <a:t>mutex</a:t>
            </a:r>
            <a:r>
              <a:rPr lang="en-US" smtClean="0"/>
              <a:t> initialized to 1</a:t>
            </a:r>
          </a:p>
          <a:p>
            <a:pPr lvl="1"/>
            <a:r>
              <a:rPr lang="en-US" smtClean="0"/>
              <a:t>Semaphore </a:t>
            </a:r>
            <a:r>
              <a:rPr lang="en-US" smtClean="0">
                <a:solidFill>
                  <a:srgbClr val="FF0000"/>
                </a:solidFill>
              </a:rPr>
              <a:t>wrt</a:t>
            </a:r>
            <a:r>
              <a:rPr lang="en-US" smtClean="0"/>
              <a:t> initialized to 1</a:t>
            </a:r>
          </a:p>
          <a:p>
            <a:pPr lvl="1"/>
            <a:r>
              <a:rPr lang="en-US" smtClean="0"/>
              <a:t>Integer </a:t>
            </a:r>
            <a:r>
              <a:rPr lang="en-US" smtClean="0">
                <a:solidFill>
                  <a:srgbClr val="FF0000"/>
                </a:solidFill>
              </a:rPr>
              <a:t>readcount</a:t>
            </a:r>
            <a:r>
              <a:rPr lang="en-US" smtClean="0"/>
              <a:t> initialized to 0</a:t>
            </a:r>
          </a:p>
          <a:p>
            <a:pPr lvl="1"/>
            <a:endParaRPr lang="en-US"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smtClean="0"/>
              <a:t>Readers-Writers Problem (Cont.)</a:t>
            </a:r>
          </a:p>
        </p:txBody>
      </p:sp>
      <p:sp>
        <p:nvSpPr>
          <p:cNvPr id="31747" name="Rectangle 3"/>
          <p:cNvSpPr>
            <a:spLocks noGrp="1" noChangeArrowheads="1"/>
          </p:cNvSpPr>
          <p:nvPr>
            <p:ph type="body" idx="1"/>
          </p:nvPr>
        </p:nvSpPr>
        <p:spPr>
          <a:xfrm>
            <a:off x="827088" y="1279525"/>
            <a:ext cx="7848600" cy="4876800"/>
          </a:xfrm>
        </p:spPr>
        <p:txBody>
          <a:bodyPr/>
          <a:lstStyle/>
          <a:p>
            <a:r>
              <a:rPr lang="en-US" smtClean="0"/>
              <a:t>The structure of a writer process</a:t>
            </a:r>
          </a:p>
          <a:p>
            <a:pPr>
              <a:buFont typeface="Monotype Sorts" charset="2"/>
              <a:buNone/>
            </a:pPr>
            <a:r>
              <a:rPr lang="en-US" smtClean="0">
                <a:solidFill>
                  <a:srgbClr val="0000FF"/>
                </a:solidFill>
              </a:rPr>
              <a:t>        </a:t>
            </a:r>
          </a:p>
          <a:p>
            <a:pPr>
              <a:buFont typeface="Monotype Sorts" charset="2"/>
              <a:buNone/>
            </a:pPr>
            <a:r>
              <a:rPr lang="en-US" smtClean="0">
                <a:solidFill>
                  <a:srgbClr val="0000FF"/>
                </a:solidFill>
              </a:rPr>
              <a:t>              do {</a:t>
            </a:r>
          </a:p>
          <a:p>
            <a:pPr>
              <a:buFont typeface="Monotype Sorts" charset="2"/>
              <a:buNone/>
            </a:pPr>
            <a:r>
              <a:rPr lang="en-US" smtClean="0">
                <a:solidFill>
                  <a:srgbClr val="0000FF"/>
                </a:solidFill>
              </a:rPr>
              <a:t>                        wait (wrt) ;</a:t>
            </a:r>
          </a:p>
          <a:p>
            <a:pPr>
              <a:buFont typeface="Monotype Sorts" charset="2"/>
              <a:buNone/>
            </a:pPr>
            <a:r>
              <a:rPr lang="en-US" smtClean="0">
                <a:solidFill>
                  <a:srgbClr val="0000FF"/>
                </a:solidFill>
              </a:rPr>
              <a:t>                </a:t>
            </a:r>
          </a:p>
          <a:p>
            <a:pPr>
              <a:buFont typeface="Monotype Sorts" charset="2"/>
              <a:buNone/>
            </a:pPr>
            <a:r>
              <a:rPr lang="en-US" smtClean="0">
                <a:solidFill>
                  <a:srgbClr val="0000FF"/>
                </a:solidFill>
              </a:rPr>
              <a:t>                             //    writing is performed</a:t>
            </a:r>
          </a:p>
          <a:p>
            <a:pPr>
              <a:buFont typeface="Monotype Sorts" charset="2"/>
              <a:buNone/>
            </a:pPr>
            <a:endParaRPr lang="en-US" smtClean="0">
              <a:solidFill>
                <a:srgbClr val="0000FF"/>
              </a:solidFill>
            </a:endParaRPr>
          </a:p>
          <a:p>
            <a:pPr>
              <a:buFont typeface="Monotype Sorts" charset="2"/>
              <a:buNone/>
            </a:pPr>
            <a:r>
              <a:rPr lang="en-US" smtClean="0">
                <a:solidFill>
                  <a:srgbClr val="0000FF"/>
                </a:solidFill>
              </a:rPr>
              <a:t>                        signal (wrt) ;</a:t>
            </a:r>
          </a:p>
          <a:p>
            <a:pPr>
              <a:buFont typeface="Monotype Sorts" charset="2"/>
              <a:buNone/>
            </a:pPr>
            <a:r>
              <a:rPr lang="en-US" smtClean="0">
                <a:solidFill>
                  <a:srgbClr val="0000FF"/>
                </a:solidFill>
              </a:rPr>
              <a:t>             } while (TRUE);</a:t>
            </a:r>
          </a:p>
          <a:p>
            <a:pPr>
              <a:buFont typeface="Monotype Sorts" charset="2"/>
              <a:buNone/>
            </a:pPr>
            <a:endParaRPr lang="en-US" smtClean="0">
              <a:solidFill>
                <a:srgbClr val="0000FF"/>
              </a:solidFill>
            </a:endParaRPr>
          </a:p>
          <a:p>
            <a:pPr>
              <a:buFont typeface="Monotype Sorts" charset="2"/>
              <a:buNone/>
            </a:pPr>
            <a:endParaRPr lang="en-US" smtClean="0">
              <a:solidFill>
                <a:srgbClr val="0000FF"/>
              </a:solidFill>
            </a:endParaRPr>
          </a:p>
          <a:p>
            <a:pPr>
              <a:buFont typeface="Monotype Sorts" charset="2"/>
              <a:buNone/>
            </a:pPr>
            <a:r>
              <a:rPr lang="en-US" smtClean="0">
                <a:solidFill>
                  <a:srgbClr val="0000FF"/>
                </a:solidFill>
              </a:rPr>
              <a:t>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smtClean="0"/>
              <a:t>Readers-Writers Problem (Cont.)</a:t>
            </a:r>
          </a:p>
        </p:txBody>
      </p:sp>
      <p:sp>
        <p:nvSpPr>
          <p:cNvPr id="32771" name="Rectangle 3"/>
          <p:cNvSpPr>
            <a:spLocks noGrp="1" noChangeArrowheads="1"/>
          </p:cNvSpPr>
          <p:nvPr>
            <p:ph type="body" idx="1"/>
          </p:nvPr>
        </p:nvSpPr>
        <p:spPr>
          <a:xfrm>
            <a:off x="827088" y="1279525"/>
            <a:ext cx="7747000" cy="5065713"/>
          </a:xfrm>
        </p:spPr>
        <p:txBody>
          <a:bodyPr/>
          <a:lstStyle/>
          <a:p>
            <a:pPr>
              <a:lnSpc>
                <a:spcPct val="80000"/>
              </a:lnSpc>
            </a:pPr>
            <a:r>
              <a:rPr lang="en-US" sz="1600" smtClean="0"/>
              <a:t>The structure of a reader process</a:t>
            </a:r>
          </a:p>
          <a:p>
            <a:pPr>
              <a:lnSpc>
                <a:spcPct val="80000"/>
              </a:lnSpc>
              <a:buFont typeface="Monotype Sorts" charset="2"/>
              <a:buNone/>
            </a:pPr>
            <a:r>
              <a:rPr lang="en-US" sz="1600" smtClean="0">
                <a:solidFill>
                  <a:srgbClr val="0000FF"/>
                </a:solidFill>
              </a:rPr>
              <a:t>        </a:t>
            </a:r>
          </a:p>
          <a:p>
            <a:pPr>
              <a:lnSpc>
                <a:spcPct val="80000"/>
              </a:lnSpc>
              <a:buFont typeface="Monotype Sorts" charset="2"/>
              <a:buNone/>
            </a:pPr>
            <a:r>
              <a:rPr lang="en-US" sz="1600" smtClean="0">
                <a:solidFill>
                  <a:srgbClr val="0000FF"/>
                </a:solidFill>
              </a:rPr>
              <a:t>	do {</a:t>
            </a:r>
          </a:p>
          <a:p>
            <a:pPr>
              <a:lnSpc>
                <a:spcPct val="80000"/>
              </a:lnSpc>
              <a:buFont typeface="Monotype Sorts" charset="2"/>
              <a:buNone/>
            </a:pPr>
            <a:r>
              <a:rPr lang="en-US" sz="1600" smtClean="0">
                <a:solidFill>
                  <a:srgbClr val="0000FF"/>
                </a:solidFill>
              </a:rPr>
              <a:t>                       wait (mutex) ;</a:t>
            </a:r>
          </a:p>
          <a:p>
            <a:pPr>
              <a:lnSpc>
                <a:spcPct val="80000"/>
              </a:lnSpc>
              <a:buFont typeface="Monotype Sorts" charset="2"/>
              <a:buNone/>
            </a:pPr>
            <a:r>
              <a:rPr lang="en-US" sz="1600" smtClean="0">
                <a:solidFill>
                  <a:srgbClr val="0000FF"/>
                </a:solidFill>
              </a:rPr>
              <a:t>                       readcount ++ ;</a:t>
            </a:r>
          </a:p>
          <a:p>
            <a:pPr>
              <a:lnSpc>
                <a:spcPct val="80000"/>
              </a:lnSpc>
              <a:buFont typeface="Monotype Sorts" charset="2"/>
              <a:buNone/>
            </a:pPr>
            <a:r>
              <a:rPr lang="en-US" sz="1600" smtClean="0">
                <a:solidFill>
                  <a:srgbClr val="0000FF"/>
                </a:solidFill>
              </a:rPr>
              <a:t>                       if (readcount == 1)  </a:t>
            </a:r>
          </a:p>
          <a:p>
            <a:pPr>
              <a:lnSpc>
                <a:spcPct val="80000"/>
              </a:lnSpc>
              <a:buFont typeface="Monotype Sorts" charset="2"/>
              <a:buNone/>
            </a:pPr>
            <a:r>
              <a:rPr lang="en-US" sz="1600" smtClean="0">
                <a:solidFill>
                  <a:srgbClr val="0000FF"/>
                </a:solidFill>
              </a:rPr>
              <a:t>			          wait (wrt) ;</a:t>
            </a:r>
          </a:p>
          <a:p>
            <a:pPr>
              <a:lnSpc>
                <a:spcPct val="80000"/>
              </a:lnSpc>
              <a:buFont typeface="Monotype Sorts" charset="2"/>
              <a:buNone/>
            </a:pPr>
            <a:r>
              <a:rPr lang="en-US" sz="1600" smtClean="0">
                <a:solidFill>
                  <a:srgbClr val="0000FF"/>
                </a:solidFill>
              </a:rPr>
              <a:t>                       signal (mutex)</a:t>
            </a:r>
          </a:p>
          <a:p>
            <a:pPr>
              <a:lnSpc>
                <a:spcPct val="80000"/>
              </a:lnSpc>
              <a:buFont typeface="Monotype Sorts" charset="2"/>
              <a:buNone/>
            </a:pPr>
            <a:r>
              <a:rPr lang="en-US" sz="1600" smtClean="0">
                <a:solidFill>
                  <a:srgbClr val="0000FF"/>
                </a:solidFill>
              </a:rPr>
              <a:t>                </a:t>
            </a:r>
          </a:p>
          <a:p>
            <a:pPr>
              <a:lnSpc>
                <a:spcPct val="80000"/>
              </a:lnSpc>
              <a:buFont typeface="Monotype Sorts" charset="2"/>
              <a:buNone/>
            </a:pPr>
            <a:r>
              <a:rPr lang="en-US" sz="1600" smtClean="0">
                <a:solidFill>
                  <a:srgbClr val="0000FF"/>
                </a:solidFill>
              </a:rPr>
              <a:t>                               // reading is performed</a:t>
            </a:r>
          </a:p>
          <a:p>
            <a:pPr>
              <a:lnSpc>
                <a:spcPct val="80000"/>
              </a:lnSpc>
              <a:buFont typeface="Monotype Sorts" charset="2"/>
              <a:buNone/>
            </a:pPr>
            <a:endParaRPr lang="en-US" sz="1600" smtClean="0">
              <a:solidFill>
                <a:srgbClr val="0000FF"/>
              </a:solidFill>
            </a:endParaRPr>
          </a:p>
          <a:p>
            <a:pPr>
              <a:lnSpc>
                <a:spcPct val="80000"/>
              </a:lnSpc>
              <a:buFont typeface="Monotype Sorts" charset="2"/>
              <a:buNone/>
            </a:pPr>
            <a:r>
              <a:rPr lang="en-US" sz="1600" smtClean="0">
                <a:solidFill>
                  <a:srgbClr val="0000FF"/>
                </a:solidFill>
              </a:rPr>
              <a:t>                        wait (mutex) ;</a:t>
            </a:r>
          </a:p>
          <a:p>
            <a:pPr>
              <a:lnSpc>
                <a:spcPct val="80000"/>
              </a:lnSpc>
              <a:buFont typeface="Monotype Sorts" charset="2"/>
              <a:buNone/>
            </a:pPr>
            <a:r>
              <a:rPr lang="en-US" sz="1600" smtClean="0">
                <a:solidFill>
                  <a:srgbClr val="0000FF"/>
                </a:solidFill>
              </a:rPr>
              <a:t>                        readcount  - - ;</a:t>
            </a:r>
          </a:p>
          <a:p>
            <a:pPr>
              <a:lnSpc>
                <a:spcPct val="80000"/>
              </a:lnSpc>
              <a:buFont typeface="Monotype Sorts" charset="2"/>
              <a:buNone/>
            </a:pPr>
            <a:r>
              <a:rPr lang="en-US" sz="1600" smtClean="0">
                <a:solidFill>
                  <a:srgbClr val="0000FF"/>
                </a:solidFill>
              </a:rPr>
              <a:t>                        if (readcount  == 0)  </a:t>
            </a:r>
          </a:p>
          <a:p>
            <a:pPr>
              <a:lnSpc>
                <a:spcPct val="80000"/>
              </a:lnSpc>
              <a:buFont typeface="Monotype Sorts" charset="2"/>
              <a:buNone/>
            </a:pPr>
            <a:r>
              <a:rPr lang="en-US" sz="1600" smtClean="0">
                <a:solidFill>
                  <a:srgbClr val="0000FF"/>
                </a:solidFill>
              </a:rPr>
              <a:t>			         signal (wrt) ;</a:t>
            </a:r>
          </a:p>
          <a:p>
            <a:pPr>
              <a:lnSpc>
                <a:spcPct val="80000"/>
              </a:lnSpc>
              <a:buFont typeface="Monotype Sorts" charset="2"/>
              <a:buNone/>
            </a:pPr>
            <a:r>
              <a:rPr lang="en-US" sz="1600" smtClean="0">
                <a:solidFill>
                  <a:srgbClr val="0000FF"/>
                </a:solidFill>
              </a:rPr>
              <a:t>                        signal (mutex) ;</a:t>
            </a:r>
          </a:p>
          <a:p>
            <a:pPr>
              <a:lnSpc>
                <a:spcPct val="80000"/>
              </a:lnSpc>
              <a:buFont typeface="Monotype Sorts" charset="2"/>
              <a:buNone/>
            </a:pPr>
            <a:r>
              <a:rPr lang="en-US" sz="1600" smtClean="0">
                <a:solidFill>
                  <a:srgbClr val="0000FF"/>
                </a:solidFill>
              </a:rPr>
              <a:t>              } while (TRUE);</a:t>
            </a:r>
          </a:p>
          <a:p>
            <a:pPr>
              <a:lnSpc>
                <a:spcPct val="80000"/>
              </a:lnSpc>
              <a:buFont typeface="Monotype Sorts" charset="2"/>
              <a:buNone/>
            </a:pPr>
            <a:endParaRPr lang="en-US" sz="1600" smtClean="0">
              <a:solidFill>
                <a:srgbClr val="0000FF"/>
              </a:solidFill>
            </a:endParaRPr>
          </a:p>
          <a:p>
            <a:pPr>
              <a:lnSpc>
                <a:spcPct val="80000"/>
              </a:lnSpc>
              <a:buFont typeface="Monotype Sorts" charset="2"/>
              <a:buNone/>
            </a:pPr>
            <a:endParaRPr lang="en-US" sz="1600" smtClean="0">
              <a:solidFill>
                <a:srgbClr val="0000FF"/>
              </a:solidFill>
            </a:endParaRPr>
          </a:p>
          <a:p>
            <a:pPr>
              <a:lnSpc>
                <a:spcPct val="80000"/>
              </a:lnSpc>
              <a:buFont typeface="Monotype Sorts" charset="2"/>
              <a:buNone/>
            </a:pPr>
            <a:r>
              <a:rPr lang="en-US" sz="1600" smtClean="0">
                <a:solidFill>
                  <a:srgbClr val="0000FF"/>
                </a:solidFill>
              </a:rPr>
              <a:t>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smtClean="0"/>
              <a:t>Dining-Philosophers Problem</a:t>
            </a:r>
          </a:p>
        </p:txBody>
      </p:sp>
      <p:sp>
        <p:nvSpPr>
          <p:cNvPr id="33795" name="Rectangle 3"/>
          <p:cNvSpPr>
            <a:spLocks noGrp="1" noChangeArrowheads="1"/>
          </p:cNvSpPr>
          <p:nvPr>
            <p:ph type="body" idx="1"/>
          </p:nvPr>
        </p:nvSpPr>
        <p:spPr>
          <a:xfrm>
            <a:off x="914400" y="4876800"/>
            <a:ext cx="7029450" cy="1247775"/>
          </a:xfrm>
        </p:spPr>
        <p:txBody>
          <a:bodyPr/>
          <a:lstStyle/>
          <a:p>
            <a:pPr>
              <a:tabLst>
                <a:tab pos="1370013" algn="l"/>
                <a:tab pos="1541463" algn="l"/>
              </a:tabLst>
            </a:pPr>
            <a:r>
              <a:rPr lang="en-US" smtClean="0"/>
              <a:t>Shared data </a:t>
            </a:r>
          </a:p>
          <a:p>
            <a:pPr lvl="1">
              <a:tabLst>
                <a:tab pos="1370013" algn="l"/>
                <a:tab pos="1541463" algn="l"/>
              </a:tabLst>
            </a:pPr>
            <a:r>
              <a:rPr lang="en-US" smtClean="0"/>
              <a:t>Bowl of rice (data set)</a:t>
            </a:r>
          </a:p>
          <a:p>
            <a:pPr lvl="1">
              <a:tabLst>
                <a:tab pos="1370013" algn="l"/>
                <a:tab pos="1541463" algn="l"/>
              </a:tabLst>
            </a:pPr>
            <a:r>
              <a:rPr lang="en-US" sz="1600" smtClean="0"/>
              <a:t>Semaphore </a:t>
            </a:r>
            <a:r>
              <a:rPr lang="en-US" sz="1600" smtClean="0">
                <a:solidFill>
                  <a:srgbClr val="FF0000"/>
                </a:solidFill>
              </a:rPr>
              <a:t>chopstick [5]</a:t>
            </a:r>
            <a:r>
              <a:rPr lang="en-US" sz="1600" smtClean="0"/>
              <a:t> initialized to 1</a:t>
            </a:r>
          </a:p>
        </p:txBody>
      </p:sp>
      <p:pic>
        <p:nvPicPr>
          <p:cNvPr id="33796" name="Picture 5"/>
          <p:cNvPicPr>
            <a:picLocks noChangeAspect="1" noChangeArrowheads="1"/>
          </p:cNvPicPr>
          <p:nvPr/>
        </p:nvPicPr>
        <p:blipFill>
          <a:blip r:embed="rId3"/>
          <a:srcRect/>
          <a:stretch>
            <a:fillRect/>
          </a:stretch>
        </p:blipFill>
        <p:spPr bwMode="auto">
          <a:xfrm>
            <a:off x="2573338" y="1476375"/>
            <a:ext cx="3489325" cy="33448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smtClean="0"/>
              <a:t>Dining-Philosophers Problem (Cont.)</a:t>
            </a:r>
          </a:p>
        </p:txBody>
      </p:sp>
      <p:sp>
        <p:nvSpPr>
          <p:cNvPr id="34819" name="Rectangle 3"/>
          <p:cNvSpPr>
            <a:spLocks noGrp="1" noChangeArrowheads="1"/>
          </p:cNvSpPr>
          <p:nvPr>
            <p:ph type="body" idx="1"/>
          </p:nvPr>
        </p:nvSpPr>
        <p:spPr>
          <a:xfrm>
            <a:off x="827088" y="1279525"/>
            <a:ext cx="7107237" cy="4784725"/>
          </a:xfrm>
        </p:spPr>
        <p:txBody>
          <a:bodyPr/>
          <a:lstStyle/>
          <a:p>
            <a:pPr marL="381000" indent="-381000">
              <a:lnSpc>
                <a:spcPct val="90000"/>
              </a:lnSpc>
              <a:tabLst>
                <a:tab pos="1712913" algn="l"/>
                <a:tab pos="2005013" algn="l"/>
                <a:tab pos="2232025" algn="l"/>
                <a:tab pos="2459038" algn="l"/>
              </a:tabLst>
            </a:pPr>
            <a:r>
              <a:rPr lang="en-US" smtClean="0"/>
              <a:t>The structure of Philosopher</a:t>
            </a:r>
            <a:r>
              <a:rPr lang="en-US" i="1" smtClean="0">
                <a:solidFill>
                  <a:srgbClr val="0000FF"/>
                </a:solidFill>
              </a:rPr>
              <a:t> i</a:t>
            </a:r>
            <a:r>
              <a:rPr lang="en-US" smtClean="0"/>
              <a:t>:</a:t>
            </a:r>
          </a:p>
          <a:p>
            <a:pPr marL="381000" indent="-381000">
              <a:lnSpc>
                <a:spcPct val="90000"/>
              </a:lnSpc>
              <a:buFont typeface="Monotype Sorts" charset="2"/>
              <a:buNone/>
              <a:tabLst>
                <a:tab pos="1712913" algn="l"/>
                <a:tab pos="2005013" algn="l"/>
                <a:tab pos="2232025" algn="l"/>
                <a:tab pos="2459038" algn="l"/>
              </a:tabLst>
            </a:pPr>
            <a:endParaRPr lang="en-US" smtClean="0"/>
          </a:p>
          <a:p>
            <a:pPr marL="1200150" lvl="2" indent="-342900">
              <a:lnSpc>
                <a:spcPct val="90000"/>
              </a:lnSpc>
              <a:buFont typeface="Webdings" charset="2"/>
              <a:buNone/>
              <a:tabLst>
                <a:tab pos="1712913" algn="l"/>
                <a:tab pos="2005013" algn="l"/>
                <a:tab pos="2232025" algn="l"/>
                <a:tab pos="2459038" algn="l"/>
              </a:tabLst>
            </a:pPr>
            <a:r>
              <a:rPr lang="en-US" smtClean="0">
                <a:solidFill>
                  <a:srgbClr val="0000FF"/>
                </a:solidFill>
              </a:rPr>
              <a:t>do  { </a:t>
            </a:r>
          </a:p>
          <a:p>
            <a:pPr marL="1200150" lvl="2" indent="-342900">
              <a:lnSpc>
                <a:spcPct val="90000"/>
              </a:lnSpc>
              <a:buFont typeface="Webdings" charset="2"/>
              <a:buNone/>
              <a:tabLst>
                <a:tab pos="1712913" algn="l"/>
                <a:tab pos="2005013" algn="l"/>
                <a:tab pos="2232025" algn="l"/>
                <a:tab pos="2459038" algn="l"/>
              </a:tabLst>
            </a:pPr>
            <a:r>
              <a:rPr lang="en-US" smtClean="0">
                <a:solidFill>
                  <a:srgbClr val="0000FF"/>
                </a:solidFill>
              </a:rPr>
              <a:t>          wait ( chopstick[i] );</a:t>
            </a:r>
          </a:p>
          <a:p>
            <a:pPr marL="1200150" lvl="2" indent="-342900">
              <a:lnSpc>
                <a:spcPct val="90000"/>
              </a:lnSpc>
              <a:buFont typeface="Webdings" charset="2"/>
              <a:buNone/>
              <a:tabLst>
                <a:tab pos="1712913" algn="l"/>
                <a:tab pos="2005013" algn="l"/>
                <a:tab pos="2232025" algn="l"/>
                <a:tab pos="2459038" algn="l"/>
              </a:tabLst>
            </a:pPr>
            <a:r>
              <a:rPr lang="en-US" smtClean="0">
                <a:solidFill>
                  <a:srgbClr val="0000FF"/>
                </a:solidFill>
              </a:rPr>
              <a:t>	     wait ( chopStick[ (i + 1) % 5] );</a:t>
            </a:r>
          </a:p>
          <a:p>
            <a:pPr marL="1200150" lvl="2" indent="-342900">
              <a:lnSpc>
                <a:spcPct val="90000"/>
              </a:lnSpc>
              <a:buFont typeface="Webdings" charset="2"/>
              <a:buNone/>
              <a:tabLst>
                <a:tab pos="1712913" algn="l"/>
                <a:tab pos="2005013" algn="l"/>
                <a:tab pos="2232025" algn="l"/>
                <a:tab pos="2459038" algn="l"/>
              </a:tabLst>
            </a:pPr>
            <a:r>
              <a:rPr lang="en-US" smtClean="0">
                <a:solidFill>
                  <a:srgbClr val="0000FF"/>
                </a:solidFill>
              </a:rPr>
              <a:t>	</a:t>
            </a:r>
          </a:p>
          <a:p>
            <a:pPr marL="1200150" lvl="2" indent="-342900">
              <a:lnSpc>
                <a:spcPct val="90000"/>
              </a:lnSpc>
              <a:buFont typeface="Webdings" charset="2"/>
              <a:buNone/>
              <a:tabLst>
                <a:tab pos="1712913" algn="l"/>
                <a:tab pos="2005013" algn="l"/>
                <a:tab pos="2232025" algn="l"/>
                <a:tab pos="2459038" algn="l"/>
              </a:tabLst>
            </a:pPr>
            <a:r>
              <a:rPr lang="en-US" smtClean="0">
                <a:solidFill>
                  <a:srgbClr val="0000FF"/>
                </a:solidFill>
              </a:rPr>
              <a:t>	             //  eat</a:t>
            </a:r>
          </a:p>
          <a:p>
            <a:pPr marL="1200150" lvl="2" indent="-342900">
              <a:lnSpc>
                <a:spcPct val="90000"/>
              </a:lnSpc>
              <a:buFont typeface="Webdings" charset="2"/>
              <a:buNone/>
              <a:tabLst>
                <a:tab pos="1712913" algn="l"/>
                <a:tab pos="2005013" algn="l"/>
                <a:tab pos="2232025" algn="l"/>
                <a:tab pos="2459038" algn="l"/>
              </a:tabLst>
            </a:pPr>
            <a:endParaRPr lang="en-US" smtClean="0">
              <a:solidFill>
                <a:srgbClr val="0000FF"/>
              </a:solidFill>
            </a:endParaRPr>
          </a:p>
          <a:p>
            <a:pPr marL="1200150" lvl="2" indent="-342900">
              <a:lnSpc>
                <a:spcPct val="90000"/>
              </a:lnSpc>
              <a:buFont typeface="Webdings" charset="2"/>
              <a:buNone/>
              <a:tabLst>
                <a:tab pos="1712913" algn="l"/>
                <a:tab pos="2005013" algn="l"/>
                <a:tab pos="2232025" algn="l"/>
                <a:tab pos="2459038" algn="l"/>
              </a:tabLst>
            </a:pPr>
            <a:r>
              <a:rPr lang="en-US" smtClean="0">
                <a:solidFill>
                  <a:srgbClr val="0000FF"/>
                </a:solidFill>
              </a:rPr>
              <a:t>	     signal ( chopstick[i] );</a:t>
            </a:r>
          </a:p>
          <a:p>
            <a:pPr marL="1200150" lvl="2" indent="-342900">
              <a:lnSpc>
                <a:spcPct val="90000"/>
              </a:lnSpc>
              <a:buFont typeface="Webdings" charset="2"/>
              <a:buNone/>
              <a:tabLst>
                <a:tab pos="1712913" algn="l"/>
                <a:tab pos="2005013" algn="l"/>
                <a:tab pos="2232025" algn="l"/>
                <a:tab pos="2459038" algn="l"/>
              </a:tabLst>
            </a:pPr>
            <a:r>
              <a:rPr lang="en-US" smtClean="0">
                <a:solidFill>
                  <a:srgbClr val="0000FF"/>
                </a:solidFill>
              </a:rPr>
              <a:t>	     signal (chopstick[ (i + 1) % 5] );</a:t>
            </a:r>
          </a:p>
          <a:p>
            <a:pPr marL="1200150" lvl="2" indent="-342900">
              <a:lnSpc>
                <a:spcPct val="90000"/>
              </a:lnSpc>
              <a:buFont typeface="Webdings" charset="2"/>
              <a:buNone/>
              <a:tabLst>
                <a:tab pos="1712913" algn="l"/>
                <a:tab pos="2005013" algn="l"/>
                <a:tab pos="2232025" algn="l"/>
                <a:tab pos="2459038" algn="l"/>
              </a:tabLst>
            </a:pPr>
            <a:r>
              <a:rPr lang="en-US" smtClean="0">
                <a:solidFill>
                  <a:srgbClr val="0000FF"/>
                </a:solidFill>
              </a:rPr>
              <a:t>	</a:t>
            </a:r>
          </a:p>
          <a:p>
            <a:pPr marL="1200150" lvl="2" indent="-342900">
              <a:lnSpc>
                <a:spcPct val="90000"/>
              </a:lnSpc>
              <a:buFont typeface="Webdings" charset="2"/>
              <a:buNone/>
              <a:tabLst>
                <a:tab pos="1712913" algn="l"/>
                <a:tab pos="2005013" algn="l"/>
                <a:tab pos="2232025" algn="l"/>
                <a:tab pos="2459038" algn="l"/>
              </a:tabLst>
            </a:pPr>
            <a:r>
              <a:rPr lang="en-US" smtClean="0">
                <a:solidFill>
                  <a:srgbClr val="0000FF"/>
                </a:solidFill>
              </a:rPr>
              <a:t>                 //  think</a:t>
            </a:r>
          </a:p>
          <a:p>
            <a:pPr marL="1200150" lvl="2" indent="-342900">
              <a:lnSpc>
                <a:spcPct val="90000"/>
              </a:lnSpc>
              <a:buFont typeface="Webdings" charset="2"/>
              <a:buNone/>
              <a:tabLst>
                <a:tab pos="1712913" algn="l"/>
                <a:tab pos="2005013" algn="l"/>
                <a:tab pos="2232025" algn="l"/>
                <a:tab pos="2459038" algn="l"/>
              </a:tabLst>
            </a:pPr>
            <a:endParaRPr lang="en-US" smtClean="0">
              <a:solidFill>
                <a:srgbClr val="0000FF"/>
              </a:solidFill>
            </a:endParaRPr>
          </a:p>
          <a:p>
            <a:pPr marL="1200150" lvl="2" indent="-342900">
              <a:lnSpc>
                <a:spcPct val="90000"/>
              </a:lnSpc>
              <a:buFont typeface="Webdings" charset="2"/>
              <a:buNone/>
              <a:tabLst>
                <a:tab pos="1712913" algn="l"/>
                <a:tab pos="2005013" algn="l"/>
                <a:tab pos="2232025" algn="l"/>
                <a:tab pos="2459038" algn="l"/>
              </a:tabLst>
            </a:pPr>
            <a:r>
              <a:rPr lang="en-US" smtClean="0">
                <a:solidFill>
                  <a:srgbClr val="0000FF"/>
                </a:solidFill>
              </a:rPr>
              <a:t>} while (TRUE);</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smtClean="0"/>
              <a:t>Dining philosophers, discussion</a:t>
            </a:r>
          </a:p>
        </p:txBody>
      </p:sp>
      <p:sp>
        <p:nvSpPr>
          <p:cNvPr id="35843" name="Content Placeholder 2"/>
          <p:cNvSpPr>
            <a:spLocks noGrp="1"/>
          </p:cNvSpPr>
          <p:nvPr>
            <p:ph idx="1"/>
          </p:nvPr>
        </p:nvSpPr>
        <p:spPr/>
        <p:txBody>
          <a:bodyPr/>
          <a:lstStyle/>
          <a:p>
            <a:r>
              <a:rPr lang="en-US" smtClean="0"/>
              <a:t>Can lead to a deadlock: all the philosophers have the right chopstick, and wait for the left</a:t>
            </a:r>
          </a:p>
          <a:p>
            <a:r>
              <a:rPr lang="en-US" smtClean="0"/>
              <a:t>Deadlock free solutions:</a:t>
            </a:r>
          </a:p>
          <a:p>
            <a:pPr lvl="1"/>
            <a:r>
              <a:rPr lang="en-US" smtClean="0"/>
              <a:t>Introduce a common critical section, eg a semaphor “chopstickpick”, and do the picking in the critical section – no deadlock, but several other problems</a:t>
            </a:r>
          </a:p>
          <a:p>
            <a:pPr lvl="1"/>
            <a:r>
              <a:rPr lang="en-US" smtClean="0"/>
              <a:t>Asymmetric solution: odd philosophers pick up their left chopstick first, while even philosophers their right chopstick (essentially, prioritize chopsticks).</a:t>
            </a:r>
          </a:p>
          <a:p>
            <a:pPr lvl="1"/>
            <a:endParaRPr lang="en-US" smtClean="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857250" y="158750"/>
            <a:ext cx="8077200" cy="609600"/>
          </a:xfrm>
        </p:spPr>
        <p:txBody>
          <a:bodyPr/>
          <a:lstStyle/>
          <a:p>
            <a:pPr eaLnBrk="1" hangingPunct="1"/>
            <a:r>
              <a:rPr lang="en-US" sz="2800" smtClean="0"/>
              <a:t>Solution to Dining Philosophers with monitors</a:t>
            </a:r>
          </a:p>
        </p:txBody>
      </p:sp>
      <p:sp>
        <p:nvSpPr>
          <p:cNvPr id="36867" name="Rectangle 3"/>
          <p:cNvSpPr>
            <a:spLocks noGrp="1" noChangeArrowheads="1"/>
          </p:cNvSpPr>
          <p:nvPr>
            <p:ph type="body" idx="1"/>
          </p:nvPr>
        </p:nvSpPr>
        <p:spPr>
          <a:xfrm>
            <a:off x="827088" y="1279525"/>
            <a:ext cx="7123112" cy="5384800"/>
          </a:xfrm>
        </p:spPr>
        <p:txBody>
          <a:bodyPr/>
          <a:lstStyle/>
          <a:p>
            <a:pPr>
              <a:lnSpc>
                <a:spcPct val="80000"/>
              </a:lnSpc>
              <a:buFont typeface="Monotype Sorts" charset="2"/>
              <a:buNone/>
            </a:pPr>
            <a:r>
              <a:rPr lang="en-US" sz="1600" smtClean="0">
                <a:solidFill>
                  <a:srgbClr val="0000FF"/>
                </a:solidFill>
              </a:rPr>
              <a:t>monitor DP</a:t>
            </a:r>
          </a:p>
          <a:p>
            <a:pPr>
              <a:lnSpc>
                <a:spcPct val="80000"/>
              </a:lnSpc>
              <a:buFont typeface="Monotype Sorts" charset="2"/>
              <a:buNone/>
            </a:pPr>
            <a:r>
              <a:rPr lang="en-US" sz="1600" smtClean="0">
                <a:solidFill>
                  <a:srgbClr val="0000FF"/>
                </a:solidFill>
              </a:rPr>
              <a:t>   { </a:t>
            </a:r>
          </a:p>
          <a:p>
            <a:pPr>
              <a:lnSpc>
                <a:spcPct val="80000"/>
              </a:lnSpc>
              <a:buFont typeface="Monotype Sorts" charset="2"/>
              <a:buNone/>
            </a:pPr>
            <a:r>
              <a:rPr lang="en-US" sz="1600" smtClean="0">
                <a:solidFill>
                  <a:srgbClr val="0000FF"/>
                </a:solidFill>
              </a:rPr>
              <a:t>	enum { THINKING; HUNGRY, EATING) state [5] ;</a:t>
            </a:r>
          </a:p>
          <a:p>
            <a:pPr>
              <a:lnSpc>
                <a:spcPct val="80000"/>
              </a:lnSpc>
              <a:buFont typeface="Monotype Sorts" charset="2"/>
              <a:buNone/>
            </a:pPr>
            <a:r>
              <a:rPr lang="en-US" sz="1600" smtClean="0">
                <a:solidFill>
                  <a:srgbClr val="0000FF"/>
                </a:solidFill>
              </a:rPr>
              <a:t>	condition self [5];</a:t>
            </a:r>
          </a:p>
          <a:p>
            <a:pPr>
              <a:lnSpc>
                <a:spcPct val="80000"/>
              </a:lnSpc>
              <a:buFont typeface="Monotype Sorts" charset="2"/>
              <a:buNone/>
            </a:pPr>
            <a:endParaRPr lang="en-US" sz="1600" smtClean="0">
              <a:solidFill>
                <a:srgbClr val="0000FF"/>
              </a:solidFill>
            </a:endParaRPr>
          </a:p>
          <a:p>
            <a:pPr>
              <a:lnSpc>
                <a:spcPct val="80000"/>
              </a:lnSpc>
              <a:buFont typeface="Monotype Sorts" charset="2"/>
              <a:buNone/>
            </a:pPr>
            <a:r>
              <a:rPr lang="en-US" sz="1600" smtClean="0">
                <a:solidFill>
                  <a:srgbClr val="0000FF"/>
                </a:solidFill>
              </a:rPr>
              <a:t>	void pickup (int i) { </a:t>
            </a:r>
          </a:p>
          <a:p>
            <a:pPr>
              <a:lnSpc>
                <a:spcPct val="80000"/>
              </a:lnSpc>
              <a:buFont typeface="Monotype Sorts" charset="2"/>
              <a:buNone/>
            </a:pPr>
            <a:r>
              <a:rPr lang="en-US" sz="1600" smtClean="0">
                <a:solidFill>
                  <a:srgbClr val="0000FF"/>
                </a:solidFill>
              </a:rPr>
              <a:t>	       state[i] = HUNGRY;</a:t>
            </a:r>
          </a:p>
          <a:p>
            <a:pPr>
              <a:lnSpc>
                <a:spcPct val="80000"/>
              </a:lnSpc>
              <a:buFont typeface="Monotype Sorts" charset="2"/>
              <a:buNone/>
            </a:pPr>
            <a:r>
              <a:rPr lang="en-US" sz="1600" smtClean="0">
                <a:solidFill>
                  <a:srgbClr val="0000FF"/>
                </a:solidFill>
              </a:rPr>
              <a:t>	       test(i);</a:t>
            </a:r>
          </a:p>
          <a:p>
            <a:pPr>
              <a:lnSpc>
                <a:spcPct val="80000"/>
              </a:lnSpc>
              <a:buFont typeface="Monotype Sorts" charset="2"/>
              <a:buNone/>
            </a:pPr>
            <a:r>
              <a:rPr lang="en-US" sz="1600" smtClean="0">
                <a:solidFill>
                  <a:srgbClr val="0000FF"/>
                </a:solidFill>
              </a:rPr>
              <a:t>	       if (state[i] != EATING) self [i].wait;</a:t>
            </a:r>
          </a:p>
          <a:p>
            <a:pPr>
              <a:lnSpc>
                <a:spcPct val="80000"/>
              </a:lnSpc>
              <a:buFont typeface="Monotype Sorts" charset="2"/>
              <a:buNone/>
            </a:pPr>
            <a:r>
              <a:rPr lang="en-US" sz="1600" smtClean="0">
                <a:solidFill>
                  <a:srgbClr val="0000FF"/>
                </a:solidFill>
              </a:rPr>
              <a:t>	}</a:t>
            </a:r>
          </a:p>
          <a:p>
            <a:pPr>
              <a:lnSpc>
                <a:spcPct val="80000"/>
              </a:lnSpc>
              <a:buFont typeface="Monotype Sorts" charset="2"/>
              <a:buNone/>
            </a:pPr>
            <a:r>
              <a:rPr lang="en-US" sz="1600" smtClean="0">
                <a:solidFill>
                  <a:srgbClr val="0000FF"/>
                </a:solidFill>
              </a:rPr>
              <a:t>	</a:t>
            </a:r>
          </a:p>
          <a:p>
            <a:pPr>
              <a:lnSpc>
                <a:spcPct val="80000"/>
              </a:lnSpc>
              <a:buFont typeface="Monotype Sorts" charset="2"/>
              <a:buNone/>
            </a:pPr>
            <a:r>
              <a:rPr lang="en-US" sz="1600" smtClean="0">
                <a:solidFill>
                  <a:srgbClr val="0000FF"/>
                </a:solidFill>
              </a:rPr>
              <a:t>       void putdown (int i) { </a:t>
            </a:r>
          </a:p>
          <a:p>
            <a:pPr>
              <a:lnSpc>
                <a:spcPct val="80000"/>
              </a:lnSpc>
              <a:buFont typeface="Monotype Sorts" charset="2"/>
              <a:buNone/>
            </a:pPr>
            <a:r>
              <a:rPr lang="en-US" sz="1600" smtClean="0">
                <a:solidFill>
                  <a:srgbClr val="0000FF"/>
                </a:solidFill>
              </a:rPr>
              <a:t>	       state[i] = THINKING;</a:t>
            </a:r>
          </a:p>
          <a:p>
            <a:pPr>
              <a:lnSpc>
                <a:spcPct val="80000"/>
              </a:lnSpc>
              <a:buFont typeface="Monotype Sorts" charset="2"/>
              <a:buNone/>
            </a:pPr>
            <a:r>
              <a:rPr lang="en-US" sz="1600" smtClean="0">
                <a:solidFill>
                  <a:srgbClr val="0000FF"/>
                </a:solidFill>
              </a:rPr>
              <a:t>                   // test left and right neighbors</a:t>
            </a:r>
          </a:p>
          <a:p>
            <a:pPr>
              <a:lnSpc>
                <a:spcPct val="80000"/>
              </a:lnSpc>
              <a:buFont typeface="Monotype Sorts" charset="2"/>
              <a:buNone/>
            </a:pPr>
            <a:r>
              <a:rPr lang="en-US" sz="1600" smtClean="0">
                <a:solidFill>
                  <a:srgbClr val="0000FF"/>
                </a:solidFill>
              </a:rPr>
              <a:t>	        test((i + 4) % 5);</a:t>
            </a:r>
          </a:p>
          <a:p>
            <a:pPr>
              <a:lnSpc>
                <a:spcPct val="80000"/>
              </a:lnSpc>
              <a:buFont typeface="Monotype Sorts" charset="2"/>
              <a:buNone/>
            </a:pPr>
            <a:r>
              <a:rPr lang="en-US" sz="1600" smtClean="0">
                <a:solidFill>
                  <a:srgbClr val="0000FF"/>
                </a:solidFill>
              </a:rPr>
              <a:t>	        test((i + 1) % 5);</a:t>
            </a:r>
          </a:p>
          <a:p>
            <a:pPr>
              <a:lnSpc>
                <a:spcPct val="80000"/>
              </a:lnSpc>
              <a:buFont typeface="Monotype Sorts" charset="2"/>
              <a:buNone/>
            </a:pPr>
            <a:r>
              <a:rPr lang="en-US" sz="1600" smtClean="0">
                <a:solidFill>
                  <a:srgbClr val="0000FF"/>
                </a:solidFill>
              </a:rPr>
              <a:t>        }</a:t>
            </a:r>
          </a:p>
          <a:p>
            <a:pPr>
              <a:lnSpc>
                <a:spcPct val="80000"/>
              </a:lnSpc>
              <a:buFont typeface="Monotype Sorts" charset="2"/>
              <a:buNone/>
            </a:pPr>
            <a:r>
              <a:rPr lang="en-US" sz="1600" smtClean="0">
                <a:solidFill>
                  <a:srgbClr val="0000FF"/>
                </a:solidFill>
              </a:rPr>
              <a:t>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522288" y="144463"/>
            <a:ext cx="8429625" cy="638175"/>
          </a:xfrm>
        </p:spPr>
        <p:txBody>
          <a:bodyPr/>
          <a:lstStyle/>
          <a:p>
            <a:pPr eaLnBrk="1" hangingPunct="1"/>
            <a:r>
              <a:rPr lang="en-US" sz="2800" smtClean="0"/>
              <a:t>Solution to Dining Philosophers (cont)</a:t>
            </a:r>
          </a:p>
        </p:txBody>
      </p:sp>
      <p:sp>
        <p:nvSpPr>
          <p:cNvPr id="37891" name="Rectangle 3"/>
          <p:cNvSpPr>
            <a:spLocks noGrp="1" noChangeArrowheads="1"/>
          </p:cNvSpPr>
          <p:nvPr>
            <p:ph type="body" idx="1"/>
          </p:nvPr>
        </p:nvSpPr>
        <p:spPr>
          <a:xfrm>
            <a:off x="827088" y="1279525"/>
            <a:ext cx="7805737" cy="5268913"/>
          </a:xfrm>
        </p:spPr>
        <p:txBody>
          <a:bodyPr/>
          <a:lstStyle/>
          <a:p>
            <a:pPr>
              <a:lnSpc>
                <a:spcPct val="80000"/>
              </a:lnSpc>
              <a:buFont typeface="Monotype Sorts" charset="2"/>
              <a:buNone/>
            </a:pPr>
            <a:endParaRPr lang="en-US" sz="1600" smtClean="0">
              <a:solidFill>
                <a:srgbClr val="0000FF"/>
              </a:solidFill>
            </a:endParaRPr>
          </a:p>
          <a:p>
            <a:pPr>
              <a:lnSpc>
                <a:spcPct val="80000"/>
              </a:lnSpc>
              <a:buFont typeface="Monotype Sorts" charset="2"/>
              <a:buNone/>
            </a:pPr>
            <a:r>
              <a:rPr lang="en-US" sz="1600" smtClean="0">
                <a:solidFill>
                  <a:srgbClr val="0000FF"/>
                </a:solidFill>
              </a:rPr>
              <a:t>	void test (int i) { </a:t>
            </a:r>
          </a:p>
          <a:p>
            <a:pPr>
              <a:lnSpc>
                <a:spcPct val="80000"/>
              </a:lnSpc>
              <a:buFont typeface="Monotype Sorts" charset="2"/>
              <a:buNone/>
            </a:pPr>
            <a:r>
              <a:rPr lang="en-US" sz="1600" smtClean="0">
                <a:solidFill>
                  <a:srgbClr val="0000FF"/>
                </a:solidFill>
              </a:rPr>
              <a:t>	        if ( (state[(i + 4) % 5] != EATING) &amp;&amp;</a:t>
            </a:r>
          </a:p>
          <a:p>
            <a:pPr>
              <a:lnSpc>
                <a:spcPct val="80000"/>
              </a:lnSpc>
              <a:buFont typeface="Monotype Sorts" charset="2"/>
              <a:buNone/>
            </a:pPr>
            <a:r>
              <a:rPr lang="en-US" sz="1600" smtClean="0">
                <a:solidFill>
                  <a:srgbClr val="0000FF"/>
                </a:solidFill>
              </a:rPr>
              <a:t>	        (state[i] == HUNGRY) &amp;&amp;</a:t>
            </a:r>
          </a:p>
          <a:p>
            <a:pPr>
              <a:lnSpc>
                <a:spcPct val="80000"/>
              </a:lnSpc>
              <a:buFont typeface="Monotype Sorts" charset="2"/>
              <a:buNone/>
            </a:pPr>
            <a:r>
              <a:rPr lang="en-US" sz="1600" smtClean="0">
                <a:solidFill>
                  <a:srgbClr val="0000FF"/>
                </a:solidFill>
              </a:rPr>
              <a:t>	        (state[(i + 1) % 5] != EATING) ) { </a:t>
            </a:r>
          </a:p>
          <a:p>
            <a:pPr>
              <a:lnSpc>
                <a:spcPct val="80000"/>
              </a:lnSpc>
              <a:buFont typeface="Monotype Sorts" charset="2"/>
              <a:buNone/>
            </a:pPr>
            <a:r>
              <a:rPr lang="en-US" sz="1600" smtClean="0">
                <a:solidFill>
                  <a:srgbClr val="0000FF"/>
                </a:solidFill>
              </a:rPr>
              <a:t>	             state[i] = EATING ;</a:t>
            </a:r>
          </a:p>
          <a:p>
            <a:pPr>
              <a:lnSpc>
                <a:spcPct val="80000"/>
              </a:lnSpc>
              <a:buFont typeface="Monotype Sorts" charset="2"/>
              <a:buNone/>
            </a:pPr>
            <a:r>
              <a:rPr lang="en-US" sz="1600" smtClean="0">
                <a:solidFill>
                  <a:srgbClr val="0000FF"/>
                </a:solidFill>
              </a:rPr>
              <a:t>		    self[i].signal () ;</a:t>
            </a:r>
          </a:p>
          <a:p>
            <a:pPr>
              <a:lnSpc>
                <a:spcPct val="80000"/>
              </a:lnSpc>
              <a:buFont typeface="Monotype Sorts" charset="2"/>
              <a:buNone/>
            </a:pPr>
            <a:r>
              <a:rPr lang="en-US" sz="1600" smtClean="0">
                <a:solidFill>
                  <a:srgbClr val="0000FF"/>
                </a:solidFill>
              </a:rPr>
              <a:t>	         }</a:t>
            </a:r>
          </a:p>
          <a:p>
            <a:pPr>
              <a:lnSpc>
                <a:spcPct val="80000"/>
              </a:lnSpc>
              <a:buFont typeface="Monotype Sorts" charset="2"/>
              <a:buNone/>
            </a:pPr>
            <a:r>
              <a:rPr lang="en-US" sz="1600" smtClean="0">
                <a:solidFill>
                  <a:srgbClr val="0000FF"/>
                </a:solidFill>
              </a:rPr>
              <a:t>	 }</a:t>
            </a:r>
          </a:p>
          <a:p>
            <a:pPr>
              <a:lnSpc>
                <a:spcPct val="80000"/>
              </a:lnSpc>
              <a:buFont typeface="Monotype Sorts" charset="2"/>
              <a:buNone/>
            </a:pPr>
            <a:endParaRPr lang="en-US" sz="1600" smtClean="0">
              <a:solidFill>
                <a:srgbClr val="0000FF"/>
              </a:solidFill>
            </a:endParaRPr>
          </a:p>
          <a:p>
            <a:pPr>
              <a:lnSpc>
                <a:spcPct val="80000"/>
              </a:lnSpc>
              <a:buFont typeface="Monotype Sorts" charset="2"/>
              <a:buNone/>
            </a:pPr>
            <a:r>
              <a:rPr lang="en-US" sz="1600" smtClean="0">
                <a:solidFill>
                  <a:srgbClr val="0000FF"/>
                </a:solidFill>
              </a:rPr>
              <a:t>       initialization_code() { </a:t>
            </a:r>
          </a:p>
          <a:p>
            <a:pPr>
              <a:lnSpc>
                <a:spcPct val="80000"/>
              </a:lnSpc>
              <a:buFont typeface="Monotype Sorts" charset="2"/>
              <a:buNone/>
            </a:pPr>
            <a:r>
              <a:rPr lang="en-US" sz="1600" smtClean="0">
                <a:solidFill>
                  <a:srgbClr val="0000FF"/>
                </a:solidFill>
              </a:rPr>
              <a:t>	       for (int i = 0; i &lt; 5; i++)</a:t>
            </a:r>
          </a:p>
          <a:p>
            <a:pPr>
              <a:lnSpc>
                <a:spcPct val="80000"/>
              </a:lnSpc>
              <a:buFont typeface="Monotype Sorts" charset="2"/>
              <a:buNone/>
            </a:pPr>
            <a:r>
              <a:rPr lang="en-US" sz="1600" smtClean="0">
                <a:solidFill>
                  <a:srgbClr val="0000FF"/>
                </a:solidFill>
              </a:rPr>
              <a:t>	       state[i] = THINKING;</a:t>
            </a:r>
          </a:p>
          <a:p>
            <a:pPr>
              <a:lnSpc>
                <a:spcPct val="80000"/>
              </a:lnSpc>
              <a:buFont typeface="Monotype Sorts" charset="2"/>
              <a:buNone/>
            </a:pPr>
            <a:r>
              <a:rPr lang="en-US" sz="1600" i="1" smtClean="0">
                <a:solidFill>
                  <a:srgbClr val="0000FF"/>
                </a:solidFill>
              </a:rPr>
              <a:t>	</a:t>
            </a:r>
            <a:r>
              <a:rPr lang="en-US" sz="1600" smtClean="0">
                <a:solidFill>
                  <a:srgbClr val="0000FF"/>
                </a:solidFill>
              </a:rPr>
              <a:t>}</a:t>
            </a:r>
          </a:p>
          <a:p>
            <a:pPr>
              <a:lnSpc>
                <a:spcPct val="80000"/>
              </a:lnSpc>
              <a:buFont typeface="Monotype Sorts" charset="2"/>
              <a:buNone/>
            </a:pPr>
            <a:r>
              <a:rPr lang="en-US" sz="1600" smtClean="0">
                <a:solidFill>
                  <a:srgbClr val="0000FF"/>
                </a:solidFill>
              </a:rPr>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522288" y="144463"/>
            <a:ext cx="8429625" cy="638175"/>
          </a:xfrm>
        </p:spPr>
        <p:txBody>
          <a:bodyPr/>
          <a:lstStyle/>
          <a:p>
            <a:pPr eaLnBrk="1" hangingPunct="1"/>
            <a:r>
              <a:rPr lang="en-US" sz="2800" smtClean="0"/>
              <a:t>Solution to Dining Philosophers (cont)</a:t>
            </a:r>
          </a:p>
        </p:txBody>
      </p:sp>
      <p:sp>
        <p:nvSpPr>
          <p:cNvPr id="38915" name="Rectangle 3"/>
          <p:cNvSpPr>
            <a:spLocks noGrp="1" noChangeArrowheads="1"/>
          </p:cNvSpPr>
          <p:nvPr>
            <p:ph type="body" idx="1"/>
          </p:nvPr>
        </p:nvSpPr>
        <p:spPr>
          <a:xfrm>
            <a:off x="827088" y="1279525"/>
            <a:ext cx="7805737" cy="5268913"/>
          </a:xfrm>
        </p:spPr>
        <p:txBody>
          <a:bodyPr/>
          <a:lstStyle/>
          <a:p>
            <a:pPr>
              <a:lnSpc>
                <a:spcPct val="80000"/>
              </a:lnSpc>
              <a:buFont typeface="Monotype Sorts" charset="2"/>
              <a:buNone/>
            </a:pPr>
            <a:endParaRPr lang="en-US" sz="1600" smtClean="0">
              <a:solidFill>
                <a:srgbClr val="0000FF"/>
              </a:solidFill>
            </a:endParaRPr>
          </a:p>
          <a:p>
            <a:pPr>
              <a:lnSpc>
                <a:spcPct val="80000"/>
              </a:lnSpc>
            </a:pPr>
            <a:r>
              <a:rPr lang="en-US" smtClean="0"/>
              <a:t>Each philosopher </a:t>
            </a:r>
            <a:r>
              <a:rPr lang="en-US" i="1" smtClean="0"/>
              <a:t>I </a:t>
            </a:r>
            <a:r>
              <a:rPr lang="en-US" smtClean="0"/>
              <a:t>invokes the</a:t>
            </a:r>
            <a:r>
              <a:rPr lang="en-US" i="1" smtClean="0"/>
              <a:t> </a:t>
            </a:r>
            <a:r>
              <a:rPr lang="en-US" smtClean="0"/>
              <a:t>operations </a:t>
            </a:r>
            <a:r>
              <a:rPr lang="en-US" smtClean="0">
                <a:solidFill>
                  <a:srgbClr val="0000FF"/>
                </a:solidFill>
              </a:rPr>
              <a:t>pickup()</a:t>
            </a:r>
          </a:p>
          <a:p>
            <a:pPr>
              <a:lnSpc>
                <a:spcPct val="80000"/>
              </a:lnSpc>
              <a:buFont typeface="Monotype Sorts" charset="2"/>
              <a:buNone/>
            </a:pPr>
            <a:r>
              <a:rPr lang="en-US" i="1" smtClean="0"/>
              <a:t>      </a:t>
            </a:r>
            <a:r>
              <a:rPr lang="en-US" smtClean="0"/>
              <a:t>and </a:t>
            </a:r>
            <a:r>
              <a:rPr lang="en-US" smtClean="0">
                <a:solidFill>
                  <a:srgbClr val="0000FF"/>
                </a:solidFill>
              </a:rPr>
              <a:t>putdown()</a:t>
            </a:r>
            <a:r>
              <a:rPr lang="en-US" smtClean="0"/>
              <a:t> in the following sequence:</a:t>
            </a:r>
          </a:p>
          <a:p>
            <a:pPr>
              <a:lnSpc>
                <a:spcPct val="80000"/>
              </a:lnSpc>
              <a:buFont typeface="Monotype Sorts" charset="2"/>
              <a:buNone/>
            </a:pPr>
            <a:endParaRPr lang="en-US" smtClean="0"/>
          </a:p>
          <a:p>
            <a:pPr>
              <a:lnSpc>
                <a:spcPct val="80000"/>
              </a:lnSpc>
              <a:buFont typeface="Monotype Sorts" charset="2"/>
              <a:buNone/>
            </a:pPr>
            <a:r>
              <a:rPr lang="en-US" smtClean="0">
                <a:solidFill>
                  <a:srgbClr val="0000FF"/>
                </a:solidFill>
              </a:rPr>
              <a:t>              DiningPhilosophters.pickup (i);</a:t>
            </a:r>
          </a:p>
          <a:p>
            <a:pPr>
              <a:lnSpc>
                <a:spcPct val="80000"/>
              </a:lnSpc>
              <a:buFont typeface="Monotype Sorts" charset="2"/>
              <a:buNone/>
            </a:pPr>
            <a:endParaRPr lang="en-US" smtClean="0">
              <a:solidFill>
                <a:srgbClr val="0000FF"/>
              </a:solidFill>
            </a:endParaRPr>
          </a:p>
          <a:p>
            <a:pPr>
              <a:lnSpc>
                <a:spcPct val="80000"/>
              </a:lnSpc>
              <a:buFont typeface="Monotype Sorts" charset="2"/>
              <a:buNone/>
            </a:pPr>
            <a:r>
              <a:rPr lang="en-US" smtClean="0">
                <a:solidFill>
                  <a:srgbClr val="0000FF"/>
                </a:solidFill>
              </a:rPr>
              <a:t>                   EAT</a:t>
            </a:r>
          </a:p>
          <a:p>
            <a:pPr>
              <a:lnSpc>
                <a:spcPct val="80000"/>
              </a:lnSpc>
              <a:buFont typeface="Monotype Sorts" charset="2"/>
              <a:buNone/>
            </a:pPr>
            <a:endParaRPr lang="en-US" smtClean="0">
              <a:solidFill>
                <a:srgbClr val="0000FF"/>
              </a:solidFill>
            </a:endParaRPr>
          </a:p>
          <a:p>
            <a:pPr>
              <a:lnSpc>
                <a:spcPct val="80000"/>
              </a:lnSpc>
              <a:buFont typeface="Monotype Sorts" charset="2"/>
              <a:buNone/>
            </a:pPr>
            <a:r>
              <a:rPr lang="en-US" smtClean="0">
                <a:solidFill>
                  <a:srgbClr val="0000FF"/>
                </a:solidFill>
              </a:rPr>
              <a:t>               DiningPhilosophers.putdown (i);</a:t>
            </a:r>
          </a:p>
          <a:p>
            <a:pPr>
              <a:lnSpc>
                <a:spcPct val="80000"/>
              </a:lnSpc>
              <a:buFont typeface="Monotype Sorts" charset="2"/>
              <a:buNone/>
            </a:pPr>
            <a:endParaRPr lang="en-US" smtClean="0">
              <a:solidFill>
                <a:srgbClr val="0000FF"/>
              </a:solidFill>
            </a:endParaRPr>
          </a:p>
          <a:p>
            <a:pPr>
              <a:lnSpc>
                <a:spcPct val="80000"/>
              </a:lnSpc>
              <a:buFont typeface="Monotype Sorts" charset="2"/>
              <a:buNone/>
            </a:pPr>
            <a:endParaRPr lang="en-US" smtClean="0">
              <a:solidFill>
                <a:srgbClr val="0000FF"/>
              </a:solidFill>
            </a:endParaRPr>
          </a:p>
          <a:p>
            <a:pPr>
              <a:lnSpc>
                <a:spcPct val="80000"/>
              </a:lnSpc>
              <a:buFont typeface="Monotype Sorts" charset="2"/>
              <a:buNone/>
            </a:pPr>
            <a:r>
              <a:rPr lang="en-US" i="1" smtClean="0">
                <a:solidFill>
                  <a:srgbClr val="0000FF"/>
                </a:solidFill>
              </a:rPr>
              <a:t>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ctrTitle"/>
          </p:nvPr>
        </p:nvSpPr>
        <p:spPr/>
        <p:txBody>
          <a:bodyPr/>
          <a:lstStyle/>
          <a:p>
            <a:pPr eaLnBrk="1" hangingPunct="1"/>
            <a:r>
              <a:rPr lang="en-US" smtClean="0"/>
              <a:t>End of Chapter 6</a:t>
            </a:r>
          </a:p>
        </p:txBody>
      </p:sp>
    </p:spTree>
  </p:cSld>
  <p:clrMapOvr>
    <a:masterClrMapping/>
  </p:clrMapOvr>
</p:sld>
</file>

<file path=ppt/theme/theme1.xml><?xml version="1.0" encoding="utf-8"?>
<a:theme xmlns:a="http://schemas.openxmlformats.org/drawingml/2006/main" name="os-8">
  <a:themeElements>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os-8">
      <a:majorFont>
        <a:latin typeface="Arial"/>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lnDef>
  </a:objectDefaults>
  <a:extraClrSchemeLst>
    <a:extraClrScheme>
      <a:clrScheme name="os-8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os-8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os-8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os-8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os-8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OS8</Template>
  <TotalTime>9521</TotalTime>
  <Words>1305</Words>
  <Application>Microsoft Office PowerPoint</Application>
  <PresentationFormat>On-screen Show (4:3)</PresentationFormat>
  <Paragraphs>428</Paragraphs>
  <Slides>37</Slides>
  <Notes>33</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os-8</vt:lpstr>
      <vt:lpstr>Chapter 6:  Process Synchronization</vt:lpstr>
      <vt:lpstr>Background</vt:lpstr>
      <vt:lpstr>Producer </vt:lpstr>
      <vt:lpstr>Consumer</vt:lpstr>
      <vt:lpstr>Race Condition</vt:lpstr>
      <vt:lpstr>Solution to Critical-Section Problem</vt:lpstr>
      <vt:lpstr>Peterson’s Solution</vt:lpstr>
      <vt:lpstr>Algorithm for Process Pi</vt:lpstr>
      <vt:lpstr>Synchronization Hardware</vt:lpstr>
      <vt:lpstr>Solution to Critical-section Problem Using Locks</vt:lpstr>
      <vt:lpstr>TestAndndSet Instruction </vt:lpstr>
      <vt:lpstr>Solution using TestAndSet</vt:lpstr>
      <vt:lpstr>Swap  Instruction</vt:lpstr>
      <vt:lpstr>Solution using Swap</vt:lpstr>
      <vt:lpstr>So, what does your computer have?</vt:lpstr>
      <vt:lpstr>Semaphore</vt:lpstr>
      <vt:lpstr>Semaphore as General Synchronization Tool</vt:lpstr>
      <vt:lpstr>Semaphore Implementation</vt:lpstr>
      <vt:lpstr>Semaphore Implementation with no Busy waiting </vt:lpstr>
      <vt:lpstr>Semaphore Implementation with no Busy waiting (Cont.)</vt:lpstr>
      <vt:lpstr>Monitors</vt:lpstr>
      <vt:lpstr>Java approach: monitors</vt:lpstr>
      <vt:lpstr>Deadlock and Starvation</vt:lpstr>
      <vt:lpstr>Classical Problems of Synchronization</vt:lpstr>
      <vt:lpstr>Bounded-Buffer Problem</vt:lpstr>
      <vt:lpstr>Bounded Buffer Problem (Cont.)</vt:lpstr>
      <vt:lpstr>Bounded Buffer Problem (Cont.)</vt:lpstr>
      <vt:lpstr>Readers-Writers Problem</vt:lpstr>
      <vt:lpstr>Readers-Writers Problem (Cont.)</vt:lpstr>
      <vt:lpstr>Readers-Writers Problem (Cont.)</vt:lpstr>
      <vt:lpstr>Dining-Philosophers Problem</vt:lpstr>
      <vt:lpstr>Dining-Philosophers Problem (Cont.)</vt:lpstr>
      <vt:lpstr>Dining philosophers, discussion</vt:lpstr>
      <vt:lpstr>Solution to Dining Philosophers with monitors</vt:lpstr>
      <vt:lpstr>Solution to Dining Philosophers (cont)</vt:lpstr>
      <vt:lpstr>Solution to Dining Philosophers (cont)</vt:lpstr>
      <vt:lpstr>End of Chapter 6</vt:lpstr>
    </vt:vector>
  </TitlesOfParts>
  <Company>Lucent Technologies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7:  Process Synchronization</dc:title>
  <dc:creator>Marilyn Turnamian</dc:creator>
  <cp:lastModifiedBy>lboloni</cp:lastModifiedBy>
  <cp:revision>270</cp:revision>
  <cp:lastPrinted>1999-08-27T16:17:10Z</cp:lastPrinted>
  <dcterms:created xsi:type="dcterms:W3CDTF">2008-08-14T20:35:16Z</dcterms:created>
  <dcterms:modified xsi:type="dcterms:W3CDTF">2015-09-30T18:36:05Z</dcterms:modified>
</cp:coreProperties>
</file>