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41"/>
  </p:notesMasterIdLst>
  <p:handoutMasterIdLst>
    <p:handoutMasterId r:id="rId42"/>
  </p:handoutMasterIdLst>
  <p:sldIdLst>
    <p:sldId id="299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315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314" r:id="rId4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88" y="-84"/>
      </p:cViewPr>
      <p:guideLst>
        <p:guide orient="horz" pos="788"/>
        <p:guide pos="5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04CFBFA-FBEA-44DE-8F0D-39F774264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3052DE7-C83B-4642-8F4E-7818E2371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9D086-4A19-4F4C-91D8-E8AC59363732}" type="slidenum">
              <a:rPr lang="en-US"/>
              <a:pPr/>
              <a:t>1</a:t>
            </a:fld>
            <a:endParaRPr lang="en-US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0246D9-BCE5-4387-8411-4DCEBBAB75C2}" type="slidenum">
              <a:rPr lang="en-US"/>
              <a:pPr/>
              <a:t>2</a:t>
            </a:fld>
            <a:endParaRPr lang="en-US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601E95-AE0D-4CD3-B641-94BB0DA6B620}" type="slidenum">
              <a:rPr lang="en-US"/>
              <a:pPr/>
              <a:t>3</a:t>
            </a:fld>
            <a:endParaRPr lang="en-US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C0662B-DC3F-4DC0-A9B1-194C5D372279}" type="slidenum">
              <a:rPr lang="en-US"/>
              <a:pPr/>
              <a:t>4</a:t>
            </a:fld>
            <a:endParaRPr lang="en-US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D1B34-F76E-44E3-8D59-3056D1BC69FF}" type="slidenum">
              <a:rPr lang="en-US"/>
              <a:pPr/>
              <a:t>5</a:t>
            </a:fld>
            <a:endParaRPr lang="en-US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4AAE8-2EC8-4343-9784-5C14B677C9D6}" type="slidenum">
              <a:rPr lang="en-US"/>
              <a:pPr/>
              <a:t>6</a:t>
            </a:fld>
            <a:endParaRPr lang="en-US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D7F7C-AF81-4062-B474-7B0AB1168DED}" type="slidenum">
              <a:rPr lang="en-US"/>
              <a:pPr/>
              <a:t>7</a:t>
            </a:fld>
            <a:endParaRPr lang="en-US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655B17-69D3-4A5A-A7A0-87E29041F73F}" type="slidenum">
              <a:rPr lang="en-US"/>
              <a:pPr/>
              <a:t>8</a:t>
            </a:fld>
            <a:endParaRPr lang="en-US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6D9FD8-13F0-44D1-90EC-F5B7624ED0C4}" type="slidenum">
              <a:rPr lang="en-US"/>
              <a:pPr/>
              <a:t>9</a:t>
            </a:fld>
            <a:endParaRPr lang="en-US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0A212E-AE40-497F-B13B-DAE93C2736F6}" type="slidenum">
              <a:rPr lang="en-US"/>
              <a:pPr/>
              <a:t>10</a:t>
            </a:fld>
            <a:endParaRPr lang="en-US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FD6485-DD2E-4C49-B372-C240AFDC4DDD}" type="slidenum">
              <a:rPr lang="en-US"/>
              <a:pPr/>
              <a:t>11</a:t>
            </a:fld>
            <a:endParaRPr lang="en-US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428B2-7F41-46B0-AB58-62BC1E097765}" type="slidenum">
              <a:rPr lang="en-US"/>
              <a:pPr/>
              <a:t>12</a:t>
            </a:fld>
            <a:endParaRPr lang="en-US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2BEC4-C552-4838-8B6D-AC0508F25245}" type="slidenum">
              <a:rPr lang="en-US"/>
              <a:pPr/>
              <a:t>13</a:t>
            </a:fld>
            <a:endParaRPr lang="en-US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68083C-F279-44F8-ADD8-C16ECF605FD7}" type="slidenum">
              <a:rPr lang="en-US"/>
              <a:pPr/>
              <a:t>15</a:t>
            </a:fld>
            <a:endParaRPr lang="en-US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14853-4E38-4AB0-A302-24751ACF537A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91DADB-0302-4ADF-85AD-EA619EB38120}" type="slidenum">
              <a:rPr lang="en-US"/>
              <a:pPr/>
              <a:t>17</a:t>
            </a:fld>
            <a:endParaRPr lang="en-US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B7E8D-ABA4-48BD-ABC0-B9ADDF7C04E4}" type="slidenum">
              <a:rPr lang="en-US"/>
              <a:pPr/>
              <a:t>18</a:t>
            </a:fld>
            <a:endParaRPr lang="en-US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69FEF-D081-4242-8953-C2A2D860A0EB}" type="slidenum">
              <a:rPr lang="en-US"/>
              <a:pPr/>
              <a:t>19</a:t>
            </a:fld>
            <a:endParaRPr lang="en-US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61B485-2A40-4E8F-9523-83E11E1F89D6}" type="slidenum">
              <a:rPr lang="en-US"/>
              <a:pPr/>
              <a:t>20</a:t>
            </a:fld>
            <a:endParaRPr lang="en-US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5EDE5-1CDA-4603-98DF-3630177D77C0}" type="slidenum">
              <a:rPr lang="en-US"/>
              <a:pPr/>
              <a:t>21</a:t>
            </a:fld>
            <a:endParaRPr lang="en-US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E17CA6-6CFE-4B4E-AEB0-B18580E7B73E}" type="slidenum">
              <a:rPr lang="en-US"/>
              <a:pPr/>
              <a:t>22</a:t>
            </a:fld>
            <a:endParaRPr lang="en-US"/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0EE0F4-F726-47BB-8758-7D4C8EAB406D}" type="slidenum">
              <a:rPr lang="en-US"/>
              <a:pPr/>
              <a:t>23</a:t>
            </a:fld>
            <a:endParaRPr lang="en-US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93B11F-EE56-4FD9-861B-D43357EC4941}" type="slidenum">
              <a:rPr lang="en-US"/>
              <a:pPr/>
              <a:t>24</a:t>
            </a:fld>
            <a:endParaRPr lang="en-US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02458B-886A-40EA-864B-CFC1461EAB8A}" type="slidenum">
              <a:rPr lang="en-US"/>
              <a:pPr/>
              <a:t>25</a:t>
            </a:fld>
            <a:endParaRPr lang="en-US"/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7251B4-A0AF-4536-B114-3159E47B5FC1}" type="slidenum">
              <a:rPr lang="en-US"/>
              <a:pPr/>
              <a:t>26</a:t>
            </a:fld>
            <a:endParaRPr lang="en-US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8CFA2C-F868-49DB-9326-56C552DCF1D8}" type="slidenum">
              <a:rPr lang="en-US"/>
              <a:pPr/>
              <a:t>27</a:t>
            </a:fld>
            <a:endParaRPr lang="en-US"/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C0E34F-4B59-4B33-AE68-5E57CC47AAE0}" type="slidenum">
              <a:rPr lang="en-US"/>
              <a:pPr/>
              <a:t>28</a:t>
            </a:fld>
            <a:endParaRPr lang="en-US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3B72B0-84D9-46AC-BD07-0B83563EE358}" type="slidenum">
              <a:rPr lang="en-US"/>
              <a:pPr/>
              <a:t>29</a:t>
            </a:fld>
            <a:endParaRPr lang="en-US"/>
          </a:p>
        </p:txBody>
      </p:sp>
      <p:sp>
        <p:nvSpPr>
          <p:cNvPr id="716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DC6EE-705E-48E2-9F54-10A79AA30638}" type="slidenum">
              <a:rPr lang="en-US"/>
              <a:pPr/>
              <a:t>30</a:t>
            </a:fld>
            <a:endParaRPr lang="en-US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2EB9FA-356A-4163-87BB-9BE8DE1C1BD8}" type="slidenum">
              <a:rPr lang="en-US"/>
              <a:pPr/>
              <a:t>31</a:t>
            </a:fld>
            <a:endParaRPr lang="en-US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3DFDE-C7BD-407C-B257-6C1D21E7D987}" type="slidenum">
              <a:rPr lang="en-US"/>
              <a:pPr/>
              <a:t>32</a:t>
            </a:fld>
            <a:endParaRPr lang="en-US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2C5652-31CF-4C22-BE00-49739276D3A1}" type="slidenum">
              <a:rPr lang="en-US"/>
              <a:pPr/>
              <a:t>33</a:t>
            </a:fld>
            <a:endParaRPr lang="en-US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04262-4565-44BC-A546-533A6A555CB0}" type="slidenum">
              <a:rPr lang="en-US"/>
              <a:pPr/>
              <a:t>34</a:t>
            </a:fld>
            <a:endParaRPr lang="en-US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8EE276-D63B-43FA-AD77-90195AC97CB2}" type="slidenum">
              <a:rPr lang="en-US"/>
              <a:pPr/>
              <a:t>35</a:t>
            </a:fld>
            <a:endParaRPr lang="en-US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9C9B73-EEC1-4CDB-9E1B-8E3EB83A067C}" type="slidenum">
              <a:rPr lang="en-US"/>
              <a:pPr/>
              <a:t>36</a:t>
            </a:fld>
            <a:endParaRPr lang="en-US"/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3DFCE9-E66E-4861-8B72-21D0CB701B4F}" type="slidenum">
              <a:rPr lang="en-US"/>
              <a:pPr/>
              <a:t>37</a:t>
            </a:fld>
            <a:endParaRPr lang="en-US"/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38366-E796-48BA-8EFF-FB62C1133DD7}" type="slidenum">
              <a:rPr lang="en-US"/>
              <a:pPr/>
              <a:t>38</a:t>
            </a:fld>
            <a:endParaRPr lang="en-US"/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71EF75-4EB9-414B-9FFA-2520E634D67C}" type="slidenum">
              <a:rPr lang="en-US"/>
              <a:pPr/>
              <a:t>39</a:t>
            </a:fld>
            <a:endParaRPr lang="en-US"/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2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4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4222750" y="6613525"/>
            <a:ext cx="51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10.</a:t>
            </a:r>
            <a:fld id="{7429DB82-E803-4666-A241-93C333E63C78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10:  File-System Interface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Concept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Contiguous logical address space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Types: </a:t>
            </a:r>
          </a:p>
          <a:p>
            <a:pPr lvl="1"/>
            <a:r>
              <a:rPr lang="en-US" smtClean="0"/>
              <a:t>Data</a:t>
            </a:r>
          </a:p>
          <a:p>
            <a:pPr lvl="2"/>
            <a:r>
              <a:rPr lang="en-US" smtClean="0"/>
              <a:t>numeric</a:t>
            </a:r>
          </a:p>
          <a:p>
            <a:pPr lvl="2"/>
            <a:r>
              <a:rPr lang="en-US" smtClean="0"/>
              <a:t>character</a:t>
            </a:r>
          </a:p>
          <a:p>
            <a:pPr lvl="2"/>
            <a:r>
              <a:rPr lang="en-US" smtClean="0"/>
              <a:t>binary</a:t>
            </a:r>
          </a:p>
          <a:p>
            <a:pPr lvl="1"/>
            <a:r>
              <a:rPr lang="en-US" smtClean="0"/>
              <a:t>Program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Structure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None - sequence of words, bytes</a:t>
            </a:r>
          </a:p>
          <a:p>
            <a:pPr>
              <a:lnSpc>
                <a:spcPct val="90000"/>
              </a:lnSpc>
            </a:pPr>
            <a:r>
              <a:rPr lang="en-US" smtClean="0"/>
              <a:t>Simple record structure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Lines 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Fixed length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Variable length</a:t>
            </a:r>
          </a:p>
          <a:p>
            <a:pPr>
              <a:lnSpc>
                <a:spcPct val="90000"/>
              </a:lnSpc>
            </a:pPr>
            <a:r>
              <a:rPr lang="en-US" smtClean="0"/>
              <a:t>Complex Structures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Formatted document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Relocatable load file	</a:t>
            </a:r>
          </a:p>
          <a:p>
            <a:pPr>
              <a:lnSpc>
                <a:spcPct val="90000"/>
              </a:lnSpc>
            </a:pPr>
            <a:r>
              <a:rPr lang="en-US" smtClean="0"/>
              <a:t>Can simulate last two with first method by inserting appropriate control characters</a:t>
            </a:r>
          </a:p>
          <a:p>
            <a:pPr>
              <a:lnSpc>
                <a:spcPct val="90000"/>
              </a:lnSpc>
            </a:pPr>
            <a:r>
              <a:rPr lang="en-US" smtClean="0"/>
              <a:t>Who decides: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Operating system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Program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Attributes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smtClean="0"/>
              <a:t>Name</a:t>
            </a:r>
            <a:r>
              <a:rPr lang="en-US" smtClean="0"/>
              <a:t> – only information kept in human-readable form</a:t>
            </a:r>
          </a:p>
          <a:p>
            <a:r>
              <a:rPr lang="en-US" b="1" smtClean="0"/>
              <a:t>Identifier</a:t>
            </a:r>
            <a:r>
              <a:rPr lang="en-US" smtClean="0"/>
              <a:t> – unique tag (number) identifies file within file system</a:t>
            </a:r>
          </a:p>
          <a:p>
            <a:r>
              <a:rPr lang="en-US" b="1" smtClean="0"/>
              <a:t>Type</a:t>
            </a:r>
            <a:r>
              <a:rPr lang="en-US" smtClean="0"/>
              <a:t> – needed for systems that support different types</a:t>
            </a:r>
          </a:p>
          <a:p>
            <a:r>
              <a:rPr lang="en-US" b="1" smtClean="0"/>
              <a:t>Location</a:t>
            </a:r>
            <a:r>
              <a:rPr lang="en-US" smtClean="0"/>
              <a:t> – pointer to file location on device</a:t>
            </a:r>
          </a:p>
          <a:p>
            <a:r>
              <a:rPr lang="en-US" b="1" smtClean="0"/>
              <a:t>Size</a:t>
            </a:r>
            <a:r>
              <a:rPr lang="en-US" smtClean="0"/>
              <a:t> – current file size</a:t>
            </a:r>
          </a:p>
          <a:p>
            <a:r>
              <a:rPr lang="en-US" b="1" smtClean="0"/>
              <a:t>Protection</a:t>
            </a:r>
            <a:r>
              <a:rPr lang="en-US" smtClean="0"/>
              <a:t> – controls who can do reading, writing, executing</a:t>
            </a:r>
          </a:p>
          <a:p>
            <a:r>
              <a:rPr lang="en-US" b="1" smtClean="0"/>
              <a:t>Time, date, and user identification</a:t>
            </a:r>
            <a:r>
              <a:rPr lang="en-US" smtClean="0"/>
              <a:t> – data for protection, security, and usage monitoring</a:t>
            </a:r>
          </a:p>
          <a:p>
            <a:r>
              <a:rPr lang="en-US" smtClean="0"/>
              <a:t>Information about files are kept in the directory structure, which is maintained on the disk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Operations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File is an </a:t>
            </a:r>
            <a:r>
              <a:rPr lang="en-US" b="1" smtClean="0"/>
              <a:t>abstract data type</a:t>
            </a:r>
          </a:p>
          <a:p>
            <a:r>
              <a:rPr lang="en-US" b="1" smtClean="0"/>
              <a:t>Create</a:t>
            </a:r>
          </a:p>
          <a:p>
            <a:r>
              <a:rPr lang="en-US" b="1" smtClean="0"/>
              <a:t>Write</a:t>
            </a:r>
          </a:p>
          <a:p>
            <a:r>
              <a:rPr lang="en-US" b="1" smtClean="0"/>
              <a:t>Read</a:t>
            </a:r>
          </a:p>
          <a:p>
            <a:r>
              <a:rPr lang="en-US" b="1" smtClean="0"/>
              <a:t>Reposition within file</a:t>
            </a:r>
          </a:p>
          <a:p>
            <a:r>
              <a:rPr lang="en-US" b="1" smtClean="0"/>
              <a:t>Delete</a:t>
            </a:r>
          </a:p>
          <a:p>
            <a:r>
              <a:rPr lang="en-US" b="1" smtClean="0"/>
              <a:t>Truncate</a:t>
            </a:r>
          </a:p>
          <a:p>
            <a:r>
              <a:rPr lang="en-US" i="1" smtClean="0"/>
              <a:t>Open(F</a:t>
            </a:r>
            <a:r>
              <a:rPr lang="en-US" i="1" baseline="-25000" smtClean="0"/>
              <a:t>i</a:t>
            </a:r>
            <a:r>
              <a:rPr lang="en-US" i="1" smtClean="0"/>
              <a:t>)</a:t>
            </a:r>
            <a:r>
              <a:rPr lang="en-US" smtClean="0"/>
              <a:t> – search the directory structure on disk for entry </a:t>
            </a:r>
            <a:r>
              <a:rPr lang="en-US" i="1" smtClean="0"/>
              <a:t>F</a:t>
            </a:r>
            <a:r>
              <a:rPr lang="en-US" i="1" baseline="-25000" smtClean="0"/>
              <a:t>i</a:t>
            </a:r>
            <a:r>
              <a:rPr lang="en-US" smtClean="0"/>
              <a:t>, and move the content of entry to memory</a:t>
            </a:r>
          </a:p>
          <a:p>
            <a:r>
              <a:rPr lang="en-US" i="1" smtClean="0"/>
              <a:t>Close (F</a:t>
            </a:r>
            <a:r>
              <a:rPr lang="en-US" i="1" baseline="-25000" smtClean="0"/>
              <a:t>i</a:t>
            </a:r>
            <a:r>
              <a:rPr lang="en-US" i="1" smtClean="0"/>
              <a:t>)</a:t>
            </a:r>
            <a:r>
              <a:rPr lang="en-US" smtClean="0"/>
              <a:t> – move the content of entry </a:t>
            </a:r>
            <a:r>
              <a:rPr lang="en-US" i="1" smtClean="0"/>
              <a:t>F</a:t>
            </a:r>
            <a:r>
              <a:rPr lang="en-US" i="1" baseline="-25000" smtClean="0"/>
              <a:t>i</a:t>
            </a:r>
            <a:r>
              <a:rPr lang="en-US" smtClean="0"/>
              <a:t> in memory to directory structure on disk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Open Files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Several pieces of data are needed to manage open files:</a:t>
            </a:r>
          </a:p>
          <a:p>
            <a:pPr lvl="1"/>
            <a:r>
              <a:rPr lang="en-US" smtClean="0"/>
              <a:t>File pointer:  pointer to last read/write location, per process that has the file open</a:t>
            </a:r>
          </a:p>
          <a:p>
            <a:pPr lvl="1"/>
            <a:r>
              <a:rPr lang="en-US" smtClean="0"/>
              <a:t>File-open count: counter of number of times a file is open – to allow removal of data from open-file table when last processes closes it</a:t>
            </a:r>
          </a:p>
          <a:p>
            <a:pPr lvl="1"/>
            <a:r>
              <a:rPr lang="en-US" smtClean="0"/>
              <a:t>Disk location of the file: cache of data access information</a:t>
            </a:r>
          </a:p>
          <a:p>
            <a:pPr lvl="1"/>
            <a:r>
              <a:rPr lang="en-US" smtClean="0"/>
              <a:t>Access rights: per-process access mode information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Open File Locking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Provided by some operating systems and file systems</a:t>
            </a:r>
          </a:p>
          <a:p>
            <a:r>
              <a:rPr lang="en-US" smtClean="0"/>
              <a:t>Mediates access to a file</a:t>
            </a:r>
          </a:p>
          <a:p>
            <a:r>
              <a:rPr lang="en-US" smtClean="0"/>
              <a:t>Mandatory or advisory:</a:t>
            </a:r>
          </a:p>
          <a:p>
            <a:pPr lvl="1"/>
            <a:r>
              <a:rPr lang="en-US" b="1" smtClean="0"/>
              <a:t>Mandatory</a:t>
            </a:r>
            <a:r>
              <a:rPr lang="en-US" smtClean="0"/>
              <a:t> – access is denied depending on locks held and requested</a:t>
            </a:r>
          </a:p>
          <a:p>
            <a:pPr lvl="1"/>
            <a:r>
              <a:rPr lang="en-US" b="1" smtClean="0"/>
              <a:t>Advisory</a:t>
            </a:r>
            <a:r>
              <a:rPr lang="en-US" smtClean="0"/>
              <a:t> – processes can find status of locks and decide what to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Types – Name, Extension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3" cstate="print"/>
          <a:srcRect l="15715" t="1186" r="15715" b="1186"/>
          <a:stretch>
            <a:fillRect/>
          </a:stretch>
        </p:blipFill>
        <p:spPr bwMode="auto">
          <a:xfrm>
            <a:off x="2209800" y="1250950"/>
            <a:ext cx="4654550" cy="4970463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Methods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675" y="1365250"/>
            <a:ext cx="7370763" cy="38227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sz="1600" b="1" smtClean="0"/>
              <a:t>Sequential Access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reset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no read after last write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	(rewrite)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sz="1600" b="1" smtClean="0"/>
              <a:t>Direct Access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read </a:t>
            </a:r>
            <a:r>
              <a:rPr lang="en-US" sz="1600" i="1" smtClean="0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write </a:t>
            </a:r>
            <a:r>
              <a:rPr lang="en-US" sz="1600" i="1" smtClean="0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position to </a:t>
            </a:r>
            <a:r>
              <a:rPr lang="en-US" sz="1600" i="1" smtClean="0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>
                <a:solidFill>
                  <a:srgbClr val="0033CC"/>
                </a:solidFill>
              </a:rPr>
              <a:t>		rewrite </a:t>
            </a:r>
            <a:r>
              <a:rPr lang="en-US" sz="1600" i="1" smtClean="0">
                <a:solidFill>
                  <a:srgbClr val="0033CC"/>
                </a:solidFill>
              </a:rPr>
              <a:t>n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1600" smtClean="0"/>
              <a:t>	</a:t>
            </a:r>
            <a:r>
              <a:rPr lang="en-US" sz="1600" i="1" smtClean="0"/>
              <a:t>n</a:t>
            </a:r>
            <a:r>
              <a:rPr lang="en-US" sz="1600" smtClean="0"/>
              <a:t> = relative block number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Sequential-access File</a:t>
            </a:r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3313" y="1962150"/>
            <a:ext cx="7010400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01688" y="0"/>
            <a:ext cx="8469312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Simulation of Sequential Access on Direct-access File</a:t>
            </a:r>
          </a:p>
        </p:txBody>
      </p:sp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475" y="1933575"/>
            <a:ext cx="7091363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Example of Index and Relative Files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9563" y="1531938"/>
            <a:ext cx="5902325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Directory Structure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6788" y="1374775"/>
            <a:ext cx="7370762" cy="3540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A collection of nodes containing information about all files</a:t>
            </a: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2819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3581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343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5105400" y="22860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5867400" y="2590800"/>
            <a:ext cx="5334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2819400" y="4267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1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3581400" y="4267200"/>
            <a:ext cx="4572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2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4343400" y="4267200"/>
            <a:ext cx="4572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3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5105400" y="42672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4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5867400" y="4648200"/>
            <a:ext cx="4572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F n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3838575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4572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6096000" y="3048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5334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048000" y="27432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Freeform 19"/>
          <p:cNvSpPr>
            <a:spLocks/>
          </p:cNvSpPr>
          <p:nvPr/>
        </p:nvSpPr>
        <p:spPr bwMode="auto">
          <a:xfrm>
            <a:off x="2538413" y="1962150"/>
            <a:ext cx="4186237" cy="1473200"/>
          </a:xfrm>
          <a:custGeom>
            <a:avLst/>
            <a:gdLst>
              <a:gd name="T0" fmla="*/ 10 w 2637"/>
              <a:gd name="T1" fmla="*/ 328 h 928"/>
              <a:gd name="T2" fmla="*/ 28 w 2637"/>
              <a:gd name="T3" fmla="*/ 219 h 928"/>
              <a:gd name="T4" fmla="*/ 410 w 2637"/>
              <a:gd name="T5" fmla="*/ 37 h 928"/>
              <a:gd name="T6" fmla="*/ 583 w 2637"/>
              <a:gd name="T7" fmla="*/ 10 h 928"/>
              <a:gd name="T8" fmla="*/ 1019 w 2637"/>
              <a:gd name="T9" fmla="*/ 0 h 928"/>
              <a:gd name="T10" fmla="*/ 1401 w 2637"/>
              <a:gd name="T11" fmla="*/ 10 h 928"/>
              <a:gd name="T12" fmla="*/ 1655 w 2637"/>
              <a:gd name="T13" fmla="*/ 55 h 928"/>
              <a:gd name="T14" fmla="*/ 1901 w 2637"/>
              <a:gd name="T15" fmla="*/ 128 h 928"/>
              <a:gd name="T16" fmla="*/ 2019 w 2637"/>
              <a:gd name="T17" fmla="*/ 164 h 928"/>
              <a:gd name="T18" fmla="*/ 2246 w 2637"/>
              <a:gd name="T19" fmla="*/ 210 h 928"/>
              <a:gd name="T20" fmla="*/ 2382 w 2637"/>
              <a:gd name="T21" fmla="*/ 255 h 928"/>
              <a:gd name="T22" fmla="*/ 2519 w 2637"/>
              <a:gd name="T23" fmla="*/ 391 h 928"/>
              <a:gd name="T24" fmla="*/ 2573 w 2637"/>
              <a:gd name="T25" fmla="*/ 446 h 928"/>
              <a:gd name="T26" fmla="*/ 2619 w 2637"/>
              <a:gd name="T27" fmla="*/ 573 h 928"/>
              <a:gd name="T28" fmla="*/ 2637 w 2637"/>
              <a:gd name="T29" fmla="*/ 628 h 928"/>
              <a:gd name="T30" fmla="*/ 2619 w 2637"/>
              <a:gd name="T31" fmla="*/ 737 h 928"/>
              <a:gd name="T32" fmla="*/ 2401 w 2637"/>
              <a:gd name="T33" fmla="*/ 873 h 928"/>
              <a:gd name="T34" fmla="*/ 2201 w 2637"/>
              <a:gd name="T35" fmla="*/ 919 h 928"/>
              <a:gd name="T36" fmla="*/ 1146 w 2637"/>
              <a:gd name="T37" fmla="*/ 873 h 928"/>
              <a:gd name="T38" fmla="*/ 474 w 2637"/>
              <a:gd name="T39" fmla="*/ 700 h 928"/>
              <a:gd name="T40" fmla="*/ 446 w 2637"/>
              <a:gd name="T41" fmla="*/ 691 h 928"/>
              <a:gd name="T42" fmla="*/ 410 w 2637"/>
              <a:gd name="T43" fmla="*/ 673 h 928"/>
              <a:gd name="T44" fmla="*/ 83 w 2637"/>
              <a:gd name="T45" fmla="*/ 564 h 928"/>
              <a:gd name="T46" fmla="*/ 28 w 2637"/>
              <a:gd name="T47" fmla="*/ 400 h 928"/>
              <a:gd name="T48" fmla="*/ 1 w 2637"/>
              <a:gd name="T49" fmla="*/ 319 h 928"/>
              <a:gd name="T50" fmla="*/ 10 w 2637"/>
              <a:gd name="T51" fmla="*/ 328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Freeform 20"/>
          <p:cNvSpPr>
            <a:spLocks/>
          </p:cNvSpPr>
          <p:nvPr/>
        </p:nvSpPr>
        <p:spPr bwMode="auto">
          <a:xfrm>
            <a:off x="2362200" y="3886200"/>
            <a:ext cx="4262438" cy="1600200"/>
          </a:xfrm>
          <a:custGeom>
            <a:avLst/>
            <a:gdLst>
              <a:gd name="T0" fmla="*/ 10 w 2637"/>
              <a:gd name="T1" fmla="*/ 328 h 928"/>
              <a:gd name="T2" fmla="*/ 28 w 2637"/>
              <a:gd name="T3" fmla="*/ 219 h 928"/>
              <a:gd name="T4" fmla="*/ 410 w 2637"/>
              <a:gd name="T5" fmla="*/ 37 h 928"/>
              <a:gd name="T6" fmla="*/ 583 w 2637"/>
              <a:gd name="T7" fmla="*/ 10 h 928"/>
              <a:gd name="T8" fmla="*/ 1019 w 2637"/>
              <a:gd name="T9" fmla="*/ 0 h 928"/>
              <a:gd name="T10" fmla="*/ 1401 w 2637"/>
              <a:gd name="T11" fmla="*/ 10 h 928"/>
              <a:gd name="T12" fmla="*/ 1655 w 2637"/>
              <a:gd name="T13" fmla="*/ 55 h 928"/>
              <a:gd name="T14" fmla="*/ 1901 w 2637"/>
              <a:gd name="T15" fmla="*/ 128 h 928"/>
              <a:gd name="T16" fmla="*/ 2019 w 2637"/>
              <a:gd name="T17" fmla="*/ 164 h 928"/>
              <a:gd name="T18" fmla="*/ 2246 w 2637"/>
              <a:gd name="T19" fmla="*/ 210 h 928"/>
              <a:gd name="T20" fmla="*/ 2382 w 2637"/>
              <a:gd name="T21" fmla="*/ 255 h 928"/>
              <a:gd name="T22" fmla="*/ 2519 w 2637"/>
              <a:gd name="T23" fmla="*/ 391 h 928"/>
              <a:gd name="T24" fmla="*/ 2573 w 2637"/>
              <a:gd name="T25" fmla="*/ 446 h 928"/>
              <a:gd name="T26" fmla="*/ 2619 w 2637"/>
              <a:gd name="T27" fmla="*/ 573 h 928"/>
              <a:gd name="T28" fmla="*/ 2637 w 2637"/>
              <a:gd name="T29" fmla="*/ 628 h 928"/>
              <a:gd name="T30" fmla="*/ 2619 w 2637"/>
              <a:gd name="T31" fmla="*/ 737 h 928"/>
              <a:gd name="T32" fmla="*/ 2401 w 2637"/>
              <a:gd name="T33" fmla="*/ 873 h 928"/>
              <a:gd name="T34" fmla="*/ 2201 w 2637"/>
              <a:gd name="T35" fmla="*/ 919 h 928"/>
              <a:gd name="T36" fmla="*/ 1146 w 2637"/>
              <a:gd name="T37" fmla="*/ 873 h 928"/>
              <a:gd name="T38" fmla="*/ 474 w 2637"/>
              <a:gd name="T39" fmla="*/ 700 h 928"/>
              <a:gd name="T40" fmla="*/ 446 w 2637"/>
              <a:gd name="T41" fmla="*/ 691 h 928"/>
              <a:gd name="T42" fmla="*/ 410 w 2637"/>
              <a:gd name="T43" fmla="*/ 673 h 928"/>
              <a:gd name="T44" fmla="*/ 83 w 2637"/>
              <a:gd name="T45" fmla="*/ 564 h 928"/>
              <a:gd name="T46" fmla="*/ 28 w 2637"/>
              <a:gd name="T47" fmla="*/ 400 h 928"/>
              <a:gd name="T48" fmla="*/ 1 w 2637"/>
              <a:gd name="T49" fmla="*/ 319 h 928"/>
              <a:gd name="T50" fmla="*/ 10 w 2637"/>
              <a:gd name="T51" fmla="*/ 328 h 92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2637"/>
              <a:gd name="T79" fmla="*/ 0 h 928"/>
              <a:gd name="T80" fmla="*/ 2637 w 2637"/>
              <a:gd name="T81" fmla="*/ 928 h 92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2637" h="928">
                <a:moveTo>
                  <a:pt x="10" y="328"/>
                </a:moveTo>
                <a:cubicBezTo>
                  <a:pt x="14" y="291"/>
                  <a:pt x="6" y="248"/>
                  <a:pt x="28" y="219"/>
                </a:cubicBezTo>
                <a:cubicBezTo>
                  <a:pt x="124" y="92"/>
                  <a:pt x="264" y="66"/>
                  <a:pt x="410" y="37"/>
                </a:cubicBezTo>
                <a:cubicBezTo>
                  <a:pt x="516" y="16"/>
                  <a:pt x="457" y="14"/>
                  <a:pt x="583" y="10"/>
                </a:cubicBezTo>
                <a:cubicBezTo>
                  <a:pt x="728" y="5"/>
                  <a:pt x="874" y="3"/>
                  <a:pt x="1019" y="0"/>
                </a:cubicBezTo>
                <a:cubicBezTo>
                  <a:pt x="1146" y="3"/>
                  <a:pt x="1274" y="3"/>
                  <a:pt x="1401" y="10"/>
                </a:cubicBezTo>
                <a:cubicBezTo>
                  <a:pt x="1485" y="15"/>
                  <a:pt x="1571" y="41"/>
                  <a:pt x="1655" y="55"/>
                </a:cubicBezTo>
                <a:cubicBezTo>
                  <a:pt x="1733" y="86"/>
                  <a:pt x="1819" y="108"/>
                  <a:pt x="1901" y="128"/>
                </a:cubicBezTo>
                <a:cubicBezTo>
                  <a:pt x="1942" y="148"/>
                  <a:pt x="1975" y="152"/>
                  <a:pt x="2019" y="164"/>
                </a:cubicBezTo>
                <a:cubicBezTo>
                  <a:pt x="2098" y="185"/>
                  <a:pt x="2162" y="200"/>
                  <a:pt x="2246" y="210"/>
                </a:cubicBezTo>
                <a:cubicBezTo>
                  <a:pt x="2293" y="226"/>
                  <a:pt x="2338" y="230"/>
                  <a:pt x="2382" y="255"/>
                </a:cubicBezTo>
                <a:cubicBezTo>
                  <a:pt x="2439" y="287"/>
                  <a:pt x="2477" y="343"/>
                  <a:pt x="2519" y="391"/>
                </a:cubicBezTo>
                <a:cubicBezTo>
                  <a:pt x="2536" y="410"/>
                  <a:pt x="2562" y="423"/>
                  <a:pt x="2573" y="446"/>
                </a:cubicBezTo>
                <a:cubicBezTo>
                  <a:pt x="2594" y="488"/>
                  <a:pt x="2606" y="529"/>
                  <a:pt x="2619" y="573"/>
                </a:cubicBezTo>
                <a:cubicBezTo>
                  <a:pt x="2624" y="591"/>
                  <a:pt x="2637" y="628"/>
                  <a:pt x="2637" y="628"/>
                </a:cubicBezTo>
                <a:cubicBezTo>
                  <a:pt x="2634" y="654"/>
                  <a:pt x="2634" y="707"/>
                  <a:pt x="2619" y="737"/>
                </a:cubicBezTo>
                <a:cubicBezTo>
                  <a:pt x="2582" y="812"/>
                  <a:pt x="2477" y="854"/>
                  <a:pt x="2401" y="873"/>
                </a:cubicBezTo>
                <a:cubicBezTo>
                  <a:pt x="2341" y="911"/>
                  <a:pt x="2270" y="909"/>
                  <a:pt x="2201" y="919"/>
                </a:cubicBezTo>
                <a:cubicBezTo>
                  <a:pt x="1832" y="915"/>
                  <a:pt x="1500" y="928"/>
                  <a:pt x="1146" y="873"/>
                </a:cubicBezTo>
                <a:cubicBezTo>
                  <a:pt x="917" y="837"/>
                  <a:pt x="702" y="728"/>
                  <a:pt x="474" y="700"/>
                </a:cubicBezTo>
                <a:cubicBezTo>
                  <a:pt x="465" y="697"/>
                  <a:pt x="455" y="695"/>
                  <a:pt x="446" y="691"/>
                </a:cubicBezTo>
                <a:cubicBezTo>
                  <a:pt x="434" y="686"/>
                  <a:pt x="423" y="677"/>
                  <a:pt x="410" y="673"/>
                </a:cubicBezTo>
                <a:cubicBezTo>
                  <a:pt x="297" y="636"/>
                  <a:pt x="185" y="632"/>
                  <a:pt x="83" y="564"/>
                </a:cubicBezTo>
                <a:cubicBezTo>
                  <a:pt x="47" y="512"/>
                  <a:pt x="45" y="458"/>
                  <a:pt x="28" y="400"/>
                </a:cubicBezTo>
                <a:cubicBezTo>
                  <a:pt x="28" y="400"/>
                  <a:pt x="5" y="332"/>
                  <a:pt x="1" y="319"/>
                </a:cubicBezTo>
                <a:cubicBezTo>
                  <a:pt x="0" y="315"/>
                  <a:pt x="7" y="325"/>
                  <a:pt x="10" y="328"/>
                </a:cubicBez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1295400" y="22860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Directory</a:t>
            </a:r>
          </a:p>
        </p:txBody>
      </p:sp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1435100" y="419100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Files</a:t>
            </a:r>
          </a:p>
        </p:txBody>
      </p:sp>
      <p:sp>
        <p:nvSpPr>
          <p:cNvPr id="15383" name="Rectangle 23"/>
          <p:cNvSpPr>
            <a:spLocks noChangeArrowheads="1"/>
          </p:cNvSpPr>
          <p:nvPr/>
        </p:nvSpPr>
        <p:spPr bwMode="auto">
          <a:xfrm>
            <a:off x="990600" y="5638800"/>
            <a:ext cx="70294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Helvetica" pitchFamily="34" charset="0"/>
              </a:rPr>
              <a:t>Both the directory structure and the files reside on disk</a:t>
            </a:r>
          </a:p>
          <a:p>
            <a:r>
              <a:rPr lang="en-US" sz="2000">
                <a:latin typeface="Helvetica" pitchFamily="34" charset="0"/>
              </a:rPr>
              <a:t>Backups of these two structures are kept on tapes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Disk Structure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mtClean="0"/>
              <a:t>Disk can be subdivided into </a:t>
            </a:r>
            <a:r>
              <a:rPr lang="en-US" smtClean="0">
                <a:solidFill>
                  <a:srgbClr val="3366FF"/>
                </a:solidFill>
              </a:rPr>
              <a:t>partitions</a:t>
            </a:r>
          </a:p>
          <a:p>
            <a:r>
              <a:rPr lang="en-US" smtClean="0"/>
              <a:t>Disks or partitions can be </a:t>
            </a:r>
            <a:r>
              <a:rPr lang="en-US" smtClean="0">
                <a:solidFill>
                  <a:srgbClr val="3366FF"/>
                </a:solidFill>
              </a:rPr>
              <a:t>RAID </a:t>
            </a:r>
            <a:r>
              <a:rPr lang="en-US" smtClean="0"/>
              <a:t>protected against failure</a:t>
            </a:r>
          </a:p>
          <a:p>
            <a:r>
              <a:rPr lang="en-US" smtClean="0"/>
              <a:t>Disk or partition can be used </a:t>
            </a:r>
            <a:r>
              <a:rPr lang="en-US" smtClean="0">
                <a:solidFill>
                  <a:srgbClr val="3366FF"/>
                </a:solidFill>
              </a:rPr>
              <a:t>raw </a:t>
            </a:r>
            <a:r>
              <a:rPr lang="en-US" smtClean="0"/>
              <a:t>– without a file system, or </a:t>
            </a:r>
            <a:r>
              <a:rPr lang="en-US" smtClean="0">
                <a:solidFill>
                  <a:srgbClr val="3366FF"/>
                </a:solidFill>
              </a:rPr>
              <a:t>formatted </a:t>
            </a:r>
            <a:r>
              <a:rPr lang="en-US" smtClean="0"/>
              <a:t>with a file system</a:t>
            </a:r>
          </a:p>
          <a:p>
            <a:r>
              <a:rPr lang="en-US" smtClean="0"/>
              <a:t>Partitions also known as minidisks, slices</a:t>
            </a:r>
          </a:p>
          <a:p>
            <a:r>
              <a:rPr lang="en-US" smtClean="0"/>
              <a:t>Entity containing file system known as a </a:t>
            </a:r>
            <a:r>
              <a:rPr lang="en-US" smtClean="0">
                <a:solidFill>
                  <a:srgbClr val="3366FF"/>
                </a:solidFill>
              </a:rPr>
              <a:t>volume</a:t>
            </a:r>
          </a:p>
          <a:p>
            <a:r>
              <a:rPr lang="en-US" smtClean="0"/>
              <a:t>Each volume containing file system also tracks that file system’s info in </a:t>
            </a:r>
            <a:r>
              <a:rPr lang="en-US" smtClean="0">
                <a:solidFill>
                  <a:srgbClr val="3366FF"/>
                </a:solidFill>
              </a:rPr>
              <a:t>device directory </a:t>
            </a:r>
            <a:r>
              <a:rPr lang="en-US" smtClean="0"/>
              <a:t>or </a:t>
            </a:r>
            <a:r>
              <a:rPr lang="en-US" smtClean="0">
                <a:solidFill>
                  <a:srgbClr val="3366FF"/>
                </a:solidFill>
              </a:rPr>
              <a:t>volume table of contents</a:t>
            </a:r>
          </a:p>
          <a:p>
            <a:r>
              <a:rPr lang="en-US" smtClean="0"/>
              <a:t>As well as </a:t>
            </a:r>
            <a:r>
              <a:rPr lang="en-US" smtClean="0">
                <a:solidFill>
                  <a:srgbClr val="3366FF"/>
                </a:solidFill>
              </a:rPr>
              <a:t>general-purpose file systems </a:t>
            </a:r>
            <a:r>
              <a:rPr lang="en-US" smtClean="0"/>
              <a:t>there are many </a:t>
            </a:r>
            <a:r>
              <a:rPr lang="en-US" smtClean="0">
                <a:solidFill>
                  <a:srgbClr val="3366FF"/>
                </a:solidFill>
              </a:rPr>
              <a:t>special-purpose file systems</a:t>
            </a:r>
            <a:r>
              <a:rPr lang="en-US" smtClean="0"/>
              <a:t>, frequently all within the same operating system or computer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223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A Typical File-system Organization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3038" y="1470025"/>
            <a:ext cx="65214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540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Operations Performed on Directory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Search for a file</a:t>
            </a:r>
          </a:p>
          <a:p>
            <a:r>
              <a:rPr lang="en-US" smtClean="0"/>
              <a:t>Create a file</a:t>
            </a:r>
          </a:p>
          <a:p>
            <a:r>
              <a:rPr lang="en-US" smtClean="0"/>
              <a:t>Delete a file</a:t>
            </a:r>
          </a:p>
          <a:p>
            <a:r>
              <a:rPr lang="en-US" smtClean="0"/>
              <a:t>List a directory</a:t>
            </a:r>
          </a:p>
          <a:p>
            <a:r>
              <a:rPr lang="en-US" smtClean="0"/>
              <a:t>Rename a file</a:t>
            </a:r>
          </a:p>
          <a:p>
            <a:r>
              <a:rPr lang="en-US" smtClean="0"/>
              <a:t>Traverse the file system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66813" y="371475"/>
            <a:ext cx="7743825" cy="457200"/>
          </a:xfrm>
        </p:spPr>
        <p:txBody>
          <a:bodyPr/>
          <a:lstStyle/>
          <a:p>
            <a:pPr eaLnBrk="1" hangingPunct="1"/>
            <a:r>
              <a:rPr lang="en-US" sz="2800" smtClean="0"/>
              <a:t>Organize the Directory (Logically) to Obtain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3338"/>
            <a:ext cx="7270750" cy="4460875"/>
          </a:xfrm>
        </p:spPr>
        <p:txBody>
          <a:bodyPr/>
          <a:lstStyle/>
          <a:p>
            <a:r>
              <a:rPr lang="en-US" smtClean="0"/>
              <a:t>Efficiency – locating a file quickly</a:t>
            </a:r>
          </a:p>
          <a:p>
            <a:r>
              <a:rPr lang="en-US" smtClean="0"/>
              <a:t>Naming – convenient to users</a:t>
            </a:r>
          </a:p>
          <a:p>
            <a:pPr lvl="1"/>
            <a:r>
              <a:rPr lang="en-US" smtClean="0"/>
              <a:t>Two users can have same name for different files</a:t>
            </a:r>
          </a:p>
          <a:p>
            <a:pPr lvl="1"/>
            <a:r>
              <a:rPr lang="en-US" smtClean="0"/>
              <a:t>The same file can have several different names</a:t>
            </a:r>
          </a:p>
          <a:p>
            <a:r>
              <a:rPr lang="en-US" smtClean="0"/>
              <a:t>Grouping – logical grouping of files by properties, (e.g., all Java programs, all games, 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Single-Level Directory</a:t>
            </a:r>
            <a:endParaRPr lang="en-US" sz="240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1482725"/>
            <a:ext cx="7029450" cy="561975"/>
          </a:xfrm>
        </p:spPr>
        <p:txBody>
          <a:bodyPr/>
          <a:lstStyle/>
          <a:p>
            <a:r>
              <a:rPr lang="en-US" smtClean="0"/>
              <a:t>A single directory for all users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050925" y="4238625"/>
            <a:ext cx="7123113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>
                <a:latin typeface="Helvetica" pitchFamily="34" charset="0"/>
              </a:rPr>
              <a:t>Naming problem</a:t>
            </a:r>
            <a:br>
              <a:rPr lang="en-US" sz="2000">
                <a:latin typeface="Helvetica" pitchFamily="34" charset="0"/>
              </a:rPr>
            </a:br>
            <a:endParaRPr lang="en-US" sz="2000">
              <a:latin typeface="Helvetica" pitchFamily="34" charset="0"/>
            </a:endParaRPr>
          </a:p>
          <a:p>
            <a:r>
              <a:rPr lang="en-US" sz="2000">
                <a:latin typeface="Helvetica" pitchFamily="34" charset="0"/>
              </a:rPr>
              <a:t>Grouping problem</a:t>
            </a: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00263"/>
            <a:ext cx="7077075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Two-Level Directory</a:t>
            </a:r>
            <a:endParaRPr lang="en-US" sz="24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869238" cy="555625"/>
          </a:xfrm>
        </p:spPr>
        <p:txBody>
          <a:bodyPr/>
          <a:lstStyle/>
          <a:p>
            <a:r>
              <a:rPr lang="en-US" smtClean="0"/>
              <a:t>Separate directory for each user</a:t>
            </a:r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798513" y="4575175"/>
            <a:ext cx="7002462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Path name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Can have the same file name for different user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Efficient searching</a:t>
            </a:r>
          </a:p>
          <a:p>
            <a:pPr marL="342900" indent="-342900"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2" charset="2"/>
              <a:buChar char="n"/>
            </a:pPr>
            <a:r>
              <a:rPr kumimoji="1" lang="en-US">
                <a:latin typeface="Helvetica" pitchFamily="34" charset="0"/>
              </a:rPr>
              <a:t>No grouping capability</a:t>
            </a:r>
          </a:p>
        </p:txBody>
      </p:sp>
      <p:pic>
        <p:nvPicPr>
          <p:cNvPr id="2150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2688" y="1887538"/>
            <a:ext cx="71024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Tree-Structured Directories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0" y="1385888"/>
            <a:ext cx="7305675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Tree-Structured Directories (Cont)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Efficient searching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Grouping Capability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Current directory (working directory)</a:t>
            </a:r>
          </a:p>
          <a:p>
            <a:pPr lvl="1"/>
            <a:r>
              <a:rPr lang="en-US" smtClean="0">
                <a:solidFill>
                  <a:srgbClr val="0033CC"/>
                </a:solidFill>
              </a:rPr>
              <a:t>cd /spell/mail/prog</a:t>
            </a:r>
          </a:p>
          <a:p>
            <a:pPr lvl="1"/>
            <a:r>
              <a:rPr lang="en-US" smtClean="0">
                <a:solidFill>
                  <a:srgbClr val="0033CC"/>
                </a:solidFill>
              </a:rPr>
              <a:t>type list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Tree-Structured Directories (Cont)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0738" y="1290638"/>
            <a:ext cx="7370762" cy="2992437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b="1" smtClean="0"/>
              <a:t>Absolute</a:t>
            </a:r>
            <a:r>
              <a:rPr lang="en-US" smtClean="0"/>
              <a:t> or </a:t>
            </a:r>
            <a:r>
              <a:rPr lang="en-US" b="1" smtClean="0"/>
              <a:t>relative</a:t>
            </a:r>
            <a:r>
              <a:rPr lang="en-US" smtClean="0"/>
              <a:t> path name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smtClean="0"/>
              <a:t>Creating a new file is done in current directory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smtClean="0"/>
              <a:t>Delete a file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smtClean="0"/>
              <a:t>		</a:t>
            </a:r>
            <a:r>
              <a:rPr lang="en-US" smtClean="0">
                <a:solidFill>
                  <a:srgbClr val="0033CC"/>
                </a:solidFill>
              </a:rPr>
              <a:t>rm &lt;file-name&gt;</a:t>
            </a:r>
          </a:p>
          <a:p>
            <a:pPr>
              <a:lnSpc>
                <a:spcPct val="90000"/>
              </a:lnSpc>
              <a:tabLst>
                <a:tab pos="2857500" algn="ctr"/>
              </a:tabLst>
            </a:pPr>
            <a:r>
              <a:rPr lang="en-US" smtClean="0"/>
              <a:t>Creating a new subdirectory is done in current directory</a:t>
            </a:r>
          </a:p>
          <a:p>
            <a:pPr marL="628650" lvl="1"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smtClean="0"/>
              <a:t>		</a:t>
            </a:r>
            <a:r>
              <a:rPr lang="en-US" smtClean="0">
                <a:solidFill>
                  <a:srgbClr val="0033CC"/>
                </a:solidFill>
              </a:rPr>
              <a:t>mkdir &lt;dir-name&gt;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smtClean="0"/>
              <a:t>	Example:  if in current directory   </a:t>
            </a:r>
            <a:r>
              <a:rPr lang="en-US" smtClean="0">
                <a:solidFill>
                  <a:srgbClr val="0033CC"/>
                </a:solidFill>
              </a:rPr>
              <a:t>/mail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  <a:tabLst>
                <a:tab pos="2857500" algn="ctr"/>
              </a:tabLst>
            </a:pPr>
            <a:r>
              <a:rPr lang="en-US" smtClean="0"/>
              <a:t>		</a:t>
            </a:r>
            <a:r>
              <a:rPr lang="en-US" smtClean="0">
                <a:solidFill>
                  <a:srgbClr val="0033CC"/>
                </a:solidFill>
              </a:rPr>
              <a:t>mkdir count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724275" y="4589463"/>
            <a:ext cx="879475" cy="331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mail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2533650" y="5232400"/>
            <a:ext cx="7207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prog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254375" y="5232400"/>
            <a:ext cx="720725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copy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975100" y="5232400"/>
            <a:ext cx="446088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prt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416425" y="5232400"/>
            <a:ext cx="446088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exp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4862513" y="5232400"/>
            <a:ext cx="706437" cy="33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pitchFamily="34" charset="0"/>
              </a:rPr>
              <a:t>count</a:t>
            </a:r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3881438" y="4921250"/>
            <a:ext cx="0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852488" y="5902325"/>
            <a:ext cx="74231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2857500" algn="ctr"/>
              </a:tabLst>
            </a:pPr>
            <a:r>
              <a:rPr lang="en-US" sz="2000">
                <a:latin typeface="Helvetica" pitchFamily="34" charset="0"/>
              </a:rPr>
              <a:t>Deleting “mail” </a:t>
            </a:r>
            <a:r>
              <a:rPr lang="en-US" sz="2000">
                <a:latin typeface="Helvetica" pitchFamily="34" charset="0"/>
                <a:sym typeface="Symbol" pitchFamily="18" charset="2"/>
              </a:rPr>
              <a:t> deleting the entire subtree rooted by “mail”</a:t>
            </a:r>
            <a:endParaRPr lang="en-US" sz="2000">
              <a:latin typeface="Helvetica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Acyclic-Graph Directories</a:t>
            </a:r>
            <a:endParaRPr lang="en-US" sz="24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62063"/>
            <a:ext cx="7029450" cy="522287"/>
          </a:xfrm>
        </p:spPr>
        <p:txBody>
          <a:bodyPr/>
          <a:lstStyle/>
          <a:p>
            <a:r>
              <a:rPr lang="en-US" smtClean="0"/>
              <a:t>Have shared subdirectories and files</a:t>
            </a:r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46313" y="1881188"/>
            <a:ext cx="4965700" cy="401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Acyclic-Graph Directories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Two different names (aliasing)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If </a:t>
            </a:r>
            <a:r>
              <a:rPr lang="en-US" i="1" smtClean="0"/>
              <a:t>dict</a:t>
            </a:r>
            <a:r>
              <a:rPr lang="en-US" smtClean="0"/>
              <a:t> deletes </a:t>
            </a:r>
            <a:r>
              <a:rPr lang="en-US" i="1" smtClean="0"/>
              <a:t>list</a:t>
            </a:r>
            <a:r>
              <a:rPr lang="en-US" smtClean="0"/>
              <a:t> </a:t>
            </a:r>
            <a:r>
              <a:rPr lang="en-US" smtClean="0">
                <a:sym typeface="Symbol" pitchFamily="18" charset="2"/>
              </a:rPr>
              <a:t> dangling pointer</a:t>
            </a:r>
          </a:p>
          <a:p>
            <a:pPr>
              <a:buFont typeface="Monotype Sorts" pitchFamily="2" charset="2"/>
              <a:buNone/>
            </a:pPr>
            <a:r>
              <a:rPr lang="en-US" smtClean="0"/>
              <a:t>	Solutions:</a:t>
            </a:r>
          </a:p>
          <a:p>
            <a:pPr lvl="1"/>
            <a:r>
              <a:rPr lang="en-US" smtClean="0"/>
              <a:t>Backpointers, so we can delete all pointers</a:t>
            </a:r>
            <a:br>
              <a:rPr lang="en-US" smtClean="0"/>
            </a:br>
            <a:r>
              <a:rPr lang="en-US" smtClean="0"/>
              <a:t>Variable size records a problem</a:t>
            </a:r>
          </a:p>
          <a:p>
            <a:pPr lvl="1"/>
            <a:r>
              <a:rPr lang="en-US" smtClean="0"/>
              <a:t>Backpointers using a daisy chain organization</a:t>
            </a:r>
          </a:p>
          <a:p>
            <a:pPr lvl="1"/>
            <a:r>
              <a:rPr lang="en-US" smtClean="0"/>
              <a:t>Entry-hold-count solution</a:t>
            </a:r>
          </a:p>
          <a:p>
            <a:r>
              <a:rPr lang="en-US" smtClean="0"/>
              <a:t>New directory entry type</a:t>
            </a:r>
          </a:p>
          <a:p>
            <a:pPr lvl="1"/>
            <a:r>
              <a:rPr lang="en-US" b="1" smtClean="0"/>
              <a:t>Link</a:t>
            </a:r>
            <a:r>
              <a:rPr lang="en-US" smtClean="0"/>
              <a:t> – another name (pointer) to an existing file</a:t>
            </a:r>
          </a:p>
          <a:p>
            <a:pPr lvl="1"/>
            <a:r>
              <a:rPr lang="en-US" b="1" smtClean="0"/>
              <a:t>Resolve the link</a:t>
            </a:r>
            <a:r>
              <a:rPr lang="en-US" smtClean="0"/>
              <a:t> – follow pointer to locate the file</a:t>
            </a:r>
            <a:endParaRPr lang="en-US" b="1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Graph Directory</a:t>
            </a:r>
            <a:endParaRPr lang="en-US" sz="2400" smtClean="0"/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1113" y="1247775"/>
            <a:ext cx="6621462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Graph Directory (Cont.)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How do we guarantee no cycles?</a:t>
            </a:r>
          </a:p>
          <a:p>
            <a:pPr lvl="1"/>
            <a:r>
              <a:rPr lang="en-US" smtClean="0"/>
              <a:t>Allow only links to file not subdirectories</a:t>
            </a:r>
          </a:p>
          <a:p>
            <a:pPr lvl="1"/>
            <a:r>
              <a:rPr lang="en-US" smtClean="0"/>
              <a:t>Garbage collection</a:t>
            </a:r>
          </a:p>
          <a:p>
            <a:pPr lvl="1"/>
            <a:r>
              <a:rPr lang="en-US" smtClean="0"/>
              <a:t>Every time a new link is added use a cycle detection</a:t>
            </a:r>
            <a:br>
              <a:rPr lang="en-US" smtClean="0"/>
            </a:br>
            <a:r>
              <a:rPr lang="en-US" smtClean="0"/>
              <a:t>algorithm to determine whether it is OK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System Mounting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6821488" cy="3067050"/>
          </a:xfrm>
        </p:spPr>
        <p:txBody>
          <a:bodyPr/>
          <a:lstStyle/>
          <a:p>
            <a:r>
              <a:rPr lang="en-US" smtClean="0"/>
              <a:t>A file system must be </a:t>
            </a:r>
            <a:r>
              <a:rPr lang="en-US" b="1" smtClean="0"/>
              <a:t>mounted</a:t>
            </a:r>
            <a:r>
              <a:rPr lang="en-US" smtClean="0"/>
              <a:t> before it can be accessed</a:t>
            </a:r>
          </a:p>
          <a:p>
            <a:r>
              <a:rPr lang="en-US" smtClean="0"/>
              <a:t>A unmounted file system (i.e. Fig. 11-11(b)) is mounted at a </a:t>
            </a:r>
            <a:r>
              <a:rPr lang="en-US" b="1" smtClean="0"/>
              <a:t>mount point</a:t>
            </a:r>
            <a:endParaRPr lang="en-US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810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(a) Existing.  (b) Unmounted Partition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 cstate="print"/>
          <a:srcRect l="821" t="11902" r="1038" b="12450"/>
          <a:stretch>
            <a:fillRect/>
          </a:stretch>
        </p:blipFill>
        <p:spPr bwMode="auto">
          <a:xfrm>
            <a:off x="1050925" y="1409700"/>
            <a:ext cx="7208838" cy="416718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Mount Point</a:t>
            </a:r>
            <a:endParaRPr lang="en-US" sz="2400" smtClean="0"/>
          </a:p>
        </p:txBody>
      </p:sp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8725" y="1323975"/>
            <a:ext cx="4095750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Sharing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Sharing of files on multi-user systems is desirable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Sharing may be done through a </a:t>
            </a:r>
            <a:r>
              <a:rPr lang="en-US" b="1" smtClean="0"/>
              <a:t>protection</a:t>
            </a:r>
            <a:r>
              <a:rPr lang="en-US" smtClean="0"/>
              <a:t> scheme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On distributed systems, files may be shared across a network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Network File System (NFS) is a common distributed file-sharing method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Sharing – Multiple Users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40600" cy="3516312"/>
          </a:xfrm>
        </p:spPr>
        <p:txBody>
          <a:bodyPr/>
          <a:lstStyle/>
          <a:p>
            <a:r>
              <a:rPr lang="en-US" b="1" smtClean="0"/>
              <a:t>User IDs</a:t>
            </a:r>
            <a:r>
              <a:rPr lang="en-US" smtClean="0"/>
              <a:t> identify users, allowing permissions and protections to be per-user</a:t>
            </a:r>
            <a:br>
              <a:rPr lang="en-US" smtClean="0"/>
            </a:br>
            <a:endParaRPr lang="en-US" smtClean="0"/>
          </a:p>
          <a:p>
            <a:r>
              <a:rPr lang="en-US" b="1" smtClean="0"/>
              <a:t>Group IDs</a:t>
            </a:r>
            <a:r>
              <a:rPr lang="en-US" smtClean="0"/>
              <a:t> allow users to be in groups, permitting group access rights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334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File Sharing – Remote File Systems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8513" y="1250950"/>
            <a:ext cx="7351712" cy="5237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Uses networking to allow file system access between systems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Manually via programs like FTP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Automatically, seamlessly using </a:t>
            </a:r>
            <a:r>
              <a:rPr lang="en-US" b="1" smtClean="0"/>
              <a:t>distributed file systems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Semi automatically via the</a:t>
            </a:r>
            <a:r>
              <a:rPr lang="en-US" b="1" smtClean="0">
                <a:solidFill>
                  <a:schemeClr val="tx2"/>
                </a:solidFill>
              </a:rPr>
              <a:t> </a:t>
            </a:r>
            <a:r>
              <a:rPr lang="en-US" b="1" smtClean="0"/>
              <a:t>world wide web</a:t>
            </a:r>
          </a:p>
          <a:p>
            <a:pPr>
              <a:lnSpc>
                <a:spcPct val="90000"/>
              </a:lnSpc>
            </a:pPr>
            <a:r>
              <a:rPr lang="en-US" sz="1600" b="1" smtClean="0"/>
              <a:t>Client-server</a:t>
            </a:r>
            <a:r>
              <a:rPr lang="en-US" smtClean="0"/>
              <a:t> model allows clients to mount remote file systems from servers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Server can serve multiple clients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Client and user-on-client identification is insecure or complicated</a:t>
            </a:r>
          </a:p>
          <a:p>
            <a:pPr lvl="1">
              <a:lnSpc>
                <a:spcPct val="90000"/>
              </a:lnSpc>
            </a:pPr>
            <a:r>
              <a:rPr lang="en-US" b="1" smtClean="0"/>
              <a:t>NFS</a:t>
            </a:r>
            <a:r>
              <a:rPr lang="en-US" smtClean="0"/>
              <a:t> is standard UNIX client-server file sharing protocol</a:t>
            </a:r>
          </a:p>
          <a:p>
            <a:pPr lvl="1">
              <a:lnSpc>
                <a:spcPct val="90000"/>
              </a:lnSpc>
            </a:pPr>
            <a:r>
              <a:rPr lang="en-US" b="1" smtClean="0"/>
              <a:t>CIFS</a:t>
            </a:r>
            <a:r>
              <a:rPr lang="en-US" smtClean="0"/>
              <a:t> is standard Windows protocol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Standard operating system file calls are translated into remote calls</a:t>
            </a:r>
          </a:p>
          <a:p>
            <a:pPr>
              <a:lnSpc>
                <a:spcPct val="90000"/>
              </a:lnSpc>
            </a:pPr>
            <a:r>
              <a:rPr lang="en-US" smtClean="0"/>
              <a:t>Distributed Information Systems </a:t>
            </a:r>
            <a:r>
              <a:rPr lang="en-US" sz="1600" b="1" smtClean="0"/>
              <a:t>(distributed naming services)</a:t>
            </a:r>
            <a:r>
              <a:rPr lang="en-US" smtClean="0"/>
              <a:t> such as LDAP, DNS, NIS, Active Directory implement unified access to information needed for remote computing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File Sharing – Failure Modes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39038" cy="4429125"/>
          </a:xfrm>
        </p:spPr>
        <p:txBody>
          <a:bodyPr/>
          <a:lstStyle/>
          <a:p>
            <a:r>
              <a:rPr lang="en-US" smtClean="0"/>
              <a:t>Remote file systems add new failure modes, due to network failure, server failure</a:t>
            </a:r>
          </a:p>
          <a:p>
            <a:r>
              <a:rPr lang="en-US" smtClean="0"/>
              <a:t>Recovery from failure can involve state information about status of each remote request</a:t>
            </a:r>
          </a:p>
          <a:p>
            <a:r>
              <a:rPr lang="en-US" smtClean="0"/>
              <a:t>Stateless protocols such as NFS include all information in each request, allowing easy recovery but less security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493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File Sharing – Consistency Semantics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Consistency semantics</a:t>
            </a:r>
            <a:r>
              <a:rPr lang="en-US" smtClean="0"/>
              <a:t> specify how multiple users are to access a shared file simultaneously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Similar to Ch 7 process synchronization algorithms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Tend to be less complex due to disk I/O and network latency (for remote file systems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Andrew File System (AFS) implemented complex remote file sharing semantics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Unix file system (UFS) implements: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Writes to an open file visible immediately to other users of the same open file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Sharing file pointer to allow multiple users to read and write concurrently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AFS has session semantics</a:t>
            </a:r>
          </a:p>
          <a:p>
            <a:pPr lvl="2">
              <a:lnSpc>
                <a:spcPct val="90000"/>
              </a:lnSpc>
            </a:pPr>
            <a:r>
              <a:rPr lang="en-US" smtClean="0"/>
              <a:t>Writes only visible to sessions starting after the file is closed</a:t>
            </a:r>
          </a:p>
          <a:p>
            <a:pPr lvl="2">
              <a:lnSpc>
                <a:spcPct val="90000"/>
              </a:lnSpc>
            </a:pP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File owner/creator should be able to control:</a:t>
            </a:r>
          </a:p>
          <a:p>
            <a:pPr lvl="1"/>
            <a:r>
              <a:rPr lang="en-US" smtClean="0"/>
              <a:t>what can be done</a:t>
            </a:r>
          </a:p>
          <a:p>
            <a:pPr lvl="1"/>
            <a:r>
              <a:rPr lang="en-US" smtClean="0"/>
              <a:t>by whom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Types of access</a:t>
            </a:r>
          </a:p>
          <a:p>
            <a:pPr lvl="1"/>
            <a:r>
              <a:rPr lang="en-US" b="1" smtClean="0"/>
              <a:t>Read</a:t>
            </a:r>
          </a:p>
          <a:p>
            <a:pPr lvl="1"/>
            <a:r>
              <a:rPr lang="en-US" b="1" smtClean="0"/>
              <a:t>Write</a:t>
            </a:r>
          </a:p>
          <a:p>
            <a:pPr lvl="1"/>
            <a:r>
              <a:rPr lang="en-US" b="1" smtClean="0"/>
              <a:t>Execute</a:t>
            </a:r>
          </a:p>
          <a:p>
            <a:pPr lvl="1"/>
            <a:r>
              <a:rPr lang="en-US" b="1" smtClean="0"/>
              <a:t>Append</a:t>
            </a:r>
          </a:p>
          <a:p>
            <a:pPr lvl="1"/>
            <a:r>
              <a:rPr lang="en-US" b="1" smtClean="0"/>
              <a:t>Delete</a:t>
            </a:r>
          </a:p>
          <a:p>
            <a:pPr lvl="1"/>
            <a:r>
              <a:rPr lang="en-US" b="1" smtClean="0"/>
              <a:t>List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Lists and Groups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42188" cy="3273425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/>
              <a:t>Mode of access:  read, write, execute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/>
              <a:t>Three classes of users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/>
              <a:t>	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/>
              <a:t>		a) </a:t>
            </a:r>
            <a:r>
              <a:rPr lang="en-US" sz="1600" b="1" smtClean="0"/>
              <a:t>owner access</a:t>
            </a:r>
            <a:r>
              <a:rPr lang="en-US" sz="1600" smtClean="0"/>
              <a:t> 	7	</a:t>
            </a:r>
            <a:r>
              <a:rPr lang="en-US" sz="1600" smtClean="0">
                <a:sym typeface="Symbol" pitchFamily="18" charset="2"/>
              </a:rPr>
              <a:t>	1 1 1</a:t>
            </a:r>
            <a:br>
              <a:rPr lang="en-US" sz="1600" smtClean="0">
                <a:sym typeface="Symbol" pitchFamily="18" charset="2"/>
              </a:rPr>
            </a:br>
            <a:r>
              <a:rPr lang="en-US" sz="1600" smtClean="0">
                <a:sym typeface="Symbol" pitchFamily="18" charset="2"/>
              </a:rPr>
              <a:t>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>
                <a:sym typeface="Symbol" pitchFamily="18" charset="2"/>
              </a:rPr>
              <a:t>		b) </a:t>
            </a:r>
            <a:r>
              <a:rPr lang="en-US" sz="1600" b="1" smtClean="0">
                <a:sym typeface="Symbol" pitchFamily="18" charset="2"/>
              </a:rPr>
              <a:t>group access</a:t>
            </a:r>
            <a:r>
              <a:rPr lang="en-US" sz="1600" smtClean="0">
                <a:sym typeface="Symbol" pitchFamily="18" charset="2"/>
              </a:rPr>
              <a:t> 	6	 	1 1 0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>
                <a:sym typeface="Symbol" pitchFamily="18" charset="2"/>
              </a:rPr>
              <a:t>					RWX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>
                <a:sym typeface="Symbol" pitchFamily="18" charset="2"/>
              </a:rPr>
              <a:t>		c) </a:t>
            </a:r>
            <a:r>
              <a:rPr lang="en-US" sz="1600" b="1" smtClean="0">
                <a:sym typeface="Symbol" pitchFamily="18" charset="2"/>
              </a:rPr>
              <a:t>public access</a:t>
            </a:r>
            <a:r>
              <a:rPr lang="en-US" sz="1600" smtClean="0">
                <a:sym typeface="Symbol" pitchFamily="18" charset="2"/>
              </a:rPr>
              <a:t>	1	 	0 0 1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>
                <a:sym typeface="Symbol" pitchFamily="18" charset="2"/>
              </a:rPr>
              <a:t>Ask manager to create a group (unique name), say G, and add some users to the group.</a:t>
            </a:r>
          </a:p>
          <a:p>
            <a:pPr>
              <a:lnSpc>
                <a:spcPct val="90000"/>
              </a:lnSpc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lang="en-US" sz="1600" smtClean="0">
                <a:sym typeface="Symbol" pitchFamily="18" charset="2"/>
              </a:rPr>
              <a:t>For a particular file (say </a:t>
            </a:r>
            <a:r>
              <a:rPr lang="en-US" sz="1600" i="1" smtClean="0">
                <a:sym typeface="Symbol" pitchFamily="18" charset="2"/>
              </a:rPr>
              <a:t>game</a:t>
            </a:r>
            <a:r>
              <a:rPr lang="en-US" sz="1600" smtClean="0">
                <a:sym typeface="Symbol" pitchFamily="18" charset="2"/>
              </a:rPr>
              <a:t>) or subdirectory, define an appropriate access.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3416300" y="4884738"/>
            <a:ext cx="596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owner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4071938" y="4884738"/>
            <a:ext cx="571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group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4814888" y="4884738"/>
            <a:ext cx="5794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public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3475038" y="5399088"/>
            <a:ext cx="6397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chmod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4108450" y="5399088"/>
            <a:ext cx="436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761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4591050" y="5399088"/>
            <a:ext cx="5635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>
                <a:latin typeface="Helvetica" pitchFamily="34" charset="0"/>
              </a:rPr>
              <a:t>game</a:t>
            </a: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3736975" y="5065713"/>
            <a:ext cx="461963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4343400" y="5108575"/>
            <a:ext cx="0" cy="274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>
            <a:off x="4494213" y="5080000"/>
            <a:ext cx="600075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798513" y="5643563"/>
            <a:ext cx="7029450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Monotype Sorts" pitchFamily="2" charset="2"/>
              <a:buNone/>
              <a:tabLst>
                <a:tab pos="1833563" algn="l"/>
                <a:tab pos="4459288" algn="l"/>
                <a:tab pos="5195888" algn="l"/>
                <a:tab pos="5888038" algn="l"/>
              </a:tabLst>
            </a:pPr>
            <a:r>
              <a:rPr kumimoji="1" lang="en-US">
                <a:latin typeface="Arial" charset="0"/>
                <a:sym typeface="Symbol" pitchFamily="18" charset="2"/>
              </a:rPr>
              <a:t>Attach a group to a file</a:t>
            </a:r>
            <a:br>
              <a:rPr kumimoji="1" lang="en-US">
                <a:latin typeface="Arial" charset="0"/>
                <a:sym typeface="Symbol" pitchFamily="18" charset="2"/>
              </a:rPr>
            </a:br>
            <a:r>
              <a:rPr kumimoji="1" lang="en-US">
                <a:latin typeface="Arial" charset="0"/>
                <a:sym typeface="Symbol" pitchFamily="18" charset="2"/>
              </a:rPr>
              <a:t>	         chgrp     G    game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300" y="182563"/>
            <a:ext cx="8077200" cy="609600"/>
          </a:xfrm>
        </p:spPr>
        <p:txBody>
          <a:bodyPr/>
          <a:lstStyle/>
          <a:p>
            <a:pPr eaLnBrk="1" hangingPunct="1"/>
            <a:r>
              <a:rPr lang="en-US" sz="2800" smtClean="0"/>
              <a:t>Windows XP Access-control List Management</a:t>
            </a:r>
          </a:p>
        </p:txBody>
      </p:sp>
      <p:pic>
        <p:nvPicPr>
          <p:cNvPr id="39939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 l="21805" t="1199" r="22041" b="1831"/>
          <a:stretch>
            <a:fillRect/>
          </a:stretch>
        </p:blipFill>
        <p:spPr>
          <a:xfrm>
            <a:off x="1674813" y="1003300"/>
            <a:ext cx="6107112" cy="5381625"/>
          </a:xfr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Sample UNIX Directory Listing</a:t>
            </a:r>
          </a:p>
        </p:txBody>
      </p:sp>
      <p:pic>
        <p:nvPicPr>
          <p:cNvPr id="40963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 l="722" t="27065" r="722" b="27065"/>
          <a:stretch>
            <a:fillRect/>
          </a:stretch>
        </p:blipFill>
        <p:spPr>
          <a:xfrm>
            <a:off x="511175" y="1647825"/>
            <a:ext cx="8140700" cy="3716338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Chapter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1606</TotalTime>
  <Words>1105</Words>
  <Application>Microsoft Office PowerPoint</Application>
  <PresentationFormat>On-screen Show (4:3)</PresentationFormat>
  <Paragraphs>264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Verdana</vt:lpstr>
      <vt:lpstr>Arial</vt:lpstr>
      <vt:lpstr>Helvetica</vt:lpstr>
      <vt:lpstr>Monotype Sorts</vt:lpstr>
      <vt:lpstr>Webdings</vt:lpstr>
      <vt:lpstr>Times New Roman</vt:lpstr>
      <vt:lpstr>Symbol</vt:lpstr>
      <vt:lpstr>os-8</vt:lpstr>
      <vt:lpstr>Chapter 10:  File-System Interface</vt:lpstr>
      <vt:lpstr>File Concept</vt:lpstr>
      <vt:lpstr>File Structure</vt:lpstr>
      <vt:lpstr>File Attributes</vt:lpstr>
      <vt:lpstr>File Operations</vt:lpstr>
      <vt:lpstr>Open Files</vt:lpstr>
      <vt:lpstr>Open File Locking</vt:lpstr>
      <vt:lpstr>File Types – Name, Extension</vt:lpstr>
      <vt:lpstr>Access Methods</vt:lpstr>
      <vt:lpstr>Sequential-access File</vt:lpstr>
      <vt:lpstr>Simulation of Sequential Access on Direct-access File</vt:lpstr>
      <vt:lpstr>Example of Index and Relative Files</vt:lpstr>
      <vt:lpstr>Directory Structure</vt:lpstr>
      <vt:lpstr>Disk Structure</vt:lpstr>
      <vt:lpstr>A Typical File-system Organization</vt:lpstr>
      <vt:lpstr>Operations Performed on Directory</vt:lpstr>
      <vt:lpstr>Organize the Directory (Logically) to Obtain</vt:lpstr>
      <vt:lpstr>Single-Level Directory</vt:lpstr>
      <vt:lpstr>Two-Level Directory</vt:lpstr>
      <vt:lpstr>Tree-Structured Directories</vt:lpstr>
      <vt:lpstr>Tree-Structured Directories (Cont)</vt:lpstr>
      <vt:lpstr>Tree-Structured Directories (Cont)</vt:lpstr>
      <vt:lpstr>Acyclic-Graph Directories</vt:lpstr>
      <vt:lpstr>Acyclic-Graph Directories (Cont.)</vt:lpstr>
      <vt:lpstr>General Graph Directory</vt:lpstr>
      <vt:lpstr>General Graph Directory (Cont.)</vt:lpstr>
      <vt:lpstr>File System Mounting</vt:lpstr>
      <vt:lpstr>(a) Existing.  (b) Unmounted Partition</vt:lpstr>
      <vt:lpstr>Mount Point</vt:lpstr>
      <vt:lpstr>File Sharing</vt:lpstr>
      <vt:lpstr>File Sharing – Multiple Users</vt:lpstr>
      <vt:lpstr>File Sharing – Remote File Systems</vt:lpstr>
      <vt:lpstr>File Sharing – Failure Modes</vt:lpstr>
      <vt:lpstr>File Sharing – Consistency Semantics</vt:lpstr>
      <vt:lpstr>Protection</vt:lpstr>
      <vt:lpstr>Access Lists and Groups</vt:lpstr>
      <vt:lpstr>Windows XP Access-control List Management</vt:lpstr>
      <vt:lpstr>A Sample UNIX Directory Listing</vt:lpstr>
      <vt:lpstr>End of Chapter 10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lboloni</cp:lastModifiedBy>
  <cp:revision>58</cp:revision>
  <dcterms:created xsi:type="dcterms:W3CDTF">2004-10-07T18:29:30Z</dcterms:created>
  <dcterms:modified xsi:type="dcterms:W3CDTF">2015-11-09T19:20:49Z</dcterms:modified>
</cp:coreProperties>
</file>