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</p:sldIdLst>
  <p:sldSz cy="6858000" cx="9144000"/>
  <p:notesSz cx="7315200" cy="9601200"/>
  <p:embeddedFontLst>
    <p:embeddedFont>
      <p:font typeface="Arial Narrow"/>
      <p:regular r:id="rId92"/>
      <p:bold r:id="rId93"/>
      <p:italic r:id="rId94"/>
      <p:boldItalic r:id="rId95"/>
    </p:embeddedFont>
    <p:embeddedFont>
      <p:font typeface="Tahoma"/>
      <p:regular r:id="rId96"/>
      <p:bold r:id="rId97"/>
    </p:embeddedFont>
    <p:embeddedFont>
      <p:font typeface="Gill Sans"/>
      <p:regular r:id="rId98"/>
      <p:bold r:id="rId9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00" roundtripDataSignature="AMtx7mhAO3PHhRmUhHbTQUPaGuOZkYvr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0" Type="http://customschemas.google.com/relationships/presentationmetadata" Target="meta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font" Target="fonts/ArialNarrow-boldItalic.fntdata"/><Relationship Id="rId94" Type="http://schemas.openxmlformats.org/officeDocument/2006/relationships/font" Target="fonts/ArialNarrow-italic.fntdata"/><Relationship Id="rId97" Type="http://schemas.openxmlformats.org/officeDocument/2006/relationships/font" Target="fonts/Tahoma-bold.fntdata"/><Relationship Id="rId96" Type="http://schemas.openxmlformats.org/officeDocument/2006/relationships/font" Target="fonts/Tahoma-regular.fntdata"/><Relationship Id="rId11" Type="http://schemas.openxmlformats.org/officeDocument/2006/relationships/slide" Target="slides/slide6.xml"/><Relationship Id="rId99" Type="http://schemas.openxmlformats.org/officeDocument/2006/relationships/font" Target="fonts/GillSans-bold.fntdata"/><Relationship Id="rId10" Type="http://schemas.openxmlformats.org/officeDocument/2006/relationships/slide" Target="slides/slide5.xml"/><Relationship Id="rId98" Type="http://schemas.openxmlformats.org/officeDocument/2006/relationships/font" Target="fonts/GillSans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font" Target="fonts/ArialNarrow-bold.fntdata"/><Relationship Id="rId92" Type="http://schemas.openxmlformats.org/officeDocument/2006/relationships/font" Target="fonts/ArialNarrow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45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4963" y="0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21775"/>
            <a:ext cx="3170238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2" name="Google Shape;732;p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1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1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1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1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1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1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1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1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1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1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1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p1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0" name="Google Shape;1070;p1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1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7" name="Google Shape;1167;p1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6" name="Google Shape;1246;p1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1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5" name="Google Shape;1485;p1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p2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5" name="Google Shape;1495;p2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2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1" name="Google Shape;1511;p2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2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3" name="Google Shape;1593;p2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1" name="Google Shape;1601;p2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2" name="Google Shape;1602;p2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1" name="Shape 1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2" name="Google Shape;1612;p2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3" name="Google Shape;1613;p2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2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7" name="Google Shape;1627;p2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2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4" name="Google Shape;1744;p2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p2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7" name="Google Shape;1927;p2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5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2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7" name="Google Shape;1977;p2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p2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3" name="Google Shape;2023;p2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1" name="Shape 2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2" name="Google Shape;2032;p3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3" name="Google Shape;2033;p3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p3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3" name="Google Shape;2043;p3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Google Shape;2053;p3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4" name="Google Shape;2054;p3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p3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5" name="Google Shape;2065;p3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3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Google Shape;2194;p3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5" name="Google Shape;2195;p3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Google Shape;2317;p3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8" name="Google Shape;2318;p3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p3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7" name="Google Shape;2327;p3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p3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6" name="Google Shape;2336;p3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3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" name="Google Shape;2344;p3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5" name="Google Shape;2345;p3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p3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3" name="Google Shape;2523;p3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0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p4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2" name="Google Shape;2532;p4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0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Google Shape;2541;p4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2" name="Google Shape;2542;p4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9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p4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1" name="Google Shape;2551;p4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2" name="Shape 2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3" name="Google Shape;2783;p4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84" name="Google Shape;2784;p4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1" name="Shape 3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2" name="Google Shape;3012;p4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3" name="Google Shape;3013;p4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0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1" name="Google Shape;3021;p4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2" name="Google Shape;3022;p4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7" name="Shape 3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8" name="Google Shape;3258;p4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3259" name="Google Shape;3259;p4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0" name="Google Shape;3260;p46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0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1" name="Google Shape;3501;p4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2" name="Google Shape;3502;p4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9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p4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1" name="Google Shape;3511;p4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0" name="Shape 3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1" name="Google Shape;3791;p4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2" name="Google Shape;3792;p4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8" name="Shape 4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9" name="Google Shape;4049;p5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0" name="Google Shape;4050;p5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7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p5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9" name="Google Shape;4059;p5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9" name="Shape 4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" name="Google Shape;4290;p5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1" name="Google Shape;4291;p5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7" name="Shape 4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8" name="Google Shape;4338;p5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9" name="Google Shape;4339;p5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5" name="Shape 4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6" name="Google Shape;4386;p5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7" name="Google Shape;4387;p5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4" name="Shape 4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5" name="Google Shape;4395;p5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6" name="Google Shape;4396;p5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4" name="Shape 4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5" name="Google Shape;4405;p5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6" name="Google Shape;4406;p5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3" name="Shape 4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4" name="Google Shape;4414;p5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5" name="Google Shape;4415;p5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2" name="Shape 4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3" name="Google Shape;4643;p5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44" name="Google Shape;4644;p5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8" name="Shape 4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9" name="Google Shape;4989;p5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0" name="Google Shape;4990;p5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7" name="Shape 4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8" name="Google Shape;4998;p6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99" name="Google Shape;4999;p6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0" name="Google Shape;5000;p60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13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sz="13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2" name="Shape 5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3" name="Google Shape;5043;p6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044" name="Google Shape;5044;p6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Note: implicit assumption here: destination based forwarding</a:t>
            </a:r>
            <a:endParaRPr/>
          </a:p>
        </p:txBody>
      </p:sp>
      <p:sp>
        <p:nvSpPr>
          <p:cNvPr id="5045" name="Google Shape;5045;p6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6" name="Shape 5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7" name="Google Shape;5197;p6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198" name="Google Shape;5198;p6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Note: implicit assumption here: destination based forwarding</a:t>
            </a:r>
            <a:endParaRPr/>
          </a:p>
        </p:txBody>
      </p:sp>
      <p:sp>
        <p:nvSpPr>
          <p:cNvPr id="5199" name="Google Shape;5199;p6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3" name="Shape 5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4" name="Google Shape;5354;p6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5355" name="Google Shape;5355;p6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 Note: implicit assumption here: destination based forwarding</a:t>
            </a:r>
            <a:endParaRPr/>
          </a:p>
        </p:txBody>
      </p:sp>
      <p:sp>
        <p:nvSpPr>
          <p:cNvPr id="5356" name="Google Shape;5356;p6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3" name="Shape 5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4" name="Google Shape;5484;p6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5" name="Google Shape;5485;p6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2" name="Shape 5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3" name="Google Shape;5853;p6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4" name="Google Shape;5854;p6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2" name="Shape 5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3" name="Google Shape;5983;p6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4" name="Google Shape;5984;p6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3" name="Shape 6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4" name="Google Shape;6114;p6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15" name="Google Shape;6115;p6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2" name="Shape 6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3" name="Google Shape;6243;p6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4" name="Google Shape;6244;p6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6" name="Shape 6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7" name="Google Shape;6407;p6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8" name="Google Shape;6408;p6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1" name="Shape 6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" name="Google Shape;6502;p7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03" name="Google Shape;6503;p7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8" name="Shape 6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9" name="Google Shape;6599;p7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0" name="Google Shape;6600;p7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6" name="Shape 6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7" name="Google Shape;6697;p7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98" name="Google Shape;6698;p7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1" name="Shape 6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2" name="Google Shape;6852;p7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3" name="Google Shape;6853;p7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6" name="Shape 6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7" name="Google Shape;6997;p7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8" name="Google Shape;6998;p7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5" name="Shape 7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6" name="Google Shape;7126;p7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7" name="Google Shape;7127;p7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9" name="Shape 7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" name="Google Shape;7260;p7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1" name="Google Shape;7261;p7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8" name="Shape 7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9" name="Google Shape;7269;p77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0" name="Google Shape;7270;p77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8" name="Shape 7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9" name="Google Shape;7279;p78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0" name="Google Shape;7280;p78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8" name="Shape 7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9" name="Google Shape;7289;p79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90" name="Google Shape;7290;p79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7" name="Shape 7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8" name="Google Shape;7368;p80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69" name="Google Shape;7369;p80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7" name="Shape 7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8" name="Google Shape;7378;p81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79" name="Google Shape;7379;p8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80" name="Google Shape;7380;p81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0" name="Shape 7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1" name="Google Shape;7391;p82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92" name="Google Shape;7392;p82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93" name="Google Shape;7393;p82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8" name="Shape 7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9" name="Google Shape;7519;p83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520" name="Google Shape;7520;p8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21" name="Google Shape;7521;p83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1" name="Shape 7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2" name="Google Shape;7702;p84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03" name="Google Shape;7703;p84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04" name="Google Shape;7704;p84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7" name="Shape 7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8" name="Google Shape;7728;p85:notes"/>
          <p:cNvSpPr txBox="1"/>
          <p:nvPr>
            <p:ph idx="12" type="sldNum"/>
          </p:nvPr>
        </p:nvSpPr>
        <p:spPr>
          <a:xfrm>
            <a:off x="4144963" y="9121775"/>
            <a:ext cx="3170237" cy="479425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29" name="Google Shape;7729;p85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30" name="Google Shape;7730;p85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3" name="Shape 7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4" name="Google Shape;7784;p86:notes"/>
          <p:cNvSpPr txBox="1"/>
          <p:nvPr>
            <p:ph idx="1" type="body"/>
          </p:nvPr>
        </p:nvSpPr>
        <p:spPr>
          <a:xfrm>
            <a:off x="974725" y="4560888"/>
            <a:ext cx="5365750" cy="4319587"/>
          </a:xfrm>
          <a:prstGeom prst="rect">
            <a:avLst/>
          </a:prstGeom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85" name="Google Shape;7785;p86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88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8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9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9"/>
          <p:cNvSpPr txBox="1"/>
          <p:nvPr>
            <p:ph idx="1" type="body"/>
          </p:nvPr>
        </p:nvSpPr>
        <p:spPr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0" name="Google Shape;20;p8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89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" name="Google Shape;22;p8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0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0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6" name="Google Shape;26;p90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indent="-381000" lvl="1" marL="9144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/>
        </p:txBody>
      </p:sp>
      <p:sp>
        <p:nvSpPr>
          <p:cNvPr id="27" name="Google Shape;27;p90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90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90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1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1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1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91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9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/>
        </p:txBody>
      </p:sp>
      <p:sp>
        <p:nvSpPr>
          <p:cNvPr id="38" name="Google Shape;38;p92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92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0" name="Google Shape;40;p92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9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indent="-2286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omic Sans MS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/>
        </p:txBody>
      </p:sp>
      <p:sp>
        <p:nvSpPr>
          <p:cNvPr id="44" name="Google Shape;44;p93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93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93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9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0" name="Google Shape;50;p9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1" name="Google Shape;51;p9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1" sz="2400"/>
            </a:lvl1pPr>
            <a:lvl2pPr indent="-228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600"/>
            </a:lvl9pPr>
          </a:lstStyle>
          <a:p/>
        </p:txBody>
      </p:sp>
      <p:sp>
        <p:nvSpPr>
          <p:cNvPr id="52" name="Google Shape;52;p9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indent="-355600" lvl="1" marL="91440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/>
        </p:txBody>
      </p:sp>
      <p:sp>
        <p:nvSpPr>
          <p:cNvPr id="53" name="Google Shape;53;p94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4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Google Shape;55;p94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5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5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indent="-406400" lvl="1" marL="91440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ic Sans MS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/>
        </p:txBody>
      </p:sp>
      <p:sp>
        <p:nvSpPr>
          <p:cNvPr id="59" name="Google Shape;59;p95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60" name="Google Shape;60;p95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5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95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9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9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85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indent="-228600" lvl="1" marL="914400" algn="l">
              <a:lnSpc>
                <a:spcPct val="85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mic Sans MS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/>
        </p:txBody>
      </p:sp>
      <p:sp>
        <p:nvSpPr>
          <p:cNvPr id="67" name="Google Shape;67;p96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96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96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7"/>
          <p:cNvSpPr txBox="1"/>
          <p:nvPr>
            <p:ph idx="1" type="body"/>
          </p:nvPr>
        </p:nvSpPr>
        <p:spPr>
          <a:xfrm rot="5400000">
            <a:off x="2095500" y="38100"/>
            <a:ext cx="4648200" cy="77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3" name="Google Shape;73;p9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97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97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8"/>
          <p:cNvSpPr txBox="1"/>
          <p:nvPr>
            <p:ph type="title"/>
          </p:nvPr>
        </p:nvSpPr>
        <p:spPr>
          <a:xfrm rot="5400000">
            <a:off x="4324350" y="2266950"/>
            <a:ext cx="6019800" cy="194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8"/>
          <p:cNvSpPr txBox="1"/>
          <p:nvPr>
            <p:ph idx="1" type="body"/>
          </p:nvPr>
        </p:nvSpPr>
        <p:spPr>
          <a:xfrm rot="5400000">
            <a:off x="361950" y="400050"/>
            <a:ext cx="6019800" cy="56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98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98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98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99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99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5" name="Google Shape;85;p99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indent="-342900" lvl="1" marL="914400" algn="l">
              <a:lnSpc>
                <a:spcPct val="85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86" name="Google Shape;86;p99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99"/>
          <p:cNvSpPr txBox="1"/>
          <p:nvPr>
            <p:ph idx="11" type="ftr"/>
          </p:nvPr>
        </p:nvSpPr>
        <p:spPr>
          <a:xfrm>
            <a:off x="5532438" y="6467475"/>
            <a:ext cx="2895600" cy="287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99"/>
          <p:cNvSpPr txBox="1"/>
          <p:nvPr>
            <p:ph idx="12" type="sldNum"/>
          </p:nvPr>
        </p:nvSpPr>
        <p:spPr>
          <a:xfrm>
            <a:off x="8324850" y="6462713"/>
            <a:ext cx="67627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4-</a:t>
            </a: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" name="Google Shape;11;p87"/>
          <p:cNvSpPr txBox="1"/>
          <p:nvPr>
            <p:ph idx="1" type="body"/>
          </p:nvPr>
        </p:nvSpPr>
        <p:spPr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381000" lvl="1" marL="9144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mic Sans MS"/>
              <a:buChar char="•"/>
              <a:defRPr b="0" i="0" sz="20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b="0" i="0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" name="Google Shape;12;p87"/>
          <p:cNvSpPr txBox="1"/>
          <p:nvPr>
            <p:ph idx="10" type="dt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jpg"/><Relationship Id="rId5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8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4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7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0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5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4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4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14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4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6.png"/><Relationship Id="rId4" Type="http://schemas.openxmlformats.org/officeDocument/2006/relationships/image" Target="../media/image29.png"/><Relationship Id="rId5" Type="http://schemas.openxmlformats.org/officeDocument/2006/relationships/image" Target="../media/image4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4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4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3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4.png"/><Relationship Id="rId4" Type="http://schemas.openxmlformats.org/officeDocument/2006/relationships/image" Target="../media/image28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.png"/><Relationship Id="rId4" Type="http://schemas.openxmlformats.org/officeDocument/2006/relationships/image" Target="../media/image31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31.png"/><Relationship Id="rId4" Type="http://schemas.openxmlformats.org/officeDocument/2006/relationships/image" Target="../media/image14.png"/><Relationship Id="rId5" Type="http://schemas.openxmlformats.org/officeDocument/2006/relationships/image" Target="../media/image30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1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1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14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14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36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14.png"/><Relationship Id="rId4" Type="http://schemas.openxmlformats.org/officeDocument/2006/relationships/image" Target="../media/image44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14.png"/><Relationship Id="rId4" Type="http://schemas.openxmlformats.org/officeDocument/2006/relationships/image" Target="../media/image40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14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14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14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43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49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7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4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Relationship Id="rId5" Type="http://schemas.openxmlformats.org/officeDocument/2006/relationships/image" Target="../media/image54.pn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14.png"/><Relationship Id="rId5" Type="http://schemas.openxmlformats.org/officeDocument/2006/relationships/oleObject" Target="../embeddings/oleObject1.bin"/><Relationship Id="rId6" Type="http://schemas.openxmlformats.org/officeDocument/2006/relationships/oleObject" Target="../embeddings/oleObject1.bin"/><Relationship Id="rId7" Type="http://schemas.openxmlformats.org/officeDocument/2006/relationships/image" Target="../media/image45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4.png"/><Relationship Id="rId4" Type="http://schemas.openxmlformats.org/officeDocument/2006/relationships/image" Target="../media/image55.png"/><Relationship Id="rId5" Type="http://schemas.openxmlformats.org/officeDocument/2006/relationships/image" Target="../media/image48.png"/><Relationship Id="rId6" Type="http://schemas.openxmlformats.org/officeDocument/2006/relationships/image" Target="../media/image41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51.png"/><Relationship Id="rId4" Type="http://schemas.openxmlformats.org/officeDocument/2006/relationships/image" Target="../media/image53.png"/><Relationship Id="rId9" Type="http://schemas.openxmlformats.org/officeDocument/2006/relationships/image" Target="../media/image46.png"/><Relationship Id="rId5" Type="http://schemas.openxmlformats.org/officeDocument/2006/relationships/image" Target="../media/image52.png"/><Relationship Id="rId6" Type="http://schemas.openxmlformats.org/officeDocument/2006/relationships/image" Target="../media/image56.png"/><Relationship Id="rId7" Type="http://schemas.openxmlformats.org/officeDocument/2006/relationships/image" Target="../media/image39.png"/><Relationship Id="rId8" Type="http://schemas.openxmlformats.org/officeDocument/2006/relationships/image" Target="../media/image5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14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14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/>
          <p:nvPr/>
        </p:nvSpPr>
        <p:spPr>
          <a:xfrm>
            <a:off x="5608638" y="3489325"/>
            <a:ext cx="3260725" cy="2860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93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Computer Networking: A Top Down Approach </a:t>
            </a:r>
            <a:br>
              <a:rPr b="0" i="0" lang="en-US" sz="2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000" u="none" cap="none" strike="noStrike">
              <a:solidFill>
                <a:srgbClr val="008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369888" y="3241675"/>
            <a:ext cx="5378450" cy="1481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note on the use of these Powerpoint slides: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We’re making these slides freely available to all (faculty, students, readers). They’re in PowerPoint form so you see the animations; and can add, modify, and delete slides  (including this one) and slide content to suit your needs. They obviously represent a </a:t>
            </a:r>
            <a:r>
              <a:rPr b="0" i="1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lot</a:t>
            </a: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work on our part. In return for use, we only ask the following: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390525" y="4370388"/>
            <a:ext cx="5378450" cy="2098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3038" lvl="0" marL="1730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77800" lvl="0" marL="231775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200"/>
              <a:buFont typeface="Noto Sans Symbols"/>
              <a:buChar char="▪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use these slides (e.g., in a class) that you mention their source (after all, we’d like people to use our book!)</a:t>
            </a:r>
            <a:endParaRPr/>
          </a:p>
          <a:p>
            <a:pPr indent="-177800" lvl="0" marL="231775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200"/>
              <a:buFont typeface="Noto Sans Symbols"/>
              <a:buChar char="▪"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you post any slides on a www site, that you note that they are adapted from (or perhaps identical to) our slides, and note our copyright of this material.</a:t>
            </a:r>
            <a:endParaRPr/>
          </a:p>
          <a:p>
            <a:pPr indent="-96838" lvl="0" marL="173038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038" lvl="0" marL="1730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Thanks and enjoy!  JFK/KWR</a:t>
            </a:r>
            <a:endParaRPr/>
          </a:p>
          <a:p>
            <a:pPr indent="-173038" lvl="0" marL="173038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3038" lvl="0" marL="1730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All material copyright 1996-2016</a:t>
            </a:r>
            <a:endParaRPr/>
          </a:p>
          <a:p>
            <a:pPr indent="-173038" lvl="0" marL="173038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J.F Kurose and K.W. Ross, All Rights Reserved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1963" y="6146800"/>
            <a:ext cx="187325" cy="187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rose7e_cover_small.jpg" id="97" name="Google Shape;97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0238" y="325438"/>
            <a:ext cx="3087687" cy="38195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/>
          <p:nvPr/>
        </p:nvSpPr>
        <p:spPr>
          <a:xfrm>
            <a:off x="5634038" y="4510088"/>
            <a:ext cx="3260725" cy="2860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r>
              <a:rPr b="0" baseline="3000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 edition </a:t>
            </a:r>
            <a:b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Jim Kurose, Keith Ross</a:t>
            </a:r>
            <a:br>
              <a:rPr b="0" i="0" lang="en-US" sz="18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Pearson/Addison Wesley</a:t>
            </a:r>
            <a:b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April 2016</a:t>
            </a:r>
            <a:endParaRPr/>
          </a:p>
        </p:txBody>
      </p:sp>
      <p:sp>
        <p:nvSpPr>
          <p:cNvPr id="99" name="Google Shape;99;p1"/>
          <p:cNvSpPr/>
          <p:nvPr/>
        </p:nvSpPr>
        <p:spPr>
          <a:xfrm>
            <a:off x="371475" y="715963"/>
            <a:ext cx="4487863" cy="1724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</a:t>
            </a:r>
            <a:br>
              <a:rPr b="0" i="0" lang="en-US" sz="48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Network Layer: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The Control Plane</a:t>
            </a:r>
            <a:endParaRPr/>
          </a:p>
        </p:txBody>
      </p:sp>
      <p:pic>
        <p:nvPicPr>
          <p:cNvPr descr="underline_base" id="100" name="Google Shape;10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2438" y="2389188"/>
            <a:ext cx="3890962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2" name="Google Shape;102;p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07" name="Google Shape;10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400" y="1027113"/>
            <a:ext cx="7324366" cy="22936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Chapter 5: </a:t>
            </a:r>
            <a:r>
              <a:rPr lang="en-US" sz="3600"/>
              <a:t>network layer control plane</a:t>
            </a:r>
            <a:endParaRPr/>
          </a:p>
        </p:txBody>
      </p:sp>
      <p:sp>
        <p:nvSpPr>
          <p:cNvPr id="109" name="Google Shape;109;p2"/>
          <p:cNvSpPr txBox="1"/>
          <p:nvPr>
            <p:ph idx="1" type="body"/>
          </p:nvPr>
        </p:nvSpPr>
        <p:spPr>
          <a:xfrm>
            <a:off x="533400" y="1600200"/>
            <a:ext cx="80645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</a:rPr>
              <a:t>chapter goals:</a:t>
            </a:r>
            <a:r>
              <a:rPr lang="en-US" sz="3200">
                <a:solidFill>
                  <a:srgbClr val="CC0000"/>
                </a:solidFill>
              </a:rPr>
              <a:t>  </a:t>
            </a:r>
            <a:r>
              <a:rPr lang="en-US"/>
              <a:t>understand principles behind network control plane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traditional routing algorithms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SDN controlllers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Internet Control Message Protocol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network management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rPr lang="en-US"/>
              <a:t>and their instantiation, implementation in the Internet: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OSPF, BGP, OpenFlow, ODL and ONOS controllers, ICMP, SNMP</a:t>
            </a:r>
            <a:endParaRPr/>
          </a:p>
        </p:txBody>
      </p:sp>
      <p:sp>
        <p:nvSpPr>
          <p:cNvPr id="110" name="Google Shape;110;p2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1" name="Google Shape;111;p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16" name="Google Shape;1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3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8" name="Google Shape;118;p3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3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400" u="none" cap="none" strike="noStrike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120" name="Google Shape;120;p3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1" name="Google Shape;121;p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826" y="1035050"/>
            <a:ext cx="5659786" cy="17730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Network-layer functions</a:t>
            </a:r>
            <a:endParaRPr/>
          </a:p>
        </p:txBody>
      </p:sp>
      <p:sp>
        <p:nvSpPr>
          <p:cNvPr id="128" name="Google Shape;128;p4"/>
          <p:cNvSpPr txBox="1"/>
          <p:nvPr>
            <p:ph idx="1" type="body"/>
          </p:nvPr>
        </p:nvSpPr>
        <p:spPr>
          <a:xfrm>
            <a:off x="625474" y="2001352"/>
            <a:ext cx="4184626" cy="1308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forwarding: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move packets from router’s input to appropriate router output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9" name="Google Shape;129;p4"/>
          <p:cNvSpPr/>
          <p:nvPr/>
        </p:nvSpPr>
        <p:spPr>
          <a:xfrm>
            <a:off x="4904354" y="2211504"/>
            <a:ext cx="2888003" cy="6943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340"/>
              <a:buFont typeface="Noto Sans Symbols"/>
              <a:buNone/>
            </a:pPr>
            <a:r>
              <a:rPr i="1" lang="en-US" sz="36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data plane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7330" lvl="0" marL="3429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0" name="Google Shape;130;p4"/>
          <p:cNvSpPr/>
          <p:nvPr/>
        </p:nvSpPr>
        <p:spPr>
          <a:xfrm>
            <a:off x="4941818" y="3342607"/>
            <a:ext cx="3293068" cy="8140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control</a:t>
            </a:r>
            <a:r>
              <a:rPr b="1" i="1"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i="1"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plane</a:t>
            </a:r>
            <a:endParaRPr i="1" sz="36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7330" lvl="0" marL="342900" marR="0" rtl="0" algn="l">
              <a:lnSpc>
                <a:spcPct val="85000"/>
              </a:lnSpc>
              <a:spcBef>
                <a:spcPts val="19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" name="Google Shape;131;p4"/>
          <p:cNvSpPr txBox="1"/>
          <p:nvPr/>
        </p:nvSpPr>
        <p:spPr>
          <a:xfrm>
            <a:off x="596449" y="4426071"/>
            <a:ext cx="7725192" cy="12618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Two approaches to structuring network control plane:</a:t>
            </a:r>
            <a:endParaRPr/>
          </a:p>
          <a:p>
            <a:pPr indent="-346075" lvl="0" marL="346075" marR="0" rtl="0" algn="l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per-router control (traditional)</a:t>
            </a:r>
            <a:endParaRPr/>
          </a:p>
          <a:p>
            <a:pPr indent="-346075" lvl="0" marL="346075" marR="0" rtl="0" algn="l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logically centralized control (software defined networking)</a:t>
            </a:r>
            <a:endParaRPr/>
          </a:p>
        </p:txBody>
      </p:sp>
      <p:sp>
        <p:nvSpPr>
          <p:cNvPr id="132" name="Google Shape;132;p4"/>
          <p:cNvSpPr txBox="1"/>
          <p:nvPr/>
        </p:nvSpPr>
        <p:spPr>
          <a:xfrm>
            <a:off x="681672" y="1480083"/>
            <a:ext cx="5783102" cy="579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Recall: two network-layer functions: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4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34" name="Google Shape;134;p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sp>
        <p:nvSpPr>
          <p:cNvPr id="135" name="Google Shape;135;p4"/>
          <p:cNvSpPr txBox="1"/>
          <p:nvPr/>
        </p:nvSpPr>
        <p:spPr>
          <a:xfrm>
            <a:off x="623952" y="3135187"/>
            <a:ext cx="4184626" cy="13293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routing: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determine route taken by packets from source to destination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40" name="Google Shape;14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863" y="819150"/>
            <a:ext cx="4727928" cy="18152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/>
          <p:nvPr/>
        </p:nvSpPr>
        <p:spPr>
          <a:xfrm>
            <a:off x="2592388" y="5766426"/>
            <a:ext cx="4027487" cy="939800"/>
          </a:xfrm>
          <a:custGeom>
            <a:rect b="b" l="l" r="r" t="t"/>
            <a:pathLst>
              <a:path extrusionOk="0" h="10125" w="10001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" name="Google Shape;142;p5"/>
          <p:cNvCxnSpPr/>
          <p:nvPr/>
        </p:nvCxnSpPr>
        <p:spPr>
          <a:xfrm flipH="1" rot="10800000">
            <a:off x="3222625" y="5918826"/>
            <a:ext cx="1316038" cy="1317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3" name="Google Shape;143;p5"/>
          <p:cNvCxnSpPr/>
          <p:nvPr/>
        </p:nvCxnSpPr>
        <p:spPr>
          <a:xfrm>
            <a:off x="3111500" y="6104563"/>
            <a:ext cx="2259013" cy="30003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4" name="Google Shape;144;p5"/>
          <p:cNvCxnSpPr/>
          <p:nvPr/>
        </p:nvCxnSpPr>
        <p:spPr>
          <a:xfrm>
            <a:off x="3124200" y="6210926"/>
            <a:ext cx="714375" cy="27463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5" name="Google Shape;145;p5"/>
          <p:cNvCxnSpPr/>
          <p:nvPr/>
        </p:nvCxnSpPr>
        <p:spPr>
          <a:xfrm flipH="1" rot="10800000">
            <a:off x="4141788" y="6404601"/>
            <a:ext cx="1247775" cy="809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6" name="Google Shape;146;p5"/>
          <p:cNvCxnSpPr/>
          <p:nvPr/>
        </p:nvCxnSpPr>
        <p:spPr>
          <a:xfrm>
            <a:off x="4802188" y="5950576"/>
            <a:ext cx="1057275" cy="1238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7" name="Google Shape;147;p5"/>
          <p:cNvCxnSpPr/>
          <p:nvPr/>
        </p:nvCxnSpPr>
        <p:spPr>
          <a:xfrm flipH="1" rot="10800000">
            <a:off x="4086225" y="6104563"/>
            <a:ext cx="1790700" cy="30003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8" name="Google Shape;148;p5"/>
          <p:cNvCxnSpPr/>
          <p:nvPr/>
        </p:nvCxnSpPr>
        <p:spPr>
          <a:xfrm flipH="1" rot="10800000">
            <a:off x="5413375" y="6133138"/>
            <a:ext cx="588963" cy="2714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" name="Google Shape;149;p5"/>
          <p:cNvCxnSpPr/>
          <p:nvPr/>
        </p:nvCxnSpPr>
        <p:spPr>
          <a:xfrm>
            <a:off x="4556125" y="5918826"/>
            <a:ext cx="814388" cy="4000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0" name="Google Shape;150;p5"/>
          <p:cNvGrpSpPr/>
          <p:nvPr/>
        </p:nvGrpSpPr>
        <p:grpSpPr>
          <a:xfrm>
            <a:off x="3681413" y="6344276"/>
            <a:ext cx="563562" cy="293687"/>
            <a:chOff x="1871277" y="1576300"/>
            <a:chExt cx="1128371" cy="437861"/>
          </a:xfrm>
        </p:grpSpPr>
        <p:sp>
          <p:nvSpPr>
            <p:cNvPr id="151" name="Google Shape;151;p5"/>
            <p:cNvSpPr/>
            <p:nvPr/>
          </p:nvSpPr>
          <p:spPr>
            <a:xfrm flipH="1" rot="10800000">
              <a:off x="1874455" y="1694641"/>
              <a:ext cx="1125193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5"/>
            <p:cNvSpPr/>
            <p:nvPr/>
          </p:nvSpPr>
          <p:spPr>
            <a:xfrm flipH="1" rot="10800000">
              <a:off x="1871277" y="1576300"/>
              <a:ext cx="1125193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2160521" y="1673339"/>
              <a:ext cx="546704" cy="160944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5"/>
            <p:cNvSpPr/>
            <p:nvPr/>
          </p:nvSpPr>
          <p:spPr>
            <a:xfrm>
              <a:off x="2103307" y="1633104"/>
              <a:ext cx="661131" cy="111240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>
              <a:off x="2538765" y="1727776"/>
              <a:ext cx="241567" cy="97039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5"/>
            <p:cNvSpPr/>
            <p:nvPr/>
          </p:nvSpPr>
          <p:spPr>
            <a:xfrm>
              <a:off x="2090593" y="1730143"/>
              <a:ext cx="238389" cy="97040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8" name="Google Shape;158;p5"/>
            <p:cNvCxnSpPr>
              <a:endCxn id="153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159" name="Google Shape;159;p5"/>
            <p:cNvCxnSpPr/>
            <p:nvPr/>
          </p:nvCxnSpPr>
          <p:spPr>
            <a:xfrm rot="10800000">
              <a:off x="2996470" y="1734876"/>
              <a:ext cx="3178" cy="1230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60" name="Google Shape;160;p5"/>
          <p:cNvGrpSpPr/>
          <p:nvPr/>
        </p:nvGrpSpPr>
        <p:grpSpPr>
          <a:xfrm>
            <a:off x="4376738" y="5802938"/>
            <a:ext cx="565150" cy="292100"/>
            <a:chOff x="1871277" y="1576300"/>
            <a:chExt cx="1128371" cy="437861"/>
          </a:xfrm>
        </p:grpSpPr>
        <p:sp>
          <p:nvSpPr>
            <p:cNvPr id="161" name="Google Shape;161;p5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68" name="Google Shape;168;p5"/>
            <p:cNvCxnSpPr>
              <a:endCxn id="163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169" name="Google Shape;169;p5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70" name="Google Shape;170;p5"/>
          <p:cNvGrpSpPr/>
          <p:nvPr/>
        </p:nvGrpSpPr>
        <p:grpSpPr>
          <a:xfrm>
            <a:off x="5019675" y="6256963"/>
            <a:ext cx="563563" cy="293688"/>
            <a:chOff x="1871277" y="1576300"/>
            <a:chExt cx="1128371" cy="437861"/>
          </a:xfrm>
        </p:grpSpPr>
        <p:sp>
          <p:nvSpPr>
            <p:cNvPr id="171" name="Google Shape;171;p5"/>
            <p:cNvSpPr/>
            <p:nvPr/>
          </p:nvSpPr>
          <p:spPr>
            <a:xfrm flipH="1" rot="10800000">
              <a:off x="1874457" y="1694641"/>
              <a:ext cx="1125191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 flipH="1" rot="10800000">
              <a:off x="1871277" y="1576300"/>
              <a:ext cx="1125191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2160522" y="1673340"/>
              <a:ext cx="546703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5"/>
            <p:cNvSpPr/>
            <p:nvPr/>
          </p:nvSpPr>
          <p:spPr>
            <a:xfrm>
              <a:off x="2103309" y="1633103"/>
              <a:ext cx="661129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5"/>
            <p:cNvSpPr/>
            <p:nvPr/>
          </p:nvSpPr>
          <p:spPr>
            <a:xfrm>
              <a:off x="2538763" y="1727776"/>
              <a:ext cx="24156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5"/>
            <p:cNvSpPr/>
            <p:nvPr/>
          </p:nvSpPr>
          <p:spPr>
            <a:xfrm>
              <a:off x="2090595" y="1730144"/>
              <a:ext cx="238387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78" name="Google Shape;178;p5"/>
            <p:cNvCxnSpPr>
              <a:endCxn id="173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179" name="Google Shape;179;p5"/>
            <p:cNvCxnSpPr/>
            <p:nvPr/>
          </p:nvCxnSpPr>
          <p:spPr>
            <a:xfrm rot="10800000">
              <a:off x="2996468" y="1734877"/>
              <a:ext cx="3180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80" name="Google Shape;180;p5"/>
          <p:cNvGrpSpPr/>
          <p:nvPr/>
        </p:nvGrpSpPr>
        <p:grpSpPr>
          <a:xfrm>
            <a:off x="5741988" y="5942638"/>
            <a:ext cx="565150" cy="293688"/>
            <a:chOff x="1871277" y="1576300"/>
            <a:chExt cx="1128371" cy="437861"/>
          </a:xfrm>
        </p:grpSpPr>
        <p:sp>
          <p:nvSpPr>
            <p:cNvPr id="181" name="Google Shape;181;p5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5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5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5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5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5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8" name="Google Shape;188;p5"/>
            <p:cNvCxnSpPr>
              <a:endCxn id="183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189" name="Google Shape;189;p5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190" name="Google Shape;190;p5"/>
          <p:cNvGrpSpPr/>
          <p:nvPr/>
        </p:nvGrpSpPr>
        <p:grpSpPr>
          <a:xfrm>
            <a:off x="2714625" y="5988676"/>
            <a:ext cx="565150" cy="293687"/>
            <a:chOff x="1871277" y="1576300"/>
            <a:chExt cx="1128371" cy="437861"/>
          </a:xfrm>
        </p:grpSpPr>
        <p:sp>
          <p:nvSpPr>
            <p:cNvPr id="191" name="Google Shape;191;p5"/>
            <p:cNvSpPr/>
            <p:nvPr/>
          </p:nvSpPr>
          <p:spPr>
            <a:xfrm flipH="1" rot="10800000">
              <a:off x="1874448" y="1694641"/>
              <a:ext cx="1125200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5"/>
            <p:cNvSpPr/>
            <p:nvPr/>
          </p:nvSpPr>
          <p:spPr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5"/>
            <p:cNvSpPr/>
            <p:nvPr/>
          </p:nvSpPr>
          <p:spPr>
            <a:xfrm flipH="1" rot="10800000">
              <a:off x="1871277" y="1576300"/>
              <a:ext cx="1125202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5"/>
            <p:cNvSpPr/>
            <p:nvPr/>
          </p:nvSpPr>
          <p:spPr>
            <a:xfrm>
              <a:off x="2159710" y="1673339"/>
              <a:ext cx="548337" cy="160944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5"/>
            <p:cNvSpPr/>
            <p:nvPr/>
          </p:nvSpPr>
          <p:spPr>
            <a:xfrm>
              <a:off x="2102657" y="1633104"/>
              <a:ext cx="662442" cy="111240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2536889" y="1727776"/>
              <a:ext cx="244059" cy="97039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2089979" y="1730143"/>
              <a:ext cx="240888" cy="97040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8" name="Google Shape;198;p5"/>
            <p:cNvCxnSpPr>
              <a:endCxn id="193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199" name="Google Shape;199;p5"/>
            <p:cNvCxnSpPr/>
            <p:nvPr/>
          </p:nvCxnSpPr>
          <p:spPr>
            <a:xfrm rot="10800000">
              <a:off x="2996479" y="1734876"/>
              <a:ext cx="3169" cy="1230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200" name="Google Shape;200;p5"/>
          <p:cNvGrpSpPr/>
          <p:nvPr/>
        </p:nvGrpSpPr>
        <p:grpSpPr>
          <a:xfrm>
            <a:off x="1757805" y="2660292"/>
            <a:ext cx="5270058" cy="3804634"/>
            <a:chOff x="1757805" y="2331054"/>
            <a:chExt cx="5270058" cy="3804634"/>
          </a:xfrm>
        </p:grpSpPr>
        <p:sp>
          <p:nvSpPr>
            <p:cNvPr id="201" name="Google Shape;201;p5"/>
            <p:cNvSpPr/>
            <p:nvPr/>
          </p:nvSpPr>
          <p:spPr>
            <a:xfrm>
              <a:off x="1776413" y="4829175"/>
              <a:ext cx="1220787" cy="920750"/>
            </a:xfrm>
            <a:custGeom>
              <a:rect b="b" l="l" r="r" t="t"/>
              <a:pathLst>
                <a:path extrusionOk="0" h="921649" w="1220510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5"/>
            <p:cNvSpPr/>
            <p:nvPr/>
          </p:nvSpPr>
          <p:spPr>
            <a:xfrm>
              <a:off x="6102350" y="4916488"/>
              <a:ext cx="925513" cy="757237"/>
            </a:xfrm>
            <a:custGeom>
              <a:rect b="b" l="l" r="r" t="t"/>
              <a:pathLst>
                <a:path extrusionOk="0" h="758185" w="926304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5"/>
            <p:cNvSpPr/>
            <p:nvPr/>
          </p:nvSpPr>
          <p:spPr>
            <a:xfrm>
              <a:off x="5287963" y="4937125"/>
              <a:ext cx="725487" cy="1100138"/>
            </a:xfrm>
            <a:custGeom>
              <a:rect b="b" l="l" r="r" t="t"/>
              <a:pathLst>
                <a:path extrusionOk="0" h="1101479" w="72500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5"/>
            <p:cNvSpPr/>
            <p:nvPr/>
          </p:nvSpPr>
          <p:spPr>
            <a:xfrm>
              <a:off x="4300538" y="4956175"/>
              <a:ext cx="514350" cy="577850"/>
            </a:xfrm>
            <a:custGeom>
              <a:rect b="b" l="l" r="r" t="t"/>
              <a:pathLst>
                <a:path extrusionOk="0" h="578353" w="514180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5"/>
            <p:cNvSpPr/>
            <p:nvPr/>
          </p:nvSpPr>
          <p:spPr>
            <a:xfrm>
              <a:off x="3521075" y="4919663"/>
              <a:ext cx="593725" cy="1216025"/>
            </a:xfrm>
            <a:custGeom>
              <a:rect b="b" l="l" r="r" t="t"/>
              <a:pathLst>
                <a:path extrusionOk="0" h="1215612" w="594113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6" name="Google Shape;206;p5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207" name="Google Shape;207;p5"/>
              <p:cNvSpPr/>
              <p:nvPr/>
            </p:nvSpPr>
            <p:spPr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8" name="Google Shape;208;p5"/>
              <p:cNvGrpSpPr/>
              <p:nvPr/>
            </p:nvGrpSpPr>
            <p:grpSpPr>
              <a:xfrm>
                <a:off x="1782762" y="4616450"/>
                <a:ext cx="1035051" cy="388938"/>
                <a:chOff x="4128649" y="3606801"/>
                <a:chExt cx="568332" cy="338455"/>
              </a:xfrm>
            </p:grpSpPr>
            <p:sp>
              <p:nvSpPr>
                <p:cNvPr id="209" name="Google Shape;209;p5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0" name="Google Shape;210;p5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1" name="Google Shape;211;p5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12" name="Google Shape;212;p5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13" name="Google Shape;213;p5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214" name="Google Shape;214;p5"/>
              <p:cNvSpPr/>
              <p:nvPr/>
            </p:nvSpPr>
            <p:spPr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5" name="Google Shape;215;p5"/>
              <p:cNvCxnSpPr/>
              <p:nvPr/>
            </p:nvCxnSpPr>
            <p:spPr>
              <a:xfrm>
                <a:off x="1781175" y="2805113"/>
                <a:ext cx="20638" cy="202088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16" name="Google Shape;216;p5"/>
              <p:cNvCxnSpPr/>
              <p:nvPr/>
            </p:nvCxnSpPr>
            <p:spPr>
              <a:xfrm flipH="1">
                <a:off x="2817813" y="2805113"/>
                <a:ext cx="4762" cy="197643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17" name="Google Shape;217;p5"/>
              <p:cNvGrpSpPr/>
              <p:nvPr/>
            </p:nvGrpSpPr>
            <p:grpSpPr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218" name="Google Shape;218;p5"/>
                <p:cNvSpPr/>
                <p:nvPr/>
              </p:nvSpPr>
              <p:spPr>
                <a:xfrm flipH="1" rot="10800000">
                  <a:off x="2186832" y="1690517"/>
                  <a:ext cx="1194859" cy="314302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" name="Google Shape;219;p5"/>
                <p:cNvSpPr/>
                <p:nvPr/>
              </p:nvSpPr>
              <p:spPr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" name="Google Shape;220;p5"/>
                <p:cNvSpPr/>
                <p:nvPr/>
              </p:nvSpPr>
              <p:spPr>
                <a:xfrm flipH="1" rot="10800000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" name="Google Shape;221;p5"/>
                <p:cNvSpPr/>
                <p:nvPr/>
              </p:nvSpPr>
              <p:spPr>
                <a:xfrm>
                  <a:off x="2490400" y="1671469"/>
                  <a:ext cx="582428" cy="15715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" name="Google Shape;222;p5"/>
                <p:cNvSpPr/>
                <p:nvPr/>
              </p:nvSpPr>
              <p:spPr>
                <a:xfrm>
                  <a:off x="2430393" y="1630197"/>
                  <a:ext cx="702443" cy="10952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3" name="Google Shape;223;p5"/>
                <p:cNvSpPr/>
                <p:nvPr/>
              </p:nvSpPr>
              <p:spPr>
                <a:xfrm>
                  <a:off x="2892805" y="1723852"/>
                  <a:ext cx="257680" cy="952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4" name="Google Shape;224;p5"/>
                <p:cNvSpPr/>
                <p:nvPr/>
              </p:nvSpPr>
              <p:spPr>
                <a:xfrm>
                  <a:off x="2418037" y="1725440"/>
                  <a:ext cx="254150" cy="9524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25" name="Google Shape;225;p5"/>
                <p:cNvCxnSpPr>
                  <a:endCxn id="220" idx="2"/>
                </p:cNvCxnSpPr>
                <p:nvPr/>
              </p:nvCxnSpPr>
              <p:spPr>
                <a:xfrm rot="10800000">
                  <a:off x="2183302" y="1731789"/>
                  <a:ext cx="3600" cy="12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26" name="Google Shape;226;p5"/>
                <p:cNvCxnSpPr/>
                <p:nvPr/>
              </p:nvCxnSpPr>
              <p:spPr>
                <a:xfrm rot="10800000">
                  <a:off x="3379926" y="1728615"/>
                  <a:ext cx="3530" cy="12222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227" name="Google Shape;227;p5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228" name="Google Shape;228;p5"/>
              <p:cNvSpPr/>
              <p:nvPr/>
            </p:nvSpPr>
            <p:spPr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9" name="Google Shape;229;p5"/>
              <p:cNvCxnSpPr/>
              <p:nvPr/>
            </p:nvCxnSpPr>
            <p:spPr>
              <a:xfrm flipH="1">
                <a:off x="4019550" y="3321180"/>
                <a:ext cx="1059" cy="153657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pic>
            <p:nvPicPr>
              <p:cNvPr descr="router_top.png" id="230" name="Google Shape;230;p5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31" name="Google Shape;231;p5"/>
              <p:cNvGrpSpPr/>
              <p:nvPr/>
            </p:nvGrpSpPr>
            <p:grpSpPr>
              <a:xfrm>
                <a:off x="3511550" y="4783138"/>
                <a:ext cx="508000" cy="222250"/>
                <a:chOff x="4128757" y="3605971"/>
                <a:chExt cx="568304" cy="339285"/>
              </a:xfrm>
            </p:grpSpPr>
            <p:sp>
              <p:nvSpPr>
                <p:cNvPr id="232" name="Google Shape;232;p5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3" name="Google Shape;233;p5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4" name="Google Shape;234;p5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35" name="Google Shape;235;p5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36" name="Google Shape;236;p5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237" name="Google Shape;237;p5"/>
              <p:cNvSpPr/>
              <p:nvPr/>
            </p:nvSpPr>
            <p:spPr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38" name="Google Shape;238;p5"/>
              <p:cNvCxnSpPr>
                <a:stCxn id="239" idx="2"/>
              </p:cNvCxnSpPr>
              <p:nvPr/>
            </p:nvCxnSpPr>
            <p:spPr>
              <a:xfrm flipH="1">
                <a:off x="3506750" y="3262991"/>
                <a:ext cx="4800" cy="1688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40" name="Google Shape;240;p5"/>
              <p:cNvGrpSpPr/>
              <p:nvPr/>
            </p:nvGrpSpPr>
            <p:grpSpPr>
              <a:xfrm>
                <a:off x="3511550" y="3174091"/>
                <a:ext cx="503238" cy="242887"/>
                <a:chOff x="2184476" y="1574638"/>
                <a:chExt cx="1198111" cy="430515"/>
              </a:xfrm>
            </p:grpSpPr>
            <p:sp>
              <p:nvSpPr>
                <p:cNvPr id="241" name="Google Shape;241;p5"/>
                <p:cNvSpPr/>
                <p:nvPr/>
              </p:nvSpPr>
              <p:spPr>
                <a:xfrm flipH="1" rot="10800000">
                  <a:off x="2188256" y="1690004"/>
                  <a:ext cx="1194331" cy="315149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2" name="Google Shape;242;p5"/>
                <p:cNvSpPr/>
                <p:nvPr/>
              </p:nvSpPr>
              <p:spPr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39" name="Google Shape;239;p5"/>
                <p:cNvSpPr/>
                <p:nvPr/>
              </p:nvSpPr>
              <p:spPr>
                <a:xfrm flipH="1" rot="10800000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3" name="Google Shape;243;p5"/>
                <p:cNvSpPr/>
                <p:nvPr/>
              </p:nvSpPr>
              <p:spPr>
                <a:xfrm>
                  <a:off x="2490619" y="1670308"/>
                  <a:ext cx="582047" cy="15757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4" name="Google Shape;244;p5"/>
                <p:cNvSpPr/>
                <p:nvPr/>
              </p:nvSpPr>
              <p:spPr>
                <a:xfrm>
                  <a:off x="2430146" y="1630915"/>
                  <a:ext cx="702992" cy="10973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5" name="Google Shape;245;p5"/>
                <p:cNvSpPr/>
                <p:nvPr/>
              </p:nvSpPr>
              <p:spPr>
                <a:xfrm>
                  <a:off x="2891248" y="1723770"/>
                  <a:ext cx="260786" cy="9567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46" name="Google Shape;246;p5"/>
                <p:cNvSpPr/>
                <p:nvPr/>
              </p:nvSpPr>
              <p:spPr>
                <a:xfrm>
                  <a:off x="2418806" y="1726585"/>
                  <a:ext cx="253230" cy="92856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47" name="Google Shape;247;p5"/>
                <p:cNvCxnSpPr>
                  <a:endCxn id="239" idx="2"/>
                </p:cNvCxnSpPr>
                <p:nvPr/>
              </p:nvCxnSpPr>
              <p:spPr>
                <a:xfrm rot="10800000">
                  <a:off x="2184476" y="1732212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48" name="Google Shape;248;p5"/>
                <p:cNvCxnSpPr/>
                <p:nvPr/>
              </p:nvCxnSpPr>
              <p:spPr>
                <a:xfrm rot="10800000">
                  <a:off x="3378806" y="1729398"/>
                  <a:ext cx="3781" cy="12099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249" name="Google Shape;249;p5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250" name="Google Shape;250;p5"/>
              <p:cNvSpPr/>
              <p:nvPr/>
            </p:nvSpPr>
            <p:spPr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1" name="Google Shape;251;p5"/>
              <p:cNvCxnSpPr/>
              <p:nvPr/>
            </p:nvCxnSpPr>
            <p:spPr>
              <a:xfrm>
                <a:off x="4822015" y="2642002"/>
                <a:ext cx="5573" cy="2214161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52" name="Google Shape;252;p5"/>
              <p:cNvGrpSpPr/>
              <p:nvPr/>
            </p:nvGrpSpPr>
            <p:grpSpPr>
              <a:xfrm>
                <a:off x="4319588" y="4781550"/>
                <a:ext cx="508000" cy="222250"/>
                <a:chOff x="4128758" y="3605903"/>
                <a:chExt cx="568303" cy="339353"/>
              </a:xfrm>
            </p:grpSpPr>
            <p:sp>
              <p:nvSpPr>
                <p:cNvPr id="253" name="Google Shape;253;p5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4" name="Google Shape;254;p5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55" name="Google Shape;255;p5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56" name="Google Shape;256;p5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57" name="Google Shape;257;p5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258" name="Google Shape;258;p5"/>
              <p:cNvSpPr/>
              <p:nvPr/>
            </p:nvSpPr>
            <p:spPr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9" name="Google Shape;259;p5"/>
              <p:cNvCxnSpPr>
                <a:stCxn id="260" idx="2"/>
              </p:cNvCxnSpPr>
              <p:nvPr/>
            </p:nvCxnSpPr>
            <p:spPr>
              <a:xfrm>
                <a:off x="4300799" y="2640496"/>
                <a:ext cx="14100" cy="2309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61" name="Google Shape;261;p5"/>
              <p:cNvGrpSpPr/>
              <p:nvPr/>
            </p:nvGrpSpPr>
            <p:grpSpPr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260" name="Google Shape;260;p5"/>
                <p:cNvSpPr/>
                <p:nvPr/>
              </p:nvSpPr>
              <p:spPr>
                <a:xfrm flipH="1" rot="10800000">
                  <a:off x="2187075" y="1689926"/>
                  <a:ext cx="1196381" cy="31493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2" name="Google Shape;262;p5"/>
                <p:cNvSpPr/>
                <p:nvPr/>
              </p:nvSpPr>
              <p:spPr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3" name="Google Shape;263;p5"/>
                <p:cNvSpPr/>
                <p:nvPr/>
              </p:nvSpPr>
              <p:spPr>
                <a:xfrm flipH="1" rot="10800000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4" name="Google Shape;264;p5"/>
                <p:cNvSpPr/>
                <p:nvPr/>
              </p:nvSpPr>
              <p:spPr>
                <a:xfrm>
                  <a:off x="2489000" y="1670242"/>
                  <a:ext cx="584982" cy="1574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5" name="Google Shape;265;p5"/>
                <p:cNvSpPr/>
                <p:nvPr/>
              </p:nvSpPr>
              <p:spPr>
                <a:xfrm>
                  <a:off x="2428615" y="1630876"/>
                  <a:ext cx="705752" cy="10966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6" name="Google Shape;266;p5"/>
                <p:cNvSpPr/>
                <p:nvPr/>
              </p:nvSpPr>
              <p:spPr>
                <a:xfrm>
                  <a:off x="2892827" y="1723668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67" name="Google Shape;267;p5"/>
                <p:cNvSpPr/>
                <p:nvPr/>
              </p:nvSpPr>
              <p:spPr>
                <a:xfrm>
                  <a:off x="2417294" y="1726479"/>
                  <a:ext cx="252861" cy="9279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68" name="Google Shape;268;p5"/>
                <p:cNvCxnSpPr>
                  <a:endCxn id="263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69" name="Google Shape;269;p5"/>
                <p:cNvCxnSpPr/>
                <p:nvPr/>
              </p:nvCxnSpPr>
              <p:spPr>
                <a:xfrm rot="10800000">
                  <a:off x="3379681" y="1729292"/>
                  <a:ext cx="3775" cy="12091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270" name="Google Shape;270;p5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271" name="Google Shape;271;p5"/>
              <p:cNvSpPr/>
              <p:nvPr/>
            </p:nvSpPr>
            <p:spPr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72" name="Google Shape;272;p5"/>
              <p:cNvCxnSpPr>
                <a:stCxn id="273" idx="6"/>
              </p:cNvCxnSpPr>
              <p:nvPr/>
            </p:nvCxnSpPr>
            <p:spPr>
              <a:xfrm>
                <a:off x="6003925" y="3268195"/>
                <a:ext cx="6300" cy="1581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pic>
            <p:nvPicPr>
              <p:cNvPr descr="router_top.png" id="274" name="Google Shape;274;p5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75" name="Google Shape;275;p5"/>
              <p:cNvGrpSpPr/>
              <p:nvPr/>
            </p:nvGrpSpPr>
            <p:grpSpPr>
              <a:xfrm>
                <a:off x="5502275" y="4781550"/>
                <a:ext cx="508000" cy="222250"/>
                <a:chOff x="4128757" y="3605903"/>
                <a:chExt cx="568304" cy="339353"/>
              </a:xfrm>
            </p:grpSpPr>
            <p:sp>
              <p:nvSpPr>
                <p:cNvPr id="276" name="Google Shape;276;p5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7" name="Google Shape;277;p5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8" name="Google Shape;278;p5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79" name="Google Shape;279;p5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80" name="Google Shape;280;p5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281" name="Google Shape;281;p5"/>
              <p:cNvSpPr/>
              <p:nvPr/>
            </p:nvSpPr>
            <p:spPr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82" name="Google Shape;282;p5"/>
              <p:cNvCxnSpPr>
                <a:stCxn id="274" idx="1"/>
              </p:cNvCxnSpPr>
              <p:nvPr/>
            </p:nvCxnSpPr>
            <p:spPr>
              <a:xfrm>
                <a:off x="5491163" y="3316940"/>
                <a:ext cx="6300" cy="1632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83" name="Google Shape;283;p5"/>
              <p:cNvGrpSpPr/>
              <p:nvPr/>
            </p:nvGrpSpPr>
            <p:grpSpPr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284" name="Google Shape;284;p5"/>
                <p:cNvSpPr/>
                <p:nvPr/>
              </p:nvSpPr>
              <p:spPr>
                <a:xfrm flipH="1" rot="10800000">
                  <a:off x="2187075" y="1689926"/>
                  <a:ext cx="1196381" cy="31493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5" name="Google Shape;285;p5"/>
                <p:cNvSpPr/>
                <p:nvPr/>
              </p:nvSpPr>
              <p:spPr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73" name="Google Shape;273;p5"/>
                <p:cNvSpPr/>
                <p:nvPr/>
              </p:nvSpPr>
              <p:spPr>
                <a:xfrm flipH="1" rot="10800000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6" name="Google Shape;286;p5"/>
                <p:cNvSpPr/>
                <p:nvPr/>
              </p:nvSpPr>
              <p:spPr>
                <a:xfrm>
                  <a:off x="2489000" y="1670242"/>
                  <a:ext cx="584982" cy="1574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7" name="Google Shape;287;p5"/>
                <p:cNvSpPr/>
                <p:nvPr/>
              </p:nvSpPr>
              <p:spPr>
                <a:xfrm>
                  <a:off x="2428615" y="1630876"/>
                  <a:ext cx="705752" cy="10966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8" name="Google Shape;288;p5"/>
                <p:cNvSpPr/>
                <p:nvPr/>
              </p:nvSpPr>
              <p:spPr>
                <a:xfrm>
                  <a:off x="2892827" y="1723668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89" name="Google Shape;289;p5"/>
                <p:cNvSpPr/>
                <p:nvPr/>
              </p:nvSpPr>
              <p:spPr>
                <a:xfrm>
                  <a:off x="2417294" y="1726479"/>
                  <a:ext cx="252861" cy="9279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0" name="Google Shape;290;p5"/>
                <p:cNvCxnSpPr>
                  <a:endCxn id="273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91" name="Google Shape;291;p5"/>
                <p:cNvCxnSpPr/>
                <p:nvPr/>
              </p:nvCxnSpPr>
              <p:spPr>
                <a:xfrm rot="10800000">
                  <a:off x="3379681" y="1729292"/>
                  <a:ext cx="3775" cy="12091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292" name="Google Shape;292;p5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293" name="Google Shape;293;p5"/>
              <p:cNvSpPr/>
              <p:nvPr/>
            </p:nvSpPr>
            <p:spPr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94" name="Google Shape;294;p5"/>
              <p:cNvCxnSpPr/>
              <p:nvPr/>
            </p:nvCxnSpPr>
            <p:spPr>
              <a:xfrm>
                <a:off x="6994525" y="2845840"/>
                <a:ext cx="0" cy="199920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95" name="Google Shape;295;p5"/>
              <p:cNvGrpSpPr/>
              <p:nvPr/>
            </p:nvGrpSpPr>
            <p:grpSpPr>
              <a:xfrm>
                <a:off x="6486525" y="4765621"/>
                <a:ext cx="508000" cy="236593"/>
                <a:chOff x="4128757" y="3605903"/>
                <a:chExt cx="568304" cy="339353"/>
              </a:xfrm>
            </p:grpSpPr>
            <p:sp>
              <p:nvSpPr>
                <p:cNvPr id="296" name="Google Shape;296;p5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" name="Google Shape;297;p5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8" name="Google Shape;298;p5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9" name="Google Shape;299;p5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00" name="Google Shape;300;p5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301" name="Google Shape;301;p5"/>
              <p:cNvSpPr/>
              <p:nvPr/>
            </p:nvSpPr>
            <p:spPr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02" name="Google Shape;302;p5"/>
              <p:cNvCxnSpPr/>
              <p:nvPr/>
            </p:nvCxnSpPr>
            <p:spPr>
              <a:xfrm>
                <a:off x="6472366" y="2818589"/>
                <a:ext cx="9397" cy="212616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303" name="Google Shape;303;p5"/>
              <p:cNvGrpSpPr/>
              <p:nvPr/>
            </p:nvGrpSpPr>
            <p:grpSpPr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304" name="Google Shape;304;p5"/>
                <p:cNvSpPr/>
                <p:nvPr/>
              </p:nvSpPr>
              <p:spPr>
                <a:xfrm flipH="1" rot="10800000">
                  <a:off x="2187075" y="1689925"/>
                  <a:ext cx="1196381" cy="314931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5" name="Google Shape;305;p5"/>
                <p:cNvSpPr/>
                <p:nvPr/>
              </p:nvSpPr>
              <p:spPr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6" name="Google Shape;306;p5"/>
                <p:cNvSpPr/>
                <p:nvPr/>
              </p:nvSpPr>
              <p:spPr>
                <a:xfrm flipH="1" rot="10800000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" name="Google Shape;307;p5"/>
                <p:cNvSpPr/>
                <p:nvPr/>
              </p:nvSpPr>
              <p:spPr>
                <a:xfrm>
                  <a:off x="2489000" y="1670242"/>
                  <a:ext cx="584982" cy="157466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8" name="Google Shape;308;p5"/>
                <p:cNvSpPr/>
                <p:nvPr/>
              </p:nvSpPr>
              <p:spPr>
                <a:xfrm>
                  <a:off x="2428615" y="1630876"/>
                  <a:ext cx="705752" cy="109663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9" name="Google Shape;309;p5"/>
                <p:cNvSpPr/>
                <p:nvPr/>
              </p:nvSpPr>
              <p:spPr>
                <a:xfrm>
                  <a:off x="2892827" y="1723667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0" name="Google Shape;310;p5"/>
                <p:cNvSpPr/>
                <p:nvPr/>
              </p:nvSpPr>
              <p:spPr>
                <a:xfrm>
                  <a:off x="2417294" y="1726480"/>
                  <a:ext cx="252861" cy="92791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11" name="Google Shape;311;p5"/>
                <p:cNvCxnSpPr>
                  <a:endCxn id="306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12" name="Google Shape;312;p5"/>
                <p:cNvCxnSpPr/>
                <p:nvPr/>
              </p:nvCxnSpPr>
              <p:spPr>
                <a:xfrm rot="10800000">
                  <a:off x="3379681" y="1729291"/>
                  <a:ext cx="3775" cy="12091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</p:grpSp>
      <p:sp>
        <p:nvSpPr>
          <p:cNvPr id="313" name="Google Shape;313;p5"/>
          <p:cNvSpPr txBox="1"/>
          <p:nvPr/>
        </p:nvSpPr>
        <p:spPr>
          <a:xfrm>
            <a:off x="563563" y="277813"/>
            <a:ext cx="474563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Per-router control plane</a:t>
            </a:r>
            <a:endParaRPr/>
          </a:p>
        </p:txBody>
      </p:sp>
      <p:grpSp>
        <p:nvGrpSpPr>
          <p:cNvPr id="314" name="Google Shape;314;p5"/>
          <p:cNvGrpSpPr/>
          <p:nvPr/>
        </p:nvGrpSpPr>
        <p:grpSpPr>
          <a:xfrm>
            <a:off x="1828233" y="3016011"/>
            <a:ext cx="5112820" cy="879389"/>
            <a:chOff x="1866825" y="707349"/>
            <a:chExt cx="5112820" cy="879389"/>
          </a:xfrm>
        </p:grpSpPr>
        <p:sp>
          <p:nvSpPr>
            <p:cNvPr id="315" name="Google Shape;315;p5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5"/>
            <p:cNvSpPr txBox="1"/>
            <p:nvPr/>
          </p:nvSpPr>
          <p:spPr>
            <a:xfrm>
              <a:off x="1891781" y="783191"/>
              <a:ext cx="910613" cy="476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57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Routing</a:t>
              </a:r>
              <a:endParaRPr/>
            </a:p>
            <a:p>
              <a:pPr indent="0" lvl="0" marL="0" marR="0" rtl="0" algn="ctr">
                <a:lnSpc>
                  <a:spcPct val="1057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Algorithm</a:t>
              </a:r>
              <a:endParaRPr/>
            </a:p>
          </p:txBody>
        </p:sp>
        <p:cxnSp>
          <p:nvCxnSpPr>
            <p:cNvPr id="317" name="Google Shape;317;p5"/>
            <p:cNvCxnSpPr/>
            <p:nvPr/>
          </p:nvCxnSpPr>
          <p:spPr>
            <a:xfrm flipH="1" rot="10800000">
              <a:off x="2833714" y="807908"/>
              <a:ext cx="1517851" cy="213379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18" name="Google Shape;318;p5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19" name="Google Shape;319;p5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20" name="Google Shape;320;p5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321" name="Google Shape;321;p5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25" name="Google Shape;325;p5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26" name="Google Shape;326;p5"/>
            <p:cNvCxnSpPr>
              <a:endCxn id="321" idx="2"/>
            </p:cNvCxnSpPr>
            <p:nvPr/>
          </p:nvCxnSpPr>
          <p:spPr>
            <a:xfrm flipH="1" rot="10800000">
              <a:off x="3997222" y="985094"/>
              <a:ext cx="2561400" cy="469200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27" name="Google Shape;327;p5"/>
            <p:cNvCxnSpPr/>
            <p:nvPr/>
          </p:nvCxnSpPr>
          <p:spPr>
            <a:xfrm flipH="1" rot="10800000">
              <a:off x="3992124" y="1509221"/>
              <a:ext cx="1580205" cy="2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328" name="Google Shape;328;p5"/>
            <p:cNvCxnSpPr/>
            <p:nvPr/>
          </p:nvCxnSpPr>
          <p:spPr>
            <a:xfrm flipH="1" rot="10800000">
              <a:off x="5997500" y="1083737"/>
              <a:ext cx="751103" cy="397197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329" name="Google Shape;329;p5"/>
          <p:cNvSpPr txBox="1"/>
          <p:nvPr/>
        </p:nvSpPr>
        <p:spPr>
          <a:xfrm>
            <a:off x="517479" y="1154626"/>
            <a:ext cx="8209014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routing algorithm components </a:t>
            </a:r>
            <a:r>
              <a:rPr i="1" lang="en-US" sz="24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in each and every router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interact with each other in control plane to compute forwarding tables</a:t>
            </a:r>
            <a:endParaRPr/>
          </a:p>
        </p:txBody>
      </p:sp>
      <p:grpSp>
        <p:nvGrpSpPr>
          <p:cNvPr id="330" name="Google Shape;330;p5"/>
          <p:cNvGrpSpPr/>
          <p:nvPr/>
        </p:nvGrpSpPr>
        <p:grpSpPr>
          <a:xfrm>
            <a:off x="1557338" y="3404226"/>
            <a:ext cx="6375400" cy="1047750"/>
            <a:chOff x="1557338" y="3074988"/>
            <a:chExt cx="6375400" cy="1047750"/>
          </a:xfrm>
        </p:grpSpPr>
        <p:sp>
          <p:nvSpPr>
            <p:cNvPr id="331" name="Google Shape;331;p5"/>
            <p:cNvSpPr txBox="1"/>
            <p:nvPr/>
          </p:nvSpPr>
          <p:spPr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sp>
          <p:nvSpPr>
            <p:cNvPr id="332" name="Google Shape;332;p5"/>
            <p:cNvSpPr txBox="1"/>
            <p:nvPr/>
          </p:nvSpPr>
          <p:spPr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cxnSp>
          <p:nvCxnSpPr>
            <p:cNvPr id="333" name="Google Shape;333;p5"/>
            <p:cNvCxnSpPr/>
            <p:nvPr/>
          </p:nvCxnSpPr>
          <p:spPr>
            <a:xfrm>
              <a:off x="1557338" y="3613150"/>
              <a:ext cx="6207125" cy="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334" name="Google Shape;334;p5"/>
          <p:cNvGrpSpPr/>
          <p:nvPr/>
        </p:nvGrpSpPr>
        <p:grpSpPr>
          <a:xfrm>
            <a:off x="1829356" y="4031984"/>
            <a:ext cx="5125435" cy="1121012"/>
            <a:chOff x="-4746102" y="4471477"/>
            <a:chExt cx="5125435" cy="1121012"/>
          </a:xfrm>
        </p:grpSpPr>
        <p:pic>
          <p:nvPicPr>
            <p:cNvPr descr="fig42_table.pdf" id="335" name="Google Shape;335;p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-4746102" y="4471477"/>
              <a:ext cx="966463" cy="966962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336" name="Google Shape;336;p5"/>
            <p:cNvGrpSpPr/>
            <p:nvPr/>
          </p:nvGrpSpPr>
          <p:grpSpPr>
            <a:xfrm>
              <a:off x="-3025854" y="5228278"/>
              <a:ext cx="3405187" cy="364211"/>
              <a:chOff x="-3025854" y="5228278"/>
              <a:chExt cx="3405187" cy="364211"/>
            </a:xfrm>
          </p:grpSpPr>
          <p:grpSp>
            <p:nvGrpSpPr>
              <p:cNvPr id="337" name="Google Shape;337;p5"/>
              <p:cNvGrpSpPr/>
              <p:nvPr/>
            </p:nvGrpSpPr>
            <p:grpSpPr>
              <a:xfrm>
                <a:off x="-3025854" y="5262289"/>
                <a:ext cx="430212" cy="330200"/>
                <a:chOff x="2931074" y="3912034"/>
                <a:chExt cx="430302" cy="330142"/>
              </a:xfrm>
            </p:grpSpPr>
            <p:sp>
              <p:nvSpPr>
                <p:cNvPr id="338" name="Google Shape;338;p5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39" name="Google Shape;339;p5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0" name="Google Shape;340;p5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1" name="Google Shape;341;p5"/>
                <p:cNvCxnSpPr>
                  <a:stCxn id="338" idx="2"/>
                </p:cNvCxnSpPr>
                <p:nvPr/>
              </p:nvCxnSpPr>
              <p:spPr>
                <a:xfrm rot="10800000">
                  <a:off x="3147106" y="4003976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2" name="Google Shape;342;p5"/>
              <p:cNvGrpSpPr/>
              <p:nvPr/>
            </p:nvGrpSpPr>
            <p:grpSpPr>
              <a:xfrm>
                <a:off x="-2217817" y="5260702"/>
                <a:ext cx="430213" cy="330200"/>
                <a:chOff x="2931074" y="3911941"/>
                <a:chExt cx="430302" cy="330207"/>
              </a:xfrm>
            </p:grpSpPr>
            <p:sp>
              <p:nvSpPr>
                <p:cNvPr id="343" name="Google Shape;343;p5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4" name="Google Shape;344;p5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5" name="Google Shape;345;p5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6" name="Google Shape;346;p5"/>
                <p:cNvCxnSpPr>
                  <a:stCxn id="343" idx="2"/>
                </p:cNvCxnSpPr>
                <p:nvPr/>
              </p:nvCxnSpPr>
              <p:spPr>
                <a:xfrm rot="10800000">
                  <a:off x="3147107" y="4003948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7" name="Google Shape;347;p5"/>
              <p:cNvGrpSpPr/>
              <p:nvPr/>
            </p:nvGrpSpPr>
            <p:grpSpPr>
              <a:xfrm>
                <a:off x="-1035129" y="5260702"/>
                <a:ext cx="430212" cy="330200"/>
                <a:chOff x="2931074" y="3911941"/>
                <a:chExt cx="430302" cy="330207"/>
              </a:xfrm>
            </p:grpSpPr>
            <p:sp>
              <p:nvSpPr>
                <p:cNvPr id="348" name="Google Shape;348;p5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9" name="Google Shape;349;p5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0" name="Google Shape;350;p5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1" name="Google Shape;351;p5"/>
                <p:cNvCxnSpPr>
                  <a:stCxn id="348" idx="2"/>
                </p:cNvCxnSpPr>
                <p:nvPr/>
              </p:nvCxnSpPr>
              <p:spPr>
                <a:xfrm rot="10800000">
                  <a:off x="3147106" y="4003948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52" name="Google Shape;352;p5"/>
              <p:cNvGrpSpPr/>
              <p:nvPr/>
            </p:nvGrpSpPr>
            <p:grpSpPr>
              <a:xfrm>
                <a:off x="-50879" y="5228278"/>
                <a:ext cx="430212" cy="351510"/>
                <a:chOff x="2931074" y="3911940"/>
                <a:chExt cx="430302" cy="330207"/>
              </a:xfrm>
            </p:grpSpPr>
            <p:sp>
              <p:nvSpPr>
                <p:cNvPr id="353" name="Google Shape;353;p5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54" name="Google Shape;354;p5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5" name="Google Shape;355;p5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6" name="Google Shape;356;p5"/>
                <p:cNvCxnSpPr>
                  <a:stCxn id="353" idx="2"/>
                </p:cNvCxnSpPr>
                <p:nvPr/>
              </p:nvCxnSpPr>
              <p:spPr>
                <a:xfrm rot="10800000">
                  <a:off x="3147106" y="4003947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grpSp>
        <p:nvGrpSpPr>
          <p:cNvPr id="357" name="Google Shape;357;p5"/>
          <p:cNvGrpSpPr/>
          <p:nvPr/>
        </p:nvGrpSpPr>
        <p:grpSpPr>
          <a:xfrm>
            <a:off x="2282487" y="3212142"/>
            <a:ext cx="4437063" cy="1614430"/>
            <a:chOff x="-4267279" y="3655204"/>
            <a:chExt cx="4437063" cy="1614430"/>
          </a:xfrm>
        </p:grpSpPr>
        <p:cxnSp>
          <p:nvCxnSpPr>
            <p:cNvPr id="358" name="Google Shape;358;p5"/>
            <p:cNvCxnSpPr/>
            <p:nvPr/>
          </p:nvCxnSpPr>
          <p:spPr>
            <a:xfrm>
              <a:off x="-4267279" y="4046968"/>
              <a:ext cx="0" cy="422275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59" name="Google Shape;359;p5"/>
            <p:cNvCxnSpPr/>
            <p:nvPr/>
          </p:nvCxnSpPr>
          <p:spPr>
            <a:xfrm flipH="1">
              <a:off x="-2808366" y="4361550"/>
              <a:ext cx="154" cy="872164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60" name="Google Shape;360;p5"/>
            <p:cNvCxnSpPr/>
            <p:nvPr/>
          </p:nvCxnSpPr>
          <p:spPr>
            <a:xfrm>
              <a:off x="-2006807" y="3655204"/>
              <a:ext cx="6479" cy="1576923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61" name="Google Shape;361;p5"/>
            <p:cNvCxnSpPr>
              <a:stCxn id="271" idx="0"/>
            </p:cNvCxnSpPr>
            <p:nvPr/>
          </p:nvCxnSpPr>
          <p:spPr>
            <a:xfrm>
              <a:off x="-802548" y="4364834"/>
              <a:ext cx="6000" cy="904800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362" name="Google Shape;362;p5"/>
            <p:cNvCxnSpPr/>
            <p:nvPr/>
          </p:nvCxnSpPr>
          <p:spPr>
            <a:xfrm flipH="1">
              <a:off x="166609" y="3798581"/>
              <a:ext cx="3175" cy="1399277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363" name="Google Shape;363;p5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64" name="Google Shape;364;p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9" name="Google Shape;369;p6"/>
          <p:cNvGrpSpPr/>
          <p:nvPr/>
        </p:nvGrpSpPr>
        <p:grpSpPr>
          <a:xfrm>
            <a:off x="1453484" y="2021024"/>
            <a:ext cx="6027737" cy="1440135"/>
            <a:chOff x="1492879" y="2061336"/>
            <a:chExt cx="6027737" cy="1440135"/>
          </a:xfrm>
        </p:grpSpPr>
        <p:sp>
          <p:nvSpPr>
            <p:cNvPr id="370" name="Google Shape;370;p6"/>
            <p:cNvSpPr/>
            <p:nvPr/>
          </p:nvSpPr>
          <p:spPr>
            <a:xfrm>
              <a:off x="1929251" y="2064703"/>
              <a:ext cx="5043488" cy="1017588"/>
            </a:xfrm>
            <a:prstGeom prst="rect">
              <a:avLst/>
            </a:prstGeom>
            <a:solidFill>
              <a:srgbClr val="D0D0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1739747" y="2067585"/>
              <a:ext cx="198437" cy="1385888"/>
            </a:xfrm>
            <a:custGeom>
              <a:rect b="b" l="l" r="r" t="t"/>
              <a:pathLst>
                <a:path extrusionOk="0" h="1385496" w="199855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D0D0F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6"/>
            <p:cNvSpPr/>
            <p:nvPr/>
          </p:nvSpPr>
          <p:spPr>
            <a:xfrm flipH="1">
              <a:off x="6969078" y="2061336"/>
              <a:ext cx="220427" cy="1370587"/>
            </a:xfrm>
            <a:custGeom>
              <a:rect b="b" l="l" r="r" t="t"/>
              <a:pathLst>
                <a:path extrusionOk="0" h="1370199" w="22023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rgbClr val="D0D0F4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3" name="Google Shape;373;p6"/>
            <p:cNvGrpSpPr/>
            <p:nvPr/>
          </p:nvGrpSpPr>
          <p:grpSpPr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374" name="Google Shape;374;p6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6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6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6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6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9" name="Google Shape;379;p6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380" name="Google Shape;380;p6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" name="Google Shape;381;p6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82" name="Google Shape;382;p6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3" name="Google Shape;383;p6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384" name="Google Shape;384;p6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5" name="Google Shape;385;p6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86" name="Google Shape;386;p6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7" name="Google Shape;387;p6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8" name="Google Shape;388;p6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389" name="Google Shape;389;p6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" name="Google Shape;390;p6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91" name="Google Shape;391;p6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2" name="Google Shape;392;p6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393" name="Google Shape;393;p6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" name="Google Shape;394;p6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95" name="Google Shape;395;p6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6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7" name="Google Shape;397;p6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8" name="Google Shape;398;p6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0" name="Google Shape;400;p6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1" name="Google Shape;401;p6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2" name="Google Shape;402;p6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" name="Google Shape;403;p6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4" name="Google Shape;404;p6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5" name="Google Shape;405;p6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06" name="Google Shape;406;p6"/>
            <p:cNvGrpSpPr/>
            <p:nvPr/>
          </p:nvGrpSpPr>
          <p:grpSpPr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07" name="Google Shape;407;p6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8" name="Google Shape;408;p6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0" name="Google Shape;410;p6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1" name="Google Shape;411;p6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12" name="Google Shape;412;p6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413" name="Google Shape;413;p6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" name="Google Shape;414;p6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5" name="Google Shape;415;p6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16" name="Google Shape;416;p6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417" name="Google Shape;417;p6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" name="Google Shape;418;p6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19" name="Google Shape;419;p6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" name="Google Shape;420;p6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1" name="Google Shape;421;p6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422" name="Google Shape;422;p6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" name="Google Shape;423;p6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24" name="Google Shape;424;p6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5" name="Google Shape;425;p6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426" name="Google Shape;426;p6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" name="Google Shape;427;p6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28" name="Google Shape;428;p6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9" name="Google Shape;429;p6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0" name="Google Shape;430;p6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1" name="Google Shape;431;p6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2" name="Google Shape;432;p6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3" name="Google Shape;433;p6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4" name="Google Shape;434;p6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5" name="Google Shape;435;p6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6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7" name="Google Shape;437;p6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8" name="Google Shape;438;p6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39" name="Google Shape;439;p6"/>
          <p:cNvSpPr/>
          <p:nvPr/>
        </p:nvSpPr>
        <p:spPr>
          <a:xfrm>
            <a:off x="2592388" y="5749925"/>
            <a:ext cx="4027487" cy="939800"/>
          </a:xfrm>
          <a:custGeom>
            <a:rect b="b" l="l" r="r" t="t"/>
            <a:pathLst>
              <a:path extrusionOk="0" h="10125" w="10001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0" name="Google Shape;440;p6"/>
          <p:cNvCxnSpPr/>
          <p:nvPr/>
        </p:nvCxnSpPr>
        <p:spPr>
          <a:xfrm flipH="1" rot="10800000">
            <a:off x="3262941" y="5900738"/>
            <a:ext cx="1316038" cy="1317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1" name="Google Shape;441;p6"/>
          <p:cNvCxnSpPr/>
          <p:nvPr/>
        </p:nvCxnSpPr>
        <p:spPr>
          <a:xfrm>
            <a:off x="3151816" y="6088063"/>
            <a:ext cx="2259013" cy="2984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" name="Google Shape;442;p6"/>
          <p:cNvCxnSpPr/>
          <p:nvPr/>
        </p:nvCxnSpPr>
        <p:spPr>
          <a:xfrm>
            <a:off x="3164516" y="6192838"/>
            <a:ext cx="714375" cy="2762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3" name="Google Shape;443;p6"/>
          <p:cNvCxnSpPr/>
          <p:nvPr/>
        </p:nvCxnSpPr>
        <p:spPr>
          <a:xfrm flipH="1" rot="10800000">
            <a:off x="4182104" y="6386513"/>
            <a:ext cx="1247775" cy="825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4" name="Google Shape;444;p6"/>
          <p:cNvCxnSpPr/>
          <p:nvPr/>
        </p:nvCxnSpPr>
        <p:spPr>
          <a:xfrm>
            <a:off x="4842504" y="5934075"/>
            <a:ext cx="1057275" cy="1238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5" name="Google Shape;445;p6"/>
          <p:cNvCxnSpPr/>
          <p:nvPr/>
        </p:nvCxnSpPr>
        <p:spPr>
          <a:xfrm flipH="1" rot="10800000">
            <a:off x="4126541" y="6088063"/>
            <a:ext cx="1790700" cy="2984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6" name="Google Shape;446;p6"/>
          <p:cNvCxnSpPr/>
          <p:nvPr/>
        </p:nvCxnSpPr>
        <p:spPr>
          <a:xfrm flipH="1" rot="10800000">
            <a:off x="5453691" y="6116638"/>
            <a:ext cx="588963" cy="26987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7" name="Google Shape;447;p6"/>
          <p:cNvCxnSpPr/>
          <p:nvPr/>
        </p:nvCxnSpPr>
        <p:spPr>
          <a:xfrm>
            <a:off x="4596441" y="5900738"/>
            <a:ext cx="814388" cy="40163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48" name="Google Shape;448;p6"/>
          <p:cNvGrpSpPr/>
          <p:nvPr/>
        </p:nvGrpSpPr>
        <p:grpSpPr>
          <a:xfrm>
            <a:off x="1526216" y="3003498"/>
            <a:ext cx="6978041" cy="1096962"/>
            <a:chOff x="1526216" y="3003498"/>
            <a:chExt cx="6978041" cy="1096962"/>
          </a:xfrm>
        </p:grpSpPr>
        <p:sp>
          <p:nvSpPr>
            <p:cNvPr id="449" name="Google Shape;449;p6"/>
            <p:cNvSpPr txBox="1"/>
            <p:nvPr/>
          </p:nvSpPr>
          <p:spPr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sp>
          <p:nvSpPr>
            <p:cNvPr id="450" name="Google Shape;450;p6"/>
            <p:cNvSpPr txBox="1"/>
            <p:nvPr/>
          </p:nvSpPr>
          <p:spPr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cxnSp>
          <p:nvCxnSpPr>
            <p:cNvPr id="451" name="Google Shape;451;p6"/>
            <p:cNvCxnSpPr/>
            <p:nvPr/>
          </p:nvCxnSpPr>
          <p:spPr>
            <a:xfrm flipH="1" rot="10800000">
              <a:off x="1526216" y="3579342"/>
              <a:ext cx="6978041" cy="12155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452" name="Google Shape;452;p6"/>
          <p:cNvGrpSpPr/>
          <p:nvPr/>
        </p:nvGrpSpPr>
        <p:grpSpPr>
          <a:xfrm>
            <a:off x="2436115" y="2735357"/>
            <a:ext cx="4296530" cy="320675"/>
            <a:chOff x="2433511" y="2792360"/>
            <a:chExt cx="4296530" cy="320675"/>
          </a:xfrm>
        </p:grpSpPr>
        <p:grpSp>
          <p:nvGrpSpPr>
            <p:cNvPr id="453" name="Google Shape;453;p6"/>
            <p:cNvGrpSpPr/>
            <p:nvPr/>
          </p:nvGrpSpPr>
          <p:grpSpPr>
            <a:xfrm>
              <a:off x="2433511" y="2794329"/>
              <a:ext cx="349250" cy="317500"/>
              <a:chOff x="2931664" y="3912858"/>
              <a:chExt cx="430450" cy="329431"/>
            </a:xfrm>
          </p:grpSpPr>
          <p:sp>
            <p:nvSpPr>
              <p:cNvPr id="454" name="Google Shape;454;p6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5" name="Google Shape;455;p6"/>
              <p:cNvCxnSpPr/>
              <p:nvPr/>
            </p:nvCxnSpPr>
            <p:spPr>
              <a:xfrm>
                <a:off x="2931664" y="4005099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56" name="Google Shape;456;p6"/>
              <p:cNvCxnSpPr/>
              <p:nvPr/>
            </p:nvCxnSpPr>
            <p:spPr>
              <a:xfrm>
                <a:off x="2931664" y="4067691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57" name="Google Shape;457;p6"/>
              <p:cNvCxnSpPr>
                <a:stCxn id="454" idx="2"/>
              </p:cNvCxnSpPr>
              <p:nvPr/>
            </p:nvCxnSpPr>
            <p:spPr>
              <a:xfrm rot="10800000">
                <a:off x="3149824" y="4004989"/>
                <a:ext cx="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58" name="Google Shape;458;p6"/>
            <p:cNvGrpSpPr/>
            <p:nvPr/>
          </p:nvGrpSpPr>
          <p:grpSpPr>
            <a:xfrm>
              <a:off x="3348666" y="2792360"/>
              <a:ext cx="350838" cy="317500"/>
              <a:chOff x="2931664" y="3912861"/>
              <a:chExt cx="430450" cy="329431"/>
            </a:xfrm>
          </p:grpSpPr>
          <p:sp>
            <p:nvSpPr>
              <p:cNvPr id="459" name="Google Shape;459;p6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60" name="Google Shape;460;p6"/>
              <p:cNvCxnSpPr/>
              <p:nvPr/>
            </p:nvCxnSpPr>
            <p:spPr>
              <a:xfrm>
                <a:off x="2931664" y="4005102"/>
                <a:ext cx="42460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1" name="Google Shape;461;p6"/>
              <p:cNvCxnSpPr/>
              <p:nvPr/>
            </p:nvCxnSpPr>
            <p:spPr>
              <a:xfrm>
                <a:off x="2931664" y="4067694"/>
                <a:ext cx="42460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2" name="Google Shape;462;p6"/>
              <p:cNvCxnSpPr>
                <a:stCxn id="459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63" name="Google Shape;463;p6"/>
            <p:cNvGrpSpPr/>
            <p:nvPr/>
          </p:nvGrpSpPr>
          <p:grpSpPr>
            <a:xfrm>
              <a:off x="4182104" y="2792360"/>
              <a:ext cx="350837" cy="317500"/>
              <a:chOff x="2931664" y="3912861"/>
              <a:chExt cx="430450" cy="329431"/>
            </a:xfrm>
          </p:grpSpPr>
          <p:sp>
            <p:nvSpPr>
              <p:cNvPr id="464" name="Google Shape;464;p6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65" name="Google Shape;465;p6"/>
              <p:cNvCxnSpPr/>
              <p:nvPr/>
            </p:nvCxnSpPr>
            <p:spPr>
              <a:xfrm>
                <a:off x="2931664" y="4005102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6" name="Google Shape;466;p6"/>
              <p:cNvCxnSpPr/>
              <p:nvPr/>
            </p:nvCxnSpPr>
            <p:spPr>
              <a:xfrm>
                <a:off x="2931664" y="4067694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67" name="Google Shape;467;p6"/>
              <p:cNvCxnSpPr>
                <a:stCxn id="464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68" name="Google Shape;468;p6"/>
            <p:cNvGrpSpPr/>
            <p:nvPr/>
          </p:nvGrpSpPr>
          <p:grpSpPr>
            <a:xfrm>
              <a:off x="5374316" y="2795535"/>
              <a:ext cx="349250" cy="317500"/>
              <a:chOff x="2931664" y="3912862"/>
              <a:chExt cx="430450" cy="329431"/>
            </a:xfrm>
          </p:grpSpPr>
          <p:sp>
            <p:nvSpPr>
              <p:cNvPr id="469" name="Google Shape;469;p6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0" name="Google Shape;470;p6"/>
              <p:cNvCxnSpPr/>
              <p:nvPr/>
            </p:nvCxnSpPr>
            <p:spPr>
              <a:xfrm>
                <a:off x="2931664" y="4005103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1" name="Google Shape;471;p6"/>
              <p:cNvCxnSpPr/>
              <p:nvPr/>
            </p:nvCxnSpPr>
            <p:spPr>
              <a:xfrm>
                <a:off x="2931664" y="4067695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2" name="Google Shape;472;p6"/>
              <p:cNvCxnSpPr>
                <a:stCxn id="469" idx="2"/>
              </p:cNvCxnSpPr>
              <p:nvPr/>
            </p:nvCxnSpPr>
            <p:spPr>
              <a:xfrm rot="10800000">
                <a:off x="3149824" y="4004993"/>
                <a:ext cx="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3" name="Google Shape;473;p6"/>
            <p:cNvGrpSpPr/>
            <p:nvPr/>
          </p:nvGrpSpPr>
          <p:grpSpPr>
            <a:xfrm>
              <a:off x="6379204" y="2792360"/>
              <a:ext cx="350837" cy="317500"/>
              <a:chOff x="2931664" y="3912861"/>
              <a:chExt cx="430450" cy="329431"/>
            </a:xfrm>
          </p:grpSpPr>
          <p:sp>
            <p:nvSpPr>
              <p:cNvPr id="474" name="Google Shape;474;p6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5" name="Google Shape;475;p6"/>
              <p:cNvCxnSpPr/>
              <p:nvPr/>
            </p:nvCxnSpPr>
            <p:spPr>
              <a:xfrm>
                <a:off x="2931664" y="4005102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6" name="Google Shape;476;p6"/>
              <p:cNvCxnSpPr/>
              <p:nvPr/>
            </p:nvCxnSpPr>
            <p:spPr>
              <a:xfrm>
                <a:off x="2931664" y="4067694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7" name="Google Shape;477;p6"/>
              <p:cNvCxnSpPr>
                <a:stCxn id="474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478" name="Google Shape;478;p6"/>
          <p:cNvGrpSpPr/>
          <p:nvPr/>
        </p:nvGrpSpPr>
        <p:grpSpPr>
          <a:xfrm>
            <a:off x="1856416" y="3709935"/>
            <a:ext cx="5211763" cy="2739614"/>
            <a:chOff x="1856416" y="3709935"/>
            <a:chExt cx="5211763" cy="2739614"/>
          </a:xfrm>
        </p:grpSpPr>
        <p:sp>
          <p:nvSpPr>
            <p:cNvPr id="479" name="Google Shape;479;p6"/>
            <p:cNvSpPr/>
            <p:nvPr/>
          </p:nvSpPr>
          <p:spPr>
            <a:xfrm>
              <a:off x="1876731" y="5330139"/>
              <a:ext cx="1280789" cy="759087"/>
            </a:xfrm>
            <a:custGeom>
              <a:rect b="b" l="l" r="r" t="t"/>
              <a:pathLst>
                <a:path extrusionOk="0" h="759828" w="1280499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6202668" y="5429198"/>
              <a:ext cx="865511" cy="553828"/>
            </a:xfrm>
            <a:custGeom>
              <a:rect b="b" l="l" r="r" t="t"/>
              <a:pathLst>
                <a:path extrusionOk="0" h="553361" w="86625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6"/>
            <p:cNvSpPr/>
            <p:nvPr/>
          </p:nvSpPr>
          <p:spPr>
            <a:xfrm>
              <a:off x="5378281" y="5449835"/>
              <a:ext cx="675485" cy="896777"/>
            </a:xfrm>
            <a:custGeom>
              <a:rect b="b" l="l" r="r" t="t"/>
              <a:pathLst>
                <a:path extrusionOk="0" h="896577" w="675040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6"/>
            <p:cNvSpPr/>
            <p:nvPr/>
          </p:nvSpPr>
          <p:spPr>
            <a:xfrm>
              <a:off x="4340854" y="5470471"/>
              <a:ext cx="514350" cy="401843"/>
            </a:xfrm>
            <a:custGeom>
              <a:rect b="b" l="l" r="r" t="t"/>
              <a:pathLst>
                <a:path extrusionOk="0" h="402193" w="514180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6"/>
            <p:cNvSpPr/>
            <p:nvPr/>
          </p:nvSpPr>
          <p:spPr>
            <a:xfrm>
              <a:off x="3561391" y="5433960"/>
              <a:ext cx="573725" cy="1015589"/>
            </a:xfrm>
            <a:custGeom>
              <a:rect b="b" l="l" r="r" t="t"/>
              <a:pathLst>
                <a:path extrusionOk="0" h="1015244" w="574100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84" name="Google Shape;484;p6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85" name="Google Shape;485;p6"/>
              <p:cNvSpPr/>
              <p:nvPr/>
            </p:nvSpPr>
            <p:spPr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86" name="Google Shape;486;p6"/>
              <p:cNvGrpSpPr/>
              <p:nvPr/>
            </p:nvGrpSpPr>
            <p:grpSpPr>
              <a:xfrm>
                <a:off x="1859591" y="5089472"/>
                <a:ext cx="1035050" cy="360362"/>
                <a:chOff x="4129067" y="3607161"/>
                <a:chExt cx="567968" cy="338095"/>
              </a:xfrm>
            </p:grpSpPr>
            <p:sp>
              <p:nvSpPr>
                <p:cNvPr id="487" name="Google Shape;487;p6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" name="Google Shape;488;p6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" name="Google Shape;489;p6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90" name="Google Shape;490;p6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91" name="Google Shape;491;p6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92" name="Google Shape;492;p6"/>
              <p:cNvSpPr/>
              <p:nvPr/>
            </p:nvSpPr>
            <p:spPr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93" name="Google Shape;493;p6"/>
              <p:cNvCxnSpPr/>
              <p:nvPr/>
            </p:nvCxnSpPr>
            <p:spPr>
              <a:xfrm>
                <a:off x="1861179" y="3981398"/>
                <a:ext cx="17462" cy="13017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4" name="Google Shape;494;p6"/>
              <p:cNvCxnSpPr/>
              <p:nvPr/>
            </p:nvCxnSpPr>
            <p:spPr>
              <a:xfrm flipH="1">
                <a:off x="2894641" y="3971873"/>
                <a:ext cx="6350" cy="1270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95" name="Google Shape;495;p6"/>
              <p:cNvGrpSpPr/>
              <p:nvPr/>
            </p:nvGrpSpPr>
            <p:grpSpPr>
              <a:xfrm>
                <a:off x="1856416" y="3709935"/>
                <a:ext cx="1044575" cy="398463"/>
                <a:chOff x="2183302" y="1574638"/>
                <a:chExt cx="1199996" cy="429571"/>
              </a:xfrm>
            </p:grpSpPr>
            <p:sp>
              <p:nvSpPr>
                <p:cNvPr id="496" name="Google Shape;496;p6"/>
                <p:cNvSpPr/>
                <p:nvPr/>
              </p:nvSpPr>
              <p:spPr>
                <a:xfrm flipH="1" rot="10800000">
                  <a:off x="2185126" y="1689305"/>
                  <a:ext cx="1196349" cy="314904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" name="Google Shape;497;p6"/>
                <p:cNvSpPr/>
                <p:nvPr/>
              </p:nvSpPr>
              <p:spPr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" name="Google Shape;498;p6"/>
                <p:cNvSpPr/>
                <p:nvPr/>
              </p:nvSpPr>
              <p:spPr>
                <a:xfrm flipH="1" rot="10800000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" name="Google Shape;499;p6"/>
                <p:cNvSpPr/>
                <p:nvPr/>
              </p:nvSpPr>
              <p:spPr>
                <a:xfrm>
                  <a:off x="2489684" y="1670478"/>
                  <a:ext cx="581762" cy="157452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" name="Google Shape;500;p6"/>
                <p:cNvSpPr/>
                <p:nvPr/>
              </p:nvSpPr>
              <p:spPr>
                <a:xfrm>
                  <a:off x="2429502" y="1629404"/>
                  <a:ext cx="703949" cy="11124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" name="Google Shape;501;p6"/>
                <p:cNvSpPr/>
                <p:nvPr/>
              </p:nvSpPr>
              <p:spPr>
                <a:xfrm>
                  <a:off x="2892723" y="1723534"/>
                  <a:ext cx="257142" cy="958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" name="Google Shape;502;p6"/>
                <p:cNvSpPr/>
                <p:nvPr/>
              </p:nvSpPr>
              <p:spPr>
                <a:xfrm>
                  <a:off x="2416736" y="1725244"/>
                  <a:ext cx="255318" cy="94130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03" name="Google Shape;503;p6"/>
                <p:cNvCxnSpPr>
                  <a:endCxn id="498" idx="2"/>
                </p:cNvCxnSpPr>
                <p:nvPr/>
              </p:nvCxnSpPr>
              <p:spPr>
                <a:xfrm rot="10800000">
                  <a:off x="2183302" y="1732090"/>
                  <a:ext cx="1800" cy="121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04" name="Google Shape;504;p6"/>
                <p:cNvCxnSpPr/>
                <p:nvPr/>
              </p:nvCxnSpPr>
              <p:spPr>
                <a:xfrm rot="10800000">
                  <a:off x="3381475" y="1728667"/>
                  <a:ext cx="1823" cy="12151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505" name="Google Shape;505;p6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506" name="Google Shape;506;p6"/>
              <p:cNvSpPr/>
              <p:nvPr/>
            </p:nvSpPr>
            <p:spPr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07" name="Google Shape;507;p6"/>
              <p:cNvCxnSpPr/>
              <p:nvPr/>
            </p:nvCxnSpPr>
            <p:spPr>
              <a:xfrm flipH="1">
                <a:off x="4078916" y="4019498"/>
                <a:ext cx="1588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08" name="Google Shape;508;p6"/>
              <p:cNvGrpSpPr/>
              <p:nvPr/>
            </p:nvGrpSpPr>
            <p:grpSpPr>
              <a:xfrm>
                <a:off x="3570916" y="5310135"/>
                <a:ext cx="508000" cy="222250"/>
                <a:chOff x="4128204" y="3605744"/>
                <a:chExt cx="568606" cy="339512"/>
              </a:xfrm>
            </p:grpSpPr>
            <p:sp>
              <p:nvSpPr>
                <p:cNvPr id="509" name="Google Shape;509;p6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6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1" name="Google Shape;511;p6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12" name="Google Shape;512;p6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13" name="Google Shape;513;p6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514" name="Google Shape;514;p6"/>
              <p:cNvSpPr/>
              <p:nvPr/>
            </p:nvSpPr>
            <p:spPr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5" name="Google Shape;515;p6"/>
              <p:cNvCxnSpPr/>
              <p:nvPr/>
            </p:nvCxnSpPr>
            <p:spPr>
              <a:xfrm flipH="1">
                <a:off x="3566154" y="4027435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16" name="Google Shape;516;p6"/>
              <p:cNvGrpSpPr/>
              <p:nvPr/>
            </p:nvGrpSpPr>
            <p:grpSpPr>
              <a:xfrm>
                <a:off x="3569329" y="3862335"/>
                <a:ext cx="503237" cy="247650"/>
                <a:chOff x="2184879" y="1564542"/>
                <a:chExt cx="1198746" cy="439251"/>
              </a:xfrm>
            </p:grpSpPr>
            <p:sp>
              <p:nvSpPr>
                <p:cNvPr id="517" name="Google Shape;517;p6"/>
                <p:cNvSpPr/>
                <p:nvPr/>
              </p:nvSpPr>
              <p:spPr>
                <a:xfrm flipH="1" rot="10800000">
                  <a:off x="2188659" y="1691250"/>
                  <a:ext cx="1194966" cy="312543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8" name="Google Shape;518;p6"/>
                <p:cNvSpPr/>
                <p:nvPr/>
              </p:nvSpPr>
              <p:spPr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9" name="Google Shape;519;p6"/>
                <p:cNvSpPr/>
                <p:nvPr/>
              </p:nvSpPr>
              <p:spPr>
                <a:xfrm flipH="1" rot="10800000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0" name="Google Shape;520;p6"/>
                <p:cNvSpPr/>
                <p:nvPr/>
              </p:nvSpPr>
              <p:spPr>
                <a:xfrm>
                  <a:off x="2491182" y="1671539"/>
                  <a:ext cx="582357" cy="1548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1" name="Google Shape;521;p6"/>
                <p:cNvSpPr/>
                <p:nvPr/>
              </p:nvSpPr>
              <p:spPr>
                <a:xfrm>
                  <a:off x="2430678" y="1629304"/>
                  <a:ext cx="703366" cy="10981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2" name="Google Shape;522;p6"/>
                <p:cNvSpPr/>
                <p:nvPr/>
              </p:nvSpPr>
              <p:spPr>
                <a:xfrm>
                  <a:off x="2892025" y="1722222"/>
                  <a:ext cx="260927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3" name="Google Shape;523;p6"/>
                <p:cNvSpPr/>
                <p:nvPr/>
              </p:nvSpPr>
              <p:spPr>
                <a:xfrm>
                  <a:off x="2419334" y="1725039"/>
                  <a:ext cx="253362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24" name="Google Shape;524;p6"/>
                <p:cNvCxnSpPr>
                  <a:endCxn id="519" idx="2"/>
                </p:cNvCxnSpPr>
                <p:nvPr/>
              </p:nvCxnSpPr>
              <p:spPr>
                <a:xfrm rot="10800000">
                  <a:off x="2184879" y="1720814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25" name="Google Shape;525;p6"/>
                <p:cNvCxnSpPr/>
                <p:nvPr/>
              </p:nvCxnSpPr>
              <p:spPr>
                <a:xfrm rot="10800000">
                  <a:off x="3379845" y="1727853"/>
                  <a:ext cx="3780" cy="12107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526" name="Google Shape;526;p6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527" name="Google Shape;527;p6"/>
              <p:cNvSpPr/>
              <p:nvPr/>
            </p:nvSpPr>
            <p:spPr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28" name="Google Shape;528;p6"/>
              <p:cNvCxnSpPr/>
              <p:nvPr/>
            </p:nvCxnSpPr>
            <p:spPr>
              <a:xfrm flipH="1">
                <a:off x="4861554" y="4024260"/>
                <a:ext cx="1587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29" name="Google Shape;529;p6"/>
              <p:cNvGrpSpPr/>
              <p:nvPr/>
            </p:nvGrpSpPr>
            <p:grpSpPr>
              <a:xfrm>
                <a:off x="4353554" y="5314898"/>
                <a:ext cx="508000" cy="222250"/>
                <a:chOff x="4128205" y="3605744"/>
                <a:chExt cx="568606" cy="339512"/>
              </a:xfrm>
            </p:grpSpPr>
            <p:sp>
              <p:nvSpPr>
                <p:cNvPr id="530" name="Google Shape;530;p6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" name="Google Shape;531;p6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" name="Google Shape;532;p6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3" name="Google Shape;533;p6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4" name="Google Shape;534;p6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535" name="Google Shape;535;p6"/>
              <p:cNvSpPr/>
              <p:nvPr/>
            </p:nvSpPr>
            <p:spPr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36" name="Google Shape;536;p6"/>
              <p:cNvCxnSpPr/>
              <p:nvPr/>
            </p:nvCxnSpPr>
            <p:spPr>
              <a:xfrm flipH="1">
                <a:off x="4348791" y="4032198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37" name="Google Shape;537;p6"/>
              <p:cNvGrpSpPr/>
              <p:nvPr/>
            </p:nvGrpSpPr>
            <p:grpSpPr>
              <a:xfrm>
                <a:off x="4351966" y="3867098"/>
                <a:ext cx="503238" cy="247650"/>
                <a:chOff x="2184879" y="1564542"/>
                <a:chExt cx="1198749" cy="439251"/>
              </a:xfrm>
            </p:grpSpPr>
            <p:sp>
              <p:nvSpPr>
                <p:cNvPr id="538" name="Google Shape;538;p6"/>
                <p:cNvSpPr/>
                <p:nvPr/>
              </p:nvSpPr>
              <p:spPr>
                <a:xfrm flipH="1" rot="10800000">
                  <a:off x="2188662" y="1691248"/>
                  <a:ext cx="1194966" cy="312545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9" name="Google Shape;539;p6"/>
                <p:cNvSpPr/>
                <p:nvPr/>
              </p:nvSpPr>
              <p:spPr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0" name="Google Shape;540;p6"/>
                <p:cNvSpPr/>
                <p:nvPr/>
              </p:nvSpPr>
              <p:spPr>
                <a:xfrm flipH="1" rot="10800000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1" name="Google Shape;541;p6"/>
                <p:cNvSpPr/>
                <p:nvPr/>
              </p:nvSpPr>
              <p:spPr>
                <a:xfrm>
                  <a:off x="2491185" y="1671539"/>
                  <a:ext cx="582357" cy="15486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2" name="Google Shape;542;p6"/>
                <p:cNvSpPr/>
                <p:nvPr/>
              </p:nvSpPr>
              <p:spPr>
                <a:xfrm>
                  <a:off x="2430680" y="1629303"/>
                  <a:ext cx="703366" cy="10981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3" name="Google Shape;543;p6"/>
                <p:cNvSpPr/>
                <p:nvPr/>
              </p:nvSpPr>
              <p:spPr>
                <a:xfrm>
                  <a:off x="2892028" y="1722222"/>
                  <a:ext cx="260925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4" name="Google Shape;544;p6"/>
                <p:cNvSpPr/>
                <p:nvPr/>
              </p:nvSpPr>
              <p:spPr>
                <a:xfrm>
                  <a:off x="2419334" y="1725037"/>
                  <a:ext cx="253364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45" name="Google Shape;545;p6"/>
                <p:cNvCxnSpPr>
                  <a:endCxn id="540" idx="2"/>
                </p:cNvCxnSpPr>
                <p:nvPr/>
              </p:nvCxnSpPr>
              <p:spPr>
                <a:xfrm rot="10800000">
                  <a:off x="2184879" y="1720813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46" name="Google Shape;546;p6"/>
                <p:cNvCxnSpPr/>
                <p:nvPr/>
              </p:nvCxnSpPr>
              <p:spPr>
                <a:xfrm rot="10800000">
                  <a:off x="3379845" y="1727853"/>
                  <a:ext cx="3783" cy="12107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547" name="Google Shape;547;p6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548" name="Google Shape;548;p6"/>
              <p:cNvSpPr/>
              <p:nvPr/>
            </p:nvSpPr>
            <p:spPr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49" name="Google Shape;549;p6"/>
              <p:cNvCxnSpPr/>
              <p:nvPr/>
            </p:nvCxnSpPr>
            <p:spPr>
              <a:xfrm flipH="1">
                <a:off x="6064879" y="4006798"/>
                <a:ext cx="1587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50" name="Google Shape;550;p6"/>
              <p:cNvGrpSpPr/>
              <p:nvPr/>
            </p:nvGrpSpPr>
            <p:grpSpPr>
              <a:xfrm>
                <a:off x="5556879" y="5297435"/>
                <a:ext cx="508000" cy="222250"/>
                <a:chOff x="4128205" y="3605744"/>
                <a:chExt cx="568606" cy="339512"/>
              </a:xfrm>
            </p:grpSpPr>
            <p:sp>
              <p:nvSpPr>
                <p:cNvPr id="551" name="Google Shape;551;p6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" name="Google Shape;552;p6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" name="Google Shape;553;p6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4" name="Google Shape;554;p6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5" name="Google Shape;555;p6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556" name="Google Shape;556;p6"/>
              <p:cNvSpPr/>
              <p:nvPr/>
            </p:nvSpPr>
            <p:spPr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57" name="Google Shape;557;p6"/>
              <p:cNvCxnSpPr/>
              <p:nvPr/>
            </p:nvCxnSpPr>
            <p:spPr>
              <a:xfrm flipH="1">
                <a:off x="5552116" y="4014735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58" name="Google Shape;558;p6"/>
              <p:cNvGrpSpPr/>
              <p:nvPr/>
            </p:nvGrpSpPr>
            <p:grpSpPr>
              <a:xfrm>
                <a:off x="5555291" y="3849635"/>
                <a:ext cx="503238" cy="247650"/>
                <a:chOff x="2184879" y="1564542"/>
                <a:chExt cx="1198749" cy="439251"/>
              </a:xfrm>
            </p:grpSpPr>
            <p:sp>
              <p:nvSpPr>
                <p:cNvPr id="559" name="Google Shape;559;p6"/>
                <p:cNvSpPr/>
                <p:nvPr/>
              </p:nvSpPr>
              <p:spPr>
                <a:xfrm flipH="1" rot="10800000">
                  <a:off x="2188662" y="1691250"/>
                  <a:ext cx="1194966" cy="312543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0" name="Google Shape;560;p6"/>
                <p:cNvSpPr/>
                <p:nvPr/>
              </p:nvSpPr>
              <p:spPr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1" name="Google Shape;561;p6"/>
                <p:cNvSpPr/>
                <p:nvPr/>
              </p:nvSpPr>
              <p:spPr>
                <a:xfrm flipH="1" rot="10800000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2" name="Google Shape;562;p6"/>
                <p:cNvSpPr/>
                <p:nvPr/>
              </p:nvSpPr>
              <p:spPr>
                <a:xfrm>
                  <a:off x="2491185" y="1671539"/>
                  <a:ext cx="582357" cy="1548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3" name="Google Shape;563;p6"/>
                <p:cNvSpPr/>
                <p:nvPr/>
              </p:nvSpPr>
              <p:spPr>
                <a:xfrm>
                  <a:off x="2430680" y="1629304"/>
                  <a:ext cx="703366" cy="10981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4" name="Google Shape;564;p6"/>
                <p:cNvSpPr/>
                <p:nvPr/>
              </p:nvSpPr>
              <p:spPr>
                <a:xfrm>
                  <a:off x="2892028" y="1722222"/>
                  <a:ext cx="260925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5" name="Google Shape;565;p6"/>
                <p:cNvSpPr/>
                <p:nvPr/>
              </p:nvSpPr>
              <p:spPr>
                <a:xfrm>
                  <a:off x="2419334" y="1725039"/>
                  <a:ext cx="253364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6" name="Google Shape;566;p6"/>
                <p:cNvCxnSpPr>
                  <a:endCxn id="561" idx="2"/>
                </p:cNvCxnSpPr>
                <p:nvPr/>
              </p:nvCxnSpPr>
              <p:spPr>
                <a:xfrm rot="10800000">
                  <a:off x="2184879" y="1720814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67" name="Google Shape;567;p6"/>
                <p:cNvCxnSpPr/>
                <p:nvPr/>
              </p:nvCxnSpPr>
              <p:spPr>
                <a:xfrm rot="10800000">
                  <a:off x="3379845" y="1727853"/>
                  <a:ext cx="3783" cy="12107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568" name="Google Shape;568;p6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569" name="Google Shape;569;p6"/>
              <p:cNvSpPr/>
              <p:nvPr/>
            </p:nvSpPr>
            <p:spPr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0" name="Google Shape;570;p6"/>
              <p:cNvCxnSpPr/>
              <p:nvPr/>
            </p:nvCxnSpPr>
            <p:spPr>
              <a:xfrm flipH="1">
                <a:off x="7060241" y="3994098"/>
                <a:ext cx="1588" cy="136683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71" name="Google Shape;571;p6"/>
              <p:cNvGrpSpPr/>
              <p:nvPr/>
            </p:nvGrpSpPr>
            <p:grpSpPr>
              <a:xfrm>
                <a:off x="6552241" y="5286323"/>
                <a:ext cx="508000" cy="222250"/>
                <a:chOff x="4128204" y="3606067"/>
                <a:chExt cx="568606" cy="339189"/>
              </a:xfrm>
            </p:grpSpPr>
            <p:sp>
              <p:nvSpPr>
                <p:cNvPr id="572" name="Google Shape;572;p6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3" name="Google Shape;573;p6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4" name="Google Shape;574;p6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75" name="Google Shape;575;p6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76" name="Google Shape;576;p6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577" name="Google Shape;577;p6"/>
              <p:cNvSpPr/>
              <p:nvPr/>
            </p:nvSpPr>
            <p:spPr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8" name="Google Shape;578;p6"/>
              <p:cNvCxnSpPr/>
              <p:nvPr/>
            </p:nvCxnSpPr>
            <p:spPr>
              <a:xfrm flipH="1">
                <a:off x="6547479" y="4002035"/>
                <a:ext cx="3175" cy="145256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79" name="Google Shape;579;p6"/>
              <p:cNvGrpSpPr/>
              <p:nvPr/>
            </p:nvGrpSpPr>
            <p:grpSpPr>
              <a:xfrm>
                <a:off x="6550654" y="3836935"/>
                <a:ext cx="503237" cy="249238"/>
                <a:chOff x="2184879" y="1564542"/>
                <a:chExt cx="1198746" cy="441649"/>
              </a:xfrm>
            </p:grpSpPr>
            <p:sp>
              <p:nvSpPr>
                <p:cNvPr id="580" name="Google Shape;580;p6"/>
                <p:cNvSpPr/>
                <p:nvPr/>
              </p:nvSpPr>
              <p:spPr>
                <a:xfrm flipH="1" rot="10800000">
                  <a:off x="2188659" y="1691130"/>
                  <a:ext cx="1194966" cy="315061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1" name="Google Shape;581;p6"/>
                <p:cNvSpPr/>
                <p:nvPr/>
              </p:nvSpPr>
              <p:spPr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2" name="Google Shape;582;p6"/>
                <p:cNvSpPr/>
                <p:nvPr/>
              </p:nvSpPr>
              <p:spPr>
                <a:xfrm flipH="1" rot="10800000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3" name="Google Shape;583;p6"/>
                <p:cNvSpPr/>
                <p:nvPr/>
              </p:nvSpPr>
              <p:spPr>
                <a:xfrm>
                  <a:off x="2491182" y="1671438"/>
                  <a:ext cx="582357" cy="15753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4" name="Google Shape;584;p6"/>
                <p:cNvSpPr/>
                <p:nvPr/>
              </p:nvSpPr>
              <p:spPr>
                <a:xfrm>
                  <a:off x="2430678" y="1629243"/>
                  <a:ext cx="703366" cy="11252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5" name="Google Shape;585;p6"/>
                <p:cNvSpPr/>
                <p:nvPr/>
              </p:nvSpPr>
              <p:spPr>
                <a:xfrm>
                  <a:off x="2892025" y="1724886"/>
                  <a:ext cx="260927" cy="956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6" name="Google Shape;586;p6"/>
                <p:cNvSpPr/>
                <p:nvPr/>
              </p:nvSpPr>
              <p:spPr>
                <a:xfrm>
                  <a:off x="2419334" y="1727698"/>
                  <a:ext cx="253362" cy="92831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7" name="Google Shape;587;p6"/>
                <p:cNvCxnSpPr>
                  <a:endCxn id="582" idx="2"/>
                </p:cNvCxnSpPr>
                <p:nvPr/>
              </p:nvCxnSpPr>
              <p:spPr>
                <a:xfrm rot="10800000">
                  <a:off x="2184879" y="1722072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88" name="Google Shape;588;p6"/>
                <p:cNvCxnSpPr/>
                <p:nvPr/>
              </p:nvCxnSpPr>
              <p:spPr>
                <a:xfrm rot="10800000">
                  <a:off x="3379845" y="1730512"/>
                  <a:ext cx="3780" cy="12096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</p:grpSp>
      <p:grpSp>
        <p:nvGrpSpPr>
          <p:cNvPr id="589" name="Google Shape;589;p6"/>
          <p:cNvGrpSpPr/>
          <p:nvPr/>
        </p:nvGrpSpPr>
        <p:grpSpPr>
          <a:xfrm>
            <a:off x="2381956" y="2475925"/>
            <a:ext cx="4415330" cy="2315048"/>
            <a:chOff x="2381956" y="2435173"/>
            <a:chExt cx="4415330" cy="2315048"/>
          </a:xfrm>
        </p:grpSpPr>
        <p:sp>
          <p:nvSpPr>
            <p:cNvPr id="590" name="Google Shape;590;p6"/>
            <p:cNvSpPr/>
            <p:nvPr/>
          </p:nvSpPr>
          <p:spPr>
            <a:xfrm>
              <a:off x="2381956" y="2439629"/>
              <a:ext cx="297540" cy="1743187"/>
            </a:xfrm>
            <a:custGeom>
              <a:rect b="b" l="l" r="r" t="t"/>
              <a:pathLst>
                <a:path extrusionOk="0" h="2022548" w="22853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6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rect b="b" l="l" r="r" t="t"/>
              <a:pathLst>
                <a:path extrusionOk="0" h="2117725" w="30727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2" name="Google Shape;592;p6"/>
            <p:cNvCxnSpPr/>
            <p:nvPr/>
          </p:nvCxnSpPr>
          <p:spPr>
            <a:xfrm flipH="1" rot="10800000">
              <a:off x="5791457" y="2687586"/>
              <a:ext cx="8309" cy="2062635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93" name="Google Shape;593;p6"/>
            <p:cNvCxnSpPr/>
            <p:nvPr/>
          </p:nvCxnSpPr>
          <p:spPr>
            <a:xfrm flipH="1" rot="10800000">
              <a:off x="4598735" y="2708225"/>
              <a:ext cx="18344" cy="2037167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594" name="Google Shape;594;p6"/>
            <p:cNvCxnSpPr/>
            <p:nvPr/>
          </p:nvCxnSpPr>
          <p:spPr>
            <a:xfrm rot="10800000">
              <a:off x="3807455" y="2762199"/>
              <a:ext cx="9009" cy="1983193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595" name="Google Shape;595;p6"/>
          <p:cNvSpPr txBox="1"/>
          <p:nvPr/>
        </p:nvSpPr>
        <p:spPr>
          <a:xfrm>
            <a:off x="542925" y="236538"/>
            <a:ext cx="653706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Logically centralized control plane</a:t>
            </a:r>
            <a:endParaRPr/>
          </a:p>
        </p:txBody>
      </p:sp>
      <p:pic>
        <p:nvPicPr>
          <p:cNvPr descr="underline_base" id="596" name="Google Shape;5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6"/>
          <p:cNvSpPr txBox="1"/>
          <p:nvPr/>
        </p:nvSpPr>
        <p:spPr>
          <a:xfrm>
            <a:off x="394448" y="1039914"/>
            <a:ext cx="84566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distinct (typically remote) controller interacts with local control agents (CAs) in routers to compute forwarding tables</a:t>
            </a:r>
            <a:endParaRPr/>
          </a:p>
        </p:txBody>
      </p:sp>
      <p:grpSp>
        <p:nvGrpSpPr>
          <p:cNvPr id="598" name="Google Shape;598;p6"/>
          <p:cNvGrpSpPr/>
          <p:nvPr/>
        </p:nvGrpSpPr>
        <p:grpSpPr>
          <a:xfrm>
            <a:off x="2056727" y="4688963"/>
            <a:ext cx="4956663" cy="693392"/>
            <a:chOff x="2055887" y="4691356"/>
            <a:chExt cx="4956663" cy="693392"/>
          </a:xfrm>
        </p:grpSpPr>
        <p:grpSp>
          <p:nvGrpSpPr>
            <p:cNvPr id="599" name="Google Shape;599;p6"/>
            <p:cNvGrpSpPr/>
            <p:nvPr/>
          </p:nvGrpSpPr>
          <p:grpSpPr>
            <a:xfrm>
              <a:off x="3605841" y="5056135"/>
              <a:ext cx="430214" cy="328613"/>
              <a:chOff x="2932185" y="3913304"/>
              <a:chExt cx="430533" cy="328775"/>
            </a:xfrm>
          </p:grpSpPr>
          <p:sp>
            <p:nvSpPr>
              <p:cNvPr id="600" name="Google Shape;600;p6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1" name="Google Shape;601;p6"/>
              <p:cNvCxnSpPr/>
              <p:nvPr/>
            </p:nvCxnSpPr>
            <p:spPr>
              <a:xfrm>
                <a:off x="2932185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02" name="Google Shape;602;p6"/>
              <p:cNvCxnSpPr/>
              <p:nvPr/>
            </p:nvCxnSpPr>
            <p:spPr>
              <a:xfrm>
                <a:off x="2932185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03" name="Google Shape;603;p6"/>
              <p:cNvCxnSpPr>
                <a:stCxn id="600" idx="2"/>
              </p:cNvCxnSpPr>
              <p:nvPr/>
            </p:nvCxnSpPr>
            <p:spPr>
              <a:xfrm rot="10800000">
                <a:off x="3148335" y="4005379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604" name="Google Shape;604;p6"/>
            <p:cNvGrpSpPr/>
            <p:nvPr/>
          </p:nvGrpSpPr>
          <p:grpSpPr>
            <a:xfrm>
              <a:off x="4388479" y="5056069"/>
              <a:ext cx="430213" cy="328612"/>
              <a:chOff x="2932186" y="3913304"/>
              <a:chExt cx="430532" cy="328774"/>
            </a:xfrm>
          </p:grpSpPr>
          <p:sp>
            <p:nvSpPr>
              <p:cNvPr id="605" name="Google Shape;605;p6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6" name="Google Shape;606;p6"/>
              <p:cNvCxnSpPr/>
              <p:nvPr/>
            </p:nvCxnSpPr>
            <p:spPr>
              <a:xfrm>
                <a:off x="2932186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07" name="Google Shape;607;p6"/>
              <p:cNvCxnSpPr/>
              <p:nvPr/>
            </p:nvCxnSpPr>
            <p:spPr>
              <a:xfrm>
                <a:off x="2932186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08" name="Google Shape;608;p6"/>
              <p:cNvCxnSpPr>
                <a:stCxn id="605" idx="2"/>
              </p:cNvCxnSpPr>
              <p:nvPr/>
            </p:nvCxnSpPr>
            <p:spPr>
              <a:xfrm rot="10800000">
                <a:off x="3148335" y="4005378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609" name="Google Shape;609;p6"/>
            <p:cNvGrpSpPr/>
            <p:nvPr/>
          </p:nvGrpSpPr>
          <p:grpSpPr>
            <a:xfrm>
              <a:off x="5591804" y="5053093"/>
              <a:ext cx="430212" cy="328613"/>
              <a:chOff x="2932186" y="3913304"/>
              <a:chExt cx="430531" cy="328774"/>
            </a:xfrm>
          </p:grpSpPr>
          <p:sp>
            <p:nvSpPr>
              <p:cNvPr id="610" name="Google Shape;610;p6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1" name="Google Shape;611;p6"/>
              <p:cNvCxnSpPr/>
              <p:nvPr/>
            </p:nvCxnSpPr>
            <p:spPr>
              <a:xfrm>
                <a:off x="2932186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12" name="Google Shape;612;p6"/>
              <p:cNvCxnSpPr/>
              <p:nvPr/>
            </p:nvCxnSpPr>
            <p:spPr>
              <a:xfrm>
                <a:off x="2932186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13" name="Google Shape;613;p6"/>
              <p:cNvCxnSpPr>
                <a:stCxn id="610" idx="2"/>
              </p:cNvCxnSpPr>
              <p:nvPr/>
            </p:nvCxnSpPr>
            <p:spPr>
              <a:xfrm rot="10800000">
                <a:off x="3148334" y="4005378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614" name="Google Shape;614;p6"/>
            <p:cNvGrpSpPr/>
            <p:nvPr/>
          </p:nvGrpSpPr>
          <p:grpSpPr>
            <a:xfrm>
              <a:off x="6582337" y="5045222"/>
              <a:ext cx="430214" cy="330200"/>
              <a:chOff x="2932185" y="3912169"/>
              <a:chExt cx="430533" cy="330049"/>
            </a:xfrm>
          </p:grpSpPr>
          <p:sp>
            <p:nvSpPr>
              <p:cNvPr id="615" name="Google Shape;615;p6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6" name="Google Shape;616;p6"/>
              <p:cNvCxnSpPr/>
              <p:nvPr/>
            </p:nvCxnSpPr>
            <p:spPr>
              <a:xfrm>
                <a:off x="2932185" y="4004202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17" name="Google Shape;617;p6"/>
              <p:cNvCxnSpPr/>
              <p:nvPr/>
            </p:nvCxnSpPr>
            <p:spPr>
              <a:xfrm>
                <a:off x="2932185" y="4067673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18" name="Google Shape;618;p6"/>
              <p:cNvCxnSpPr>
                <a:stCxn id="615" idx="2"/>
              </p:cNvCxnSpPr>
              <p:nvPr/>
            </p:nvCxnSpPr>
            <p:spPr>
              <a:xfrm rot="10800000">
                <a:off x="3148335" y="4004318"/>
                <a:ext cx="1500" cy="237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619" name="Google Shape;619;p6"/>
            <p:cNvGrpSpPr/>
            <p:nvPr/>
          </p:nvGrpSpPr>
          <p:grpSpPr>
            <a:xfrm>
              <a:off x="2055887" y="4691356"/>
              <a:ext cx="675450" cy="520369"/>
              <a:chOff x="2932185" y="3913304"/>
              <a:chExt cx="430533" cy="328775"/>
            </a:xfrm>
          </p:grpSpPr>
          <p:sp>
            <p:nvSpPr>
              <p:cNvPr id="620" name="Google Shape;620;p6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21" name="Google Shape;621;p6"/>
              <p:cNvCxnSpPr/>
              <p:nvPr/>
            </p:nvCxnSpPr>
            <p:spPr>
              <a:xfrm>
                <a:off x="2932185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22" name="Google Shape;622;p6"/>
              <p:cNvCxnSpPr/>
              <p:nvPr/>
            </p:nvCxnSpPr>
            <p:spPr>
              <a:xfrm>
                <a:off x="2932185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23" name="Google Shape;623;p6"/>
              <p:cNvCxnSpPr>
                <a:stCxn id="620" idx="2"/>
              </p:cNvCxnSpPr>
              <p:nvPr/>
            </p:nvCxnSpPr>
            <p:spPr>
              <a:xfrm rot="10800000">
                <a:off x="3148335" y="4005379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624" name="Google Shape;624;p6"/>
          <p:cNvGrpSpPr/>
          <p:nvPr/>
        </p:nvGrpSpPr>
        <p:grpSpPr>
          <a:xfrm>
            <a:off x="5856401" y="5944266"/>
            <a:ext cx="588970" cy="242608"/>
            <a:chOff x="1871277" y="1576300"/>
            <a:chExt cx="1128371" cy="437861"/>
          </a:xfrm>
        </p:grpSpPr>
        <p:sp>
          <p:nvSpPr>
            <p:cNvPr id="625" name="Google Shape;625;p6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6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6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6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6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p6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6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32" name="Google Shape;632;p6"/>
            <p:cNvCxnSpPr>
              <a:endCxn id="627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633" name="Google Shape;633;p6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34" name="Google Shape;634;p6"/>
          <p:cNvGrpSpPr/>
          <p:nvPr/>
        </p:nvGrpSpPr>
        <p:grpSpPr>
          <a:xfrm>
            <a:off x="4375328" y="5802169"/>
            <a:ext cx="588970" cy="242608"/>
            <a:chOff x="1871277" y="1576300"/>
            <a:chExt cx="1128371" cy="437861"/>
          </a:xfrm>
        </p:grpSpPr>
        <p:sp>
          <p:nvSpPr>
            <p:cNvPr id="635" name="Google Shape;635;p6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6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6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6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6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6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6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2" name="Google Shape;642;p6"/>
            <p:cNvCxnSpPr>
              <a:endCxn id="637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643" name="Google Shape;643;p6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44" name="Google Shape;644;p6"/>
          <p:cNvGrpSpPr/>
          <p:nvPr/>
        </p:nvGrpSpPr>
        <p:grpSpPr>
          <a:xfrm>
            <a:off x="2848241" y="5995982"/>
            <a:ext cx="588970" cy="242608"/>
            <a:chOff x="1871277" y="1576300"/>
            <a:chExt cx="1128371" cy="437861"/>
          </a:xfrm>
        </p:grpSpPr>
        <p:sp>
          <p:nvSpPr>
            <p:cNvPr id="645" name="Google Shape;645;p6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6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6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6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6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6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6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52" name="Google Shape;652;p6"/>
            <p:cNvCxnSpPr>
              <a:endCxn id="647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653" name="Google Shape;653;p6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54" name="Google Shape;654;p6"/>
          <p:cNvGrpSpPr/>
          <p:nvPr/>
        </p:nvGrpSpPr>
        <p:grpSpPr>
          <a:xfrm>
            <a:off x="5166757" y="6262321"/>
            <a:ext cx="588970" cy="242608"/>
            <a:chOff x="1871277" y="1576300"/>
            <a:chExt cx="1128371" cy="437861"/>
          </a:xfrm>
        </p:grpSpPr>
        <p:sp>
          <p:nvSpPr>
            <p:cNvPr id="655" name="Google Shape;655;p6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6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6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6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6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6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6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62" name="Google Shape;662;p6"/>
            <p:cNvCxnSpPr>
              <a:endCxn id="657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663" name="Google Shape;663;p6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64" name="Google Shape;664;p6"/>
          <p:cNvGrpSpPr/>
          <p:nvPr/>
        </p:nvGrpSpPr>
        <p:grpSpPr>
          <a:xfrm>
            <a:off x="3704088" y="6354901"/>
            <a:ext cx="588970" cy="242608"/>
            <a:chOff x="1871277" y="1576300"/>
            <a:chExt cx="1128371" cy="437861"/>
          </a:xfrm>
        </p:grpSpPr>
        <p:sp>
          <p:nvSpPr>
            <p:cNvPr id="665" name="Google Shape;665;p6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6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6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6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6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6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6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72" name="Google Shape;672;p6"/>
            <p:cNvCxnSpPr>
              <a:endCxn id="667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673" name="Google Shape;673;p6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674" name="Google Shape;674;p6"/>
          <p:cNvGrpSpPr/>
          <p:nvPr/>
        </p:nvGrpSpPr>
        <p:grpSpPr>
          <a:xfrm>
            <a:off x="1925875" y="2220187"/>
            <a:ext cx="5095391" cy="2833288"/>
            <a:chOff x="1925876" y="2212958"/>
            <a:chExt cx="5095391" cy="2833288"/>
          </a:xfrm>
        </p:grpSpPr>
        <p:grpSp>
          <p:nvGrpSpPr>
            <p:cNvPr id="675" name="Google Shape;675;p6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676" name="Google Shape;676;p6"/>
              <p:cNvSpPr/>
              <p:nvPr/>
            </p:nvSpPr>
            <p:spPr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lt1">
                  <a:alpha val="41960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" name="Google Shape;677;p6"/>
              <p:cNvSpPr/>
              <p:nvPr/>
            </p:nvSpPr>
            <p:spPr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1960"/>
                </a:srgbClr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" name="Google Shape;678;p6"/>
              <p:cNvSpPr txBox="1"/>
              <p:nvPr/>
            </p:nvSpPr>
            <p:spPr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1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Remote Controller</a:t>
                </a:r>
                <a:endParaRPr/>
              </a:p>
            </p:txBody>
          </p:sp>
        </p:grpSp>
        <p:grpSp>
          <p:nvGrpSpPr>
            <p:cNvPr id="679" name="Google Shape;679;p6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680" name="Google Shape;680;p6"/>
              <p:cNvSpPr/>
              <p:nvPr/>
            </p:nvSpPr>
            <p:spPr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lt1">
                  <a:alpha val="41960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" name="Google Shape;681;p6"/>
              <p:cNvSpPr/>
              <p:nvPr/>
            </p:nvSpPr>
            <p:spPr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1960"/>
                </a:srgbClr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" name="Google Shape;682;p6"/>
              <p:cNvSpPr txBox="1"/>
              <p:nvPr/>
            </p:nvSpPr>
            <p:spPr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1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/>
              </a:p>
            </p:txBody>
          </p:sp>
        </p:grpSp>
        <p:grpSp>
          <p:nvGrpSpPr>
            <p:cNvPr id="683" name="Google Shape;683;p6"/>
            <p:cNvGrpSpPr/>
            <p:nvPr/>
          </p:nvGrpSpPr>
          <p:grpSpPr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684" name="Google Shape;684;p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685" name="Google Shape;685;p6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86" name="Google Shape;686;p6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87" name="Google Shape;687;p6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8" name="Google Shape;688;p6"/>
            <p:cNvGrpSpPr/>
            <p:nvPr/>
          </p:nvGrpSpPr>
          <p:grpSpPr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689" name="Google Shape;689;p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690" name="Google Shape;690;p6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1" name="Google Shape;691;p6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2" name="Google Shape;692;p6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3" name="Google Shape;693;p6"/>
            <p:cNvGrpSpPr/>
            <p:nvPr/>
          </p:nvGrpSpPr>
          <p:grpSpPr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694" name="Google Shape;694;p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695" name="Google Shape;695;p6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96" name="Google Shape;696;p6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97" name="Google Shape;697;p6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98" name="Google Shape;698;p6"/>
            <p:cNvGrpSpPr/>
            <p:nvPr/>
          </p:nvGrpSpPr>
          <p:grpSpPr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699" name="Google Shape;699;p6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700" name="Google Shape;700;p6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1" name="Google Shape;701;p6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702" name="Google Shape;702;p6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03" name="Google Shape;703;p6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04" name="Google Shape;704;p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705" name="Google Shape;705;p6"/>
          <p:cNvGrpSpPr/>
          <p:nvPr/>
        </p:nvGrpSpPr>
        <p:grpSpPr>
          <a:xfrm>
            <a:off x="2651760" y="3017520"/>
            <a:ext cx="3972560" cy="2032000"/>
            <a:chOff x="2651760" y="3017520"/>
            <a:chExt cx="3972560" cy="2032000"/>
          </a:xfrm>
        </p:grpSpPr>
        <p:cxnSp>
          <p:nvCxnSpPr>
            <p:cNvPr id="706" name="Google Shape;706;p6"/>
            <p:cNvCxnSpPr/>
            <p:nvPr/>
          </p:nvCxnSpPr>
          <p:spPr>
            <a:xfrm>
              <a:off x="2651760" y="3017520"/>
              <a:ext cx="0" cy="166624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707" name="Google Shape;707;p6"/>
            <p:cNvCxnSpPr/>
            <p:nvPr/>
          </p:nvCxnSpPr>
          <p:spPr>
            <a:xfrm>
              <a:off x="364744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708" name="Google Shape;708;p6"/>
            <p:cNvCxnSpPr/>
            <p:nvPr/>
          </p:nvCxnSpPr>
          <p:spPr>
            <a:xfrm>
              <a:off x="446024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709" name="Google Shape;709;p6"/>
            <p:cNvCxnSpPr/>
            <p:nvPr/>
          </p:nvCxnSpPr>
          <p:spPr>
            <a:xfrm>
              <a:off x="565912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710" name="Google Shape;710;p6"/>
            <p:cNvCxnSpPr/>
            <p:nvPr/>
          </p:nvCxnSpPr>
          <p:spPr>
            <a:xfrm>
              <a:off x="662432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1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7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15" name="Google Shape;71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7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7" name="Google Shape;717;p7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18" name="Google Shape;718;p7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719" name="Google Shape;719;p7"/>
          <p:cNvSpPr txBox="1"/>
          <p:nvPr>
            <p:ph idx="12" type="sldNum"/>
          </p:nvPr>
        </p:nvSpPr>
        <p:spPr>
          <a:xfrm>
            <a:off x="8456155" y="6475895"/>
            <a:ext cx="458808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0" name="Google Shape;720;p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25" name="Google Shape;72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325" y="836613"/>
            <a:ext cx="3972409" cy="183448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8"/>
          <p:cNvSpPr txBox="1"/>
          <p:nvPr>
            <p:ph type="title"/>
          </p:nvPr>
        </p:nvSpPr>
        <p:spPr>
          <a:xfrm>
            <a:off x="533400" y="252413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Routing protocols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27" name="Google Shape;727;p8"/>
          <p:cNvSpPr txBox="1"/>
          <p:nvPr>
            <p:ph idx="1" type="body"/>
          </p:nvPr>
        </p:nvSpPr>
        <p:spPr>
          <a:xfrm>
            <a:off x="822261" y="1363819"/>
            <a:ext cx="7353300" cy="42746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i="1" lang="en-US" sz="3200">
                <a:solidFill>
                  <a:srgbClr val="CC0000"/>
                </a:solidFill>
              </a:rPr>
              <a:t>Routing protocol goal:</a:t>
            </a:r>
            <a:r>
              <a:rPr lang="en-US" sz="3200"/>
              <a:t> </a:t>
            </a:r>
            <a:r>
              <a:rPr lang="en-US"/>
              <a:t>determine “good” paths (equivalently, routes), from sending hosts to receiving host, through network of routers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path: sequence of routers packets will traverse in going from given initial source host to given final destination host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“good”: least “cost”, “fastest”, “least congested”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routing: a “top-10” networking challenge!</a:t>
            </a:r>
            <a:endParaRPr sz="3200"/>
          </a:p>
        </p:txBody>
      </p:sp>
      <p:sp>
        <p:nvSpPr>
          <p:cNvPr id="728" name="Google Shape;728;p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9" name="Google Shape;729;p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34" name="Google Shape;73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488" y="847724"/>
            <a:ext cx="6924508" cy="2106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35" name="Google Shape;735;p9"/>
          <p:cNvGrpSpPr/>
          <p:nvPr/>
        </p:nvGrpSpPr>
        <p:grpSpPr>
          <a:xfrm>
            <a:off x="3200400" y="1406525"/>
            <a:ext cx="3571875" cy="2236788"/>
            <a:chOff x="3162" y="1071"/>
            <a:chExt cx="2250" cy="1409"/>
          </a:xfrm>
        </p:grpSpPr>
        <p:sp>
          <p:nvSpPr>
            <p:cNvPr id="736" name="Google Shape;736;p9"/>
            <p:cNvSpPr/>
            <p:nvPr/>
          </p:nvSpPr>
          <p:spPr>
            <a:xfrm>
              <a:off x="3162" y="1071"/>
              <a:ext cx="2250" cy="1409"/>
            </a:xfrm>
            <a:custGeom>
              <a:rect b="b" l="l" r="r" t="t"/>
              <a:pathLst>
                <a:path extrusionOk="0" h="1409" w="2250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3498" y="1620"/>
              <a:ext cx="342" cy="18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39" name="Google Shape;739;p9"/>
            <p:cNvCxnSpPr/>
            <p:nvPr/>
          </p:nvCxnSpPr>
          <p:spPr>
            <a:xfrm>
              <a:off x="3238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0" name="Google Shape;740;p9"/>
            <p:cNvCxnSpPr/>
            <p:nvPr/>
          </p:nvCxnSpPr>
          <p:spPr>
            <a:xfrm>
              <a:off x="3551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41" name="Google Shape;741;p9"/>
            <p:cNvSpPr/>
            <p:nvPr/>
          </p:nvSpPr>
          <p:spPr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44" name="Google Shape;744;p9"/>
            <p:cNvCxnSpPr/>
            <p:nvPr/>
          </p:nvCxnSpPr>
          <p:spPr>
            <a:xfrm>
              <a:off x="3712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45" name="Google Shape;745;p9"/>
            <p:cNvCxnSpPr/>
            <p:nvPr/>
          </p:nvCxnSpPr>
          <p:spPr>
            <a:xfrm>
              <a:off x="4025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46" name="Google Shape;746;p9"/>
            <p:cNvSpPr/>
            <p:nvPr/>
          </p:nvSpPr>
          <p:spPr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49" name="Google Shape;749;p9"/>
            <p:cNvCxnSpPr/>
            <p:nvPr/>
          </p:nvCxnSpPr>
          <p:spPr>
            <a:xfrm>
              <a:off x="3708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0" name="Google Shape;750;p9"/>
            <p:cNvCxnSpPr/>
            <p:nvPr/>
          </p:nvCxnSpPr>
          <p:spPr>
            <a:xfrm>
              <a:off x="4021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51" name="Google Shape;751;p9"/>
            <p:cNvSpPr/>
            <p:nvPr/>
          </p:nvSpPr>
          <p:spPr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54" name="Google Shape;754;p9"/>
            <p:cNvCxnSpPr/>
            <p:nvPr/>
          </p:nvCxnSpPr>
          <p:spPr>
            <a:xfrm>
              <a:off x="4391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55" name="Google Shape;755;p9"/>
            <p:cNvCxnSpPr/>
            <p:nvPr/>
          </p:nvCxnSpPr>
          <p:spPr>
            <a:xfrm>
              <a:off x="4703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56" name="Google Shape;756;p9"/>
            <p:cNvSpPr/>
            <p:nvPr/>
          </p:nvSpPr>
          <p:spPr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59" name="Google Shape;759;p9"/>
            <p:cNvCxnSpPr/>
            <p:nvPr/>
          </p:nvCxnSpPr>
          <p:spPr>
            <a:xfrm>
              <a:off x="4401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0" name="Google Shape;760;p9"/>
            <p:cNvCxnSpPr/>
            <p:nvPr/>
          </p:nvCxnSpPr>
          <p:spPr>
            <a:xfrm>
              <a:off x="4714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61" name="Google Shape;761;p9"/>
            <p:cNvSpPr/>
            <p:nvPr/>
          </p:nvSpPr>
          <p:spPr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4" name="Google Shape;764;p9"/>
            <p:cNvCxnSpPr/>
            <p:nvPr/>
          </p:nvCxnSpPr>
          <p:spPr>
            <a:xfrm>
              <a:off x="4966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65" name="Google Shape;765;p9"/>
            <p:cNvCxnSpPr/>
            <p:nvPr/>
          </p:nvCxnSpPr>
          <p:spPr>
            <a:xfrm>
              <a:off x="5279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766" name="Google Shape;766;p9"/>
            <p:cNvSpPr/>
            <p:nvPr/>
          </p:nvSpPr>
          <p:spPr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4557" y="1647"/>
              <a:ext cx="1" cy="522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3864" y="1653"/>
              <a:ext cx="1" cy="537"/>
            </a:xfrm>
            <a:custGeom>
              <a:rect b="b" l="l" r="r" t="t"/>
              <a:pathLst>
                <a:path extrusionOk="0" h="537" w="1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4029" y="1638"/>
              <a:ext cx="504" cy="600"/>
            </a:xfrm>
            <a:custGeom>
              <a:rect b="b" l="l" r="r" t="t"/>
              <a:pathLst>
                <a:path extrusionOk="0" h="174" w="378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4716" y="1986"/>
              <a:ext cx="366" cy="270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4035" y="226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3444" y="1944"/>
              <a:ext cx="276" cy="264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4029" y="157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4704" y="1575"/>
              <a:ext cx="396" cy="267"/>
            </a:xfrm>
            <a:custGeom>
              <a:rect b="b" l="l" r="r" t="t"/>
              <a:pathLst>
                <a:path extrusionOk="0" h="267" w="396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3387" y="1146"/>
              <a:ext cx="1110" cy="645"/>
            </a:xfrm>
            <a:custGeom>
              <a:rect b="b" l="l" r="r" t="t"/>
              <a:pathLst>
                <a:path extrusionOk="0" h="645" w="1110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77" name="Google Shape;777;p9"/>
            <p:cNvGrpSpPr/>
            <p:nvPr/>
          </p:nvGrpSpPr>
          <p:grpSpPr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778" name="Google Shape;778;p9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9" name="Google Shape;779;p9"/>
              <p:cNvSpPr txBox="1"/>
              <p:nvPr/>
            </p:nvSpPr>
            <p:spPr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0" name="Google Shape;780;p9"/>
            <p:cNvGrpSpPr/>
            <p:nvPr/>
          </p:nvGrpSpPr>
          <p:grpSpPr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781" name="Google Shape;781;p9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2" name="Google Shape;782;p9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3" name="Google Shape;783;p9"/>
            <p:cNvGrpSpPr/>
            <p:nvPr/>
          </p:nvGrpSpPr>
          <p:grpSpPr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784" name="Google Shape;784;p9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5" name="Google Shape;785;p9"/>
              <p:cNvSpPr txBox="1"/>
              <p:nvPr/>
            </p:nvSpPr>
            <p:spPr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  <p:grpSp>
          <p:nvGrpSpPr>
            <p:cNvPr id="786" name="Google Shape;786;p9"/>
            <p:cNvGrpSpPr/>
            <p:nvPr/>
          </p:nvGrpSpPr>
          <p:grpSpPr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787" name="Google Shape;787;p9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8" name="Google Shape;788;p9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89" name="Google Shape;789;p9"/>
            <p:cNvGrpSpPr/>
            <p:nvPr/>
          </p:nvGrpSpPr>
          <p:grpSpPr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790" name="Google Shape;790;p9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1" name="Google Shape;791;p9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2" name="Google Shape;792;p9"/>
            <p:cNvGrpSpPr/>
            <p:nvPr/>
          </p:nvGrpSpPr>
          <p:grpSpPr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793" name="Google Shape;793;p9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4" name="Google Shape;794;p9"/>
              <p:cNvSpPr txBox="1"/>
              <p:nvPr/>
            </p:nvSpPr>
            <p:spPr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  <p:sp>
          <p:nvSpPr>
            <p:cNvPr id="795" name="Google Shape;795;p9"/>
            <p:cNvSpPr txBox="1"/>
            <p:nvPr/>
          </p:nvSpPr>
          <p:spPr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9"/>
            <p:cNvSpPr txBox="1"/>
            <p:nvPr/>
          </p:nvSpPr>
          <p:spPr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9"/>
            <p:cNvSpPr txBox="1"/>
            <p:nvPr/>
          </p:nvSpPr>
          <p:spPr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9"/>
            <p:cNvSpPr txBox="1"/>
            <p:nvPr/>
          </p:nvSpPr>
          <p:spPr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9"/>
            <p:cNvSpPr txBox="1"/>
            <p:nvPr/>
          </p:nvSpPr>
          <p:spPr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9"/>
            <p:cNvSpPr txBox="1"/>
            <p:nvPr/>
          </p:nvSpPr>
          <p:spPr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9"/>
            <p:cNvSpPr txBox="1"/>
            <p:nvPr/>
          </p:nvSpPr>
          <p:spPr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9"/>
            <p:cNvSpPr txBox="1"/>
            <p:nvPr/>
          </p:nvSpPr>
          <p:spPr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9"/>
            <p:cNvSpPr txBox="1"/>
            <p:nvPr/>
          </p:nvSpPr>
          <p:spPr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9"/>
            <p:cNvSpPr txBox="1"/>
            <p:nvPr/>
          </p:nvSpPr>
          <p:spPr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5" name="Google Shape;805;p9"/>
          <p:cNvSpPr txBox="1"/>
          <p:nvPr/>
        </p:nvSpPr>
        <p:spPr>
          <a:xfrm>
            <a:off x="939800" y="3263900"/>
            <a:ext cx="7397750" cy="14652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graph: G = (N,E)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 = set of routers = { u, v, w, x, y, z 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 = set of links ={ (u,v), (u,x), (v,x), (v,w), (x,w), (x,y), (w,y), (w,z), (y,z) }</a:t>
            </a:r>
            <a:endParaRPr/>
          </a:p>
        </p:txBody>
      </p:sp>
      <p:sp>
        <p:nvSpPr>
          <p:cNvPr id="806" name="Google Shape;806;p9"/>
          <p:cNvSpPr txBox="1"/>
          <p:nvPr>
            <p:ph type="title"/>
          </p:nvPr>
        </p:nvSpPr>
        <p:spPr>
          <a:xfrm>
            <a:off x="533400" y="207963"/>
            <a:ext cx="777240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Graph abstraction of the network</a:t>
            </a:r>
            <a:endParaRPr/>
          </a:p>
        </p:txBody>
      </p:sp>
      <p:sp>
        <p:nvSpPr>
          <p:cNvPr id="807" name="Google Shape;807;p9"/>
          <p:cNvSpPr txBox="1"/>
          <p:nvPr/>
        </p:nvSpPr>
        <p:spPr>
          <a:xfrm>
            <a:off x="1150938" y="5157788"/>
            <a:ext cx="67627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90513" lvl="0" marL="2905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aside: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graph abstraction is useful in other network contexts, e.g., </a:t>
            </a:r>
            <a:endParaRPr/>
          </a:p>
          <a:p>
            <a:pPr indent="-290513" lvl="0" marL="290513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P2P, where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set of peers and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set of TCP connections</a:t>
            </a:r>
            <a:endParaRPr/>
          </a:p>
        </p:txBody>
      </p:sp>
      <p:sp>
        <p:nvSpPr>
          <p:cNvPr id="808" name="Google Shape;808;p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09" name="Google Shape;809;p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814" name="Google Shape;81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4838" y="893763"/>
            <a:ext cx="59420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10"/>
          <p:cNvSpPr txBox="1"/>
          <p:nvPr>
            <p:ph type="title"/>
          </p:nvPr>
        </p:nvSpPr>
        <p:spPr>
          <a:xfrm>
            <a:off x="533400" y="219075"/>
            <a:ext cx="7772400" cy="908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Graph abstraction: costs</a:t>
            </a:r>
            <a:endParaRPr/>
          </a:p>
        </p:txBody>
      </p:sp>
      <p:grpSp>
        <p:nvGrpSpPr>
          <p:cNvPr id="816" name="Google Shape;816;p10"/>
          <p:cNvGrpSpPr/>
          <p:nvPr/>
        </p:nvGrpSpPr>
        <p:grpSpPr>
          <a:xfrm>
            <a:off x="920750" y="1495425"/>
            <a:ext cx="3571875" cy="2236788"/>
            <a:chOff x="3162" y="1071"/>
            <a:chExt cx="2250" cy="1409"/>
          </a:xfrm>
        </p:grpSpPr>
        <p:sp>
          <p:nvSpPr>
            <p:cNvPr id="817" name="Google Shape;817;p10"/>
            <p:cNvSpPr/>
            <p:nvPr/>
          </p:nvSpPr>
          <p:spPr>
            <a:xfrm>
              <a:off x="3162" y="1071"/>
              <a:ext cx="2250" cy="1409"/>
            </a:xfrm>
            <a:custGeom>
              <a:rect b="b" l="l" r="r" t="t"/>
              <a:pathLst>
                <a:path extrusionOk="0" h="1409" w="2250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3498" y="1620"/>
              <a:ext cx="342" cy="18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0" name="Google Shape;820;p10"/>
            <p:cNvCxnSpPr/>
            <p:nvPr/>
          </p:nvCxnSpPr>
          <p:spPr>
            <a:xfrm>
              <a:off x="3238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1" name="Google Shape;821;p10"/>
            <p:cNvCxnSpPr/>
            <p:nvPr/>
          </p:nvCxnSpPr>
          <p:spPr>
            <a:xfrm>
              <a:off x="3551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22" name="Google Shape;822;p10"/>
            <p:cNvSpPr/>
            <p:nvPr/>
          </p:nvSpPr>
          <p:spPr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5" name="Google Shape;825;p10"/>
            <p:cNvCxnSpPr/>
            <p:nvPr/>
          </p:nvCxnSpPr>
          <p:spPr>
            <a:xfrm>
              <a:off x="3712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6" name="Google Shape;826;p10"/>
            <p:cNvCxnSpPr/>
            <p:nvPr/>
          </p:nvCxnSpPr>
          <p:spPr>
            <a:xfrm>
              <a:off x="4025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27" name="Google Shape;827;p10"/>
            <p:cNvSpPr/>
            <p:nvPr/>
          </p:nvSpPr>
          <p:spPr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30" name="Google Shape;830;p10"/>
            <p:cNvCxnSpPr/>
            <p:nvPr/>
          </p:nvCxnSpPr>
          <p:spPr>
            <a:xfrm>
              <a:off x="3708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1" name="Google Shape;831;p10"/>
            <p:cNvCxnSpPr/>
            <p:nvPr/>
          </p:nvCxnSpPr>
          <p:spPr>
            <a:xfrm>
              <a:off x="4021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2" name="Google Shape;832;p10"/>
            <p:cNvSpPr/>
            <p:nvPr/>
          </p:nvSpPr>
          <p:spPr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35" name="Google Shape;835;p10"/>
            <p:cNvCxnSpPr/>
            <p:nvPr/>
          </p:nvCxnSpPr>
          <p:spPr>
            <a:xfrm>
              <a:off x="4391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6" name="Google Shape;836;p10"/>
            <p:cNvCxnSpPr/>
            <p:nvPr/>
          </p:nvCxnSpPr>
          <p:spPr>
            <a:xfrm>
              <a:off x="4703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37" name="Google Shape;837;p10"/>
            <p:cNvSpPr/>
            <p:nvPr/>
          </p:nvSpPr>
          <p:spPr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40" name="Google Shape;840;p10"/>
            <p:cNvCxnSpPr/>
            <p:nvPr/>
          </p:nvCxnSpPr>
          <p:spPr>
            <a:xfrm>
              <a:off x="4401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1" name="Google Shape;841;p10"/>
            <p:cNvCxnSpPr/>
            <p:nvPr/>
          </p:nvCxnSpPr>
          <p:spPr>
            <a:xfrm>
              <a:off x="4714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42" name="Google Shape;842;p10"/>
            <p:cNvSpPr/>
            <p:nvPr/>
          </p:nvSpPr>
          <p:spPr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45" name="Google Shape;845;p10"/>
            <p:cNvCxnSpPr/>
            <p:nvPr/>
          </p:nvCxnSpPr>
          <p:spPr>
            <a:xfrm>
              <a:off x="4966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6" name="Google Shape;846;p10"/>
            <p:cNvCxnSpPr/>
            <p:nvPr/>
          </p:nvCxnSpPr>
          <p:spPr>
            <a:xfrm>
              <a:off x="5279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847" name="Google Shape;847;p10"/>
            <p:cNvSpPr/>
            <p:nvPr/>
          </p:nvSpPr>
          <p:spPr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>
              <a:off x="4557" y="1647"/>
              <a:ext cx="1" cy="522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>
              <a:off x="3864" y="1653"/>
              <a:ext cx="1" cy="537"/>
            </a:xfrm>
            <a:custGeom>
              <a:rect b="b" l="l" r="r" t="t"/>
              <a:pathLst>
                <a:path extrusionOk="0" h="537" w="1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>
              <a:off x="4029" y="1638"/>
              <a:ext cx="504" cy="600"/>
            </a:xfrm>
            <a:custGeom>
              <a:rect b="b" l="l" r="r" t="t"/>
              <a:pathLst>
                <a:path extrusionOk="0" h="174" w="378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>
              <a:off x="4716" y="1986"/>
              <a:ext cx="366" cy="270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>
              <a:off x="4035" y="226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>
              <a:off x="3444" y="1944"/>
              <a:ext cx="276" cy="264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>
              <a:off x="4029" y="157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>
              <a:off x="4704" y="1575"/>
              <a:ext cx="396" cy="267"/>
            </a:xfrm>
            <a:custGeom>
              <a:rect b="b" l="l" r="r" t="t"/>
              <a:pathLst>
                <a:path extrusionOk="0" h="267" w="396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>
              <a:off x="3387" y="1146"/>
              <a:ext cx="1110" cy="645"/>
            </a:xfrm>
            <a:custGeom>
              <a:rect b="b" l="l" r="r" t="t"/>
              <a:pathLst>
                <a:path extrusionOk="0" h="645" w="1110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58" name="Google Shape;858;p10"/>
            <p:cNvGrpSpPr/>
            <p:nvPr/>
          </p:nvGrpSpPr>
          <p:grpSpPr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859" name="Google Shape;859;p10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0" name="Google Shape;860;p10"/>
              <p:cNvSpPr txBox="1"/>
              <p:nvPr/>
            </p:nvSpPr>
            <p:spPr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61" name="Google Shape;861;p10"/>
            <p:cNvGrpSpPr/>
            <p:nvPr/>
          </p:nvGrpSpPr>
          <p:grpSpPr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862" name="Google Shape;862;p10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3" name="Google Shape;863;p10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64" name="Google Shape;864;p10"/>
            <p:cNvGrpSpPr/>
            <p:nvPr/>
          </p:nvGrpSpPr>
          <p:grpSpPr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865" name="Google Shape;865;p10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10"/>
              <p:cNvSpPr txBox="1"/>
              <p:nvPr/>
            </p:nvSpPr>
            <p:spPr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  <p:grpSp>
          <p:nvGrpSpPr>
            <p:cNvPr id="867" name="Google Shape;867;p10"/>
            <p:cNvGrpSpPr/>
            <p:nvPr/>
          </p:nvGrpSpPr>
          <p:grpSpPr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868" name="Google Shape;868;p10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9" name="Google Shape;869;p10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70" name="Google Shape;870;p10"/>
            <p:cNvGrpSpPr/>
            <p:nvPr/>
          </p:nvGrpSpPr>
          <p:grpSpPr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871" name="Google Shape;871;p10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2" name="Google Shape;872;p10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73" name="Google Shape;873;p10"/>
            <p:cNvGrpSpPr/>
            <p:nvPr/>
          </p:nvGrpSpPr>
          <p:grpSpPr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874" name="Google Shape;874;p10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5" name="Google Shape;875;p10"/>
              <p:cNvSpPr txBox="1"/>
              <p:nvPr/>
            </p:nvSpPr>
            <p:spPr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  <p:sp>
          <p:nvSpPr>
            <p:cNvPr id="876" name="Google Shape;876;p10"/>
            <p:cNvSpPr txBox="1"/>
            <p:nvPr/>
          </p:nvSpPr>
          <p:spPr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"/>
            <p:cNvSpPr txBox="1"/>
            <p:nvPr/>
          </p:nvSpPr>
          <p:spPr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"/>
            <p:cNvSpPr txBox="1"/>
            <p:nvPr/>
          </p:nvSpPr>
          <p:spPr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0"/>
            <p:cNvSpPr txBox="1"/>
            <p:nvPr/>
          </p:nvSpPr>
          <p:spPr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0"/>
            <p:cNvSpPr txBox="1"/>
            <p:nvPr/>
          </p:nvSpPr>
          <p:spPr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0"/>
            <p:cNvSpPr txBox="1"/>
            <p:nvPr/>
          </p:nvSpPr>
          <p:spPr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0"/>
            <p:cNvSpPr txBox="1"/>
            <p:nvPr/>
          </p:nvSpPr>
          <p:spPr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0"/>
            <p:cNvSpPr txBox="1"/>
            <p:nvPr/>
          </p:nvSpPr>
          <p:spPr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0"/>
            <p:cNvSpPr txBox="1"/>
            <p:nvPr/>
          </p:nvSpPr>
          <p:spPr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0"/>
            <p:cNvSpPr txBox="1"/>
            <p:nvPr/>
          </p:nvSpPr>
          <p:spPr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6" name="Google Shape;886;p10"/>
          <p:cNvSpPr txBox="1"/>
          <p:nvPr/>
        </p:nvSpPr>
        <p:spPr>
          <a:xfrm>
            <a:off x="5265738" y="1689100"/>
            <a:ext cx="3052762" cy="20145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c(x,x’) = cost of link (x,x’)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e.g., c(w,z) = 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cost could always be 1, or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inversely related to bandwidth,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or inversely related to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congestion</a:t>
            </a:r>
            <a:endParaRPr/>
          </a:p>
        </p:txBody>
      </p:sp>
      <p:sp>
        <p:nvSpPr>
          <p:cNvPr id="887" name="Google Shape;887;p10"/>
          <p:cNvSpPr txBox="1"/>
          <p:nvPr/>
        </p:nvSpPr>
        <p:spPr>
          <a:xfrm>
            <a:off x="925513" y="4227513"/>
            <a:ext cx="6761162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of path (x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,…, 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= c(x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+ c(x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+ … + c(x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p-1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,x</a:t>
            </a:r>
            <a:r>
              <a:rPr baseline="-25000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 </a:t>
            </a:r>
            <a:endParaRPr/>
          </a:p>
        </p:txBody>
      </p:sp>
      <p:sp>
        <p:nvSpPr>
          <p:cNvPr id="888" name="Google Shape;888;p10"/>
          <p:cNvSpPr txBox="1"/>
          <p:nvPr/>
        </p:nvSpPr>
        <p:spPr>
          <a:xfrm>
            <a:off x="792163" y="4981575"/>
            <a:ext cx="7569200" cy="974725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key question: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what is the least-cost path between u and z 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routing algorithm: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algorithm that finds that least cost path</a:t>
            </a:r>
            <a:endParaRPr/>
          </a:p>
        </p:txBody>
      </p:sp>
      <p:sp>
        <p:nvSpPr>
          <p:cNvPr id="889" name="Google Shape;889;p1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890" name="Google Shape;890;p1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895" name="Google Shape;895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801688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11"/>
          <p:cNvSpPr txBox="1"/>
          <p:nvPr>
            <p:ph type="title"/>
          </p:nvPr>
        </p:nvSpPr>
        <p:spPr>
          <a:xfrm>
            <a:off x="533400" y="1746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Routing algorithm classification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7" name="Google Shape;897;p11"/>
          <p:cNvSpPr txBox="1"/>
          <p:nvPr>
            <p:ph idx="1" type="body"/>
          </p:nvPr>
        </p:nvSpPr>
        <p:spPr>
          <a:xfrm>
            <a:off x="522288" y="1371600"/>
            <a:ext cx="4216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Q: global or decentralized information?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96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global: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all routers have complete topology, link cost info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“link state” algorithms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decentralized: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router knows physically-connected neighbors, link costs to neighbors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iterative process of computation, exchange of info with neighbors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“distance vector” algorithms</a:t>
            </a:r>
            <a:endParaRPr sz="2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8" name="Google Shape;898;p11"/>
          <p:cNvSpPr txBox="1"/>
          <p:nvPr>
            <p:ph idx="2" type="body"/>
          </p:nvPr>
        </p:nvSpPr>
        <p:spPr>
          <a:xfrm>
            <a:off x="4838700" y="1347788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Q: static or dynamic?</a:t>
            </a:r>
            <a:endParaRPr i="1" sz="2400">
              <a:solidFill>
                <a:srgbClr val="CC0000"/>
              </a:solidFill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1752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</a:rPr>
              <a:t>static:</a:t>
            </a:r>
            <a:r>
              <a:rPr lang="en-US" sz="2400"/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routes change slowly over time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</a:rPr>
              <a:t>dynamic: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routes change more quickly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periodic update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in response to link cost changes</a:t>
            </a:r>
            <a:endParaRPr/>
          </a:p>
        </p:txBody>
      </p:sp>
      <p:sp>
        <p:nvSpPr>
          <p:cNvPr id="899" name="Google Shape;899;p1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00" name="Google Shape;900;p1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905" name="Google Shape;90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2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7" name="Google Shape;907;p12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08" name="Google Shape;908;p12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909" name="Google Shape;909;p1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10" name="Google Shape;910;p1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915" name="Google Shape;91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325" y="1014413"/>
            <a:ext cx="68564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13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A link-state routing algorithm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7" name="Google Shape;917;p13"/>
          <p:cNvSpPr txBox="1"/>
          <p:nvPr>
            <p:ph idx="1" type="body"/>
          </p:nvPr>
        </p:nvSpPr>
        <p:spPr>
          <a:xfrm>
            <a:off x="544513" y="1555750"/>
            <a:ext cx="3810000" cy="4903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Dijkstra’s algorithm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net topology, link costs known to all nodes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accomplished via “link state broadcast”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all nodes have same info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computes least cost paths from one node (‘source”) to all other nodes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gives </a:t>
            </a:r>
            <a:r>
              <a:rPr i="1"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forwarding table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for that node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iterative: after k iterations, know least cost path to k dest.’s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8" name="Google Shape;918;p13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notation: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c(x,y):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link cost from node x to y;  = ∞ if not direct neighbors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D(v):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current value of cost of path from source to dest. v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p(v):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predecessor node along path from source to v</a:t>
            </a:r>
            <a:endParaRPr/>
          </a:p>
          <a:p>
            <a:pPr indent="-3429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N':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set of nodes whose least cost path definitively known</a:t>
            </a:r>
            <a:endParaRPr/>
          </a:p>
          <a:p>
            <a:pPr indent="-165100" lvl="0" marL="342900" rtl="0" algn="l">
              <a:lnSpc>
                <a:spcPct val="7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19" name="Google Shape;919;p1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20" name="Google Shape;920;p1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925" name="Google Shape;92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263" y="1014413"/>
            <a:ext cx="4570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1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Dijsktra’s algorithm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7" name="Google Shape;927;p14"/>
          <p:cNvSpPr txBox="1"/>
          <p:nvPr/>
        </p:nvSpPr>
        <p:spPr>
          <a:xfrm>
            <a:off x="1141413" y="1458913"/>
            <a:ext cx="6221412" cy="4664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 </a:t>
            </a:r>
            <a:r>
              <a:rPr b="1"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Initialization: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 N' = {u}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for all nodes v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    if v adjacent to u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          then D(v) = c(u,v)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      else D(v) = ∞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  </a:t>
            </a:r>
            <a:r>
              <a:rPr b="1"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Loop</a:t>
            </a:r>
            <a:r>
              <a:rPr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    find w not in N' such that D(w) is a minimum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   add w to N'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   update D(v) for all v adjacent to w and not in N' :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     </a:t>
            </a:r>
            <a:r>
              <a:rPr b="1" lang="en-US" sz="20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D(v) = min( D(v), D(w) + c(w,v) )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    /* new cost to v is either old cost to v or known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     shortest path cost to w plus cost from w to v */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  </a:t>
            </a:r>
            <a:r>
              <a:rPr b="1" i="1"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until all nodes in N'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928" name="Google Shape;928;p14"/>
          <p:cNvSpPr/>
          <p:nvPr/>
        </p:nvSpPr>
        <p:spPr>
          <a:xfrm>
            <a:off x="600075" y="3543300"/>
            <a:ext cx="800100" cy="2886075"/>
          </a:xfrm>
          <a:custGeom>
            <a:rect b="b" l="l" r="r" t="t"/>
            <a:pathLst>
              <a:path extrusionOk="0" h="1818" w="504">
                <a:moveTo>
                  <a:pt x="504" y="1596"/>
                </a:moveTo>
                <a:cubicBezTo>
                  <a:pt x="444" y="1728"/>
                  <a:pt x="240" y="1818"/>
                  <a:pt x="120" y="1602"/>
                </a:cubicBezTo>
                <a:cubicBezTo>
                  <a:pt x="0" y="1386"/>
                  <a:pt x="48" y="444"/>
                  <a:pt x="90" y="192"/>
                </a:cubicBezTo>
                <a:cubicBezTo>
                  <a:pt x="162" y="0"/>
                  <a:pt x="294" y="84"/>
                  <a:pt x="396" y="144"/>
                </a:cubicBezTo>
              </a:path>
            </a:pathLst>
          </a:cu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1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930" name="Google Shape;930;p1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935" name="Google Shape;93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688" y="787400"/>
            <a:ext cx="6399212" cy="1730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6" name="Google Shape;936;p15"/>
          <p:cNvGrpSpPr/>
          <p:nvPr/>
        </p:nvGrpSpPr>
        <p:grpSpPr>
          <a:xfrm>
            <a:off x="4640263" y="3021824"/>
            <a:ext cx="4217987" cy="3361377"/>
            <a:chOff x="415" y="856"/>
            <a:chExt cx="2910" cy="2256"/>
          </a:xfrm>
        </p:grpSpPr>
        <p:grpSp>
          <p:nvGrpSpPr>
            <p:cNvPr id="937" name="Google Shape;937;p15"/>
            <p:cNvGrpSpPr/>
            <p:nvPr/>
          </p:nvGrpSpPr>
          <p:grpSpPr>
            <a:xfrm>
              <a:off x="1290" y="1997"/>
              <a:ext cx="316" cy="265"/>
              <a:chOff x="1613" y="2011"/>
              <a:chExt cx="316" cy="265"/>
            </a:xfrm>
          </p:grpSpPr>
          <p:sp>
            <p:nvSpPr>
              <p:cNvPr id="938" name="Google Shape;938;p15"/>
              <p:cNvSpPr/>
              <p:nvPr/>
            </p:nvSpPr>
            <p:spPr>
              <a:xfrm>
                <a:off x="1616" y="2138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39" name="Google Shape;939;p15"/>
              <p:cNvCxnSpPr/>
              <p:nvPr/>
            </p:nvCxnSpPr>
            <p:spPr>
              <a:xfrm>
                <a:off x="1616" y="2129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40" name="Google Shape;940;p15"/>
              <p:cNvCxnSpPr/>
              <p:nvPr/>
            </p:nvCxnSpPr>
            <p:spPr>
              <a:xfrm>
                <a:off x="1929" y="2129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41" name="Google Shape;941;p15"/>
              <p:cNvSpPr/>
              <p:nvPr/>
            </p:nvSpPr>
            <p:spPr>
              <a:xfrm>
                <a:off x="1616" y="2129"/>
                <a:ext cx="308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2" name="Google Shape;942;p15"/>
              <p:cNvSpPr/>
              <p:nvPr/>
            </p:nvSpPr>
            <p:spPr>
              <a:xfrm>
                <a:off x="1613" y="2072"/>
                <a:ext cx="311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3" name="Google Shape;943;p15"/>
              <p:cNvSpPr/>
              <p:nvPr/>
            </p:nvSpPr>
            <p:spPr>
              <a:xfrm>
                <a:off x="1686" y="2100"/>
                <a:ext cx="140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4" name="Google Shape;944;p15"/>
              <p:cNvSpPr txBox="1"/>
              <p:nvPr/>
            </p:nvSpPr>
            <p:spPr>
              <a:xfrm>
                <a:off x="1633" y="2011"/>
                <a:ext cx="254" cy="2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45" name="Google Shape;945;p15"/>
            <p:cNvSpPr txBox="1"/>
            <p:nvPr/>
          </p:nvSpPr>
          <p:spPr>
            <a:xfrm>
              <a:off x="925" y="1959"/>
              <a:ext cx="215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15"/>
            <p:cNvSpPr txBox="1"/>
            <p:nvPr/>
          </p:nvSpPr>
          <p:spPr>
            <a:xfrm>
              <a:off x="1430" y="1478"/>
              <a:ext cx="215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47" name="Google Shape;947;p15"/>
            <p:cNvGrpSpPr/>
            <p:nvPr/>
          </p:nvGrpSpPr>
          <p:grpSpPr>
            <a:xfrm>
              <a:off x="1299" y="2848"/>
              <a:ext cx="316" cy="264"/>
              <a:chOff x="1613" y="2011"/>
              <a:chExt cx="316" cy="264"/>
            </a:xfrm>
          </p:grpSpPr>
          <p:sp>
            <p:nvSpPr>
              <p:cNvPr id="948" name="Google Shape;948;p15"/>
              <p:cNvSpPr/>
              <p:nvPr/>
            </p:nvSpPr>
            <p:spPr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49" name="Google Shape;949;p15"/>
              <p:cNvCxnSpPr/>
              <p:nvPr/>
            </p:nvCxnSpPr>
            <p:spPr>
              <a:xfrm>
                <a:off x="1616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0" name="Google Shape;950;p15"/>
              <p:cNvCxnSpPr/>
              <p:nvPr/>
            </p:nvCxnSpPr>
            <p:spPr>
              <a:xfrm>
                <a:off x="1929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1" name="Google Shape;951;p15"/>
              <p:cNvSpPr/>
              <p:nvPr/>
            </p:nvSpPr>
            <p:spPr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2" name="Google Shape;952;p15"/>
              <p:cNvSpPr/>
              <p:nvPr/>
            </p:nvSpPr>
            <p:spPr>
              <a:xfrm>
                <a:off x="1613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3" name="Google Shape;953;p15"/>
              <p:cNvSpPr/>
              <p:nvPr/>
            </p:nvSpPr>
            <p:spPr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4" name="Google Shape;954;p15"/>
              <p:cNvSpPr txBox="1"/>
              <p:nvPr/>
            </p:nvSpPr>
            <p:spPr>
              <a:xfrm>
                <a:off x="1652" y="2011"/>
                <a:ext cx="215" cy="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55" name="Google Shape;955;p15"/>
            <p:cNvGrpSpPr/>
            <p:nvPr/>
          </p:nvGrpSpPr>
          <p:grpSpPr>
            <a:xfrm>
              <a:off x="1293" y="856"/>
              <a:ext cx="318" cy="266"/>
              <a:chOff x="1611" y="2011"/>
              <a:chExt cx="318" cy="266"/>
            </a:xfrm>
          </p:grpSpPr>
          <p:sp>
            <p:nvSpPr>
              <p:cNvPr id="956" name="Google Shape;956;p15"/>
              <p:cNvSpPr/>
              <p:nvPr/>
            </p:nvSpPr>
            <p:spPr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57" name="Google Shape;957;p15"/>
              <p:cNvCxnSpPr/>
              <p:nvPr/>
            </p:nvCxnSpPr>
            <p:spPr>
              <a:xfrm>
                <a:off x="1616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58" name="Google Shape;958;p15"/>
              <p:cNvCxnSpPr/>
              <p:nvPr/>
            </p:nvCxnSpPr>
            <p:spPr>
              <a:xfrm>
                <a:off x="1929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59" name="Google Shape;959;p15"/>
              <p:cNvSpPr/>
              <p:nvPr/>
            </p:nvSpPr>
            <p:spPr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0" name="Google Shape;960;p15"/>
              <p:cNvSpPr/>
              <p:nvPr/>
            </p:nvSpPr>
            <p:spPr>
              <a:xfrm>
                <a:off x="1611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1" name="Google Shape;961;p15"/>
              <p:cNvSpPr/>
              <p:nvPr/>
            </p:nvSpPr>
            <p:spPr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2" name="Google Shape;962;p15"/>
              <p:cNvSpPr txBox="1"/>
              <p:nvPr/>
            </p:nvSpPr>
            <p:spPr>
              <a:xfrm>
                <a:off x="1652" y="2011"/>
                <a:ext cx="215" cy="2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63" name="Google Shape;963;p15"/>
            <p:cNvGrpSpPr/>
            <p:nvPr/>
          </p:nvGrpSpPr>
          <p:grpSpPr>
            <a:xfrm>
              <a:off x="415" y="2028"/>
              <a:ext cx="318" cy="267"/>
              <a:chOff x="1613" y="2011"/>
              <a:chExt cx="318" cy="267"/>
            </a:xfrm>
          </p:grpSpPr>
          <p:sp>
            <p:nvSpPr>
              <p:cNvPr id="964" name="Google Shape;964;p15"/>
              <p:cNvSpPr/>
              <p:nvPr/>
            </p:nvSpPr>
            <p:spPr>
              <a:xfrm>
                <a:off x="1616" y="2138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65" name="Google Shape;965;p15"/>
              <p:cNvCxnSpPr/>
              <p:nvPr/>
            </p:nvCxnSpPr>
            <p:spPr>
              <a:xfrm>
                <a:off x="1616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66" name="Google Shape;966;p15"/>
              <p:cNvCxnSpPr/>
              <p:nvPr/>
            </p:nvCxnSpPr>
            <p:spPr>
              <a:xfrm>
                <a:off x="1931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67" name="Google Shape;967;p15"/>
              <p:cNvSpPr/>
              <p:nvPr/>
            </p:nvSpPr>
            <p:spPr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8" name="Google Shape;968;p15"/>
              <p:cNvSpPr/>
              <p:nvPr/>
            </p:nvSpPr>
            <p:spPr>
              <a:xfrm>
                <a:off x="1613" y="2072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9" name="Google Shape;969;p15"/>
              <p:cNvSpPr/>
              <p:nvPr/>
            </p:nvSpPr>
            <p:spPr>
              <a:xfrm>
                <a:off x="1687" y="2102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0" name="Google Shape;970;p15"/>
              <p:cNvSpPr txBox="1"/>
              <p:nvPr/>
            </p:nvSpPr>
            <p:spPr>
              <a:xfrm>
                <a:off x="1648" y="2011"/>
                <a:ext cx="226" cy="2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971" name="Google Shape;971;p15"/>
            <p:cNvCxnSpPr/>
            <p:nvPr/>
          </p:nvCxnSpPr>
          <p:spPr>
            <a:xfrm>
              <a:off x="738" y="2156"/>
              <a:ext cx="63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2" name="Google Shape;972;p15"/>
            <p:cNvCxnSpPr/>
            <p:nvPr/>
          </p:nvCxnSpPr>
          <p:spPr>
            <a:xfrm>
              <a:off x="1440" y="1082"/>
              <a:ext cx="0" cy="96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3" name="Google Shape;973;p15"/>
            <p:cNvCxnSpPr/>
            <p:nvPr/>
          </p:nvCxnSpPr>
          <p:spPr>
            <a:xfrm flipH="1">
              <a:off x="614" y="1021"/>
              <a:ext cx="674" cy="108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4" name="Google Shape;974;p15"/>
            <p:cNvSpPr txBox="1"/>
            <p:nvPr/>
          </p:nvSpPr>
          <p:spPr>
            <a:xfrm>
              <a:off x="772" y="1368"/>
              <a:ext cx="215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75" name="Google Shape;975;p15"/>
            <p:cNvCxnSpPr/>
            <p:nvPr/>
          </p:nvCxnSpPr>
          <p:spPr>
            <a:xfrm>
              <a:off x="1447" y="2206"/>
              <a:ext cx="9" cy="71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76" name="Google Shape;976;p15"/>
            <p:cNvSpPr txBox="1"/>
            <p:nvPr/>
          </p:nvSpPr>
          <p:spPr>
            <a:xfrm>
              <a:off x="1454" y="2407"/>
              <a:ext cx="215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5"/>
            <p:cNvSpPr/>
            <p:nvPr/>
          </p:nvSpPr>
          <p:spPr>
            <a:xfrm>
              <a:off x="601" y="2227"/>
              <a:ext cx="860" cy="799"/>
            </a:xfrm>
            <a:custGeom>
              <a:rect b="b" l="l" r="r" t="t"/>
              <a:pathLst>
                <a:path extrusionOk="0" h="10136" w="10032">
                  <a:moveTo>
                    <a:pt x="32" y="0"/>
                  </a:moveTo>
                  <a:cubicBezTo>
                    <a:pt x="62" y="4573"/>
                    <a:pt x="-465" y="5047"/>
                    <a:pt x="1834" y="7734"/>
                  </a:cubicBezTo>
                  <a:cubicBezTo>
                    <a:pt x="4132" y="9414"/>
                    <a:pt x="9320" y="10802"/>
                    <a:pt x="10032" y="9798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5"/>
            <p:cNvSpPr txBox="1"/>
            <p:nvPr/>
          </p:nvSpPr>
          <p:spPr>
            <a:xfrm>
              <a:off x="768" y="2582"/>
              <a:ext cx="216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979" name="Google Shape;979;p15"/>
            <p:cNvCxnSpPr/>
            <p:nvPr/>
          </p:nvCxnSpPr>
          <p:spPr>
            <a:xfrm flipH="1">
              <a:off x="1450" y="2158"/>
              <a:ext cx="998" cy="82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80" name="Google Shape;980;p15"/>
            <p:cNvSpPr txBox="1"/>
            <p:nvPr/>
          </p:nvSpPr>
          <p:spPr>
            <a:xfrm>
              <a:off x="1896" y="2569"/>
              <a:ext cx="216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5"/>
            <p:cNvSpPr/>
            <p:nvPr/>
          </p:nvSpPr>
          <p:spPr>
            <a:xfrm>
              <a:off x="1477" y="1946"/>
              <a:ext cx="991" cy="484"/>
            </a:xfrm>
            <a:custGeom>
              <a:rect b="b" l="l" r="r" t="t"/>
              <a:pathLst>
                <a:path extrusionOk="0" h="484" w="991">
                  <a:moveTo>
                    <a:pt x="0" y="168"/>
                  </a:moveTo>
                  <a:cubicBezTo>
                    <a:pt x="0" y="168"/>
                    <a:pt x="145" y="484"/>
                    <a:pt x="204" y="484"/>
                  </a:cubicBezTo>
                  <a:cubicBezTo>
                    <a:pt x="263" y="484"/>
                    <a:pt x="253" y="6"/>
                    <a:pt x="302" y="7"/>
                  </a:cubicBezTo>
                  <a:cubicBezTo>
                    <a:pt x="331" y="0"/>
                    <a:pt x="313" y="444"/>
                    <a:pt x="379" y="442"/>
                  </a:cubicBezTo>
                  <a:cubicBezTo>
                    <a:pt x="418" y="444"/>
                    <a:pt x="475" y="24"/>
                    <a:pt x="534" y="21"/>
                  </a:cubicBezTo>
                  <a:cubicBezTo>
                    <a:pt x="573" y="6"/>
                    <a:pt x="575" y="360"/>
                    <a:pt x="611" y="351"/>
                  </a:cubicBezTo>
                  <a:cubicBezTo>
                    <a:pt x="647" y="342"/>
                    <a:pt x="577" y="80"/>
                    <a:pt x="660" y="77"/>
                  </a:cubicBezTo>
                  <a:cubicBezTo>
                    <a:pt x="743" y="74"/>
                    <a:pt x="922" y="189"/>
                    <a:pt x="991" y="218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82" name="Google Shape;982;p15"/>
            <p:cNvGrpSpPr/>
            <p:nvPr/>
          </p:nvGrpSpPr>
          <p:grpSpPr>
            <a:xfrm>
              <a:off x="2332" y="2021"/>
              <a:ext cx="316" cy="266"/>
              <a:chOff x="1613" y="2011"/>
              <a:chExt cx="316" cy="266"/>
            </a:xfrm>
          </p:grpSpPr>
          <p:sp>
            <p:nvSpPr>
              <p:cNvPr id="983" name="Google Shape;983;p15"/>
              <p:cNvSpPr/>
              <p:nvPr/>
            </p:nvSpPr>
            <p:spPr>
              <a:xfrm>
                <a:off x="1616" y="2136"/>
                <a:ext cx="313" cy="82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84" name="Google Shape;984;p15"/>
              <p:cNvCxnSpPr/>
              <p:nvPr/>
            </p:nvCxnSpPr>
            <p:spPr>
              <a:xfrm>
                <a:off x="1616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5" name="Google Shape;985;p15"/>
              <p:cNvCxnSpPr/>
              <p:nvPr/>
            </p:nvCxnSpPr>
            <p:spPr>
              <a:xfrm>
                <a:off x="1929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86" name="Google Shape;986;p15"/>
              <p:cNvSpPr/>
              <p:nvPr/>
            </p:nvSpPr>
            <p:spPr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15"/>
              <p:cNvSpPr/>
              <p:nvPr/>
            </p:nvSpPr>
            <p:spPr>
              <a:xfrm>
                <a:off x="1613" y="2070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5"/>
              <p:cNvSpPr/>
              <p:nvPr/>
            </p:nvSpPr>
            <p:spPr>
              <a:xfrm>
                <a:off x="1687" y="2100"/>
                <a:ext cx="141" cy="103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5"/>
              <p:cNvSpPr txBox="1"/>
              <p:nvPr/>
            </p:nvSpPr>
            <p:spPr>
              <a:xfrm>
                <a:off x="1652" y="2011"/>
                <a:ext cx="215" cy="2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90" name="Google Shape;990;p15"/>
            <p:cNvSpPr txBox="1"/>
            <p:nvPr/>
          </p:nvSpPr>
          <p:spPr>
            <a:xfrm>
              <a:off x="1814" y="1721"/>
              <a:ext cx="216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1" name="Google Shape;991;p15"/>
            <p:cNvGrpSpPr/>
            <p:nvPr/>
          </p:nvGrpSpPr>
          <p:grpSpPr>
            <a:xfrm>
              <a:off x="3007" y="2002"/>
              <a:ext cx="318" cy="264"/>
              <a:chOff x="1611" y="2011"/>
              <a:chExt cx="318" cy="264"/>
            </a:xfrm>
          </p:grpSpPr>
          <p:sp>
            <p:nvSpPr>
              <p:cNvPr id="992" name="Google Shape;992;p15"/>
              <p:cNvSpPr/>
              <p:nvPr/>
            </p:nvSpPr>
            <p:spPr>
              <a:xfrm>
                <a:off x="1616" y="213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993" name="Google Shape;993;p15"/>
              <p:cNvCxnSpPr/>
              <p:nvPr/>
            </p:nvCxnSpPr>
            <p:spPr>
              <a:xfrm>
                <a:off x="1616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94" name="Google Shape;994;p15"/>
              <p:cNvCxnSpPr/>
              <p:nvPr/>
            </p:nvCxnSpPr>
            <p:spPr>
              <a:xfrm>
                <a:off x="1929" y="213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995" name="Google Shape;995;p15"/>
              <p:cNvSpPr/>
              <p:nvPr/>
            </p:nvSpPr>
            <p:spPr>
              <a:xfrm>
                <a:off x="1616" y="213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6" name="Google Shape;996;p15"/>
              <p:cNvSpPr/>
              <p:nvPr/>
            </p:nvSpPr>
            <p:spPr>
              <a:xfrm>
                <a:off x="1611" y="207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7" name="Google Shape;997;p15"/>
              <p:cNvSpPr/>
              <p:nvPr/>
            </p:nvSpPr>
            <p:spPr>
              <a:xfrm>
                <a:off x="1687" y="2100"/>
                <a:ext cx="141" cy="105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8" name="Google Shape;998;p15"/>
              <p:cNvSpPr txBox="1"/>
              <p:nvPr/>
            </p:nvSpPr>
            <p:spPr>
              <a:xfrm>
                <a:off x="1653" y="2011"/>
                <a:ext cx="215" cy="2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999" name="Google Shape;999;p15"/>
            <p:cNvCxnSpPr/>
            <p:nvPr/>
          </p:nvCxnSpPr>
          <p:spPr>
            <a:xfrm>
              <a:off x="2640" y="2149"/>
              <a:ext cx="35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0" name="Google Shape;1000;p15"/>
            <p:cNvSpPr txBox="1"/>
            <p:nvPr/>
          </p:nvSpPr>
          <p:spPr>
            <a:xfrm>
              <a:off x="2706" y="2149"/>
              <a:ext cx="215" cy="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01" name="Google Shape;1001;p15"/>
            <p:cNvCxnSpPr/>
            <p:nvPr/>
          </p:nvCxnSpPr>
          <p:spPr>
            <a:xfrm>
              <a:off x="1503" y="990"/>
              <a:ext cx="965" cy="113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2" name="Google Shape;1002;p15"/>
            <p:cNvSpPr txBox="1"/>
            <p:nvPr/>
          </p:nvSpPr>
          <p:spPr>
            <a:xfrm>
              <a:off x="1919" y="1343"/>
              <a:ext cx="216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5"/>
            <p:cNvSpPr/>
            <p:nvPr/>
          </p:nvSpPr>
          <p:spPr>
            <a:xfrm>
              <a:off x="1489" y="976"/>
              <a:ext cx="28" cy="14"/>
            </a:xfrm>
            <a:custGeom>
              <a:rect b="b" l="l" r="r" t="t"/>
              <a:pathLst>
                <a:path extrusionOk="0" h="14" w="28">
                  <a:moveTo>
                    <a:pt x="0" y="14"/>
                  </a:moveTo>
                  <a:cubicBezTo>
                    <a:pt x="9" y="9"/>
                    <a:pt x="28" y="0"/>
                    <a:pt x="28" y="0"/>
                  </a:cubicBezTo>
                  <a:cubicBezTo>
                    <a:pt x="28" y="0"/>
                    <a:pt x="9" y="9"/>
                    <a:pt x="0" y="14"/>
                  </a:cubicBez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5"/>
            <p:cNvSpPr/>
            <p:nvPr/>
          </p:nvSpPr>
          <p:spPr>
            <a:xfrm>
              <a:off x="1623" y="999"/>
              <a:ext cx="1510" cy="1052"/>
            </a:xfrm>
            <a:custGeom>
              <a:rect b="b" l="l" r="r" t="t"/>
              <a:pathLst>
                <a:path extrusionOk="0" h="1052" w="1510">
                  <a:moveTo>
                    <a:pt x="0" y="5"/>
                  </a:moveTo>
                  <a:cubicBezTo>
                    <a:pt x="184" y="33"/>
                    <a:pt x="851" y="0"/>
                    <a:pt x="1102" y="174"/>
                  </a:cubicBezTo>
                  <a:cubicBezTo>
                    <a:pt x="1353" y="348"/>
                    <a:pt x="1425" y="869"/>
                    <a:pt x="1510" y="1052"/>
                  </a:cubicBezTo>
                </a:path>
              </a:pathLst>
            </a:cu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5"/>
            <p:cNvSpPr txBox="1"/>
            <p:nvPr/>
          </p:nvSpPr>
          <p:spPr>
            <a:xfrm>
              <a:off x="2680" y="1008"/>
              <a:ext cx="215" cy="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9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06" name="Google Shape;1006;p15"/>
          <p:cNvSpPr/>
          <p:nvPr/>
        </p:nvSpPr>
        <p:spPr>
          <a:xfrm>
            <a:off x="48736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Dijkstra’s algorithm: example</a:t>
            </a:r>
            <a:endParaRPr sz="4400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07" name="Google Shape;1007;p15"/>
          <p:cNvSpPr txBox="1"/>
          <p:nvPr/>
        </p:nvSpPr>
        <p:spPr>
          <a:xfrm>
            <a:off x="474663" y="1277938"/>
            <a:ext cx="706437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15"/>
          <p:cNvSpPr txBox="1"/>
          <p:nvPr/>
        </p:nvSpPr>
        <p:spPr>
          <a:xfrm>
            <a:off x="1458913" y="1284288"/>
            <a:ext cx="41751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N'</a:t>
            </a:r>
            <a:endParaRPr/>
          </a:p>
        </p:txBody>
      </p:sp>
      <p:sp>
        <p:nvSpPr>
          <p:cNvPr id="1009" name="Google Shape;1009;p15"/>
          <p:cNvSpPr txBox="1"/>
          <p:nvPr/>
        </p:nvSpPr>
        <p:spPr>
          <a:xfrm>
            <a:off x="2043113" y="1009650"/>
            <a:ext cx="677862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</a:t>
            </a: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p(v)</a:t>
            </a:r>
            <a:endParaRPr/>
          </a:p>
        </p:txBody>
      </p:sp>
      <p:sp>
        <p:nvSpPr>
          <p:cNvPr id="1010" name="Google Shape;1010;p15"/>
          <p:cNvSpPr txBox="1"/>
          <p:nvPr/>
        </p:nvSpPr>
        <p:spPr>
          <a:xfrm>
            <a:off x="511175" y="1617663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011" name="Google Shape;1011;p15"/>
          <p:cNvSpPr txBox="1"/>
          <p:nvPr/>
        </p:nvSpPr>
        <p:spPr>
          <a:xfrm>
            <a:off x="515938" y="191452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012" name="Google Shape;1012;p15"/>
          <p:cNvSpPr txBox="1"/>
          <p:nvPr/>
        </p:nvSpPr>
        <p:spPr>
          <a:xfrm>
            <a:off x="517525" y="2222500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13" name="Google Shape;1013;p15"/>
          <p:cNvSpPr txBox="1"/>
          <p:nvPr/>
        </p:nvSpPr>
        <p:spPr>
          <a:xfrm>
            <a:off x="511175" y="252412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014" name="Google Shape;1014;p15"/>
          <p:cNvSpPr txBox="1"/>
          <p:nvPr/>
        </p:nvSpPr>
        <p:spPr>
          <a:xfrm>
            <a:off x="509588" y="28273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015" name="Google Shape;1015;p15"/>
          <p:cNvSpPr txBox="1"/>
          <p:nvPr/>
        </p:nvSpPr>
        <p:spPr>
          <a:xfrm>
            <a:off x="514350" y="31321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16" name="Google Shape;1016;p15"/>
          <p:cNvSpPr txBox="1"/>
          <p:nvPr/>
        </p:nvSpPr>
        <p:spPr>
          <a:xfrm>
            <a:off x="2630488" y="1017588"/>
            <a:ext cx="73342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</a:t>
            </a: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p(w)</a:t>
            </a:r>
            <a:endParaRPr/>
          </a:p>
        </p:txBody>
      </p:sp>
      <p:sp>
        <p:nvSpPr>
          <p:cNvPr id="1017" name="Google Shape;1017;p15"/>
          <p:cNvSpPr txBox="1"/>
          <p:nvPr/>
        </p:nvSpPr>
        <p:spPr>
          <a:xfrm>
            <a:off x="3306763" y="1017588"/>
            <a:ext cx="677862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</a:t>
            </a: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p(x)</a:t>
            </a:r>
            <a:endParaRPr/>
          </a:p>
        </p:txBody>
      </p:sp>
      <p:sp>
        <p:nvSpPr>
          <p:cNvPr id="1018" name="Google Shape;1018;p15"/>
          <p:cNvSpPr txBox="1"/>
          <p:nvPr/>
        </p:nvSpPr>
        <p:spPr>
          <a:xfrm>
            <a:off x="3946525" y="1017588"/>
            <a:ext cx="677863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</a:t>
            </a: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p(y)</a:t>
            </a:r>
            <a:endParaRPr/>
          </a:p>
        </p:txBody>
      </p:sp>
      <p:sp>
        <p:nvSpPr>
          <p:cNvPr id="1019" name="Google Shape;1019;p15"/>
          <p:cNvSpPr txBox="1"/>
          <p:nvPr/>
        </p:nvSpPr>
        <p:spPr>
          <a:xfrm>
            <a:off x="4578350" y="1022350"/>
            <a:ext cx="663575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</a:t>
            </a:r>
            <a:r>
              <a:rPr b="1" lang="en-US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p(z)</a:t>
            </a:r>
            <a:endParaRPr/>
          </a:p>
        </p:txBody>
      </p:sp>
      <p:cxnSp>
        <p:nvCxnSpPr>
          <p:cNvPr id="1020" name="Google Shape;1020;p15"/>
          <p:cNvCxnSpPr/>
          <p:nvPr/>
        </p:nvCxnSpPr>
        <p:spPr>
          <a:xfrm>
            <a:off x="600075" y="1638300"/>
            <a:ext cx="4629150" cy="0"/>
          </a:xfrm>
          <a:prstGeom prst="straightConnector1">
            <a:avLst/>
          </a:prstGeom>
          <a:noFill/>
          <a:ln cap="flat" cmpd="sng" w="28575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1" name="Google Shape;1021;p15"/>
          <p:cNvCxnSpPr/>
          <p:nvPr/>
        </p:nvCxnSpPr>
        <p:spPr>
          <a:xfrm>
            <a:off x="581025" y="1952625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2" name="Google Shape;1022;p15"/>
          <p:cNvSpPr txBox="1"/>
          <p:nvPr/>
        </p:nvSpPr>
        <p:spPr>
          <a:xfrm>
            <a:off x="1492250" y="16081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endParaRPr/>
          </a:p>
        </p:txBody>
      </p:sp>
      <p:cxnSp>
        <p:nvCxnSpPr>
          <p:cNvPr id="1023" name="Google Shape;1023;p15"/>
          <p:cNvCxnSpPr/>
          <p:nvPr/>
        </p:nvCxnSpPr>
        <p:spPr>
          <a:xfrm>
            <a:off x="581025" y="2247900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4" name="Google Shape;1024;p15"/>
          <p:cNvCxnSpPr/>
          <p:nvPr/>
        </p:nvCxnSpPr>
        <p:spPr>
          <a:xfrm>
            <a:off x="581025" y="2562225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5" name="Google Shape;1025;p15"/>
          <p:cNvCxnSpPr/>
          <p:nvPr/>
        </p:nvCxnSpPr>
        <p:spPr>
          <a:xfrm>
            <a:off x="565150" y="2865438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6" name="Google Shape;1026;p15"/>
          <p:cNvCxnSpPr/>
          <p:nvPr/>
        </p:nvCxnSpPr>
        <p:spPr>
          <a:xfrm>
            <a:off x="576263" y="3171825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27" name="Google Shape;1027;p15"/>
          <p:cNvCxnSpPr/>
          <p:nvPr/>
        </p:nvCxnSpPr>
        <p:spPr>
          <a:xfrm>
            <a:off x="581025" y="3467100"/>
            <a:ext cx="4629150" cy="0"/>
          </a:xfrm>
          <a:prstGeom prst="straightConnector1">
            <a:avLst/>
          </a:prstGeom>
          <a:noFill/>
          <a:ln cap="flat" cmpd="sng" w="12700">
            <a:solidFill>
              <a:srgbClr val="00009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28" name="Google Shape;1028;p15"/>
          <p:cNvGrpSpPr/>
          <p:nvPr/>
        </p:nvGrpSpPr>
        <p:grpSpPr>
          <a:xfrm>
            <a:off x="2190750" y="1609725"/>
            <a:ext cx="3084513" cy="371475"/>
            <a:chOff x="1380" y="1014"/>
            <a:chExt cx="1943" cy="234"/>
          </a:xfrm>
        </p:grpSpPr>
        <p:sp>
          <p:nvSpPr>
            <p:cNvPr id="1029" name="Google Shape;1029;p15"/>
            <p:cNvSpPr txBox="1"/>
            <p:nvPr/>
          </p:nvSpPr>
          <p:spPr>
            <a:xfrm>
              <a:off x="3043" y="1014"/>
              <a:ext cx="28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∞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15"/>
            <p:cNvSpPr txBox="1"/>
            <p:nvPr/>
          </p:nvSpPr>
          <p:spPr>
            <a:xfrm>
              <a:off x="2647" y="1014"/>
              <a:ext cx="28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∞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15"/>
            <p:cNvSpPr txBox="1"/>
            <p:nvPr/>
          </p:nvSpPr>
          <p:spPr>
            <a:xfrm>
              <a:off x="1380" y="1017"/>
              <a:ext cx="3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7,u</a:t>
              </a:r>
              <a:endParaRPr/>
            </a:p>
          </p:txBody>
        </p:sp>
        <p:sp>
          <p:nvSpPr>
            <p:cNvPr id="1032" name="Google Shape;1032;p15"/>
            <p:cNvSpPr txBox="1"/>
            <p:nvPr/>
          </p:nvSpPr>
          <p:spPr>
            <a:xfrm>
              <a:off x="1787" y="1015"/>
              <a:ext cx="3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3,u</a:t>
              </a:r>
              <a:endParaRPr/>
            </a:p>
          </p:txBody>
        </p:sp>
        <p:sp>
          <p:nvSpPr>
            <p:cNvPr id="1033" name="Google Shape;1033;p15"/>
            <p:cNvSpPr txBox="1"/>
            <p:nvPr/>
          </p:nvSpPr>
          <p:spPr>
            <a:xfrm>
              <a:off x="2190" y="1016"/>
              <a:ext cx="3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5,u</a:t>
              </a:r>
              <a:endParaRPr/>
            </a:p>
          </p:txBody>
        </p:sp>
      </p:grpSp>
      <p:sp>
        <p:nvSpPr>
          <p:cNvPr id="1034" name="Google Shape;1034;p15"/>
          <p:cNvSpPr txBox="1"/>
          <p:nvPr/>
        </p:nvSpPr>
        <p:spPr>
          <a:xfrm>
            <a:off x="1346200" y="1905000"/>
            <a:ext cx="4762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</a:t>
            </a:r>
            <a:endParaRPr/>
          </a:p>
        </p:txBody>
      </p:sp>
      <p:grpSp>
        <p:nvGrpSpPr>
          <p:cNvPr id="1035" name="Google Shape;1035;p15"/>
          <p:cNvGrpSpPr/>
          <p:nvPr/>
        </p:nvGrpSpPr>
        <p:grpSpPr>
          <a:xfrm>
            <a:off x="2163763" y="1916113"/>
            <a:ext cx="3122612" cy="371475"/>
            <a:chOff x="1356" y="1014"/>
            <a:chExt cx="1967" cy="234"/>
          </a:xfrm>
        </p:grpSpPr>
        <p:sp>
          <p:nvSpPr>
            <p:cNvPr id="1036" name="Google Shape;1036;p15"/>
            <p:cNvSpPr txBox="1"/>
            <p:nvPr/>
          </p:nvSpPr>
          <p:spPr>
            <a:xfrm>
              <a:off x="3043" y="1014"/>
              <a:ext cx="28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∞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15"/>
            <p:cNvSpPr txBox="1"/>
            <p:nvPr/>
          </p:nvSpPr>
          <p:spPr>
            <a:xfrm>
              <a:off x="2482" y="1014"/>
              <a:ext cx="445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,w</a:t>
              </a: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15"/>
            <p:cNvSpPr txBox="1"/>
            <p:nvPr/>
          </p:nvSpPr>
          <p:spPr>
            <a:xfrm>
              <a:off x="1356" y="1017"/>
              <a:ext cx="34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6,w</a:t>
              </a:r>
              <a:endParaRPr/>
            </a:p>
          </p:txBody>
        </p:sp>
        <p:sp>
          <p:nvSpPr>
            <p:cNvPr id="1039" name="Google Shape;1039;p15"/>
            <p:cNvSpPr txBox="1"/>
            <p:nvPr/>
          </p:nvSpPr>
          <p:spPr>
            <a:xfrm>
              <a:off x="1987" y="1015"/>
              <a:ext cx="1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15"/>
            <p:cNvSpPr txBox="1"/>
            <p:nvPr/>
          </p:nvSpPr>
          <p:spPr>
            <a:xfrm>
              <a:off x="2190" y="1016"/>
              <a:ext cx="3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5,u</a:t>
              </a:r>
              <a:endParaRPr/>
            </a:p>
          </p:txBody>
        </p:sp>
      </p:grpSp>
      <p:grpSp>
        <p:nvGrpSpPr>
          <p:cNvPr id="1041" name="Google Shape;1041;p15"/>
          <p:cNvGrpSpPr/>
          <p:nvPr/>
        </p:nvGrpSpPr>
        <p:grpSpPr>
          <a:xfrm>
            <a:off x="2162175" y="2214563"/>
            <a:ext cx="3122613" cy="376237"/>
            <a:chOff x="1356" y="1011"/>
            <a:chExt cx="1967" cy="237"/>
          </a:xfrm>
        </p:grpSpPr>
        <p:sp>
          <p:nvSpPr>
            <p:cNvPr id="1042" name="Google Shape;1042;p15"/>
            <p:cNvSpPr txBox="1"/>
            <p:nvPr/>
          </p:nvSpPr>
          <p:spPr>
            <a:xfrm>
              <a:off x="2913" y="1011"/>
              <a:ext cx="41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,x </a:t>
              </a:r>
              <a:endParaRPr/>
            </a:p>
          </p:txBody>
        </p:sp>
        <p:sp>
          <p:nvSpPr>
            <p:cNvPr id="1043" name="Google Shape;1043;p15"/>
            <p:cNvSpPr txBox="1"/>
            <p:nvPr/>
          </p:nvSpPr>
          <p:spPr>
            <a:xfrm>
              <a:off x="2489" y="1011"/>
              <a:ext cx="43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11,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5"/>
            <p:cNvSpPr txBox="1"/>
            <p:nvPr/>
          </p:nvSpPr>
          <p:spPr>
            <a:xfrm>
              <a:off x="1356" y="1017"/>
              <a:ext cx="34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6,w</a:t>
              </a:r>
              <a:endParaRPr/>
            </a:p>
          </p:txBody>
        </p:sp>
        <p:sp>
          <p:nvSpPr>
            <p:cNvPr id="1045" name="Google Shape;1045;p15"/>
            <p:cNvSpPr txBox="1"/>
            <p:nvPr/>
          </p:nvSpPr>
          <p:spPr>
            <a:xfrm>
              <a:off x="1987" y="1015"/>
              <a:ext cx="1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5"/>
            <p:cNvSpPr txBox="1"/>
            <p:nvPr/>
          </p:nvSpPr>
          <p:spPr>
            <a:xfrm>
              <a:off x="2390" y="1016"/>
              <a:ext cx="11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7" name="Google Shape;1047;p15"/>
          <p:cNvSpPr/>
          <p:nvPr/>
        </p:nvSpPr>
        <p:spPr>
          <a:xfrm>
            <a:off x="2828925" y="1666875"/>
            <a:ext cx="528638" cy="276225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8" name="Google Shape;1048;p15"/>
          <p:cNvSpPr/>
          <p:nvPr/>
        </p:nvSpPr>
        <p:spPr>
          <a:xfrm>
            <a:off x="3482975" y="1952625"/>
            <a:ext cx="528638" cy="276225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49" name="Google Shape;1049;p15"/>
          <p:cNvSpPr txBox="1"/>
          <p:nvPr/>
        </p:nvSpPr>
        <p:spPr>
          <a:xfrm>
            <a:off x="1239838" y="2214563"/>
            <a:ext cx="590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uwx</a:t>
            </a:r>
            <a:endParaRPr/>
          </a:p>
        </p:txBody>
      </p:sp>
      <p:sp>
        <p:nvSpPr>
          <p:cNvPr id="1050" name="Google Shape;1050;p15"/>
          <p:cNvSpPr/>
          <p:nvPr/>
        </p:nvSpPr>
        <p:spPr>
          <a:xfrm>
            <a:off x="2174875" y="2271713"/>
            <a:ext cx="528638" cy="276225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1" name="Google Shape;1051;p15"/>
          <p:cNvSpPr txBox="1"/>
          <p:nvPr/>
        </p:nvSpPr>
        <p:spPr>
          <a:xfrm>
            <a:off x="1144588" y="2500313"/>
            <a:ext cx="7048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uwxv</a:t>
            </a:r>
            <a:endParaRPr/>
          </a:p>
        </p:txBody>
      </p:sp>
      <p:grpSp>
        <p:nvGrpSpPr>
          <p:cNvPr id="1052" name="Google Shape;1052;p15"/>
          <p:cNvGrpSpPr/>
          <p:nvPr/>
        </p:nvGrpSpPr>
        <p:grpSpPr>
          <a:xfrm>
            <a:off x="4008438" y="2511425"/>
            <a:ext cx="1273175" cy="366713"/>
            <a:chOff x="1492" y="2777"/>
            <a:chExt cx="802" cy="231"/>
          </a:xfrm>
        </p:grpSpPr>
        <p:sp>
          <p:nvSpPr>
            <p:cNvPr id="1053" name="Google Shape;1053;p15"/>
            <p:cNvSpPr txBox="1"/>
            <p:nvPr/>
          </p:nvSpPr>
          <p:spPr>
            <a:xfrm>
              <a:off x="1884" y="2777"/>
              <a:ext cx="41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14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,x </a:t>
              </a:r>
              <a:endParaRPr/>
            </a:p>
          </p:txBody>
        </p:sp>
        <p:sp>
          <p:nvSpPr>
            <p:cNvPr id="1054" name="Google Shape;1054;p15"/>
            <p:cNvSpPr txBox="1"/>
            <p:nvPr/>
          </p:nvSpPr>
          <p:spPr>
            <a:xfrm>
              <a:off x="1492" y="2777"/>
              <a:ext cx="40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10,</a:t>
              </a: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55" name="Google Shape;1055;p15"/>
          <p:cNvSpPr/>
          <p:nvPr/>
        </p:nvSpPr>
        <p:spPr>
          <a:xfrm>
            <a:off x="4011613" y="2570163"/>
            <a:ext cx="528637" cy="276225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6" name="Google Shape;1056;p15"/>
          <p:cNvSpPr txBox="1"/>
          <p:nvPr/>
        </p:nvSpPr>
        <p:spPr>
          <a:xfrm>
            <a:off x="1060450" y="2819400"/>
            <a:ext cx="819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uwxvy</a:t>
            </a:r>
            <a:endParaRPr/>
          </a:p>
        </p:txBody>
      </p:sp>
      <p:sp>
        <p:nvSpPr>
          <p:cNvPr id="1057" name="Google Shape;1057;p15"/>
          <p:cNvSpPr txBox="1"/>
          <p:nvPr/>
        </p:nvSpPr>
        <p:spPr>
          <a:xfrm>
            <a:off x="4638675" y="2830513"/>
            <a:ext cx="65087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,y </a:t>
            </a:r>
            <a:endParaRPr/>
          </a:p>
        </p:txBody>
      </p:sp>
      <p:sp>
        <p:nvSpPr>
          <p:cNvPr id="1058" name="Google Shape;1058;p15"/>
          <p:cNvSpPr/>
          <p:nvPr/>
        </p:nvSpPr>
        <p:spPr>
          <a:xfrm>
            <a:off x="4676775" y="2887663"/>
            <a:ext cx="528638" cy="276225"/>
          </a:xfrm>
          <a:prstGeom prst="ellipse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059" name="Google Shape;1059;p15"/>
          <p:cNvSpPr/>
          <p:nvPr/>
        </p:nvSpPr>
        <p:spPr>
          <a:xfrm>
            <a:off x="538163" y="3775075"/>
            <a:ext cx="3810000" cy="2397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notes: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Char char="❖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construct shortest path tree by tracing predecessor nodes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1300"/>
              <a:buFont typeface="Noto Sans Symbols"/>
              <a:buChar char="❖"/>
            </a:pP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ties can exist (can be broken arbitrarily)</a:t>
            </a:r>
            <a:endParaRPr/>
          </a:p>
        </p:txBody>
      </p:sp>
      <p:cxnSp>
        <p:nvCxnSpPr>
          <p:cNvPr id="1060" name="Google Shape;1060;p15"/>
          <p:cNvCxnSpPr/>
          <p:nvPr/>
        </p:nvCxnSpPr>
        <p:spPr>
          <a:xfrm>
            <a:off x="7874000" y="4995863"/>
            <a:ext cx="59055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1" name="Google Shape;1061;p15"/>
          <p:cNvCxnSpPr/>
          <p:nvPr/>
        </p:nvCxnSpPr>
        <p:spPr>
          <a:xfrm flipH="1" rot="10800000">
            <a:off x="6124575" y="4995863"/>
            <a:ext cx="1463675" cy="1204912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2" name="Google Shape;1062;p15"/>
          <p:cNvCxnSpPr/>
          <p:nvPr/>
        </p:nvCxnSpPr>
        <p:spPr>
          <a:xfrm>
            <a:off x="6115050" y="5110163"/>
            <a:ext cx="9525" cy="104775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3" name="Google Shape;1063;p15"/>
          <p:cNvCxnSpPr/>
          <p:nvPr/>
        </p:nvCxnSpPr>
        <p:spPr>
          <a:xfrm flipH="1" rot="10800000">
            <a:off x="4906963" y="3252788"/>
            <a:ext cx="1012825" cy="162877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4" name="Google Shape;1064;p15"/>
          <p:cNvCxnSpPr/>
          <p:nvPr/>
        </p:nvCxnSpPr>
        <p:spPr>
          <a:xfrm>
            <a:off x="5008563" y="4999038"/>
            <a:ext cx="944562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65" name="Google Shape;1065;p15"/>
          <p:cNvSpPr txBox="1"/>
          <p:nvPr/>
        </p:nvSpPr>
        <p:spPr>
          <a:xfrm>
            <a:off x="931863" y="3117850"/>
            <a:ext cx="9334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uwxvyz</a:t>
            </a:r>
            <a:endParaRPr/>
          </a:p>
        </p:txBody>
      </p:sp>
      <p:sp>
        <p:nvSpPr>
          <p:cNvPr id="1066" name="Google Shape;1066;p1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67" name="Google Shape;1067;p1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072" name="Google Shape;107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138" y="833438"/>
            <a:ext cx="7769225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16"/>
          <p:cNvSpPr txBox="1"/>
          <p:nvPr>
            <p:ph type="title"/>
          </p:nvPr>
        </p:nvSpPr>
        <p:spPr>
          <a:xfrm>
            <a:off x="411163" y="130175"/>
            <a:ext cx="8364537" cy="9636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Dijkstra’s algorithm: another example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74" name="Google Shape;1074;p16"/>
          <p:cNvSpPr txBox="1"/>
          <p:nvPr/>
        </p:nvSpPr>
        <p:spPr>
          <a:xfrm>
            <a:off x="239713" y="1506538"/>
            <a:ext cx="706437" cy="222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075" name="Google Shape;1075;p16"/>
          <p:cNvSpPr txBox="1"/>
          <p:nvPr/>
        </p:nvSpPr>
        <p:spPr>
          <a:xfrm>
            <a:off x="1252538" y="1516063"/>
            <a:ext cx="1017587" cy="222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N'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ux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uxy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uxyv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uxyvw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uxyvwz</a:t>
            </a:r>
            <a:endParaRPr/>
          </a:p>
        </p:txBody>
      </p:sp>
      <p:sp>
        <p:nvSpPr>
          <p:cNvPr id="1076" name="Google Shape;1076;p16"/>
          <p:cNvSpPr txBox="1"/>
          <p:nvPr/>
        </p:nvSpPr>
        <p:spPr>
          <a:xfrm>
            <a:off x="2500313" y="1497013"/>
            <a:ext cx="1169987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D(v),p(v)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2,u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2,u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2,u</a:t>
            </a:r>
            <a:endParaRPr/>
          </a:p>
        </p:txBody>
      </p:sp>
      <p:sp>
        <p:nvSpPr>
          <p:cNvPr id="1077" name="Google Shape;1077;p16"/>
          <p:cNvSpPr txBox="1"/>
          <p:nvPr/>
        </p:nvSpPr>
        <p:spPr>
          <a:xfrm>
            <a:off x="3667125" y="1501775"/>
            <a:ext cx="1284288" cy="1616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D(w),p(w)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5,u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4,x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3,y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3,y</a:t>
            </a:r>
            <a:endParaRPr/>
          </a:p>
        </p:txBody>
      </p:sp>
      <p:sp>
        <p:nvSpPr>
          <p:cNvPr id="1078" name="Google Shape;1078;p16"/>
          <p:cNvSpPr txBox="1"/>
          <p:nvPr/>
        </p:nvSpPr>
        <p:spPr>
          <a:xfrm>
            <a:off x="5057775" y="1497013"/>
            <a:ext cx="1169988" cy="701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D(x),p(x)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1,u</a:t>
            </a:r>
            <a:endParaRPr/>
          </a:p>
        </p:txBody>
      </p:sp>
      <p:sp>
        <p:nvSpPr>
          <p:cNvPr id="1079" name="Google Shape;1079;p16"/>
          <p:cNvSpPr txBox="1"/>
          <p:nvPr/>
        </p:nvSpPr>
        <p:spPr>
          <a:xfrm>
            <a:off x="6353175" y="1501775"/>
            <a:ext cx="1169988" cy="1006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D(y),p(y)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∞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2,x</a:t>
            </a:r>
            <a:endParaRPr/>
          </a:p>
        </p:txBody>
      </p:sp>
      <p:sp>
        <p:nvSpPr>
          <p:cNvPr id="1080" name="Google Shape;1080;p16"/>
          <p:cNvSpPr txBox="1"/>
          <p:nvPr/>
        </p:nvSpPr>
        <p:spPr>
          <a:xfrm>
            <a:off x="7605713" y="1516063"/>
            <a:ext cx="1169987" cy="1860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D(z),p(z)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∞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∞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4,y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4,y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4,y</a:t>
            </a:r>
            <a:endParaRPr/>
          </a:p>
        </p:txBody>
      </p:sp>
      <p:cxnSp>
        <p:nvCxnSpPr>
          <p:cNvPr id="1081" name="Google Shape;1081;p16"/>
          <p:cNvCxnSpPr/>
          <p:nvPr/>
        </p:nvCxnSpPr>
        <p:spPr>
          <a:xfrm>
            <a:off x="361950" y="1857375"/>
            <a:ext cx="8505825" cy="9525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2" name="Google Shape;1082;p16"/>
          <p:cNvCxnSpPr/>
          <p:nvPr/>
        </p:nvCxnSpPr>
        <p:spPr>
          <a:xfrm>
            <a:off x="519113" y="2162175"/>
            <a:ext cx="8296275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3" name="Google Shape;1083;p16"/>
          <p:cNvCxnSpPr/>
          <p:nvPr/>
        </p:nvCxnSpPr>
        <p:spPr>
          <a:xfrm>
            <a:off x="538163" y="2457450"/>
            <a:ext cx="8267700" cy="4763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4" name="Google Shape;1084;p16"/>
          <p:cNvCxnSpPr/>
          <p:nvPr/>
        </p:nvCxnSpPr>
        <p:spPr>
          <a:xfrm>
            <a:off x="547688" y="2767013"/>
            <a:ext cx="8253412" cy="9525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5" name="Google Shape;1085;p16"/>
          <p:cNvCxnSpPr/>
          <p:nvPr/>
        </p:nvCxnSpPr>
        <p:spPr>
          <a:xfrm>
            <a:off x="557213" y="3071813"/>
            <a:ext cx="8267700" cy="9525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6" name="Google Shape;1086;p16"/>
          <p:cNvCxnSpPr/>
          <p:nvPr/>
        </p:nvCxnSpPr>
        <p:spPr>
          <a:xfrm>
            <a:off x="571500" y="3386138"/>
            <a:ext cx="8262938" cy="4762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087" name="Google Shape;1087;p16"/>
          <p:cNvGrpSpPr/>
          <p:nvPr/>
        </p:nvGrpSpPr>
        <p:grpSpPr>
          <a:xfrm>
            <a:off x="3645396" y="3771160"/>
            <a:ext cx="3571875" cy="2236787"/>
            <a:chOff x="3162" y="1071"/>
            <a:chExt cx="2250" cy="1409"/>
          </a:xfrm>
        </p:grpSpPr>
        <p:sp>
          <p:nvSpPr>
            <p:cNvPr id="1088" name="Google Shape;1088;p16"/>
            <p:cNvSpPr/>
            <p:nvPr/>
          </p:nvSpPr>
          <p:spPr>
            <a:xfrm>
              <a:off x="3162" y="1071"/>
              <a:ext cx="2250" cy="1409"/>
            </a:xfrm>
            <a:custGeom>
              <a:rect b="b" l="l" r="r" t="t"/>
              <a:pathLst>
                <a:path extrusionOk="0" h="1409" w="2250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9" name="Google Shape;1089;p16"/>
            <p:cNvSpPr/>
            <p:nvPr/>
          </p:nvSpPr>
          <p:spPr>
            <a:xfrm>
              <a:off x="3498" y="1620"/>
              <a:ext cx="342" cy="18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0" name="Google Shape;1090;p16"/>
            <p:cNvSpPr/>
            <p:nvPr/>
          </p:nvSpPr>
          <p:spPr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91" name="Google Shape;1091;p16"/>
            <p:cNvCxnSpPr/>
            <p:nvPr/>
          </p:nvCxnSpPr>
          <p:spPr>
            <a:xfrm>
              <a:off x="3238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2" name="Google Shape;1092;p16"/>
            <p:cNvCxnSpPr/>
            <p:nvPr/>
          </p:nvCxnSpPr>
          <p:spPr>
            <a:xfrm>
              <a:off x="3551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3" name="Google Shape;1093;p16"/>
            <p:cNvSpPr/>
            <p:nvPr/>
          </p:nvSpPr>
          <p:spPr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16"/>
            <p:cNvSpPr/>
            <p:nvPr/>
          </p:nvSpPr>
          <p:spPr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16"/>
            <p:cNvSpPr/>
            <p:nvPr/>
          </p:nvSpPr>
          <p:spPr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96" name="Google Shape;1096;p16"/>
            <p:cNvCxnSpPr/>
            <p:nvPr/>
          </p:nvCxnSpPr>
          <p:spPr>
            <a:xfrm>
              <a:off x="3712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7" name="Google Shape;1097;p16"/>
            <p:cNvCxnSpPr/>
            <p:nvPr/>
          </p:nvCxnSpPr>
          <p:spPr>
            <a:xfrm>
              <a:off x="4025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98" name="Google Shape;1098;p16"/>
            <p:cNvSpPr/>
            <p:nvPr/>
          </p:nvSpPr>
          <p:spPr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9" name="Google Shape;1099;p16"/>
            <p:cNvSpPr/>
            <p:nvPr/>
          </p:nvSpPr>
          <p:spPr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16"/>
            <p:cNvSpPr/>
            <p:nvPr/>
          </p:nvSpPr>
          <p:spPr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01" name="Google Shape;1101;p16"/>
            <p:cNvCxnSpPr/>
            <p:nvPr/>
          </p:nvCxnSpPr>
          <p:spPr>
            <a:xfrm>
              <a:off x="3708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2" name="Google Shape;1102;p16"/>
            <p:cNvCxnSpPr/>
            <p:nvPr/>
          </p:nvCxnSpPr>
          <p:spPr>
            <a:xfrm>
              <a:off x="4021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3" name="Google Shape;1103;p16"/>
            <p:cNvSpPr/>
            <p:nvPr/>
          </p:nvSpPr>
          <p:spPr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4" name="Google Shape;1104;p16"/>
            <p:cNvSpPr/>
            <p:nvPr/>
          </p:nvSpPr>
          <p:spPr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16"/>
            <p:cNvSpPr/>
            <p:nvPr/>
          </p:nvSpPr>
          <p:spPr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06" name="Google Shape;1106;p16"/>
            <p:cNvCxnSpPr/>
            <p:nvPr/>
          </p:nvCxnSpPr>
          <p:spPr>
            <a:xfrm>
              <a:off x="4391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07" name="Google Shape;1107;p16"/>
            <p:cNvCxnSpPr/>
            <p:nvPr/>
          </p:nvCxnSpPr>
          <p:spPr>
            <a:xfrm>
              <a:off x="4703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08" name="Google Shape;1108;p16"/>
            <p:cNvSpPr/>
            <p:nvPr/>
          </p:nvSpPr>
          <p:spPr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16"/>
            <p:cNvSpPr/>
            <p:nvPr/>
          </p:nvSpPr>
          <p:spPr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16"/>
            <p:cNvSpPr/>
            <p:nvPr/>
          </p:nvSpPr>
          <p:spPr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1" name="Google Shape;1111;p16"/>
            <p:cNvCxnSpPr/>
            <p:nvPr/>
          </p:nvCxnSpPr>
          <p:spPr>
            <a:xfrm>
              <a:off x="4401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2" name="Google Shape;1112;p16"/>
            <p:cNvCxnSpPr/>
            <p:nvPr/>
          </p:nvCxnSpPr>
          <p:spPr>
            <a:xfrm>
              <a:off x="4714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3" name="Google Shape;1113;p16"/>
            <p:cNvSpPr/>
            <p:nvPr/>
          </p:nvSpPr>
          <p:spPr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16"/>
            <p:cNvSpPr/>
            <p:nvPr/>
          </p:nvSpPr>
          <p:spPr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16"/>
            <p:cNvSpPr/>
            <p:nvPr/>
          </p:nvSpPr>
          <p:spPr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16" name="Google Shape;1116;p16"/>
            <p:cNvCxnSpPr/>
            <p:nvPr/>
          </p:nvCxnSpPr>
          <p:spPr>
            <a:xfrm>
              <a:off x="4966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17" name="Google Shape;1117;p16"/>
            <p:cNvCxnSpPr/>
            <p:nvPr/>
          </p:nvCxnSpPr>
          <p:spPr>
            <a:xfrm>
              <a:off x="5279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18" name="Google Shape;1118;p16"/>
            <p:cNvSpPr/>
            <p:nvPr/>
          </p:nvSpPr>
          <p:spPr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16"/>
            <p:cNvSpPr/>
            <p:nvPr/>
          </p:nvSpPr>
          <p:spPr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0" name="Google Shape;1120;p16"/>
            <p:cNvSpPr/>
            <p:nvPr/>
          </p:nvSpPr>
          <p:spPr>
            <a:xfrm>
              <a:off x="4557" y="1647"/>
              <a:ext cx="1" cy="522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1" name="Google Shape;1121;p16"/>
            <p:cNvSpPr/>
            <p:nvPr/>
          </p:nvSpPr>
          <p:spPr>
            <a:xfrm>
              <a:off x="3864" y="1653"/>
              <a:ext cx="1" cy="537"/>
            </a:xfrm>
            <a:custGeom>
              <a:rect b="b" l="l" r="r" t="t"/>
              <a:pathLst>
                <a:path extrusionOk="0" h="537" w="1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16"/>
            <p:cNvSpPr/>
            <p:nvPr/>
          </p:nvSpPr>
          <p:spPr>
            <a:xfrm>
              <a:off x="4029" y="1638"/>
              <a:ext cx="504" cy="600"/>
            </a:xfrm>
            <a:custGeom>
              <a:rect b="b" l="l" r="r" t="t"/>
              <a:pathLst>
                <a:path extrusionOk="0" h="174" w="378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16"/>
            <p:cNvSpPr/>
            <p:nvPr/>
          </p:nvSpPr>
          <p:spPr>
            <a:xfrm>
              <a:off x="4716" y="1986"/>
              <a:ext cx="366" cy="270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16"/>
            <p:cNvSpPr/>
            <p:nvPr/>
          </p:nvSpPr>
          <p:spPr>
            <a:xfrm>
              <a:off x="4035" y="226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16"/>
            <p:cNvSpPr/>
            <p:nvPr/>
          </p:nvSpPr>
          <p:spPr>
            <a:xfrm>
              <a:off x="3444" y="1944"/>
              <a:ext cx="276" cy="264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16"/>
            <p:cNvSpPr/>
            <p:nvPr/>
          </p:nvSpPr>
          <p:spPr>
            <a:xfrm>
              <a:off x="4029" y="157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16"/>
            <p:cNvSpPr/>
            <p:nvPr/>
          </p:nvSpPr>
          <p:spPr>
            <a:xfrm>
              <a:off x="4704" y="1575"/>
              <a:ext cx="396" cy="267"/>
            </a:xfrm>
            <a:custGeom>
              <a:rect b="b" l="l" r="r" t="t"/>
              <a:pathLst>
                <a:path extrusionOk="0" h="267" w="396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16"/>
            <p:cNvSpPr/>
            <p:nvPr/>
          </p:nvSpPr>
          <p:spPr>
            <a:xfrm>
              <a:off x="3387" y="1146"/>
              <a:ext cx="1110" cy="645"/>
            </a:xfrm>
            <a:custGeom>
              <a:rect b="b" l="l" r="r" t="t"/>
              <a:pathLst>
                <a:path extrusionOk="0" h="645" w="1110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29" name="Google Shape;1129;p16"/>
            <p:cNvGrpSpPr/>
            <p:nvPr/>
          </p:nvGrpSpPr>
          <p:grpSpPr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130" name="Google Shape;1130;p16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1" name="Google Shape;1131;p16"/>
              <p:cNvSpPr txBox="1"/>
              <p:nvPr/>
            </p:nvSpPr>
            <p:spPr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32" name="Google Shape;1132;p16"/>
            <p:cNvGrpSpPr/>
            <p:nvPr/>
          </p:nvGrpSpPr>
          <p:grpSpPr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133" name="Google Shape;1133;p16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4" name="Google Shape;1134;p16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35" name="Google Shape;1135;p16"/>
            <p:cNvGrpSpPr/>
            <p:nvPr/>
          </p:nvGrpSpPr>
          <p:grpSpPr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136" name="Google Shape;1136;p16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7" name="Google Shape;1137;p16"/>
              <p:cNvSpPr txBox="1"/>
              <p:nvPr/>
            </p:nvSpPr>
            <p:spPr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  <p:grpSp>
          <p:nvGrpSpPr>
            <p:cNvPr id="1138" name="Google Shape;1138;p16"/>
            <p:cNvGrpSpPr/>
            <p:nvPr/>
          </p:nvGrpSpPr>
          <p:grpSpPr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139" name="Google Shape;1139;p16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0" name="Google Shape;1140;p16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1" name="Google Shape;1141;p16"/>
            <p:cNvGrpSpPr/>
            <p:nvPr/>
          </p:nvGrpSpPr>
          <p:grpSpPr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142" name="Google Shape;1142;p16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3" name="Google Shape;1143;p16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44" name="Google Shape;1144;p16"/>
            <p:cNvGrpSpPr/>
            <p:nvPr/>
          </p:nvGrpSpPr>
          <p:grpSpPr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145" name="Google Shape;1145;p16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6" name="Google Shape;1146;p16"/>
              <p:cNvSpPr txBox="1"/>
              <p:nvPr/>
            </p:nvSpPr>
            <p:spPr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  <p:sp>
          <p:nvSpPr>
            <p:cNvPr id="1147" name="Google Shape;1147;p16"/>
            <p:cNvSpPr txBox="1"/>
            <p:nvPr/>
          </p:nvSpPr>
          <p:spPr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6"/>
            <p:cNvSpPr txBox="1"/>
            <p:nvPr/>
          </p:nvSpPr>
          <p:spPr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6"/>
            <p:cNvSpPr txBox="1"/>
            <p:nvPr/>
          </p:nvSpPr>
          <p:spPr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6"/>
            <p:cNvSpPr txBox="1"/>
            <p:nvPr/>
          </p:nvSpPr>
          <p:spPr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6"/>
            <p:cNvSpPr txBox="1"/>
            <p:nvPr/>
          </p:nvSpPr>
          <p:spPr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6"/>
            <p:cNvSpPr txBox="1"/>
            <p:nvPr/>
          </p:nvSpPr>
          <p:spPr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6"/>
            <p:cNvSpPr txBox="1"/>
            <p:nvPr/>
          </p:nvSpPr>
          <p:spPr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6"/>
            <p:cNvSpPr txBox="1"/>
            <p:nvPr/>
          </p:nvSpPr>
          <p:spPr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6"/>
            <p:cNvSpPr txBox="1"/>
            <p:nvPr/>
          </p:nvSpPr>
          <p:spPr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6"/>
            <p:cNvSpPr txBox="1"/>
            <p:nvPr/>
          </p:nvSpPr>
          <p:spPr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157" name="Google Shape;1157;p16"/>
          <p:cNvCxnSpPr/>
          <p:nvPr/>
        </p:nvCxnSpPr>
        <p:spPr>
          <a:xfrm flipH="1">
            <a:off x="2241550" y="2035175"/>
            <a:ext cx="3514725" cy="309563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8" name="Google Shape;1158;p16"/>
          <p:cNvCxnSpPr/>
          <p:nvPr/>
        </p:nvCxnSpPr>
        <p:spPr>
          <a:xfrm flipH="1">
            <a:off x="2163763" y="2330450"/>
            <a:ext cx="4894262" cy="334963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9" name="Google Shape;1159;p16"/>
          <p:cNvCxnSpPr/>
          <p:nvPr/>
        </p:nvCxnSpPr>
        <p:spPr>
          <a:xfrm flipH="1">
            <a:off x="2227263" y="2692400"/>
            <a:ext cx="914400" cy="257175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0" name="Google Shape;1160;p16"/>
          <p:cNvCxnSpPr/>
          <p:nvPr/>
        </p:nvCxnSpPr>
        <p:spPr>
          <a:xfrm flipH="1">
            <a:off x="2241550" y="2949575"/>
            <a:ext cx="2239963" cy="309563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61" name="Google Shape;1161;p16"/>
          <p:cNvCxnSpPr/>
          <p:nvPr/>
        </p:nvCxnSpPr>
        <p:spPr>
          <a:xfrm flipH="1">
            <a:off x="2254250" y="3206750"/>
            <a:ext cx="5975350" cy="334963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62" name="Google Shape;1162;p1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3" name="Google Shape;1163;p1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sp>
        <p:nvSpPr>
          <p:cNvPr id="1164" name="Google Shape;1164;p16"/>
          <p:cNvSpPr txBox="1"/>
          <p:nvPr/>
        </p:nvSpPr>
        <p:spPr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Check out the online interactive exercises for more examples: 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ttp://gaia.cs.umass.edu/kurose_ross/interactive/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7"/>
          <p:cNvSpPr txBox="1"/>
          <p:nvPr>
            <p:ph type="title"/>
          </p:nvPr>
        </p:nvSpPr>
        <p:spPr>
          <a:xfrm>
            <a:off x="533400" y="152400"/>
            <a:ext cx="7772400" cy="8524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Dijkstra’s algorithm: example (2) </a:t>
            </a:r>
            <a:endParaRPr sz="4000"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170" name="Google Shape;1170;p17"/>
          <p:cNvGrpSpPr/>
          <p:nvPr/>
        </p:nvGrpSpPr>
        <p:grpSpPr>
          <a:xfrm>
            <a:off x="2198688" y="2036763"/>
            <a:ext cx="3244850" cy="1500187"/>
            <a:chOff x="1385" y="1283"/>
            <a:chExt cx="2044" cy="945"/>
          </a:xfrm>
        </p:grpSpPr>
        <p:sp>
          <p:nvSpPr>
            <p:cNvPr id="1171" name="Google Shape;1171;p17"/>
            <p:cNvSpPr/>
            <p:nvPr/>
          </p:nvSpPr>
          <p:spPr>
            <a:xfrm>
              <a:off x="1648" y="1465"/>
              <a:ext cx="342" cy="18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7"/>
            <p:cNvSpPr/>
            <p:nvPr/>
          </p:nvSpPr>
          <p:spPr>
            <a:xfrm>
              <a:off x="1388" y="1707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73" name="Google Shape;1173;p17"/>
            <p:cNvCxnSpPr/>
            <p:nvPr/>
          </p:nvCxnSpPr>
          <p:spPr>
            <a:xfrm>
              <a:off x="1388" y="1700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4" name="Google Shape;1174;p17"/>
            <p:cNvCxnSpPr/>
            <p:nvPr/>
          </p:nvCxnSpPr>
          <p:spPr>
            <a:xfrm>
              <a:off x="1701" y="1700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75" name="Google Shape;1175;p17"/>
            <p:cNvSpPr/>
            <p:nvPr/>
          </p:nvSpPr>
          <p:spPr>
            <a:xfrm>
              <a:off x="1388" y="1700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7"/>
            <p:cNvSpPr/>
            <p:nvPr/>
          </p:nvSpPr>
          <p:spPr>
            <a:xfrm>
              <a:off x="1385" y="1641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7"/>
            <p:cNvSpPr/>
            <p:nvPr/>
          </p:nvSpPr>
          <p:spPr>
            <a:xfrm>
              <a:off x="1862" y="2094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78" name="Google Shape;1178;p17"/>
            <p:cNvCxnSpPr/>
            <p:nvPr/>
          </p:nvCxnSpPr>
          <p:spPr>
            <a:xfrm>
              <a:off x="1862" y="208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79" name="Google Shape;1179;p17"/>
            <p:cNvCxnSpPr/>
            <p:nvPr/>
          </p:nvCxnSpPr>
          <p:spPr>
            <a:xfrm>
              <a:off x="2175" y="208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80" name="Google Shape;1180;p17"/>
            <p:cNvSpPr/>
            <p:nvPr/>
          </p:nvSpPr>
          <p:spPr>
            <a:xfrm>
              <a:off x="1862" y="208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7"/>
            <p:cNvSpPr/>
            <p:nvPr/>
          </p:nvSpPr>
          <p:spPr>
            <a:xfrm>
              <a:off x="1859" y="2028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7"/>
            <p:cNvSpPr/>
            <p:nvPr/>
          </p:nvSpPr>
          <p:spPr>
            <a:xfrm>
              <a:off x="1858" y="1404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83" name="Google Shape;1183;p17"/>
            <p:cNvCxnSpPr/>
            <p:nvPr/>
          </p:nvCxnSpPr>
          <p:spPr>
            <a:xfrm>
              <a:off x="1858" y="139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4" name="Google Shape;1184;p17"/>
            <p:cNvCxnSpPr/>
            <p:nvPr/>
          </p:nvCxnSpPr>
          <p:spPr>
            <a:xfrm>
              <a:off x="2171" y="139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85" name="Google Shape;1185;p17"/>
            <p:cNvSpPr/>
            <p:nvPr/>
          </p:nvSpPr>
          <p:spPr>
            <a:xfrm>
              <a:off x="1858" y="139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7"/>
            <p:cNvSpPr/>
            <p:nvPr/>
          </p:nvSpPr>
          <p:spPr>
            <a:xfrm>
              <a:off x="1855" y="1338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7"/>
            <p:cNvSpPr/>
            <p:nvPr/>
          </p:nvSpPr>
          <p:spPr>
            <a:xfrm>
              <a:off x="2541" y="1400"/>
              <a:ext cx="312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88" name="Google Shape;1188;p17"/>
            <p:cNvCxnSpPr/>
            <p:nvPr/>
          </p:nvCxnSpPr>
          <p:spPr>
            <a:xfrm>
              <a:off x="2541" y="139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89" name="Google Shape;1189;p17"/>
            <p:cNvCxnSpPr/>
            <p:nvPr/>
          </p:nvCxnSpPr>
          <p:spPr>
            <a:xfrm>
              <a:off x="2853" y="139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0" name="Google Shape;1190;p17"/>
            <p:cNvSpPr/>
            <p:nvPr/>
          </p:nvSpPr>
          <p:spPr>
            <a:xfrm>
              <a:off x="2541" y="1393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7"/>
            <p:cNvSpPr/>
            <p:nvPr/>
          </p:nvSpPr>
          <p:spPr>
            <a:xfrm>
              <a:off x="2544" y="1337"/>
              <a:ext cx="312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7"/>
            <p:cNvSpPr/>
            <p:nvPr/>
          </p:nvSpPr>
          <p:spPr>
            <a:xfrm>
              <a:off x="2551" y="2091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93" name="Google Shape;1193;p17"/>
            <p:cNvCxnSpPr/>
            <p:nvPr/>
          </p:nvCxnSpPr>
          <p:spPr>
            <a:xfrm>
              <a:off x="2551" y="2084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4" name="Google Shape;1194;p17"/>
            <p:cNvCxnSpPr/>
            <p:nvPr/>
          </p:nvCxnSpPr>
          <p:spPr>
            <a:xfrm>
              <a:off x="2864" y="2084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195" name="Google Shape;1195;p17"/>
            <p:cNvSpPr/>
            <p:nvPr/>
          </p:nvSpPr>
          <p:spPr>
            <a:xfrm>
              <a:off x="2551" y="208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7"/>
            <p:cNvSpPr/>
            <p:nvPr/>
          </p:nvSpPr>
          <p:spPr>
            <a:xfrm>
              <a:off x="2548" y="2025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7"/>
            <p:cNvSpPr/>
            <p:nvPr/>
          </p:nvSpPr>
          <p:spPr>
            <a:xfrm>
              <a:off x="3116" y="175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198" name="Google Shape;1198;p17"/>
            <p:cNvCxnSpPr/>
            <p:nvPr/>
          </p:nvCxnSpPr>
          <p:spPr>
            <a:xfrm>
              <a:off x="3116" y="174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99" name="Google Shape;1199;p17"/>
            <p:cNvCxnSpPr/>
            <p:nvPr/>
          </p:nvCxnSpPr>
          <p:spPr>
            <a:xfrm>
              <a:off x="3429" y="174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00" name="Google Shape;1200;p17"/>
            <p:cNvSpPr/>
            <p:nvPr/>
          </p:nvSpPr>
          <p:spPr>
            <a:xfrm>
              <a:off x="3116" y="174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7"/>
            <p:cNvSpPr/>
            <p:nvPr/>
          </p:nvSpPr>
          <p:spPr>
            <a:xfrm>
              <a:off x="3113" y="1684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7"/>
            <p:cNvSpPr/>
            <p:nvPr/>
          </p:nvSpPr>
          <p:spPr>
            <a:xfrm>
              <a:off x="2707" y="1492"/>
              <a:ext cx="1" cy="522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7"/>
            <p:cNvSpPr/>
            <p:nvPr/>
          </p:nvSpPr>
          <p:spPr>
            <a:xfrm>
              <a:off x="2866" y="1831"/>
              <a:ext cx="366" cy="270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7"/>
            <p:cNvSpPr/>
            <p:nvPr/>
          </p:nvSpPr>
          <p:spPr>
            <a:xfrm>
              <a:off x="2185" y="2113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7"/>
            <p:cNvSpPr/>
            <p:nvPr/>
          </p:nvSpPr>
          <p:spPr>
            <a:xfrm>
              <a:off x="1594" y="1789"/>
              <a:ext cx="276" cy="264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06" name="Google Shape;1206;p17"/>
            <p:cNvGrpSpPr/>
            <p:nvPr/>
          </p:nvGrpSpPr>
          <p:grpSpPr>
            <a:xfrm>
              <a:off x="1437" y="1589"/>
              <a:ext cx="205" cy="250"/>
              <a:chOff x="2954" y="2425"/>
              <a:chExt cx="208" cy="250"/>
            </a:xfrm>
          </p:grpSpPr>
          <p:sp>
            <p:nvSpPr>
              <p:cNvPr id="1207" name="Google Shape;1207;p17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17"/>
              <p:cNvSpPr txBox="1"/>
              <p:nvPr/>
            </p:nvSpPr>
            <p:spPr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09" name="Google Shape;1209;p17"/>
            <p:cNvGrpSpPr/>
            <p:nvPr/>
          </p:nvGrpSpPr>
          <p:grpSpPr>
            <a:xfrm>
              <a:off x="2611" y="1973"/>
              <a:ext cx="196" cy="250"/>
              <a:chOff x="2958" y="2425"/>
              <a:chExt cx="199" cy="250"/>
            </a:xfrm>
          </p:grpSpPr>
          <p:sp>
            <p:nvSpPr>
              <p:cNvPr id="1210" name="Google Shape;1210;p17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p17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12" name="Google Shape;1212;p17"/>
            <p:cNvGrpSpPr/>
            <p:nvPr/>
          </p:nvGrpSpPr>
          <p:grpSpPr>
            <a:xfrm>
              <a:off x="1922" y="1940"/>
              <a:ext cx="212" cy="288"/>
              <a:chOff x="2951" y="2395"/>
              <a:chExt cx="213" cy="288"/>
            </a:xfrm>
          </p:grpSpPr>
          <p:sp>
            <p:nvSpPr>
              <p:cNvPr id="1213" name="Google Shape;1213;p17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p17"/>
              <p:cNvSpPr txBox="1"/>
              <p:nvPr/>
            </p:nvSpPr>
            <p:spPr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  <p:grpSp>
          <p:nvGrpSpPr>
            <p:cNvPr id="1215" name="Google Shape;1215;p17"/>
            <p:cNvGrpSpPr/>
            <p:nvPr/>
          </p:nvGrpSpPr>
          <p:grpSpPr>
            <a:xfrm>
              <a:off x="2588" y="1283"/>
              <a:ext cx="232" cy="250"/>
              <a:chOff x="2941" y="2425"/>
              <a:chExt cx="235" cy="250"/>
            </a:xfrm>
          </p:grpSpPr>
          <p:sp>
            <p:nvSpPr>
              <p:cNvPr id="1216" name="Google Shape;1216;p17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7" name="Google Shape;1217;p17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18" name="Google Shape;1218;p17"/>
            <p:cNvGrpSpPr/>
            <p:nvPr/>
          </p:nvGrpSpPr>
          <p:grpSpPr>
            <a:xfrm>
              <a:off x="1921" y="1283"/>
              <a:ext cx="196" cy="250"/>
              <a:chOff x="2958" y="2425"/>
              <a:chExt cx="199" cy="250"/>
            </a:xfrm>
          </p:grpSpPr>
          <p:sp>
            <p:nvSpPr>
              <p:cNvPr id="1219" name="Google Shape;1219;p17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0" name="Google Shape;1220;p17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1" name="Google Shape;1221;p17"/>
            <p:cNvGrpSpPr/>
            <p:nvPr/>
          </p:nvGrpSpPr>
          <p:grpSpPr>
            <a:xfrm>
              <a:off x="3175" y="1601"/>
              <a:ext cx="212" cy="288"/>
              <a:chOff x="2949" y="2395"/>
              <a:chExt cx="214" cy="288"/>
            </a:xfrm>
          </p:grpSpPr>
          <p:sp>
            <p:nvSpPr>
              <p:cNvPr id="1222" name="Google Shape;1222;p17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3" name="Google Shape;1223;p17"/>
              <p:cNvSpPr txBox="1"/>
              <p:nvPr/>
            </p:nvSpPr>
            <p:spPr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</p:grpSp>
      <p:sp>
        <p:nvSpPr>
          <p:cNvPr id="1224" name="Google Shape;1224;p17"/>
          <p:cNvSpPr txBox="1"/>
          <p:nvPr/>
        </p:nvSpPr>
        <p:spPr>
          <a:xfrm>
            <a:off x="577850" y="1220788"/>
            <a:ext cx="45688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resulting shortest-path tree from u:</a:t>
            </a:r>
            <a:endParaRPr/>
          </a:p>
        </p:txBody>
      </p:sp>
      <p:grpSp>
        <p:nvGrpSpPr>
          <p:cNvPr id="1225" name="Google Shape;1225;p17"/>
          <p:cNvGrpSpPr/>
          <p:nvPr/>
        </p:nvGrpSpPr>
        <p:grpSpPr>
          <a:xfrm>
            <a:off x="2268538" y="4224338"/>
            <a:ext cx="2319337" cy="2276475"/>
            <a:chOff x="259" y="2768"/>
            <a:chExt cx="1461" cy="1434"/>
          </a:xfrm>
        </p:grpSpPr>
        <p:cxnSp>
          <p:nvCxnSpPr>
            <p:cNvPr id="1226" name="Google Shape;1226;p17"/>
            <p:cNvCxnSpPr/>
            <p:nvPr/>
          </p:nvCxnSpPr>
          <p:spPr>
            <a:xfrm>
              <a:off x="1152" y="2880"/>
              <a:ext cx="8" cy="132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7" name="Google Shape;1227;p17"/>
            <p:cNvCxnSpPr/>
            <p:nvPr/>
          </p:nvCxnSpPr>
          <p:spPr>
            <a:xfrm>
              <a:off x="357" y="3058"/>
              <a:ext cx="1363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28" name="Google Shape;1228;p17"/>
            <p:cNvSpPr txBox="1"/>
            <p:nvPr/>
          </p:nvSpPr>
          <p:spPr>
            <a:xfrm>
              <a:off x="883" y="3060"/>
              <a:ext cx="1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endParaRPr/>
            </a:p>
          </p:txBody>
        </p:sp>
        <p:sp>
          <p:nvSpPr>
            <p:cNvPr id="1229" name="Google Shape;1229;p17"/>
            <p:cNvSpPr txBox="1"/>
            <p:nvPr/>
          </p:nvSpPr>
          <p:spPr>
            <a:xfrm>
              <a:off x="876" y="3247"/>
              <a:ext cx="1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/>
            </a:p>
          </p:txBody>
        </p:sp>
        <p:sp>
          <p:nvSpPr>
            <p:cNvPr id="1230" name="Google Shape;1230;p17"/>
            <p:cNvSpPr txBox="1"/>
            <p:nvPr/>
          </p:nvSpPr>
          <p:spPr>
            <a:xfrm>
              <a:off x="890" y="3482"/>
              <a:ext cx="1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/>
            </a:p>
          </p:txBody>
        </p:sp>
        <p:sp>
          <p:nvSpPr>
            <p:cNvPr id="1231" name="Google Shape;1231;p17"/>
            <p:cNvSpPr txBox="1"/>
            <p:nvPr/>
          </p:nvSpPr>
          <p:spPr>
            <a:xfrm>
              <a:off x="875" y="3717"/>
              <a:ext cx="220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/>
            </a:p>
          </p:txBody>
        </p:sp>
        <p:sp>
          <p:nvSpPr>
            <p:cNvPr id="1232" name="Google Shape;1232;p17"/>
            <p:cNvSpPr txBox="1"/>
            <p:nvPr/>
          </p:nvSpPr>
          <p:spPr>
            <a:xfrm>
              <a:off x="884" y="3943"/>
              <a:ext cx="1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</a:t>
              </a:r>
              <a:endParaRPr/>
            </a:p>
          </p:txBody>
        </p:sp>
        <p:sp>
          <p:nvSpPr>
            <p:cNvPr id="1233" name="Google Shape;1233;p17"/>
            <p:cNvSpPr txBox="1"/>
            <p:nvPr/>
          </p:nvSpPr>
          <p:spPr>
            <a:xfrm>
              <a:off x="1248" y="3044"/>
              <a:ext cx="4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(u,v)</a:t>
              </a:r>
              <a:endParaRPr/>
            </a:p>
          </p:txBody>
        </p:sp>
        <p:sp>
          <p:nvSpPr>
            <p:cNvPr id="1234" name="Google Shape;1234;p17"/>
            <p:cNvSpPr txBox="1"/>
            <p:nvPr/>
          </p:nvSpPr>
          <p:spPr>
            <a:xfrm>
              <a:off x="1249" y="3246"/>
              <a:ext cx="4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(u,x)</a:t>
              </a:r>
              <a:endParaRPr/>
            </a:p>
          </p:txBody>
        </p:sp>
        <p:sp>
          <p:nvSpPr>
            <p:cNvPr id="1235" name="Google Shape;1235;p17"/>
            <p:cNvSpPr txBox="1"/>
            <p:nvPr/>
          </p:nvSpPr>
          <p:spPr>
            <a:xfrm>
              <a:off x="1248" y="3497"/>
              <a:ext cx="4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(u,x)</a:t>
              </a:r>
              <a:endParaRPr/>
            </a:p>
          </p:txBody>
        </p:sp>
        <p:sp>
          <p:nvSpPr>
            <p:cNvPr id="1236" name="Google Shape;1236;p17"/>
            <p:cNvSpPr txBox="1"/>
            <p:nvPr/>
          </p:nvSpPr>
          <p:spPr>
            <a:xfrm>
              <a:off x="1264" y="3715"/>
              <a:ext cx="4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(u,x)</a:t>
              </a:r>
              <a:endParaRPr/>
            </a:p>
          </p:txBody>
        </p:sp>
        <p:sp>
          <p:nvSpPr>
            <p:cNvPr id="1237" name="Google Shape;1237;p17"/>
            <p:cNvSpPr txBox="1"/>
            <p:nvPr/>
          </p:nvSpPr>
          <p:spPr>
            <a:xfrm>
              <a:off x="1254" y="3949"/>
              <a:ext cx="4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(u,x)</a:t>
              </a:r>
              <a:endParaRPr/>
            </a:p>
          </p:txBody>
        </p:sp>
        <p:sp>
          <p:nvSpPr>
            <p:cNvPr id="1238" name="Google Shape;1238;p17"/>
            <p:cNvSpPr txBox="1"/>
            <p:nvPr/>
          </p:nvSpPr>
          <p:spPr>
            <a:xfrm>
              <a:off x="259" y="2768"/>
              <a:ext cx="81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destination</a:t>
              </a:r>
              <a:endParaRPr/>
            </a:p>
          </p:txBody>
        </p:sp>
        <p:sp>
          <p:nvSpPr>
            <p:cNvPr id="1239" name="Google Shape;1239;p17"/>
            <p:cNvSpPr txBox="1"/>
            <p:nvPr/>
          </p:nvSpPr>
          <p:spPr>
            <a:xfrm>
              <a:off x="1232" y="2791"/>
              <a:ext cx="33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link</a:t>
              </a:r>
              <a:endParaRPr/>
            </a:p>
          </p:txBody>
        </p:sp>
      </p:grpSp>
      <p:sp>
        <p:nvSpPr>
          <p:cNvPr id="1240" name="Google Shape;1240;p17"/>
          <p:cNvSpPr txBox="1"/>
          <p:nvPr/>
        </p:nvSpPr>
        <p:spPr>
          <a:xfrm>
            <a:off x="525463" y="3743325"/>
            <a:ext cx="3949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resulting forwarding table in u:</a:t>
            </a:r>
            <a:endParaRPr/>
          </a:p>
        </p:txBody>
      </p:sp>
      <p:pic>
        <p:nvPicPr>
          <p:cNvPr descr="underline_base" id="1241" name="Google Shape;124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075" y="860425"/>
            <a:ext cx="7313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7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243" name="Google Shape;1243;p1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248" name="Google Shape;124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8325" y="836613"/>
            <a:ext cx="68564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8"/>
          <p:cNvSpPr txBox="1"/>
          <p:nvPr>
            <p:ph type="title"/>
          </p:nvPr>
        </p:nvSpPr>
        <p:spPr>
          <a:xfrm>
            <a:off x="533400" y="252413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Dijkstra’s algorithm, discussion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50" name="Google Shape;1250;p18"/>
          <p:cNvSpPr txBox="1"/>
          <p:nvPr>
            <p:ph idx="1" type="body"/>
          </p:nvPr>
        </p:nvSpPr>
        <p:spPr>
          <a:xfrm>
            <a:off x="668338" y="1190625"/>
            <a:ext cx="7353300" cy="2651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algorithm complexity: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n nodes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each iteration: need to check all nodes, w, not in N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n(n+1)/2 comparisons: O(n</a:t>
            </a:r>
            <a:r>
              <a:rPr baseline="30000" lang="en-US" sz="2400"/>
              <a:t>2</a:t>
            </a:r>
            <a:r>
              <a:rPr lang="en-US" sz="2400"/>
              <a:t>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more efficient implementations possible: O(nlogn)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112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oscillations possible: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e.g., support link cost equals amount of carried traffic:</a:t>
            </a:r>
            <a:endParaRPr/>
          </a:p>
        </p:txBody>
      </p:sp>
      <p:sp>
        <p:nvSpPr>
          <p:cNvPr id="1251" name="Google Shape;1251;p18"/>
          <p:cNvSpPr/>
          <p:nvPr/>
        </p:nvSpPr>
        <p:spPr>
          <a:xfrm>
            <a:off x="395288" y="4141788"/>
            <a:ext cx="1971675" cy="1355725"/>
          </a:xfrm>
          <a:custGeom>
            <a:rect b="b" l="l" r="r" t="t"/>
            <a:pathLst>
              <a:path extrusionOk="0" h="854" w="1242">
                <a:moveTo>
                  <a:pt x="1" y="381"/>
                </a:moveTo>
                <a:cubicBezTo>
                  <a:pt x="0" y="296"/>
                  <a:pt x="88" y="222"/>
                  <a:pt x="169" y="162"/>
                </a:cubicBezTo>
                <a:cubicBezTo>
                  <a:pt x="250" y="102"/>
                  <a:pt x="378" y="40"/>
                  <a:pt x="487" y="18"/>
                </a:cubicBezTo>
                <a:cubicBezTo>
                  <a:pt x="616" y="6"/>
                  <a:pt x="685" y="0"/>
                  <a:pt x="823" y="30"/>
                </a:cubicBezTo>
                <a:cubicBezTo>
                  <a:pt x="961" y="60"/>
                  <a:pt x="1121" y="165"/>
                  <a:pt x="1183" y="261"/>
                </a:cubicBezTo>
                <a:cubicBezTo>
                  <a:pt x="1242" y="357"/>
                  <a:pt x="1219" y="523"/>
                  <a:pt x="1177" y="609"/>
                </a:cubicBezTo>
                <a:cubicBezTo>
                  <a:pt x="1135" y="695"/>
                  <a:pt x="1049" y="742"/>
                  <a:pt x="928" y="780"/>
                </a:cubicBezTo>
                <a:cubicBezTo>
                  <a:pt x="807" y="818"/>
                  <a:pt x="573" y="854"/>
                  <a:pt x="448" y="837"/>
                </a:cubicBezTo>
                <a:cubicBezTo>
                  <a:pt x="323" y="820"/>
                  <a:pt x="252" y="751"/>
                  <a:pt x="178" y="675"/>
                </a:cubicBezTo>
                <a:cubicBezTo>
                  <a:pt x="104" y="599"/>
                  <a:pt x="2" y="466"/>
                  <a:pt x="1" y="3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18"/>
          <p:cNvSpPr/>
          <p:nvPr/>
        </p:nvSpPr>
        <p:spPr>
          <a:xfrm>
            <a:off x="796925" y="4479925"/>
            <a:ext cx="390525" cy="209550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3" name="Google Shape;1253;p18"/>
          <p:cNvGrpSpPr/>
          <p:nvPr/>
        </p:nvGrpSpPr>
        <p:grpSpPr>
          <a:xfrm>
            <a:off x="1103313" y="4162425"/>
            <a:ext cx="501650" cy="396875"/>
            <a:chOff x="1747" y="3190"/>
            <a:chExt cx="316" cy="250"/>
          </a:xfrm>
        </p:grpSpPr>
        <p:sp>
          <p:nvSpPr>
            <p:cNvPr id="1254" name="Google Shape;1254;p18"/>
            <p:cNvSpPr/>
            <p:nvPr/>
          </p:nvSpPr>
          <p:spPr>
            <a:xfrm>
              <a:off x="1750" y="3308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55" name="Google Shape;1255;p18"/>
            <p:cNvCxnSpPr/>
            <p:nvPr/>
          </p:nvCxnSpPr>
          <p:spPr>
            <a:xfrm>
              <a:off x="1750" y="330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56" name="Google Shape;1256;p18"/>
            <p:cNvCxnSpPr/>
            <p:nvPr/>
          </p:nvCxnSpPr>
          <p:spPr>
            <a:xfrm>
              <a:off x="2063" y="330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57" name="Google Shape;1257;p18"/>
            <p:cNvSpPr/>
            <p:nvPr/>
          </p:nvSpPr>
          <p:spPr>
            <a:xfrm>
              <a:off x="1750" y="330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8"/>
            <p:cNvSpPr/>
            <p:nvPr/>
          </p:nvSpPr>
          <p:spPr>
            <a:xfrm>
              <a:off x="1747" y="3242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59" name="Google Shape;1259;p18"/>
            <p:cNvGrpSpPr/>
            <p:nvPr/>
          </p:nvGrpSpPr>
          <p:grpSpPr>
            <a:xfrm>
              <a:off x="1790" y="3190"/>
              <a:ext cx="223" cy="250"/>
              <a:chOff x="2945" y="2425"/>
              <a:chExt cx="226" cy="250"/>
            </a:xfrm>
          </p:grpSpPr>
          <p:sp>
            <p:nvSpPr>
              <p:cNvPr id="1260" name="Google Shape;1260;p18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1" name="Google Shape;1261;p18"/>
              <p:cNvSpPr txBox="1"/>
              <p:nvPr/>
            </p:nvSpPr>
            <p:spPr>
              <a:xfrm>
                <a:off x="2945" y="2425"/>
                <a:ext cx="226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62" name="Google Shape;1262;p18"/>
          <p:cNvGrpSpPr/>
          <p:nvPr/>
        </p:nvGrpSpPr>
        <p:grpSpPr>
          <a:xfrm>
            <a:off x="455613" y="4567238"/>
            <a:ext cx="501650" cy="396875"/>
            <a:chOff x="2221" y="3571"/>
            <a:chExt cx="316" cy="250"/>
          </a:xfrm>
        </p:grpSpPr>
        <p:sp>
          <p:nvSpPr>
            <p:cNvPr id="1263" name="Google Shape;1263;p18"/>
            <p:cNvSpPr/>
            <p:nvPr/>
          </p:nvSpPr>
          <p:spPr>
            <a:xfrm>
              <a:off x="2224" y="369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64" name="Google Shape;1264;p18"/>
            <p:cNvCxnSpPr/>
            <p:nvPr/>
          </p:nvCxnSpPr>
          <p:spPr>
            <a:xfrm>
              <a:off x="2224" y="368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65" name="Google Shape;1265;p18"/>
            <p:cNvCxnSpPr/>
            <p:nvPr/>
          </p:nvCxnSpPr>
          <p:spPr>
            <a:xfrm>
              <a:off x="2537" y="368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66" name="Google Shape;1266;p18"/>
            <p:cNvSpPr/>
            <p:nvPr/>
          </p:nvSpPr>
          <p:spPr>
            <a:xfrm>
              <a:off x="2224" y="368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18"/>
            <p:cNvSpPr/>
            <p:nvPr/>
          </p:nvSpPr>
          <p:spPr>
            <a:xfrm>
              <a:off x="2221" y="362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68" name="Google Shape;1268;p18"/>
            <p:cNvGrpSpPr/>
            <p:nvPr/>
          </p:nvGrpSpPr>
          <p:grpSpPr>
            <a:xfrm>
              <a:off x="2275" y="3571"/>
              <a:ext cx="232" cy="250"/>
              <a:chOff x="2941" y="2425"/>
              <a:chExt cx="235" cy="250"/>
            </a:xfrm>
          </p:grpSpPr>
          <p:sp>
            <p:nvSpPr>
              <p:cNvPr id="1269" name="Google Shape;1269;p18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0" name="Google Shape;1270;p18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71" name="Google Shape;1271;p18"/>
          <p:cNvGrpSpPr/>
          <p:nvPr/>
        </p:nvGrpSpPr>
        <p:grpSpPr>
          <a:xfrm>
            <a:off x="1090613" y="5029200"/>
            <a:ext cx="500062" cy="396875"/>
            <a:chOff x="2903" y="2884"/>
            <a:chExt cx="315" cy="250"/>
          </a:xfrm>
        </p:grpSpPr>
        <p:grpSp>
          <p:nvGrpSpPr>
            <p:cNvPr id="1272" name="Google Shape;1272;p18"/>
            <p:cNvGrpSpPr/>
            <p:nvPr/>
          </p:nvGrpSpPr>
          <p:grpSpPr>
            <a:xfrm>
              <a:off x="2903" y="2938"/>
              <a:ext cx="315" cy="144"/>
              <a:chOff x="2903" y="2938"/>
              <a:chExt cx="315" cy="144"/>
            </a:xfrm>
          </p:grpSpPr>
          <p:sp>
            <p:nvSpPr>
              <p:cNvPr id="1273" name="Google Shape;1273;p18"/>
              <p:cNvSpPr/>
              <p:nvPr/>
            </p:nvSpPr>
            <p:spPr>
              <a:xfrm>
                <a:off x="2903" y="3001"/>
                <a:ext cx="312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274" name="Google Shape;1274;p18"/>
              <p:cNvCxnSpPr/>
              <p:nvPr/>
            </p:nvCxnSpPr>
            <p:spPr>
              <a:xfrm>
                <a:off x="2903" y="299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275" name="Google Shape;1275;p18"/>
              <p:cNvCxnSpPr/>
              <p:nvPr/>
            </p:nvCxnSpPr>
            <p:spPr>
              <a:xfrm>
                <a:off x="3215" y="299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276" name="Google Shape;1276;p18"/>
              <p:cNvSpPr/>
              <p:nvPr/>
            </p:nvSpPr>
            <p:spPr>
              <a:xfrm>
                <a:off x="2903" y="2994"/>
                <a:ext cx="309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7" name="Google Shape;1277;p18"/>
              <p:cNvSpPr/>
              <p:nvPr/>
            </p:nvSpPr>
            <p:spPr>
              <a:xfrm>
                <a:off x="2906" y="2938"/>
                <a:ext cx="312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78" name="Google Shape;1278;p18"/>
            <p:cNvGrpSpPr/>
            <p:nvPr/>
          </p:nvGrpSpPr>
          <p:grpSpPr>
            <a:xfrm>
              <a:off x="2949" y="2884"/>
              <a:ext cx="232" cy="250"/>
              <a:chOff x="2940" y="2425"/>
              <a:chExt cx="235" cy="250"/>
            </a:xfrm>
          </p:grpSpPr>
          <p:sp>
            <p:nvSpPr>
              <p:cNvPr id="1279" name="Google Shape;1279;p18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0" name="Google Shape;1280;p18"/>
              <p:cNvSpPr txBox="1"/>
              <p:nvPr/>
            </p:nvSpPr>
            <p:spPr>
              <a:xfrm>
                <a:off x="2940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81" name="Google Shape;1281;p18"/>
          <p:cNvGrpSpPr/>
          <p:nvPr/>
        </p:nvGrpSpPr>
        <p:grpSpPr>
          <a:xfrm>
            <a:off x="1744663" y="4581525"/>
            <a:ext cx="501650" cy="396875"/>
            <a:chOff x="2217" y="2884"/>
            <a:chExt cx="316" cy="250"/>
          </a:xfrm>
        </p:grpSpPr>
        <p:sp>
          <p:nvSpPr>
            <p:cNvPr id="1282" name="Google Shape;1282;p18"/>
            <p:cNvSpPr/>
            <p:nvPr/>
          </p:nvSpPr>
          <p:spPr>
            <a:xfrm>
              <a:off x="2220" y="300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283" name="Google Shape;1283;p18"/>
            <p:cNvCxnSpPr/>
            <p:nvPr/>
          </p:nvCxnSpPr>
          <p:spPr>
            <a:xfrm>
              <a:off x="2220" y="29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4" name="Google Shape;1284;p18"/>
            <p:cNvCxnSpPr/>
            <p:nvPr/>
          </p:nvCxnSpPr>
          <p:spPr>
            <a:xfrm>
              <a:off x="2533" y="29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285" name="Google Shape;1285;p18"/>
            <p:cNvSpPr/>
            <p:nvPr/>
          </p:nvSpPr>
          <p:spPr>
            <a:xfrm>
              <a:off x="2220" y="29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8"/>
            <p:cNvSpPr/>
            <p:nvPr/>
          </p:nvSpPr>
          <p:spPr>
            <a:xfrm>
              <a:off x="2217" y="293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87" name="Google Shape;1287;p18"/>
            <p:cNvGrpSpPr/>
            <p:nvPr/>
          </p:nvGrpSpPr>
          <p:grpSpPr>
            <a:xfrm>
              <a:off x="2270" y="2884"/>
              <a:ext cx="223" cy="250"/>
              <a:chOff x="2945" y="2425"/>
              <a:chExt cx="226" cy="250"/>
            </a:xfrm>
          </p:grpSpPr>
          <p:sp>
            <p:nvSpPr>
              <p:cNvPr id="1288" name="Google Shape;1288;p18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9" name="Google Shape;1289;p18"/>
              <p:cNvSpPr txBox="1"/>
              <p:nvPr/>
            </p:nvSpPr>
            <p:spPr>
              <a:xfrm>
                <a:off x="2945" y="2425"/>
                <a:ext cx="226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90" name="Google Shape;1290;p18"/>
          <p:cNvSpPr txBox="1"/>
          <p:nvPr/>
        </p:nvSpPr>
        <p:spPr>
          <a:xfrm>
            <a:off x="798513" y="4333875"/>
            <a:ext cx="2825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291" name="Google Shape;1291;p18"/>
          <p:cNvSpPr/>
          <p:nvPr/>
        </p:nvSpPr>
        <p:spPr>
          <a:xfrm flipH="1">
            <a:off x="1482725" y="4479925"/>
            <a:ext cx="338138" cy="204788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2" name="Google Shape;1292;p18"/>
          <p:cNvSpPr/>
          <p:nvPr/>
        </p:nvSpPr>
        <p:spPr>
          <a:xfrm rot="10800000">
            <a:off x="1497013" y="4894263"/>
            <a:ext cx="314325" cy="228600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triangl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3" name="Google Shape;1293;p18"/>
          <p:cNvSpPr/>
          <p:nvPr/>
        </p:nvSpPr>
        <p:spPr>
          <a:xfrm flipH="1" rot="10800000">
            <a:off x="858838" y="4884738"/>
            <a:ext cx="323850" cy="247650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4" name="Google Shape;1294;p18"/>
          <p:cNvSpPr txBox="1"/>
          <p:nvPr/>
        </p:nvSpPr>
        <p:spPr>
          <a:xfrm>
            <a:off x="1627188" y="4343400"/>
            <a:ext cx="48418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1+e</a:t>
            </a:r>
            <a:endParaRPr/>
          </a:p>
        </p:txBody>
      </p:sp>
      <p:sp>
        <p:nvSpPr>
          <p:cNvPr id="1295" name="Google Shape;1295;p18"/>
          <p:cNvSpPr txBox="1"/>
          <p:nvPr/>
        </p:nvSpPr>
        <p:spPr>
          <a:xfrm>
            <a:off x="1633538" y="4933950"/>
            <a:ext cx="2825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/>
          </a:p>
        </p:txBody>
      </p:sp>
      <p:sp>
        <p:nvSpPr>
          <p:cNvPr id="1296" name="Google Shape;1296;p18"/>
          <p:cNvSpPr txBox="1"/>
          <p:nvPr/>
        </p:nvSpPr>
        <p:spPr>
          <a:xfrm>
            <a:off x="762000" y="4957763"/>
            <a:ext cx="2825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cxnSp>
        <p:nvCxnSpPr>
          <p:cNvPr id="1297" name="Google Shape;1297;p18"/>
          <p:cNvCxnSpPr/>
          <p:nvPr/>
        </p:nvCxnSpPr>
        <p:spPr>
          <a:xfrm rot="10800000">
            <a:off x="1330325" y="5351463"/>
            <a:ext cx="0" cy="40005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98" name="Google Shape;1298;p18"/>
          <p:cNvSpPr txBox="1"/>
          <p:nvPr/>
        </p:nvSpPr>
        <p:spPr>
          <a:xfrm>
            <a:off x="1085850" y="5559425"/>
            <a:ext cx="311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9" name="Google Shape;1299;p18"/>
          <p:cNvCxnSpPr/>
          <p:nvPr/>
        </p:nvCxnSpPr>
        <p:spPr>
          <a:xfrm rot="10800000">
            <a:off x="511175" y="4884738"/>
            <a:ext cx="4763" cy="338137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0" name="Google Shape;1300;p18"/>
          <p:cNvSpPr txBox="1"/>
          <p:nvPr/>
        </p:nvSpPr>
        <p:spPr>
          <a:xfrm>
            <a:off x="338138" y="5173663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01" name="Google Shape;1301;p18"/>
          <p:cNvCxnSpPr/>
          <p:nvPr/>
        </p:nvCxnSpPr>
        <p:spPr>
          <a:xfrm rot="10800000">
            <a:off x="2030413" y="4918075"/>
            <a:ext cx="0" cy="428625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2" name="Google Shape;1302;p18"/>
          <p:cNvSpPr txBox="1"/>
          <p:nvPr/>
        </p:nvSpPr>
        <p:spPr>
          <a:xfrm>
            <a:off x="1871663" y="52784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18"/>
          <p:cNvSpPr/>
          <p:nvPr/>
        </p:nvSpPr>
        <p:spPr>
          <a:xfrm rot="10800000">
            <a:off x="1401763" y="4851400"/>
            <a:ext cx="314325" cy="228600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18"/>
          <p:cNvSpPr/>
          <p:nvPr/>
        </p:nvSpPr>
        <p:spPr>
          <a:xfrm flipH="1">
            <a:off x="949325" y="4860925"/>
            <a:ext cx="304800" cy="219075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18"/>
          <p:cNvSpPr txBox="1"/>
          <p:nvPr/>
        </p:nvSpPr>
        <p:spPr>
          <a:xfrm>
            <a:off x="1047750" y="4738688"/>
            <a:ext cx="2825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306" name="Google Shape;1306;p18"/>
          <p:cNvSpPr txBox="1"/>
          <p:nvPr/>
        </p:nvSpPr>
        <p:spPr>
          <a:xfrm>
            <a:off x="1390650" y="4730750"/>
            <a:ext cx="28257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307" name="Google Shape;1307;p18"/>
          <p:cNvSpPr txBox="1"/>
          <p:nvPr/>
        </p:nvSpPr>
        <p:spPr>
          <a:xfrm>
            <a:off x="908050" y="5824538"/>
            <a:ext cx="94932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initially</a:t>
            </a:r>
            <a:endParaRPr sz="2400">
              <a:solidFill>
                <a:srgbClr val="0000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8" name="Google Shape;1308;p18"/>
          <p:cNvGrpSpPr/>
          <p:nvPr/>
        </p:nvGrpSpPr>
        <p:grpSpPr>
          <a:xfrm>
            <a:off x="2544763" y="4189413"/>
            <a:ext cx="2195512" cy="2293937"/>
            <a:chOff x="1729" y="2639"/>
            <a:chExt cx="1383" cy="1445"/>
          </a:xfrm>
        </p:grpSpPr>
        <p:sp>
          <p:nvSpPr>
            <p:cNvPr id="1309" name="Google Shape;1309;p18"/>
            <p:cNvSpPr/>
            <p:nvPr/>
          </p:nvSpPr>
          <p:spPr>
            <a:xfrm>
              <a:off x="1752" y="2639"/>
              <a:ext cx="1225" cy="854"/>
            </a:xfrm>
            <a:custGeom>
              <a:rect b="b" l="l" r="r" t="t"/>
              <a:pathLst>
                <a:path extrusionOk="0" h="854" w="1225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8"/>
            <p:cNvSpPr/>
            <p:nvPr/>
          </p:nvSpPr>
          <p:spPr>
            <a:xfrm>
              <a:off x="2010" y="2852"/>
              <a:ext cx="246" cy="132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11" name="Google Shape;1311;p18"/>
            <p:cNvGrpSpPr/>
            <p:nvPr/>
          </p:nvGrpSpPr>
          <p:grpSpPr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312" name="Google Shape;1312;p18"/>
              <p:cNvSpPr/>
              <p:nvPr/>
            </p:nvSpPr>
            <p:spPr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13" name="Google Shape;1313;p18"/>
              <p:cNvCxnSpPr/>
              <p:nvPr/>
            </p:nvCxnSpPr>
            <p:spPr>
              <a:xfrm>
                <a:off x="1750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14" name="Google Shape;1314;p18"/>
              <p:cNvCxnSpPr/>
              <p:nvPr/>
            </p:nvCxnSpPr>
            <p:spPr>
              <a:xfrm>
                <a:off x="2063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15" name="Google Shape;1315;p18"/>
              <p:cNvSpPr/>
              <p:nvPr/>
            </p:nvSpPr>
            <p:spPr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6" name="Google Shape;1316;p18"/>
              <p:cNvSpPr/>
              <p:nvPr/>
            </p:nvSpPr>
            <p:spPr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17" name="Google Shape;1317;p18"/>
              <p:cNvGrpSpPr/>
              <p:nvPr/>
            </p:nvGrpSpPr>
            <p:grpSpPr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318" name="Google Shape;1318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19" name="Google Shape;1319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20" name="Google Shape;1320;p18"/>
            <p:cNvGrpSpPr/>
            <p:nvPr/>
          </p:nvGrpSpPr>
          <p:grpSpPr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321" name="Google Shape;1321;p18"/>
              <p:cNvSpPr/>
              <p:nvPr/>
            </p:nvSpPr>
            <p:spPr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22" name="Google Shape;1322;p18"/>
              <p:cNvCxnSpPr/>
              <p:nvPr/>
            </p:nvCxnSpPr>
            <p:spPr>
              <a:xfrm>
                <a:off x="2224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23" name="Google Shape;1323;p18"/>
              <p:cNvCxnSpPr/>
              <p:nvPr/>
            </p:nvCxnSpPr>
            <p:spPr>
              <a:xfrm>
                <a:off x="2537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24" name="Google Shape;1324;p18"/>
              <p:cNvSpPr/>
              <p:nvPr/>
            </p:nvSpPr>
            <p:spPr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5" name="Google Shape;1325;p18"/>
              <p:cNvSpPr/>
              <p:nvPr/>
            </p:nvSpPr>
            <p:spPr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6" name="Google Shape;1326;p18"/>
              <p:cNvGrpSpPr/>
              <p:nvPr/>
            </p:nvGrpSpPr>
            <p:grpSpPr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327" name="Google Shape;1327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8" name="Google Shape;1328;p18"/>
                <p:cNvSpPr txBox="1"/>
                <p:nvPr/>
              </p:nvSpPr>
              <p:spPr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29" name="Google Shape;1329;p18"/>
            <p:cNvGrpSpPr/>
            <p:nvPr/>
          </p:nvGrpSpPr>
          <p:grpSpPr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330" name="Google Shape;1330;p18"/>
              <p:cNvGrpSpPr/>
              <p:nvPr/>
            </p:nvGrpSpPr>
            <p:grpSpPr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31" name="Google Shape;1331;p18"/>
                <p:cNvSpPr/>
                <p:nvPr/>
              </p:nvSpPr>
              <p:spPr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332" name="Google Shape;1332;p18"/>
                <p:cNvCxnSpPr/>
                <p:nvPr/>
              </p:nvCxnSpPr>
              <p:spPr>
                <a:xfrm>
                  <a:off x="2903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33" name="Google Shape;1333;p18"/>
                <p:cNvCxnSpPr/>
                <p:nvPr/>
              </p:nvCxnSpPr>
              <p:spPr>
                <a:xfrm>
                  <a:off x="3215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334" name="Google Shape;1334;p18"/>
                <p:cNvSpPr/>
                <p:nvPr/>
              </p:nvSpPr>
              <p:spPr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5" name="Google Shape;1335;p18"/>
                <p:cNvSpPr/>
                <p:nvPr/>
              </p:nvSpPr>
              <p:spPr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36" name="Google Shape;1336;p18"/>
              <p:cNvGrpSpPr/>
              <p:nvPr/>
            </p:nvGrpSpPr>
            <p:grpSpPr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337" name="Google Shape;1337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8" name="Google Shape;1338;p18"/>
                <p:cNvSpPr txBox="1"/>
                <p:nvPr/>
              </p:nvSpPr>
              <p:spPr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39" name="Google Shape;1339;p18"/>
            <p:cNvGrpSpPr/>
            <p:nvPr/>
          </p:nvGrpSpPr>
          <p:grpSpPr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340" name="Google Shape;1340;p18"/>
              <p:cNvSpPr/>
              <p:nvPr/>
            </p:nvSpPr>
            <p:spPr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41" name="Google Shape;1341;p18"/>
              <p:cNvCxnSpPr/>
              <p:nvPr/>
            </p:nvCxnSpPr>
            <p:spPr>
              <a:xfrm>
                <a:off x="2220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42" name="Google Shape;1342;p18"/>
              <p:cNvCxnSpPr/>
              <p:nvPr/>
            </p:nvCxnSpPr>
            <p:spPr>
              <a:xfrm>
                <a:off x="2533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43" name="Google Shape;1343;p18"/>
              <p:cNvSpPr/>
              <p:nvPr/>
            </p:nvSpPr>
            <p:spPr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4" name="Google Shape;1344;p18"/>
              <p:cNvSpPr/>
              <p:nvPr/>
            </p:nvSpPr>
            <p:spPr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45" name="Google Shape;1345;p18"/>
              <p:cNvGrpSpPr/>
              <p:nvPr/>
            </p:nvGrpSpPr>
            <p:grpSpPr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346" name="Google Shape;1346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7" name="Google Shape;1347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B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348" name="Google Shape;1348;p18"/>
            <p:cNvSpPr/>
            <p:nvPr/>
          </p:nvSpPr>
          <p:spPr>
            <a:xfrm flipH="1">
              <a:off x="2505" y="2819"/>
              <a:ext cx="198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8"/>
            <p:cNvSpPr/>
            <p:nvPr/>
          </p:nvSpPr>
          <p:spPr>
            <a:xfrm rot="10800000">
              <a:off x="2484" y="3125"/>
              <a:ext cx="180" cy="141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triangl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8"/>
            <p:cNvSpPr/>
            <p:nvPr/>
          </p:nvSpPr>
          <p:spPr>
            <a:xfrm flipH="1" rot="10800000">
              <a:off x="2031" y="3107"/>
              <a:ext cx="204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8"/>
            <p:cNvSpPr/>
            <p:nvPr/>
          </p:nvSpPr>
          <p:spPr>
            <a:xfrm rot="10800000">
              <a:off x="2400" y="3086"/>
              <a:ext cx="189" cy="153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8"/>
            <p:cNvSpPr/>
            <p:nvPr/>
          </p:nvSpPr>
          <p:spPr>
            <a:xfrm flipH="1">
              <a:off x="2124" y="3083"/>
              <a:ext cx="174" cy="147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8"/>
            <p:cNvSpPr txBox="1"/>
            <p:nvPr/>
          </p:nvSpPr>
          <p:spPr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given these costs,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find new routing….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resulting in new costs</a:t>
              </a:r>
              <a:endParaRPr/>
            </a:p>
          </p:txBody>
        </p:sp>
        <p:cxnSp>
          <p:nvCxnSpPr>
            <p:cNvPr id="1354" name="Google Shape;1354;p18"/>
            <p:cNvCxnSpPr/>
            <p:nvPr/>
          </p:nvCxnSpPr>
          <p:spPr>
            <a:xfrm rot="10800000">
              <a:off x="2358" y="3407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55" name="Google Shape;1355;p18"/>
            <p:cNvCxnSpPr/>
            <p:nvPr/>
          </p:nvCxnSpPr>
          <p:spPr>
            <a:xfrm rot="10800000">
              <a:off x="1938" y="3119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356" name="Google Shape;1356;p18"/>
            <p:cNvCxnSpPr/>
            <p:nvPr/>
          </p:nvCxnSpPr>
          <p:spPr>
            <a:xfrm rot="10800000">
              <a:off x="2778" y="3122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357" name="Google Shape;1357;p18"/>
          <p:cNvSpPr/>
          <p:nvPr/>
        </p:nvSpPr>
        <p:spPr>
          <a:xfrm>
            <a:off x="1358900" y="4338638"/>
            <a:ext cx="609600" cy="828675"/>
          </a:xfrm>
          <a:custGeom>
            <a:rect b="b" l="l" r="r" t="t"/>
            <a:pathLst>
              <a:path extrusionOk="0" h="522" w="384">
                <a:moveTo>
                  <a:pt x="0" y="522"/>
                </a:moveTo>
                <a:lnTo>
                  <a:pt x="384" y="249"/>
                </a:lnTo>
                <a:lnTo>
                  <a:pt x="12" y="0"/>
                </a:lnTo>
              </a:path>
            </a:pathLst>
          </a:custGeom>
          <a:noFill/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8" name="Google Shape;1358;p18"/>
          <p:cNvCxnSpPr/>
          <p:nvPr/>
        </p:nvCxnSpPr>
        <p:spPr>
          <a:xfrm flipH="1" rot="10800000">
            <a:off x="720725" y="4419600"/>
            <a:ext cx="447675" cy="242888"/>
          </a:xfrm>
          <a:prstGeom prst="straightConnector1">
            <a:avLst/>
          </a:prstGeom>
          <a:noFill/>
          <a:ln cap="flat" cmpd="sng" w="57150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9" name="Google Shape;1359;p18"/>
          <p:cNvSpPr/>
          <p:nvPr/>
        </p:nvSpPr>
        <p:spPr>
          <a:xfrm>
            <a:off x="2943225" y="4391025"/>
            <a:ext cx="1193800" cy="866775"/>
          </a:xfrm>
          <a:custGeom>
            <a:rect b="b" l="l" r="r" t="t"/>
            <a:pathLst>
              <a:path extrusionOk="0" h="546" w="752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0" name="Google Shape;1360;p18"/>
          <p:cNvGrpSpPr/>
          <p:nvPr/>
        </p:nvGrpSpPr>
        <p:grpSpPr>
          <a:xfrm>
            <a:off x="2768600" y="4376738"/>
            <a:ext cx="1430338" cy="966787"/>
            <a:chOff x="1870" y="2772"/>
            <a:chExt cx="901" cy="609"/>
          </a:xfrm>
        </p:grpSpPr>
        <p:sp>
          <p:nvSpPr>
            <p:cNvPr id="1361" name="Google Shape;1361;p18"/>
            <p:cNvSpPr txBox="1"/>
            <p:nvPr/>
          </p:nvSpPr>
          <p:spPr>
            <a:xfrm>
              <a:off x="1870" y="2772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2+e</a:t>
              </a:r>
              <a:endParaRPr/>
            </a:p>
          </p:txBody>
        </p:sp>
        <p:sp>
          <p:nvSpPr>
            <p:cNvPr id="1362" name="Google Shape;1362;p18"/>
            <p:cNvSpPr txBox="1"/>
            <p:nvPr/>
          </p:nvSpPr>
          <p:spPr>
            <a:xfrm>
              <a:off x="2593" y="279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363" name="Google Shape;1363;p18"/>
            <p:cNvSpPr txBox="1"/>
            <p:nvPr/>
          </p:nvSpPr>
          <p:spPr>
            <a:xfrm>
              <a:off x="2501" y="3189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364" name="Google Shape;1364;p18"/>
            <p:cNvSpPr txBox="1"/>
            <p:nvPr/>
          </p:nvSpPr>
          <p:spPr>
            <a:xfrm>
              <a:off x="1987" y="315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365" name="Google Shape;1365;p18"/>
            <p:cNvSpPr txBox="1"/>
            <p:nvPr/>
          </p:nvSpPr>
          <p:spPr>
            <a:xfrm>
              <a:off x="2135" y="3009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1+e</a:t>
              </a:r>
              <a:endParaRPr/>
            </a:p>
          </p:txBody>
        </p:sp>
        <p:sp>
          <p:nvSpPr>
            <p:cNvPr id="1366" name="Google Shape;1366;p18"/>
            <p:cNvSpPr txBox="1"/>
            <p:nvPr/>
          </p:nvSpPr>
          <p:spPr>
            <a:xfrm>
              <a:off x="2380" y="300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1367" name="Google Shape;1367;p18"/>
          <p:cNvGrpSpPr/>
          <p:nvPr/>
        </p:nvGrpSpPr>
        <p:grpSpPr>
          <a:xfrm>
            <a:off x="4814888" y="4197350"/>
            <a:ext cx="2195512" cy="2293938"/>
            <a:chOff x="1729" y="2639"/>
            <a:chExt cx="1383" cy="1445"/>
          </a:xfrm>
        </p:grpSpPr>
        <p:sp>
          <p:nvSpPr>
            <p:cNvPr id="1368" name="Google Shape;1368;p18"/>
            <p:cNvSpPr/>
            <p:nvPr/>
          </p:nvSpPr>
          <p:spPr>
            <a:xfrm>
              <a:off x="1752" y="2639"/>
              <a:ext cx="1225" cy="854"/>
            </a:xfrm>
            <a:custGeom>
              <a:rect b="b" l="l" r="r" t="t"/>
              <a:pathLst>
                <a:path extrusionOk="0" h="854" w="1225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9" name="Google Shape;1369;p18"/>
            <p:cNvSpPr/>
            <p:nvPr/>
          </p:nvSpPr>
          <p:spPr>
            <a:xfrm>
              <a:off x="2010" y="2852"/>
              <a:ext cx="246" cy="132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70" name="Google Shape;1370;p18"/>
            <p:cNvGrpSpPr/>
            <p:nvPr/>
          </p:nvGrpSpPr>
          <p:grpSpPr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371" name="Google Shape;1371;p18"/>
              <p:cNvSpPr/>
              <p:nvPr/>
            </p:nvSpPr>
            <p:spPr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72" name="Google Shape;1372;p18"/>
              <p:cNvCxnSpPr/>
              <p:nvPr/>
            </p:nvCxnSpPr>
            <p:spPr>
              <a:xfrm>
                <a:off x="1750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73" name="Google Shape;1373;p18"/>
              <p:cNvCxnSpPr/>
              <p:nvPr/>
            </p:nvCxnSpPr>
            <p:spPr>
              <a:xfrm>
                <a:off x="2063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74" name="Google Shape;1374;p18"/>
              <p:cNvSpPr/>
              <p:nvPr/>
            </p:nvSpPr>
            <p:spPr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5" name="Google Shape;1375;p18"/>
              <p:cNvSpPr/>
              <p:nvPr/>
            </p:nvSpPr>
            <p:spPr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76" name="Google Shape;1376;p18"/>
              <p:cNvGrpSpPr/>
              <p:nvPr/>
            </p:nvGrpSpPr>
            <p:grpSpPr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377" name="Google Shape;1377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8" name="Google Shape;1378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79" name="Google Shape;1379;p18"/>
            <p:cNvGrpSpPr/>
            <p:nvPr/>
          </p:nvGrpSpPr>
          <p:grpSpPr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380" name="Google Shape;1380;p18"/>
              <p:cNvSpPr/>
              <p:nvPr/>
            </p:nvSpPr>
            <p:spPr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381" name="Google Shape;1381;p18"/>
              <p:cNvCxnSpPr/>
              <p:nvPr/>
            </p:nvCxnSpPr>
            <p:spPr>
              <a:xfrm>
                <a:off x="2224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382" name="Google Shape;1382;p18"/>
              <p:cNvCxnSpPr/>
              <p:nvPr/>
            </p:nvCxnSpPr>
            <p:spPr>
              <a:xfrm>
                <a:off x="2537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3" name="Google Shape;1383;p18"/>
              <p:cNvSpPr/>
              <p:nvPr/>
            </p:nvSpPr>
            <p:spPr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4" name="Google Shape;1384;p18"/>
              <p:cNvSpPr/>
              <p:nvPr/>
            </p:nvSpPr>
            <p:spPr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85" name="Google Shape;1385;p18"/>
              <p:cNvGrpSpPr/>
              <p:nvPr/>
            </p:nvGrpSpPr>
            <p:grpSpPr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386" name="Google Shape;1386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87" name="Google Shape;1387;p18"/>
                <p:cNvSpPr txBox="1"/>
                <p:nvPr/>
              </p:nvSpPr>
              <p:spPr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88" name="Google Shape;1388;p18"/>
            <p:cNvGrpSpPr/>
            <p:nvPr/>
          </p:nvGrpSpPr>
          <p:grpSpPr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389" name="Google Shape;1389;p18"/>
              <p:cNvGrpSpPr/>
              <p:nvPr/>
            </p:nvGrpSpPr>
            <p:grpSpPr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390" name="Google Shape;1390;p18"/>
                <p:cNvSpPr/>
                <p:nvPr/>
              </p:nvSpPr>
              <p:spPr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391" name="Google Shape;1391;p18"/>
                <p:cNvCxnSpPr/>
                <p:nvPr/>
              </p:nvCxnSpPr>
              <p:spPr>
                <a:xfrm>
                  <a:off x="2903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392" name="Google Shape;1392;p18"/>
                <p:cNvCxnSpPr/>
                <p:nvPr/>
              </p:nvCxnSpPr>
              <p:spPr>
                <a:xfrm>
                  <a:off x="3215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393" name="Google Shape;1393;p18"/>
                <p:cNvSpPr/>
                <p:nvPr/>
              </p:nvSpPr>
              <p:spPr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4" name="Google Shape;1394;p18"/>
                <p:cNvSpPr/>
                <p:nvPr/>
              </p:nvSpPr>
              <p:spPr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95" name="Google Shape;1395;p18"/>
              <p:cNvGrpSpPr/>
              <p:nvPr/>
            </p:nvGrpSpPr>
            <p:grpSpPr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396" name="Google Shape;1396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97" name="Google Shape;1397;p18"/>
                <p:cNvSpPr txBox="1"/>
                <p:nvPr/>
              </p:nvSpPr>
              <p:spPr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98" name="Google Shape;1398;p18"/>
            <p:cNvGrpSpPr/>
            <p:nvPr/>
          </p:nvGrpSpPr>
          <p:grpSpPr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399" name="Google Shape;1399;p18"/>
              <p:cNvSpPr/>
              <p:nvPr/>
            </p:nvSpPr>
            <p:spPr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400" name="Google Shape;1400;p18"/>
              <p:cNvCxnSpPr/>
              <p:nvPr/>
            </p:nvCxnSpPr>
            <p:spPr>
              <a:xfrm>
                <a:off x="2220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01" name="Google Shape;1401;p18"/>
              <p:cNvCxnSpPr/>
              <p:nvPr/>
            </p:nvCxnSpPr>
            <p:spPr>
              <a:xfrm>
                <a:off x="2533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02" name="Google Shape;1402;p18"/>
              <p:cNvSpPr/>
              <p:nvPr/>
            </p:nvSpPr>
            <p:spPr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3" name="Google Shape;1403;p18"/>
              <p:cNvSpPr/>
              <p:nvPr/>
            </p:nvSpPr>
            <p:spPr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04" name="Google Shape;1404;p18"/>
              <p:cNvGrpSpPr/>
              <p:nvPr/>
            </p:nvGrpSpPr>
            <p:grpSpPr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405" name="Google Shape;1405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06" name="Google Shape;1406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B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407" name="Google Shape;1407;p18"/>
            <p:cNvSpPr/>
            <p:nvPr/>
          </p:nvSpPr>
          <p:spPr>
            <a:xfrm flipH="1">
              <a:off x="2505" y="2819"/>
              <a:ext cx="198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8"/>
            <p:cNvSpPr/>
            <p:nvPr/>
          </p:nvSpPr>
          <p:spPr>
            <a:xfrm rot="10800000">
              <a:off x="2484" y="3125"/>
              <a:ext cx="180" cy="141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triangl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8"/>
            <p:cNvSpPr/>
            <p:nvPr/>
          </p:nvSpPr>
          <p:spPr>
            <a:xfrm flipH="1" rot="10800000">
              <a:off x="2031" y="3107"/>
              <a:ext cx="204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8"/>
            <p:cNvSpPr/>
            <p:nvPr/>
          </p:nvSpPr>
          <p:spPr>
            <a:xfrm rot="10800000">
              <a:off x="2400" y="3086"/>
              <a:ext cx="189" cy="153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8"/>
            <p:cNvSpPr/>
            <p:nvPr/>
          </p:nvSpPr>
          <p:spPr>
            <a:xfrm flipH="1">
              <a:off x="2124" y="3083"/>
              <a:ext cx="174" cy="147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8"/>
            <p:cNvSpPr txBox="1"/>
            <p:nvPr/>
          </p:nvSpPr>
          <p:spPr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given these costs,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find new routing….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resulting in new costs</a:t>
              </a:r>
              <a:endParaRPr/>
            </a:p>
          </p:txBody>
        </p:sp>
        <p:cxnSp>
          <p:nvCxnSpPr>
            <p:cNvPr id="1413" name="Google Shape;1413;p18"/>
            <p:cNvCxnSpPr/>
            <p:nvPr/>
          </p:nvCxnSpPr>
          <p:spPr>
            <a:xfrm rot="10800000">
              <a:off x="2358" y="3407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4" name="Google Shape;1414;p18"/>
            <p:cNvCxnSpPr/>
            <p:nvPr/>
          </p:nvCxnSpPr>
          <p:spPr>
            <a:xfrm rot="10800000">
              <a:off x="1938" y="3119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15" name="Google Shape;1415;p18"/>
            <p:cNvCxnSpPr/>
            <p:nvPr/>
          </p:nvCxnSpPr>
          <p:spPr>
            <a:xfrm rot="10800000">
              <a:off x="2778" y="3122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416" name="Google Shape;1416;p18"/>
          <p:cNvSpPr/>
          <p:nvPr/>
        </p:nvSpPr>
        <p:spPr>
          <a:xfrm>
            <a:off x="5219700" y="4332288"/>
            <a:ext cx="1181100" cy="952500"/>
          </a:xfrm>
          <a:custGeom>
            <a:rect b="b" l="l" r="r" t="t"/>
            <a:pathLst>
              <a:path extrusionOk="0" h="600" w="744">
                <a:moveTo>
                  <a:pt x="0" y="294"/>
                </a:moveTo>
                <a:lnTo>
                  <a:pt x="387" y="600"/>
                </a:lnTo>
                <a:lnTo>
                  <a:pt x="744" y="304"/>
                </a:lnTo>
                <a:lnTo>
                  <a:pt x="429" y="66"/>
                </a:lnTo>
                <a:lnTo>
                  <a:pt x="354" y="0"/>
                </a:lnTo>
              </a:path>
            </a:pathLst>
          </a:custGeom>
          <a:noFill/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17" name="Google Shape;1417;p18"/>
          <p:cNvGrpSpPr/>
          <p:nvPr/>
        </p:nvGrpSpPr>
        <p:grpSpPr>
          <a:xfrm>
            <a:off x="5137150" y="4410075"/>
            <a:ext cx="1493838" cy="990600"/>
            <a:chOff x="-186" y="1184"/>
            <a:chExt cx="941" cy="624"/>
          </a:xfrm>
        </p:grpSpPr>
        <p:sp>
          <p:nvSpPr>
            <p:cNvPr id="1418" name="Google Shape;1418;p18"/>
            <p:cNvSpPr txBox="1"/>
            <p:nvPr/>
          </p:nvSpPr>
          <p:spPr>
            <a:xfrm>
              <a:off x="-186" y="1199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19" name="Google Shape;1419;p18"/>
            <p:cNvSpPr txBox="1"/>
            <p:nvPr/>
          </p:nvSpPr>
          <p:spPr>
            <a:xfrm>
              <a:off x="450" y="1184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2+e</a:t>
              </a:r>
              <a:endParaRPr/>
            </a:p>
          </p:txBody>
        </p:sp>
        <p:sp>
          <p:nvSpPr>
            <p:cNvPr id="1420" name="Google Shape;1420;p18"/>
            <p:cNvSpPr txBox="1"/>
            <p:nvPr/>
          </p:nvSpPr>
          <p:spPr>
            <a:xfrm>
              <a:off x="340" y="1616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1+e</a:t>
              </a:r>
              <a:endParaRPr/>
            </a:p>
          </p:txBody>
        </p:sp>
        <p:sp>
          <p:nvSpPr>
            <p:cNvPr id="1421" name="Google Shape;1421;p18"/>
            <p:cNvSpPr txBox="1"/>
            <p:nvPr/>
          </p:nvSpPr>
          <p:spPr>
            <a:xfrm>
              <a:off x="-132" y="1580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1422" name="Google Shape;1422;p18"/>
            <p:cNvSpPr txBox="1"/>
            <p:nvPr/>
          </p:nvSpPr>
          <p:spPr>
            <a:xfrm>
              <a:off x="79" y="1436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23" name="Google Shape;1423;p18"/>
            <p:cNvSpPr txBox="1"/>
            <p:nvPr/>
          </p:nvSpPr>
          <p:spPr>
            <a:xfrm>
              <a:off x="261" y="1430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</p:grpSp>
      <p:grpSp>
        <p:nvGrpSpPr>
          <p:cNvPr id="1424" name="Google Shape;1424;p18"/>
          <p:cNvGrpSpPr/>
          <p:nvPr/>
        </p:nvGrpSpPr>
        <p:grpSpPr>
          <a:xfrm>
            <a:off x="6967538" y="4195763"/>
            <a:ext cx="2195512" cy="2293937"/>
            <a:chOff x="1729" y="2639"/>
            <a:chExt cx="1383" cy="1445"/>
          </a:xfrm>
        </p:grpSpPr>
        <p:sp>
          <p:nvSpPr>
            <p:cNvPr id="1425" name="Google Shape;1425;p18"/>
            <p:cNvSpPr/>
            <p:nvPr/>
          </p:nvSpPr>
          <p:spPr>
            <a:xfrm>
              <a:off x="1752" y="2639"/>
              <a:ext cx="1225" cy="854"/>
            </a:xfrm>
            <a:custGeom>
              <a:rect b="b" l="l" r="r" t="t"/>
              <a:pathLst>
                <a:path extrusionOk="0" h="854" w="1225">
                  <a:moveTo>
                    <a:pt x="0" y="387"/>
                  </a:moveTo>
                  <a:cubicBezTo>
                    <a:pt x="0" y="243"/>
                    <a:pt x="87" y="223"/>
                    <a:pt x="168" y="162"/>
                  </a:cubicBezTo>
                  <a:cubicBezTo>
                    <a:pt x="249" y="101"/>
                    <a:pt x="377" y="40"/>
                    <a:pt x="486" y="18"/>
                  </a:cubicBezTo>
                  <a:cubicBezTo>
                    <a:pt x="615" y="6"/>
                    <a:pt x="684" y="0"/>
                    <a:pt x="822" y="30"/>
                  </a:cubicBezTo>
                  <a:cubicBezTo>
                    <a:pt x="960" y="60"/>
                    <a:pt x="1099" y="169"/>
                    <a:pt x="1152" y="267"/>
                  </a:cubicBezTo>
                  <a:cubicBezTo>
                    <a:pt x="1213" y="351"/>
                    <a:pt x="1225" y="452"/>
                    <a:pt x="1188" y="537"/>
                  </a:cubicBezTo>
                  <a:cubicBezTo>
                    <a:pt x="1151" y="622"/>
                    <a:pt x="1050" y="730"/>
                    <a:pt x="927" y="780"/>
                  </a:cubicBezTo>
                  <a:cubicBezTo>
                    <a:pt x="804" y="830"/>
                    <a:pt x="572" y="854"/>
                    <a:pt x="447" y="837"/>
                  </a:cubicBezTo>
                  <a:cubicBezTo>
                    <a:pt x="322" y="820"/>
                    <a:pt x="251" y="750"/>
                    <a:pt x="177" y="675"/>
                  </a:cubicBezTo>
                  <a:cubicBezTo>
                    <a:pt x="103" y="600"/>
                    <a:pt x="0" y="531"/>
                    <a:pt x="0" y="387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8"/>
            <p:cNvSpPr/>
            <p:nvPr/>
          </p:nvSpPr>
          <p:spPr>
            <a:xfrm>
              <a:off x="2010" y="2852"/>
              <a:ext cx="246" cy="132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27" name="Google Shape;1427;p18"/>
            <p:cNvGrpSpPr/>
            <p:nvPr/>
          </p:nvGrpSpPr>
          <p:grpSpPr>
            <a:xfrm>
              <a:off x="2203" y="2652"/>
              <a:ext cx="316" cy="250"/>
              <a:chOff x="1747" y="3190"/>
              <a:chExt cx="316" cy="250"/>
            </a:xfrm>
          </p:grpSpPr>
          <p:sp>
            <p:nvSpPr>
              <p:cNvPr id="1428" name="Google Shape;1428;p18"/>
              <p:cNvSpPr/>
              <p:nvPr/>
            </p:nvSpPr>
            <p:spPr>
              <a:xfrm>
                <a:off x="1750" y="3308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429" name="Google Shape;1429;p18"/>
              <p:cNvCxnSpPr/>
              <p:nvPr/>
            </p:nvCxnSpPr>
            <p:spPr>
              <a:xfrm>
                <a:off x="1750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0" name="Google Shape;1430;p18"/>
              <p:cNvCxnSpPr/>
              <p:nvPr/>
            </p:nvCxnSpPr>
            <p:spPr>
              <a:xfrm>
                <a:off x="2063" y="3301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31" name="Google Shape;1431;p18"/>
              <p:cNvSpPr/>
              <p:nvPr/>
            </p:nvSpPr>
            <p:spPr>
              <a:xfrm>
                <a:off x="1750" y="3301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2" name="Google Shape;1432;p18"/>
              <p:cNvSpPr/>
              <p:nvPr/>
            </p:nvSpPr>
            <p:spPr>
              <a:xfrm>
                <a:off x="1747" y="3242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33" name="Google Shape;1433;p18"/>
              <p:cNvGrpSpPr/>
              <p:nvPr/>
            </p:nvGrpSpPr>
            <p:grpSpPr>
              <a:xfrm>
                <a:off x="1790" y="3190"/>
                <a:ext cx="223" cy="250"/>
                <a:chOff x="2945" y="2425"/>
                <a:chExt cx="226" cy="250"/>
              </a:xfrm>
            </p:grpSpPr>
            <p:sp>
              <p:nvSpPr>
                <p:cNvPr id="1434" name="Google Shape;1434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35" name="Google Shape;1435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36" name="Google Shape;1436;p18"/>
            <p:cNvGrpSpPr/>
            <p:nvPr/>
          </p:nvGrpSpPr>
          <p:grpSpPr>
            <a:xfrm>
              <a:off x="1795" y="2907"/>
              <a:ext cx="316" cy="250"/>
              <a:chOff x="2221" y="3571"/>
              <a:chExt cx="316" cy="250"/>
            </a:xfrm>
          </p:grpSpPr>
          <p:sp>
            <p:nvSpPr>
              <p:cNvPr id="1437" name="Google Shape;1437;p18"/>
              <p:cNvSpPr/>
              <p:nvPr/>
            </p:nvSpPr>
            <p:spPr>
              <a:xfrm>
                <a:off x="2224" y="369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438" name="Google Shape;1438;p18"/>
              <p:cNvCxnSpPr/>
              <p:nvPr/>
            </p:nvCxnSpPr>
            <p:spPr>
              <a:xfrm>
                <a:off x="2224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39" name="Google Shape;1439;p18"/>
              <p:cNvCxnSpPr/>
              <p:nvPr/>
            </p:nvCxnSpPr>
            <p:spPr>
              <a:xfrm>
                <a:off x="2537" y="368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40" name="Google Shape;1440;p18"/>
              <p:cNvSpPr/>
              <p:nvPr/>
            </p:nvSpPr>
            <p:spPr>
              <a:xfrm>
                <a:off x="2224" y="368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1" name="Google Shape;1441;p18"/>
              <p:cNvSpPr/>
              <p:nvPr/>
            </p:nvSpPr>
            <p:spPr>
              <a:xfrm>
                <a:off x="2221" y="362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42" name="Google Shape;1442;p18"/>
              <p:cNvGrpSpPr/>
              <p:nvPr/>
            </p:nvGrpSpPr>
            <p:grpSpPr>
              <a:xfrm>
                <a:off x="2275" y="3571"/>
                <a:ext cx="232" cy="250"/>
                <a:chOff x="2941" y="2425"/>
                <a:chExt cx="235" cy="250"/>
              </a:xfrm>
            </p:grpSpPr>
            <p:sp>
              <p:nvSpPr>
                <p:cNvPr id="1443" name="Google Shape;1443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44" name="Google Shape;1444;p18"/>
                <p:cNvSpPr txBox="1"/>
                <p:nvPr/>
              </p:nvSpPr>
              <p:spPr>
                <a:xfrm>
                  <a:off x="2941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D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45" name="Google Shape;1445;p18"/>
            <p:cNvGrpSpPr/>
            <p:nvPr/>
          </p:nvGrpSpPr>
          <p:grpSpPr>
            <a:xfrm>
              <a:off x="2195" y="3198"/>
              <a:ext cx="315" cy="250"/>
              <a:chOff x="2903" y="2884"/>
              <a:chExt cx="315" cy="250"/>
            </a:xfrm>
          </p:grpSpPr>
          <p:grpSp>
            <p:nvGrpSpPr>
              <p:cNvPr id="1446" name="Google Shape;1446;p18"/>
              <p:cNvGrpSpPr/>
              <p:nvPr/>
            </p:nvGrpSpPr>
            <p:grpSpPr>
              <a:xfrm>
                <a:off x="2903" y="2938"/>
                <a:ext cx="315" cy="144"/>
                <a:chOff x="2903" y="2938"/>
                <a:chExt cx="315" cy="144"/>
              </a:xfrm>
            </p:grpSpPr>
            <p:sp>
              <p:nvSpPr>
                <p:cNvPr id="1447" name="Google Shape;1447;p18"/>
                <p:cNvSpPr/>
                <p:nvPr/>
              </p:nvSpPr>
              <p:spPr>
                <a:xfrm>
                  <a:off x="2903" y="3001"/>
                  <a:ext cx="312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448" name="Google Shape;1448;p18"/>
                <p:cNvCxnSpPr/>
                <p:nvPr/>
              </p:nvCxnSpPr>
              <p:spPr>
                <a:xfrm>
                  <a:off x="2903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449" name="Google Shape;1449;p18"/>
                <p:cNvCxnSpPr/>
                <p:nvPr/>
              </p:nvCxnSpPr>
              <p:spPr>
                <a:xfrm>
                  <a:off x="3215" y="2994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450" name="Google Shape;1450;p18"/>
                <p:cNvSpPr/>
                <p:nvPr/>
              </p:nvSpPr>
              <p:spPr>
                <a:xfrm>
                  <a:off x="2903" y="2994"/>
                  <a:ext cx="309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1" name="Google Shape;1451;p18"/>
                <p:cNvSpPr/>
                <p:nvPr/>
              </p:nvSpPr>
              <p:spPr>
                <a:xfrm>
                  <a:off x="2906" y="2938"/>
                  <a:ext cx="312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452" name="Google Shape;1452;p18"/>
              <p:cNvGrpSpPr/>
              <p:nvPr/>
            </p:nvGrpSpPr>
            <p:grpSpPr>
              <a:xfrm>
                <a:off x="2949" y="2884"/>
                <a:ext cx="232" cy="250"/>
                <a:chOff x="2940" y="2425"/>
                <a:chExt cx="235" cy="250"/>
              </a:xfrm>
            </p:grpSpPr>
            <p:sp>
              <p:nvSpPr>
                <p:cNvPr id="1453" name="Google Shape;1453;p18"/>
                <p:cNvSpPr/>
                <p:nvPr/>
              </p:nvSpPr>
              <p:spPr>
                <a:xfrm>
                  <a:off x="2982" y="2490"/>
                  <a:ext cx="146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54" name="Google Shape;1454;p18"/>
                <p:cNvSpPr txBox="1"/>
                <p:nvPr/>
              </p:nvSpPr>
              <p:spPr>
                <a:xfrm>
                  <a:off x="2940" y="2425"/>
                  <a:ext cx="23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455" name="Google Shape;1455;p18"/>
            <p:cNvGrpSpPr/>
            <p:nvPr/>
          </p:nvGrpSpPr>
          <p:grpSpPr>
            <a:xfrm>
              <a:off x="2607" y="2916"/>
              <a:ext cx="316" cy="250"/>
              <a:chOff x="2217" y="2884"/>
              <a:chExt cx="316" cy="250"/>
            </a:xfrm>
          </p:grpSpPr>
          <p:sp>
            <p:nvSpPr>
              <p:cNvPr id="1456" name="Google Shape;1456;p18"/>
              <p:cNvSpPr/>
              <p:nvPr/>
            </p:nvSpPr>
            <p:spPr>
              <a:xfrm>
                <a:off x="2220" y="3005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457" name="Google Shape;1457;p18"/>
              <p:cNvCxnSpPr/>
              <p:nvPr/>
            </p:nvCxnSpPr>
            <p:spPr>
              <a:xfrm>
                <a:off x="2220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458" name="Google Shape;1458;p18"/>
              <p:cNvCxnSpPr/>
              <p:nvPr/>
            </p:nvCxnSpPr>
            <p:spPr>
              <a:xfrm>
                <a:off x="2533" y="2998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459" name="Google Shape;1459;p18"/>
              <p:cNvSpPr/>
              <p:nvPr/>
            </p:nvSpPr>
            <p:spPr>
              <a:xfrm>
                <a:off x="2220" y="2998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0" name="Google Shape;1460;p18"/>
              <p:cNvSpPr/>
              <p:nvPr/>
            </p:nvSpPr>
            <p:spPr>
              <a:xfrm>
                <a:off x="2217" y="293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461" name="Google Shape;1461;p18"/>
              <p:cNvGrpSpPr/>
              <p:nvPr/>
            </p:nvGrpSpPr>
            <p:grpSpPr>
              <a:xfrm>
                <a:off x="2270" y="2884"/>
                <a:ext cx="223" cy="250"/>
                <a:chOff x="2945" y="2425"/>
                <a:chExt cx="226" cy="250"/>
              </a:xfrm>
            </p:grpSpPr>
            <p:sp>
              <p:nvSpPr>
                <p:cNvPr id="1462" name="Google Shape;1462;p18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463" name="Google Shape;1463;p18"/>
                <p:cNvSpPr txBox="1"/>
                <p:nvPr/>
              </p:nvSpPr>
              <p:spPr>
                <a:xfrm>
                  <a:off x="2945" y="2425"/>
                  <a:ext cx="22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B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464" name="Google Shape;1464;p18"/>
            <p:cNvSpPr/>
            <p:nvPr/>
          </p:nvSpPr>
          <p:spPr>
            <a:xfrm flipH="1">
              <a:off x="2505" y="2819"/>
              <a:ext cx="198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8"/>
            <p:cNvSpPr/>
            <p:nvPr/>
          </p:nvSpPr>
          <p:spPr>
            <a:xfrm rot="10800000">
              <a:off x="2484" y="3125"/>
              <a:ext cx="180" cy="141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triangl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8"/>
            <p:cNvSpPr/>
            <p:nvPr/>
          </p:nvSpPr>
          <p:spPr>
            <a:xfrm flipH="1" rot="10800000">
              <a:off x="2031" y="3107"/>
              <a:ext cx="204" cy="15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8"/>
            <p:cNvSpPr/>
            <p:nvPr/>
          </p:nvSpPr>
          <p:spPr>
            <a:xfrm rot="10800000">
              <a:off x="2400" y="3086"/>
              <a:ext cx="189" cy="153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8"/>
            <p:cNvSpPr/>
            <p:nvPr/>
          </p:nvSpPr>
          <p:spPr>
            <a:xfrm flipH="1">
              <a:off x="2124" y="3083"/>
              <a:ext cx="174" cy="147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18"/>
            <p:cNvSpPr txBox="1"/>
            <p:nvPr/>
          </p:nvSpPr>
          <p:spPr>
            <a:xfrm>
              <a:off x="1729" y="3612"/>
              <a:ext cx="1383" cy="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given these costs,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find new routing….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9"/>
                  </a:solidFill>
                  <a:latin typeface="Gill Sans"/>
                  <a:ea typeface="Gill Sans"/>
                  <a:cs typeface="Gill Sans"/>
                  <a:sym typeface="Gill Sans"/>
                </a:rPr>
                <a:t>resulting in new costs</a:t>
              </a:r>
              <a:endParaRPr/>
            </a:p>
          </p:txBody>
        </p:sp>
        <p:cxnSp>
          <p:nvCxnSpPr>
            <p:cNvPr id="1470" name="Google Shape;1470;p18"/>
            <p:cNvCxnSpPr/>
            <p:nvPr/>
          </p:nvCxnSpPr>
          <p:spPr>
            <a:xfrm rot="10800000">
              <a:off x="2358" y="3407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71" name="Google Shape;1471;p18"/>
            <p:cNvCxnSpPr/>
            <p:nvPr/>
          </p:nvCxnSpPr>
          <p:spPr>
            <a:xfrm rot="10800000">
              <a:off x="1938" y="3119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472" name="Google Shape;1472;p18"/>
            <p:cNvCxnSpPr/>
            <p:nvPr/>
          </p:nvCxnSpPr>
          <p:spPr>
            <a:xfrm rot="10800000">
              <a:off x="2778" y="3122"/>
              <a:ext cx="0" cy="156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473" name="Google Shape;1473;p18"/>
          <p:cNvSpPr/>
          <p:nvPr/>
        </p:nvSpPr>
        <p:spPr>
          <a:xfrm>
            <a:off x="7366000" y="4397375"/>
            <a:ext cx="1193800" cy="866775"/>
          </a:xfrm>
          <a:custGeom>
            <a:rect b="b" l="l" r="r" t="t"/>
            <a:pathLst>
              <a:path extrusionOk="0" h="546" w="752">
                <a:moveTo>
                  <a:pt x="752" y="264"/>
                </a:moveTo>
                <a:lnTo>
                  <a:pt x="383" y="546"/>
                </a:lnTo>
                <a:lnTo>
                  <a:pt x="0" y="248"/>
                </a:lnTo>
                <a:lnTo>
                  <a:pt x="383" y="0"/>
                </a:lnTo>
              </a:path>
            </a:pathLst>
          </a:custGeom>
          <a:noFill/>
          <a:ln cap="flat" cmpd="sng" w="5715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4" name="Google Shape;1474;p18"/>
          <p:cNvGrpSpPr/>
          <p:nvPr/>
        </p:nvGrpSpPr>
        <p:grpSpPr>
          <a:xfrm>
            <a:off x="7191375" y="4383088"/>
            <a:ext cx="1430338" cy="966787"/>
            <a:chOff x="1870" y="2772"/>
            <a:chExt cx="901" cy="609"/>
          </a:xfrm>
        </p:grpSpPr>
        <p:sp>
          <p:nvSpPr>
            <p:cNvPr id="1475" name="Google Shape;1475;p18"/>
            <p:cNvSpPr txBox="1"/>
            <p:nvPr/>
          </p:nvSpPr>
          <p:spPr>
            <a:xfrm>
              <a:off x="1870" y="2772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2+e</a:t>
              </a:r>
              <a:endParaRPr/>
            </a:p>
          </p:txBody>
        </p:sp>
        <p:sp>
          <p:nvSpPr>
            <p:cNvPr id="1476" name="Google Shape;1476;p18"/>
            <p:cNvSpPr txBox="1"/>
            <p:nvPr/>
          </p:nvSpPr>
          <p:spPr>
            <a:xfrm>
              <a:off x="2593" y="279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7" name="Google Shape;1477;p18"/>
            <p:cNvSpPr txBox="1"/>
            <p:nvPr/>
          </p:nvSpPr>
          <p:spPr>
            <a:xfrm>
              <a:off x="2501" y="3189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8" name="Google Shape;1478;p18"/>
            <p:cNvSpPr txBox="1"/>
            <p:nvPr/>
          </p:nvSpPr>
          <p:spPr>
            <a:xfrm>
              <a:off x="1987" y="315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0</a:t>
              </a:r>
              <a:endParaRPr/>
            </a:p>
          </p:txBody>
        </p:sp>
        <p:sp>
          <p:nvSpPr>
            <p:cNvPr id="1479" name="Google Shape;1479;p18"/>
            <p:cNvSpPr txBox="1"/>
            <p:nvPr/>
          </p:nvSpPr>
          <p:spPr>
            <a:xfrm>
              <a:off x="2135" y="3009"/>
              <a:ext cx="305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1+e</a:t>
              </a:r>
              <a:endParaRPr/>
            </a:p>
          </p:txBody>
        </p:sp>
        <p:sp>
          <p:nvSpPr>
            <p:cNvPr id="1480" name="Google Shape;1480;p18"/>
            <p:cNvSpPr txBox="1"/>
            <p:nvPr/>
          </p:nvSpPr>
          <p:spPr>
            <a:xfrm>
              <a:off x="2380" y="3003"/>
              <a:ext cx="1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sp>
        <p:nvSpPr>
          <p:cNvPr id="1481" name="Google Shape;1481;p18"/>
          <p:cNvSpPr txBox="1"/>
          <p:nvPr>
            <p:ph idx="12" type="sldNum"/>
          </p:nvPr>
        </p:nvSpPr>
        <p:spPr>
          <a:xfrm>
            <a:off x="8456154" y="6533627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82" name="Google Shape;1482;p18"/>
          <p:cNvSpPr txBox="1"/>
          <p:nvPr>
            <p:ph idx="11" type="ftr"/>
          </p:nvPr>
        </p:nvSpPr>
        <p:spPr>
          <a:xfrm>
            <a:off x="6375496" y="6532813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487" name="Google Shape;14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8" name="Google Shape;1488;p19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75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89" name="Google Shape;1489;p19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90" name="Google Shape;1490;p19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1491" name="Google Shape;1491;p1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492" name="Google Shape;1492;p1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497" name="Google Shape;149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788" y="942975"/>
            <a:ext cx="6399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20"/>
          <p:cNvSpPr txBox="1"/>
          <p:nvPr>
            <p:ph type="title"/>
          </p:nvPr>
        </p:nvSpPr>
        <p:spPr>
          <a:xfrm>
            <a:off x="466725" y="296863"/>
            <a:ext cx="7772400" cy="8413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Distance vector algorithm </a:t>
            </a:r>
            <a:endParaRPr/>
          </a:p>
        </p:txBody>
      </p:sp>
      <p:sp>
        <p:nvSpPr>
          <p:cNvPr id="1499" name="Google Shape;1499;p20"/>
          <p:cNvSpPr txBox="1"/>
          <p:nvPr>
            <p:ph idx="1" type="body"/>
          </p:nvPr>
        </p:nvSpPr>
        <p:spPr>
          <a:xfrm>
            <a:off x="533400" y="1600200"/>
            <a:ext cx="79533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Bellman-Ford equation (dynamic programming)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let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  d</a:t>
            </a:r>
            <a:r>
              <a:rPr baseline="-25000" lang="en-US"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(y) := cost of least-cost path from x to 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then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  </a:t>
            </a:r>
            <a:r>
              <a:rPr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(y) = </a:t>
            </a:r>
            <a:r>
              <a:rPr i="1"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min</a:t>
            </a:r>
            <a:r>
              <a:rPr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{c(x,v) + d</a:t>
            </a:r>
            <a:r>
              <a:rPr baseline="-25000"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r>
              <a:rPr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(y) }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lang="en-US" sz="3200">
                <a:latin typeface="Gill Sans"/>
                <a:ea typeface="Gill Sans"/>
                <a:cs typeface="Gill Sans"/>
                <a:sym typeface="Gill Sans"/>
              </a:rPr>
              <a:t>  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00" name="Google Shape;1500;p20"/>
          <p:cNvSpPr txBox="1"/>
          <p:nvPr/>
        </p:nvSpPr>
        <p:spPr>
          <a:xfrm>
            <a:off x="2220913" y="4138613"/>
            <a:ext cx="295275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Comic Sans MS"/>
                <a:ea typeface="Comic Sans MS"/>
                <a:cs typeface="Comic Sans MS"/>
                <a:sym typeface="Comic Sans MS"/>
              </a:rPr>
              <a:t>v</a:t>
            </a:r>
            <a:endParaRPr/>
          </a:p>
        </p:txBody>
      </p:sp>
      <p:sp>
        <p:nvSpPr>
          <p:cNvPr id="1501" name="Google Shape;1501;p20"/>
          <p:cNvSpPr txBox="1"/>
          <p:nvPr/>
        </p:nvSpPr>
        <p:spPr>
          <a:xfrm>
            <a:off x="3017838" y="5126038"/>
            <a:ext cx="24495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cost to neighbor v</a:t>
            </a:r>
            <a:endParaRPr/>
          </a:p>
        </p:txBody>
      </p:sp>
      <p:sp>
        <p:nvSpPr>
          <p:cNvPr id="1502" name="Google Shape;1502;p20"/>
          <p:cNvSpPr txBox="1"/>
          <p:nvPr/>
        </p:nvSpPr>
        <p:spPr>
          <a:xfrm>
            <a:off x="2116138" y="5762625"/>
            <a:ext cx="444341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min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taken over all neighbors v of x</a:t>
            </a:r>
            <a:endParaRPr/>
          </a:p>
        </p:txBody>
      </p:sp>
      <p:sp>
        <p:nvSpPr>
          <p:cNvPr id="1503" name="Google Shape;1503;p20"/>
          <p:cNvSpPr txBox="1"/>
          <p:nvPr/>
        </p:nvSpPr>
        <p:spPr>
          <a:xfrm>
            <a:off x="4130675" y="4730750"/>
            <a:ext cx="479425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cost from neighbor v to destination y</a:t>
            </a:r>
            <a:endParaRPr/>
          </a:p>
        </p:txBody>
      </p:sp>
      <p:cxnSp>
        <p:nvCxnSpPr>
          <p:cNvPr id="1504" name="Google Shape;1504;p20"/>
          <p:cNvCxnSpPr/>
          <p:nvPr/>
        </p:nvCxnSpPr>
        <p:spPr>
          <a:xfrm>
            <a:off x="2363788" y="4549775"/>
            <a:ext cx="0" cy="1282700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5" name="Google Shape;1505;p20"/>
          <p:cNvCxnSpPr/>
          <p:nvPr/>
        </p:nvCxnSpPr>
        <p:spPr>
          <a:xfrm>
            <a:off x="3344863" y="4359275"/>
            <a:ext cx="0" cy="892175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6" name="Google Shape;1506;p20"/>
          <p:cNvCxnSpPr/>
          <p:nvPr/>
        </p:nvCxnSpPr>
        <p:spPr>
          <a:xfrm>
            <a:off x="4649788" y="4427538"/>
            <a:ext cx="0" cy="434975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07" name="Google Shape;1507;p2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08" name="Google Shape;1508;p2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513" name="Google Shape;151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238" y="839788"/>
            <a:ext cx="50276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1514" name="Google Shape;1514;p21"/>
          <p:cNvSpPr txBox="1"/>
          <p:nvPr>
            <p:ph type="title"/>
          </p:nvPr>
        </p:nvSpPr>
        <p:spPr>
          <a:xfrm>
            <a:off x="533400" y="174625"/>
            <a:ext cx="7772400" cy="8747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Bellman-Ford example </a:t>
            </a:r>
            <a:endParaRPr/>
          </a:p>
        </p:txBody>
      </p:sp>
      <p:grpSp>
        <p:nvGrpSpPr>
          <p:cNvPr id="1515" name="Google Shape;1515;p21"/>
          <p:cNvGrpSpPr/>
          <p:nvPr/>
        </p:nvGrpSpPr>
        <p:grpSpPr>
          <a:xfrm>
            <a:off x="276225" y="1470025"/>
            <a:ext cx="3571875" cy="2236788"/>
            <a:chOff x="3162" y="1071"/>
            <a:chExt cx="2250" cy="1409"/>
          </a:xfrm>
        </p:grpSpPr>
        <p:sp>
          <p:nvSpPr>
            <p:cNvPr id="1516" name="Google Shape;1516;p21"/>
            <p:cNvSpPr/>
            <p:nvPr/>
          </p:nvSpPr>
          <p:spPr>
            <a:xfrm>
              <a:off x="3162" y="1071"/>
              <a:ext cx="2250" cy="1409"/>
            </a:xfrm>
            <a:custGeom>
              <a:rect b="b" l="l" r="r" t="t"/>
              <a:pathLst>
                <a:path extrusionOk="0" h="1409" w="2250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21"/>
            <p:cNvSpPr/>
            <p:nvPr/>
          </p:nvSpPr>
          <p:spPr>
            <a:xfrm>
              <a:off x="3498" y="1620"/>
              <a:ext cx="342" cy="186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21"/>
            <p:cNvSpPr/>
            <p:nvPr/>
          </p:nvSpPr>
          <p:spPr>
            <a:xfrm>
              <a:off x="3238" y="1862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19" name="Google Shape;1519;p21"/>
            <p:cNvCxnSpPr/>
            <p:nvPr/>
          </p:nvCxnSpPr>
          <p:spPr>
            <a:xfrm>
              <a:off x="3238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0" name="Google Shape;1520;p21"/>
            <p:cNvCxnSpPr/>
            <p:nvPr/>
          </p:nvCxnSpPr>
          <p:spPr>
            <a:xfrm>
              <a:off x="3551" y="185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21" name="Google Shape;1521;p21"/>
            <p:cNvSpPr/>
            <p:nvPr/>
          </p:nvSpPr>
          <p:spPr>
            <a:xfrm>
              <a:off x="3238" y="185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21"/>
            <p:cNvSpPr/>
            <p:nvPr/>
          </p:nvSpPr>
          <p:spPr>
            <a:xfrm>
              <a:off x="3235" y="1796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21"/>
            <p:cNvSpPr/>
            <p:nvPr/>
          </p:nvSpPr>
          <p:spPr>
            <a:xfrm>
              <a:off x="3712" y="224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24" name="Google Shape;1524;p21"/>
            <p:cNvCxnSpPr/>
            <p:nvPr/>
          </p:nvCxnSpPr>
          <p:spPr>
            <a:xfrm>
              <a:off x="3712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5" name="Google Shape;1525;p21"/>
            <p:cNvCxnSpPr/>
            <p:nvPr/>
          </p:nvCxnSpPr>
          <p:spPr>
            <a:xfrm>
              <a:off x="4025" y="224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26" name="Google Shape;1526;p21"/>
            <p:cNvSpPr/>
            <p:nvPr/>
          </p:nvSpPr>
          <p:spPr>
            <a:xfrm>
              <a:off x="3712" y="224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21"/>
            <p:cNvSpPr/>
            <p:nvPr/>
          </p:nvSpPr>
          <p:spPr>
            <a:xfrm>
              <a:off x="3709" y="218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21"/>
            <p:cNvSpPr/>
            <p:nvPr/>
          </p:nvSpPr>
          <p:spPr>
            <a:xfrm>
              <a:off x="3708" y="1559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29" name="Google Shape;1529;p21"/>
            <p:cNvCxnSpPr/>
            <p:nvPr/>
          </p:nvCxnSpPr>
          <p:spPr>
            <a:xfrm>
              <a:off x="3708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0" name="Google Shape;1530;p21"/>
            <p:cNvCxnSpPr/>
            <p:nvPr/>
          </p:nvCxnSpPr>
          <p:spPr>
            <a:xfrm>
              <a:off x="4021" y="1552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31" name="Google Shape;1531;p21"/>
            <p:cNvSpPr/>
            <p:nvPr/>
          </p:nvSpPr>
          <p:spPr>
            <a:xfrm>
              <a:off x="3708" y="1552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21"/>
            <p:cNvSpPr/>
            <p:nvPr/>
          </p:nvSpPr>
          <p:spPr>
            <a:xfrm>
              <a:off x="3705" y="1493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21"/>
            <p:cNvSpPr/>
            <p:nvPr/>
          </p:nvSpPr>
          <p:spPr>
            <a:xfrm>
              <a:off x="4391" y="1555"/>
              <a:ext cx="312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34" name="Google Shape;1534;p21"/>
            <p:cNvCxnSpPr/>
            <p:nvPr/>
          </p:nvCxnSpPr>
          <p:spPr>
            <a:xfrm>
              <a:off x="4391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5" name="Google Shape;1535;p21"/>
            <p:cNvCxnSpPr/>
            <p:nvPr/>
          </p:nvCxnSpPr>
          <p:spPr>
            <a:xfrm>
              <a:off x="4703" y="154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36" name="Google Shape;1536;p21"/>
            <p:cNvSpPr/>
            <p:nvPr/>
          </p:nvSpPr>
          <p:spPr>
            <a:xfrm>
              <a:off x="4391" y="1548"/>
              <a:ext cx="309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21"/>
            <p:cNvSpPr/>
            <p:nvPr/>
          </p:nvSpPr>
          <p:spPr>
            <a:xfrm>
              <a:off x="4394" y="1492"/>
              <a:ext cx="312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21"/>
            <p:cNvSpPr/>
            <p:nvPr/>
          </p:nvSpPr>
          <p:spPr>
            <a:xfrm>
              <a:off x="4401" y="224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39" name="Google Shape;1539;p21"/>
            <p:cNvCxnSpPr/>
            <p:nvPr/>
          </p:nvCxnSpPr>
          <p:spPr>
            <a:xfrm>
              <a:off x="4401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0" name="Google Shape;1540;p21"/>
            <p:cNvCxnSpPr/>
            <p:nvPr/>
          </p:nvCxnSpPr>
          <p:spPr>
            <a:xfrm>
              <a:off x="4714" y="223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1" name="Google Shape;1541;p21"/>
            <p:cNvSpPr/>
            <p:nvPr/>
          </p:nvSpPr>
          <p:spPr>
            <a:xfrm>
              <a:off x="4401" y="223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21"/>
            <p:cNvSpPr/>
            <p:nvPr/>
          </p:nvSpPr>
          <p:spPr>
            <a:xfrm>
              <a:off x="4398" y="218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21"/>
            <p:cNvSpPr/>
            <p:nvPr/>
          </p:nvSpPr>
          <p:spPr>
            <a:xfrm>
              <a:off x="4966" y="1905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44" name="Google Shape;1544;p21"/>
            <p:cNvCxnSpPr/>
            <p:nvPr/>
          </p:nvCxnSpPr>
          <p:spPr>
            <a:xfrm>
              <a:off x="4966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5" name="Google Shape;1545;p21"/>
            <p:cNvCxnSpPr/>
            <p:nvPr/>
          </p:nvCxnSpPr>
          <p:spPr>
            <a:xfrm>
              <a:off x="5279" y="1898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546" name="Google Shape;1546;p21"/>
            <p:cNvSpPr/>
            <p:nvPr/>
          </p:nvSpPr>
          <p:spPr>
            <a:xfrm>
              <a:off x="4966" y="1898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21"/>
            <p:cNvSpPr/>
            <p:nvPr/>
          </p:nvSpPr>
          <p:spPr>
            <a:xfrm>
              <a:off x="4963" y="1839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21"/>
            <p:cNvSpPr/>
            <p:nvPr/>
          </p:nvSpPr>
          <p:spPr>
            <a:xfrm>
              <a:off x="4557" y="1647"/>
              <a:ext cx="1" cy="522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21"/>
            <p:cNvSpPr/>
            <p:nvPr/>
          </p:nvSpPr>
          <p:spPr>
            <a:xfrm>
              <a:off x="3864" y="1653"/>
              <a:ext cx="1" cy="537"/>
            </a:xfrm>
            <a:custGeom>
              <a:rect b="b" l="l" r="r" t="t"/>
              <a:pathLst>
                <a:path extrusionOk="0" h="537" w="1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21"/>
            <p:cNvSpPr/>
            <p:nvPr/>
          </p:nvSpPr>
          <p:spPr>
            <a:xfrm>
              <a:off x="4029" y="1638"/>
              <a:ext cx="504" cy="600"/>
            </a:xfrm>
            <a:custGeom>
              <a:rect b="b" l="l" r="r" t="t"/>
              <a:pathLst>
                <a:path extrusionOk="0" h="174" w="378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21"/>
            <p:cNvSpPr/>
            <p:nvPr/>
          </p:nvSpPr>
          <p:spPr>
            <a:xfrm>
              <a:off x="4716" y="1986"/>
              <a:ext cx="366" cy="270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21"/>
            <p:cNvSpPr/>
            <p:nvPr/>
          </p:nvSpPr>
          <p:spPr>
            <a:xfrm>
              <a:off x="4035" y="226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21"/>
            <p:cNvSpPr/>
            <p:nvPr/>
          </p:nvSpPr>
          <p:spPr>
            <a:xfrm>
              <a:off x="3444" y="1944"/>
              <a:ext cx="276" cy="264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21"/>
            <p:cNvSpPr/>
            <p:nvPr/>
          </p:nvSpPr>
          <p:spPr>
            <a:xfrm>
              <a:off x="4029" y="1578"/>
              <a:ext cx="366" cy="1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21"/>
            <p:cNvSpPr/>
            <p:nvPr/>
          </p:nvSpPr>
          <p:spPr>
            <a:xfrm>
              <a:off x="4704" y="1575"/>
              <a:ext cx="396" cy="267"/>
            </a:xfrm>
            <a:custGeom>
              <a:rect b="b" l="l" r="r" t="t"/>
              <a:pathLst>
                <a:path extrusionOk="0" h="267" w="396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21"/>
            <p:cNvSpPr/>
            <p:nvPr/>
          </p:nvSpPr>
          <p:spPr>
            <a:xfrm>
              <a:off x="3387" y="1146"/>
              <a:ext cx="1110" cy="645"/>
            </a:xfrm>
            <a:custGeom>
              <a:rect b="b" l="l" r="r" t="t"/>
              <a:pathLst>
                <a:path extrusionOk="0" h="645" w="1110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57" name="Google Shape;1557;p21"/>
            <p:cNvGrpSpPr/>
            <p:nvPr/>
          </p:nvGrpSpPr>
          <p:grpSpPr>
            <a:xfrm>
              <a:off x="3287" y="1744"/>
              <a:ext cx="205" cy="250"/>
              <a:chOff x="2954" y="2425"/>
              <a:chExt cx="208" cy="250"/>
            </a:xfrm>
          </p:grpSpPr>
          <p:sp>
            <p:nvSpPr>
              <p:cNvPr id="1558" name="Google Shape;1558;p21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9" name="Google Shape;1559;p21"/>
              <p:cNvSpPr txBox="1"/>
              <p:nvPr/>
            </p:nvSpPr>
            <p:spPr>
              <a:xfrm>
                <a:off x="2954" y="2425"/>
                <a:ext cx="208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0" name="Google Shape;1560;p21"/>
            <p:cNvGrpSpPr/>
            <p:nvPr/>
          </p:nvGrpSpPr>
          <p:grpSpPr>
            <a:xfrm>
              <a:off x="4461" y="2128"/>
              <a:ext cx="196" cy="250"/>
              <a:chOff x="2958" y="2425"/>
              <a:chExt cx="199" cy="250"/>
            </a:xfrm>
          </p:grpSpPr>
          <p:sp>
            <p:nvSpPr>
              <p:cNvPr id="1561" name="Google Shape;1561;p21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2" name="Google Shape;1562;p21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3" name="Google Shape;1563;p21"/>
            <p:cNvGrpSpPr/>
            <p:nvPr/>
          </p:nvGrpSpPr>
          <p:grpSpPr>
            <a:xfrm>
              <a:off x="3772" y="2095"/>
              <a:ext cx="212" cy="288"/>
              <a:chOff x="2951" y="2395"/>
              <a:chExt cx="213" cy="288"/>
            </a:xfrm>
          </p:grpSpPr>
          <p:sp>
            <p:nvSpPr>
              <p:cNvPr id="1564" name="Google Shape;1564;p21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5" name="Google Shape;1565;p21"/>
              <p:cNvSpPr txBox="1"/>
              <p:nvPr/>
            </p:nvSpPr>
            <p:spPr>
              <a:xfrm>
                <a:off x="2951" y="2395"/>
                <a:ext cx="213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  <p:grpSp>
          <p:nvGrpSpPr>
            <p:cNvPr id="1566" name="Google Shape;1566;p21"/>
            <p:cNvGrpSpPr/>
            <p:nvPr/>
          </p:nvGrpSpPr>
          <p:grpSpPr>
            <a:xfrm>
              <a:off x="4438" y="1438"/>
              <a:ext cx="232" cy="250"/>
              <a:chOff x="2941" y="2425"/>
              <a:chExt cx="235" cy="250"/>
            </a:xfrm>
          </p:grpSpPr>
          <p:sp>
            <p:nvSpPr>
              <p:cNvPr id="1567" name="Google Shape;1567;p21"/>
              <p:cNvSpPr/>
              <p:nvPr/>
            </p:nvSpPr>
            <p:spPr>
              <a:xfrm>
                <a:off x="2982" y="2490"/>
                <a:ext cx="146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8" name="Google Shape;1568;p21"/>
              <p:cNvSpPr txBox="1"/>
              <p:nvPr/>
            </p:nvSpPr>
            <p:spPr>
              <a:xfrm>
                <a:off x="2941" y="2425"/>
                <a:ext cx="235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69" name="Google Shape;1569;p21"/>
            <p:cNvGrpSpPr/>
            <p:nvPr/>
          </p:nvGrpSpPr>
          <p:grpSpPr>
            <a:xfrm>
              <a:off x="3771" y="1438"/>
              <a:ext cx="196" cy="250"/>
              <a:chOff x="2958" y="2425"/>
              <a:chExt cx="199" cy="250"/>
            </a:xfrm>
          </p:grpSpPr>
          <p:sp>
            <p:nvSpPr>
              <p:cNvPr id="1570" name="Google Shape;1570;p21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1" name="Google Shape;1571;p21"/>
              <p:cNvSpPr txBox="1"/>
              <p:nvPr/>
            </p:nvSpPr>
            <p:spPr>
              <a:xfrm>
                <a:off x="2958" y="2425"/>
                <a:ext cx="199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72" name="Google Shape;1572;p21"/>
            <p:cNvGrpSpPr/>
            <p:nvPr/>
          </p:nvGrpSpPr>
          <p:grpSpPr>
            <a:xfrm>
              <a:off x="5025" y="1756"/>
              <a:ext cx="212" cy="288"/>
              <a:chOff x="2949" y="2395"/>
              <a:chExt cx="214" cy="288"/>
            </a:xfrm>
          </p:grpSpPr>
          <p:sp>
            <p:nvSpPr>
              <p:cNvPr id="1573" name="Google Shape;1573;p21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4" name="Google Shape;1574;p21"/>
              <p:cNvSpPr txBox="1"/>
              <p:nvPr/>
            </p:nvSpPr>
            <p:spPr>
              <a:xfrm>
                <a:off x="2949" y="2395"/>
                <a:ext cx="214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  <p:sp>
          <p:nvSpPr>
            <p:cNvPr id="1575" name="Google Shape;1575;p21"/>
            <p:cNvSpPr txBox="1"/>
            <p:nvPr/>
          </p:nvSpPr>
          <p:spPr>
            <a:xfrm>
              <a:off x="3493" y="1568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21"/>
            <p:cNvSpPr txBox="1"/>
            <p:nvPr/>
          </p:nvSpPr>
          <p:spPr>
            <a:xfrm>
              <a:off x="3841" y="1787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21"/>
            <p:cNvSpPr txBox="1"/>
            <p:nvPr/>
          </p:nvSpPr>
          <p:spPr>
            <a:xfrm>
              <a:off x="3406" y="200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21"/>
            <p:cNvSpPr txBox="1"/>
            <p:nvPr/>
          </p:nvSpPr>
          <p:spPr>
            <a:xfrm>
              <a:off x="4225" y="1880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21"/>
            <p:cNvSpPr txBox="1"/>
            <p:nvPr/>
          </p:nvSpPr>
          <p:spPr>
            <a:xfrm>
              <a:off x="4162" y="2234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21"/>
            <p:cNvSpPr txBox="1"/>
            <p:nvPr/>
          </p:nvSpPr>
          <p:spPr>
            <a:xfrm>
              <a:off x="4522" y="180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21"/>
            <p:cNvSpPr txBox="1"/>
            <p:nvPr/>
          </p:nvSpPr>
          <p:spPr>
            <a:xfrm>
              <a:off x="4882" y="2069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21"/>
            <p:cNvSpPr txBox="1"/>
            <p:nvPr/>
          </p:nvSpPr>
          <p:spPr>
            <a:xfrm>
              <a:off x="4855" y="153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21"/>
            <p:cNvSpPr txBox="1"/>
            <p:nvPr/>
          </p:nvSpPr>
          <p:spPr>
            <a:xfrm>
              <a:off x="4120" y="1382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21"/>
            <p:cNvSpPr txBox="1"/>
            <p:nvPr/>
          </p:nvSpPr>
          <p:spPr>
            <a:xfrm>
              <a:off x="3769" y="1115"/>
              <a:ext cx="196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5" name="Google Shape;1585;p21"/>
          <p:cNvSpPr txBox="1"/>
          <p:nvPr/>
        </p:nvSpPr>
        <p:spPr>
          <a:xfrm>
            <a:off x="3765550" y="1770063"/>
            <a:ext cx="504507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clearly,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5,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3,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3</a:t>
            </a:r>
            <a:endParaRPr/>
          </a:p>
        </p:txBody>
      </p:sp>
      <p:sp>
        <p:nvSpPr>
          <p:cNvPr id="1586" name="Google Shape;1586;p21"/>
          <p:cNvSpPr txBox="1"/>
          <p:nvPr/>
        </p:nvSpPr>
        <p:spPr>
          <a:xfrm>
            <a:off x="4275138" y="2928938"/>
            <a:ext cx="3900487" cy="22828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min { c(u,v) +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c(u,x) +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c(u,w) + d</a:t>
            </a:r>
            <a:r>
              <a:rPr baseline="-25000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}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= min {2 + 5,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1 + 3,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5 + 3}  = 4</a:t>
            </a:r>
            <a:endParaRPr/>
          </a:p>
        </p:txBody>
      </p:sp>
      <p:sp>
        <p:nvSpPr>
          <p:cNvPr id="1587" name="Google Shape;1587;p21"/>
          <p:cNvSpPr txBox="1"/>
          <p:nvPr/>
        </p:nvSpPr>
        <p:spPr>
          <a:xfrm>
            <a:off x="596643" y="5061409"/>
            <a:ext cx="6765925" cy="819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node achieving minimum is next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hop in shortest path, used in forwarding table</a:t>
            </a:r>
            <a:endParaRPr/>
          </a:p>
        </p:txBody>
      </p:sp>
      <p:sp>
        <p:nvSpPr>
          <p:cNvPr id="1588" name="Google Shape;1588;p21"/>
          <p:cNvSpPr txBox="1"/>
          <p:nvPr/>
        </p:nvSpPr>
        <p:spPr>
          <a:xfrm>
            <a:off x="3862388" y="2466975"/>
            <a:ext cx="2725737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B-F equation says:</a:t>
            </a:r>
            <a:endParaRPr/>
          </a:p>
        </p:txBody>
      </p:sp>
      <p:sp>
        <p:nvSpPr>
          <p:cNvPr id="1589" name="Google Shape;1589;p2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0" name="Google Shape;1590;p2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595" name="Google Shape;15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2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Distance vector algorithm </a:t>
            </a:r>
            <a:endParaRPr/>
          </a:p>
        </p:txBody>
      </p:sp>
      <p:sp>
        <p:nvSpPr>
          <p:cNvPr id="1597" name="Google Shape;1597;p22"/>
          <p:cNvSpPr txBox="1"/>
          <p:nvPr>
            <p:ph idx="1" type="body"/>
          </p:nvPr>
        </p:nvSpPr>
        <p:spPr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(y)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= estimate of least cost from x to y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x maintains  distance vector </a:t>
            </a:r>
            <a:r>
              <a:rPr b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= [D</a:t>
            </a:r>
            <a:r>
              <a:rPr baseline="-25000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(y): y є N ]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node x: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Gill Sans"/>
                <a:ea typeface="Gill Sans"/>
                <a:cs typeface="Gill Sans"/>
                <a:sym typeface="Gill Sans"/>
              </a:rPr>
              <a:t>knows cost to each neighbor v: </a:t>
            </a: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c(x,v)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Gill Sans"/>
                <a:ea typeface="Gill Sans"/>
                <a:cs typeface="Gill Sans"/>
                <a:sym typeface="Gill Sans"/>
              </a:rPr>
              <a:t>maintains its neighbors’ distance vectors. For each neighbor v, x maintains </a:t>
            </a:r>
            <a:br>
              <a:rPr lang="en-US" sz="2800">
                <a:latin typeface="Gill Sans"/>
                <a:ea typeface="Gill Sans"/>
                <a:cs typeface="Gill Sans"/>
                <a:sym typeface="Gill Sans"/>
              </a:rPr>
            </a:br>
            <a:r>
              <a:rPr b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= [D</a:t>
            </a:r>
            <a:r>
              <a:rPr baseline="-25000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v</a:t>
            </a: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(y): y є N ]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t/>
            </a:r>
            <a:endParaRPr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98" name="Google Shape;1598;p2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599" name="Google Shape;1599;p2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p23"/>
          <p:cNvSpPr txBox="1"/>
          <p:nvPr>
            <p:ph idx="1" type="body"/>
          </p:nvPr>
        </p:nvSpPr>
        <p:spPr>
          <a:xfrm>
            <a:off x="533400" y="1600200"/>
            <a:ext cx="7772400" cy="241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</a:rPr>
              <a:t>key idea:</a:t>
            </a:r>
            <a:r>
              <a:rPr lang="en-US" sz="3200">
                <a:solidFill>
                  <a:srgbClr val="CC0000"/>
                </a:solidFill>
              </a:rPr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from time-to-time, each node sends its own distance vector estimate to neighbors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when x receives new DV estimate from neighbor, it updates its own DV using B-F equation:</a:t>
            </a:r>
            <a:endParaRPr/>
          </a:p>
        </p:txBody>
      </p:sp>
      <p:sp>
        <p:nvSpPr>
          <p:cNvPr id="1605" name="Google Shape;1605;p23"/>
          <p:cNvSpPr/>
          <p:nvPr/>
        </p:nvSpPr>
        <p:spPr>
          <a:xfrm>
            <a:off x="1003300" y="3821113"/>
            <a:ext cx="7816850" cy="519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(y) ← min</a:t>
            </a:r>
            <a:r>
              <a:rPr baseline="-25000"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{c(x,v) + D</a:t>
            </a:r>
            <a:r>
              <a:rPr baseline="-25000"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v</a:t>
            </a:r>
            <a:r>
              <a:rPr i="1" lang="en-US" sz="2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(y)}  for each node y ∊ N</a:t>
            </a:r>
            <a:endParaRPr/>
          </a:p>
        </p:txBody>
      </p:sp>
      <p:sp>
        <p:nvSpPr>
          <p:cNvPr id="1606" name="Google Shape;1606;p23"/>
          <p:cNvSpPr/>
          <p:nvPr/>
        </p:nvSpPr>
        <p:spPr>
          <a:xfrm>
            <a:off x="385763" y="464026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Char char="❖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under minor, natural conditions, the estimate </a:t>
            </a:r>
            <a:r>
              <a:rPr i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i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i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(y) converge to the actual least cost 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</a:t>
            </a:r>
            <a:r>
              <a:rPr baseline="-25000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(y)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pic>
        <p:nvPicPr>
          <p:cNvPr descr="underline_base" id="1607" name="Google Shape;160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08" name="Google Shape;1608;p23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Distance vector algorithm </a:t>
            </a:r>
            <a:endParaRPr/>
          </a:p>
        </p:txBody>
      </p:sp>
      <p:sp>
        <p:nvSpPr>
          <p:cNvPr id="1609" name="Google Shape;1609;p2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10" name="Google Shape;1610;p2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24"/>
          <p:cNvSpPr txBox="1"/>
          <p:nvPr>
            <p:ph idx="1" type="body"/>
          </p:nvPr>
        </p:nvSpPr>
        <p:spPr>
          <a:xfrm>
            <a:off x="561975" y="1417638"/>
            <a:ext cx="37814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iterative, asynchronous:</a:t>
            </a:r>
            <a:r>
              <a:rPr lang="en-US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each local iteration caused by: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local link cost change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DV update message from neighbor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distributed: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each node notifies neighbors </a:t>
            </a:r>
            <a:r>
              <a:rPr i="1" lang="en-US" sz="2400">
                <a:latin typeface="Gill Sans"/>
                <a:ea typeface="Gill Sans"/>
                <a:cs typeface="Gill Sans"/>
                <a:sym typeface="Gill Sans"/>
              </a:rPr>
              <a:t>only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when its DV changes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neighbors then notify their neighbors if necessary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16" name="Google Shape;1616;p24"/>
          <p:cNvSpPr txBox="1"/>
          <p:nvPr/>
        </p:nvSpPr>
        <p:spPr>
          <a:xfrm>
            <a:off x="5257800" y="1751013"/>
            <a:ext cx="3524250" cy="4141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wait</a:t>
            </a: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(change in local link cost or msg from neighbor)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recompute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estimates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if DV to any dest has changed, </a:t>
            </a:r>
            <a:r>
              <a:rPr i="1" lang="en-US" sz="24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notify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neighbors 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17" name="Google Shape;1617;p24"/>
          <p:cNvCxnSpPr/>
          <p:nvPr/>
        </p:nvCxnSpPr>
        <p:spPr>
          <a:xfrm>
            <a:off x="6811963" y="3055938"/>
            <a:ext cx="0" cy="590550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8" name="Google Shape;1618;p24"/>
          <p:cNvCxnSpPr/>
          <p:nvPr/>
        </p:nvCxnSpPr>
        <p:spPr>
          <a:xfrm>
            <a:off x="6791325" y="4075113"/>
            <a:ext cx="0" cy="590550"/>
          </a:xfrm>
          <a:prstGeom prst="straightConnector1">
            <a:avLst/>
          </a:prstGeom>
          <a:noFill/>
          <a:ln cap="flat" cmpd="sng" w="19050">
            <a:solidFill>
              <a:srgbClr val="0000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19" name="Google Shape;1619;p24"/>
          <p:cNvSpPr/>
          <p:nvPr/>
        </p:nvSpPr>
        <p:spPr>
          <a:xfrm>
            <a:off x="5229225" y="2160588"/>
            <a:ext cx="1552575" cy="3581400"/>
          </a:xfrm>
          <a:custGeom>
            <a:rect b="b" l="l" r="r" t="t"/>
            <a:pathLst>
              <a:path extrusionOk="0" h="2256" w="978">
                <a:moveTo>
                  <a:pt x="960" y="2010"/>
                </a:moveTo>
                <a:lnTo>
                  <a:pt x="961" y="2256"/>
                </a:lnTo>
                <a:lnTo>
                  <a:pt x="0" y="2256"/>
                </a:lnTo>
                <a:lnTo>
                  <a:pt x="0" y="0"/>
                </a:lnTo>
                <a:lnTo>
                  <a:pt x="978" y="0"/>
                </a:lnTo>
                <a:lnTo>
                  <a:pt x="978" y="155"/>
                </a:lnTo>
              </a:path>
            </a:pathLst>
          </a:custGeom>
          <a:noFill/>
          <a:ln cap="flat" cmpd="sng" w="19050">
            <a:solidFill>
              <a:srgbClr val="000099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0" name="Google Shape;1620;p24"/>
          <p:cNvSpPr txBox="1"/>
          <p:nvPr/>
        </p:nvSpPr>
        <p:spPr>
          <a:xfrm>
            <a:off x="4916488" y="1327150"/>
            <a:ext cx="1625600" cy="519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each node:</a:t>
            </a:r>
            <a:endParaRPr/>
          </a:p>
        </p:txBody>
      </p:sp>
      <p:pic>
        <p:nvPicPr>
          <p:cNvPr descr="underline_base" id="1621" name="Google Shape;162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950" y="1066800"/>
            <a:ext cx="6399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22" name="Google Shape;1622;p24"/>
          <p:cNvSpPr txBox="1"/>
          <p:nvPr>
            <p:ph type="title"/>
          </p:nvPr>
        </p:nvSpPr>
        <p:spPr>
          <a:xfrm>
            <a:off x="533400" y="2397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Distance vector algorithm </a:t>
            </a:r>
            <a:endParaRPr/>
          </a:p>
        </p:txBody>
      </p:sp>
      <p:sp>
        <p:nvSpPr>
          <p:cNvPr id="1623" name="Google Shape;1623;p2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624" name="Google Shape;1624;p2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9" name="Google Shape;1629;p25"/>
          <p:cNvCxnSpPr/>
          <p:nvPr/>
        </p:nvCxnSpPr>
        <p:spPr>
          <a:xfrm>
            <a:off x="1219200" y="14478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30" name="Google Shape;1630;p25"/>
          <p:cNvCxnSpPr/>
          <p:nvPr/>
        </p:nvCxnSpPr>
        <p:spPr>
          <a:xfrm>
            <a:off x="914400" y="16764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1" name="Google Shape;1631;p25"/>
          <p:cNvSpPr txBox="1"/>
          <p:nvPr/>
        </p:nvSpPr>
        <p:spPr>
          <a:xfrm>
            <a:off x="1219200" y="12906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632" name="Google Shape;1632;p25"/>
          <p:cNvSpPr txBox="1"/>
          <p:nvPr/>
        </p:nvSpPr>
        <p:spPr>
          <a:xfrm>
            <a:off x="914400" y="167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633" name="Google Shape;1633;p25"/>
          <p:cNvSpPr txBox="1"/>
          <p:nvPr/>
        </p:nvSpPr>
        <p:spPr>
          <a:xfrm>
            <a:off x="914400" y="197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634" name="Google Shape;1634;p25"/>
          <p:cNvSpPr txBox="1"/>
          <p:nvPr/>
        </p:nvSpPr>
        <p:spPr>
          <a:xfrm>
            <a:off x="914400" y="2281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635" name="Google Shape;1635;p25"/>
          <p:cNvSpPr txBox="1"/>
          <p:nvPr/>
        </p:nvSpPr>
        <p:spPr>
          <a:xfrm>
            <a:off x="1219200" y="1671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0  2   7</a:t>
            </a:r>
            <a:endParaRPr/>
          </a:p>
        </p:txBody>
      </p:sp>
      <p:sp>
        <p:nvSpPr>
          <p:cNvPr id="1636" name="Google Shape;1636;p25"/>
          <p:cNvSpPr txBox="1"/>
          <p:nvPr/>
        </p:nvSpPr>
        <p:spPr>
          <a:xfrm>
            <a:off x="12192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37" name="Google Shape;1637;p25"/>
          <p:cNvSpPr txBox="1"/>
          <p:nvPr/>
        </p:nvSpPr>
        <p:spPr>
          <a:xfrm>
            <a:off x="14478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38" name="Google Shape;1638;p25"/>
          <p:cNvSpPr txBox="1"/>
          <p:nvPr/>
        </p:nvSpPr>
        <p:spPr>
          <a:xfrm>
            <a:off x="18288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39" name="Google Shape;1639;p25"/>
          <p:cNvSpPr txBox="1"/>
          <p:nvPr/>
        </p:nvSpPr>
        <p:spPr>
          <a:xfrm>
            <a:off x="12192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40" name="Google Shape;1640;p25"/>
          <p:cNvSpPr txBox="1"/>
          <p:nvPr/>
        </p:nvSpPr>
        <p:spPr>
          <a:xfrm>
            <a:off x="14478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41" name="Google Shape;1641;p25"/>
          <p:cNvSpPr txBox="1"/>
          <p:nvPr/>
        </p:nvSpPr>
        <p:spPr>
          <a:xfrm>
            <a:off x="18288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42" name="Google Shape;1642;p25"/>
          <p:cNvSpPr txBox="1"/>
          <p:nvPr/>
        </p:nvSpPr>
        <p:spPr>
          <a:xfrm rot="-5400000">
            <a:off x="2650332" y="202644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643" name="Google Shape;1643;p25"/>
          <p:cNvSpPr txBox="1"/>
          <p:nvPr/>
        </p:nvSpPr>
        <p:spPr>
          <a:xfrm>
            <a:off x="1352550" y="1158875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644" name="Google Shape;1644;p25"/>
          <p:cNvSpPr txBox="1"/>
          <p:nvPr/>
        </p:nvSpPr>
        <p:spPr>
          <a:xfrm rot="-5400000">
            <a:off x="518319" y="381079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645" name="Google Shape;1645;p25"/>
          <p:cNvSpPr txBox="1"/>
          <p:nvPr/>
        </p:nvSpPr>
        <p:spPr>
          <a:xfrm rot="-5400000">
            <a:off x="518318" y="5618957"/>
            <a:ext cx="53816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cxnSp>
        <p:nvCxnSpPr>
          <p:cNvPr id="1646" name="Google Shape;1646;p25"/>
          <p:cNvCxnSpPr/>
          <p:nvPr/>
        </p:nvCxnSpPr>
        <p:spPr>
          <a:xfrm>
            <a:off x="3276600" y="14478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7" name="Google Shape;1647;p25"/>
          <p:cNvCxnSpPr/>
          <p:nvPr/>
        </p:nvCxnSpPr>
        <p:spPr>
          <a:xfrm>
            <a:off x="2971800" y="16764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48" name="Google Shape;1648;p25"/>
          <p:cNvSpPr txBox="1"/>
          <p:nvPr/>
        </p:nvSpPr>
        <p:spPr>
          <a:xfrm>
            <a:off x="3276600" y="12906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649" name="Google Shape;1649;p25"/>
          <p:cNvSpPr txBox="1"/>
          <p:nvPr/>
        </p:nvSpPr>
        <p:spPr>
          <a:xfrm>
            <a:off x="2971800" y="167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650" name="Google Shape;1650;p25"/>
          <p:cNvSpPr txBox="1"/>
          <p:nvPr/>
        </p:nvSpPr>
        <p:spPr>
          <a:xfrm>
            <a:off x="2971800" y="197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651" name="Google Shape;1651;p25"/>
          <p:cNvSpPr txBox="1"/>
          <p:nvPr/>
        </p:nvSpPr>
        <p:spPr>
          <a:xfrm>
            <a:off x="2971800" y="2281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652" name="Google Shape;1652;p25"/>
          <p:cNvSpPr txBox="1"/>
          <p:nvPr/>
        </p:nvSpPr>
        <p:spPr>
          <a:xfrm>
            <a:off x="3297238" y="16716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cxnSp>
        <p:nvCxnSpPr>
          <p:cNvPr id="1653" name="Google Shape;1653;p25"/>
          <p:cNvCxnSpPr/>
          <p:nvPr/>
        </p:nvCxnSpPr>
        <p:spPr>
          <a:xfrm>
            <a:off x="1219200" y="32004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54" name="Google Shape;1654;p25"/>
          <p:cNvCxnSpPr/>
          <p:nvPr/>
        </p:nvCxnSpPr>
        <p:spPr>
          <a:xfrm>
            <a:off x="914400" y="34290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55" name="Google Shape;1655;p25"/>
          <p:cNvSpPr txBox="1"/>
          <p:nvPr/>
        </p:nvSpPr>
        <p:spPr>
          <a:xfrm>
            <a:off x="1219200" y="30432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656" name="Google Shape;1656;p25"/>
          <p:cNvSpPr txBox="1"/>
          <p:nvPr/>
        </p:nvSpPr>
        <p:spPr>
          <a:xfrm>
            <a:off x="914400" y="3424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657" name="Google Shape;1657;p25"/>
          <p:cNvSpPr txBox="1"/>
          <p:nvPr/>
        </p:nvSpPr>
        <p:spPr>
          <a:xfrm>
            <a:off x="914400" y="3729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658" name="Google Shape;1658;p25"/>
          <p:cNvSpPr txBox="1"/>
          <p:nvPr/>
        </p:nvSpPr>
        <p:spPr>
          <a:xfrm>
            <a:off x="914400" y="4033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659" name="Google Shape;1659;p25"/>
          <p:cNvSpPr txBox="1"/>
          <p:nvPr/>
        </p:nvSpPr>
        <p:spPr>
          <a:xfrm>
            <a:off x="1524000" y="34242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60" name="Google Shape;1660;p25"/>
          <p:cNvSpPr txBox="1"/>
          <p:nvPr/>
        </p:nvSpPr>
        <p:spPr>
          <a:xfrm>
            <a:off x="1828800" y="34242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61" name="Google Shape;1661;p25"/>
          <p:cNvSpPr txBox="1"/>
          <p:nvPr/>
        </p:nvSpPr>
        <p:spPr>
          <a:xfrm>
            <a:off x="12192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62" name="Google Shape;1662;p25"/>
          <p:cNvSpPr txBox="1"/>
          <p:nvPr/>
        </p:nvSpPr>
        <p:spPr>
          <a:xfrm>
            <a:off x="14478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63" name="Google Shape;1663;p25"/>
          <p:cNvSpPr txBox="1"/>
          <p:nvPr/>
        </p:nvSpPr>
        <p:spPr>
          <a:xfrm>
            <a:off x="18288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64" name="Google Shape;1664;p25"/>
          <p:cNvSpPr txBox="1"/>
          <p:nvPr/>
        </p:nvSpPr>
        <p:spPr>
          <a:xfrm>
            <a:off x="1341438" y="2933700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665" name="Google Shape;1665;p25"/>
          <p:cNvCxnSpPr/>
          <p:nvPr/>
        </p:nvCxnSpPr>
        <p:spPr>
          <a:xfrm>
            <a:off x="1219200" y="50292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6" name="Google Shape;1666;p25"/>
          <p:cNvCxnSpPr/>
          <p:nvPr/>
        </p:nvCxnSpPr>
        <p:spPr>
          <a:xfrm>
            <a:off x="914400" y="52578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7" name="Google Shape;1667;p25"/>
          <p:cNvSpPr txBox="1"/>
          <p:nvPr/>
        </p:nvSpPr>
        <p:spPr>
          <a:xfrm>
            <a:off x="1219200" y="48720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668" name="Google Shape;1668;p25"/>
          <p:cNvSpPr txBox="1"/>
          <p:nvPr/>
        </p:nvSpPr>
        <p:spPr>
          <a:xfrm>
            <a:off x="914400" y="5253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669" name="Google Shape;1669;p25"/>
          <p:cNvSpPr txBox="1"/>
          <p:nvPr/>
        </p:nvSpPr>
        <p:spPr>
          <a:xfrm>
            <a:off x="914400" y="5557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670" name="Google Shape;1670;p25"/>
          <p:cNvSpPr txBox="1"/>
          <p:nvPr/>
        </p:nvSpPr>
        <p:spPr>
          <a:xfrm>
            <a:off x="914400" y="5862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671" name="Google Shape;1671;p25"/>
          <p:cNvSpPr txBox="1"/>
          <p:nvPr/>
        </p:nvSpPr>
        <p:spPr>
          <a:xfrm>
            <a:off x="1219200" y="5638800"/>
            <a:ext cx="990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72" name="Google Shape;1672;p25"/>
          <p:cNvSpPr txBox="1"/>
          <p:nvPr/>
        </p:nvSpPr>
        <p:spPr>
          <a:xfrm>
            <a:off x="1447800" y="5634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73" name="Google Shape;1673;p25"/>
          <p:cNvSpPr txBox="1"/>
          <p:nvPr/>
        </p:nvSpPr>
        <p:spPr>
          <a:xfrm>
            <a:off x="1828800" y="5634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674" name="Google Shape;1674;p25"/>
          <p:cNvSpPr txBox="1"/>
          <p:nvPr/>
        </p:nvSpPr>
        <p:spPr>
          <a:xfrm>
            <a:off x="12192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675" name="Google Shape;1675;p25"/>
          <p:cNvSpPr txBox="1"/>
          <p:nvPr/>
        </p:nvSpPr>
        <p:spPr>
          <a:xfrm>
            <a:off x="14478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676" name="Google Shape;1676;p25"/>
          <p:cNvSpPr txBox="1"/>
          <p:nvPr/>
        </p:nvSpPr>
        <p:spPr>
          <a:xfrm>
            <a:off x="18288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677" name="Google Shape;1677;p25"/>
          <p:cNvSpPr txBox="1"/>
          <p:nvPr/>
        </p:nvSpPr>
        <p:spPr>
          <a:xfrm>
            <a:off x="1363663" y="4740275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678" name="Google Shape;1678;p25"/>
          <p:cNvSpPr txBox="1"/>
          <p:nvPr/>
        </p:nvSpPr>
        <p:spPr>
          <a:xfrm>
            <a:off x="1219200" y="3500438"/>
            <a:ext cx="9461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2   0   1</a:t>
            </a:r>
            <a:endParaRPr/>
          </a:p>
        </p:txBody>
      </p:sp>
      <p:sp>
        <p:nvSpPr>
          <p:cNvPr id="1679" name="Google Shape;1679;p25"/>
          <p:cNvSpPr txBox="1"/>
          <p:nvPr/>
        </p:nvSpPr>
        <p:spPr>
          <a:xfrm>
            <a:off x="1219200" y="5257800"/>
            <a:ext cx="990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 ∞  ∞</a:t>
            </a:r>
            <a:endParaRPr/>
          </a:p>
        </p:txBody>
      </p:sp>
      <p:sp>
        <p:nvSpPr>
          <p:cNvPr id="1680" name="Google Shape;1680;p25"/>
          <p:cNvSpPr txBox="1"/>
          <p:nvPr/>
        </p:nvSpPr>
        <p:spPr>
          <a:xfrm>
            <a:off x="3260725" y="2006600"/>
            <a:ext cx="946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2   0   1</a:t>
            </a:r>
            <a:endParaRPr/>
          </a:p>
        </p:txBody>
      </p:sp>
      <p:sp>
        <p:nvSpPr>
          <p:cNvPr id="1681" name="Google Shape;1681;p25"/>
          <p:cNvSpPr txBox="1"/>
          <p:nvPr/>
        </p:nvSpPr>
        <p:spPr>
          <a:xfrm>
            <a:off x="3260725" y="2322513"/>
            <a:ext cx="946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7   1   0</a:t>
            </a:r>
            <a:endParaRPr/>
          </a:p>
        </p:txBody>
      </p:sp>
      <p:cxnSp>
        <p:nvCxnSpPr>
          <p:cNvPr id="1682" name="Google Shape;1682;p25"/>
          <p:cNvCxnSpPr/>
          <p:nvPr/>
        </p:nvCxnSpPr>
        <p:spPr>
          <a:xfrm>
            <a:off x="2209800" y="1981200"/>
            <a:ext cx="685800" cy="15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3" name="Google Shape;1683;p25"/>
          <p:cNvCxnSpPr/>
          <p:nvPr/>
        </p:nvCxnSpPr>
        <p:spPr>
          <a:xfrm>
            <a:off x="2133600" y="2057400"/>
            <a:ext cx="685800" cy="31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4" name="Google Shape;1684;p25"/>
          <p:cNvCxnSpPr/>
          <p:nvPr/>
        </p:nvCxnSpPr>
        <p:spPr>
          <a:xfrm flipH="1" rot="10800000">
            <a:off x="2133600" y="2514600"/>
            <a:ext cx="762000" cy="1295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5" name="Google Shape;1685;p25"/>
          <p:cNvCxnSpPr/>
          <p:nvPr/>
        </p:nvCxnSpPr>
        <p:spPr>
          <a:xfrm>
            <a:off x="2133600" y="4114800"/>
            <a:ext cx="609600" cy="114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6" name="Google Shape;1686;p25"/>
          <p:cNvCxnSpPr/>
          <p:nvPr/>
        </p:nvCxnSpPr>
        <p:spPr>
          <a:xfrm flipH="1" rot="10800000">
            <a:off x="2133600" y="2590800"/>
            <a:ext cx="838200" cy="342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7" name="Google Shape;1687;p25"/>
          <p:cNvCxnSpPr/>
          <p:nvPr/>
        </p:nvCxnSpPr>
        <p:spPr>
          <a:xfrm flipH="1" rot="10800000">
            <a:off x="2209800" y="4343400"/>
            <a:ext cx="762000" cy="175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8" name="Google Shape;1688;p25"/>
          <p:cNvCxnSpPr/>
          <p:nvPr/>
        </p:nvCxnSpPr>
        <p:spPr>
          <a:xfrm>
            <a:off x="609600" y="6345238"/>
            <a:ext cx="5410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689" name="Google Shape;1689;p25"/>
          <p:cNvSpPr txBox="1"/>
          <p:nvPr/>
        </p:nvSpPr>
        <p:spPr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grpSp>
        <p:nvGrpSpPr>
          <p:cNvPr id="1690" name="Google Shape;1690;p25"/>
          <p:cNvGrpSpPr/>
          <p:nvPr/>
        </p:nvGrpSpPr>
        <p:grpSpPr>
          <a:xfrm>
            <a:off x="6632575" y="2911475"/>
            <a:ext cx="2184400" cy="1212850"/>
            <a:chOff x="2352" y="0"/>
            <a:chExt cx="1376" cy="764"/>
          </a:xfrm>
        </p:grpSpPr>
        <p:sp>
          <p:nvSpPr>
            <p:cNvPr id="1691" name="Google Shape;1691;p25"/>
            <p:cNvSpPr/>
            <p:nvPr/>
          </p:nvSpPr>
          <p:spPr>
            <a:xfrm>
              <a:off x="2352" y="0"/>
              <a:ext cx="1376" cy="764"/>
            </a:xfrm>
            <a:custGeom>
              <a:rect b="b" l="l" r="r" t="t"/>
              <a:pathLst>
                <a:path extrusionOk="0" h="764" w="1376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92" name="Google Shape;1692;p25"/>
            <p:cNvGrpSpPr/>
            <p:nvPr/>
          </p:nvGrpSpPr>
          <p:grpSpPr>
            <a:xfrm>
              <a:off x="2448" y="70"/>
              <a:ext cx="1161" cy="676"/>
              <a:chOff x="-17" y="1282"/>
              <a:chExt cx="1161" cy="676"/>
            </a:xfrm>
          </p:grpSpPr>
          <p:sp>
            <p:nvSpPr>
              <p:cNvPr id="1693" name="Google Shape;1693;p25"/>
              <p:cNvSpPr/>
              <p:nvPr/>
            </p:nvSpPr>
            <p:spPr>
              <a:xfrm>
                <a:off x="246" y="1476"/>
                <a:ext cx="222" cy="180"/>
              </a:xfrm>
              <a:custGeom>
                <a:rect b="b" l="l" r="r" t="t"/>
                <a:pathLst>
                  <a:path extrusionOk="0" h="180" w="222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4" name="Google Shape;1694;p25"/>
              <p:cNvSpPr/>
              <p:nvPr/>
            </p:nvSpPr>
            <p:spPr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695" name="Google Shape;1695;p25"/>
              <p:cNvCxnSpPr/>
              <p:nvPr/>
            </p:nvCxnSpPr>
            <p:spPr>
              <a:xfrm>
                <a:off x="-14" y="1705"/>
                <a:ext cx="1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96" name="Google Shape;1696;p25"/>
              <p:cNvCxnSpPr/>
              <p:nvPr/>
            </p:nvCxnSpPr>
            <p:spPr>
              <a:xfrm>
                <a:off x="299" y="1705"/>
                <a:ext cx="1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697" name="Google Shape;1697;p25"/>
              <p:cNvSpPr/>
              <p:nvPr/>
            </p:nvSpPr>
            <p:spPr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8" name="Google Shape;1698;p25"/>
              <p:cNvSpPr/>
              <p:nvPr/>
            </p:nvSpPr>
            <p:spPr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99" name="Google Shape;1699;p25"/>
              <p:cNvSpPr/>
              <p:nvPr/>
            </p:nvSpPr>
            <p:spPr>
              <a:xfrm>
                <a:off x="651" y="1476"/>
                <a:ext cx="216" cy="189"/>
              </a:xfrm>
              <a:custGeom>
                <a:rect b="b" l="l" r="r" t="t"/>
                <a:pathLst>
                  <a:path extrusionOk="0" h="189" w="216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00" name="Google Shape;1700;p25"/>
              <p:cNvSpPr/>
              <p:nvPr/>
            </p:nvSpPr>
            <p:spPr>
              <a:xfrm>
                <a:off x="303" y="1740"/>
                <a:ext cx="540" cy="3"/>
              </a:xfrm>
              <a:custGeom>
                <a:rect b="b" l="l" r="r" t="t"/>
                <a:pathLst>
                  <a:path extrusionOk="0" h="3" w="540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01" name="Google Shape;1701;p25"/>
              <p:cNvGrpSpPr/>
              <p:nvPr/>
            </p:nvGrpSpPr>
            <p:grpSpPr>
              <a:xfrm>
                <a:off x="39" y="1594"/>
                <a:ext cx="196" cy="250"/>
                <a:chOff x="2959" y="2425"/>
                <a:chExt cx="197" cy="250"/>
              </a:xfrm>
            </p:grpSpPr>
            <p:sp>
              <p:nvSpPr>
                <p:cNvPr id="1702" name="Google Shape;1702;p25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3" name="Google Shape;1703;p25"/>
                <p:cNvSpPr txBox="1"/>
                <p:nvPr/>
              </p:nvSpPr>
              <p:spPr>
                <a:xfrm>
                  <a:off x="2959" y="2425"/>
                  <a:ext cx="197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x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704" name="Google Shape;1704;p25"/>
              <p:cNvGrpSpPr/>
              <p:nvPr/>
            </p:nvGrpSpPr>
            <p:grpSpPr>
              <a:xfrm>
                <a:off x="828" y="1576"/>
                <a:ext cx="316" cy="288"/>
                <a:chOff x="1740" y="2272"/>
                <a:chExt cx="316" cy="288"/>
              </a:xfrm>
            </p:grpSpPr>
            <p:sp>
              <p:nvSpPr>
                <p:cNvPr id="1705" name="Google Shape;1705;p25"/>
                <p:cNvSpPr/>
                <p:nvPr/>
              </p:nvSpPr>
              <p:spPr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706" name="Google Shape;1706;p25"/>
                <p:cNvCxnSpPr/>
                <p:nvPr/>
              </p:nvCxnSpPr>
              <p:spPr>
                <a:xfrm>
                  <a:off x="1743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07" name="Google Shape;1707;p25"/>
                <p:cNvCxnSpPr/>
                <p:nvPr/>
              </p:nvCxnSpPr>
              <p:spPr>
                <a:xfrm>
                  <a:off x="2056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708" name="Google Shape;1708;p25"/>
                <p:cNvSpPr/>
                <p:nvPr/>
              </p:nvSpPr>
              <p:spPr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09" name="Google Shape;1709;p25"/>
                <p:cNvSpPr/>
                <p:nvPr/>
              </p:nvSpPr>
              <p:spPr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710" name="Google Shape;1710;p25"/>
                <p:cNvGrpSpPr/>
                <p:nvPr/>
              </p:nvGrpSpPr>
              <p:grpSpPr>
                <a:xfrm>
                  <a:off x="1795" y="2272"/>
                  <a:ext cx="212" cy="288"/>
                  <a:chOff x="2951" y="2395"/>
                  <a:chExt cx="213" cy="288"/>
                </a:xfrm>
              </p:grpSpPr>
              <p:sp>
                <p:nvSpPr>
                  <p:cNvPr id="1711" name="Google Shape;1711;p25"/>
                  <p:cNvSpPr/>
                  <p:nvPr/>
                </p:nvSpPr>
                <p:spPr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12" name="Google Shape;1712;p25"/>
                  <p:cNvSpPr txBox="1"/>
                  <p:nvPr/>
                </p:nvSpPr>
                <p:spPr>
                  <a:xfrm>
                    <a:off x="2951" y="2395"/>
                    <a:ext cx="213" cy="28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z</a:t>
                    </a:r>
                    <a:endParaRPr/>
                  </a:p>
                </p:txBody>
              </p:sp>
            </p:grpSp>
          </p:grpSp>
          <p:sp>
            <p:nvSpPr>
              <p:cNvPr id="1713" name="Google Shape;1713;p25"/>
              <p:cNvSpPr txBox="1"/>
              <p:nvPr/>
            </p:nvSpPr>
            <p:spPr>
              <a:xfrm>
                <a:off x="724" y="1397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4" name="Google Shape;1714;p25"/>
              <p:cNvSpPr txBox="1"/>
              <p:nvPr/>
            </p:nvSpPr>
            <p:spPr>
              <a:xfrm>
                <a:off x="196" y="1394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5" name="Google Shape;1715;p25"/>
              <p:cNvSpPr txBox="1"/>
              <p:nvPr/>
            </p:nvSpPr>
            <p:spPr>
              <a:xfrm>
                <a:off x="481" y="1727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16" name="Google Shape;1716;p25"/>
              <p:cNvGrpSpPr/>
              <p:nvPr/>
            </p:nvGrpSpPr>
            <p:grpSpPr>
              <a:xfrm>
                <a:off x="408" y="1282"/>
                <a:ext cx="316" cy="250"/>
                <a:chOff x="1740" y="2302"/>
                <a:chExt cx="316" cy="250"/>
              </a:xfrm>
            </p:grpSpPr>
            <p:sp>
              <p:nvSpPr>
                <p:cNvPr id="1717" name="Google Shape;1717;p25"/>
                <p:cNvSpPr/>
                <p:nvPr/>
              </p:nvSpPr>
              <p:spPr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718" name="Google Shape;1718;p25"/>
                <p:cNvCxnSpPr/>
                <p:nvPr/>
              </p:nvCxnSpPr>
              <p:spPr>
                <a:xfrm>
                  <a:off x="1743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719" name="Google Shape;1719;p25"/>
                <p:cNvCxnSpPr/>
                <p:nvPr/>
              </p:nvCxnSpPr>
              <p:spPr>
                <a:xfrm>
                  <a:off x="2056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720" name="Google Shape;1720;p25"/>
                <p:cNvSpPr/>
                <p:nvPr/>
              </p:nvSpPr>
              <p:spPr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21" name="Google Shape;1721;p25"/>
                <p:cNvSpPr/>
                <p:nvPr/>
              </p:nvSpPr>
              <p:spPr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722" name="Google Shape;1722;p25"/>
                <p:cNvGrpSpPr/>
                <p:nvPr/>
              </p:nvGrpSpPr>
              <p:grpSpPr>
                <a:xfrm>
                  <a:off x="1803" y="2302"/>
                  <a:ext cx="196" cy="250"/>
                  <a:chOff x="2958" y="2425"/>
                  <a:chExt cx="198" cy="250"/>
                </a:xfrm>
              </p:grpSpPr>
              <p:sp>
                <p:nvSpPr>
                  <p:cNvPr id="1723" name="Google Shape;1723;p25"/>
                  <p:cNvSpPr/>
                  <p:nvPr/>
                </p:nvSpPr>
                <p:spPr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724" name="Google Shape;1724;p25"/>
                  <p:cNvSpPr txBox="1"/>
                  <p:nvPr/>
                </p:nvSpPr>
                <p:spPr>
                  <a:xfrm>
                    <a:off x="2958" y="2425"/>
                    <a:ext cx="198" cy="2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y</a:t>
                    </a:r>
                    <a:endParaRPr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sp>
        <p:nvSpPr>
          <p:cNvPr id="1725" name="Google Shape;1725;p25"/>
          <p:cNvSpPr txBox="1"/>
          <p:nvPr/>
        </p:nvSpPr>
        <p:spPr>
          <a:xfrm>
            <a:off x="263525" y="1104900"/>
            <a:ext cx="9207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x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726" name="Google Shape;1726;p25"/>
          <p:cNvSpPr/>
          <p:nvPr/>
        </p:nvSpPr>
        <p:spPr>
          <a:xfrm>
            <a:off x="1219200" y="16764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7" name="Google Shape;1727;p25"/>
          <p:cNvSpPr/>
          <p:nvPr/>
        </p:nvSpPr>
        <p:spPr>
          <a:xfrm>
            <a:off x="1219200" y="37338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8" name="Google Shape;1728;p25"/>
          <p:cNvSpPr/>
          <p:nvPr/>
        </p:nvSpPr>
        <p:spPr>
          <a:xfrm>
            <a:off x="1219200" y="59436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9" name="Google Shape;1729;p25"/>
          <p:cNvSpPr/>
          <p:nvPr/>
        </p:nvSpPr>
        <p:spPr>
          <a:xfrm>
            <a:off x="3297238" y="16764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0" name="Google Shape;1730;p25"/>
          <p:cNvSpPr/>
          <p:nvPr/>
        </p:nvSpPr>
        <p:spPr>
          <a:xfrm>
            <a:off x="1590675" y="187325"/>
            <a:ext cx="43180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 = min{c(x,y) + 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(y), c(x,z) + 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(y)} </a:t>
            </a:r>
            <a:b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= min{2+0 , 7+1} = 2</a:t>
            </a:r>
            <a:endParaRPr/>
          </a:p>
        </p:txBody>
      </p:sp>
      <p:cxnSp>
        <p:nvCxnSpPr>
          <p:cNvPr id="1731" name="Google Shape;1731;p25"/>
          <p:cNvCxnSpPr/>
          <p:nvPr/>
        </p:nvCxnSpPr>
        <p:spPr>
          <a:xfrm flipH="1">
            <a:off x="3760788" y="809625"/>
            <a:ext cx="809625" cy="966788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2" name="Google Shape;1732;p25"/>
          <p:cNvSpPr/>
          <p:nvPr/>
        </p:nvSpPr>
        <p:spPr>
          <a:xfrm>
            <a:off x="6384925" y="28575"/>
            <a:ext cx="2667000" cy="1082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min{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c(x,y) + </a:t>
            </a:r>
            <a:b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(z), c(x,z) + 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} 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min{2+1 , 7+0} = 3</a:t>
            </a:r>
            <a:endParaRPr/>
          </a:p>
        </p:txBody>
      </p:sp>
      <p:cxnSp>
        <p:nvCxnSpPr>
          <p:cNvPr id="1733" name="Google Shape;1733;p25"/>
          <p:cNvCxnSpPr/>
          <p:nvPr/>
        </p:nvCxnSpPr>
        <p:spPr>
          <a:xfrm flipH="1">
            <a:off x="4179888" y="482600"/>
            <a:ext cx="2586037" cy="13335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734" name="Google Shape;1734;p25"/>
          <p:cNvSpPr txBox="1"/>
          <p:nvPr/>
        </p:nvSpPr>
        <p:spPr>
          <a:xfrm>
            <a:off x="3922713" y="1674813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735" name="Google Shape;1735;p25"/>
          <p:cNvSpPr txBox="1"/>
          <p:nvPr/>
        </p:nvSpPr>
        <p:spPr>
          <a:xfrm>
            <a:off x="3579813" y="1679575"/>
            <a:ext cx="3429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endParaRPr/>
          </a:p>
        </p:txBody>
      </p:sp>
      <p:sp>
        <p:nvSpPr>
          <p:cNvPr id="1736" name="Google Shape;1736;p25"/>
          <p:cNvSpPr txBox="1"/>
          <p:nvPr/>
        </p:nvSpPr>
        <p:spPr>
          <a:xfrm>
            <a:off x="292100" y="2851150"/>
            <a:ext cx="9207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y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737" name="Google Shape;1737;p25"/>
          <p:cNvSpPr txBox="1"/>
          <p:nvPr/>
        </p:nvSpPr>
        <p:spPr>
          <a:xfrm>
            <a:off x="311150" y="4699000"/>
            <a:ext cx="9080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z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738" name="Google Shape;1738;p25"/>
          <p:cNvSpPr txBox="1"/>
          <p:nvPr/>
        </p:nvSpPr>
        <p:spPr>
          <a:xfrm>
            <a:off x="3413125" y="1143000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739" name="Google Shape;1739;p25"/>
          <p:cNvSpPr txBox="1"/>
          <p:nvPr/>
        </p:nvSpPr>
        <p:spPr>
          <a:xfrm rot="-5400000">
            <a:off x="561182" y="2067719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40" name="Google Shape;1740;p2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741" name="Google Shape;1741;p2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46" name="Google Shape;1746;p26"/>
          <p:cNvCxnSpPr/>
          <p:nvPr/>
        </p:nvCxnSpPr>
        <p:spPr>
          <a:xfrm>
            <a:off x="5486400" y="15240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7" name="Google Shape;1747;p26"/>
          <p:cNvCxnSpPr/>
          <p:nvPr/>
        </p:nvCxnSpPr>
        <p:spPr>
          <a:xfrm>
            <a:off x="5181600" y="17526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48" name="Google Shape;1748;p26"/>
          <p:cNvSpPr txBox="1"/>
          <p:nvPr/>
        </p:nvSpPr>
        <p:spPr>
          <a:xfrm>
            <a:off x="5486400" y="13668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749" name="Google Shape;1749;p26"/>
          <p:cNvSpPr txBox="1"/>
          <p:nvPr/>
        </p:nvSpPr>
        <p:spPr>
          <a:xfrm>
            <a:off x="5181600" y="1747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750" name="Google Shape;1750;p26"/>
          <p:cNvSpPr txBox="1"/>
          <p:nvPr/>
        </p:nvSpPr>
        <p:spPr>
          <a:xfrm>
            <a:off x="5181600" y="2052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751" name="Google Shape;1751;p26"/>
          <p:cNvSpPr txBox="1"/>
          <p:nvPr/>
        </p:nvSpPr>
        <p:spPr>
          <a:xfrm>
            <a:off x="5181600" y="2357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752" name="Google Shape;1752;p26"/>
          <p:cNvSpPr txBox="1"/>
          <p:nvPr/>
        </p:nvSpPr>
        <p:spPr>
          <a:xfrm>
            <a:off x="5486400" y="17478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0  2   3</a:t>
            </a:r>
            <a:endParaRPr/>
          </a:p>
        </p:txBody>
      </p:sp>
      <p:sp>
        <p:nvSpPr>
          <p:cNvPr id="1753" name="Google Shape;1753;p26"/>
          <p:cNvSpPr txBox="1"/>
          <p:nvPr/>
        </p:nvSpPr>
        <p:spPr>
          <a:xfrm rot="-5400000">
            <a:off x="4820443" y="2167732"/>
            <a:ext cx="53816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54" name="Google Shape;1754;p26"/>
          <p:cNvSpPr txBox="1"/>
          <p:nvPr/>
        </p:nvSpPr>
        <p:spPr>
          <a:xfrm>
            <a:off x="5608638" y="1223963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755" name="Google Shape;1755;p26"/>
          <p:cNvCxnSpPr/>
          <p:nvPr/>
        </p:nvCxnSpPr>
        <p:spPr>
          <a:xfrm>
            <a:off x="3276600" y="32004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56" name="Google Shape;1756;p26"/>
          <p:cNvCxnSpPr/>
          <p:nvPr/>
        </p:nvCxnSpPr>
        <p:spPr>
          <a:xfrm>
            <a:off x="2971800" y="34290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7" name="Google Shape;1757;p26"/>
          <p:cNvSpPr txBox="1"/>
          <p:nvPr/>
        </p:nvSpPr>
        <p:spPr>
          <a:xfrm>
            <a:off x="3276600" y="30432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758" name="Google Shape;1758;p26"/>
          <p:cNvSpPr txBox="1"/>
          <p:nvPr/>
        </p:nvSpPr>
        <p:spPr>
          <a:xfrm>
            <a:off x="2971800" y="3424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759" name="Google Shape;1759;p26"/>
          <p:cNvSpPr txBox="1"/>
          <p:nvPr/>
        </p:nvSpPr>
        <p:spPr>
          <a:xfrm>
            <a:off x="2971800" y="3729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760" name="Google Shape;1760;p26"/>
          <p:cNvSpPr txBox="1"/>
          <p:nvPr/>
        </p:nvSpPr>
        <p:spPr>
          <a:xfrm>
            <a:off x="2971800" y="4033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761" name="Google Shape;1761;p26"/>
          <p:cNvSpPr txBox="1"/>
          <p:nvPr/>
        </p:nvSpPr>
        <p:spPr>
          <a:xfrm>
            <a:off x="3276600" y="34242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0  2   7</a:t>
            </a:r>
            <a:endParaRPr/>
          </a:p>
        </p:txBody>
      </p:sp>
      <p:sp>
        <p:nvSpPr>
          <p:cNvPr id="1762" name="Google Shape;1762;p26"/>
          <p:cNvSpPr txBox="1"/>
          <p:nvPr/>
        </p:nvSpPr>
        <p:spPr>
          <a:xfrm rot="-5400000">
            <a:off x="2643981" y="3821907"/>
            <a:ext cx="53816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63" name="Google Shape;1763;p26"/>
          <p:cNvSpPr txBox="1"/>
          <p:nvPr/>
        </p:nvSpPr>
        <p:spPr>
          <a:xfrm>
            <a:off x="3421063" y="2900363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764" name="Google Shape;1764;p26"/>
          <p:cNvCxnSpPr/>
          <p:nvPr/>
        </p:nvCxnSpPr>
        <p:spPr>
          <a:xfrm>
            <a:off x="5486400" y="32766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65" name="Google Shape;1765;p26"/>
          <p:cNvCxnSpPr/>
          <p:nvPr/>
        </p:nvCxnSpPr>
        <p:spPr>
          <a:xfrm>
            <a:off x="5181600" y="35052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66" name="Google Shape;1766;p26"/>
          <p:cNvSpPr txBox="1"/>
          <p:nvPr/>
        </p:nvSpPr>
        <p:spPr>
          <a:xfrm>
            <a:off x="5486400" y="31194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767" name="Google Shape;1767;p26"/>
          <p:cNvSpPr txBox="1"/>
          <p:nvPr/>
        </p:nvSpPr>
        <p:spPr>
          <a:xfrm>
            <a:off x="5181600" y="3500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768" name="Google Shape;1768;p26"/>
          <p:cNvSpPr txBox="1"/>
          <p:nvPr/>
        </p:nvSpPr>
        <p:spPr>
          <a:xfrm>
            <a:off x="5181600" y="3805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769" name="Google Shape;1769;p26"/>
          <p:cNvSpPr txBox="1"/>
          <p:nvPr/>
        </p:nvSpPr>
        <p:spPr>
          <a:xfrm>
            <a:off x="5181600" y="4110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770" name="Google Shape;1770;p26"/>
          <p:cNvSpPr txBox="1"/>
          <p:nvPr/>
        </p:nvSpPr>
        <p:spPr>
          <a:xfrm>
            <a:off x="5486400" y="35004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0  2   3</a:t>
            </a:r>
            <a:endParaRPr/>
          </a:p>
        </p:txBody>
      </p:sp>
      <p:sp>
        <p:nvSpPr>
          <p:cNvPr id="1771" name="Google Shape;1771;p26"/>
          <p:cNvSpPr txBox="1"/>
          <p:nvPr/>
        </p:nvSpPr>
        <p:spPr>
          <a:xfrm rot="-5400000">
            <a:off x="4820443" y="3898107"/>
            <a:ext cx="53816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72" name="Google Shape;1772;p26"/>
          <p:cNvSpPr txBox="1"/>
          <p:nvPr/>
        </p:nvSpPr>
        <p:spPr>
          <a:xfrm>
            <a:off x="5597525" y="2965450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773" name="Google Shape;1773;p26"/>
          <p:cNvCxnSpPr/>
          <p:nvPr/>
        </p:nvCxnSpPr>
        <p:spPr>
          <a:xfrm>
            <a:off x="5410200" y="49530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74" name="Google Shape;1774;p26"/>
          <p:cNvCxnSpPr/>
          <p:nvPr/>
        </p:nvCxnSpPr>
        <p:spPr>
          <a:xfrm>
            <a:off x="5105400" y="51816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75" name="Google Shape;1775;p26"/>
          <p:cNvSpPr txBox="1"/>
          <p:nvPr/>
        </p:nvSpPr>
        <p:spPr>
          <a:xfrm>
            <a:off x="5410200" y="47958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776" name="Google Shape;1776;p26"/>
          <p:cNvSpPr txBox="1"/>
          <p:nvPr/>
        </p:nvSpPr>
        <p:spPr>
          <a:xfrm>
            <a:off x="5105400" y="5176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777" name="Google Shape;1777;p26"/>
          <p:cNvSpPr txBox="1"/>
          <p:nvPr/>
        </p:nvSpPr>
        <p:spPr>
          <a:xfrm>
            <a:off x="5105400" y="548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778" name="Google Shape;1778;p26"/>
          <p:cNvSpPr txBox="1"/>
          <p:nvPr/>
        </p:nvSpPr>
        <p:spPr>
          <a:xfrm>
            <a:off x="5105400" y="578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779" name="Google Shape;1779;p26"/>
          <p:cNvSpPr txBox="1"/>
          <p:nvPr/>
        </p:nvSpPr>
        <p:spPr>
          <a:xfrm>
            <a:off x="5410200" y="51768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0  2   3</a:t>
            </a:r>
            <a:endParaRPr/>
          </a:p>
        </p:txBody>
      </p:sp>
      <p:sp>
        <p:nvSpPr>
          <p:cNvPr id="1780" name="Google Shape;1780;p26"/>
          <p:cNvSpPr txBox="1"/>
          <p:nvPr/>
        </p:nvSpPr>
        <p:spPr>
          <a:xfrm rot="-5400000">
            <a:off x="4755357" y="556339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81" name="Google Shape;1781;p26"/>
          <p:cNvSpPr txBox="1"/>
          <p:nvPr/>
        </p:nvSpPr>
        <p:spPr>
          <a:xfrm>
            <a:off x="5521325" y="4664075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782" name="Google Shape;1782;p26"/>
          <p:cNvCxnSpPr/>
          <p:nvPr/>
        </p:nvCxnSpPr>
        <p:spPr>
          <a:xfrm>
            <a:off x="3276600" y="49530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3" name="Google Shape;1783;p26"/>
          <p:cNvCxnSpPr/>
          <p:nvPr/>
        </p:nvCxnSpPr>
        <p:spPr>
          <a:xfrm>
            <a:off x="2971800" y="51816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84" name="Google Shape;1784;p26"/>
          <p:cNvSpPr txBox="1"/>
          <p:nvPr/>
        </p:nvSpPr>
        <p:spPr>
          <a:xfrm>
            <a:off x="3276600" y="47958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785" name="Google Shape;1785;p26"/>
          <p:cNvSpPr txBox="1"/>
          <p:nvPr/>
        </p:nvSpPr>
        <p:spPr>
          <a:xfrm>
            <a:off x="2971800" y="5176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786" name="Google Shape;1786;p26"/>
          <p:cNvSpPr txBox="1"/>
          <p:nvPr/>
        </p:nvSpPr>
        <p:spPr>
          <a:xfrm>
            <a:off x="2971800" y="548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787" name="Google Shape;1787;p26"/>
          <p:cNvSpPr txBox="1"/>
          <p:nvPr/>
        </p:nvSpPr>
        <p:spPr>
          <a:xfrm>
            <a:off x="2971800" y="578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788" name="Google Shape;1788;p26"/>
          <p:cNvSpPr txBox="1"/>
          <p:nvPr/>
        </p:nvSpPr>
        <p:spPr>
          <a:xfrm>
            <a:off x="3276600" y="51768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0  2   7</a:t>
            </a:r>
            <a:endParaRPr/>
          </a:p>
        </p:txBody>
      </p:sp>
      <p:sp>
        <p:nvSpPr>
          <p:cNvPr id="1789" name="Google Shape;1789;p26"/>
          <p:cNvSpPr txBox="1"/>
          <p:nvPr/>
        </p:nvSpPr>
        <p:spPr>
          <a:xfrm rot="-5400000">
            <a:off x="2643982" y="553164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790" name="Google Shape;1790;p26"/>
          <p:cNvSpPr txBox="1"/>
          <p:nvPr/>
        </p:nvSpPr>
        <p:spPr>
          <a:xfrm>
            <a:off x="3409950" y="4664075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791" name="Google Shape;1791;p26"/>
          <p:cNvSpPr txBox="1"/>
          <p:nvPr/>
        </p:nvSpPr>
        <p:spPr>
          <a:xfrm>
            <a:off x="3276600" y="3771900"/>
            <a:ext cx="8826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2  0   1</a:t>
            </a:r>
            <a:endParaRPr/>
          </a:p>
        </p:txBody>
      </p:sp>
      <p:sp>
        <p:nvSpPr>
          <p:cNvPr id="1792" name="Google Shape;1792;p26"/>
          <p:cNvSpPr txBox="1"/>
          <p:nvPr/>
        </p:nvSpPr>
        <p:spPr>
          <a:xfrm>
            <a:off x="3276600" y="4110038"/>
            <a:ext cx="946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7   1   0</a:t>
            </a:r>
            <a:endParaRPr/>
          </a:p>
        </p:txBody>
      </p:sp>
      <p:sp>
        <p:nvSpPr>
          <p:cNvPr id="1793" name="Google Shape;1793;p26"/>
          <p:cNvSpPr txBox="1"/>
          <p:nvPr/>
        </p:nvSpPr>
        <p:spPr>
          <a:xfrm>
            <a:off x="3276600" y="55578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2  0   1</a:t>
            </a:r>
            <a:endParaRPr/>
          </a:p>
        </p:txBody>
      </p:sp>
      <p:sp>
        <p:nvSpPr>
          <p:cNvPr id="1794" name="Google Shape;1794;p26"/>
          <p:cNvSpPr txBox="1"/>
          <p:nvPr/>
        </p:nvSpPr>
        <p:spPr>
          <a:xfrm>
            <a:off x="3276600" y="5862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3  1   0</a:t>
            </a:r>
            <a:endParaRPr/>
          </a:p>
        </p:txBody>
      </p:sp>
      <p:sp>
        <p:nvSpPr>
          <p:cNvPr id="1795" name="Google Shape;1795;p26"/>
          <p:cNvSpPr txBox="1"/>
          <p:nvPr/>
        </p:nvSpPr>
        <p:spPr>
          <a:xfrm>
            <a:off x="5486400" y="2095500"/>
            <a:ext cx="946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2   0   1</a:t>
            </a:r>
            <a:endParaRPr/>
          </a:p>
        </p:txBody>
      </p:sp>
      <p:sp>
        <p:nvSpPr>
          <p:cNvPr id="1796" name="Google Shape;1796;p26"/>
          <p:cNvSpPr txBox="1"/>
          <p:nvPr/>
        </p:nvSpPr>
        <p:spPr>
          <a:xfrm>
            <a:off x="5486400" y="2433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3  1   0</a:t>
            </a:r>
            <a:endParaRPr/>
          </a:p>
        </p:txBody>
      </p:sp>
      <p:sp>
        <p:nvSpPr>
          <p:cNvPr id="1797" name="Google Shape;1797;p26"/>
          <p:cNvSpPr txBox="1"/>
          <p:nvPr/>
        </p:nvSpPr>
        <p:spPr>
          <a:xfrm>
            <a:off x="5486400" y="3825875"/>
            <a:ext cx="8826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2  0   1</a:t>
            </a:r>
            <a:endParaRPr/>
          </a:p>
        </p:txBody>
      </p:sp>
      <p:sp>
        <p:nvSpPr>
          <p:cNvPr id="1798" name="Google Shape;1798;p26"/>
          <p:cNvSpPr txBox="1"/>
          <p:nvPr/>
        </p:nvSpPr>
        <p:spPr>
          <a:xfrm>
            <a:off x="5410200" y="5862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3  1   0</a:t>
            </a:r>
            <a:endParaRPr/>
          </a:p>
        </p:txBody>
      </p:sp>
      <p:sp>
        <p:nvSpPr>
          <p:cNvPr id="1799" name="Google Shape;1799;p26"/>
          <p:cNvSpPr txBox="1"/>
          <p:nvPr/>
        </p:nvSpPr>
        <p:spPr>
          <a:xfrm>
            <a:off x="5410200" y="5481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2  0   1</a:t>
            </a:r>
            <a:endParaRPr/>
          </a:p>
        </p:txBody>
      </p:sp>
      <p:sp>
        <p:nvSpPr>
          <p:cNvPr id="1800" name="Google Shape;1800;p26"/>
          <p:cNvSpPr txBox="1"/>
          <p:nvPr/>
        </p:nvSpPr>
        <p:spPr>
          <a:xfrm>
            <a:off x="5486400" y="41100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3  1   0</a:t>
            </a:r>
            <a:endParaRPr/>
          </a:p>
        </p:txBody>
      </p:sp>
      <p:cxnSp>
        <p:nvCxnSpPr>
          <p:cNvPr id="1801" name="Google Shape;1801;p26"/>
          <p:cNvCxnSpPr/>
          <p:nvPr/>
        </p:nvCxnSpPr>
        <p:spPr>
          <a:xfrm>
            <a:off x="2209800" y="1981200"/>
            <a:ext cx="685800" cy="15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2" name="Google Shape;1802;p26"/>
          <p:cNvCxnSpPr/>
          <p:nvPr/>
        </p:nvCxnSpPr>
        <p:spPr>
          <a:xfrm>
            <a:off x="2133600" y="2057400"/>
            <a:ext cx="685800" cy="31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3" name="Google Shape;1803;p26"/>
          <p:cNvCxnSpPr/>
          <p:nvPr/>
        </p:nvCxnSpPr>
        <p:spPr>
          <a:xfrm>
            <a:off x="2133600" y="4114800"/>
            <a:ext cx="609600" cy="114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4" name="Google Shape;1804;p26"/>
          <p:cNvCxnSpPr/>
          <p:nvPr/>
        </p:nvCxnSpPr>
        <p:spPr>
          <a:xfrm flipH="1" rot="10800000">
            <a:off x="2209800" y="4343400"/>
            <a:ext cx="762000" cy="175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5" name="Google Shape;1805;p26"/>
          <p:cNvCxnSpPr/>
          <p:nvPr/>
        </p:nvCxnSpPr>
        <p:spPr>
          <a:xfrm>
            <a:off x="4267200" y="1981200"/>
            <a:ext cx="762000" cy="1600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6" name="Google Shape;1806;p26"/>
          <p:cNvCxnSpPr/>
          <p:nvPr/>
        </p:nvCxnSpPr>
        <p:spPr>
          <a:xfrm>
            <a:off x="4191000" y="2057400"/>
            <a:ext cx="838200" cy="2971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7" name="Google Shape;1807;p26"/>
          <p:cNvCxnSpPr/>
          <p:nvPr/>
        </p:nvCxnSpPr>
        <p:spPr>
          <a:xfrm flipH="1" rot="10800000">
            <a:off x="4114800" y="2743200"/>
            <a:ext cx="1143000" cy="3200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8" name="Google Shape;1808;p26"/>
          <p:cNvCxnSpPr/>
          <p:nvPr/>
        </p:nvCxnSpPr>
        <p:spPr>
          <a:xfrm flipH="1" rot="10800000">
            <a:off x="4114800" y="4419600"/>
            <a:ext cx="1066800" cy="1676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09" name="Google Shape;1809;p26"/>
          <p:cNvCxnSpPr/>
          <p:nvPr/>
        </p:nvCxnSpPr>
        <p:spPr>
          <a:xfrm>
            <a:off x="609600" y="6345238"/>
            <a:ext cx="5410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810" name="Google Shape;1810;p26"/>
          <p:cNvSpPr txBox="1"/>
          <p:nvPr/>
        </p:nvSpPr>
        <p:spPr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sp>
        <p:nvSpPr>
          <p:cNvPr id="1811" name="Google Shape;1811;p26"/>
          <p:cNvSpPr/>
          <p:nvPr/>
        </p:nvSpPr>
        <p:spPr>
          <a:xfrm>
            <a:off x="3200400" y="58674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2" name="Google Shape;1812;p26"/>
          <p:cNvCxnSpPr/>
          <p:nvPr/>
        </p:nvCxnSpPr>
        <p:spPr>
          <a:xfrm>
            <a:off x="1219200" y="14478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3" name="Google Shape;1813;p26"/>
          <p:cNvCxnSpPr/>
          <p:nvPr/>
        </p:nvCxnSpPr>
        <p:spPr>
          <a:xfrm>
            <a:off x="914400" y="16764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14" name="Google Shape;1814;p26"/>
          <p:cNvSpPr txBox="1"/>
          <p:nvPr/>
        </p:nvSpPr>
        <p:spPr>
          <a:xfrm>
            <a:off x="1219200" y="12906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815" name="Google Shape;1815;p26"/>
          <p:cNvSpPr txBox="1"/>
          <p:nvPr/>
        </p:nvSpPr>
        <p:spPr>
          <a:xfrm>
            <a:off x="914400" y="167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816" name="Google Shape;1816;p26"/>
          <p:cNvSpPr txBox="1"/>
          <p:nvPr/>
        </p:nvSpPr>
        <p:spPr>
          <a:xfrm>
            <a:off x="914400" y="197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817" name="Google Shape;1817;p26"/>
          <p:cNvSpPr txBox="1"/>
          <p:nvPr/>
        </p:nvSpPr>
        <p:spPr>
          <a:xfrm>
            <a:off x="914400" y="2281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818" name="Google Shape;1818;p26"/>
          <p:cNvSpPr txBox="1"/>
          <p:nvPr/>
        </p:nvSpPr>
        <p:spPr>
          <a:xfrm>
            <a:off x="1219200" y="1671638"/>
            <a:ext cx="8826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0  2   7</a:t>
            </a:r>
            <a:endParaRPr/>
          </a:p>
        </p:txBody>
      </p:sp>
      <p:sp>
        <p:nvSpPr>
          <p:cNvPr id="1819" name="Google Shape;1819;p26"/>
          <p:cNvSpPr txBox="1"/>
          <p:nvPr/>
        </p:nvSpPr>
        <p:spPr>
          <a:xfrm>
            <a:off x="12192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0" name="Google Shape;1820;p26"/>
          <p:cNvSpPr txBox="1"/>
          <p:nvPr/>
        </p:nvSpPr>
        <p:spPr>
          <a:xfrm>
            <a:off x="14478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1" name="Google Shape;1821;p26"/>
          <p:cNvSpPr txBox="1"/>
          <p:nvPr/>
        </p:nvSpPr>
        <p:spPr>
          <a:xfrm>
            <a:off x="1828800" y="20526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2" name="Google Shape;1822;p26"/>
          <p:cNvSpPr txBox="1"/>
          <p:nvPr/>
        </p:nvSpPr>
        <p:spPr>
          <a:xfrm>
            <a:off x="12192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3" name="Google Shape;1823;p26"/>
          <p:cNvSpPr txBox="1"/>
          <p:nvPr/>
        </p:nvSpPr>
        <p:spPr>
          <a:xfrm>
            <a:off x="14478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4" name="Google Shape;1824;p26"/>
          <p:cNvSpPr txBox="1"/>
          <p:nvPr/>
        </p:nvSpPr>
        <p:spPr>
          <a:xfrm>
            <a:off x="1828800" y="23574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25" name="Google Shape;1825;p26"/>
          <p:cNvSpPr txBox="1"/>
          <p:nvPr/>
        </p:nvSpPr>
        <p:spPr>
          <a:xfrm rot="-5400000">
            <a:off x="2650332" y="202644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826" name="Google Shape;1826;p26"/>
          <p:cNvSpPr txBox="1"/>
          <p:nvPr/>
        </p:nvSpPr>
        <p:spPr>
          <a:xfrm>
            <a:off x="1352550" y="1158875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827" name="Google Shape;1827;p26"/>
          <p:cNvSpPr txBox="1"/>
          <p:nvPr/>
        </p:nvSpPr>
        <p:spPr>
          <a:xfrm rot="-5400000">
            <a:off x="518319" y="3810794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828" name="Google Shape;1828;p26"/>
          <p:cNvSpPr txBox="1"/>
          <p:nvPr/>
        </p:nvSpPr>
        <p:spPr>
          <a:xfrm rot="-5400000">
            <a:off x="518318" y="5618957"/>
            <a:ext cx="538163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cxnSp>
        <p:nvCxnSpPr>
          <p:cNvPr id="1829" name="Google Shape;1829;p26"/>
          <p:cNvCxnSpPr/>
          <p:nvPr/>
        </p:nvCxnSpPr>
        <p:spPr>
          <a:xfrm>
            <a:off x="3276600" y="14478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0" name="Google Shape;1830;p26"/>
          <p:cNvCxnSpPr/>
          <p:nvPr/>
        </p:nvCxnSpPr>
        <p:spPr>
          <a:xfrm>
            <a:off x="2971800" y="16764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1" name="Google Shape;1831;p26"/>
          <p:cNvSpPr txBox="1"/>
          <p:nvPr/>
        </p:nvSpPr>
        <p:spPr>
          <a:xfrm>
            <a:off x="3276600" y="12906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832" name="Google Shape;1832;p26"/>
          <p:cNvSpPr txBox="1"/>
          <p:nvPr/>
        </p:nvSpPr>
        <p:spPr>
          <a:xfrm>
            <a:off x="2971800" y="1671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833" name="Google Shape;1833;p26"/>
          <p:cNvSpPr txBox="1"/>
          <p:nvPr/>
        </p:nvSpPr>
        <p:spPr>
          <a:xfrm>
            <a:off x="2971800" y="19764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834" name="Google Shape;1834;p26"/>
          <p:cNvSpPr txBox="1"/>
          <p:nvPr/>
        </p:nvSpPr>
        <p:spPr>
          <a:xfrm>
            <a:off x="2971800" y="2281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835" name="Google Shape;1835;p26"/>
          <p:cNvSpPr txBox="1"/>
          <p:nvPr/>
        </p:nvSpPr>
        <p:spPr>
          <a:xfrm>
            <a:off x="3297238" y="16716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cxnSp>
        <p:nvCxnSpPr>
          <p:cNvPr id="1836" name="Google Shape;1836;p26"/>
          <p:cNvCxnSpPr/>
          <p:nvPr/>
        </p:nvCxnSpPr>
        <p:spPr>
          <a:xfrm>
            <a:off x="1219200" y="32004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7" name="Google Shape;1837;p26"/>
          <p:cNvCxnSpPr/>
          <p:nvPr/>
        </p:nvCxnSpPr>
        <p:spPr>
          <a:xfrm>
            <a:off x="914400" y="34290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38" name="Google Shape;1838;p26"/>
          <p:cNvSpPr txBox="1"/>
          <p:nvPr/>
        </p:nvSpPr>
        <p:spPr>
          <a:xfrm>
            <a:off x="1219200" y="30432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839" name="Google Shape;1839;p26"/>
          <p:cNvSpPr txBox="1"/>
          <p:nvPr/>
        </p:nvSpPr>
        <p:spPr>
          <a:xfrm>
            <a:off x="914400" y="34242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840" name="Google Shape;1840;p26"/>
          <p:cNvSpPr txBox="1"/>
          <p:nvPr/>
        </p:nvSpPr>
        <p:spPr>
          <a:xfrm>
            <a:off x="914400" y="3729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841" name="Google Shape;1841;p26"/>
          <p:cNvSpPr txBox="1"/>
          <p:nvPr/>
        </p:nvSpPr>
        <p:spPr>
          <a:xfrm>
            <a:off x="914400" y="4033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842" name="Google Shape;1842;p26"/>
          <p:cNvSpPr txBox="1"/>
          <p:nvPr/>
        </p:nvSpPr>
        <p:spPr>
          <a:xfrm>
            <a:off x="1524000" y="34242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43" name="Google Shape;1843;p26"/>
          <p:cNvSpPr txBox="1"/>
          <p:nvPr/>
        </p:nvSpPr>
        <p:spPr>
          <a:xfrm>
            <a:off x="1828800" y="34242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44" name="Google Shape;1844;p26"/>
          <p:cNvSpPr txBox="1"/>
          <p:nvPr/>
        </p:nvSpPr>
        <p:spPr>
          <a:xfrm>
            <a:off x="12192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45" name="Google Shape;1845;p26"/>
          <p:cNvSpPr txBox="1"/>
          <p:nvPr/>
        </p:nvSpPr>
        <p:spPr>
          <a:xfrm>
            <a:off x="14478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46" name="Google Shape;1846;p26"/>
          <p:cNvSpPr txBox="1"/>
          <p:nvPr/>
        </p:nvSpPr>
        <p:spPr>
          <a:xfrm>
            <a:off x="1828800" y="4110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47" name="Google Shape;1847;p26"/>
          <p:cNvSpPr txBox="1"/>
          <p:nvPr/>
        </p:nvSpPr>
        <p:spPr>
          <a:xfrm>
            <a:off x="1341438" y="2933700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cxnSp>
        <p:nvCxnSpPr>
          <p:cNvPr id="1848" name="Google Shape;1848;p26"/>
          <p:cNvCxnSpPr/>
          <p:nvPr/>
        </p:nvCxnSpPr>
        <p:spPr>
          <a:xfrm>
            <a:off x="1219200" y="5029200"/>
            <a:ext cx="0" cy="1219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9" name="Google Shape;1849;p26"/>
          <p:cNvCxnSpPr/>
          <p:nvPr/>
        </p:nvCxnSpPr>
        <p:spPr>
          <a:xfrm>
            <a:off x="914400" y="5257800"/>
            <a:ext cx="1371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0" name="Google Shape;1850;p26"/>
          <p:cNvSpPr txBox="1"/>
          <p:nvPr/>
        </p:nvSpPr>
        <p:spPr>
          <a:xfrm>
            <a:off x="1219200" y="4872038"/>
            <a:ext cx="908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   y   z</a:t>
            </a:r>
            <a:endParaRPr/>
          </a:p>
        </p:txBody>
      </p:sp>
      <p:sp>
        <p:nvSpPr>
          <p:cNvPr id="1851" name="Google Shape;1851;p26"/>
          <p:cNvSpPr txBox="1"/>
          <p:nvPr/>
        </p:nvSpPr>
        <p:spPr>
          <a:xfrm>
            <a:off x="914400" y="52530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endParaRPr/>
          </a:p>
        </p:txBody>
      </p:sp>
      <p:sp>
        <p:nvSpPr>
          <p:cNvPr id="1852" name="Google Shape;1852;p26"/>
          <p:cNvSpPr txBox="1"/>
          <p:nvPr/>
        </p:nvSpPr>
        <p:spPr>
          <a:xfrm>
            <a:off x="914400" y="55578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endParaRPr/>
          </a:p>
        </p:txBody>
      </p:sp>
      <p:sp>
        <p:nvSpPr>
          <p:cNvPr id="1853" name="Google Shape;1853;p26"/>
          <p:cNvSpPr txBox="1"/>
          <p:nvPr/>
        </p:nvSpPr>
        <p:spPr>
          <a:xfrm>
            <a:off x="914400" y="5862638"/>
            <a:ext cx="2984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/>
          </a:p>
        </p:txBody>
      </p:sp>
      <p:sp>
        <p:nvSpPr>
          <p:cNvPr id="1854" name="Google Shape;1854;p26"/>
          <p:cNvSpPr txBox="1"/>
          <p:nvPr/>
        </p:nvSpPr>
        <p:spPr>
          <a:xfrm>
            <a:off x="1219200" y="5638800"/>
            <a:ext cx="990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55" name="Google Shape;1855;p26"/>
          <p:cNvSpPr txBox="1"/>
          <p:nvPr/>
        </p:nvSpPr>
        <p:spPr>
          <a:xfrm>
            <a:off x="1447800" y="5634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56" name="Google Shape;1856;p26"/>
          <p:cNvSpPr txBox="1"/>
          <p:nvPr/>
        </p:nvSpPr>
        <p:spPr>
          <a:xfrm>
            <a:off x="1828800" y="5634038"/>
            <a:ext cx="347663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</p:txBody>
      </p:sp>
      <p:sp>
        <p:nvSpPr>
          <p:cNvPr id="1857" name="Google Shape;1857;p26"/>
          <p:cNvSpPr txBox="1"/>
          <p:nvPr/>
        </p:nvSpPr>
        <p:spPr>
          <a:xfrm>
            <a:off x="12192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858" name="Google Shape;1858;p26"/>
          <p:cNvSpPr txBox="1"/>
          <p:nvPr/>
        </p:nvSpPr>
        <p:spPr>
          <a:xfrm>
            <a:off x="14478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59" name="Google Shape;1859;p26"/>
          <p:cNvSpPr txBox="1"/>
          <p:nvPr/>
        </p:nvSpPr>
        <p:spPr>
          <a:xfrm>
            <a:off x="1828800" y="5938838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endParaRPr/>
          </a:p>
        </p:txBody>
      </p:sp>
      <p:sp>
        <p:nvSpPr>
          <p:cNvPr id="1860" name="Google Shape;1860;p26"/>
          <p:cNvSpPr txBox="1"/>
          <p:nvPr/>
        </p:nvSpPr>
        <p:spPr>
          <a:xfrm>
            <a:off x="1363663" y="4740275"/>
            <a:ext cx="706437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861" name="Google Shape;1861;p26"/>
          <p:cNvSpPr txBox="1"/>
          <p:nvPr/>
        </p:nvSpPr>
        <p:spPr>
          <a:xfrm>
            <a:off x="1219200" y="3467100"/>
            <a:ext cx="94615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2   0   1</a:t>
            </a:r>
            <a:endParaRPr/>
          </a:p>
        </p:txBody>
      </p:sp>
      <p:sp>
        <p:nvSpPr>
          <p:cNvPr id="1862" name="Google Shape;1862;p26"/>
          <p:cNvSpPr txBox="1"/>
          <p:nvPr/>
        </p:nvSpPr>
        <p:spPr>
          <a:xfrm>
            <a:off x="1219200" y="5257800"/>
            <a:ext cx="9906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∞ ∞  ∞</a:t>
            </a:r>
            <a:endParaRPr/>
          </a:p>
        </p:txBody>
      </p:sp>
      <p:sp>
        <p:nvSpPr>
          <p:cNvPr id="1863" name="Google Shape;1863;p26"/>
          <p:cNvSpPr txBox="1"/>
          <p:nvPr/>
        </p:nvSpPr>
        <p:spPr>
          <a:xfrm>
            <a:off x="3260725" y="2006600"/>
            <a:ext cx="946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2   0   1</a:t>
            </a:r>
            <a:endParaRPr/>
          </a:p>
        </p:txBody>
      </p:sp>
      <p:sp>
        <p:nvSpPr>
          <p:cNvPr id="1864" name="Google Shape;1864;p26"/>
          <p:cNvSpPr txBox="1"/>
          <p:nvPr/>
        </p:nvSpPr>
        <p:spPr>
          <a:xfrm>
            <a:off x="3260725" y="2322513"/>
            <a:ext cx="946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7   1   0</a:t>
            </a:r>
            <a:endParaRPr/>
          </a:p>
        </p:txBody>
      </p:sp>
      <p:cxnSp>
        <p:nvCxnSpPr>
          <p:cNvPr id="1865" name="Google Shape;1865;p26"/>
          <p:cNvCxnSpPr/>
          <p:nvPr/>
        </p:nvCxnSpPr>
        <p:spPr>
          <a:xfrm>
            <a:off x="2209800" y="1981200"/>
            <a:ext cx="685800" cy="15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6" name="Google Shape;1866;p26"/>
          <p:cNvCxnSpPr/>
          <p:nvPr/>
        </p:nvCxnSpPr>
        <p:spPr>
          <a:xfrm>
            <a:off x="2133600" y="2057400"/>
            <a:ext cx="685800" cy="312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7" name="Google Shape;1867;p26"/>
          <p:cNvCxnSpPr/>
          <p:nvPr/>
        </p:nvCxnSpPr>
        <p:spPr>
          <a:xfrm flipH="1" rot="10800000">
            <a:off x="2133600" y="2514600"/>
            <a:ext cx="762000" cy="1295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8" name="Google Shape;1868;p26"/>
          <p:cNvCxnSpPr/>
          <p:nvPr/>
        </p:nvCxnSpPr>
        <p:spPr>
          <a:xfrm>
            <a:off x="2133600" y="4114800"/>
            <a:ext cx="609600" cy="1143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69" name="Google Shape;1869;p26"/>
          <p:cNvCxnSpPr/>
          <p:nvPr/>
        </p:nvCxnSpPr>
        <p:spPr>
          <a:xfrm flipH="1" rot="10800000">
            <a:off x="2133600" y="2590800"/>
            <a:ext cx="838200" cy="3429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0" name="Google Shape;1870;p26"/>
          <p:cNvCxnSpPr/>
          <p:nvPr/>
        </p:nvCxnSpPr>
        <p:spPr>
          <a:xfrm flipH="1" rot="10800000">
            <a:off x="2209800" y="4343400"/>
            <a:ext cx="762000" cy="17526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71" name="Google Shape;1871;p26"/>
          <p:cNvCxnSpPr/>
          <p:nvPr/>
        </p:nvCxnSpPr>
        <p:spPr>
          <a:xfrm>
            <a:off x="609600" y="6345238"/>
            <a:ext cx="5410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med" w="med" type="none"/>
            <a:tailEnd len="med" w="med" type="triangle"/>
          </a:ln>
        </p:spPr>
      </p:cxnSp>
      <p:sp>
        <p:nvSpPr>
          <p:cNvPr id="1872" name="Google Shape;1872;p26"/>
          <p:cNvSpPr txBox="1"/>
          <p:nvPr/>
        </p:nvSpPr>
        <p:spPr>
          <a:xfrm>
            <a:off x="6069013" y="6137275"/>
            <a:ext cx="615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</a:t>
            </a:r>
            <a:endParaRPr/>
          </a:p>
        </p:txBody>
      </p:sp>
      <p:grpSp>
        <p:nvGrpSpPr>
          <p:cNvPr id="1873" name="Google Shape;1873;p26"/>
          <p:cNvGrpSpPr/>
          <p:nvPr/>
        </p:nvGrpSpPr>
        <p:grpSpPr>
          <a:xfrm>
            <a:off x="6632575" y="2911475"/>
            <a:ext cx="2184400" cy="1212850"/>
            <a:chOff x="2352" y="0"/>
            <a:chExt cx="1376" cy="764"/>
          </a:xfrm>
        </p:grpSpPr>
        <p:sp>
          <p:nvSpPr>
            <p:cNvPr id="1874" name="Google Shape;1874;p26"/>
            <p:cNvSpPr/>
            <p:nvPr/>
          </p:nvSpPr>
          <p:spPr>
            <a:xfrm>
              <a:off x="2352" y="0"/>
              <a:ext cx="1376" cy="764"/>
            </a:xfrm>
            <a:custGeom>
              <a:rect b="b" l="l" r="r" t="t"/>
              <a:pathLst>
                <a:path extrusionOk="0" h="764" w="1376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75" name="Google Shape;1875;p26"/>
            <p:cNvGrpSpPr/>
            <p:nvPr/>
          </p:nvGrpSpPr>
          <p:grpSpPr>
            <a:xfrm>
              <a:off x="2448" y="70"/>
              <a:ext cx="1161" cy="676"/>
              <a:chOff x="-17" y="1282"/>
              <a:chExt cx="1161" cy="676"/>
            </a:xfrm>
          </p:grpSpPr>
          <p:sp>
            <p:nvSpPr>
              <p:cNvPr id="1876" name="Google Shape;1876;p26"/>
              <p:cNvSpPr/>
              <p:nvPr/>
            </p:nvSpPr>
            <p:spPr>
              <a:xfrm>
                <a:off x="246" y="1476"/>
                <a:ext cx="222" cy="180"/>
              </a:xfrm>
              <a:custGeom>
                <a:rect b="b" l="l" r="r" t="t"/>
                <a:pathLst>
                  <a:path extrusionOk="0" h="180" w="222">
                    <a:moveTo>
                      <a:pt x="0" y="180"/>
                    </a:moveTo>
                    <a:lnTo>
                      <a:pt x="222" y="0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7" name="Google Shape;1877;p26"/>
              <p:cNvSpPr/>
              <p:nvPr/>
            </p:nvSpPr>
            <p:spPr>
              <a:xfrm>
                <a:off x="-14" y="171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878" name="Google Shape;1878;p26"/>
              <p:cNvCxnSpPr/>
              <p:nvPr/>
            </p:nvCxnSpPr>
            <p:spPr>
              <a:xfrm>
                <a:off x="-14" y="1705"/>
                <a:ext cx="1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79" name="Google Shape;1879;p26"/>
              <p:cNvCxnSpPr/>
              <p:nvPr/>
            </p:nvCxnSpPr>
            <p:spPr>
              <a:xfrm>
                <a:off x="299" y="1705"/>
                <a:ext cx="1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880" name="Google Shape;1880;p26"/>
              <p:cNvSpPr/>
              <p:nvPr/>
            </p:nvSpPr>
            <p:spPr>
              <a:xfrm>
                <a:off x="-14" y="170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1" name="Google Shape;1881;p26"/>
              <p:cNvSpPr/>
              <p:nvPr/>
            </p:nvSpPr>
            <p:spPr>
              <a:xfrm>
                <a:off x="-17" y="164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2" name="Google Shape;1882;p26"/>
              <p:cNvSpPr/>
              <p:nvPr/>
            </p:nvSpPr>
            <p:spPr>
              <a:xfrm>
                <a:off x="651" y="1476"/>
                <a:ext cx="216" cy="189"/>
              </a:xfrm>
              <a:custGeom>
                <a:rect b="b" l="l" r="r" t="t"/>
                <a:pathLst>
                  <a:path extrusionOk="0" h="189" w="216">
                    <a:moveTo>
                      <a:pt x="0" y="0"/>
                    </a:moveTo>
                    <a:lnTo>
                      <a:pt x="216" y="189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3" name="Google Shape;1883;p26"/>
              <p:cNvSpPr/>
              <p:nvPr/>
            </p:nvSpPr>
            <p:spPr>
              <a:xfrm>
                <a:off x="303" y="1740"/>
                <a:ext cx="540" cy="3"/>
              </a:xfrm>
              <a:custGeom>
                <a:rect b="b" l="l" r="r" t="t"/>
                <a:pathLst>
                  <a:path extrusionOk="0" h="3" w="540">
                    <a:moveTo>
                      <a:pt x="540" y="3"/>
                    </a:moveTo>
                    <a:lnTo>
                      <a:pt x="0" y="0"/>
                    </a:lnTo>
                  </a:path>
                </a:pathLst>
              </a:cu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84" name="Google Shape;1884;p26"/>
              <p:cNvGrpSpPr/>
              <p:nvPr/>
            </p:nvGrpSpPr>
            <p:grpSpPr>
              <a:xfrm>
                <a:off x="39" y="1594"/>
                <a:ext cx="196" cy="250"/>
                <a:chOff x="2959" y="2425"/>
                <a:chExt cx="197" cy="250"/>
              </a:xfrm>
            </p:grpSpPr>
            <p:sp>
              <p:nvSpPr>
                <p:cNvPr id="1885" name="Google Shape;1885;p26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6" name="Google Shape;1886;p26"/>
                <p:cNvSpPr txBox="1"/>
                <p:nvPr/>
              </p:nvSpPr>
              <p:spPr>
                <a:xfrm>
                  <a:off x="2959" y="2425"/>
                  <a:ext cx="197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x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87" name="Google Shape;1887;p26"/>
              <p:cNvGrpSpPr/>
              <p:nvPr/>
            </p:nvGrpSpPr>
            <p:grpSpPr>
              <a:xfrm>
                <a:off x="828" y="1576"/>
                <a:ext cx="316" cy="288"/>
                <a:chOff x="1740" y="2272"/>
                <a:chExt cx="316" cy="288"/>
              </a:xfrm>
            </p:grpSpPr>
            <p:sp>
              <p:nvSpPr>
                <p:cNvPr id="1888" name="Google Shape;1888;p26"/>
                <p:cNvSpPr/>
                <p:nvPr/>
              </p:nvSpPr>
              <p:spPr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889" name="Google Shape;1889;p26"/>
                <p:cNvCxnSpPr/>
                <p:nvPr/>
              </p:nvCxnSpPr>
              <p:spPr>
                <a:xfrm>
                  <a:off x="1743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890" name="Google Shape;1890;p26"/>
                <p:cNvCxnSpPr/>
                <p:nvPr/>
              </p:nvCxnSpPr>
              <p:spPr>
                <a:xfrm>
                  <a:off x="2056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891" name="Google Shape;1891;p26"/>
                <p:cNvSpPr/>
                <p:nvPr/>
              </p:nvSpPr>
              <p:spPr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2" name="Google Shape;1892;p26"/>
                <p:cNvSpPr/>
                <p:nvPr/>
              </p:nvSpPr>
              <p:spPr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893" name="Google Shape;1893;p26"/>
                <p:cNvGrpSpPr/>
                <p:nvPr/>
              </p:nvGrpSpPr>
              <p:grpSpPr>
                <a:xfrm>
                  <a:off x="1795" y="2272"/>
                  <a:ext cx="212" cy="288"/>
                  <a:chOff x="2951" y="2395"/>
                  <a:chExt cx="213" cy="288"/>
                </a:xfrm>
              </p:grpSpPr>
              <p:sp>
                <p:nvSpPr>
                  <p:cNvPr id="1894" name="Google Shape;1894;p26"/>
                  <p:cNvSpPr/>
                  <p:nvPr/>
                </p:nvSpPr>
                <p:spPr>
                  <a:xfrm>
                    <a:off x="2982" y="2490"/>
                    <a:ext cx="144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895" name="Google Shape;1895;p26"/>
                  <p:cNvSpPr txBox="1"/>
                  <p:nvPr/>
                </p:nvSpPr>
                <p:spPr>
                  <a:xfrm>
                    <a:off x="2951" y="2395"/>
                    <a:ext cx="213" cy="28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4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z</a:t>
                    </a:r>
                    <a:endParaRPr/>
                  </a:p>
                </p:txBody>
              </p:sp>
            </p:grpSp>
          </p:grpSp>
          <p:sp>
            <p:nvSpPr>
              <p:cNvPr id="1896" name="Google Shape;1896;p26"/>
              <p:cNvSpPr txBox="1"/>
              <p:nvPr/>
            </p:nvSpPr>
            <p:spPr>
              <a:xfrm>
                <a:off x="724" y="1397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7" name="Google Shape;1897;p26"/>
              <p:cNvSpPr txBox="1"/>
              <p:nvPr/>
            </p:nvSpPr>
            <p:spPr>
              <a:xfrm>
                <a:off x="196" y="1394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98" name="Google Shape;1898;p26"/>
              <p:cNvSpPr txBox="1"/>
              <p:nvPr/>
            </p:nvSpPr>
            <p:spPr>
              <a:xfrm>
                <a:off x="481" y="1727"/>
                <a:ext cx="196" cy="2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7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99" name="Google Shape;1899;p26"/>
              <p:cNvGrpSpPr/>
              <p:nvPr/>
            </p:nvGrpSpPr>
            <p:grpSpPr>
              <a:xfrm>
                <a:off x="408" y="1282"/>
                <a:ext cx="316" cy="250"/>
                <a:chOff x="1740" y="2302"/>
                <a:chExt cx="316" cy="250"/>
              </a:xfrm>
            </p:grpSpPr>
            <p:sp>
              <p:nvSpPr>
                <p:cNvPr id="1900" name="Google Shape;1900;p26"/>
                <p:cNvSpPr/>
                <p:nvPr/>
              </p:nvSpPr>
              <p:spPr>
                <a:xfrm>
                  <a:off x="1743" y="2420"/>
                  <a:ext cx="313" cy="81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1901" name="Google Shape;1901;p26"/>
                <p:cNvCxnSpPr/>
                <p:nvPr/>
              </p:nvCxnSpPr>
              <p:spPr>
                <a:xfrm>
                  <a:off x="1743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1902" name="Google Shape;1902;p26"/>
                <p:cNvCxnSpPr/>
                <p:nvPr/>
              </p:nvCxnSpPr>
              <p:spPr>
                <a:xfrm>
                  <a:off x="2056" y="2413"/>
                  <a:ext cx="0" cy="50"/>
                </a:xfrm>
                <a:prstGeom prst="straightConnector1">
                  <a:avLst/>
                </a:prstGeom>
                <a:noFill/>
                <a:ln cap="flat" cmpd="sng" w="127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  <p:sp>
              <p:nvSpPr>
                <p:cNvPr id="1903" name="Google Shape;1903;p26"/>
                <p:cNvSpPr/>
                <p:nvPr/>
              </p:nvSpPr>
              <p:spPr>
                <a:xfrm>
                  <a:off x="1743" y="2413"/>
                  <a:ext cx="310" cy="49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4" name="Google Shape;1904;p26"/>
                <p:cNvSpPr/>
                <p:nvPr/>
              </p:nvSpPr>
              <p:spPr>
                <a:xfrm>
                  <a:off x="1740" y="2354"/>
                  <a:ext cx="313" cy="95"/>
                </a:xfrm>
                <a:prstGeom prst="ellipse">
                  <a:avLst/>
                </a:prstGeom>
                <a:solidFill>
                  <a:schemeClr val="hlink"/>
                </a:solidFill>
                <a:ln cap="flat" cmpd="sng" w="127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905" name="Google Shape;1905;p26"/>
                <p:cNvGrpSpPr/>
                <p:nvPr/>
              </p:nvGrpSpPr>
              <p:grpSpPr>
                <a:xfrm>
                  <a:off x="1803" y="2302"/>
                  <a:ext cx="196" cy="250"/>
                  <a:chOff x="2958" y="2425"/>
                  <a:chExt cx="198" cy="250"/>
                </a:xfrm>
              </p:grpSpPr>
              <p:sp>
                <p:nvSpPr>
                  <p:cNvPr id="1906" name="Google Shape;1906;p26"/>
                  <p:cNvSpPr/>
                  <p:nvPr/>
                </p:nvSpPr>
                <p:spPr>
                  <a:xfrm>
                    <a:off x="2982" y="2490"/>
                    <a:ext cx="142" cy="132"/>
                  </a:xfrm>
                  <a:prstGeom prst="rect">
                    <a:avLst/>
                  </a:prstGeom>
                  <a:solidFill>
                    <a:schemeClr val="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907" name="Google Shape;1907;p26"/>
                  <p:cNvSpPr txBox="1"/>
                  <p:nvPr/>
                </p:nvSpPr>
                <p:spPr>
                  <a:xfrm>
                    <a:off x="2958" y="2425"/>
                    <a:ext cx="198" cy="25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y</a:t>
                    </a:r>
                    <a:endParaRPr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</p:grpSp>
      </p:grpSp>
      <p:sp>
        <p:nvSpPr>
          <p:cNvPr id="1908" name="Google Shape;1908;p26"/>
          <p:cNvSpPr txBox="1"/>
          <p:nvPr/>
        </p:nvSpPr>
        <p:spPr>
          <a:xfrm>
            <a:off x="263525" y="1104900"/>
            <a:ext cx="9207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x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909" name="Google Shape;1909;p26"/>
          <p:cNvSpPr/>
          <p:nvPr/>
        </p:nvSpPr>
        <p:spPr>
          <a:xfrm>
            <a:off x="1219200" y="16764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0" name="Google Shape;1910;p26"/>
          <p:cNvSpPr/>
          <p:nvPr/>
        </p:nvSpPr>
        <p:spPr>
          <a:xfrm>
            <a:off x="1219200" y="37338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1" name="Google Shape;1911;p26"/>
          <p:cNvSpPr/>
          <p:nvPr/>
        </p:nvSpPr>
        <p:spPr>
          <a:xfrm>
            <a:off x="1219200" y="59436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2" name="Google Shape;1912;p26"/>
          <p:cNvSpPr/>
          <p:nvPr/>
        </p:nvSpPr>
        <p:spPr>
          <a:xfrm>
            <a:off x="3297238" y="1676400"/>
            <a:ext cx="1066800" cy="381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3" name="Google Shape;1913;p26"/>
          <p:cNvSpPr/>
          <p:nvPr/>
        </p:nvSpPr>
        <p:spPr>
          <a:xfrm>
            <a:off x="1590675" y="187325"/>
            <a:ext cx="43180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 = min{c(x,y) + 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(y), c(x,z) + D</a:t>
            </a:r>
            <a:r>
              <a:rPr baseline="-25000"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(y)} </a:t>
            </a:r>
            <a:b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= min{2+0 , 7+1} = 2</a:t>
            </a:r>
            <a:endParaRPr/>
          </a:p>
        </p:txBody>
      </p:sp>
      <p:cxnSp>
        <p:nvCxnSpPr>
          <p:cNvPr id="1914" name="Google Shape;1914;p26"/>
          <p:cNvCxnSpPr/>
          <p:nvPr/>
        </p:nvCxnSpPr>
        <p:spPr>
          <a:xfrm flipH="1">
            <a:off x="3760788" y="809625"/>
            <a:ext cx="809625" cy="966788"/>
          </a:xfrm>
          <a:prstGeom prst="straightConnector1">
            <a:avLst/>
          </a:prstGeom>
          <a:noFill/>
          <a:ln cap="flat" cmpd="sng" w="12700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5" name="Google Shape;1915;p26"/>
          <p:cNvSpPr/>
          <p:nvPr/>
        </p:nvSpPr>
        <p:spPr>
          <a:xfrm>
            <a:off x="6384925" y="28575"/>
            <a:ext cx="2667000" cy="1082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 =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min{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c(x,y) + </a:t>
            </a:r>
            <a:b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(z), c(x,z) + D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(z)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} </a:t>
            </a:r>
            <a:endParaRPr/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 min{2+1 , 7+0} = 3</a:t>
            </a:r>
            <a:endParaRPr/>
          </a:p>
        </p:txBody>
      </p:sp>
      <p:cxnSp>
        <p:nvCxnSpPr>
          <p:cNvPr id="1916" name="Google Shape;1916;p26"/>
          <p:cNvCxnSpPr/>
          <p:nvPr/>
        </p:nvCxnSpPr>
        <p:spPr>
          <a:xfrm flipH="1">
            <a:off x="4179888" y="482600"/>
            <a:ext cx="2586037" cy="13335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17" name="Google Shape;1917;p26"/>
          <p:cNvSpPr txBox="1"/>
          <p:nvPr/>
        </p:nvSpPr>
        <p:spPr>
          <a:xfrm>
            <a:off x="3922713" y="1674813"/>
            <a:ext cx="311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918" name="Google Shape;1918;p26"/>
          <p:cNvSpPr txBox="1"/>
          <p:nvPr/>
        </p:nvSpPr>
        <p:spPr>
          <a:xfrm>
            <a:off x="3579813" y="1679575"/>
            <a:ext cx="3429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endParaRPr/>
          </a:p>
        </p:txBody>
      </p:sp>
      <p:sp>
        <p:nvSpPr>
          <p:cNvPr id="1919" name="Google Shape;1919;p26"/>
          <p:cNvSpPr txBox="1"/>
          <p:nvPr/>
        </p:nvSpPr>
        <p:spPr>
          <a:xfrm>
            <a:off x="292100" y="2851150"/>
            <a:ext cx="9207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y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920" name="Google Shape;1920;p26"/>
          <p:cNvSpPr txBox="1"/>
          <p:nvPr/>
        </p:nvSpPr>
        <p:spPr>
          <a:xfrm>
            <a:off x="311150" y="4699000"/>
            <a:ext cx="9080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node z</a:t>
            </a:r>
            <a:endParaRPr/>
          </a:p>
          <a:p>
            <a:pPr indent="0" lvl="0" marL="0" marR="0" rtl="0" algn="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table</a:t>
            </a:r>
            <a:endParaRPr/>
          </a:p>
        </p:txBody>
      </p:sp>
      <p:sp>
        <p:nvSpPr>
          <p:cNvPr id="1921" name="Google Shape;1921;p26"/>
          <p:cNvSpPr txBox="1"/>
          <p:nvPr/>
        </p:nvSpPr>
        <p:spPr>
          <a:xfrm>
            <a:off x="3413125" y="1143000"/>
            <a:ext cx="706438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cost to</a:t>
            </a:r>
            <a:endParaRPr/>
          </a:p>
        </p:txBody>
      </p:sp>
      <p:sp>
        <p:nvSpPr>
          <p:cNvPr id="1922" name="Google Shape;1922;p26"/>
          <p:cNvSpPr txBox="1"/>
          <p:nvPr/>
        </p:nvSpPr>
        <p:spPr>
          <a:xfrm rot="-5400000">
            <a:off x="561182" y="2067719"/>
            <a:ext cx="538162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endParaRPr/>
          </a:p>
        </p:txBody>
      </p:sp>
      <p:sp>
        <p:nvSpPr>
          <p:cNvPr id="1923" name="Google Shape;1923;p2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24" name="Google Shape;1924;p2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929" name="Google Shape;192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847725"/>
            <a:ext cx="68564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30" name="Google Shape;1930;p27"/>
          <p:cNvSpPr txBox="1"/>
          <p:nvPr>
            <p:ph type="title"/>
          </p:nvPr>
        </p:nvSpPr>
        <p:spPr>
          <a:xfrm>
            <a:off x="533400" y="152400"/>
            <a:ext cx="7772400" cy="1008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Distance vector: link cost changes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31" name="Google Shape;1931;p27"/>
          <p:cNvSpPr/>
          <p:nvPr/>
        </p:nvSpPr>
        <p:spPr>
          <a:xfrm>
            <a:off x="552450" y="1400175"/>
            <a:ext cx="4867275" cy="25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link cost changes: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node detects local link cost change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updates routing info, recalculates </a:t>
            </a:r>
            <a:b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</a:b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if DV changes, notify neighbors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</p:txBody>
      </p:sp>
      <p:sp>
        <p:nvSpPr>
          <p:cNvPr id="1932" name="Google Shape;1932;p27"/>
          <p:cNvSpPr txBox="1"/>
          <p:nvPr/>
        </p:nvSpPr>
        <p:spPr>
          <a:xfrm>
            <a:off x="314325" y="3694113"/>
            <a:ext cx="1000125" cy="1260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“good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news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travels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fast”</a:t>
            </a:r>
            <a:endParaRPr sz="1600"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1933" name="Google Shape;1933;p27"/>
          <p:cNvGrpSpPr/>
          <p:nvPr/>
        </p:nvGrpSpPr>
        <p:grpSpPr>
          <a:xfrm>
            <a:off x="5838825" y="1609725"/>
            <a:ext cx="2184400" cy="1314450"/>
            <a:chOff x="3625" y="1076"/>
            <a:chExt cx="1376" cy="828"/>
          </a:xfrm>
        </p:grpSpPr>
        <p:sp>
          <p:nvSpPr>
            <p:cNvPr id="1934" name="Google Shape;1934;p27"/>
            <p:cNvSpPr/>
            <p:nvPr/>
          </p:nvSpPr>
          <p:spPr>
            <a:xfrm>
              <a:off x="3625" y="1140"/>
              <a:ext cx="1376" cy="764"/>
            </a:xfrm>
            <a:custGeom>
              <a:rect b="b" l="l" r="r" t="t"/>
              <a:pathLst>
                <a:path extrusionOk="0" h="764" w="1376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5" name="Google Shape;1935;p27"/>
            <p:cNvSpPr/>
            <p:nvPr/>
          </p:nvSpPr>
          <p:spPr>
            <a:xfrm>
              <a:off x="3984" y="1404"/>
              <a:ext cx="222" cy="180"/>
            </a:xfrm>
            <a:custGeom>
              <a:rect b="b" l="l" r="r" t="t"/>
              <a:pathLst>
                <a:path extrusionOk="0" h="180" w="222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27"/>
            <p:cNvSpPr/>
            <p:nvPr/>
          </p:nvSpPr>
          <p:spPr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37" name="Google Shape;1937;p27"/>
            <p:cNvCxnSpPr/>
            <p:nvPr/>
          </p:nvCxnSpPr>
          <p:spPr>
            <a:xfrm>
              <a:off x="3724" y="1633"/>
              <a:ext cx="1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38" name="Google Shape;1938;p27"/>
            <p:cNvCxnSpPr/>
            <p:nvPr/>
          </p:nvCxnSpPr>
          <p:spPr>
            <a:xfrm>
              <a:off x="4037" y="1633"/>
              <a:ext cx="1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39" name="Google Shape;1939;p27"/>
            <p:cNvSpPr/>
            <p:nvPr/>
          </p:nvSpPr>
          <p:spPr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40" name="Google Shape;1940;p27"/>
            <p:cNvSpPr/>
            <p:nvPr/>
          </p:nvSpPr>
          <p:spPr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1" name="Google Shape;1941;p27"/>
            <p:cNvSpPr/>
            <p:nvPr/>
          </p:nvSpPr>
          <p:spPr>
            <a:xfrm>
              <a:off x="4389" y="1404"/>
              <a:ext cx="216" cy="189"/>
            </a:xfrm>
            <a:custGeom>
              <a:rect b="b" l="l" r="r" t="t"/>
              <a:pathLst>
                <a:path extrusionOk="0" h="189" w="216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2" name="Google Shape;1942;p27"/>
            <p:cNvSpPr/>
            <p:nvPr/>
          </p:nvSpPr>
          <p:spPr>
            <a:xfrm>
              <a:off x="4041" y="1668"/>
              <a:ext cx="540" cy="3"/>
            </a:xfrm>
            <a:custGeom>
              <a:rect b="b" l="l" r="r" t="t"/>
              <a:pathLst>
                <a:path extrusionOk="0" h="3" w="540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43" name="Google Shape;1943;p27"/>
            <p:cNvGrpSpPr/>
            <p:nvPr/>
          </p:nvGrpSpPr>
          <p:grpSpPr>
            <a:xfrm>
              <a:off x="3770" y="1526"/>
              <a:ext cx="210" cy="250"/>
              <a:chOff x="2951" y="2429"/>
              <a:chExt cx="213" cy="250"/>
            </a:xfrm>
          </p:grpSpPr>
          <p:sp>
            <p:nvSpPr>
              <p:cNvPr id="1944" name="Google Shape;1944;p27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27"/>
              <p:cNvSpPr txBox="1"/>
              <p:nvPr/>
            </p:nvSpPr>
            <p:spPr>
              <a:xfrm>
                <a:off x="2951" y="2429"/>
                <a:ext cx="213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x</a:t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46" name="Google Shape;1946;p27"/>
            <p:cNvGrpSpPr/>
            <p:nvPr/>
          </p:nvGrpSpPr>
          <p:grpSpPr>
            <a:xfrm>
              <a:off x="4566" y="1538"/>
              <a:ext cx="316" cy="250"/>
              <a:chOff x="1740" y="2306"/>
              <a:chExt cx="316" cy="250"/>
            </a:xfrm>
          </p:grpSpPr>
          <p:sp>
            <p:nvSpPr>
              <p:cNvPr id="1947" name="Google Shape;1947;p27"/>
              <p:cNvSpPr/>
              <p:nvPr/>
            </p:nvSpPr>
            <p:spPr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948" name="Google Shape;1948;p27"/>
              <p:cNvCxnSpPr/>
              <p:nvPr/>
            </p:nvCxnSpPr>
            <p:spPr>
              <a:xfrm>
                <a:off x="1743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49" name="Google Shape;1949;p27"/>
              <p:cNvCxnSpPr/>
              <p:nvPr/>
            </p:nvCxnSpPr>
            <p:spPr>
              <a:xfrm>
                <a:off x="2056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950" name="Google Shape;1950;p27"/>
              <p:cNvSpPr/>
              <p:nvPr/>
            </p:nvSpPr>
            <p:spPr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51" name="Google Shape;1951;p27"/>
              <p:cNvSpPr/>
              <p:nvPr/>
            </p:nvSpPr>
            <p:spPr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52" name="Google Shape;1952;p27"/>
              <p:cNvGrpSpPr/>
              <p:nvPr/>
            </p:nvGrpSpPr>
            <p:grpSpPr>
              <a:xfrm>
                <a:off x="1800" y="2306"/>
                <a:ext cx="202" cy="250"/>
                <a:chOff x="2955" y="2429"/>
                <a:chExt cx="205" cy="250"/>
              </a:xfrm>
            </p:grpSpPr>
            <p:sp>
              <p:nvSpPr>
                <p:cNvPr id="1953" name="Google Shape;1953;p27"/>
                <p:cNvSpPr/>
                <p:nvPr/>
              </p:nvSpPr>
              <p:spPr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4" name="Google Shape;1954;p27"/>
                <p:cNvSpPr txBox="1"/>
                <p:nvPr/>
              </p:nvSpPr>
              <p:spPr>
                <a:xfrm>
                  <a:off x="2955" y="2429"/>
                  <a:ext cx="20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rPr>
                    <a:t>z</a:t>
                  </a: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1955" name="Google Shape;1955;p27"/>
            <p:cNvSpPr txBox="1"/>
            <p:nvPr/>
          </p:nvSpPr>
          <p:spPr>
            <a:xfrm>
              <a:off x="4469" y="1328"/>
              <a:ext cx="181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56" name="Google Shape;1956;p27"/>
            <p:cNvSpPr txBox="1"/>
            <p:nvPr/>
          </p:nvSpPr>
          <p:spPr>
            <a:xfrm>
              <a:off x="3930" y="1325"/>
              <a:ext cx="2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4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57" name="Google Shape;1957;p27"/>
            <p:cNvSpPr txBox="1"/>
            <p:nvPr/>
          </p:nvSpPr>
          <p:spPr>
            <a:xfrm>
              <a:off x="4171" y="1658"/>
              <a:ext cx="2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50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1958" name="Google Shape;1958;p27"/>
            <p:cNvGrpSpPr/>
            <p:nvPr/>
          </p:nvGrpSpPr>
          <p:grpSpPr>
            <a:xfrm>
              <a:off x="4146" y="1214"/>
              <a:ext cx="316" cy="250"/>
              <a:chOff x="1740" y="2306"/>
              <a:chExt cx="316" cy="250"/>
            </a:xfrm>
          </p:grpSpPr>
          <p:sp>
            <p:nvSpPr>
              <p:cNvPr id="1959" name="Google Shape;1959;p27"/>
              <p:cNvSpPr/>
              <p:nvPr/>
            </p:nvSpPr>
            <p:spPr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960" name="Google Shape;1960;p27"/>
              <p:cNvCxnSpPr/>
              <p:nvPr/>
            </p:nvCxnSpPr>
            <p:spPr>
              <a:xfrm>
                <a:off x="1743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61" name="Google Shape;1961;p27"/>
              <p:cNvCxnSpPr/>
              <p:nvPr/>
            </p:nvCxnSpPr>
            <p:spPr>
              <a:xfrm>
                <a:off x="2056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962" name="Google Shape;1962;p27"/>
              <p:cNvSpPr/>
              <p:nvPr/>
            </p:nvSpPr>
            <p:spPr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63" name="Google Shape;1963;p27"/>
              <p:cNvSpPr/>
              <p:nvPr/>
            </p:nvSpPr>
            <p:spPr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64" name="Google Shape;1964;p27"/>
              <p:cNvGrpSpPr/>
              <p:nvPr/>
            </p:nvGrpSpPr>
            <p:grpSpPr>
              <a:xfrm>
                <a:off x="1802" y="2306"/>
                <a:ext cx="199" cy="250"/>
                <a:chOff x="2957" y="2429"/>
                <a:chExt cx="202" cy="250"/>
              </a:xfrm>
            </p:grpSpPr>
            <p:sp>
              <p:nvSpPr>
                <p:cNvPr id="1965" name="Google Shape;1965;p27"/>
                <p:cNvSpPr/>
                <p:nvPr/>
              </p:nvSpPr>
              <p:spPr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6" name="Google Shape;1966;p27"/>
                <p:cNvSpPr txBox="1"/>
                <p:nvPr/>
              </p:nvSpPr>
              <p:spPr>
                <a:xfrm>
                  <a:off x="2957" y="2429"/>
                  <a:ext cx="202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rPr>
                    <a:t>y</a:t>
                  </a: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1967" name="Google Shape;1967;p27"/>
            <p:cNvSpPr txBox="1"/>
            <p:nvPr/>
          </p:nvSpPr>
          <p:spPr>
            <a:xfrm>
              <a:off x="3839" y="1076"/>
              <a:ext cx="181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968" name="Google Shape;1968;p27"/>
            <p:cNvCxnSpPr/>
            <p:nvPr/>
          </p:nvCxnSpPr>
          <p:spPr>
            <a:xfrm rot="10800000">
              <a:off x="3948" y="1272"/>
              <a:ext cx="132" cy="228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969" name="Google Shape;1969;p27"/>
          <p:cNvSpPr/>
          <p:nvPr/>
        </p:nvSpPr>
        <p:spPr>
          <a:xfrm>
            <a:off x="1698625" y="3633788"/>
            <a:ext cx="6691313" cy="91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detects link-cost change, updates its DV, informs its neighbors.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0" name="Google Shape;1970;p27"/>
          <p:cNvSpPr/>
          <p:nvPr/>
        </p:nvSpPr>
        <p:spPr>
          <a:xfrm>
            <a:off x="1711325" y="4327525"/>
            <a:ext cx="6503988" cy="9159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receives update from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updates its table, computes new least cost to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, sends its neighbors its DV.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1" name="Google Shape;1971;p27"/>
          <p:cNvSpPr/>
          <p:nvPr/>
        </p:nvSpPr>
        <p:spPr>
          <a:xfrm>
            <a:off x="1733550" y="5151438"/>
            <a:ext cx="7158038" cy="9159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aseline="-25000"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receives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’s update, updates its distance table. 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’s least costs do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change, so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does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send a message to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2" name="Google Shape;1972;p27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973" name="Google Shape;1973;p2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sp>
        <p:nvSpPr>
          <p:cNvPr id="1974" name="Google Shape;1974;p27"/>
          <p:cNvSpPr txBox="1"/>
          <p:nvPr/>
        </p:nvSpPr>
        <p:spPr>
          <a:xfrm>
            <a:off x="339826" y="6198762"/>
            <a:ext cx="450716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Check out the online interactive exercises for more examples: 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ttp://gaia.cs.umass.edu/kurose_ross/interactive/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8" name="Shape 1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1979" name="Google Shape;197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847725"/>
            <a:ext cx="68564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1980" name="Google Shape;1980;p28"/>
          <p:cNvSpPr txBox="1"/>
          <p:nvPr>
            <p:ph type="title"/>
          </p:nvPr>
        </p:nvSpPr>
        <p:spPr>
          <a:xfrm>
            <a:off x="533400" y="152400"/>
            <a:ext cx="7772400" cy="1008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Distance vector: link cost changes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81" name="Google Shape;1981;p28"/>
          <p:cNvSpPr/>
          <p:nvPr/>
        </p:nvSpPr>
        <p:spPr>
          <a:xfrm>
            <a:off x="552450" y="1400175"/>
            <a:ext cx="4867275" cy="25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link cost changes: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node detects local link cost change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bad news travels slow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- “count to infinity” problem!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44 iterations before algorithm stabilizes: see text</a:t>
            </a:r>
            <a:endParaRPr/>
          </a:p>
        </p:txBody>
      </p:sp>
      <p:grpSp>
        <p:nvGrpSpPr>
          <p:cNvPr id="1982" name="Google Shape;1982;p28"/>
          <p:cNvGrpSpPr/>
          <p:nvPr/>
        </p:nvGrpSpPr>
        <p:grpSpPr>
          <a:xfrm>
            <a:off x="5838825" y="1609725"/>
            <a:ext cx="2184400" cy="1314450"/>
            <a:chOff x="3625" y="1076"/>
            <a:chExt cx="1376" cy="828"/>
          </a:xfrm>
        </p:grpSpPr>
        <p:sp>
          <p:nvSpPr>
            <p:cNvPr id="1983" name="Google Shape;1983;p28"/>
            <p:cNvSpPr/>
            <p:nvPr/>
          </p:nvSpPr>
          <p:spPr>
            <a:xfrm>
              <a:off x="3625" y="1140"/>
              <a:ext cx="1376" cy="764"/>
            </a:xfrm>
            <a:custGeom>
              <a:rect b="b" l="l" r="r" t="t"/>
              <a:pathLst>
                <a:path extrusionOk="0" h="764" w="1376">
                  <a:moveTo>
                    <a:pt x="113" y="348"/>
                  </a:moveTo>
                  <a:cubicBezTo>
                    <a:pt x="166" y="270"/>
                    <a:pt x="296" y="218"/>
                    <a:pt x="395" y="162"/>
                  </a:cubicBezTo>
                  <a:cubicBezTo>
                    <a:pt x="494" y="106"/>
                    <a:pt x="583" y="0"/>
                    <a:pt x="710" y="9"/>
                  </a:cubicBezTo>
                  <a:cubicBezTo>
                    <a:pt x="837" y="18"/>
                    <a:pt x="1051" y="136"/>
                    <a:pt x="1160" y="219"/>
                  </a:cubicBezTo>
                  <a:cubicBezTo>
                    <a:pt x="1269" y="302"/>
                    <a:pt x="1376" y="426"/>
                    <a:pt x="1367" y="510"/>
                  </a:cubicBezTo>
                  <a:cubicBezTo>
                    <a:pt x="1358" y="594"/>
                    <a:pt x="1234" y="688"/>
                    <a:pt x="1103" y="726"/>
                  </a:cubicBezTo>
                  <a:cubicBezTo>
                    <a:pt x="972" y="764"/>
                    <a:pt x="749" y="754"/>
                    <a:pt x="578" y="738"/>
                  </a:cubicBezTo>
                  <a:cubicBezTo>
                    <a:pt x="407" y="722"/>
                    <a:pt x="154" y="695"/>
                    <a:pt x="77" y="630"/>
                  </a:cubicBezTo>
                  <a:cubicBezTo>
                    <a:pt x="0" y="565"/>
                    <a:pt x="60" y="426"/>
                    <a:pt x="113" y="348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4" name="Google Shape;1984;p28"/>
            <p:cNvSpPr/>
            <p:nvPr/>
          </p:nvSpPr>
          <p:spPr>
            <a:xfrm>
              <a:off x="3984" y="1404"/>
              <a:ext cx="222" cy="180"/>
            </a:xfrm>
            <a:custGeom>
              <a:rect b="b" l="l" r="r" t="t"/>
              <a:pathLst>
                <a:path extrusionOk="0" h="180" w="222">
                  <a:moveTo>
                    <a:pt x="0" y="180"/>
                  </a:moveTo>
                  <a:lnTo>
                    <a:pt x="22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5" name="Google Shape;1985;p28"/>
            <p:cNvSpPr/>
            <p:nvPr/>
          </p:nvSpPr>
          <p:spPr>
            <a:xfrm>
              <a:off x="3724" y="164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86" name="Google Shape;1986;p28"/>
            <p:cNvCxnSpPr/>
            <p:nvPr/>
          </p:nvCxnSpPr>
          <p:spPr>
            <a:xfrm>
              <a:off x="3724" y="1633"/>
              <a:ext cx="1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87" name="Google Shape;1987;p28"/>
            <p:cNvCxnSpPr/>
            <p:nvPr/>
          </p:nvCxnSpPr>
          <p:spPr>
            <a:xfrm>
              <a:off x="4037" y="1633"/>
              <a:ext cx="1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988" name="Google Shape;1988;p28"/>
            <p:cNvSpPr/>
            <p:nvPr/>
          </p:nvSpPr>
          <p:spPr>
            <a:xfrm>
              <a:off x="3724" y="1633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89" name="Google Shape;1989;p28"/>
            <p:cNvSpPr/>
            <p:nvPr/>
          </p:nvSpPr>
          <p:spPr>
            <a:xfrm>
              <a:off x="3721" y="1574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28"/>
            <p:cNvSpPr/>
            <p:nvPr/>
          </p:nvSpPr>
          <p:spPr>
            <a:xfrm>
              <a:off x="4389" y="1404"/>
              <a:ext cx="216" cy="189"/>
            </a:xfrm>
            <a:custGeom>
              <a:rect b="b" l="l" r="r" t="t"/>
              <a:pathLst>
                <a:path extrusionOk="0" h="189" w="216">
                  <a:moveTo>
                    <a:pt x="0" y="0"/>
                  </a:moveTo>
                  <a:lnTo>
                    <a:pt x="216" y="189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28"/>
            <p:cNvSpPr/>
            <p:nvPr/>
          </p:nvSpPr>
          <p:spPr>
            <a:xfrm>
              <a:off x="4041" y="1668"/>
              <a:ext cx="540" cy="3"/>
            </a:xfrm>
            <a:custGeom>
              <a:rect b="b" l="l" r="r" t="t"/>
              <a:pathLst>
                <a:path extrusionOk="0" h="3" w="540">
                  <a:moveTo>
                    <a:pt x="540" y="3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92" name="Google Shape;1992;p28"/>
            <p:cNvGrpSpPr/>
            <p:nvPr/>
          </p:nvGrpSpPr>
          <p:grpSpPr>
            <a:xfrm>
              <a:off x="3770" y="1526"/>
              <a:ext cx="210" cy="250"/>
              <a:chOff x="2951" y="2429"/>
              <a:chExt cx="213" cy="250"/>
            </a:xfrm>
          </p:grpSpPr>
          <p:sp>
            <p:nvSpPr>
              <p:cNvPr id="1993" name="Google Shape;1993;p28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4" name="Google Shape;1994;p28"/>
              <p:cNvSpPr txBox="1"/>
              <p:nvPr/>
            </p:nvSpPr>
            <p:spPr>
              <a:xfrm>
                <a:off x="2951" y="2429"/>
                <a:ext cx="213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x</a:t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95" name="Google Shape;1995;p28"/>
            <p:cNvGrpSpPr/>
            <p:nvPr/>
          </p:nvGrpSpPr>
          <p:grpSpPr>
            <a:xfrm>
              <a:off x="4566" y="1538"/>
              <a:ext cx="316" cy="250"/>
              <a:chOff x="1740" y="2306"/>
              <a:chExt cx="316" cy="250"/>
            </a:xfrm>
          </p:grpSpPr>
          <p:sp>
            <p:nvSpPr>
              <p:cNvPr id="1996" name="Google Shape;1996;p28"/>
              <p:cNvSpPr/>
              <p:nvPr/>
            </p:nvSpPr>
            <p:spPr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1997" name="Google Shape;1997;p28"/>
              <p:cNvCxnSpPr/>
              <p:nvPr/>
            </p:nvCxnSpPr>
            <p:spPr>
              <a:xfrm>
                <a:off x="1743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8" name="Google Shape;1998;p28"/>
              <p:cNvCxnSpPr/>
              <p:nvPr/>
            </p:nvCxnSpPr>
            <p:spPr>
              <a:xfrm>
                <a:off x="2056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999" name="Google Shape;1999;p28"/>
              <p:cNvSpPr/>
              <p:nvPr/>
            </p:nvSpPr>
            <p:spPr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00" name="Google Shape;2000;p28"/>
              <p:cNvSpPr/>
              <p:nvPr/>
            </p:nvSpPr>
            <p:spPr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01" name="Google Shape;2001;p28"/>
              <p:cNvGrpSpPr/>
              <p:nvPr/>
            </p:nvGrpSpPr>
            <p:grpSpPr>
              <a:xfrm>
                <a:off x="1800" y="2306"/>
                <a:ext cx="202" cy="250"/>
                <a:chOff x="2955" y="2429"/>
                <a:chExt cx="205" cy="250"/>
              </a:xfrm>
            </p:grpSpPr>
            <p:sp>
              <p:nvSpPr>
                <p:cNvPr id="2002" name="Google Shape;2002;p28"/>
                <p:cNvSpPr/>
                <p:nvPr/>
              </p:nvSpPr>
              <p:spPr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3" name="Google Shape;2003;p28"/>
                <p:cNvSpPr txBox="1"/>
                <p:nvPr/>
              </p:nvSpPr>
              <p:spPr>
                <a:xfrm>
                  <a:off x="2955" y="2429"/>
                  <a:ext cx="205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rPr>
                    <a:t>z</a:t>
                  </a: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2004" name="Google Shape;2004;p28"/>
            <p:cNvSpPr txBox="1"/>
            <p:nvPr/>
          </p:nvSpPr>
          <p:spPr>
            <a:xfrm>
              <a:off x="4469" y="1328"/>
              <a:ext cx="181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05" name="Google Shape;2005;p28"/>
            <p:cNvSpPr txBox="1"/>
            <p:nvPr/>
          </p:nvSpPr>
          <p:spPr>
            <a:xfrm>
              <a:off x="3930" y="1325"/>
              <a:ext cx="204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4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006" name="Google Shape;2006;p28"/>
            <p:cNvSpPr txBox="1"/>
            <p:nvPr/>
          </p:nvSpPr>
          <p:spPr>
            <a:xfrm>
              <a:off x="4171" y="1658"/>
              <a:ext cx="2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50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007" name="Google Shape;2007;p28"/>
            <p:cNvGrpSpPr/>
            <p:nvPr/>
          </p:nvGrpSpPr>
          <p:grpSpPr>
            <a:xfrm>
              <a:off x="4146" y="1214"/>
              <a:ext cx="316" cy="250"/>
              <a:chOff x="1740" y="2306"/>
              <a:chExt cx="316" cy="250"/>
            </a:xfrm>
          </p:grpSpPr>
          <p:sp>
            <p:nvSpPr>
              <p:cNvPr id="2008" name="Google Shape;2008;p28"/>
              <p:cNvSpPr/>
              <p:nvPr/>
            </p:nvSpPr>
            <p:spPr>
              <a:xfrm>
                <a:off x="1743" y="2420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009" name="Google Shape;2009;p28"/>
              <p:cNvCxnSpPr/>
              <p:nvPr/>
            </p:nvCxnSpPr>
            <p:spPr>
              <a:xfrm>
                <a:off x="1743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10" name="Google Shape;2010;p28"/>
              <p:cNvCxnSpPr/>
              <p:nvPr/>
            </p:nvCxnSpPr>
            <p:spPr>
              <a:xfrm>
                <a:off x="2056" y="2413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011" name="Google Shape;2011;p28"/>
              <p:cNvSpPr/>
              <p:nvPr/>
            </p:nvSpPr>
            <p:spPr>
              <a:xfrm>
                <a:off x="1743" y="2413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12" name="Google Shape;2012;p28"/>
              <p:cNvSpPr/>
              <p:nvPr/>
            </p:nvSpPr>
            <p:spPr>
              <a:xfrm>
                <a:off x="1740" y="2354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13" name="Google Shape;2013;p28"/>
              <p:cNvGrpSpPr/>
              <p:nvPr/>
            </p:nvGrpSpPr>
            <p:grpSpPr>
              <a:xfrm>
                <a:off x="1802" y="2306"/>
                <a:ext cx="199" cy="250"/>
                <a:chOff x="2957" y="2429"/>
                <a:chExt cx="202" cy="250"/>
              </a:xfrm>
            </p:grpSpPr>
            <p:sp>
              <p:nvSpPr>
                <p:cNvPr id="2014" name="Google Shape;2014;p28"/>
                <p:cNvSpPr/>
                <p:nvPr/>
              </p:nvSpPr>
              <p:spPr>
                <a:xfrm>
                  <a:off x="2982" y="2490"/>
                  <a:ext cx="143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5" name="Google Shape;2015;p28"/>
                <p:cNvSpPr txBox="1"/>
                <p:nvPr/>
              </p:nvSpPr>
              <p:spPr>
                <a:xfrm>
                  <a:off x="2957" y="2429"/>
                  <a:ext cx="202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Comic Sans MS"/>
                      <a:ea typeface="Comic Sans MS"/>
                      <a:cs typeface="Comic Sans MS"/>
                      <a:sym typeface="Comic Sans MS"/>
                    </a:rPr>
                    <a:t>y</a:t>
                  </a: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2016" name="Google Shape;2016;p28"/>
            <p:cNvSpPr txBox="1"/>
            <p:nvPr/>
          </p:nvSpPr>
          <p:spPr>
            <a:xfrm>
              <a:off x="3784" y="1076"/>
              <a:ext cx="292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FF0000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60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2017" name="Google Shape;2017;p28"/>
            <p:cNvCxnSpPr/>
            <p:nvPr/>
          </p:nvCxnSpPr>
          <p:spPr>
            <a:xfrm rot="10800000">
              <a:off x="3948" y="1272"/>
              <a:ext cx="132" cy="228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2018" name="Google Shape;2018;p28"/>
          <p:cNvSpPr/>
          <p:nvPr/>
        </p:nvSpPr>
        <p:spPr>
          <a:xfrm>
            <a:off x="604838" y="3787775"/>
            <a:ext cx="7210425" cy="14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poisoned reverse: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If Z routes through Y to get to X :</a:t>
            </a:r>
            <a:endParaRPr/>
          </a:p>
          <a:p>
            <a:pPr indent="-285750" lvl="1" marL="74295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Z tells Y its (Z’s) distance to X is infinite (so Y won’t route to X via Z)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Char char="❖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will this completely solve count to infinity problem?</a:t>
            </a:r>
            <a:endParaRPr/>
          </a:p>
        </p:txBody>
      </p:sp>
      <p:sp>
        <p:nvSpPr>
          <p:cNvPr id="2019" name="Google Shape;2019;p2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20" name="Google Shape;2020;p2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025" name="Google Shape;202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904875"/>
            <a:ext cx="7313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026" name="Google Shape;2026;p29"/>
          <p:cNvSpPr txBox="1"/>
          <p:nvPr>
            <p:ph type="title"/>
          </p:nvPr>
        </p:nvSpPr>
        <p:spPr>
          <a:xfrm>
            <a:off x="544513" y="452438"/>
            <a:ext cx="7772400" cy="528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Comparison of LS and DV algorithms</a:t>
            </a:r>
            <a:endParaRPr/>
          </a:p>
        </p:txBody>
      </p:sp>
      <p:sp>
        <p:nvSpPr>
          <p:cNvPr id="2027" name="Google Shape;2027;p29"/>
          <p:cNvSpPr txBox="1"/>
          <p:nvPr>
            <p:ph idx="1" type="body"/>
          </p:nvPr>
        </p:nvSpPr>
        <p:spPr>
          <a:xfrm>
            <a:off x="523875" y="1295400"/>
            <a:ext cx="402907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message complexity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i="1"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LS: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with n nodes, E links, O(nE) msgs sent 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i="1"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DV:</a:t>
            </a:r>
            <a:r>
              <a:rPr lang="en-US" sz="20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exchange between neighbors only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convergence time varies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speed of convergence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i="1"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LS: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O(n</a:t>
            </a:r>
            <a:r>
              <a:rPr b="1" baseline="30000" lang="en-US" sz="2000">
                <a:latin typeface="Gill Sans"/>
                <a:ea typeface="Gill Sans"/>
                <a:cs typeface="Gill Sans"/>
                <a:sym typeface="Gill Sans"/>
              </a:rPr>
              <a:t>2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) algorithm requires O(nE) msgs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may have oscillations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b="1" i="1"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DV: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convergence time varies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may be routing loops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count-to-infinity problem</a:t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28" name="Google Shape;2028;p29"/>
          <p:cNvSpPr txBox="1"/>
          <p:nvPr>
            <p:ph idx="2" type="body"/>
          </p:nvPr>
        </p:nvSpPr>
        <p:spPr>
          <a:xfrm>
            <a:off x="4743450" y="1328738"/>
            <a:ext cx="401002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robustness: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what happens if router malfunctions?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LS: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node can advertise incorrect </a:t>
            </a:r>
            <a:r>
              <a:rPr i="1"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link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cost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each node computes only its </a:t>
            </a:r>
            <a:r>
              <a:rPr i="1" lang="en-US" sz="2000">
                <a:latin typeface="Gill Sans"/>
                <a:ea typeface="Gill Sans"/>
                <a:cs typeface="Gill Sans"/>
                <a:sym typeface="Gill Sans"/>
              </a:rPr>
              <a:t>own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table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DV: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DV node can advertise incorrect </a:t>
            </a:r>
            <a:r>
              <a:rPr i="1" lang="en-US" sz="2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path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 cost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each node’s table used by others </a:t>
            </a:r>
            <a:endParaRPr/>
          </a:p>
          <a:p>
            <a:pPr indent="-228600" lvl="2" marL="1143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mic Sans MS"/>
              <a:buChar char="•"/>
            </a:pPr>
            <a:r>
              <a:rPr lang="en-US" sz="1800">
                <a:latin typeface="Comic Sans MS"/>
                <a:ea typeface="Comic Sans MS"/>
                <a:cs typeface="Comic Sans MS"/>
                <a:sym typeface="Comic Sans MS"/>
              </a:rPr>
              <a:t>error propagate thru network</a:t>
            </a:r>
            <a:endParaRPr/>
          </a:p>
        </p:txBody>
      </p:sp>
      <p:sp>
        <p:nvSpPr>
          <p:cNvPr id="2029" name="Google Shape;2029;p2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30" name="Google Shape;2030;p2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4" name="Shape 2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035" name="Google Shape;203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036" name="Google Shape;2036;p30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CC0000"/>
                </a:solidFill>
              </a:rPr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37" name="Google Shape;2037;p30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38" name="Google Shape;2038;p30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2039" name="Google Shape;2039;p3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40" name="Google Shape;2040;p3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4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045" name="Google Shape;204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263" y="903288"/>
            <a:ext cx="4964972" cy="232095"/>
          </a:xfrm>
          <a:prstGeom prst="rect">
            <a:avLst/>
          </a:prstGeom>
          <a:noFill/>
          <a:ln>
            <a:noFill/>
          </a:ln>
        </p:spPr>
      </p:pic>
      <p:sp>
        <p:nvSpPr>
          <p:cNvPr id="2046" name="Google Shape;2046;p31"/>
          <p:cNvSpPr txBox="1"/>
          <p:nvPr>
            <p:ph type="title"/>
          </p:nvPr>
        </p:nvSpPr>
        <p:spPr>
          <a:xfrm>
            <a:off x="533400" y="241300"/>
            <a:ext cx="5164138" cy="885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Making routing scalable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47" name="Google Shape;2047;p31"/>
          <p:cNvSpPr txBox="1"/>
          <p:nvPr>
            <p:ph idx="1" type="body"/>
          </p:nvPr>
        </p:nvSpPr>
        <p:spPr>
          <a:xfrm>
            <a:off x="542925" y="3467100"/>
            <a:ext cx="3810000" cy="2266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scale: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with billions of destinations: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can’t store all destinations in routing tables!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routing table exchange would swamp links!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48" name="Google Shape;2048;p31"/>
          <p:cNvSpPr txBox="1"/>
          <p:nvPr>
            <p:ph idx="2" type="body"/>
          </p:nvPr>
        </p:nvSpPr>
        <p:spPr>
          <a:xfrm>
            <a:off x="4448175" y="3467100"/>
            <a:ext cx="401955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</a:rPr>
              <a:t>administrative autonomy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internet = network of networks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each network admin may want to control routing in its own network</a:t>
            </a:r>
            <a:endParaRPr/>
          </a:p>
        </p:txBody>
      </p:sp>
      <p:sp>
        <p:nvSpPr>
          <p:cNvPr id="2049" name="Google Shape;2049;p31"/>
          <p:cNvSpPr/>
          <p:nvPr/>
        </p:nvSpPr>
        <p:spPr>
          <a:xfrm>
            <a:off x="660531" y="1313250"/>
            <a:ext cx="65436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our routing study thus far - idealized </a:t>
            </a:r>
            <a:endParaRPr/>
          </a:p>
          <a:p>
            <a:pPr indent="-457200" lvl="0" marL="4572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all routers identical</a:t>
            </a:r>
            <a:endParaRPr/>
          </a:p>
          <a:p>
            <a:pPr indent="-457200" lvl="0" marL="4572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network “flat”</a:t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1820"/>
              <a:buFont typeface="Noto Sans Symbols"/>
              <a:buNone/>
            </a:pPr>
            <a:r>
              <a:rPr i="1"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… not</a:t>
            </a: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true in practice</a:t>
            </a:r>
            <a:endParaRPr/>
          </a:p>
        </p:txBody>
      </p:sp>
      <p:sp>
        <p:nvSpPr>
          <p:cNvPr id="2050" name="Google Shape;2050;p3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51" name="Google Shape;2051;p3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5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p32"/>
          <p:cNvSpPr txBox="1"/>
          <p:nvPr>
            <p:ph idx="1" type="body"/>
          </p:nvPr>
        </p:nvSpPr>
        <p:spPr>
          <a:xfrm>
            <a:off x="817100" y="1302987"/>
            <a:ext cx="8192217" cy="910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aggregate routers into regions known as</a:t>
            </a:r>
            <a:r>
              <a:rPr lang="en-US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“autonomous systems” (AS) (a.k.a. “domains”)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7" name="Google Shape;2057;p32"/>
          <p:cNvSpPr txBox="1"/>
          <p:nvPr>
            <p:ph idx="2" type="body"/>
          </p:nvPr>
        </p:nvSpPr>
        <p:spPr>
          <a:xfrm>
            <a:off x="5006150" y="2636395"/>
            <a:ext cx="3748232" cy="1934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lang="en-US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inter-AS routing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routing among AS’es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gateways perform inter-domain routing (as well as intra-domain routing)</a:t>
            </a:r>
            <a:endParaRPr/>
          </a:p>
        </p:txBody>
      </p:sp>
      <p:pic>
        <p:nvPicPr>
          <p:cNvPr descr="underline_base" id="2058" name="Google Shape;205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263" y="903288"/>
            <a:ext cx="7831792" cy="212851"/>
          </a:xfrm>
          <a:prstGeom prst="rect">
            <a:avLst/>
          </a:prstGeom>
          <a:noFill/>
          <a:ln>
            <a:noFill/>
          </a:ln>
        </p:spPr>
      </p:pic>
      <p:sp>
        <p:nvSpPr>
          <p:cNvPr id="2059" name="Google Shape;2059;p32"/>
          <p:cNvSpPr txBox="1"/>
          <p:nvPr>
            <p:ph type="title"/>
          </p:nvPr>
        </p:nvSpPr>
        <p:spPr>
          <a:xfrm>
            <a:off x="533400" y="241300"/>
            <a:ext cx="8144020" cy="8858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Internet approach to scalable routing</a:t>
            </a:r>
            <a:endParaRPr/>
          </a:p>
        </p:txBody>
      </p:sp>
      <p:sp>
        <p:nvSpPr>
          <p:cNvPr id="2060" name="Google Shape;2060;p32"/>
          <p:cNvSpPr txBox="1"/>
          <p:nvPr/>
        </p:nvSpPr>
        <p:spPr>
          <a:xfrm>
            <a:off x="674560" y="2540178"/>
            <a:ext cx="4246080" cy="39127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rPr lang="en-US" sz="28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intra-AS routing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routing among hosts, routers in same AS (“network”)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all routers in AS must run </a:t>
            </a:r>
            <a:r>
              <a:rPr i="1" lang="en-US" sz="24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same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intra-domain protocol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routers in </a:t>
            </a: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different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AS can run </a:t>
            </a: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different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intra-domain routing protocol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gateway router: at “edge” of its own AS, has link(s) to router(s) in other AS’es</a:t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61" name="Google Shape;2061;p3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062" name="Google Shape;2062;p3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6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7" name="Google Shape;2067;p33"/>
          <p:cNvGrpSpPr/>
          <p:nvPr/>
        </p:nvGrpSpPr>
        <p:grpSpPr>
          <a:xfrm>
            <a:off x="204788" y="1254125"/>
            <a:ext cx="6178550" cy="4376738"/>
            <a:chOff x="0" y="878"/>
            <a:chExt cx="4232" cy="2968"/>
          </a:xfrm>
        </p:grpSpPr>
        <p:sp>
          <p:nvSpPr>
            <p:cNvPr id="2068" name="Google Shape;2068;p33"/>
            <p:cNvSpPr/>
            <p:nvPr/>
          </p:nvSpPr>
          <p:spPr>
            <a:xfrm>
              <a:off x="2621" y="1050"/>
              <a:ext cx="1611" cy="1025"/>
            </a:xfrm>
            <a:custGeom>
              <a:rect b="b" l="l" r="r" t="t"/>
              <a:pathLst>
                <a:path extrusionOk="0" h="543" w="1162">
                  <a:moveTo>
                    <a:pt x="56" y="162"/>
                  </a:moveTo>
                  <a:cubicBezTo>
                    <a:pt x="115" y="100"/>
                    <a:pt x="221" y="28"/>
                    <a:pt x="368" y="14"/>
                  </a:cubicBezTo>
                  <a:cubicBezTo>
                    <a:pt x="515" y="0"/>
                    <a:pt x="811" y="42"/>
                    <a:pt x="940" y="79"/>
                  </a:cubicBezTo>
                  <a:cubicBezTo>
                    <a:pt x="1069" y="116"/>
                    <a:pt x="1126" y="177"/>
                    <a:pt x="1144" y="239"/>
                  </a:cubicBezTo>
                  <a:cubicBezTo>
                    <a:pt x="1162" y="301"/>
                    <a:pt x="1141" y="401"/>
                    <a:pt x="1048" y="451"/>
                  </a:cubicBezTo>
                  <a:cubicBezTo>
                    <a:pt x="955" y="501"/>
                    <a:pt x="746" y="543"/>
                    <a:pt x="586" y="541"/>
                  </a:cubicBezTo>
                  <a:cubicBezTo>
                    <a:pt x="426" y="539"/>
                    <a:pt x="176" y="502"/>
                    <a:pt x="88" y="439"/>
                  </a:cubicBezTo>
                  <a:cubicBezTo>
                    <a:pt x="0" y="376"/>
                    <a:pt x="63" y="220"/>
                    <a:pt x="56" y="162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33"/>
            <p:cNvSpPr/>
            <p:nvPr/>
          </p:nvSpPr>
          <p:spPr>
            <a:xfrm>
              <a:off x="0" y="878"/>
              <a:ext cx="1255" cy="1016"/>
            </a:xfrm>
            <a:custGeom>
              <a:rect b="b" l="l" r="r" t="t"/>
              <a:pathLst>
                <a:path extrusionOk="0" h="451" w="1198">
                  <a:moveTo>
                    <a:pt x="88" y="181"/>
                  </a:moveTo>
                  <a:cubicBezTo>
                    <a:pt x="159" y="143"/>
                    <a:pt x="120" y="111"/>
                    <a:pt x="180" y="89"/>
                  </a:cubicBezTo>
                  <a:cubicBezTo>
                    <a:pt x="240" y="67"/>
                    <a:pt x="313" y="60"/>
                    <a:pt x="448" y="49"/>
                  </a:cubicBezTo>
                  <a:cubicBezTo>
                    <a:pt x="583" y="38"/>
                    <a:pt x="866" y="0"/>
                    <a:pt x="988" y="25"/>
                  </a:cubicBezTo>
                  <a:cubicBezTo>
                    <a:pt x="1110" y="50"/>
                    <a:pt x="1198" y="132"/>
                    <a:pt x="1181" y="197"/>
                  </a:cubicBezTo>
                  <a:cubicBezTo>
                    <a:pt x="1164" y="262"/>
                    <a:pt x="1034" y="375"/>
                    <a:pt x="889" y="413"/>
                  </a:cubicBezTo>
                  <a:cubicBezTo>
                    <a:pt x="744" y="451"/>
                    <a:pt x="449" y="438"/>
                    <a:pt x="307" y="425"/>
                  </a:cubicBezTo>
                  <a:cubicBezTo>
                    <a:pt x="165" y="412"/>
                    <a:pt x="72" y="378"/>
                    <a:pt x="36" y="337"/>
                  </a:cubicBezTo>
                  <a:cubicBezTo>
                    <a:pt x="0" y="296"/>
                    <a:pt x="77" y="213"/>
                    <a:pt x="88" y="181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33"/>
            <p:cNvSpPr/>
            <p:nvPr/>
          </p:nvSpPr>
          <p:spPr>
            <a:xfrm>
              <a:off x="810" y="1611"/>
              <a:ext cx="2007" cy="792"/>
            </a:xfrm>
            <a:custGeom>
              <a:rect b="b" l="l" r="r" t="t"/>
              <a:pathLst>
                <a:path extrusionOk="0" h="682" w="1583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33"/>
            <p:cNvSpPr/>
            <p:nvPr/>
          </p:nvSpPr>
          <p:spPr>
            <a:xfrm>
              <a:off x="261" y="161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72" name="Google Shape;2072;p33"/>
            <p:cNvCxnSpPr/>
            <p:nvPr/>
          </p:nvCxnSpPr>
          <p:spPr>
            <a:xfrm>
              <a:off x="261" y="1603"/>
              <a:ext cx="0" cy="5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73" name="Google Shape;2073;p33"/>
            <p:cNvCxnSpPr/>
            <p:nvPr/>
          </p:nvCxnSpPr>
          <p:spPr>
            <a:xfrm>
              <a:off x="574" y="1603"/>
              <a:ext cx="0" cy="5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74" name="Google Shape;2074;p33"/>
            <p:cNvSpPr/>
            <p:nvPr/>
          </p:nvSpPr>
          <p:spPr>
            <a:xfrm>
              <a:off x="261" y="1603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33"/>
            <p:cNvSpPr/>
            <p:nvPr/>
          </p:nvSpPr>
          <p:spPr>
            <a:xfrm>
              <a:off x="258" y="1544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33"/>
            <p:cNvSpPr/>
            <p:nvPr/>
          </p:nvSpPr>
          <p:spPr>
            <a:xfrm>
              <a:off x="345" y="1557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33"/>
            <p:cNvSpPr txBox="1"/>
            <p:nvPr/>
          </p:nvSpPr>
          <p:spPr>
            <a:xfrm>
              <a:off x="259" y="1492"/>
              <a:ext cx="320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3b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33"/>
            <p:cNvSpPr/>
            <p:nvPr/>
          </p:nvSpPr>
          <p:spPr>
            <a:xfrm>
              <a:off x="1479" y="221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79" name="Google Shape;2079;p33"/>
            <p:cNvCxnSpPr/>
            <p:nvPr/>
          </p:nvCxnSpPr>
          <p:spPr>
            <a:xfrm>
              <a:off x="1479" y="2209"/>
              <a:ext cx="0" cy="5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0" name="Google Shape;2080;p33"/>
            <p:cNvCxnSpPr/>
            <p:nvPr/>
          </p:nvCxnSpPr>
          <p:spPr>
            <a:xfrm>
              <a:off x="1792" y="2209"/>
              <a:ext cx="0" cy="5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81" name="Google Shape;2081;p33"/>
            <p:cNvSpPr/>
            <p:nvPr/>
          </p:nvSpPr>
          <p:spPr>
            <a:xfrm>
              <a:off x="1479" y="2209"/>
              <a:ext cx="310" cy="51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p33"/>
            <p:cNvSpPr/>
            <p:nvPr/>
          </p:nvSpPr>
          <p:spPr>
            <a:xfrm>
              <a:off x="1476" y="215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83" name="Google Shape;2083;p33"/>
            <p:cNvGrpSpPr/>
            <p:nvPr/>
          </p:nvGrpSpPr>
          <p:grpSpPr>
            <a:xfrm>
              <a:off x="1478" y="2092"/>
              <a:ext cx="321" cy="269"/>
              <a:chOff x="2897" y="2425"/>
              <a:chExt cx="323" cy="269"/>
            </a:xfrm>
          </p:grpSpPr>
          <p:sp>
            <p:nvSpPr>
              <p:cNvPr id="2084" name="Google Shape;2084;p33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5" name="Google Shape;2085;p33"/>
              <p:cNvSpPr txBox="1"/>
              <p:nvPr/>
            </p:nvSpPr>
            <p:spPr>
              <a:xfrm>
                <a:off x="2897" y="2425"/>
                <a:ext cx="323" cy="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1d</a:t>
                </a:r>
                <a:endParaRPr/>
              </a:p>
            </p:txBody>
          </p:sp>
        </p:grpSp>
        <p:sp>
          <p:nvSpPr>
            <p:cNvPr id="2086" name="Google Shape;2086;p33"/>
            <p:cNvSpPr/>
            <p:nvPr/>
          </p:nvSpPr>
          <p:spPr>
            <a:xfrm>
              <a:off x="822" y="1478"/>
              <a:ext cx="313" cy="83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87" name="Google Shape;2087;p33"/>
            <p:cNvCxnSpPr/>
            <p:nvPr/>
          </p:nvCxnSpPr>
          <p:spPr>
            <a:xfrm>
              <a:off x="822" y="147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88" name="Google Shape;2088;p33"/>
            <p:cNvCxnSpPr/>
            <p:nvPr/>
          </p:nvCxnSpPr>
          <p:spPr>
            <a:xfrm>
              <a:off x="1135" y="147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89" name="Google Shape;2089;p33"/>
            <p:cNvSpPr/>
            <p:nvPr/>
          </p:nvSpPr>
          <p:spPr>
            <a:xfrm>
              <a:off x="822" y="1471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819" y="1412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906" y="1425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33"/>
            <p:cNvSpPr txBox="1"/>
            <p:nvPr/>
          </p:nvSpPr>
          <p:spPr>
            <a:xfrm>
              <a:off x="821" y="1359"/>
              <a:ext cx="320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3a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443" y="182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094" name="Google Shape;2094;p33"/>
            <p:cNvCxnSpPr/>
            <p:nvPr/>
          </p:nvCxnSpPr>
          <p:spPr>
            <a:xfrm>
              <a:off x="1443" y="1814"/>
              <a:ext cx="0" cy="51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095" name="Google Shape;2095;p33"/>
            <p:cNvCxnSpPr/>
            <p:nvPr/>
          </p:nvCxnSpPr>
          <p:spPr>
            <a:xfrm>
              <a:off x="1756" y="1814"/>
              <a:ext cx="0" cy="51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096" name="Google Shape;2096;p33"/>
            <p:cNvSpPr/>
            <p:nvPr/>
          </p:nvSpPr>
          <p:spPr>
            <a:xfrm>
              <a:off x="1443" y="1814"/>
              <a:ext cx="310" cy="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440" y="1754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98" name="Google Shape;2098;p33"/>
            <p:cNvGrpSpPr/>
            <p:nvPr/>
          </p:nvGrpSpPr>
          <p:grpSpPr>
            <a:xfrm>
              <a:off x="1445" y="1696"/>
              <a:ext cx="310" cy="270"/>
              <a:chOff x="2899" y="2425"/>
              <a:chExt cx="319" cy="270"/>
            </a:xfrm>
          </p:grpSpPr>
          <p:sp>
            <p:nvSpPr>
              <p:cNvPr id="2099" name="Google Shape;2099;p33"/>
              <p:cNvSpPr/>
              <p:nvPr/>
            </p:nvSpPr>
            <p:spPr>
              <a:xfrm>
                <a:off x="2982" y="2490"/>
                <a:ext cx="144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0" name="Google Shape;2100;p33"/>
              <p:cNvSpPr txBox="1"/>
              <p:nvPr/>
            </p:nvSpPr>
            <p:spPr>
              <a:xfrm>
                <a:off x="2899" y="2425"/>
                <a:ext cx="319" cy="2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1c</a:t>
                </a:r>
                <a:endParaRPr/>
              </a:p>
            </p:txBody>
          </p:sp>
        </p:grpSp>
        <p:cxnSp>
          <p:nvCxnSpPr>
            <p:cNvPr id="2101" name="Google Shape;2101;p33"/>
            <p:cNvCxnSpPr/>
            <p:nvPr/>
          </p:nvCxnSpPr>
          <p:spPr>
            <a:xfrm>
              <a:off x="3238" y="1632"/>
              <a:ext cx="308" cy="98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02" name="Google Shape;2102;p33"/>
            <p:cNvCxnSpPr/>
            <p:nvPr/>
          </p:nvCxnSpPr>
          <p:spPr>
            <a:xfrm>
              <a:off x="3562" y="1556"/>
              <a:ext cx="91" cy="116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03" name="Google Shape;2103;p33"/>
            <p:cNvCxnSpPr/>
            <p:nvPr/>
          </p:nvCxnSpPr>
          <p:spPr>
            <a:xfrm flipH="1" rot="10800000">
              <a:off x="3170" y="1512"/>
              <a:ext cx="114" cy="76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04" name="Google Shape;2104;p33"/>
            <p:cNvSpPr/>
            <p:nvPr/>
          </p:nvSpPr>
          <p:spPr>
            <a:xfrm>
              <a:off x="1790" y="2146"/>
              <a:ext cx="264" cy="82"/>
            </a:xfrm>
            <a:custGeom>
              <a:rect b="b" l="l" r="r" t="t"/>
              <a:pathLst>
                <a:path extrusionOk="0" h="82" w="264">
                  <a:moveTo>
                    <a:pt x="0" y="82"/>
                  </a:moveTo>
                  <a:lnTo>
                    <a:pt x="264" y="0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330" y="2110"/>
              <a:ext cx="152" cy="118"/>
            </a:xfrm>
            <a:custGeom>
              <a:rect b="b" l="l" r="r" t="t"/>
              <a:pathLst>
                <a:path extrusionOk="0" h="118" w="152">
                  <a:moveTo>
                    <a:pt x="0" y="0"/>
                  </a:moveTo>
                  <a:lnTo>
                    <a:pt x="152" y="118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454" y="2040"/>
              <a:ext cx="564" cy="82"/>
            </a:xfrm>
            <a:custGeom>
              <a:rect b="b" l="l" r="r" t="t"/>
              <a:pathLst>
                <a:path extrusionOk="0" h="82" w="564">
                  <a:moveTo>
                    <a:pt x="0" y="0"/>
                  </a:moveTo>
                  <a:lnTo>
                    <a:pt x="564" y="82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392" y="1878"/>
              <a:ext cx="76" cy="94"/>
            </a:xfrm>
            <a:custGeom>
              <a:rect b="b" l="l" r="r" t="t"/>
              <a:pathLst>
                <a:path extrusionOk="0" h="94" w="76">
                  <a:moveTo>
                    <a:pt x="0" y="94"/>
                  </a:moveTo>
                  <a:lnTo>
                    <a:pt x="76" y="0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566" y="1502"/>
              <a:ext cx="252" cy="114"/>
            </a:xfrm>
            <a:custGeom>
              <a:rect b="b" l="l" r="r" t="t"/>
              <a:pathLst>
                <a:path extrusionOk="0" h="114" w="252">
                  <a:moveTo>
                    <a:pt x="0" y="114"/>
                  </a:moveTo>
                  <a:lnTo>
                    <a:pt x="252" y="0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002" y="1562"/>
              <a:ext cx="444" cy="258"/>
            </a:xfrm>
            <a:custGeom>
              <a:rect b="b" l="l" r="r" t="t"/>
              <a:pathLst>
                <a:path extrusionOk="0" h="258" w="444">
                  <a:moveTo>
                    <a:pt x="0" y="0"/>
                  </a:moveTo>
                  <a:lnTo>
                    <a:pt x="444" y="258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33"/>
            <p:cNvSpPr/>
            <p:nvPr/>
          </p:nvSpPr>
          <p:spPr>
            <a:xfrm>
              <a:off x="2326" y="1680"/>
              <a:ext cx="654" cy="420"/>
            </a:xfrm>
            <a:custGeom>
              <a:rect b="b" l="l" r="r" t="t"/>
              <a:pathLst>
                <a:path extrusionOk="0" h="420" w="654">
                  <a:moveTo>
                    <a:pt x="0" y="420"/>
                  </a:moveTo>
                  <a:lnTo>
                    <a:pt x="654" y="0"/>
                  </a:ln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33"/>
            <p:cNvSpPr/>
            <p:nvPr/>
          </p:nvSpPr>
          <p:spPr>
            <a:xfrm>
              <a:off x="2925" y="1617"/>
              <a:ext cx="313" cy="82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12" name="Google Shape;2112;p33"/>
            <p:cNvCxnSpPr/>
            <p:nvPr/>
          </p:nvCxnSpPr>
          <p:spPr>
            <a:xfrm>
              <a:off x="2925" y="160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13" name="Google Shape;2113;p33"/>
            <p:cNvCxnSpPr/>
            <p:nvPr/>
          </p:nvCxnSpPr>
          <p:spPr>
            <a:xfrm>
              <a:off x="3238" y="160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14" name="Google Shape;2114;p33"/>
            <p:cNvSpPr/>
            <p:nvPr/>
          </p:nvSpPr>
          <p:spPr>
            <a:xfrm>
              <a:off x="2925" y="1609"/>
              <a:ext cx="310" cy="5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33"/>
            <p:cNvSpPr/>
            <p:nvPr/>
          </p:nvSpPr>
          <p:spPr>
            <a:xfrm>
              <a:off x="2922" y="155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33"/>
            <p:cNvSpPr/>
            <p:nvPr/>
          </p:nvSpPr>
          <p:spPr>
            <a:xfrm>
              <a:off x="3009" y="1563"/>
              <a:ext cx="141" cy="12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33"/>
            <p:cNvSpPr txBox="1"/>
            <p:nvPr/>
          </p:nvSpPr>
          <p:spPr>
            <a:xfrm>
              <a:off x="2923" y="1498"/>
              <a:ext cx="320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2a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33"/>
            <p:cNvSpPr txBox="1"/>
            <p:nvPr/>
          </p:nvSpPr>
          <p:spPr>
            <a:xfrm>
              <a:off x="597" y="1585"/>
              <a:ext cx="456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AS3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33"/>
            <p:cNvSpPr txBox="1"/>
            <p:nvPr/>
          </p:nvSpPr>
          <p:spPr>
            <a:xfrm>
              <a:off x="2380" y="2042"/>
              <a:ext cx="456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AS1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33"/>
            <p:cNvSpPr txBox="1"/>
            <p:nvPr/>
          </p:nvSpPr>
          <p:spPr>
            <a:xfrm>
              <a:off x="3207" y="1787"/>
              <a:ext cx="422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AS2</a:t>
              </a:r>
              <a:endParaRPr/>
            </a:p>
          </p:txBody>
        </p:sp>
        <p:sp>
          <p:nvSpPr>
            <p:cNvPr id="2121" name="Google Shape;2121;p33"/>
            <p:cNvSpPr/>
            <p:nvPr/>
          </p:nvSpPr>
          <p:spPr>
            <a:xfrm>
              <a:off x="1137" y="2030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22" name="Google Shape;2122;p33"/>
            <p:cNvCxnSpPr/>
            <p:nvPr/>
          </p:nvCxnSpPr>
          <p:spPr>
            <a:xfrm>
              <a:off x="1137" y="202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23" name="Google Shape;2123;p33"/>
            <p:cNvCxnSpPr/>
            <p:nvPr/>
          </p:nvCxnSpPr>
          <p:spPr>
            <a:xfrm>
              <a:off x="1451" y="2023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124" name="Google Shape;2124;p33"/>
            <p:cNvSpPr/>
            <p:nvPr/>
          </p:nvSpPr>
          <p:spPr>
            <a:xfrm>
              <a:off x="1137" y="2023"/>
              <a:ext cx="310" cy="47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33"/>
            <p:cNvSpPr/>
            <p:nvPr/>
          </p:nvSpPr>
          <p:spPr>
            <a:xfrm>
              <a:off x="1134" y="1969"/>
              <a:ext cx="313" cy="96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33"/>
            <p:cNvSpPr/>
            <p:nvPr/>
          </p:nvSpPr>
          <p:spPr>
            <a:xfrm>
              <a:off x="1219" y="1995"/>
              <a:ext cx="142" cy="96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33"/>
            <p:cNvSpPr txBox="1"/>
            <p:nvPr/>
          </p:nvSpPr>
          <p:spPr>
            <a:xfrm>
              <a:off x="1137" y="1909"/>
              <a:ext cx="320" cy="2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1a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28" name="Google Shape;2128;p33"/>
            <p:cNvGrpSpPr/>
            <p:nvPr/>
          </p:nvGrpSpPr>
          <p:grpSpPr>
            <a:xfrm>
              <a:off x="3270" y="1384"/>
              <a:ext cx="316" cy="269"/>
              <a:chOff x="4320" y="1936"/>
              <a:chExt cx="316" cy="269"/>
            </a:xfrm>
          </p:grpSpPr>
          <p:sp>
            <p:nvSpPr>
              <p:cNvPr id="2129" name="Google Shape;2129;p33"/>
              <p:cNvSpPr/>
              <p:nvPr/>
            </p:nvSpPr>
            <p:spPr>
              <a:xfrm>
                <a:off x="4323" y="2054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30" name="Google Shape;2130;p33"/>
              <p:cNvCxnSpPr/>
              <p:nvPr/>
            </p:nvCxnSpPr>
            <p:spPr>
              <a:xfrm>
                <a:off x="4323" y="2047"/>
                <a:ext cx="0" cy="5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31" name="Google Shape;2131;p33"/>
              <p:cNvCxnSpPr/>
              <p:nvPr/>
            </p:nvCxnSpPr>
            <p:spPr>
              <a:xfrm>
                <a:off x="4636" y="2047"/>
                <a:ext cx="0" cy="5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32" name="Google Shape;2132;p33"/>
              <p:cNvSpPr/>
              <p:nvPr/>
            </p:nvSpPr>
            <p:spPr>
              <a:xfrm>
                <a:off x="4323" y="2047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3" name="Google Shape;2133;p33"/>
              <p:cNvSpPr/>
              <p:nvPr/>
            </p:nvSpPr>
            <p:spPr>
              <a:xfrm>
                <a:off x="4320" y="198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4" name="Google Shape;2134;p33"/>
              <p:cNvSpPr/>
              <p:nvPr/>
            </p:nvSpPr>
            <p:spPr>
              <a:xfrm>
                <a:off x="4407" y="2001"/>
                <a:ext cx="141" cy="118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5" name="Google Shape;2135;p33"/>
              <p:cNvSpPr txBox="1"/>
              <p:nvPr/>
            </p:nvSpPr>
            <p:spPr>
              <a:xfrm>
                <a:off x="4325" y="1936"/>
                <a:ext cx="310" cy="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2c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36" name="Google Shape;2136;p33"/>
            <p:cNvGrpSpPr/>
            <p:nvPr/>
          </p:nvGrpSpPr>
          <p:grpSpPr>
            <a:xfrm>
              <a:off x="3546" y="1606"/>
              <a:ext cx="321" cy="269"/>
              <a:chOff x="4596" y="2158"/>
              <a:chExt cx="321" cy="269"/>
            </a:xfrm>
          </p:grpSpPr>
          <p:sp>
            <p:nvSpPr>
              <p:cNvPr id="2137" name="Google Shape;2137;p33"/>
              <p:cNvSpPr/>
              <p:nvPr/>
            </p:nvSpPr>
            <p:spPr>
              <a:xfrm>
                <a:off x="4599" y="2276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38" name="Google Shape;2138;p33"/>
              <p:cNvCxnSpPr/>
              <p:nvPr/>
            </p:nvCxnSpPr>
            <p:spPr>
              <a:xfrm>
                <a:off x="4599" y="2269"/>
                <a:ext cx="0" cy="5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39" name="Google Shape;2139;p33"/>
              <p:cNvCxnSpPr/>
              <p:nvPr/>
            </p:nvCxnSpPr>
            <p:spPr>
              <a:xfrm>
                <a:off x="4910" y="2269"/>
                <a:ext cx="0" cy="5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40" name="Google Shape;2140;p33"/>
              <p:cNvSpPr/>
              <p:nvPr/>
            </p:nvSpPr>
            <p:spPr>
              <a:xfrm>
                <a:off x="4599" y="2269"/>
                <a:ext cx="310" cy="51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1" name="Google Shape;2141;p33"/>
              <p:cNvSpPr/>
              <p:nvPr/>
            </p:nvSpPr>
            <p:spPr>
              <a:xfrm>
                <a:off x="4596" y="2208"/>
                <a:ext cx="313" cy="97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2" name="Google Shape;2142;p33"/>
              <p:cNvSpPr/>
              <p:nvPr/>
            </p:nvSpPr>
            <p:spPr>
              <a:xfrm>
                <a:off x="4683" y="2221"/>
                <a:ext cx="141" cy="11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3" name="Google Shape;2143;p33"/>
              <p:cNvSpPr txBox="1"/>
              <p:nvPr/>
            </p:nvSpPr>
            <p:spPr>
              <a:xfrm>
                <a:off x="4598" y="2158"/>
                <a:ext cx="319" cy="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2b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4" name="Google Shape;2144;p33"/>
            <p:cNvGrpSpPr/>
            <p:nvPr/>
          </p:nvGrpSpPr>
          <p:grpSpPr>
            <a:xfrm>
              <a:off x="2015" y="1976"/>
              <a:ext cx="321" cy="269"/>
              <a:chOff x="2015" y="1976"/>
              <a:chExt cx="321" cy="269"/>
            </a:xfrm>
          </p:grpSpPr>
          <p:sp>
            <p:nvSpPr>
              <p:cNvPr id="2145" name="Google Shape;2145;p33"/>
              <p:cNvSpPr/>
              <p:nvPr/>
            </p:nvSpPr>
            <p:spPr>
              <a:xfrm>
                <a:off x="2019" y="2102"/>
                <a:ext cx="311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46" name="Google Shape;2146;p33"/>
              <p:cNvCxnSpPr/>
              <p:nvPr/>
            </p:nvCxnSpPr>
            <p:spPr>
              <a:xfrm>
                <a:off x="2019" y="2097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47" name="Google Shape;2147;p33"/>
              <p:cNvCxnSpPr/>
              <p:nvPr/>
            </p:nvCxnSpPr>
            <p:spPr>
              <a:xfrm>
                <a:off x="2330" y="2097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48" name="Google Shape;2148;p33"/>
              <p:cNvSpPr/>
              <p:nvPr/>
            </p:nvSpPr>
            <p:spPr>
              <a:xfrm>
                <a:off x="2019" y="2097"/>
                <a:ext cx="310" cy="47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9" name="Google Shape;2149;p33"/>
              <p:cNvSpPr/>
              <p:nvPr/>
            </p:nvSpPr>
            <p:spPr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50" name="Google Shape;2150;p33"/>
              <p:cNvGrpSpPr/>
              <p:nvPr/>
            </p:nvGrpSpPr>
            <p:grpSpPr>
              <a:xfrm>
                <a:off x="2015" y="1976"/>
                <a:ext cx="321" cy="269"/>
                <a:chOff x="2894" y="2425"/>
                <a:chExt cx="328" cy="269"/>
              </a:xfrm>
            </p:grpSpPr>
            <p:sp>
              <p:nvSpPr>
                <p:cNvPr id="2151" name="Google Shape;2151;p33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52" name="Google Shape;2152;p33"/>
                <p:cNvSpPr txBox="1"/>
                <p:nvPr/>
              </p:nvSpPr>
              <p:spPr>
                <a:xfrm>
                  <a:off x="2894" y="2425"/>
                  <a:ext cx="328" cy="2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1b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153" name="Google Shape;2153;p33"/>
            <p:cNvSpPr/>
            <p:nvPr/>
          </p:nvSpPr>
          <p:spPr>
            <a:xfrm>
              <a:off x="1457" y="2302"/>
              <a:ext cx="1848" cy="414"/>
            </a:xfrm>
            <a:custGeom>
              <a:rect b="b" l="l" r="r" t="t"/>
              <a:pathLst>
                <a:path extrusionOk="0" h="414" w="1848">
                  <a:moveTo>
                    <a:pt x="0" y="414"/>
                  </a:moveTo>
                  <a:lnTo>
                    <a:pt x="84" y="0"/>
                  </a:lnTo>
                  <a:lnTo>
                    <a:pt x="384" y="6"/>
                  </a:lnTo>
                  <a:lnTo>
                    <a:pt x="1848" y="414"/>
                  </a:lnTo>
                  <a:lnTo>
                    <a:pt x="0" y="414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5F5F5F"/>
                </a:gs>
              </a:gsLst>
              <a:lin ang="5400000" scaled="0"/>
            </a:gradFill>
            <a:ln cap="flat" cmpd="sng" w="9525">
              <a:solidFill>
                <a:srgbClr val="DDDDD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33"/>
            <p:cNvSpPr/>
            <p:nvPr/>
          </p:nvSpPr>
          <p:spPr>
            <a:xfrm>
              <a:off x="1462" y="2729"/>
              <a:ext cx="1833" cy="1117"/>
            </a:xfrm>
            <a:prstGeom prst="rect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55" name="Google Shape;2155;p33"/>
            <p:cNvGrpSpPr/>
            <p:nvPr/>
          </p:nvGrpSpPr>
          <p:grpSpPr>
            <a:xfrm>
              <a:off x="1578" y="2818"/>
              <a:ext cx="736" cy="479"/>
              <a:chOff x="1595" y="2898"/>
              <a:chExt cx="736" cy="479"/>
            </a:xfrm>
          </p:grpSpPr>
          <p:sp>
            <p:nvSpPr>
              <p:cNvPr id="2156" name="Google Shape;2156;p33"/>
              <p:cNvSpPr/>
              <p:nvPr/>
            </p:nvSpPr>
            <p:spPr>
              <a:xfrm>
                <a:off x="1595" y="2898"/>
                <a:ext cx="736" cy="479"/>
              </a:xfrm>
              <a:prstGeom prst="ellipse">
                <a:avLst/>
              </a:prstGeom>
              <a:noFill/>
              <a:ln cap="flat" cmpd="sng" w="952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57" name="Google Shape;2157;p33"/>
              <p:cNvSpPr txBox="1"/>
              <p:nvPr/>
            </p:nvSpPr>
            <p:spPr>
              <a:xfrm>
                <a:off x="1733" y="2933"/>
                <a:ext cx="553" cy="4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000099"/>
                    </a:solidFill>
                    <a:latin typeface="Arial"/>
                    <a:ea typeface="Arial"/>
                    <a:cs typeface="Arial"/>
                    <a:sym typeface="Arial"/>
                  </a:rPr>
                  <a:t>Intra-AS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000099"/>
                    </a:solidFill>
                    <a:latin typeface="Arial"/>
                    <a:ea typeface="Arial"/>
                    <a:cs typeface="Arial"/>
                    <a:sym typeface="Arial"/>
                  </a:rPr>
                  <a:t>Routing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000099"/>
                    </a:solidFill>
                    <a:latin typeface="Arial"/>
                    <a:ea typeface="Arial"/>
                    <a:cs typeface="Arial"/>
                    <a:sym typeface="Arial"/>
                  </a:rPr>
                  <a:t>algorithm</a:t>
                </a:r>
                <a:endParaRPr/>
              </a:p>
            </p:txBody>
          </p:sp>
        </p:grpSp>
        <p:grpSp>
          <p:nvGrpSpPr>
            <p:cNvPr id="2158" name="Google Shape;2158;p33"/>
            <p:cNvGrpSpPr/>
            <p:nvPr/>
          </p:nvGrpSpPr>
          <p:grpSpPr>
            <a:xfrm>
              <a:off x="2402" y="2828"/>
              <a:ext cx="736" cy="477"/>
              <a:chOff x="2402" y="2828"/>
              <a:chExt cx="736" cy="477"/>
            </a:xfrm>
          </p:grpSpPr>
          <p:sp>
            <p:nvSpPr>
              <p:cNvPr id="2159" name="Google Shape;2159;p33"/>
              <p:cNvSpPr/>
              <p:nvPr/>
            </p:nvSpPr>
            <p:spPr>
              <a:xfrm>
                <a:off x="2402" y="2828"/>
                <a:ext cx="736" cy="477"/>
              </a:xfrm>
              <a:prstGeom prst="ellipse">
                <a:avLst/>
              </a:prstGeom>
              <a:noFill/>
              <a:ln cap="flat" cmpd="sng" w="9525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0" name="Google Shape;2160;p33"/>
              <p:cNvSpPr txBox="1"/>
              <p:nvPr/>
            </p:nvSpPr>
            <p:spPr>
              <a:xfrm>
                <a:off x="2539" y="2862"/>
                <a:ext cx="553" cy="4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Inter-AS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Routing 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rPr>
                  <a:t>algorithm</a:t>
                </a:r>
                <a:endParaRPr/>
              </a:p>
            </p:txBody>
          </p:sp>
        </p:grpSp>
        <p:sp>
          <p:nvSpPr>
            <p:cNvPr id="2161" name="Google Shape;2161;p33"/>
            <p:cNvSpPr/>
            <p:nvPr/>
          </p:nvSpPr>
          <p:spPr>
            <a:xfrm>
              <a:off x="1932" y="3447"/>
              <a:ext cx="780" cy="266"/>
            </a:xfrm>
            <a:prstGeom prst="rect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Forwarding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table</a:t>
              </a:r>
              <a:endParaRPr/>
            </a:p>
          </p:txBody>
        </p:sp>
        <p:sp>
          <p:nvSpPr>
            <p:cNvPr id="2162" name="Google Shape;2162;p33"/>
            <p:cNvSpPr/>
            <p:nvPr/>
          </p:nvSpPr>
          <p:spPr>
            <a:xfrm>
              <a:off x="1648" y="3217"/>
              <a:ext cx="275" cy="345"/>
            </a:xfrm>
            <a:custGeom>
              <a:rect b="b" l="l" r="r" t="t"/>
              <a:pathLst>
                <a:path extrusionOk="0" h="345" w="275">
                  <a:moveTo>
                    <a:pt x="0" y="0"/>
                  </a:moveTo>
                  <a:cubicBezTo>
                    <a:pt x="12" y="86"/>
                    <a:pt x="25" y="173"/>
                    <a:pt x="71" y="230"/>
                  </a:cubicBezTo>
                  <a:cubicBezTo>
                    <a:pt x="117" y="287"/>
                    <a:pt x="241" y="326"/>
                    <a:pt x="275" y="345"/>
                  </a:cubicBezTo>
                </a:path>
              </a:pathLst>
            </a:custGeom>
            <a:noFill/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33"/>
            <p:cNvSpPr/>
            <p:nvPr/>
          </p:nvSpPr>
          <p:spPr>
            <a:xfrm>
              <a:off x="2712" y="3217"/>
              <a:ext cx="354" cy="372"/>
            </a:xfrm>
            <a:custGeom>
              <a:rect b="b" l="l" r="r" t="t"/>
              <a:pathLst>
                <a:path extrusionOk="0" h="372" w="354">
                  <a:moveTo>
                    <a:pt x="354" y="0"/>
                  </a:moveTo>
                  <a:cubicBezTo>
                    <a:pt x="330" y="106"/>
                    <a:pt x="307" y="212"/>
                    <a:pt x="248" y="274"/>
                  </a:cubicBezTo>
                  <a:cubicBezTo>
                    <a:pt x="189" y="336"/>
                    <a:pt x="41" y="354"/>
                    <a:pt x="0" y="372"/>
                  </a:cubicBezTo>
                </a:path>
              </a:pathLst>
            </a:custGeom>
            <a:noFill/>
            <a:ln cap="flat" cmpd="sng" w="9525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164" name="Google Shape;2164;p33"/>
            <p:cNvGrpSpPr/>
            <p:nvPr/>
          </p:nvGrpSpPr>
          <p:grpSpPr>
            <a:xfrm>
              <a:off x="419" y="1222"/>
              <a:ext cx="316" cy="267"/>
              <a:chOff x="2016" y="1976"/>
              <a:chExt cx="316" cy="267"/>
            </a:xfrm>
          </p:grpSpPr>
          <p:sp>
            <p:nvSpPr>
              <p:cNvPr id="2165" name="Google Shape;2165;p33"/>
              <p:cNvSpPr/>
              <p:nvPr/>
            </p:nvSpPr>
            <p:spPr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166" name="Google Shape;2166;p33"/>
              <p:cNvCxnSpPr/>
              <p:nvPr/>
            </p:nvCxnSpPr>
            <p:spPr>
              <a:xfrm>
                <a:off x="2019" y="2095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67" name="Google Shape;2167;p33"/>
              <p:cNvCxnSpPr/>
              <p:nvPr/>
            </p:nvCxnSpPr>
            <p:spPr>
              <a:xfrm>
                <a:off x="2332" y="2095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168" name="Google Shape;2168;p33"/>
              <p:cNvSpPr/>
              <p:nvPr/>
            </p:nvSpPr>
            <p:spPr>
              <a:xfrm>
                <a:off x="2019" y="2095"/>
                <a:ext cx="310" cy="5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33"/>
              <p:cNvSpPr/>
              <p:nvPr/>
            </p:nvSpPr>
            <p:spPr>
              <a:xfrm>
                <a:off x="2016" y="2037"/>
                <a:ext cx="313" cy="94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70" name="Google Shape;2170;p33"/>
              <p:cNvGrpSpPr/>
              <p:nvPr/>
            </p:nvGrpSpPr>
            <p:grpSpPr>
              <a:xfrm>
                <a:off x="2020" y="1976"/>
                <a:ext cx="308" cy="267"/>
                <a:chOff x="2899" y="2425"/>
                <a:chExt cx="315" cy="267"/>
              </a:xfrm>
            </p:grpSpPr>
            <p:sp>
              <p:nvSpPr>
                <p:cNvPr id="2171" name="Google Shape;2171;p33"/>
                <p:cNvSpPr/>
                <p:nvPr/>
              </p:nvSpPr>
              <p:spPr>
                <a:xfrm>
                  <a:off x="2982" y="2490"/>
                  <a:ext cx="142" cy="130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72" name="Google Shape;2172;p33"/>
                <p:cNvSpPr txBox="1"/>
                <p:nvPr/>
              </p:nvSpPr>
              <p:spPr>
                <a:xfrm>
                  <a:off x="2899" y="2425"/>
                  <a:ext cx="315" cy="2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cxnSp>
          <p:nvCxnSpPr>
            <p:cNvPr id="2173" name="Google Shape;2173;p33"/>
            <p:cNvCxnSpPr/>
            <p:nvPr/>
          </p:nvCxnSpPr>
          <p:spPr>
            <a:xfrm flipH="1">
              <a:off x="443" y="1436"/>
              <a:ext cx="62" cy="108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4" name="Google Shape;2174;p33"/>
            <p:cNvCxnSpPr/>
            <p:nvPr/>
          </p:nvCxnSpPr>
          <p:spPr>
            <a:xfrm>
              <a:off x="136" y="1482"/>
              <a:ext cx="145" cy="11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5" name="Google Shape;2175;p33"/>
            <p:cNvCxnSpPr/>
            <p:nvPr/>
          </p:nvCxnSpPr>
          <p:spPr>
            <a:xfrm flipH="1">
              <a:off x="635" y="1127"/>
              <a:ext cx="136" cy="15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6" name="Google Shape;2176;p33"/>
            <p:cNvCxnSpPr/>
            <p:nvPr/>
          </p:nvCxnSpPr>
          <p:spPr>
            <a:xfrm>
              <a:off x="356" y="1118"/>
              <a:ext cx="120" cy="17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7" name="Google Shape;2177;p33"/>
            <p:cNvCxnSpPr/>
            <p:nvPr/>
          </p:nvCxnSpPr>
          <p:spPr>
            <a:xfrm flipH="1">
              <a:off x="1016" y="1211"/>
              <a:ext cx="70" cy="20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8" name="Google Shape;2178;p33"/>
            <p:cNvCxnSpPr/>
            <p:nvPr/>
          </p:nvCxnSpPr>
          <p:spPr>
            <a:xfrm>
              <a:off x="3854" y="1728"/>
              <a:ext cx="222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79" name="Google Shape;2179;p33"/>
            <p:cNvCxnSpPr/>
            <p:nvPr/>
          </p:nvCxnSpPr>
          <p:spPr>
            <a:xfrm flipH="1" rot="10800000">
              <a:off x="3795" y="1415"/>
              <a:ext cx="262" cy="25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0" name="Google Shape;2180;p33"/>
            <p:cNvCxnSpPr/>
            <p:nvPr/>
          </p:nvCxnSpPr>
          <p:spPr>
            <a:xfrm rot="10800000">
              <a:off x="3244" y="1245"/>
              <a:ext cx="127" cy="20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1" name="Google Shape;2181;p33"/>
            <p:cNvCxnSpPr/>
            <p:nvPr/>
          </p:nvCxnSpPr>
          <p:spPr>
            <a:xfrm rot="10800000">
              <a:off x="2932" y="1347"/>
              <a:ext cx="136" cy="18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2" name="Google Shape;2182;p33"/>
            <p:cNvCxnSpPr/>
            <p:nvPr/>
          </p:nvCxnSpPr>
          <p:spPr>
            <a:xfrm flipH="1">
              <a:off x="1042" y="2092"/>
              <a:ext cx="135" cy="11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3" name="Google Shape;2183;p33"/>
            <p:cNvCxnSpPr/>
            <p:nvPr/>
          </p:nvCxnSpPr>
          <p:spPr>
            <a:xfrm rot="10800000">
              <a:off x="1008" y="1991"/>
              <a:ext cx="127" cy="8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4" name="Google Shape;2184;p33"/>
            <p:cNvCxnSpPr/>
            <p:nvPr/>
          </p:nvCxnSpPr>
          <p:spPr>
            <a:xfrm flipH="1">
              <a:off x="1279" y="2262"/>
              <a:ext cx="212" cy="1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5" name="Google Shape;2185;p33"/>
            <p:cNvCxnSpPr/>
            <p:nvPr/>
          </p:nvCxnSpPr>
          <p:spPr>
            <a:xfrm flipH="1" rot="10800000">
              <a:off x="1762" y="1804"/>
              <a:ext cx="229" cy="1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6" name="Google Shape;2186;p33"/>
            <p:cNvCxnSpPr/>
            <p:nvPr/>
          </p:nvCxnSpPr>
          <p:spPr>
            <a:xfrm>
              <a:off x="2219" y="2177"/>
              <a:ext cx="119" cy="11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187" name="Google Shape;2187;p33"/>
            <p:cNvCxnSpPr/>
            <p:nvPr/>
          </p:nvCxnSpPr>
          <p:spPr>
            <a:xfrm>
              <a:off x="1737" y="1880"/>
              <a:ext cx="145" cy="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188" name="Google Shape;2188;p33"/>
          <p:cNvSpPr txBox="1"/>
          <p:nvPr>
            <p:ph type="title"/>
          </p:nvPr>
        </p:nvSpPr>
        <p:spPr>
          <a:xfrm>
            <a:off x="422275" y="228600"/>
            <a:ext cx="7772400" cy="8397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Interconnected ASes</a:t>
            </a:r>
            <a:endParaRPr/>
          </a:p>
        </p:txBody>
      </p:sp>
      <p:sp>
        <p:nvSpPr>
          <p:cNvPr id="2189" name="Google Shape;2189;p33"/>
          <p:cNvSpPr txBox="1"/>
          <p:nvPr>
            <p:ph idx="2" type="body"/>
          </p:nvPr>
        </p:nvSpPr>
        <p:spPr>
          <a:xfrm>
            <a:off x="5114925" y="3082149"/>
            <a:ext cx="3810000" cy="340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forwarding table  configured by both intra- and inter-AS routing algorithm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intra-AS routing determine entries for destinations within AS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inter-AS &amp; intra-AS determine entries for external destinations</a:t>
            </a:r>
            <a:endParaRPr/>
          </a:p>
        </p:txBody>
      </p:sp>
      <p:pic>
        <p:nvPicPr>
          <p:cNvPr descr="underline_base" id="2190" name="Google Shape;219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2438" y="884238"/>
            <a:ext cx="50276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191" name="Google Shape;2191;p3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192" name="Google Shape;2192;p3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7" name="Google Shape;2197;p34"/>
          <p:cNvSpPr txBox="1"/>
          <p:nvPr>
            <p:ph type="title"/>
          </p:nvPr>
        </p:nvSpPr>
        <p:spPr>
          <a:xfrm>
            <a:off x="557213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Inter-AS tasks</a:t>
            </a:r>
            <a:endParaRPr/>
          </a:p>
        </p:txBody>
      </p:sp>
      <p:sp>
        <p:nvSpPr>
          <p:cNvPr id="2198" name="Google Shape;2198;p34"/>
          <p:cNvSpPr txBox="1"/>
          <p:nvPr>
            <p:ph idx="1" type="body"/>
          </p:nvPr>
        </p:nvSpPr>
        <p:spPr>
          <a:xfrm>
            <a:off x="531813" y="1195388"/>
            <a:ext cx="3810000" cy="292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suppose router in AS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400"/>
              <a:t> receives datagram destined outside of AS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400"/>
              <a:t>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router should forward packet to gateway router, but which one?</a:t>
            </a:r>
            <a:endParaRPr/>
          </a:p>
        </p:txBody>
      </p:sp>
      <p:sp>
        <p:nvSpPr>
          <p:cNvPr id="2199" name="Google Shape;2199;p34"/>
          <p:cNvSpPr txBox="1"/>
          <p:nvPr>
            <p:ph idx="2" type="body"/>
          </p:nvPr>
        </p:nvSpPr>
        <p:spPr>
          <a:xfrm>
            <a:off x="4638675" y="1195388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</a:rPr>
              <a:t>AS</a:t>
            </a: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i="1" lang="en-US" sz="2400">
                <a:solidFill>
                  <a:srgbClr val="CC0000"/>
                </a:solidFill>
              </a:rPr>
              <a:t> must:</a:t>
            </a:r>
            <a:endParaRPr/>
          </a:p>
          <a:p>
            <a:pPr indent="-4572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 sz="2400"/>
              <a:t>learn which dests are reachable through AS2, which through AS3</a:t>
            </a:r>
            <a:endParaRPr/>
          </a:p>
          <a:p>
            <a:pPr indent="-4572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 sz="2400"/>
              <a:t>propagate this reachability info to all routers in AS</a:t>
            </a:r>
            <a:r>
              <a:rPr lang="en-US" sz="2400"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  <a:p>
            <a:pPr indent="-457200" lvl="0" marL="4572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i="1" lang="en-US" sz="2400">
                <a:solidFill>
                  <a:srgbClr val="CC0000"/>
                </a:solidFill>
              </a:rPr>
              <a:t>job of inter-AS routing!</a:t>
            </a:r>
            <a:endParaRPr/>
          </a:p>
        </p:txBody>
      </p:sp>
      <p:sp>
        <p:nvSpPr>
          <p:cNvPr id="2200" name="Google Shape;2200;p34"/>
          <p:cNvSpPr/>
          <p:nvPr/>
        </p:nvSpPr>
        <p:spPr>
          <a:xfrm>
            <a:off x="7277100" y="4562475"/>
            <a:ext cx="1171575" cy="1758950"/>
          </a:xfrm>
          <a:custGeom>
            <a:rect b="b" l="l" r="r" t="t"/>
            <a:pathLst>
              <a:path extrusionOk="0" h="1108" w="73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>
            <a:gsLst>
              <a:gs pos="0">
                <a:srgbClr val="66CCFF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1" name="Google Shape;2201;p34"/>
          <p:cNvSpPr/>
          <p:nvPr/>
        </p:nvSpPr>
        <p:spPr>
          <a:xfrm>
            <a:off x="5230813" y="4872038"/>
            <a:ext cx="1944687" cy="1292225"/>
          </a:xfrm>
          <a:custGeom>
            <a:rect b="b" l="l" r="r" t="t"/>
            <a:pathLst>
              <a:path extrusionOk="0" h="543" w="1162">
                <a:moveTo>
                  <a:pt x="56" y="162"/>
                </a:moveTo>
                <a:cubicBezTo>
                  <a:pt x="115" y="100"/>
                  <a:pt x="221" y="28"/>
                  <a:pt x="368" y="14"/>
                </a:cubicBezTo>
                <a:cubicBezTo>
                  <a:pt x="515" y="0"/>
                  <a:pt x="811" y="42"/>
                  <a:pt x="940" y="79"/>
                </a:cubicBezTo>
                <a:cubicBezTo>
                  <a:pt x="1069" y="116"/>
                  <a:pt x="1126" y="177"/>
                  <a:pt x="1144" y="239"/>
                </a:cubicBezTo>
                <a:cubicBezTo>
                  <a:pt x="1162" y="301"/>
                  <a:pt x="1141" y="401"/>
                  <a:pt x="1048" y="451"/>
                </a:cubicBezTo>
                <a:cubicBezTo>
                  <a:pt x="955" y="501"/>
                  <a:pt x="746" y="543"/>
                  <a:pt x="586" y="541"/>
                </a:cubicBezTo>
                <a:cubicBezTo>
                  <a:pt x="426" y="539"/>
                  <a:pt x="176" y="502"/>
                  <a:pt x="88" y="439"/>
                </a:cubicBezTo>
                <a:cubicBezTo>
                  <a:pt x="0" y="376"/>
                  <a:pt x="63" y="220"/>
                  <a:pt x="56" y="162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2" name="Google Shape;2202;p34"/>
          <p:cNvSpPr/>
          <p:nvPr/>
        </p:nvSpPr>
        <p:spPr>
          <a:xfrm>
            <a:off x="1477963" y="4164013"/>
            <a:ext cx="1679575" cy="1411287"/>
          </a:xfrm>
          <a:custGeom>
            <a:rect b="b" l="l" r="r" t="t"/>
            <a:pathLst>
              <a:path extrusionOk="0" h="451" w="1198">
                <a:moveTo>
                  <a:pt x="88" y="181"/>
                </a:moveTo>
                <a:cubicBezTo>
                  <a:pt x="159" y="143"/>
                  <a:pt x="120" y="111"/>
                  <a:pt x="180" y="89"/>
                </a:cubicBezTo>
                <a:cubicBezTo>
                  <a:pt x="240" y="67"/>
                  <a:pt x="313" y="60"/>
                  <a:pt x="448" y="49"/>
                </a:cubicBezTo>
                <a:cubicBezTo>
                  <a:pt x="583" y="38"/>
                  <a:pt x="866" y="0"/>
                  <a:pt x="988" y="25"/>
                </a:cubicBezTo>
                <a:cubicBezTo>
                  <a:pt x="1110" y="50"/>
                  <a:pt x="1198" y="132"/>
                  <a:pt x="1181" y="197"/>
                </a:cubicBezTo>
                <a:cubicBezTo>
                  <a:pt x="1164" y="262"/>
                  <a:pt x="1034" y="375"/>
                  <a:pt x="889" y="413"/>
                </a:cubicBezTo>
                <a:cubicBezTo>
                  <a:pt x="744" y="451"/>
                  <a:pt x="449" y="438"/>
                  <a:pt x="307" y="425"/>
                </a:cubicBezTo>
                <a:cubicBezTo>
                  <a:pt x="165" y="412"/>
                  <a:pt x="72" y="378"/>
                  <a:pt x="36" y="337"/>
                </a:cubicBezTo>
                <a:cubicBezTo>
                  <a:pt x="0" y="296"/>
                  <a:pt x="77" y="213"/>
                  <a:pt x="88" y="181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3" name="Google Shape;2203;p34"/>
          <p:cNvSpPr/>
          <p:nvPr/>
        </p:nvSpPr>
        <p:spPr>
          <a:xfrm>
            <a:off x="2108200" y="4908550"/>
            <a:ext cx="400050" cy="180975"/>
          </a:xfrm>
          <a:custGeom>
            <a:rect b="b" l="l" r="r" t="t"/>
            <a:pathLst>
              <a:path extrusionOk="0" h="114" w="252">
                <a:moveTo>
                  <a:pt x="0" y="114"/>
                </a:moveTo>
                <a:lnTo>
                  <a:pt x="25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4" name="Google Shape;2204;p34"/>
          <p:cNvSpPr txBox="1"/>
          <p:nvPr/>
        </p:nvSpPr>
        <p:spPr>
          <a:xfrm>
            <a:off x="2052638" y="5129213"/>
            <a:ext cx="66516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5" name="Google Shape;2205;p34"/>
          <p:cNvSpPr txBox="1"/>
          <p:nvPr/>
        </p:nvSpPr>
        <p:spPr>
          <a:xfrm>
            <a:off x="5867400" y="5794375"/>
            <a:ext cx="6159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cxnSp>
        <p:nvCxnSpPr>
          <p:cNvPr id="2206" name="Google Shape;2206;p34"/>
          <p:cNvCxnSpPr/>
          <p:nvPr/>
        </p:nvCxnSpPr>
        <p:spPr>
          <a:xfrm flipH="1" rot="10800000">
            <a:off x="5746750" y="5283200"/>
            <a:ext cx="434975" cy="19208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7" name="Google Shape;2207;p34"/>
          <p:cNvCxnSpPr/>
          <p:nvPr/>
        </p:nvCxnSpPr>
        <p:spPr>
          <a:xfrm rot="10800000">
            <a:off x="2324100" y="4641850"/>
            <a:ext cx="241300" cy="1746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08" name="Google Shape;2208;p34"/>
          <p:cNvCxnSpPr/>
          <p:nvPr/>
        </p:nvCxnSpPr>
        <p:spPr>
          <a:xfrm flipH="1">
            <a:off x="1882775" y="4635500"/>
            <a:ext cx="147638" cy="37623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09" name="Google Shape;2209;p34"/>
          <p:cNvGrpSpPr/>
          <p:nvPr/>
        </p:nvGrpSpPr>
        <p:grpSpPr>
          <a:xfrm>
            <a:off x="1619250" y="4903788"/>
            <a:ext cx="501650" cy="396875"/>
            <a:chOff x="873" y="3243"/>
            <a:chExt cx="316" cy="250"/>
          </a:xfrm>
        </p:grpSpPr>
        <p:sp>
          <p:nvSpPr>
            <p:cNvPr id="2210" name="Google Shape;2210;p34"/>
            <p:cNvSpPr/>
            <p:nvPr/>
          </p:nvSpPr>
          <p:spPr>
            <a:xfrm>
              <a:off x="876" y="3361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11" name="Google Shape;2211;p34"/>
            <p:cNvCxnSpPr/>
            <p:nvPr/>
          </p:nvCxnSpPr>
          <p:spPr>
            <a:xfrm>
              <a:off x="876" y="3354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12" name="Google Shape;2212;p34"/>
            <p:cNvCxnSpPr/>
            <p:nvPr/>
          </p:nvCxnSpPr>
          <p:spPr>
            <a:xfrm>
              <a:off x="1189" y="3354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13" name="Google Shape;2213;p34"/>
            <p:cNvSpPr/>
            <p:nvPr/>
          </p:nvSpPr>
          <p:spPr>
            <a:xfrm>
              <a:off x="876" y="3354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34"/>
            <p:cNvSpPr/>
            <p:nvPr/>
          </p:nvSpPr>
          <p:spPr>
            <a:xfrm>
              <a:off x="873" y="3295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34"/>
            <p:cNvSpPr/>
            <p:nvPr/>
          </p:nvSpPr>
          <p:spPr>
            <a:xfrm>
              <a:off x="960" y="3308"/>
              <a:ext cx="141" cy="124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34"/>
            <p:cNvSpPr txBox="1"/>
            <p:nvPr/>
          </p:nvSpPr>
          <p:spPr>
            <a:xfrm>
              <a:off x="887" y="3243"/>
              <a:ext cx="294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3b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17" name="Google Shape;2217;p34"/>
          <p:cNvGrpSpPr/>
          <p:nvPr/>
        </p:nvGrpSpPr>
        <p:grpSpPr>
          <a:xfrm>
            <a:off x="1889125" y="4327525"/>
            <a:ext cx="501650" cy="396875"/>
            <a:chOff x="2016" y="1976"/>
            <a:chExt cx="316" cy="250"/>
          </a:xfrm>
        </p:grpSpPr>
        <p:sp>
          <p:nvSpPr>
            <p:cNvPr id="2218" name="Google Shape;2218;p34"/>
            <p:cNvSpPr/>
            <p:nvPr/>
          </p:nvSpPr>
          <p:spPr>
            <a:xfrm>
              <a:off x="2019" y="2102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19" name="Google Shape;2219;p34"/>
            <p:cNvCxnSpPr/>
            <p:nvPr/>
          </p:nvCxnSpPr>
          <p:spPr>
            <a:xfrm>
              <a:off x="2019" y="209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20" name="Google Shape;2220;p34"/>
            <p:cNvCxnSpPr/>
            <p:nvPr/>
          </p:nvCxnSpPr>
          <p:spPr>
            <a:xfrm>
              <a:off x="2332" y="2095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21" name="Google Shape;2221;p34"/>
            <p:cNvSpPr/>
            <p:nvPr/>
          </p:nvSpPr>
          <p:spPr>
            <a:xfrm>
              <a:off x="2019" y="2095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2" name="Google Shape;2222;p34"/>
            <p:cNvSpPr/>
            <p:nvPr/>
          </p:nvSpPr>
          <p:spPr>
            <a:xfrm>
              <a:off x="2016" y="2036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23" name="Google Shape;2223;p34"/>
            <p:cNvGrpSpPr/>
            <p:nvPr/>
          </p:nvGrpSpPr>
          <p:grpSpPr>
            <a:xfrm>
              <a:off x="2032" y="1976"/>
              <a:ext cx="285" cy="250"/>
              <a:chOff x="2912" y="2425"/>
              <a:chExt cx="290" cy="250"/>
            </a:xfrm>
          </p:grpSpPr>
          <p:sp>
            <p:nvSpPr>
              <p:cNvPr id="2224" name="Google Shape;2224;p34"/>
              <p:cNvSpPr/>
              <p:nvPr/>
            </p:nvSpPr>
            <p:spPr>
              <a:xfrm>
                <a:off x="2982" y="2490"/>
                <a:ext cx="142" cy="132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5" name="Google Shape;2225;p34"/>
              <p:cNvSpPr txBox="1"/>
              <p:nvPr/>
            </p:nvSpPr>
            <p:spPr>
              <a:xfrm>
                <a:off x="2912" y="2425"/>
                <a:ext cx="290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3c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226" name="Google Shape;2226;p34"/>
          <p:cNvGrpSpPr/>
          <p:nvPr/>
        </p:nvGrpSpPr>
        <p:grpSpPr>
          <a:xfrm>
            <a:off x="2466975" y="4702175"/>
            <a:ext cx="501650" cy="396875"/>
            <a:chOff x="1434" y="3104"/>
            <a:chExt cx="316" cy="250"/>
          </a:xfrm>
        </p:grpSpPr>
        <p:grpSp>
          <p:nvGrpSpPr>
            <p:cNvPr id="2227" name="Google Shape;2227;p34"/>
            <p:cNvGrpSpPr/>
            <p:nvPr/>
          </p:nvGrpSpPr>
          <p:grpSpPr>
            <a:xfrm>
              <a:off x="1434" y="3163"/>
              <a:ext cx="316" cy="147"/>
              <a:chOff x="1434" y="3163"/>
              <a:chExt cx="316" cy="147"/>
            </a:xfrm>
          </p:grpSpPr>
          <p:sp>
            <p:nvSpPr>
              <p:cNvPr id="2228" name="Google Shape;2228;p34"/>
              <p:cNvSpPr/>
              <p:nvPr/>
            </p:nvSpPr>
            <p:spPr>
              <a:xfrm>
                <a:off x="1437" y="3229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29" name="Google Shape;2229;p34"/>
              <p:cNvCxnSpPr/>
              <p:nvPr/>
            </p:nvCxnSpPr>
            <p:spPr>
              <a:xfrm>
                <a:off x="1437" y="3222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30" name="Google Shape;2230;p34"/>
              <p:cNvCxnSpPr/>
              <p:nvPr/>
            </p:nvCxnSpPr>
            <p:spPr>
              <a:xfrm>
                <a:off x="1750" y="3222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31" name="Google Shape;2231;p34"/>
              <p:cNvSpPr/>
              <p:nvPr/>
            </p:nvSpPr>
            <p:spPr>
              <a:xfrm>
                <a:off x="1437" y="3222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2" name="Google Shape;2232;p34"/>
              <p:cNvSpPr/>
              <p:nvPr/>
            </p:nvSpPr>
            <p:spPr>
              <a:xfrm>
                <a:off x="1434" y="3163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33" name="Google Shape;2233;p34"/>
              <p:cNvSpPr/>
              <p:nvPr/>
            </p:nvSpPr>
            <p:spPr>
              <a:xfrm>
                <a:off x="1521" y="3176"/>
                <a:ext cx="142" cy="110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34" name="Google Shape;2234;p34"/>
            <p:cNvSpPr txBox="1"/>
            <p:nvPr/>
          </p:nvSpPr>
          <p:spPr>
            <a:xfrm>
              <a:off x="1448" y="3104"/>
              <a:ext cx="294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3a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5" name="Google Shape;2235;p34"/>
          <p:cNvGrpSpPr/>
          <p:nvPr/>
        </p:nvGrpSpPr>
        <p:grpSpPr>
          <a:xfrm>
            <a:off x="2495550" y="5227638"/>
            <a:ext cx="2660650" cy="1122362"/>
            <a:chOff x="1572" y="3293"/>
            <a:chExt cx="1676" cy="707"/>
          </a:xfrm>
        </p:grpSpPr>
        <p:sp>
          <p:nvSpPr>
            <p:cNvPr id="2236" name="Google Shape;2236;p34"/>
            <p:cNvSpPr/>
            <p:nvPr/>
          </p:nvSpPr>
          <p:spPr>
            <a:xfrm>
              <a:off x="1572" y="3293"/>
              <a:ext cx="1676" cy="707"/>
            </a:xfrm>
            <a:custGeom>
              <a:rect b="b" l="l" r="r" t="t"/>
              <a:pathLst>
                <a:path extrusionOk="0" h="682" w="1583">
                  <a:moveTo>
                    <a:pt x="155" y="224"/>
                  </a:moveTo>
                  <a:cubicBezTo>
                    <a:pt x="208" y="137"/>
                    <a:pt x="302" y="108"/>
                    <a:pt x="407" y="74"/>
                  </a:cubicBezTo>
                  <a:cubicBezTo>
                    <a:pt x="512" y="40"/>
                    <a:pt x="660" y="0"/>
                    <a:pt x="785" y="20"/>
                  </a:cubicBezTo>
                  <a:cubicBezTo>
                    <a:pt x="910" y="40"/>
                    <a:pt x="1027" y="126"/>
                    <a:pt x="1157" y="194"/>
                  </a:cubicBezTo>
                  <a:cubicBezTo>
                    <a:pt x="1287" y="262"/>
                    <a:pt x="1545" y="353"/>
                    <a:pt x="1564" y="428"/>
                  </a:cubicBezTo>
                  <a:cubicBezTo>
                    <a:pt x="1583" y="503"/>
                    <a:pt x="1417" y="606"/>
                    <a:pt x="1272" y="644"/>
                  </a:cubicBezTo>
                  <a:cubicBezTo>
                    <a:pt x="1127" y="682"/>
                    <a:pt x="887" y="664"/>
                    <a:pt x="690" y="656"/>
                  </a:cubicBezTo>
                  <a:cubicBezTo>
                    <a:pt x="493" y="648"/>
                    <a:pt x="178" y="668"/>
                    <a:pt x="89" y="596"/>
                  </a:cubicBezTo>
                  <a:cubicBezTo>
                    <a:pt x="0" y="524"/>
                    <a:pt x="102" y="311"/>
                    <a:pt x="155" y="224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34"/>
            <p:cNvSpPr txBox="1"/>
            <p:nvPr/>
          </p:nvSpPr>
          <p:spPr>
            <a:xfrm>
              <a:off x="1719" y="3724"/>
              <a:ext cx="41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AS1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38" name="Google Shape;2238;p34"/>
            <p:cNvCxnSpPr/>
            <p:nvPr/>
          </p:nvCxnSpPr>
          <p:spPr>
            <a:xfrm flipH="1">
              <a:off x="2134" y="3469"/>
              <a:ext cx="93" cy="10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39" name="Google Shape;2239;p34"/>
            <p:cNvCxnSpPr/>
            <p:nvPr/>
          </p:nvCxnSpPr>
          <p:spPr>
            <a:xfrm>
              <a:off x="2388" y="3491"/>
              <a:ext cx="3" cy="28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0" name="Google Shape;2240;p34"/>
            <p:cNvCxnSpPr/>
            <p:nvPr/>
          </p:nvCxnSpPr>
          <p:spPr>
            <a:xfrm>
              <a:off x="2490" y="3461"/>
              <a:ext cx="313" cy="211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1" name="Google Shape;2241;p34"/>
            <p:cNvCxnSpPr/>
            <p:nvPr/>
          </p:nvCxnSpPr>
          <p:spPr>
            <a:xfrm flipH="1">
              <a:off x="2566" y="3749"/>
              <a:ext cx="237" cy="76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2" name="Google Shape;2242;p34"/>
            <p:cNvCxnSpPr/>
            <p:nvPr/>
          </p:nvCxnSpPr>
          <p:spPr>
            <a:xfrm rot="10800000">
              <a:off x="2202" y="3638"/>
              <a:ext cx="568" cy="51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43" name="Google Shape;2243;p34"/>
            <p:cNvCxnSpPr/>
            <p:nvPr/>
          </p:nvCxnSpPr>
          <p:spPr>
            <a:xfrm>
              <a:off x="2143" y="3689"/>
              <a:ext cx="127" cy="8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grpSp>
          <p:nvGrpSpPr>
            <p:cNvPr id="2244" name="Google Shape;2244;p34"/>
            <p:cNvGrpSpPr/>
            <p:nvPr/>
          </p:nvGrpSpPr>
          <p:grpSpPr>
            <a:xfrm>
              <a:off x="2202" y="3293"/>
              <a:ext cx="316" cy="250"/>
              <a:chOff x="2055" y="3447"/>
              <a:chExt cx="316" cy="250"/>
            </a:xfrm>
          </p:grpSpPr>
          <p:sp>
            <p:nvSpPr>
              <p:cNvPr id="2245" name="Google Shape;2245;p34"/>
              <p:cNvSpPr/>
              <p:nvPr/>
            </p:nvSpPr>
            <p:spPr>
              <a:xfrm>
                <a:off x="2058" y="357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46" name="Google Shape;2246;p34"/>
              <p:cNvCxnSpPr/>
              <p:nvPr/>
            </p:nvCxnSpPr>
            <p:spPr>
              <a:xfrm>
                <a:off x="2058" y="356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47" name="Google Shape;2247;p34"/>
              <p:cNvCxnSpPr/>
              <p:nvPr/>
            </p:nvCxnSpPr>
            <p:spPr>
              <a:xfrm>
                <a:off x="2371" y="356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48" name="Google Shape;2248;p34"/>
              <p:cNvSpPr/>
              <p:nvPr/>
            </p:nvSpPr>
            <p:spPr>
              <a:xfrm>
                <a:off x="2058" y="356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9" name="Google Shape;2249;p34"/>
              <p:cNvSpPr/>
              <p:nvPr/>
            </p:nvSpPr>
            <p:spPr>
              <a:xfrm>
                <a:off x="2055" y="3505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50" name="Google Shape;2250;p34"/>
              <p:cNvGrpSpPr/>
              <p:nvPr/>
            </p:nvGrpSpPr>
            <p:grpSpPr>
              <a:xfrm>
                <a:off x="2072" y="3447"/>
                <a:ext cx="285" cy="250"/>
                <a:chOff x="2912" y="2425"/>
                <a:chExt cx="292" cy="250"/>
              </a:xfrm>
            </p:grpSpPr>
            <p:sp>
              <p:nvSpPr>
                <p:cNvPr id="2251" name="Google Shape;2251;p34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52" name="Google Shape;2252;p34"/>
                <p:cNvSpPr txBox="1"/>
                <p:nvPr/>
              </p:nvSpPr>
              <p:spPr>
                <a:xfrm>
                  <a:off x="2912" y="2425"/>
                  <a:ext cx="292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1c</a:t>
                  </a:r>
                  <a:endParaRPr/>
                </a:p>
              </p:txBody>
            </p:sp>
          </p:grpSp>
        </p:grpSp>
        <p:grpSp>
          <p:nvGrpSpPr>
            <p:cNvPr id="2253" name="Google Shape;2253;p34"/>
            <p:cNvGrpSpPr/>
            <p:nvPr/>
          </p:nvGrpSpPr>
          <p:grpSpPr>
            <a:xfrm>
              <a:off x="1896" y="3507"/>
              <a:ext cx="316" cy="250"/>
              <a:chOff x="1749" y="3661"/>
              <a:chExt cx="316" cy="250"/>
            </a:xfrm>
          </p:grpSpPr>
          <p:sp>
            <p:nvSpPr>
              <p:cNvPr id="2254" name="Google Shape;2254;p34"/>
              <p:cNvSpPr/>
              <p:nvPr/>
            </p:nvSpPr>
            <p:spPr>
              <a:xfrm>
                <a:off x="1752" y="3781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55" name="Google Shape;2255;p34"/>
              <p:cNvCxnSpPr/>
              <p:nvPr/>
            </p:nvCxnSpPr>
            <p:spPr>
              <a:xfrm>
                <a:off x="1752" y="377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56" name="Google Shape;2256;p34"/>
              <p:cNvCxnSpPr/>
              <p:nvPr/>
            </p:nvCxnSpPr>
            <p:spPr>
              <a:xfrm>
                <a:off x="2065" y="3774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57" name="Google Shape;2257;p34"/>
              <p:cNvSpPr/>
              <p:nvPr/>
            </p:nvSpPr>
            <p:spPr>
              <a:xfrm>
                <a:off x="1752" y="3774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8" name="Google Shape;2258;p34"/>
              <p:cNvSpPr/>
              <p:nvPr/>
            </p:nvSpPr>
            <p:spPr>
              <a:xfrm>
                <a:off x="1749" y="3719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9" name="Google Shape;2259;p34"/>
              <p:cNvSpPr/>
              <p:nvPr/>
            </p:nvSpPr>
            <p:spPr>
              <a:xfrm>
                <a:off x="1834" y="3746"/>
                <a:ext cx="142" cy="96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0" name="Google Shape;2260;p34"/>
              <p:cNvSpPr txBox="1"/>
              <p:nvPr/>
            </p:nvSpPr>
            <p:spPr>
              <a:xfrm>
                <a:off x="1765" y="3661"/>
                <a:ext cx="294" cy="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1a</a:t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61" name="Google Shape;2261;p34"/>
            <p:cNvGrpSpPr/>
            <p:nvPr/>
          </p:nvGrpSpPr>
          <p:grpSpPr>
            <a:xfrm>
              <a:off x="2238" y="3689"/>
              <a:ext cx="316" cy="250"/>
              <a:chOff x="2091" y="3843"/>
              <a:chExt cx="316" cy="250"/>
            </a:xfrm>
          </p:grpSpPr>
          <p:sp>
            <p:nvSpPr>
              <p:cNvPr id="2262" name="Google Shape;2262;p34"/>
              <p:cNvSpPr/>
              <p:nvPr/>
            </p:nvSpPr>
            <p:spPr>
              <a:xfrm>
                <a:off x="2094" y="3967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63" name="Google Shape;2263;p34"/>
              <p:cNvCxnSpPr/>
              <p:nvPr/>
            </p:nvCxnSpPr>
            <p:spPr>
              <a:xfrm>
                <a:off x="2094" y="3960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64" name="Google Shape;2264;p34"/>
              <p:cNvCxnSpPr/>
              <p:nvPr/>
            </p:nvCxnSpPr>
            <p:spPr>
              <a:xfrm>
                <a:off x="2407" y="3960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65" name="Google Shape;2265;p34"/>
              <p:cNvSpPr/>
              <p:nvPr/>
            </p:nvSpPr>
            <p:spPr>
              <a:xfrm>
                <a:off x="2094" y="3960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6" name="Google Shape;2266;p34"/>
              <p:cNvSpPr/>
              <p:nvPr/>
            </p:nvSpPr>
            <p:spPr>
              <a:xfrm>
                <a:off x="2091" y="3901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67" name="Google Shape;2267;p34"/>
              <p:cNvGrpSpPr/>
              <p:nvPr/>
            </p:nvGrpSpPr>
            <p:grpSpPr>
              <a:xfrm>
                <a:off x="2106" y="3843"/>
                <a:ext cx="294" cy="250"/>
                <a:chOff x="2910" y="2425"/>
                <a:chExt cx="296" cy="250"/>
              </a:xfrm>
            </p:grpSpPr>
            <p:sp>
              <p:nvSpPr>
                <p:cNvPr id="2268" name="Google Shape;2268;p34"/>
                <p:cNvSpPr/>
                <p:nvPr/>
              </p:nvSpPr>
              <p:spPr>
                <a:xfrm>
                  <a:off x="2982" y="2490"/>
                  <a:ext cx="144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69" name="Google Shape;2269;p34"/>
                <p:cNvSpPr txBox="1"/>
                <p:nvPr/>
              </p:nvSpPr>
              <p:spPr>
                <a:xfrm>
                  <a:off x="2910" y="2425"/>
                  <a:ext cx="296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1d</a:t>
                  </a:r>
                  <a:endParaRPr/>
                </a:p>
              </p:txBody>
            </p:sp>
          </p:grpSp>
        </p:grpSp>
        <p:grpSp>
          <p:nvGrpSpPr>
            <p:cNvPr id="2270" name="Google Shape;2270;p34"/>
            <p:cNvGrpSpPr/>
            <p:nvPr/>
          </p:nvGrpSpPr>
          <p:grpSpPr>
            <a:xfrm>
              <a:off x="2778" y="3573"/>
              <a:ext cx="316" cy="250"/>
              <a:chOff x="2016" y="1976"/>
              <a:chExt cx="316" cy="250"/>
            </a:xfrm>
          </p:grpSpPr>
          <p:sp>
            <p:nvSpPr>
              <p:cNvPr id="2271" name="Google Shape;2271;p34"/>
              <p:cNvSpPr/>
              <p:nvPr/>
            </p:nvSpPr>
            <p:spPr>
              <a:xfrm>
                <a:off x="2019" y="2102"/>
                <a:ext cx="313" cy="81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272" name="Google Shape;2272;p34"/>
              <p:cNvCxnSpPr/>
              <p:nvPr/>
            </p:nvCxnSpPr>
            <p:spPr>
              <a:xfrm>
                <a:off x="2019" y="2095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73" name="Google Shape;2273;p34"/>
              <p:cNvCxnSpPr/>
              <p:nvPr/>
            </p:nvCxnSpPr>
            <p:spPr>
              <a:xfrm>
                <a:off x="2332" y="2095"/>
                <a:ext cx="0" cy="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274" name="Google Shape;2274;p34"/>
              <p:cNvSpPr/>
              <p:nvPr/>
            </p:nvSpPr>
            <p:spPr>
              <a:xfrm>
                <a:off x="2019" y="2095"/>
                <a:ext cx="310" cy="49"/>
              </a:xfrm>
              <a:prstGeom prst="rect">
                <a:avLst/>
              </a:prstGeom>
              <a:solidFill>
                <a:schemeClr val="hlink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5" name="Google Shape;2275;p34"/>
              <p:cNvSpPr/>
              <p:nvPr/>
            </p:nvSpPr>
            <p:spPr>
              <a:xfrm>
                <a:off x="2016" y="2036"/>
                <a:ext cx="313" cy="95"/>
              </a:xfrm>
              <a:prstGeom prst="ellipse">
                <a:avLst/>
              </a:prstGeom>
              <a:solidFill>
                <a:schemeClr val="hlink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76" name="Google Shape;2276;p34"/>
              <p:cNvGrpSpPr/>
              <p:nvPr/>
            </p:nvGrpSpPr>
            <p:grpSpPr>
              <a:xfrm>
                <a:off x="2029" y="1976"/>
                <a:ext cx="294" cy="250"/>
                <a:chOff x="2909" y="2425"/>
                <a:chExt cx="299" cy="250"/>
              </a:xfrm>
            </p:grpSpPr>
            <p:sp>
              <p:nvSpPr>
                <p:cNvPr id="2277" name="Google Shape;2277;p34"/>
                <p:cNvSpPr/>
                <p:nvPr/>
              </p:nvSpPr>
              <p:spPr>
                <a:xfrm>
                  <a:off x="2982" y="2490"/>
                  <a:ext cx="142" cy="132"/>
                </a:xfrm>
                <a:prstGeom prst="rect">
                  <a:avLst/>
                </a:prstGeom>
                <a:solidFill>
                  <a:schemeClr val="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78" name="Google Shape;2278;p34"/>
                <p:cNvSpPr txBox="1"/>
                <p:nvPr/>
              </p:nvSpPr>
              <p:spPr>
                <a:xfrm>
                  <a:off x="2909" y="2425"/>
                  <a:ext cx="299" cy="2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0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1b</a:t>
                  </a:r>
                  <a:endParaRPr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2279" name="Google Shape;2279;p34"/>
          <p:cNvGrpSpPr/>
          <p:nvPr/>
        </p:nvGrpSpPr>
        <p:grpSpPr>
          <a:xfrm>
            <a:off x="5414963" y="5324475"/>
            <a:ext cx="501650" cy="396875"/>
            <a:chOff x="3537" y="3473"/>
            <a:chExt cx="316" cy="250"/>
          </a:xfrm>
        </p:grpSpPr>
        <p:sp>
          <p:nvSpPr>
            <p:cNvPr id="2280" name="Google Shape;2280;p34"/>
            <p:cNvSpPr/>
            <p:nvPr/>
          </p:nvSpPr>
          <p:spPr>
            <a:xfrm>
              <a:off x="3540" y="3598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81" name="Google Shape;2281;p34"/>
            <p:cNvCxnSpPr/>
            <p:nvPr/>
          </p:nvCxnSpPr>
          <p:spPr>
            <a:xfrm>
              <a:off x="3540" y="359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82" name="Google Shape;2282;p34"/>
            <p:cNvCxnSpPr/>
            <p:nvPr/>
          </p:nvCxnSpPr>
          <p:spPr>
            <a:xfrm>
              <a:off x="3853" y="3591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83" name="Google Shape;2283;p34"/>
            <p:cNvSpPr/>
            <p:nvPr/>
          </p:nvSpPr>
          <p:spPr>
            <a:xfrm>
              <a:off x="3540" y="3591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34"/>
            <p:cNvSpPr/>
            <p:nvPr/>
          </p:nvSpPr>
          <p:spPr>
            <a:xfrm>
              <a:off x="3537" y="3532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34"/>
            <p:cNvSpPr/>
            <p:nvPr/>
          </p:nvSpPr>
          <p:spPr>
            <a:xfrm>
              <a:off x="3624" y="3545"/>
              <a:ext cx="141" cy="12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34"/>
            <p:cNvSpPr txBox="1"/>
            <p:nvPr/>
          </p:nvSpPr>
          <p:spPr>
            <a:xfrm>
              <a:off x="3551" y="3473"/>
              <a:ext cx="294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2a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2287" name="Google Shape;2287;p34"/>
          <p:cNvCxnSpPr/>
          <p:nvPr/>
        </p:nvCxnSpPr>
        <p:spPr>
          <a:xfrm>
            <a:off x="6635750" y="5241925"/>
            <a:ext cx="85725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8" name="Google Shape;2288;p34"/>
          <p:cNvCxnSpPr/>
          <p:nvPr/>
        </p:nvCxnSpPr>
        <p:spPr>
          <a:xfrm>
            <a:off x="6889750" y="5707063"/>
            <a:ext cx="735013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89" name="Google Shape;2289;p34"/>
          <p:cNvCxnSpPr/>
          <p:nvPr/>
        </p:nvCxnSpPr>
        <p:spPr>
          <a:xfrm>
            <a:off x="5921375" y="5553075"/>
            <a:ext cx="488950" cy="152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90" name="Google Shape;2290;p34"/>
          <p:cNvCxnSpPr/>
          <p:nvPr/>
        </p:nvCxnSpPr>
        <p:spPr>
          <a:xfrm>
            <a:off x="6530975" y="5351463"/>
            <a:ext cx="68263" cy="2286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291" name="Google Shape;2291;p34"/>
          <p:cNvGrpSpPr/>
          <p:nvPr/>
        </p:nvGrpSpPr>
        <p:grpSpPr>
          <a:xfrm>
            <a:off x="6142038" y="5046663"/>
            <a:ext cx="501650" cy="396875"/>
            <a:chOff x="4320" y="1936"/>
            <a:chExt cx="316" cy="250"/>
          </a:xfrm>
        </p:grpSpPr>
        <p:sp>
          <p:nvSpPr>
            <p:cNvPr id="2292" name="Google Shape;2292;p34"/>
            <p:cNvSpPr/>
            <p:nvPr/>
          </p:nvSpPr>
          <p:spPr>
            <a:xfrm>
              <a:off x="4323" y="2054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293" name="Google Shape;2293;p34"/>
            <p:cNvCxnSpPr/>
            <p:nvPr/>
          </p:nvCxnSpPr>
          <p:spPr>
            <a:xfrm>
              <a:off x="4323" y="204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294" name="Google Shape;2294;p34"/>
            <p:cNvCxnSpPr/>
            <p:nvPr/>
          </p:nvCxnSpPr>
          <p:spPr>
            <a:xfrm>
              <a:off x="4636" y="2047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95" name="Google Shape;2295;p34"/>
            <p:cNvSpPr/>
            <p:nvPr/>
          </p:nvSpPr>
          <p:spPr>
            <a:xfrm>
              <a:off x="4323" y="2047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34"/>
            <p:cNvSpPr/>
            <p:nvPr/>
          </p:nvSpPr>
          <p:spPr>
            <a:xfrm>
              <a:off x="4320" y="1988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34"/>
            <p:cNvSpPr/>
            <p:nvPr/>
          </p:nvSpPr>
          <p:spPr>
            <a:xfrm>
              <a:off x="4407" y="2001"/>
              <a:ext cx="141" cy="11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34"/>
            <p:cNvSpPr txBox="1"/>
            <p:nvPr/>
          </p:nvSpPr>
          <p:spPr>
            <a:xfrm>
              <a:off x="4338" y="1936"/>
              <a:ext cx="285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2c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99" name="Google Shape;2299;p34"/>
          <p:cNvGrpSpPr/>
          <p:nvPr/>
        </p:nvGrpSpPr>
        <p:grpSpPr>
          <a:xfrm>
            <a:off x="6405563" y="5502275"/>
            <a:ext cx="501650" cy="396875"/>
            <a:chOff x="4596" y="2158"/>
            <a:chExt cx="316" cy="250"/>
          </a:xfrm>
        </p:grpSpPr>
        <p:sp>
          <p:nvSpPr>
            <p:cNvPr id="2300" name="Google Shape;2300;p34"/>
            <p:cNvSpPr/>
            <p:nvPr/>
          </p:nvSpPr>
          <p:spPr>
            <a:xfrm>
              <a:off x="4599" y="2276"/>
              <a:ext cx="313" cy="81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301" name="Google Shape;2301;p34"/>
            <p:cNvCxnSpPr/>
            <p:nvPr/>
          </p:nvCxnSpPr>
          <p:spPr>
            <a:xfrm>
              <a:off x="4599" y="226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02" name="Google Shape;2302;p34"/>
            <p:cNvCxnSpPr/>
            <p:nvPr/>
          </p:nvCxnSpPr>
          <p:spPr>
            <a:xfrm>
              <a:off x="4912" y="2269"/>
              <a:ext cx="0" cy="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303" name="Google Shape;2303;p34"/>
            <p:cNvSpPr/>
            <p:nvPr/>
          </p:nvSpPr>
          <p:spPr>
            <a:xfrm>
              <a:off x="4599" y="2269"/>
              <a:ext cx="310" cy="49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34"/>
            <p:cNvSpPr/>
            <p:nvPr/>
          </p:nvSpPr>
          <p:spPr>
            <a:xfrm>
              <a:off x="4596" y="2210"/>
              <a:ext cx="313" cy="95"/>
            </a:xfrm>
            <a:prstGeom prst="ellipse">
              <a:avLst/>
            </a:prstGeom>
            <a:solidFill>
              <a:schemeClr val="hlink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34"/>
            <p:cNvSpPr/>
            <p:nvPr/>
          </p:nvSpPr>
          <p:spPr>
            <a:xfrm>
              <a:off x="4683" y="2223"/>
              <a:ext cx="142" cy="110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34"/>
            <p:cNvSpPr txBox="1"/>
            <p:nvPr/>
          </p:nvSpPr>
          <p:spPr>
            <a:xfrm>
              <a:off x="4610" y="2158"/>
              <a:ext cx="294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2b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7" name="Google Shape;2307;p34"/>
          <p:cNvSpPr txBox="1"/>
          <p:nvPr/>
        </p:nvSpPr>
        <p:spPr>
          <a:xfrm>
            <a:off x="7656513" y="5159375"/>
            <a:ext cx="893762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networks</a:t>
            </a:r>
            <a:endParaRPr/>
          </a:p>
        </p:txBody>
      </p:sp>
      <p:sp>
        <p:nvSpPr>
          <p:cNvPr id="2308" name="Google Shape;2308;p34"/>
          <p:cNvSpPr/>
          <p:nvPr/>
        </p:nvSpPr>
        <p:spPr>
          <a:xfrm flipH="1">
            <a:off x="292100" y="4772025"/>
            <a:ext cx="1171575" cy="1758950"/>
          </a:xfrm>
          <a:custGeom>
            <a:rect b="b" l="l" r="r" t="t"/>
            <a:pathLst>
              <a:path extrusionOk="0" h="1108" w="738">
                <a:moveTo>
                  <a:pt x="32" y="394"/>
                </a:moveTo>
                <a:cubicBezTo>
                  <a:pt x="66" y="301"/>
                  <a:pt x="108" y="228"/>
                  <a:pt x="213" y="172"/>
                </a:cubicBezTo>
                <a:cubicBezTo>
                  <a:pt x="318" y="116"/>
                  <a:pt x="588" y="0"/>
                  <a:pt x="663" y="56"/>
                </a:cubicBezTo>
                <a:cubicBezTo>
                  <a:pt x="738" y="112"/>
                  <a:pt x="659" y="346"/>
                  <a:pt x="661" y="509"/>
                </a:cubicBezTo>
                <a:cubicBezTo>
                  <a:pt x="663" y="672"/>
                  <a:pt x="731" y="956"/>
                  <a:pt x="677" y="1032"/>
                </a:cubicBezTo>
                <a:cubicBezTo>
                  <a:pt x="623" y="1108"/>
                  <a:pt x="442" y="999"/>
                  <a:pt x="338" y="962"/>
                </a:cubicBezTo>
                <a:cubicBezTo>
                  <a:pt x="234" y="925"/>
                  <a:pt x="102" y="904"/>
                  <a:pt x="51" y="809"/>
                </a:cubicBezTo>
                <a:cubicBezTo>
                  <a:pt x="0" y="715"/>
                  <a:pt x="36" y="481"/>
                  <a:pt x="32" y="394"/>
                </a:cubicBezTo>
                <a:close/>
              </a:path>
            </a:pathLst>
          </a:custGeom>
          <a:gradFill>
            <a:gsLst>
              <a:gs pos="0">
                <a:srgbClr val="66CCFF"/>
              </a:gs>
              <a:gs pos="100000">
                <a:srgbClr val="FFFFFF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9" name="Google Shape;2309;p34"/>
          <p:cNvSpPr txBox="1"/>
          <p:nvPr/>
        </p:nvSpPr>
        <p:spPr>
          <a:xfrm>
            <a:off x="349250" y="5556250"/>
            <a:ext cx="893763" cy="517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networks</a:t>
            </a:r>
            <a:endParaRPr/>
          </a:p>
        </p:txBody>
      </p:sp>
      <p:cxnSp>
        <p:nvCxnSpPr>
          <p:cNvPr id="2310" name="Google Shape;2310;p34"/>
          <p:cNvCxnSpPr/>
          <p:nvPr/>
        </p:nvCxnSpPr>
        <p:spPr>
          <a:xfrm flipH="1">
            <a:off x="1149350" y="5118100"/>
            <a:ext cx="468313" cy="26828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1" name="Google Shape;2311;p34"/>
          <p:cNvSpPr/>
          <p:nvPr/>
        </p:nvSpPr>
        <p:spPr>
          <a:xfrm>
            <a:off x="4913313" y="5607050"/>
            <a:ext cx="523875" cy="261938"/>
          </a:xfrm>
          <a:custGeom>
            <a:rect b="b" l="l" r="r" t="t"/>
            <a:pathLst>
              <a:path extrusionOk="0" h="420" w="654">
                <a:moveTo>
                  <a:pt x="0" y="420"/>
                </a:moveTo>
                <a:lnTo>
                  <a:pt x="654" y="0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2" name="Google Shape;2312;p34"/>
          <p:cNvSpPr/>
          <p:nvPr/>
        </p:nvSpPr>
        <p:spPr>
          <a:xfrm>
            <a:off x="2800350" y="5014913"/>
            <a:ext cx="704850" cy="409575"/>
          </a:xfrm>
          <a:custGeom>
            <a:rect b="b" l="l" r="r" t="t"/>
            <a:pathLst>
              <a:path extrusionOk="0" h="258" w="444">
                <a:moveTo>
                  <a:pt x="0" y="0"/>
                </a:moveTo>
                <a:lnTo>
                  <a:pt x="444" y="258"/>
                </a:lnTo>
              </a:path>
            </a:pathLst>
          </a:cu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derline_base" id="2313" name="Google Shape;2313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625" y="800100"/>
            <a:ext cx="3656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314" name="Google Shape;2314;p3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15" name="Google Shape;2315;p3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9" name="Shape 2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0" name="Google Shape;2320;p35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Intra-AS Routing</a:t>
            </a:r>
            <a:endParaRPr/>
          </a:p>
        </p:txBody>
      </p:sp>
      <p:sp>
        <p:nvSpPr>
          <p:cNvPr id="2321" name="Google Shape;2321;p35"/>
          <p:cNvSpPr txBox="1"/>
          <p:nvPr>
            <p:ph idx="1" type="body"/>
          </p:nvPr>
        </p:nvSpPr>
        <p:spPr>
          <a:xfrm>
            <a:off x="533400" y="1600200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also known as </a:t>
            </a:r>
            <a:r>
              <a:rPr i="1" lang="en-US">
                <a:solidFill>
                  <a:srgbClr val="CC0000"/>
                </a:solidFill>
              </a:rPr>
              <a:t>interior gateway protocols (IGP)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most common intra-AS routing protocols: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RIP: Routing Information Protocol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OSPF: Open Shortest Path First (IS-IS protocol essentially same as OSPF)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/>
              <a:t>IGRP: Interior Gateway Routing Protocol (Cisco proprietary </a:t>
            </a:r>
            <a:r>
              <a:rPr lang="en-US" sz="2000"/>
              <a:t>for decades, until 2016</a:t>
            </a:r>
            <a:r>
              <a:rPr lang="en-US" sz="2800"/>
              <a:t>)</a:t>
            </a:r>
            <a:endParaRPr/>
          </a:p>
        </p:txBody>
      </p:sp>
      <p:pic>
        <p:nvPicPr>
          <p:cNvPr descr="underline_base" id="2322" name="Google Shape;232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1175" y="1031875"/>
            <a:ext cx="41132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323" name="Google Shape;2323;p3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24" name="Google Shape;2324;p3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8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329" name="Google Shape;232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004888"/>
            <a:ext cx="73136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330" name="Google Shape;2330;p36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OSPF (Open Shortest Path First)</a:t>
            </a:r>
            <a:endParaRPr/>
          </a:p>
        </p:txBody>
      </p:sp>
      <p:sp>
        <p:nvSpPr>
          <p:cNvPr id="2331" name="Google Shape;2331;p36"/>
          <p:cNvSpPr txBox="1"/>
          <p:nvPr>
            <p:ph idx="1" type="body"/>
          </p:nvPr>
        </p:nvSpPr>
        <p:spPr>
          <a:xfrm>
            <a:off x="533400" y="1447800"/>
            <a:ext cx="8229600" cy="510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“open”: publicly available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uses link-state algorithm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link state packet dissemination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topology map at each node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route computation using Dijkstra’s algorithm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router floods OSPF link-state advertisements to all other routers in </a:t>
            </a: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entire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AS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carried in OSPF messages directly over IP (rather than TCP or UDP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link state: for each attached link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IS-IS routing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protocol: nearly identical to OSPF</a:t>
            </a:r>
            <a:endParaRPr/>
          </a:p>
        </p:txBody>
      </p:sp>
      <p:sp>
        <p:nvSpPr>
          <p:cNvPr id="2332" name="Google Shape;2332;p3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33" name="Google Shape;2333;p3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338" name="Google Shape;233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005343"/>
            <a:ext cx="5308773" cy="219401"/>
          </a:xfrm>
          <a:prstGeom prst="rect">
            <a:avLst/>
          </a:prstGeom>
          <a:noFill/>
          <a:ln>
            <a:noFill/>
          </a:ln>
        </p:spPr>
      </p:pic>
      <p:sp>
        <p:nvSpPr>
          <p:cNvPr id="2339" name="Google Shape;2339;p3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OSPF “advanced” features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0" name="Google Shape;2340;p37"/>
          <p:cNvSpPr txBox="1"/>
          <p:nvPr>
            <p:ph idx="1" type="body"/>
          </p:nvPr>
        </p:nvSpPr>
        <p:spPr>
          <a:xfrm>
            <a:off x="500063" y="1385888"/>
            <a:ext cx="8229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security: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all OSPF messages authenticated (to prevent malicious intrusion)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multiple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same-cost 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paths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allowed (only one path in RIP)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for each link, multiple cost metrics for different 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TOS</a:t>
            </a:r>
            <a:r>
              <a:rPr lang="en-US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(e.g., satellite link cost set low for best effort ToS; high for real-time ToS)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integrated uni- and 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multi-cast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support: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Gill Sans"/>
                <a:ea typeface="Gill Sans"/>
                <a:cs typeface="Gill Sans"/>
                <a:sym typeface="Gill Sans"/>
              </a:rPr>
              <a:t>Multicast OSPF (MOSPF) uses same topology data base as OSPF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hierarchical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OSPF in large domains.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41" name="Google Shape;2341;p37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342" name="Google Shape;2342;p3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6" name="Shape 2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7" name="Google Shape;2347;p38"/>
          <p:cNvSpPr/>
          <p:nvPr/>
        </p:nvSpPr>
        <p:spPr>
          <a:xfrm>
            <a:off x="2027238" y="1652588"/>
            <a:ext cx="6010275" cy="2206625"/>
          </a:xfrm>
          <a:custGeom>
            <a:rect b="b" l="l" r="r" t="t"/>
            <a:pathLst>
              <a:path extrusionOk="0" h="1390" w="3786">
                <a:moveTo>
                  <a:pt x="408" y="575"/>
                </a:moveTo>
                <a:cubicBezTo>
                  <a:pt x="689" y="273"/>
                  <a:pt x="1286" y="110"/>
                  <a:pt x="1693" y="55"/>
                </a:cubicBezTo>
                <a:cubicBezTo>
                  <a:pt x="2100" y="0"/>
                  <a:pt x="2585" y="164"/>
                  <a:pt x="2852" y="245"/>
                </a:cubicBezTo>
                <a:cubicBezTo>
                  <a:pt x="3119" y="326"/>
                  <a:pt x="3163" y="420"/>
                  <a:pt x="3295" y="540"/>
                </a:cubicBezTo>
                <a:cubicBezTo>
                  <a:pt x="3427" y="660"/>
                  <a:pt x="3786" y="870"/>
                  <a:pt x="3702" y="1130"/>
                </a:cubicBezTo>
                <a:cubicBezTo>
                  <a:pt x="3618" y="1390"/>
                  <a:pt x="3209" y="1190"/>
                  <a:pt x="3035" y="1214"/>
                </a:cubicBezTo>
                <a:cubicBezTo>
                  <a:pt x="2870" y="1266"/>
                  <a:pt x="2655" y="1277"/>
                  <a:pt x="2655" y="1277"/>
                </a:cubicBezTo>
                <a:cubicBezTo>
                  <a:pt x="2655" y="1277"/>
                  <a:pt x="2160" y="1316"/>
                  <a:pt x="1918" y="1326"/>
                </a:cubicBezTo>
                <a:cubicBezTo>
                  <a:pt x="1676" y="1336"/>
                  <a:pt x="1387" y="1353"/>
                  <a:pt x="1201" y="1340"/>
                </a:cubicBezTo>
                <a:cubicBezTo>
                  <a:pt x="1015" y="1327"/>
                  <a:pt x="913" y="1278"/>
                  <a:pt x="801" y="1249"/>
                </a:cubicBezTo>
                <a:lnTo>
                  <a:pt x="527" y="1165"/>
                </a:lnTo>
                <a:cubicBezTo>
                  <a:pt x="404" y="1140"/>
                  <a:pt x="126" y="1159"/>
                  <a:pt x="63" y="1102"/>
                </a:cubicBezTo>
                <a:cubicBezTo>
                  <a:pt x="0" y="1045"/>
                  <a:pt x="85" y="919"/>
                  <a:pt x="148" y="821"/>
                </a:cubicBezTo>
                <a:cubicBezTo>
                  <a:pt x="205" y="733"/>
                  <a:pt x="127" y="877"/>
                  <a:pt x="408" y="575"/>
                </a:cubicBezTo>
                <a:close/>
              </a:path>
            </a:pathLst>
          </a:custGeom>
          <a:solidFill>
            <a:srgbClr val="3399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8" name="Google Shape;2348;p38"/>
          <p:cNvSpPr txBox="1"/>
          <p:nvPr>
            <p:ph type="title"/>
          </p:nvPr>
        </p:nvSpPr>
        <p:spPr>
          <a:xfrm>
            <a:off x="427038" y="169863"/>
            <a:ext cx="44386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Hierarchical OSPF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49" name="Google Shape;2349;p38"/>
          <p:cNvCxnSpPr/>
          <p:nvPr/>
        </p:nvCxnSpPr>
        <p:spPr>
          <a:xfrm flipH="1" rot="10800000">
            <a:off x="3679825" y="2039938"/>
            <a:ext cx="1058863" cy="3460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0" name="Google Shape;2350;p38"/>
          <p:cNvCxnSpPr/>
          <p:nvPr/>
        </p:nvCxnSpPr>
        <p:spPr>
          <a:xfrm>
            <a:off x="4957763" y="2036763"/>
            <a:ext cx="1169987" cy="3444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1" name="Google Shape;2351;p38"/>
          <p:cNvCxnSpPr/>
          <p:nvPr/>
        </p:nvCxnSpPr>
        <p:spPr>
          <a:xfrm>
            <a:off x="6369050" y="2435225"/>
            <a:ext cx="803275" cy="80168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2" name="Google Shape;2352;p38"/>
          <p:cNvCxnSpPr/>
          <p:nvPr/>
        </p:nvCxnSpPr>
        <p:spPr>
          <a:xfrm flipH="1" rot="10800000">
            <a:off x="4948238" y="2330450"/>
            <a:ext cx="1271587" cy="118268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3" name="Google Shape;2353;p38"/>
          <p:cNvCxnSpPr/>
          <p:nvPr/>
        </p:nvCxnSpPr>
        <p:spPr>
          <a:xfrm>
            <a:off x="3683000" y="2471738"/>
            <a:ext cx="1138238" cy="9921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4" name="Google Shape;2354;p38"/>
          <p:cNvCxnSpPr/>
          <p:nvPr/>
        </p:nvCxnSpPr>
        <p:spPr>
          <a:xfrm flipH="1">
            <a:off x="6780213" y="3236913"/>
            <a:ext cx="400050" cy="8810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5" name="Google Shape;2355;p38"/>
          <p:cNvCxnSpPr/>
          <p:nvPr/>
        </p:nvCxnSpPr>
        <p:spPr>
          <a:xfrm>
            <a:off x="6808788" y="4090988"/>
            <a:ext cx="893762" cy="83661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6" name="Google Shape;2356;p38"/>
          <p:cNvCxnSpPr/>
          <p:nvPr/>
        </p:nvCxnSpPr>
        <p:spPr>
          <a:xfrm>
            <a:off x="4841875" y="3405188"/>
            <a:ext cx="547688" cy="13382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7" name="Google Shape;2357;p38"/>
          <p:cNvCxnSpPr/>
          <p:nvPr/>
        </p:nvCxnSpPr>
        <p:spPr>
          <a:xfrm>
            <a:off x="4403725" y="4268788"/>
            <a:ext cx="246063" cy="97155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8" name="Google Shape;2358;p38"/>
          <p:cNvCxnSpPr/>
          <p:nvPr/>
        </p:nvCxnSpPr>
        <p:spPr>
          <a:xfrm flipH="1">
            <a:off x="4646613" y="4775200"/>
            <a:ext cx="723900" cy="457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9" name="Google Shape;2359;p38"/>
          <p:cNvCxnSpPr/>
          <p:nvPr/>
        </p:nvCxnSpPr>
        <p:spPr>
          <a:xfrm flipH="1">
            <a:off x="4454525" y="3519488"/>
            <a:ext cx="388938" cy="7794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0" name="Google Shape;2360;p38"/>
          <p:cNvCxnSpPr/>
          <p:nvPr/>
        </p:nvCxnSpPr>
        <p:spPr>
          <a:xfrm flipH="1">
            <a:off x="2689225" y="2319338"/>
            <a:ext cx="857250" cy="84613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1" name="Google Shape;2361;p38"/>
          <p:cNvCxnSpPr/>
          <p:nvPr/>
        </p:nvCxnSpPr>
        <p:spPr>
          <a:xfrm flipH="1">
            <a:off x="2084388" y="3171825"/>
            <a:ext cx="577850" cy="7905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2" name="Google Shape;2362;p38"/>
          <p:cNvCxnSpPr/>
          <p:nvPr/>
        </p:nvCxnSpPr>
        <p:spPr>
          <a:xfrm flipH="1">
            <a:off x="1435100" y="4024313"/>
            <a:ext cx="622300" cy="6000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3" name="Google Shape;2363;p38"/>
          <p:cNvCxnSpPr/>
          <p:nvPr/>
        </p:nvCxnSpPr>
        <p:spPr>
          <a:xfrm flipH="1">
            <a:off x="2290763" y="4552950"/>
            <a:ext cx="433387" cy="67786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4" name="Google Shape;2364;p38"/>
          <p:cNvCxnSpPr/>
          <p:nvPr/>
        </p:nvCxnSpPr>
        <p:spPr>
          <a:xfrm>
            <a:off x="2163763" y="3981450"/>
            <a:ext cx="636587" cy="5207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5" name="Google Shape;2365;p38"/>
          <p:cNvSpPr/>
          <p:nvPr/>
        </p:nvSpPr>
        <p:spPr>
          <a:xfrm>
            <a:off x="1087438" y="2833688"/>
            <a:ext cx="2185987" cy="2820987"/>
          </a:xfrm>
          <a:custGeom>
            <a:rect b="b" l="l" r="r" t="t"/>
            <a:pathLst>
              <a:path extrusionOk="0" h="1777" w="1377">
                <a:moveTo>
                  <a:pt x="671" y="245"/>
                </a:moveTo>
                <a:cubicBezTo>
                  <a:pt x="604" y="317"/>
                  <a:pt x="533" y="382"/>
                  <a:pt x="474" y="463"/>
                </a:cubicBezTo>
                <a:cubicBezTo>
                  <a:pt x="415" y="544"/>
                  <a:pt x="366" y="663"/>
                  <a:pt x="319" y="730"/>
                </a:cubicBezTo>
                <a:cubicBezTo>
                  <a:pt x="272" y="797"/>
                  <a:pt x="242" y="800"/>
                  <a:pt x="193" y="863"/>
                </a:cubicBezTo>
                <a:cubicBezTo>
                  <a:pt x="144" y="926"/>
                  <a:pt x="48" y="1027"/>
                  <a:pt x="24" y="1109"/>
                </a:cubicBezTo>
                <a:cubicBezTo>
                  <a:pt x="0" y="1191"/>
                  <a:pt x="10" y="1295"/>
                  <a:pt x="46" y="1355"/>
                </a:cubicBezTo>
                <a:cubicBezTo>
                  <a:pt x="82" y="1415"/>
                  <a:pt x="172" y="1437"/>
                  <a:pt x="242" y="1467"/>
                </a:cubicBezTo>
                <a:cubicBezTo>
                  <a:pt x="312" y="1497"/>
                  <a:pt x="404" y="1499"/>
                  <a:pt x="467" y="1538"/>
                </a:cubicBezTo>
                <a:cubicBezTo>
                  <a:pt x="530" y="1577"/>
                  <a:pt x="518" y="1669"/>
                  <a:pt x="622" y="1699"/>
                </a:cubicBezTo>
                <a:cubicBezTo>
                  <a:pt x="726" y="1729"/>
                  <a:pt x="986" y="1777"/>
                  <a:pt x="1092" y="1720"/>
                </a:cubicBezTo>
                <a:cubicBezTo>
                  <a:pt x="1198" y="1663"/>
                  <a:pt x="1219" y="1471"/>
                  <a:pt x="1261" y="1355"/>
                </a:cubicBezTo>
                <a:cubicBezTo>
                  <a:pt x="1303" y="1239"/>
                  <a:pt x="1377" y="1150"/>
                  <a:pt x="1345" y="1025"/>
                </a:cubicBezTo>
                <a:cubicBezTo>
                  <a:pt x="1313" y="900"/>
                  <a:pt x="1084" y="727"/>
                  <a:pt x="1071" y="603"/>
                </a:cubicBezTo>
                <a:cubicBezTo>
                  <a:pt x="1058" y="479"/>
                  <a:pt x="1237" y="374"/>
                  <a:pt x="1268" y="280"/>
                </a:cubicBezTo>
                <a:cubicBezTo>
                  <a:pt x="1299" y="186"/>
                  <a:pt x="1320" y="82"/>
                  <a:pt x="1254" y="41"/>
                </a:cubicBezTo>
                <a:cubicBezTo>
                  <a:pt x="1188" y="0"/>
                  <a:pt x="970" y="2"/>
                  <a:pt x="874" y="34"/>
                </a:cubicBezTo>
                <a:cubicBezTo>
                  <a:pt x="778" y="66"/>
                  <a:pt x="738" y="173"/>
                  <a:pt x="671" y="245"/>
                </a:cubicBezTo>
                <a:close/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6" name="Google Shape;2366;p38"/>
          <p:cNvSpPr/>
          <p:nvPr/>
        </p:nvSpPr>
        <p:spPr>
          <a:xfrm>
            <a:off x="3951288" y="3068638"/>
            <a:ext cx="1903412" cy="2730500"/>
          </a:xfrm>
          <a:custGeom>
            <a:rect b="b" l="l" r="r" t="t"/>
            <a:pathLst>
              <a:path extrusionOk="0" h="1720" w="1199">
                <a:moveTo>
                  <a:pt x="651" y="20"/>
                </a:moveTo>
                <a:cubicBezTo>
                  <a:pt x="595" y="0"/>
                  <a:pt x="643" y="10"/>
                  <a:pt x="609" y="20"/>
                </a:cubicBezTo>
                <a:cubicBezTo>
                  <a:pt x="575" y="30"/>
                  <a:pt x="499" y="45"/>
                  <a:pt x="447" y="83"/>
                </a:cubicBezTo>
                <a:cubicBezTo>
                  <a:pt x="395" y="121"/>
                  <a:pt x="354" y="178"/>
                  <a:pt x="300" y="245"/>
                </a:cubicBezTo>
                <a:cubicBezTo>
                  <a:pt x="246" y="312"/>
                  <a:pt x="173" y="379"/>
                  <a:pt x="124" y="483"/>
                </a:cubicBezTo>
                <a:cubicBezTo>
                  <a:pt x="75" y="587"/>
                  <a:pt x="10" y="742"/>
                  <a:pt x="5" y="870"/>
                </a:cubicBezTo>
                <a:cubicBezTo>
                  <a:pt x="0" y="998"/>
                  <a:pt x="50" y="1122"/>
                  <a:pt x="96" y="1249"/>
                </a:cubicBezTo>
                <a:cubicBezTo>
                  <a:pt x="142" y="1376"/>
                  <a:pt x="153" y="1564"/>
                  <a:pt x="279" y="1635"/>
                </a:cubicBezTo>
                <a:cubicBezTo>
                  <a:pt x="405" y="1706"/>
                  <a:pt x="711" y="1720"/>
                  <a:pt x="855" y="1678"/>
                </a:cubicBezTo>
                <a:cubicBezTo>
                  <a:pt x="999" y="1636"/>
                  <a:pt x="1089" y="1492"/>
                  <a:pt x="1143" y="1383"/>
                </a:cubicBezTo>
                <a:cubicBezTo>
                  <a:pt x="1197" y="1274"/>
                  <a:pt x="1199" y="1129"/>
                  <a:pt x="1178" y="1024"/>
                </a:cubicBezTo>
                <a:cubicBezTo>
                  <a:pt x="1157" y="919"/>
                  <a:pt x="1057" y="854"/>
                  <a:pt x="1016" y="750"/>
                </a:cubicBezTo>
                <a:cubicBezTo>
                  <a:pt x="975" y="646"/>
                  <a:pt x="944" y="501"/>
                  <a:pt x="932" y="399"/>
                </a:cubicBezTo>
                <a:cubicBezTo>
                  <a:pt x="920" y="297"/>
                  <a:pt x="994" y="203"/>
                  <a:pt x="946" y="139"/>
                </a:cubicBezTo>
                <a:cubicBezTo>
                  <a:pt x="898" y="75"/>
                  <a:pt x="707" y="40"/>
                  <a:pt x="651" y="20"/>
                </a:cubicBezTo>
                <a:close/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7" name="Google Shape;2367;p38"/>
          <p:cNvSpPr/>
          <p:nvPr/>
        </p:nvSpPr>
        <p:spPr>
          <a:xfrm>
            <a:off x="6380163" y="2774950"/>
            <a:ext cx="2079625" cy="2720975"/>
          </a:xfrm>
          <a:custGeom>
            <a:rect b="b" l="l" r="r" t="t"/>
            <a:pathLst>
              <a:path extrusionOk="0" h="1714" w="1310">
                <a:moveTo>
                  <a:pt x="470" y="29"/>
                </a:moveTo>
                <a:cubicBezTo>
                  <a:pt x="373" y="0"/>
                  <a:pt x="308" y="123"/>
                  <a:pt x="245" y="198"/>
                </a:cubicBezTo>
                <a:cubicBezTo>
                  <a:pt x="182" y="273"/>
                  <a:pt x="130" y="385"/>
                  <a:pt x="90" y="479"/>
                </a:cubicBezTo>
                <a:cubicBezTo>
                  <a:pt x="50" y="573"/>
                  <a:pt x="12" y="651"/>
                  <a:pt x="6" y="760"/>
                </a:cubicBezTo>
                <a:cubicBezTo>
                  <a:pt x="0" y="869"/>
                  <a:pt x="7" y="1042"/>
                  <a:pt x="55" y="1132"/>
                </a:cubicBezTo>
                <a:cubicBezTo>
                  <a:pt x="103" y="1222"/>
                  <a:pt x="191" y="1232"/>
                  <a:pt x="294" y="1301"/>
                </a:cubicBezTo>
                <a:cubicBezTo>
                  <a:pt x="397" y="1370"/>
                  <a:pt x="536" y="1479"/>
                  <a:pt x="673" y="1546"/>
                </a:cubicBezTo>
                <a:cubicBezTo>
                  <a:pt x="810" y="1613"/>
                  <a:pt x="1018" y="1714"/>
                  <a:pt x="1116" y="1701"/>
                </a:cubicBezTo>
                <a:cubicBezTo>
                  <a:pt x="1214" y="1688"/>
                  <a:pt x="1310" y="1559"/>
                  <a:pt x="1263" y="1469"/>
                </a:cubicBezTo>
                <a:cubicBezTo>
                  <a:pt x="1216" y="1379"/>
                  <a:pt x="925" y="1270"/>
                  <a:pt x="835" y="1160"/>
                </a:cubicBezTo>
                <a:cubicBezTo>
                  <a:pt x="745" y="1050"/>
                  <a:pt x="723" y="940"/>
                  <a:pt x="722" y="809"/>
                </a:cubicBezTo>
                <a:cubicBezTo>
                  <a:pt x="721" y="678"/>
                  <a:pt x="871" y="504"/>
                  <a:pt x="828" y="373"/>
                </a:cubicBezTo>
                <a:cubicBezTo>
                  <a:pt x="785" y="242"/>
                  <a:pt x="567" y="58"/>
                  <a:pt x="470" y="29"/>
                </a:cubicBezTo>
                <a:close/>
              </a:path>
            </a:pathLst>
          </a:cu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8" name="Google Shape;2368;p38"/>
          <p:cNvSpPr txBox="1"/>
          <p:nvPr/>
        </p:nvSpPr>
        <p:spPr>
          <a:xfrm>
            <a:off x="5092700" y="1293813"/>
            <a:ext cx="17970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boundary router</a:t>
            </a:r>
            <a:endParaRPr/>
          </a:p>
        </p:txBody>
      </p:sp>
      <p:sp>
        <p:nvSpPr>
          <p:cNvPr id="2369" name="Google Shape;2369;p38"/>
          <p:cNvSpPr txBox="1"/>
          <p:nvPr/>
        </p:nvSpPr>
        <p:spPr>
          <a:xfrm>
            <a:off x="6616700" y="1714500"/>
            <a:ext cx="1835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backbone router</a:t>
            </a:r>
            <a:endParaRPr/>
          </a:p>
        </p:txBody>
      </p:sp>
      <p:sp>
        <p:nvSpPr>
          <p:cNvPr id="2370" name="Google Shape;2370;p38"/>
          <p:cNvSpPr txBox="1"/>
          <p:nvPr/>
        </p:nvSpPr>
        <p:spPr>
          <a:xfrm>
            <a:off x="936625" y="5357813"/>
            <a:ext cx="8318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 1</a:t>
            </a:r>
            <a:endParaRPr/>
          </a:p>
        </p:txBody>
      </p:sp>
      <p:sp>
        <p:nvSpPr>
          <p:cNvPr id="2371" name="Google Shape;2371;p38"/>
          <p:cNvSpPr txBox="1"/>
          <p:nvPr/>
        </p:nvSpPr>
        <p:spPr>
          <a:xfrm>
            <a:off x="4502150" y="5734050"/>
            <a:ext cx="8318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 2</a:t>
            </a:r>
            <a:endParaRPr/>
          </a:p>
        </p:txBody>
      </p:sp>
      <p:sp>
        <p:nvSpPr>
          <p:cNvPr id="2372" name="Google Shape;2372;p38"/>
          <p:cNvSpPr txBox="1"/>
          <p:nvPr/>
        </p:nvSpPr>
        <p:spPr>
          <a:xfrm>
            <a:off x="7586663" y="4113213"/>
            <a:ext cx="8318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area 3</a:t>
            </a:r>
            <a:endParaRPr/>
          </a:p>
        </p:txBody>
      </p:sp>
      <p:sp>
        <p:nvSpPr>
          <p:cNvPr id="2373" name="Google Shape;2373;p38"/>
          <p:cNvSpPr txBox="1"/>
          <p:nvPr/>
        </p:nvSpPr>
        <p:spPr>
          <a:xfrm>
            <a:off x="4394200" y="2411413"/>
            <a:ext cx="1285875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backbone</a:t>
            </a:r>
            <a:endParaRPr/>
          </a:p>
        </p:txBody>
      </p:sp>
      <p:sp>
        <p:nvSpPr>
          <p:cNvPr id="2374" name="Google Shape;2374;p38"/>
          <p:cNvSpPr txBox="1"/>
          <p:nvPr/>
        </p:nvSpPr>
        <p:spPr>
          <a:xfrm>
            <a:off x="3219450" y="2822575"/>
            <a:ext cx="895350" cy="79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area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border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routers</a:t>
            </a:r>
            <a:endParaRPr/>
          </a:p>
        </p:txBody>
      </p:sp>
      <p:sp>
        <p:nvSpPr>
          <p:cNvPr id="2375" name="Google Shape;2375;p38"/>
          <p:cNvSpPr txBox="1"/>
          <p:nvPr/>
        </p:nvSpPr>
        <p:spPr>
          <a:xfrm>
            <a:off x="5969000" y="5048250"/>
            <a:ext cx="933450" cy="5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internal</a:t>
            </a:r>
            <a:endParaRPr/>
          </a:p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routers</a:t>
            </a:r>
            <a:endParaRPr/>
          </a:p>
        </p:txBody>
      </p:sp>
      <p:cxnSp>
        <p:nvCxnSpPr>
          <p:cNvPr id="2376" name="Google Shape;2376;p38"/>
          <p:cNvCxnSpPr/>
          <p:nvPr/>
        </p:nvCxnSpPr>
        <p:spPr>
          <a:xfrm flipH="1" rot="10800000">
            <a:off x="6946900" y="5018088"/>
            <a:ext cx="490538" cy="200025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7" name="Google Shape;2377;p38"/>
          <p:cNvCxnSpPr/>
          <p:nvPr/>
        </p:nvCxnSpPr>
        <p:spPr>
          <a:xfrm rot="10800000">
            <a:off x="5559425" y="4892675"/>
            <a:ext cx="481013" cy="300038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8" name="Google Shape;2378;p38"/>
          <p:cNvCxnSpPr/>
          <p:nvPr/>
        </p:nvCxnSpPr>
        <p:spPr>
          <a:xfrm rot="10800000">
            <a:off x="4862513" y="1081088"/>
            <a:ext cx="0" cy="7921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79" name="Google Shape;2379;p38"/>
          <p:cNvCxnSpPr/>
          <p:nvPr/>
        </p:nvCxnSpPr>
        <p:spPr>
          <a:xfrm flipH="1">
            <a:off x="6534150" y="2039938"/>
            <a:ext cx="312738" cy="201612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0" name="Google Shape;2380;p38"/>
          <p:cNvCxnSpPr/>
          <p:nvPr/>
        </p:nvCxnSpPr>
        <p:spPr>
          <a:xfrm flipH="1">
            <a:off x="5024438" y="1646238"/>
            <a:ext cx="312737" cy="201612"/>
          </a:xfrm>
          <a:prstGeom prst="straightConnector1">
            <a:avLst/>
          </a:prstGeom>
          <a:noFill/>
          <a:ln cap="flat" cmpd="sng" w="9525">
            <a:solidFill>
              <a:srgbClr val="CC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1" name="Google Shape;2381;p38"/>
          <p:cNvCxnSpPr/>
          <p:nvPr/>
        </p:nvCxnSpPr>
        <p:spPr>
          <a:xfrm>
            <a:off x="4154488" y="3463925"/>
            <a:ext cx="334962" cy="555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82" name="Google Shape;2382;p38"/>
          <p:cNvCxnSpPr/>
          <p:nvPr/>
        </p:nvCxnSpPr>
        <p:spPr>
          <a:xfrm rot="10800000">
            <a:off x="2968625" y="3270250"/>
            <a:ext cx="257175" cy="157163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med" w="med" type="none"/>
            <a:tailEnd len="med" w="med" type="triangle"/>
          </a:ln>
        </p:spPr>
      </p:cxnSp>
      <p:grpSp>
        <p:nvGrpSpPr>
          <p:cNvPr id="2383" name="Google Shape;2383;p38"/>
          <p:cNvGrpSpPr/>
          <p:nvPr/>
        </p:nvGrpSpPr>
        <p:grpSpPr>
          <a:xfrm>
            <a:off x="5902325" y="2276475"/>
            <a:ext cx="644525" cy="282575"/>
            <a:chOff x="4396" y="1245"/>
            <a:chExt cx="672" cy="248"/>
          </a:xfrm>
        </p:grpSpPr>
        <p:sp>
          <p:nvSpPr>
            <p:cNvPr id="2384" name="Google Shape;2384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5" name="Google Shape;2385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86" name="Google Shape;2386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387" name="Google Shape;2387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388" name="Google Shape;2388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9" name="Google Shape;2389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390" name="Google Shape;2390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91" name="Google Shape;2391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92" name="Google Shape;2392;p38"/>
          <p:cNvGrpSpPr/>
          <p:nvPr/>
        </p:nvGrpSpPr>
        <p:grpSpPr>
          <a:xfrm>
            <a:off x="6824663" y="3119438"/>
            <a:ext cx="644525" cy="282575"/>
            <a:chOff x="4396" y="1245"/>
            <a:chExt cx="672" cy="248"/>
          </a:xfrm>
        </p:grpSpPr>
        <p:sp>
          <p:nvSpPr>
            <p:cNvPr id="2393" name="Google Shape;2393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4" name="Google Shape;2394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395" name="Google Shape;2395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396" name="Google Shape;2396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397" name="Google Shape;2397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98" name="Google Shape;2398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399" name="Google Shape;2399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00" name="Google Shape;2400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01" name="Google Shape;2401;p38"/>
          <p:cNvGrpSpPr/>
          <p:nvPr/>
        </p:nvGrpSpPr>
        <p:grpSpPr>
          <a:xfrm>
            <a:off x="6608763" y="3952875"/>
            <a:ext cx="644525" cy="282575"/>
            <a:chOff x="4396" y="1245"/>
            <a:chExt cx="672" cy="248"/>
          </a:xfrm>
        </p:grpSpPr>
        <p:sp>
          <p:nvSpPr>
            <p:cNvPr id="2402" name="Google Shape;2402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3" name="Google Shape;2403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04" name="Google Shape;2404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05" name="Google Shape;2405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06" name="Google Shape;2406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07" name="Google Shape;2407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08" name="Google Shape;2408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09" name="Google Shape;2409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10" name="Google Shape;2410;p38"/>
          <p:cNvGrpSpPr/>
          <p:nvPr/>
        </p:nvGrpSpPr>
        <p:grpSpPr>
          <a:xfrm>
            <a:off x="7418388" y="4797425"/>
            <a:ext cx="644525" cy="282575"/>
            <a:chOff x="4396" y="1245"/>
            <a:chExt cx="672" cy="248"/>
          </a:xfrm>
        </p:grpSpPr>
        <p:sp>
          <p:nvSpPr>
            <p:cNvPr id="2411" name="Google Shape;2411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2" name="Google Shape;2412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13" name="Google Shape;2413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14" name="Google Shape;2414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15" name="Google Shape;2415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6" name="Google Shape;2416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17" name="Google Shape;2417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18" name="Google Shape;2418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19" name="Google Shape;2419;p38"/>
          <p:cNvGrpSpPr/>
          <p:nvPr/>
        </p:nvGrpSpPr>
        <p:grpSpPr>
          <a:xfrm>
            <a:off x="4548188" y="1871663"/>
            <a:ext cx="644525" cy="282575"/>
            <a:chOff x="4396" y="1245"/>
            <a:chExt cx="672" cy="248"/>
          </a:xfrm>
        </p:grpSpPr>
        <p:sp>
          <p:nvSpPr>
            <p:cNvPr id="2420" name="Google Shape;2420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1" name="Google Shape;2421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22" name="Google Shape;2422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23" name="Google Shape;2423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24" name="Google Shape;2424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5" name="Google Shape;2425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26" name="Google Shape;2426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27" name="Google Shape;2427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28" name="Google Shape;2428;p38"/>
          <p:cNvGrpSpPr/>
          <p:nvPr/>
        </p:nvGrpSpPr>
        <p:grpSpPr>
          <a:xfrm>
            <a:off x="4567238" y="3273425"/>
            <a:ext cx="644525" cy="282575"/>
            <a:chOff x="4396" y="1245"/>
            <a:chExt cx="672" cy="248"/>
          </a:xfrm>
        </p:grpSpPr>
        <p:sp>
          <p:nvSpPr>
            <p:cNvPr id="2429" name="Google Shape;2429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0" name="Google Shape;2430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1" name="Google Shape;2431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32" name="Google Shape;2432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33" name="Google Shape;2433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34" name="Google Shape;2434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35" name="Google Shape;2435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36" name="Google Shape;2436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37" name="Google Shape;2437;p38"/>
          <p:cNvGrpSpPr/>
          <p:nvPr/>
        </p:nvGrpSpPr>
        <p:grpSpPr>
          <a:xfrm>
            <a:off x="3314700" y="2276475"/>
            <a:ext cx="644525" cy="282575"/>
            <a:chOff x="4396" y="1245"/>
            <a:chExt cx="672" cy="248"/>
          </a:xfrm>
        </p:grpSpPr>
        <p:sp>
          <p:nvSpPr>
            <p:cNvPr id="2438" name="Google Shape;2438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39" name="Google Shape;2439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0" name="Google Shape;2440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41" name="Google Shape;2441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42" name="Google Shape;2442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43" name="Google Shape;2443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44" name="Google Shape;2444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45" name="Google Shape;2445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46" name="Google Shape;2446;p38"/>
          <p:cNvGrpSpPr/>
          <p:nvPr/>
        </p:nvGrpSpPr>
        <p:grpSpPr>
          <a:xfrm>
            <a:off x="2330450" y="3063875"/>
            <a:ext cx="644525" cy="282575"/>
            <a:chOff x="4396" y="1245"/>
            <a:chExt cx="672" cy="248"/>
          </a:xfrm>
        </p:grpSpPr>
        <p:sp>
          <p:nvSpPr>
            <p:cNvPr id="2447" name="Google Shape;2447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8" name="Google Shape;2448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49" name="Google Shape;2449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50" name="Google Shape;2450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51" name="Google Shape;2451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2" name="Google Shape;2452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53" name="Google Shape;2453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54" name="Google Shape;2454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55" name="Google Shape;2455;p38"/>
          <p:cNvGrpSpPr/>
          <p:nvPr/>
        </p:nvGrpSpPr>
        <p:grpSpPr>
          <a:xfrm>
            <a:off x="1781175" y="3841750"/>
            <a:ext cx="644525" cy="282575"/>
            <a:chOff x="4396" y="1245"/>
            <a:chExt cx="672" cy="248"/>
          </a:xfrm>
        </p:grpSpPr>
        <p:sp>
          <p:nvSpPr>
            <p:cNvPr id="2456" name="Google Shape;2456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57" name="Google Shape;2457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58" name="Google Shape;2458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59" name="Google Shape;2459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60" name="Google Shape;2460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1" name="Google Shape;2461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62" name="Google Shape;2462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63" name="Google Shape;2463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64" name="Google Shape;2464;p38"/>
          <p:cNvGrpSpPr/>
          <p:nvPr/>
        </p:nvGrpSpPr>
        <p:grpSpPr>
          <a:xfrm>
            <a:off x="2368550" y="4362450"/>
            <a:ext cx="644525" cy="282575"/>
            <a:chOff x="4396" y="1245"/>
            <a:chExt cx="672" cy="248"/>
          </a:xfrm>
        </p:grpSpPr>
        <p:sp>
          <p:nvSpPr>
            <p:cNvPr id="2465" name="Google Shape;2465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66" name="Google Shape;2466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67" name="Google Shape;2467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68" name="Google Shape;2468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69" name="Google Shape;2469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0" name="Google Shape;2470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71" name="Google Shape;2471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72" name="Google Shape;2472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73" name="Google Shape;2473;p38"/>
          <p:cNvGrpSpPr/>
          <p:nvPr/>
        </p:nvGrpSpPr>
        <p:grpSpPr>
          <a:xfrm>
            <a:off x="2019300" y="5095875"/>
            <a:ext cx="644525" cy="282575"/>
            <a:chOff x="4396" y="1245"/>
            <a:chExt cx="672" cy="248"/>
          </a:xfrm>
        </p:grpSpPr>
        <p:sp>
          <p:nvSpPr>
            <p:cNvPr id="2474" name="Google Shape;2474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5" name="Google Shape;2475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76" name="Google Shape;2476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77" name="Google Shape;2477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78" name="Google Shape;2478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9" name="Google Shape;2479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80" name="Google Shape;2480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81" name="Google Shape;2481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82" name="Google Shape;2482;p38"/>
          <p:cNvGrpSpPr/>
          <p:nvPr/>
        </p:nvGrpSpPr>
        <p:grpSpPr>
          <a:xfrm>
            <a:off x="1189038" y="4511675"/>
            <a:ext cx="644525" cy="282575"/>
            <a:chOff x="4396" y="1245"/>
            <a:chExt cx="672" cy="248"/>
          </a:xfrm>
        </p:grpSpPr>
        <p:sp>
          <p:nvSpPr>
            <p:cNvPr id="2483" name="Google Shape;2483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4" name="Google Shape;2484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5" name="Google Shape;2485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86" name="Google Shape;2486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87" name="Google Shape;2487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8" name="Google Shape;2488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89" name="Google Shape;2489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0" name="Google Shape;2490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91" name="Google Shape;2491;p38"/>
          <p:cNvGrpSpPr/>
          <p:nvPr/>
        </p:nvGrpSpPr>
        <p:grpSpPr>
          <a:xfrm>
            <a:off x="4149725" y="4191000"/>
            <a:ext cx="644525" cy="282575"/>
            <a:chOff x="4396" y="1245"/>
            <a:chExt cx="672" cy="248"/>
          </a:xfrm>
        </p:grpSpPr>
        <p:sp>
          <p:nvSpPr>
            <p:cNvPr id="2492" name="Google Shape;2492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3" name="Google Shape;2493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94" name="Google Shape;2494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495" name="Google Shape;2495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496" name="Google Shape;2496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7" name="Google Shape;2497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498" name="Google Shape;2498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499" name="Google Shape;2499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00" name="Google Shape;2500;p38"/>
          <p:cNvGrpSpPr/>
          <p:nvPr/>
        </p:nvGrpSpPr>
        <p:grpSpPr>
          <a:xfrm>
            <a:off x="4960938" y="4610100"/>
            <a:ext cx="644525" cy="282575"/>
            <a:chOff x="4396" y="1245"/>
            <a:chExt cx="672" cy="248"/>
          </a:xfrm>
        </p:grpSpPr>
        <p:sp>
          <p:nvSpPr>
            <p:cNvPr id="2501" name="Google Shape;2501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2" name="Google Shape;2502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3" name="Google Shape;2503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504" name="Google Shape;2504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505" name="Google Shape;2505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6" name="Google Shape;2506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507" name="Google Shape;2507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08" name="Google Shape;2508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09" name="Google Shape;2509;p38"/>
          <p:cNvGrpSpPr/>
          <p:nvPr/>
        </p:nvGrpSpPr>
        <p:grpSpPr>
          <a:xfrm>
            <a:off x="4376738" y="5051425"/>
            <a:ext cx="644525" cy="282575"/>
            <a:chOff x="4396" y="1245"/>
            <a:chExt cx="672" cy="248"/>
          </a:xfrm>
        </p:grpSpPr>
        <p:sp>
          <p:nvSpPr>
            <p:cNvPr id="2510" name="Google Shape;2510;p38"/>
            <p:cNvSpPr/>
            <p:nvPr/>
          </p:nvSpPr>
          <p:spPr>
            <a:xfrm>
              <a:off x="4399" y="1355"/>
              <a:ext cx="666" cy="138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1" name="Google Shape;2511;p38"/>
            <p:cNvSpPr/>
            <p:nvPr/>
          </p:nvSpPr>
          <p:spPr>
            <a:xfrm>
              <a:off x="4399" y="1339"/>
              <a:ext cx="669" cy="86"/>
            </a:xfrm>
            <a:prstGeom prst="rect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12" name="Google Shape;2512;p38"/>
            <p:cNvSpPr/>
            <p:nvPr/>
          </p:nvSpPr>
          <p:spPr>
            <a:xfrm>
              <a:off x="4396" y="1245"/>
              <a:ext cx="667" cy="162"/>
            </a:xfrm>
            <a:prstGeom prst="ellipse">
              <a:avLst/>
            </a:prstGeom>
            <a:gradFill>
              <a:gsLst>
                <a:gs pos="0">
                  <a:srgbClr val="CCCCFF"/>
                </a:gs>
                <a:gs pos="100000">
                  <a:srgbClr val="FFFFFF"/>
                </a:gs>
              </a:gsLst>
              <a:lin ang="0" scaled="0"/>
            </a:gradFill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2513" name="Google Shape;2513;p38"/>
            <p:cNvGrpSpPr/>
            <p:nvPr/>
          </p:nvGrpSpPr>
          <p:grpSpPr>
            <a:xfrm>
              <a:off x="4530" y="1287"/>
              <a:ext cx="377" cy="75"/>
              <a:chOff x="2468" y="1332"/>
              <a:chExt cx="310" cy="60"/>
            </a:xfrm>
          </p:grpSpPr>
          <p:sp>
            <p:nvSpPr>
              <p:cNvPr id="2514" name="Google Shape;2514;p38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5" name="Google Shape;2515;p38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2516" name="Google Shape;2516;p38"/>
            <p:cNvCxnSpPr/>
            <p:nvPr/>
          </p:nvCxnSpPr>
          <p:spPr>
            <a:xfrm>
              <a:off x="4399" y="1322"/>
              <a:ext cx="0" cy="110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517" name="Google Shape;2517;p38"/>
            <p:cNvCxnSpPr/>
            <p:nvPr/>
          </p:nvCxnSpPr>
          <p:spPr>
            <a:xfrm>
              <a:off x="5063" y="1326"/>
              <a:ext cx="0" cy="107"/>
            </a:xfrm>
            <a:prstGeom prst="straightConnector1">
              <a:avLst/>
            </a:prstGeom>
            <a:noFill/>
            <a:ln cap="flat" cmpd="sng" w="127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underline_base" id="2518" name="Google Shape;2518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725" y="976313"/>
            <a:ext cx="4113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519" name="Google Shape;2519;p3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20" name="Google Shape;2520;p3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39"/>
          <p:cNvSpPr txBox="1"/>
          <p:nvPr>
            <p:ph idx="1" type="body"/>
          </p:nvPr>
        </p:nvSpPr>
        <p:spPr>
          <a:xfrm>
            <a:off x="520700" y="1468438"/>
            <a:ext cx="8229600" cy="4008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two-level hierarchy: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local area, backbone.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Gill Sans"/>
                <a:ea typeface="Gill Sans"/>
                <a:cs typeface="Gill Sans"/>
                <a:sym typeface="Gill Sans"/>
              </a:rPr>
              <a:t>link-state advertisements only in area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latin typeface="Gill Sans"/>
                <a:ea typeface="Gill Sans"/>
                <a:cs typeface="Gill Sans"/>
                <a:sym typeface="Gill Sans"/>
              </a:rPr>
              <a:t>each node has detailed area topology; only know direction (shortest path) to nets in other areas.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area border routers:</a:t>
            </a:r>
            <a:r>
              <a:rPr b="1" lang="en-US">
                <a:solidFill>
                  <a:schemeClr val="accent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“summarize” distances  to nets in own area, advertise to other Area Border routers.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backbone routers: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run OSPF routing limited to backbone.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boundary routers: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connect to other AS’es.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  <a:p>
            <a:pPr indent="-1905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26" name="Google Shape;2526;p39"/>
          <p:cNvSpPr txBox="1"/>
          <p:nvPr>
            <p:ph type="title"/>
          </p:nvPr>
        </p:nvSpPr>
        <p:spPr>
          <a:xfrm>
            <a:off x="427038" y="169863"/>
            <a:ext cx="44386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Hierarchical OSPF</a:t>
            </a:r>
            <a:endParaRPr/>
          </a:p>
        </p:txBody>
      </p:sp>
      <p:pic>
        <p:nvPicPr>
          <p:cNvPr descr="underline_base" id="2527" name="Google Shape;2527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725" y="976313"/>
            <a:ext cx="41132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528" name="Google Shape;2528;p3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29" name="Google Shape;2529;p3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3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534" name="Google Shape;2534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2535" name="Google Shape;2535;p40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CC0000"/>
                </a:solidFill>
              </a:rPr>
              <a:t>5.4 routing among the ISPs: BGP</a:t>
            </a:r>
            <a:endParaRPr sz="2400"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6" name="Google Shape;2536;p40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37" name="Google Shape;2537;p40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2538" name="Google Shape;2538;p4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39" name="Google Shape;2539;p4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3" name="Shape 2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2544" name="Google Shape;2544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438" y="1014413"/>
            <a:ext cx="68564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2545" name="Google Shape;2545;p41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Internet inter-AS routing: BGP</a:t>
            </a:r>
            <a:endParaRPr sz="32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46" name="Google Shape;2546;p41"/>
          <p:cNvSpPr txBox="1"/>
          <p:nvPr>
            <p:ph idx="1" type="body"/>
          </p:nvPr>
        </p:nvSpPr>
        <p:spPr>
          <a:xfrm>
            <a:off x="533400" y="1422400"/>
            <a:ext cx="7772400" cy="492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3810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BGP (Border Gateway Protocol):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i="1" lang="en-US">
                <a:latin typeface="Gill Sans"/>
                <a:ea typeface="Gill Sans"/>
                <a:cs typeface="Gill Sans"/>
                <a:sym typeface="Gill Sans"/>
              </a:rPr>
              <a:t>the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de facto inter-domain routing protocol</a:t>
            </a:r>
            <a:endParaRPr/>
          </a:p>
          <a:p>
            <a:pPr indent="-342900" lvl="1" marL="8001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“glue that holds the Internet together”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381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BGP provides each AS a means to:</a:t>
            </a:r>
            <a:endParaRPr/>
          </a:p>
          <a:p>
            <a:pPr indent="-342900" lvl="1" marL="8001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eBGP: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obtain subnet reachability information from neighboring ASes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1" marL="8001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iBGP: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propagate reachability information to all AS-internal routers.</a:t>
            </a:r>
            <a:endParaRPr/>
          </a:p>
          <a:p>
            <a:pPr indent="-342900" lvl="1" marL="8001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determine “good” routes to other networks based on reachability information and </a:t>
            </a:r>
            <a:r>
              <a:rPr i="1" lang="en-US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policy</a:t>
            </a:r>
            <a:endParaRPr>
              <a:solidFill>
                <a:srgbClr val="00009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81000" lvl="0" marL="381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allows subnet to advertise its existence to rest of Internet: </a:t>
            </a:r>
            <a:r>
              <a:rPr i="1" lang="en-US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“I am here”</a:t>
            </a:r>
            <a:endParaRPr i="1">
              <a:solidFill>
                <a:srgbClr val="000099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47" name="Google Shape;2547;p4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548" name="Google Shape;2548;p4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2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3" name="Google Shape;2553;p42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eBGP, iBGP connections</a:t>
            </a:r>
            <a:endParaRPr/>
          </a:p>
        </p:txBody>
      </p:sp>
      <p:grpSp>
        <p:nvGrpSpPr>
          <p:cNvPr id="2554" name="Google Shape;2554;p42"/>
          <p:cNvGrpSpPr/>
          <p:nvPr/>
        </p:nvGrpSpPr>
        <p:grpSpPr>
          <a:xfrm>
            <a:off x="3374823" y="4578799"/>
            <a:ext cx="2923579" cy="635979"/>
            <a:chOff x="7493868" y="5383138"/>
            <a:chExt cx="2923579" cy="635979"/>
          </a:xfrm>
        </p:grpSpPr>
        <p:cxnSp>
          <p:nvCxnSpPr>
            <p:cNvPr id="2555" name="Google Shape;2555;p42"/>
            <p:cNvCxnSpPr/>
            <p:nvPr/>
          </p:nvCxnSpPr>
          <p:spPr>
            <a:xfrm rot="10800000">
              <a:off x="7493868" y="5589319"/>
              <a:ext cx="749784" cy="11598"/>
            </a:xfrm>
            <a:prstGeom prst="straightConnector1">
              <a:avLst/>
            </a:prstGeom>
            <a:solidFill>
              <a:schemeClr val="accent1"/>
            </a:solidFill>
            <a:ln cap="flat" cmpd="sng" w="38100">
              <a:solidFill>
                <a:srgbClr val="CC000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556" name="Google Shape;2556;p42"/>
            <p:cNvCxnSpPr/>
            <p:nvPr/>
          </p:nvCxnSpPr>
          <p:spPr>
            <a:xfrm flipH="1" rot="10800000">
              <a:off x="7523346" y="5869497"/>
              <a:ext cx="699488" cy="69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sp>
          <p:nvSpPr>
            <p:cNvPr id="2557" name="Google Shape;2557;p42"/>
            <p:cNvSpPr txBox="1"/>
            <p:nvPr/>
          </p:nvSpPr>
          <p:spPr>
            <a:xfrm>
              <a:off x="8347651" y="5383138"/>
              <a:ext cx="206979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eBGP connectivity</a:t>
              </a:r>
              <a:endParaRPr/>
            </a:p>
          </p:txBody>
        </p:sp>
        <p:sp>
          <p:nvSpPr>
            <p:cNvPr id="2558" name="Google Shape;2558;p42"/>
            <p:cNvSpPr txBox="1"/>
            <p:nvPr/>
          </p:nvSpPr>
          <p:spPr>
            <a:xfrm>
              <a:off x="8372607" y="5649785"/>
              <a:ext cx="199285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90"/>
                  </a:solidFill>
                  <a:latin typeface="Arial"/>
                  <a:ea typeface="Arial"/>
                  <a:cs typeface="Arial"/>
                  <a:sym typeface="Arial"/>
                </a:rPr>
                <a:t>iBGP connectivity</a:t>
              </a:r>
              <a:endParaRPr/>
            </a:p>
          </p:txBody>
        </p:sp>
      </p:grpSp>
      <p:sp>
        <p:nvSpPr>
          <p:cNvPr id="2559" name="Google Shape;2559;p42"/>
          <p:cNvSpPr/>
          <p:nvPr/>
        </p:nvSpPr>
        <p:spPr>
          <a:xfrm>
            <a:off x="558931" y="2655625"/>
            <a:ext cx="2712783" cy="1853712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60" name="Google Shape;2560;p42"/>
          <p:cNvGrpSpPr/>
          <p:nvPr/>
        </p:nvGrpSpPr>
        <p:grpSpPr>
          <a:xfrm>
            <a:off x="1697092" y="2806487"/>
            <a:ext cx="565150" cy="369332"/>
            <a:chOff x="1736090" y="2873352"/>
            <a:chExt cx="565150" cy="369332"/>
          </a:xfrm>
        </p:grpSpPr>
        <p:grpSp>
          <p:nvGrpSpPr>
            <p:cNvPr id="2561" name="Google Shape;2561;p4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562" name="Google Shape;2562;p4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3" name="Google Shape;2563;p4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4" name="Google Shape;2564;p4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5" name="Google Shape;2565;p4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6" name="Google Shape;2566;p4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7" name="Google Shape;2567;p4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8" name="Google Shape;2568;p4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69" name="Google Shape;2569;p42"/>
              <p:cNvCxnSpPr>
                <a:endCxn id="2564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2570" name="Google Shape;2570;p4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2571" name="Google Shape;2571;p42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2572" name="Google Shape;2572;p42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3" name="Google Shape;2573;p42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1b</a:t>
                </a:r>
                <a:endParaRPr/>
              </a:p>
            </p:txBody>
          </p:sp>
        </p:grpSp>
      </p:grpSp>
      <p:grpSp>
        <p:nvGrpSpPr>
          <p:cNvPr id="2574" name="Google Shape;2574;p42"/>
          <p:cNvGrpSpPr/>
          <p:nvPr/>
        </p:nvGrpSpPr>
        <p:grpSpPr>
          <a:xfrm>
            <a:off x="1701322" y="4027804"/>
            <a:ext cx="565150" cy="369332"/>
            <a:chOff x="1736090" y="2873352"/>
            <a:chExt cx="565150" cy="369332"/>
          </a:xfrm>
        </p:grpSpPr>
        <p:grpSp>
          <p:nvGrpSpPr>
            <p:cNvPr id="2575" name="Google Shape;2575;p4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576" name="Google Shape;2576;p4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7" name="Google Shape;2577;p4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8" name="Google Shape;2578;p4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9" name="Google Shape;2579;p4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0" name="Google Shape;2580;p4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1" name="Google Shape;2581;p4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2" name="Google Shape;2582;p4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83" name="Google Shape;2583;p42"/>
              <p:cNvCxnSpPr>
                <a:endCxn id="257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2584" name="Google Shape;2584;p4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2585" name="Google Shape;2585;p42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2586" name="Google Shape;2586;p42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7" name="Google Shape;2587;p42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1d</a:t>
                </a:r>
                <a:endParaRPr/>
              </a:p>
            </p:txBody>
          </p:sp>
        </p:grpSp>
      </p:grpSp>
      <p:grpSp>
        <p:nvGrpSpPr>
          <p:cNvPr id="2588" name="Google Shape;2588;p42"/>
          <p:cNvGrpSpPr/>
          <p:nvPr/>
        </p:nvGrpSpPr>
        <p:grpSpPr>
          <a:xfrm>
            <a:off x="2562808" y="3418207"/>
            <a:ext cx="565150" cy="369332"/>
            <a:chOff x="1736090" y="2873352"/>
            <a:chExt cx="565150" cy="369332"/>
          </a:xfrm>
        </p:grpSpPr>
        <p:grpSp>
          <p:nvGrpSpPr>
            <p:cNvPr id="2589" name="Google Shape;2589;p4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590" name="Google Shape;2590;p4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1" name="Google Shape;2591;p4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2" name="Google Shape;2592;p4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3" name="Google Shape;2593;p4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4" name="Google Shape;2594;p4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5" name="Google Shape;2595;p4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96" name="Google Shape;2596;p4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97" name="Google Shape;2597;p42"/>
              <p:cNvCxnSpPr>
                <a:endCxn id="2592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2598" name="Google Shape;2598;p4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2599" name="Google Shape;2599;p42"/>
            <p:cNvGrpSpPr/>
            <p:nvPr/>
          </p:nvGrpSpPr>
          <p:grpSpPr>
            <a:xfrm>
              <a:off x="1770362" y="2873352"/>
              <a:ext cx="428460" cy="369332"/>
              <a:chOff x="667045" y="1708643"/>
              <a:chExt cx="428460" cy="369332"/>
            </a:xfrm>
          </p:grpSpPr>
          <p:sp>
            <p:nvSpPr>
              <p:cNvPr id="2600" name="Google Shape;2600;p42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1" name="Google Shape;2601;p42"/>
              <p:cNvSpPr txBox="1"/>
              <p:nvPr/>
            </p:nvSpPr>
            <p:spPr>
              <a:xfrm>
                <a:off x="667045" y="1708643"/>
                <a:ext cx="4284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1c</a:t>
                </a:r>
                <a:endParaRPr/>
              </a:p>
            </p:txBody>
          </p:sp>
        </p:grpSp>
      </p:grpSp>
      <p:grpSp>
        <p:nvGrpSpPr>
          <p:cNvPr id="2602" name="Google Shape;2602;p42"/>
          <p:cNvGrpSpPr/>
          <p:nvPr/>
        </p:nvGrpSpPr>
        <p:grpSpPr>
          <a:xfrm>
            <a:off x="794333" y="3411854"/>
            <a:ext cx="565150" cy="369332"/>
            <a:chOff x="1736090" y="2873352"/>
            <a:chExt cx="565150" cy="369332"/>
          </a:xfrm>
        </p:grpSpPr>
        <p:grpSp>
          <p:nvGrpSpPr>
            <p:cNvPr id="2603" name="Google Shape;2603;p4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2604" name="Google Shape;2604;p4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5" name="Google Shape;2605;p4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6" name="Google Shape;2606;p4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7" name="Google Shape;2607;p4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8" name="Google Shape;2608;p4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09" name="Google Shape;2609;p4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0" name="Google Shape;2610;p4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611" name="Google Shape;2611;p42"/>
              <p:cNvCxnSpPr>
                <a:endCxn id="260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2612" name="Google Shape;2612;p4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2613" name="Google Shape;2613;p42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2614" name="Google Shape;2614;p42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5" name="Google Shape;2615;p42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1a</a:t>
                </a:r>
                <a:endParaRPr/>
              </a:p>
            </p:txBody>
          </p:sp>
        </p:grpSp>
      </p:grpSp>
      <p:cxnSp>
        <p:nvCxnSpPr>
          <p:cNvPr id="2616" name="Google Shape;2616;p42"/>
          <p:cNvCxnSpPr>
            <a:stCxn id="2573" idx="2"/>
            <a:endCxn id="2587" idx="0"/>
          </p:cNvCxnSpPr>
          <p:nvPr/>
        </p:nvCxnSpPr>
        <p:spPr>
          <a:xfrm>
            <a:off x="1952075" y="3175819"/>
            <a:ext cx="4200" cy="85200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17" name="Google Shape;2617;p42"/>
          <p:cNvCxnSpPr/>
          <p:nvPr/>
        </p:nvCxnSpPr>
        <p:spPr>
          <a:xfrm>
            <a:off x="1368479" y="3581756"/>
            <a:ext cx="1204913" cy="6353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18" name="Google Shape;2618;p42"/>
          <p:cNvCxnSpPr>
            <a:stCxn id="2562" idx="7"/>
          </p:cNvCxnSpPr>
          <p:nvPr/>
        </p:nvCxnSpPr>
        <p:spPr>
          <a:xfrm>
            <a:off x="2179710" y="3087612"/>
            <a:ext cx="480000" cy="36990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19" name="Google Shape;2619;p42"/>
          <p:cNvCxnSpPr/>
          <p:nvPr/>
        </p:nvCxnSpPr>
        <p:spPr>
          <a:xfrm>
            <a:off x="1261075" y="3719439"/>
            <a:ext cx="477927" cy="357071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20" name="Google Shape;2620;p42"/>
          <p:cNvCxnSpPr/>
          <p:nvPr/>
        </p:nvCxnSpPr>
        <p:spPr>
          <a:xfrm flipH="1">
            <a:off x="2157044" y="3716677"/>
            <a:ext cx="508002" cy="34925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621" name="Google Shape;2621;p42"/>
          <p:cNvCxnSpPr/>
          <p:nvPr/>
        </p:nvCxnSpPr>
        <p:spPr>
          <a:xfrm flipH="1">
            <a:off x="1248555" y="3100081"/>
            <a:ext cx="508002" cy="34925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0090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2622" name="Google Shape;2622;p42"/>
          <p:cNvGrpSpPr/>
          <p:nvPr/>
        </p:nvGrpSpPr>
        <p:grpSpPr>
          <a:xfrm>
            <a:off x="3167773" y="1871068"/>
            <a:ext cx="2712783" cy="1853712"/>
            <a:chOff x="-2170772" y="2784954"/>
            <a:chExt cx="2712783" cy="1853712"/>
          </a:xfrm>
        </p:grpSpPr>
        <p:sp>
          <p:nvSpPr>
            <p:cNvPr id="2623" name="Google Shape;2623;p42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24" name="Google Shape;2624;p42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25" name="Google Shape;2625;p4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626" name="Google Shape;2626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627" name="Google Shape;2627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28" name="Google Shape;2628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29" name="Google Shape;2629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30" name="Google Shape;2630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31" name="Google Shape;2631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32" name="Google Shape;2632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33" name="Google Shape;2633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634" name="Google Shape;2634;p42"/>
                  <p:cNvCxnSpPr>
                    <a:endCxn id="2629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635" name="Google Shape;2635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636" name="Google Shape;2636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637" name="Google Shape;2637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38" name="Google Shape;2638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2b</a:t>
                    </a:r>
                    <a:endParaRPr/>
                  </a:p>
                </p:txBody>
              </p:sp>
            </p:grpSp>
          </p:grpSp>
          <p:grpSp>
            <p:nvGrpSpPr>
              <p:cNvPr id="2639" name="Google Shape;2639;p42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640" name="Google Shape;2640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641" name="Google Shape;2641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2" name="Google Shape;2642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3" name="Google Shape;2643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4" name="Google Shape;2644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5" name="Google Shape;2645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6" name="Google Shape;2646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47" name="Google Shape;2647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648" name="Google Shape;2648;p42"/>
                  <p:cNvCxnSpPr>
                    <a:endCxn id="2643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649" name="Google Shape;2649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650" name="Google Shape;2650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651" name="Google Shape;2651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52" name="Google Shape;2652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2d</a:t>
                    </a:r>
                    <a:endParaRPr/>
                  </a:p>
                </p:txBody>
              </p:sp>
            </p:grpSp>
          </p:grpSp>
          <p:grpSp>
            <p:nvGrpSpPr>
              <p:cNvPr id="2653" name="Google Shape;2653;p42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654" name="Google Shape;2654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655" name="Google Shape;2655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56" name="Google Shape;2656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57" name="Google Shape;2657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58" name="Google Shape;2658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59" name="Google Shape;2659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60" name="Google Shape;2660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61" name="Google Shape;2661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662" name="Google Shape;2662;p42"/>
                  <p:cNvCxnSpPr>
                    <a:endCxn id="2657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663" name="Google Shape;2663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664" name="Google Shape;2664;p4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665" name="Google Shape;2665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66" name="Google Shape;2666;p42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2c</a:t>
                    </a:r>
                    <a:endParaRPr/>
                  </a:p>
                </p:txBody>
              </p:sp>
            </p:grpSp>
          </p:grpSp>
          <p:grpSp>
            <p:nvGrpSpPr>
              <p:cNvPr id="2667" name="Google Shape;2667;p42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668" name="Google Shape;2668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669" name="Google Shape;2669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0" name="Google Shape;2670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1" name="Google Shape;2671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2" name="Google Shape;2672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3" name="Google Shape;2673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4" name="Google Shape;2674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75" name="Google Shape;2675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676" name="Google Shape;2676;p42"/>
                  <p:cNvCxnSpPr>
                    <a:endCxn id="267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677" name="Google Shape;2677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678" name="Google Shape;2678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679" name="Google Shape;2679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80" name="Google Shape;2680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2a</a:t>
                    </a:r>
                    <a:endParaRPr/>
                  </a:p>
                </p:txBody>
              </p:sp>
            </p:grpSp>
          </p:grpSp>
          <p:cxnSp>
            <p:nvCxnSpPr>
              <p:cNvPr id="2681" name="Google Shape;2681;p42"/>
              <p:cNvCxnSpPr>
                <a:stCxn id="2638" idx="2"/>
                <a:endCxn id="2652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82" name="Google Shape;2682;p42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83" name="Google Shape;2683;p42"/>
              <p:cNvCxnSpPr>
                <a:stCxn id="2627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84" name="Google Shape;2684;p42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85" name="Google Shape;2685;p42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686" name="Google Shape;2686;p42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687" name="Google Shape;2687;p42"/>
          <p:cNvGrpSpPr/>
          <p:nvPr/>
        </p:nvGrpSpPr>
        <p:grpSpPr>
          <a:xfrm>
            <a:off x="5839067" y="2689747"/>
            <a:ext cx="2712783" cy="1853712"/>
            <a:chOff x="-2170772" y="2784954"/>
            <a:chExt cx="2712783" cy="1853712"/>
          </a:xfrm>
        </p:grpSpPr>
        <p:sp>
          <p:nvSpPr>
            <p:cNvPr id="2688" name="Google Shape;2688;p42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89" name="Google Shape;2689;p42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690" name="Google Shape;2690;p42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691" name="Google Shape;2691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692" name="Google Shape;2692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3" name="Google Shape;2693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4" name="Google Shape;2694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5" name="Google Shape;2695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6" name="Google Shape;2696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7" name="Google Shape;2697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698" name="Google Shape;2698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699" name="Google Shape;2699;p42"/>
                  <p:cNvCxnSpPr>
                    <a:endCxn id="2694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700" name="Google Shape;2700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701" name="Google Shape;2701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02" name="Google Shape;2702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03" name="Google Shape;2703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3b</a:t>
                    </a:r>
                    <a:endParaRPr/>
                  </a:p>
                </p:txBody>
              </p:sp>
            </p:grpSp>
          </p:grpSp>
          <p:grpSp>
            <p:nvGrpSpPr>
              <p:cNvPr id="2704" name="Google Shape;2704;p42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05" name="Google Shape;2705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06" name="Google Shape;2706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07" name="Google Shape;2707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08" name="Google Shape;2708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09" name="Google Shape;2709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10" name="Google Shape;2710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11" name="Google Shape;2711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12" name="Google Shape;2712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713" name="Google Shape;2713;p42"/>
                  <p:cNvCxnSpPr>
                    <a:endCxn id="2708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714" name="Google Shape;2714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715" name="Google Shape;2715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16" name="Google Shape;2716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17" name="Google Shape;2717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3d</a:t>
                    </a:r>
                    <a:endParaRPr/>
                  </a:p>
                </p:txBody>
              </p:sp>
            </p:grpSp>
          </p:grpSp>
          <p:grpSp>
            <p:nvGrpSpPr>
              <p:cNvPr id="2718" name="Google Shape;2718;p42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19" name="Google Shape;2719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20" name="Google Shape;2720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1" name="Google Shape;2721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2" name="Google Shape;2722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3" name="Google Shape;2723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4" name="Google Shape;2724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5" name="Google Shape;2725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26" name="Google Shape;2726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727" name="Google Shape;2727;p42"/>
                  <p:cNvCxnSpPr>
                    <a:endCxn id="2722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728" name="Google Shape;2728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729" name="Google Shape;2729;p4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730" name="Google Shape;2730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1" name="Google Shape;2731;p42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3c</a:t>
                    </a:r>
                    <a:endParaRPr/>
                  </a:p>
                </p:txBody>
              </p:sp>
            </p:grpSp>
          </p:grpSp>
          <p:grpSp>
            <p:nvGrpSpPr>
              <p:cNvPr id="2732" name="Google Shape;2732;p42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33" name="Google Shape;2733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34" name="Google Shape;2734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5" name="Google Shape;2735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6" name="Google Shape;2736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7" name="Google Shape;2737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8" name="Google Shape;2738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39" name="Google Shape;2739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40" name="Google Shape;2740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741" name="Google Shape;2741;p42"/>
                  <p:cNvCxnSpPr>
                    <a:endCxn id="273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742" name="Google Shape;2742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743" name="Google Shape;2743;p42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744" name="Google Shape;2744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45" name="Google Shape;2745;p42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3a</a:t>
                    </a:r>
                    <a:endParaRPr/>
                  </a:p>
                </p:txBody>
              </p:sp>
            </p:grpSp>
          </p:grpSp>
          <p:cxnSp>
            <p:nvCxnSpPr>
              <p:cNvPr id="2746" name="Google Shape;2746;p42"/>
              <p:cNvCxnSpPr>
                <a:stCxn id="2703" idx="2"/>
                <a:endCxn id="2717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47" name="Google Shape;2747;p42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48" name="Google Shape;2748;p42"/>
              <p:cNvCxnSpPr>
                <a:stCxn id="2692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49" name="Google Shape;2749;p42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50" name="Google Shape;2750;p42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51" name="Google Shape;2751;p42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cxnSp>
        <p:nvCxnSpPr>
          <p:cNvPr id="2752" name="Google Shape;2752;p42"/>
          <p:cNvCxnSpPr/>
          <p:nvPr/>
        </p:nvCxnSpPr>
        <p:spPr>
          <a:xfrm flipH="1">
            <a:off x="3020975" y="2930574"/>
            <a:ext cx="495463" cy="495451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753" name="Google Shape;2753;p42"/>
          <p:cNvCxnSpPr>
            <a:endCxn id="2655" idx="7"/>
          </p:cNvCxnSpPr>
          <p:nvPr/>
        </p:nvCxnSpPr>
        <p:spPr>
          <a:xfrm rot="10800000">
            <a:off x="5654268" y="2914775"/>
            <a:ext cx="498900" cy="57390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754" name="Google Shape;2754;p42"/>
          <p:cNvSpPr txBox="1"/>
          <p:nvPr/>
        </p:nvSpPr>
        <p:spPr>
          <a:xfrm>
            <a:off x="4235227" y="3833361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2</a:t>
            </a:r>
            <a:endParaRPr/>
          </a:p>
        </p:txBody>
      </p:sp>
      <p:sp>
        <p:nvSpPr>
          <p:cNvPr id="2755" name="Google Shape;2755;p42"/>
          <p:cNvSpPr txBox="1"/>
          <p:nvPr/>
        </p:nvSpPr>
        <p:spPr>
          <a:xfrm>
            <a:off x="6906520" y="4589577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3</a:t>
            </a:r>
            <a:endParaRPr/>
          </a:p>
        </p:txBody>
      </p:sp>
      <p:sp>
        <p:nvSpPr>
          <p:cNvPr id="2756" name="Google Shape;2756;p42"/>
          <p:cNvSpPr txBox="1"/>
          <p:nvPr/>
        </p:nvSpPr>
        <p:spPr>
          <a:xfrm>
            <a:off x="1625604" y="4533765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1</a:t>
            </a:r>
            <a:endParaRPr/>
          </a:p>
        </p:txBody>
      </p:sp>
      <p:pic>
        <p:nvPicPr>
          <p:cNvPr descr="underline_base" id="2757" name="Google Shape;275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9438" y="1074881"/>
            <a:ext cx="5790370" cy="134465"/>
          </a:xfrm>
          <a:prstGeom prst="rect">
            <a:avLst/>
          </a:prstGeom>
          <a:noFill/>
          <a:ln>
            <a:noFill/>
          </a:ln>
        </p:spPr>
      </p:pic>
      <p:sp>
        <p:nvSpPr>
          <p:cNvPr id="2758" name="Google Shape;2758;p4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2759" name="Google Shape;2759;p4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2760" name="Google Shape;2760;p42"/>
          <p:cNvGrpSpPr/>
          <p:nvPr/>
        </p:nvGrpSpPr>
        <p:grpSpPr>
          <a:xfrm>
            <a:off x="1020408" y="2368720"/>
            <a:ext cx="6345022" cy="3959125"/>
            <a:chOff x="1020408" y="2368720"/>
            <a:chExt cx="6345022" cy="3959125"/>
          </a:xfrm>
        </p:grpSpPr>
        <p:grpSp>
          <p:nvGrpSpPr>
            <p:cNvPr id="2761" name="Google Shape;2761;p42"/>
            <p:cNvGrpSpPr/>
            <p:nvPr/>
          </p:nvGrpSpPr>
          <p:grpSpPr>
            <a:xfrm>
              <a:off x="1020408" y="2368720"/>
              <a:ext cx="5734325" cy="3959125"/>
              <a:chOff x="1020408" y="2368720"/>
              <a:chExt cx="5734325" cy="3959125"/>
            </a:xfrm>
          </p:grpSpPr>
          <p:grpSp>
            <p:nvGrpSpPr>
              <p:cNvPr id="2762" name="Google Shape;2762;p42"/>
              <p:cNvGrpSpPr/>
              <p:nvPr/>
            </p:nvGrpSpPr>
            <p:grpSpPr>
              <a:xfrm>
                <a:off x="1146544" y="5725901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63" name="Google Shape;2763;p42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64" name="Google Shape;2764;p42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65" name="Google Shape;2765;p42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66" name="Google Shape;2766;p42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67" name="Google Shape;2767;p42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68" name="Google Shape;2768;p42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69" name="Google Shape;2769;p42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70" name="Google Shape;2770;p42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771" name="Google Shape;2771;p42"/>
                  <p:cNvCxnSpPr>
                    <a:endCxn id="276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772" name="Google Shape;2772;p42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773" name="Google Shape;2773;p42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774" name="Google Shape;2774;p42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75" name="Google Shape;2775;p42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sp>
            <p:nvSpPr>
              <p:cNvPr id="2776" name="Google Shape;2776;p42"/>
              <p:cNvSpPr/>
              <p:nvPr/>
            </p:nvSpPr>
            <p:spPr>
              <a:xfrm>
                <a:off x="1020408" y="5511349"/>
                <a:ext cx="839004" cy="816496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7" name="Google Shape;2777;p42"/>
              <p:cNvSpPr/>
              <p:nvPr/>
            </p:nvSpPr>
            <p:spPr>
              <a:xfrm>
                <a:off x="2442651" y="3191580"/>
                <a:ext cx="839004" cy="816496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8" name="Google Shape;2778;p42"/>
              <p:cNvSpPr/>
              <p:nvPr/>
            </p:nvSpPr>
            <p:spPr>
              <a:xfrm>
                <a:off x="3252649" y="2368720"/>
                <a:ext cx="839004" cy="816496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79" name="Google Shape;2779;p42"/>
              <p:cNvSpPr/>
              <p:nvPr/>
            </p:nvSpPr>
            <p:spPr>
              <a:xfrm>
                <a:off x="5037704" y="2453079"/>
                <a:ext cx="839004" cy="816496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∂</a:t>
                </a:r>
                <a:endParaRPr/>
              </a:p>
            </p:txBody>
          </p:sp>
          <p:sp>
            <p:nvSpPr>
              <p:cNvPr id="2780" name="Google Shape;2780;p42"/>
              <p:cNvSpPr/>
              <p:nvPr/>
            </p:nvSpPr>
            <p:spPr>
              <a:xfrm>
                <a:off x="5915729" y="3217852"/>
                <a:ext cx="839004" cy="816496"/>
              </a:xfrm>
              <a:prstGeom prst="ellipse">
                <a:avLst/>
              </a:prstGeom>
              <a:noFill/>
              <a:ln cap="flat" cmpd="sng" w="19050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∂</a:t>
                </a:r>
                <a:endParaRPr/>
              </a:p>
            </p:txBody>
          </p:sp>
        </p:grpSp>
        <p:sp>
          <p:nvSpPr>
            <p:cNvPr id="2781" name="Google Shape;2781;p42"/>
            <p:cNvSpPr txBox="1"/>
            <p:nvPr/>
          </p:nvSpPr>
          <p:spPr>
            <a:xfrm>
              <a:off x="2018143" y="5692792"/>
              <a:ext cx="5347287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gateway routers run both eBGP and iBGP protools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5" name="Shape 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Google Shape;2786;p43"/>
          <p:cNvSpPr txBox="1"/>
          <p:nvPr>
            <p:ph type="title"/>
          </p:nvPr>
        </p:nvSpPr>
        <p:spPr>
          <a:xfrm>
            <a:off x="5334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BGP basics</a:t>
            </a:r>
            <a:endParaRPr/>
          </a:p>
        </p:txBody>
      </p:sp>
      <p:sp>
        <p:nvSpPr>
          <p:cNvPr id="2787" name="Google Shape;2787;p43"/>
          <p:cNvSpPr txBox="1"/>
          <p:nvPr>
            <p:ph idx="1" type="body"/>
          </p:nvPr>
        </p:nvSpPr>
        <p:spPr>
          <a:xfrm>
            <a:off x="579438" y="2478283"/>
            <a:ext cx="8505825" cy="12340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28257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when AS3 gateway router 3a advertises path </a:t>
            </a:r>
            <a:r>
              <a:rPr lang="en-US" sz="2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AS3,X 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to AS2 gateway router 2c:</a:t>
            </a:r>
            <a:endParaRPr/>
          </a:p>
          <a:p>
            <a:pPr indent="-228600" lvl="1" marL="6858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AS3 </a:t>
            </a: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promises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to AS2 it will forward datagrams towards X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88" name="Google Shape;2788;p43"/>
          <p:cNvSpPr/>
          <p:nvPr/>
        </p:nvSpPr>
        <p:spPr>
          <a:xfrm>
            <a:off x="554038" y="1069976"/>
            <a:ext cx="8505825" cy="123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28257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BGP session:</a:t>
            </a:r>
            <a:r>
              <a:rPr lang="en-US" sz="24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two BGP routers (“peers”) exchange BGP messages over semi-permanent TCP connection:</a:t>
            </a:r>
            <a:endParaRPr/>
          </a:p>
          <a:p>
            <a:pPr indent="-228600" lvl="1" marL="6858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advertising </a:t>
            </a:r>
            <a:r>
              <a:rPr b="0" i="1" lang="en-US" sz="2400" u="none" cap="none" strike="noStrike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paths</a:t>
            </a:r>
            <a:r>
              <a:rPr b="0" i="0" lang="en-US" sz="2400" u="none" cap="none" strike="noStrike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b="0" i="0" lang="en-US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to different destination network prefixes (BGP  is a “path vector” protocol)</a:t>
            </a:r>
            <a:endParaRPr b="0" i="0" sz="2400" u="none" cap="none" strike="noStrike">
              <a:solidFill>
                <a:srgbClr val="FF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2789" name="Google Shape;278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8" y="800100"/>
            <a:ext cx="2553558" cy="2076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90" name="Google Shape;2790;p43"/>
          <p:cNvGrpSpPr/>
          <p:nvPr/>
        </p:nvGrpSpPr>
        <p:grpSpPr>
          <a:xfrm>
            <a:off x="624887" y="4010992"/>
            <a:ext cx="2557336" cy="1719017"/>
            <a:chOff x="-2170772" y="2784954"/>
            <a:chExt cx="2712783" cy="1853712"/>
          </a:xfrm>
        </p:grpSpPr>
        <p:sp>
          <p:nvSpPr>
            <p:cNvPr id="2791" name="Google Shape;2791;p43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92" name="Google Shape;2792;p43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793" name="Google Shape;2793;p43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794" name="Google Shape;2794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795" name="Google Shape;2795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96" name="Google Shape;2796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97" name="Google Shape;2797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98" name="Google Shape;2798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799" name="Google Shape;2799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00" name="Google Shape;2800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01" name="Google Shape;2801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02" name="Google Shape;2802;p43"/>
                  <p:cNvCxnSpPr>
                    <a:endCxn id="2797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03" name="Google Shape;2803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04" name="Google Shape;2804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805" name="Google Shape;2805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06" name="Google Shape;2806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2807" name="Google Shape;2807;p4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08" name="Google Shape;2808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09" name="Google Shape;2809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0" name="Google Shape;2810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1" name="Google Shape;2811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2" name="Google Shape;2812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3" name="Google Shape;2813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4" name="Google Shape;2814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15" name="Google Shape;2815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16" name="Google Shape;2816;p43"/>
                  <p:cNvCxnSpPr>
                    <a:endCxn id="281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17" name="Google Shape;2817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18" name="Google Shape;2818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819" name="Google Shape;2819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0" name="Google Shape;2820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2821" name="Google Shape;2821;p43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22" name="Google Shape;2822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23" name="Google Shape;2823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4" name="Google Shape;2824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5" name="Google Shape;2825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6" name="Google Shape;2826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7" name="Google Shape;2827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8" name="Google Shape;2828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29" name="Google Shape;2829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30" name="Google Shape;2830;p43"/>
                  <p:cNvCxnSpPr>
                    <a:endCxn id="2825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31" name="Google Shape;2831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32" name="Google Shape;2832;p43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33" name="Google Shape;2833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34" name="Google Shape;2834;p43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2835" name="Google Shape;2835;p43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36" name="Google Shape;2836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37" name="Google Shape;2837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38" name="Google Shape;2838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39" name="Google Shape;2839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0" name="Google Shape;2840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1" name="Google Shape;2841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2" name="Google Shape;2842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3" name="Google Shape;2843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44" name="Google Shape;2844;p43"/>
                  <p:cNvCxnSpPr>
                    <a:endCxn id="2839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45" name="Google Shape;2845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46" name="Google Shape;2846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847" name="Google Shape;2847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48" name="Google Shape;2848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2849" name="Google Shape;2849;p43"/>
              <p:cNvCxnSpPr>
                <a:stCxn id="2806" idx="2"/>
                <a:endCxn id="2820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50" name="Google Shape;2850;p43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51" name="Google Shape;2851;p43"/>
              <p:cNvCxnSpPr>
                <a:stCxn id="2795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52" name="Google Shape;2852;p43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53" name="Google Shape;2853;p43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854" name="Google Shape;2854;p43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2855" name="Google Shape;2855;p43"/>
          <p:cNvGrpSpPr/>
          <p:nvPr/>
        </p:nvGrpSpPr>
        <p:grpSpPr>
          <a:xfrm>
            <a:off x="3285692" y="4938163"/>
            <a:ext cx="2545688" cy="1720535"/>
            <a:chOff x="-2170772" y="2784954"/>
            <a:chExt cx="2712783" cy="1853712"/>
          </a:xfrm>
        </p:grpSpPr>
        <p:sp>
          <p:nvSpPr>
            <p:cNvPr id="2856" name="Google Shape;2856;p43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857" name="Google Shape;2857;p43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2858" name="Google Shape;2858;p43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59" name="Google Shape;2859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60" name="Google Shape;2860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1" name="Google Shape;2861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2" name="Google Shape;2862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3" name="Google Shape;2863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4" name="Google Shape;2864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5" name="Google Shape;2865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66" name="Google Shape;2866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67" name="Google Shape;2867;p43"/>
                  <p:cNvCxnSpPr>
                    <a:endCxn id="2862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68" name="Google Shape;2868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69" name="Google Shape;2869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870" name="Google Shape;2870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1" name="Google Shape;2871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2b</a:t>
                    </a:r>
                    <a:endParaRPr/>
                  </a:p>
                </p:txBody>
              </p:sp>
            </p:grpSp>
          </p:grpSp>
          <p:grpSp>
            <p:nvGrpSpPr>
              <p:cNvPr id="2872" name="Google Shape;2872;p43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73" name="Google Shape;2873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74" name="Google Shape;2874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5" name="Google Shape;2875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6" name="Google Shape;2876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7" name="Google Shape;2877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8" name="Google Shape;2878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79" name="Google Shape;2879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80" name="Google Shape;2880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81" name="Google Shape;2881;p43"/>
                  <p:cNvCxnSpPr>
                    <a:endCxn id="287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82" name="Google Shape;2882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83" name="Google Shape;2883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884" name="Google Shape;2884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85" name="Google Shape;2885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2d</a:t>
                    </a:r>
                    <a:endParaRPr/>
                  </a:p>
                </p:txBody>
              </p:sp>
            </p:grpSp>
          </p:grpSp>
          <p:grpSp>
            <p:nvGrpSpPr>
              <p:cNvPr id="2886" name="Google Shape;2886;p43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887" name="Google Shape;2887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888" name="Google Shape;2888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89" name="Google Shape;2889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0" name="Google Shape;2890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1" name="Google Shape;2891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2" name="Google Shape;2892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3" name="Google Shape;2893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4" name="Google Shape;2894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895" name="Google Shape;2895;p43"/>
                  <p:cNvCxnSpPr>
                    <a:endCxn id="2890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896" name="Google Shape;2896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897" name="Google Shape;2897;p43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2898" name="Google Shape;2898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899" name="Google Shape;2899;p43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2c</a:t>
                    </a:r>
                    <a:endParaRPr/>
                  </a:p>
                </p:txBody>
              </p:sp>
            </p:grpSp>
          </p:grpSp>
          <p:grpSp>
            <p:nvGrpSpPr>
              <p:cNvPr id="2900" name="Google Shape;2900;p43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2901" name="Google Shape;2901;p43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2902" name="Google Shape;2902;p43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3" name="Google Shape;2903;p43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4" name="Google Shape;2904;p43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5" name="Google Shape;2905;p43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6" name="Google Shape;2906;p43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7" name="Google Shape;2907;p43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08" name="Google Shape;2908;p43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2909" name="Google Shape;2909;p43"/>
                  <p:cNvCxnSpPr>
                    <a:endCxn id="2904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2910" name="Google Shape;2910;p43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2911" name="Google Shape;2911;p43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2912" name="Google Shape;2912;p43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913" name="Google Shape;2913;p43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2a</a:t>
                    </a:r>
                    <a:endParaRPr/>
                  </a:p>
                </p:txBody>
              </p:sp>
            </p:grpSp>
          </p:grpSp>
          <p:cxnSp>
            <p:nvCxnSpPr>
              <p:cNvPr id="2914" name="Google Shape;2914;p43"/>
              <p:cNvCxnSpPr>
                <a:stCxn id="2871" idx="2"/>
                <a:endCxn id="2885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15" name="Google Shape;2915;p43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16" name="Google Shape;2916;p43"/>
              <p:cNvCxnSpPr>
                <a:stCxn id="2860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17" name="Google Shape;2917;p43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18" name="Google Shape;2918;p43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919" name="Google Shape;2919;p43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2920" name="Google Shape;2920;p43"/>
          <p:cNvSpPr/>
          <p:nvPr/>
        </p:nvSpPr>
        <p:spPr>
          <a:xfrm>
            <a:off x="5507686" y="3869905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21" name="Google Shape;2921;p43"/>
          <p:cNvGrpSpPr/>
          <p:nvPr/>
        </p:nvGrpSpPr>
        <p:grpSpPr>
          <a:xfrm>
            <a:off x="5731177" y="4006021"/>
            <a:ext cx="2215548" cy="1435167"/>
            <a:chOff x="833331" y="2873352"/>
            <a:chExt cx="2333625" cy="1590649"/>
          </a:xfrm>
        </p:grpSpPr>
        <p:grpSp>
          <p:nvGrpSpPr>
            <p:cNvPr id="2922" name="Google Shape;2922;p43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2923" name="Google Shape;2923;p43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924" name="Google Shape;2924;p43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5" name="Google Shape;2925;p43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6" name="Google Shape;2926;p43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7" name="Google Shape;2927;p43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8" name="Google Shape;2928;p43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29" name="Google Shape;2929;p43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30" name="Google Shape;2930;p43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31" name="Google Shape;2931;p43"/>
                <p:cNvCxnSpPr>
                  <a:endCxn id="2926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932" name="Google Shape;2932;p43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2933" name="Google Shape;2933;p43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934" name="Google Shape;2934;p43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35" name="Google Shape;2935;p4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3b</a:t>
                  </a:r>
                  <a:endParaRPr/>
                </a:p>
              </p:txBody>
            </p:sp>
          </p:grpSp>
        </p:grpSp>
        <p:grpSp>
          <p:nvGrpSpPr>
            <p:cNvPr id="2936" name="Google Shape;2936;p43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2937" name="Google Shape;2937;p43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938" name="Google Shape;2938;p43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39" name="Google Shape;2939;p43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0" name="Google Shape;2940;p43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1" name="Google Shape;2941;p43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2" name="Google Shape;2942;p43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3" name="Google Shape;2943;p43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4" name="Google Shape;2944;p43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45" name="Google Shape;2945;p43"/>
                <p:cNvCxnSpPr>
                  <a:endCxn id="294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946" name="Google Shape;2946;p43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2947" name="Google Shape;2947;p43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948" name="Google Shape;2948;p43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9" name="Google Shape;2949;p4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3d</a:t>
                  </a:r>
                  <a:endParaRPr/>
                </a:p>
              </p:txBody>
            </p:sp>
          </p:grpSp>
        </p:grpSp>
        <p:grpSp>
          <p:nvGrpSpPr>
            <p:cNvPr id="2950" name="Google Shape;2950;p43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2951" name="Google Shape;2951;p43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952" name="Google Shape;2952;p43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3" name="Google Shape;2953;p43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4" name="Google Shape;2954;p43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5" name="Google Shape;2955;p43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6" name="Google Shape;2956;p43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7" name="Google Shape;2957;p43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58" name="Google Shape;2958;p43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59" name="Google Shape;2959;p43"/>
                <p:cNvCxnSpPr>
                  <a:endCxn id="2954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960" name="Google Shape;2960;p43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2961" name="Google Shape;2961;p43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2962" name="Google Shape;2962;p43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63" name="Google Shape;2963;p43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/>
                </a:p>
              </p:txBody>
            </p:sp>
          </p:grpSp>
        </p:grpSp>
        <p:grpSp>
          <p:nvGrpSpPr>
            <p:cNvPr id="2964" name="Google Shape;2964;p43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2965" name="Google Shape;2965;p43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2966" name="Google Shape;2966;p43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67" name="Google Shape;2967;p43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68" name="Google Shape;2968;p43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69" name="Google Shape;2969;p43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0" name="Google Shape;2970;p43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1" name="Google Shape;2971;p43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2" name="Google Shape;2972;p43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2973" name="Google Shape;2973;p43"/>
                <p:cNvCxnSpPr>
                  <a:endCxn id="2968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2974" name="Google Shape;2974;p43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2975" name="Google Shape;2975;p43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2976" name="Google Shape;2976;p43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77" name="Google Shape;2977;p43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3a</a:t>
                  </a:r>
                  <a:endParaRPr/>
                </a:p>
              </p:txBody>
            </p:sp>
          </p:grpSp>
        </p:grpSp>
        <p:cxnSp>
          <p:nvCxnSpPr>
            <p:cNvPr id="2978" name="Google Shape;2978;p43"/>
            <p:cNvCxnSpPr>
              <a:stCxn id="2935" idx="2"/>
              <a:endCxn id="2949" idx="0"/>
            </p:cNvCxnSpPr>
            <p:nvPr/>
          </p:nvCxnSpPr>
          <p:spPr>
            <a:xfrm>
              <a:off x="1991073" y="3242684"/>
              <a:ext cx="4200" cy="8520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979" name="Google Shape;2979;p43"/>
            <p:cNvCxnSpPr/>
            <p:nvPr/>
          </p:nvCxnSpPr>
          <p:spPr>
            <a:xfrm>
              <a:off x="1407477" y="3648621"/>
              <a:ext cx="1204913" cy="635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980" name="Google Shape;2980;p43"/>
            <p:cNvCxnSpPr>
              <a:stCxn id="2924" idx="7"/>
            </p:cNvCxnSpPr>
            <p:nvPr/>
          </p:nvCxnSpPr>
          <p:spPr>
            <a:xfrm>
              <a:off x="2218708" y="3154477"/>
              <a:ext cx="480000" cy="3699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981" name="Google Shape;2981;p43"/>
            <p:cNvCxnSpPr/>
            <p:nvPr/>
          </p:nvCxnSpPr>
          <p:spPr>
            <a:xfrm>
              <a:off x="1300073" y="3786304"/>
              <a:ext cx="477927" cy="357071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982" name="Google Shape;2982;p43"/>
            <p:cNvCxnSpPr/>
            <p:nvPr/>
          </p:nvCxnSpPr>
          <p:spPr>
            <a:xfrm flipH="1">
              <a:off x="2196042" y="3783542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2983" name="Google Shape;2983;p43"/>
            <p:cNvCxnSpPr/>
            <p:nvPr/>
          </p:nvCxnSpPr>
          <p:spPr>
            <a:xfrm flipH="1">
              <a:off x="1287553" y="3166946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cxnSp>
        <p:nvCxnSpPr>
          <p:cNvPr id="2984" name="Google Shape;2984;p43"/>
          <p:cNvCxnSpPr/>
          <p:nvPr/>
        </p:nvCxnSpPr>
        <p:spPr>
          <a:xfrm rot="10800000">
            <a:off x="3046706" y="4899525"/>
            <a:ext cx="480877" cy="74409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2985" name="Google Shape;2985;p43"/>
          <p:cNvCxnSpPr/>
          <p:nvPr/>
        </p:nvCxnSpPr>
        <p:spPr>
          <a:xfrm flipH="1" rot="10800000">
            <a:off x="5523188" y="4840643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2986" name="Google Shape;2986;p43"/>
          <p:cNvSpPr txBox="1"/>
          <p:nvPr/>
        </p:nvSpPr>
        <p:spPr>
          <a:xfrm>
            <a:off x="3493291" y="4997847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2</a:t>
            </a:r>
            <a:endParaRPr/>
          </a:p>
        </p:txBody>
      </p:sp>
      <p:sp>
        <p:nvSpPr>
          <p:cNvPr id="2987" name="Google Shape;2987;p43"/>
          <p:cNvSpPr txBox="1"/>
          <p:nvPr/>
        </p:nvSpPr>
        <p:spPr>
          <a:xfrm>
            <a:off x="5543950" y="3911145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3</a:t>
            </a:r>
            <a:endParaRPr/>
          </a:p>
        </p:txBody>
      </p:sp>
      <p:sp>
        <p:nvSpPr>
          <p:cNvPr id="2988" name="Google Shape;2988;p43"/>
          <p:cNvSpPr txBox="1"/>
          <p:nvPr/>
        </p:nvSpPr>
        <p:spPr>
          <a:xfrm>
            <a:off x="629020" y="4121821"/>
            <a:ext cx="7535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 1</a:t>
            </a:r>
            <a:endParaRPr/>
          </a:p>
        </p:txBody>
      </p:sp>
      <p:grpSp>
        <p:nvGrpSpPr>
          <p:cNvPr id="2989" name="Google Shape;2989;p43"/>
          <p:cNvGrpSpPr/>
          <p:nvPr/>
        </p:nvGrpSpPr>
        <p:grpSpPr>
          <a:xfrm>
            <a:off x="7070827" y="4972752"/>
            <a:ext cx="1701734" cy="616172"/>
            <a:chOff x="7073692" y="5469792"/>
            <a:chExt cx="1701734" cy="616172"/>
          </a:xfrm>
        </p:grpSpPr>
        <p:grpSp>
          <p:nvGrpSpPr>
            <p:cNvPr id="2990" name="Google Shape;2990;p43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2991" name="Google Shape;2991;p43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992" name="Google Shape;2992;p43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2993" name="Google Shape;2993;p43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4" name="Google Shape;2994;p43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5" name="Google Shape;2995;p43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6" name="Google Shape;2996;p43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7" name="Google Shape;2997;p43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8" name="Google Shape;2998;p43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9" name="Google Shape;2999;p43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000" name="Google Shape;3000;p43"/>
                <p:cNvCxnSpPr>
                  <a:endCxn id="299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001" name="Google Shape;3001;p43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002" name="Google Shape;3002;p43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003" name="Google Shape;3003;p43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04" name="Google Shape;3004;p43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3005" name="Google Shape;3005;p43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3006" name="Google Shape;3006;p43"/>
          <p:cNvGrpSpPr/>
          <p:nvPr/>
        </p:nvGrpSpPr>
        <p:grpSpPr>
          <a:xfrm>
            <a:off x="5572748" y="4915447"/>
            <a:ext cx="2731495" cy="1140899"/>
            <a:chOff x="2155" y="2221"/>
            <a:chExt cx="1721" cy="719"/>
          </a:xfrm>
        </p:grpSpPr>
        <p:sp>
          <p:nvSpPr>
            <p:cNvPr id="3007" name="Google Shape;3007;p43"/>
            <p:cNvSpPr/>
            <p:nvPr/>
          </p:nvSpPr>
          <p:spPr>
            <a:xfrm rot="-4002035">
              <a:off x="2089" y="2391"/>
              <a:ext cx="484" cy="174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8" name="Google Shape;3008;p43"/>
            <p:cNvSpPr txBox="1"/>
            <p:nvPr/>
          </p:nvSpPr>
          <p:spPr>
            <a:xfrm>
              <a:off x="2325" y="2614"/>
              <a:ext cx="1551" cy="3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BGP advertisement:</a:t>
              </a:r>
              <a:endParaRPr/>
            </a:p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 X</a:t>
              </a:r>
              <a:endParaRPr/>
            </a:p>
          </p:txBody>
        </p:sp>
      </p:grpSp>
      <p:sp>
        <p:nvSpPr>
          <p:cNvPr id="3009" name="Google Shape;3009;p4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10" name="Google Shape;3010;p4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4" name="Shape 3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5" name="Google Shape;3015;p44"/>
          <p:cNvSpPr txBox="1"/>
          <p:nvPr>
            <p:ph type="title"/>
          </p:nvPr>
        </p:nvSpPr>
        <p:spPr>
          <a:xfrm>
            <a:off x="377825" y="150813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Path attributes and BGP routes</a:t>
            </a:r>
            <a:endParaRPr/>
          </a:p>
        </p:txBody>
      </p:sp>
      <p:sp>
        <p:nvSpPr>
          <p:cNvPr id="3016" name="Google Shape;3016;p44"/>
          <p:cNvSpPr txBox="1"/>
          <p:nvPr>
            <p:ph idx="1" type="body"/>
          </p:nvPr>
        </p:nvSpPr>
        <p:spPr>
          <a:xfrm>
            <a:off x="466725" y="1422400"/>
            <a:ext cx="8247063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advertised prefix includes BGP attributes 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prefix + attributes = “route”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two important attributes: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AS-PATH: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list of ASes through which prefix advertisement has passed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NEXT-HOP</a:t>
            </a: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indicates specific internal-AS router to next-hop AS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Policy-based routing: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gateway receiving route advertisement uses </a:t>
            </a: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import policy</a:t>
            </a:r>
            <a:r>
              <a:rPr i="1"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to accept/decline path (e.g., never route through AS Y).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AS policy also determines whether to </a:t>
            </a: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advertise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path to other other neighboring ASes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indent="-1333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3017" name="Google Shape;3017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688" y="993775"/>
            <a:ext cx="73136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3018" name="Google Shape;3018;p4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019" name="Google Shape;3019;p4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3" name="Shape 3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4" name="Google Shape;3024;p45"/>
          <p:cNvSpPr txBox="1"/>
          <p:nvPr>
            <p:ph type="title"/>
          </p:nvPr>
        </p:nvSpPr>
        <p:spPr>
          <a:xfrm>
            <a:off x="5334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BGP path advertisement</a:t>
            </a:r>
            <a:endParaRPr/>
          </a:p>
        </p:txBody>
      </p:sp>
      <p:sp>
        <p:nvSpPr>
          <p:cNvPr id="3025" name="Google Shape;3025;p45"/>
          <p:cNvSpPr txBox="1"/>
          <p:nvPr>
            <p:ph idx="1" type="body"/>
          </p:nvPr>
        </p:nvSpPr>
        <p:spPr>
          <a:xfrm>
            <a:off x="399869" y="4977429"/>
            <a:ext cx="8505825" cy="845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rtl="0" algn="l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sz="2200">
                <a:latin typeface="Gill Sans"/>
                <a:ea typeface="Gill Sans"/>
                <a:cs typeface="Gill Sans"/>
                <a:sym typeface="Gill Sans"/>
              </a:rPr>
              <a:t>Based on AS2 policy, AS2 router 2c accepts path AS3,X, propagates (via iBGP) to all AS2 routers</a:t>
            </a:r>
            <a:endParaRPr/>
          </a:p>
          <a:p>
            <a:pPr indent="-215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3026" name="Google Shape;3026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800100"/>
            <a:ext cx="5602043" cy="176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27" name="Google Shape;3027;p45"/>
          <p:cNvGrpSpPr/>
          <p:nvPr/>
        </p:nvGrpSpPr>
        <p:grpSpPr>
          <a:xfrm>
            <a:off x="624887" y="1451514"/>
            <a:ext cx="2557336" cy="1719017"/>
            <a:chOff x="-2170772" y="2784954"/>
            <a:chExt cx="2712783" cy="1853712"/>
          </a:xfrm>
        </p:grpSpPr>
        <p:sp>
          <p:nvSpPr>
            <p:cNvPr id="3028" name="Google Shape;3028;p45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29" name="Google Shape;3029;p45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030" name="Google Shape;3030;p45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031" name="Google Shape;3031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32" name="Google Shape;3032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3" name="Google Shape;3033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4" name="Google Shape;3034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5" name="Google Shape;3035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6" name="Google Shape;3036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7" name="Google Shape;3037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38" name="Google Shape;3038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039" name="Google Shape;3039;p45"/>
                  <p:cNvCxnSpPr>
                    <a:endCxn id="3034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040" name="Google Shape;3040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041" name="Google Shape;3041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42" name="Google Shape;3042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43" name="Google Shape;3043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3044" name="Google Shape;3044;p45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045" name="Google Shape;3045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46" name="Google Shape;3046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47" name="Google Shape;3047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48" name="Google Shape;3048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49" name="Google Shape;3049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0" name="Google Shape;3050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1" name="Google Shape;3051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2" name="Google Shape;3052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053" name="Google Shape;3053;p45"/>
                  <p:cNvCxnSpPr>
                    <a:endCxn id="3048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054" name="Google Shape;3054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055" name="Google Shape;3055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56" name="Google Shape;3056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57" name="Google Shape;3057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3058" name="Google Shape;3058;p45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059" name="Google Shape;3059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60" name="Google Shape;3060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1" name="Google Shape;3061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2" name="Google Shape;3062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3" name="Google Shape;3063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4" name="Google Shape;3064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5" name="Google Shape;3065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66" name="Google Shape;3066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067" name="Google Shape;3067;p45"/>
                  <p:cNvCxnSpPr>
                    <a:endCxn id="3062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068" name="Google Shape;3068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069" name="Google Shape;3069;p45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070" name="Google Shape;3070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1" name="Google Shape;3071;p45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3072" name="Google Shape;3072;p4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073" name="Google Shape;3073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74" name="Google Shape;3074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5" name="Google Shape;3075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6" name="Google Shape;3076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7" name="Google Shape;3077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8" name="Google Shape;3078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79" name="Google Shape;3079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80" name="Google Shape;3080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081" name="Google Shape;3081;p45"/>
                  <p:cNvCxnSpPr>
                    <a:endCxn id="307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082" name="Google Shape;3082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083" name="Google Shape;3083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084" name="Google Shape;3084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85" name="Google Shape;3085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3086" name="Google Shape;3086;p45"/>
              <p:cNvCxnSpPr>
                <a:stCxn id="3043" idx="2"/>
                <a:endCxn id="3057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87" name="Google Shape;3087;p45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88" name="Google Shape;3088;p45"/>
              <p:cNvCxnSpPr>
                <a:stCxn id="3032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89" name="Google Shape;3089;p45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90" name="Google Shape;3090;p45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091" name="Google Shape;3091;p45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092" name="Google Shape;3092;p45"/>
          <p:cNvGrpSpPr/>
          <p:nvPr/>
        </p:nvGrpSpPr>
        <p:grpSpPr>
          <a:xfrm>
            <a:off x="3285692" y="2378685"/>
            <a:ext cx="2545688" cy="1720535"/>
            <a:chOff x="-2170772" y="2784954"/>
            <a:chExt cx="2712783" cy="1853712"/>
          </a:xfrm>
        </p:grpSpPr>
        <p:sp>
          <p:nvSpPr>
            <p:cNvPr id="3093" name="Google Shape;3093;p45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94" name="Google Shape;3094;p45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095" name="Google Shape;3095;p45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096" name="Google Shape;3096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097" name="Google Shape;3097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98" name="Google Shape;3098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099" name="Google Shape;3099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0" name="Google Shape;3100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1" name="Google Shape;3101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2" name="Google Shape;3102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3" name="Google Shape;3103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104" name="Google Shape;3104;p45"/>
                  <p:cNvCxnSpPr>
                    <a:endCxn id="3099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105" name="Google Shape;3105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106" name="Google Shape;3106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07" name="Google Shape;3107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08" name="Google Shape;3108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2b</a:t>
                    </a:r>
                    <a:endParaRPr/>
                  </a:p>
                </p:txBody>
              </p:sp>
            </p:grpSp>
          </p:grpSp>
          <p:grpSp>
            <p:nvGrpSpPr>
              <p:cNvPr id="3109" name="Google Shape;3109;p45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10" name="Google Shape;3110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11" name="Google Shape;3111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2" name="Google Shape;3112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3" name="Google Shape;3113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4" name="Google Shape;3114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5" name="Google Shape;3115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6" name="Google Shape;3116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17" name="Google Shape;3117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118" name="Google Shape;3118;p45"/>
                  <p:cNvCxnSpPr>
                    <a:endCxn id="3113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119" name="Google Shape;3119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120" name="Google Shape;3120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21" name="Google Shape;3121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2" name="Google Shape;3122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2d</a:t>
                    </a:r>
                    <a:endParaRPr/>
                  </a:p>
                </p:txBody>
              </p:sp>
            </p:grpSp>
          </p:grpSp>
          <p:grpSp>
            <p:nvGrpSpPr>
              <p:cNvPr id="3123" name="Google Shape;3123;p45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24" name="Google Shape;3124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25" name="Google Shape;3125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6" name="Google Shape;3126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7" name="Google Shape;3127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8" name="Google Shape;3128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29" name="Google Shape;3129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0" name="Google Shape;3130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1" name="Google Shape;3131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132" name="Google Shape;3132;p45"/>
                  <p:cNvCxnSpPr>
                    <a:endCxn id="3127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133" name="Google Shape;3133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134" name="Google Shape;3134;p45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135" name="Google Shape;3135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36" name="Google Shape;3136;p45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2c</a:t>
                    </a:r>
                    <a:endParaRPr/>
                  </a:p>
                </p:txBody>
              </p:sp>
            </p:grpSp>
          </p:grpSp>
          <p:grpSp>
            <p:nvGrpSpPr>
              <p:cNvPr id="3137" name="Google Shape;3137;p45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138" name="Google Shape;3138;p45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139" name="Google Shape;3139;p45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0" name="Google Shape;3140;p45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1" name="Google Shape;3141;p45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2" name="Google Shape;3142;p45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3" name="Google Shape;3143;p45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4" name="Google Shape;3144;p45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45" name="Google Shape;3145;p45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146" name="Google Shape;3146;p45"/>
                  <p:cNvCxnSpPr>
                    <a:endCxn id="314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147" name="Google Shape;3147;p45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148" name="Google Shape;3148;p45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149" name="Google Shape;3149;p45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150" name="Google Shape;3150;p45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2a</a:t>
                    </a:r>
                    <a:endParaRPr/>
                  </a:p>
                </p:txBody>
              </p:sp>
            </p:grpSp>
          </p:grpSp>
          <p:cxnSp>
            <p:nvCxnSpPr>
              <p:cNvPr id="3151" name="Google Shape;3151;p45"/>
              <p:cNvCxnSpPr>
                <a:stCxn id="3108" idx="2"/>
                <a:endCxn id="3122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2" name="Google Shape;3152;p45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3" name="Google Shape;3153;p45"/>
              <p:cNvCxnSpPr>
                <a:stCxn id="3097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4" name="Google Shape;3154;p45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5" name="Google Shape;3155;p45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156" name="Google Shape;3156;p45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157" name="Google Shape;3157;p45"/>
          <p:cNvSpPr/>
          <p:nvPr/>
        </p:nvSpPr>
        <p:spPr>
          <a:xfrm>
            <a:off x="5507686" y="1310427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58" name="Google Shape;3158;p45"/>
          <p:cNvGrpSpPr/>
          <p:nvPr/>
        </p:nvGrpSpPr>
        <p:grpSpPr>
          <a:xfrm>
            <a:off x="5731177" y="1446543"/>
            <a:ext cx="2215548" cy="1435167"/>
            <a:chOff x="833331" y="2873352"/>
            <a:chExt cx="2333625" cy="1590649"/>
          </a:xfrm>
        </p:grpSpPr>
        <p:grpSp>
          <p:nvGrpSpPr>
            <p:cNvPr id="3159" name="Google Shape;3159;p45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160" name="Google Shape;3160;p45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161" name="Google Shape;3161;p45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2" name="Google Shape;3162;p45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3" name="Google Shape;3163;p45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4" name="Google Shape;3164;p45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5" name="Google Shape;3165;p45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6" name="Google Shape;3166;p45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7" name="Google Shape;3167;p45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168" name="Google Shape;3168;p45"/>
                <p:cNvCxnSpPr>
                  <a:endCxn id="316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169" name="Google Shape;3169;p45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170" name="Google Shape;3170;p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171" name="Google Shape;3171;p45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2" name="Google Shape;3172;p45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3b</a:t>
                  </a:r>
                  <a:endParaRPr/>
                </a:p>
              </p:txBody>
            </p:sp>
          </p:grpSp>
        </p:grpSp>
        <p:grpSp>
          <p:nvGrpSpPr>
            <p:cNvPr id="3173" name="Google Shape;3173;p45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174" name="Google Shape;3174;p45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175" name="Google Shape;3175;p45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6" name="Google Shape;3176;p45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7" name="Google Shape;3177;p45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8" name="Google Shape;3178;p45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79" name="Google Shape;3179;p45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80" name="Google Shape;3180;p45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81" name="Google Shape;3181;p45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182" name="Google Shape;3182;p45"/>
                <p:cNvCxnSpPr>
                  <a:endCxn id="3177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183" name="Google Shape;3183;p45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184" name="Google Shape;3184;p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185" name="Google Shape;3185;p45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86" name="Google Shape;3186;p45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3d</a:t>
                  </a:r>
                  <a:endParaRPr/>
                </a:p>
              </p:txBody>
            </p:sp>
          </p:grpSp>
        </p:grpSp>
        <p:grpSp>
          <p:nvGrpSpPr>
            <p:cNvPr id="3187" name="Google Shape;3187;p45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188" name="Google Shape;3188;p45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189" name="Google Shape;3189;p45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0" name="Google Shape;3190;p45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1" name="Google Shape;3191;p45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2" name="Google Shape;3192;p45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3" name="Google Shape;3193;p45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4" name="Google Shape;3194;p45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95" name="Google Shape;3195;p45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196" name="Google Shape;3196;p45"/>
                <p:cNvCxnSpPr>
                  <a:endCxn id="3191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197" name="Google Shape;3197;p45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198" name="Google Shape;3198;p45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199" name="Google Shape;3199;p45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0" name="Google Shape;3200;p45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/>
                </a:p>
              </p:txBody>
            </p:sp>
          </p:grpSp>
        </p:grpSp>
        <p:grpSp>
          <p:nvGrpSpPr>
            <p:cNvPr id="3201" name="Google Shape;3201;p45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202" name="Google Shape;3202;p45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203" name="Google Shape;3203;p45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4" name="Google Shape;3204;p45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5" name="Google Shape;3205;p45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6" name="Google Shape;3206;p45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7" name="Google Shape;3207;p45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8" name="Google Shape;3208;p45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09" name="Google Shape;3209;p45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210" name="Google Shape;3210;p45"/>
                <p:cNvCxnSpPr>
                  <a:endCxn id="320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211" name="Google Shape;3211;p45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212" name="Google Shape;3212;p45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213" name="Google Shape;3213;p45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14" name="Google Shape;3214;p45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3a</a:t>
                  </a:r>
                  <a:endParaRPr/>
                </a:p>
              </p:txBody>
            </p:sp>
          </p:grpSp>
        </p:grpSp>
        <p:cxnSp>
          <p:nvCxnSpPr>
            <p:cNvPr id="3215" name="Google Shape;3215;p45"/>
            <p:cNvCxnSpPr>
              <a:stCxn id="3172" idx="2"/>
              <a:endCxn id="3186" idx="0"/>
            </p:cNvCxnSpPr>
            <p:nvPr/>
          </p:nvCxnSpPr>
          <p:spPr>
            <a:xfrm>
              <a:off x="1991073" y="3242684"/>
              <a:ext cx="4200" cy="8520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216" name="Google Shape;3216;p45"/>
            <p:cNvCxnSpPr/>
            <p:nvPr/>
          </p:nvCxnSpPr>
          <p:spPr>
            <a:xfrm>
              <a:off x="1407477" y="3648621"/>
              <a:ext cx="1204913" cy="635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217" name="Google Shape;3217;p45"/>
            <p:cNvCxnSpPr>
              <a:stCxn id="3161" idx="7"/>
            </p:cNvCxnSpPr>
            <p:nvPr/>
          </p:nvCxnSpPr>
          <p:spPr>
            <a:xfrm>
              <a:off x="2218708" y="3154477"/>
              <a:ext cx="480000" cy="3699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218" name="Google Shape;3218;p45"/>
            <p:cNvCxnSpPr/>
            <p:nvPr/>
          </p:nvCxnSpPr>
          <p:spPr>
            <a:xfrm>
              <a:off x="1300073" y="3786304"/>
              <a:ext cx="477927" cy="357071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219" name="Google Shape;3219;p45"/>
            <p:cNvCxnSpPr/>
            <p:nvPr/>
          </p:nvCxnSpPr>
          <p:spPr>
            <a:xfrm flipH="1">
              <a:off x="2196042" y="3783542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220" name="Google Shape;3220;p45"/>
            <p:cNvCxnSpPr/>
            <p:nvPr/>
          </p:nvCxnSpPr>
          <p:spPr>
            <a:xfrm flipH="1">
              <a:off x="1287553" y="3166946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cxnSp>
        <p:nvCxnSpPr>
          <p:cNvPr id="3221" name="Google Shape;3221;p45"/>
          <p:cNvCxnSpPr/>
          <p:nvPr/>
        </p:nvCxnSpPr>
        <p:spPr>
          <a:xfrm rot="10800000">
            <a:off x="3046706" y="2340047"/>
            <a:ext cx="480877" cy="74409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222" name="Google Shape;3222;p45"/>
          <p:cNvCxnSpPr/>
          <p:nvPr/>
        </p:nvCxnSpPr>
        <p:spPr>
          <a:xfrm flipH="1" rot="10800000">
            <a:off x="5523188" y="2281165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223" name="Google Shape;3223;p45"/>
          <p:cNvSpPr txBox="1"/>
          <p:nvPr/>
        </p:nvSpPr>
        <p:spPr>
          <a:xfrm>
            <a:off x="3493291" y="2438369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sp>
        <p:nvSpPr>
          <p:cNvPr id="3224" name="Google Shape;3224;p45"/>
          <p:cNvSpPr txBox="1"/>
          <p:nvPr/>
        </p:nvSpPr>
        <p:spPr>
          <a:xfrm>
            <a:off x="5543950" y="1351667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/>
          </a:p>
        </p:txBody>
      </p:sp>
      <p:sp>
        <p:nvSpPr>
          <p:cNvPr id="3225" name="Google Shape;3225;p45"/>
          <p:cNvSpPr txBox="1"/>
          <p:nvPr/>
        </p:nvSpPr>
        <p:spPr>
          <a:xfrm>
            <a:off x="707172" y="1562343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AS1</a:t>
            </a:r>
            <a:endParaRPr/>
          </a:p>
        </p:txBody>
      </p:sp>
      <p:grpSp>
        <p:nvGrpSpPr>
          <p:cNvPr id="3226" name="Google Shape;3226;p45"/>
          <p:cNvGrpSpPr/>
          <p:nvPr/>
        </p:nvGrpSpPr>
        <p:grpSpPr>
          <a:xfrm>
            <a:off x="7070827" y="2413274"/>
            <a:ext cx="1701734" cy="616172"/>
            <a:chOff x="7073692" y="5469792"/>
            <a:chExt cx="1701734" cy="616172"/>
          </a:xfrm>
        </p:grpSpPr>
        <p:grpSp>
          <p:nvGrpSpPr>
            <p:cNvPr id="3227" name="Google Shape;3227;p45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228" name="Google Shape;3228;p45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229" name="Google Shape;3229;p45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230" name="Google Shape;3230;p45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1" name="Google Shape;3231;p45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2" name="Google Shape;3232;p45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3" name="Google Shape;3233;p45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4" name="Google Shape;3234;p45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5" name="Google Shape;3235;p45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36" name="Google Shape;3236;p45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237" name="Google Shape;3237;p45"/>
                <p:cNvCxnSpPr>
                  <a:endCxn id="3232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238" name="Google Shape;3238;p45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239" name="Google Shape;3239;p45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240" name="Google Shape;3240;p45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241" name="Google Shape;3241;p45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3242" name="Google Shape;3242;p45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3243" name="Google Shape;3243;p45"/>
          <p:cNvGrpSpPr/>
          <p:nvPr/>
        </p:nvGrpSpPr>
        <p:grpSpPr>
          <a:xfrm>
            <a:off x="5572752" y="2355969"/>
            <a:ext cx="1150054" cy="814949"/>
            <a:chOff x="5572752" y="2355969"/>
            <a:chExt cx="1150054" cy="814949"/>
          </a:xfrm>
        </p:grpSpPr>
        <p:sp>
          <p:nvSpPr>
            <p:cNvPr id="3244" name="Google Shape;3244;p45"/>
            <p:cNvSpPr/>
            <p:nvPr/>
          </p:nvSpPr>
          <p:spPr>
            <a:xfrm rot="-4002035">
              <a:off x="5467382" y="2625330"/>
              <a:ext cx="768350" cy="276226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5" name="Google Shape;3245;p45"/>
            <p:cNvSpPr txBox="1"/>
            <p:nvPr/>
          </p:nvSpPr>
          <p:spPr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 </a:t>
              </a:r>
              <a:endParaRPr/>
            </a:p>
          </p:txBody>
        </p:sp>
      </p:grpSp>
      <p:grpSp>
        <p:nvGrpSpPr>
          <p:cNvPr id="3246" name="Google Shape;3246;p45"/>
          <p:cNvGrpSpPr/>
          <p:nvPr/>
        </p:nvGrpSpPr>
        <p:grpSpPr>
          <a:xfrm>
            <a:off x="2028828" y="2424686"/>
            <a:ext cx="1413458" cy="902523"/>
            <a:chOff x="2028828" y="2424686"/>
            <a:chExt cx="1413458" cy="902523"/>
          </a:xfrm>
        </p:grpSpPr>
        <p:sp>
          <p:nvSpPr>
            <p:cNvPr id="3247" name="Google Shape;3247;p45"/>
            <p:cNvSpPr txBox="1"/>
            <p:nvPr/>
          </p:nvSpPr>
          <p:spPr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AS2,AS3,X </a:t>
              </a:r>
              <a:endParaRPr/>
            </a:p>
          </p:txBody>
        </p:sp>
        <p:sp>
          <p:nvSpPr>
            <p:cNvPr id="3248" name="Google Shape;3248;p45"/>
            <p:cNvSpPr/>
            <p:nvPr/>
          </p:nvSpPr>
          <p:spPr>
            <a:xfrm rot="3445218">
              <a:off x="2734864" y="2684666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49" name="Google Shape;3249;p45"/>
          <p:cNvSpPr txBox="1"/>
          <p:nvPr/>
        </p:nvSpPr>
        <p:spPr>
          <a:xfrm>
            <a:off x="415500" y="4289671"/>
            <a:ext cx="8505825" cy="8489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AS2 router 2c receives path advertisement </a:t>
            </a: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AS3,X 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(via eBGP) from AS3 router 3a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50" name="Google Shape;3250;p45"/>
          <p:cNvSpPr txBox="1"/>
          <p:nvPr/>
        </p:nvSpPr>
        <p:spPr>
          <a:xfrm>
            <a:off x="411594" y="5663719"/>
            <a:ext cx="8505825" cy="5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Based on AS2 policy,  AS2 router 2a advertises (via eBGP)  path </a:t>
            </a:r>
            <a:r>
              <a:rPr lang="en-US" sz="20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AS2, AS3, X  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to AS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router 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</a:t>
            </a:r>
            <a:endParaRPr/>
          </a:p>
          <a:p>
            <a:pPr indent="-215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3251" name="Google Shape;3251;p45"/>
          <p:cNvGrpSpPr/>
          <p:nvPr/>
        </p:nvGrpSpPr>
        <p:grpSpPr>
          <a:xfrm>
            <a:off x="4052000" y="2820739"/>
            <a:ext cx="1118837" cy="826267"/>
            <a:chOff x="4052000" y="2820739"/>
            <a:chExt cx="1118837" cy="826267"/>
          </a:xfrm>
        </p:grpSpPr>
        <p:cxnSp>
          <p:nvCxnSpPr>
            <p:cNvPr id="3252" name="Google Shape;3252;p45"/>
            <p:cNvCxnSpPr/>
            <p:nvPr/>
          </p:nvCxnSpPr>
          <p:spPr>
            <a:xfrm rot="10800000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253" name="Google Shape;3253;p45"/>
            <p:cNvCxnSpPr/>
            <p:nvPr/>
          </p:nvCxnSpPr>
          <p:spPr>
            <a:xfrm rot="10800000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254" name="Google Shape;3254;p45"/>
            <p:cNvCxnSpPr/>
            <p:nvPr/>
          </p:nvCxnSpPr>
          <p:spPr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sp>
        <p:nvSpPr>
          <p:cNvPr id="3255" name="Google Shape;3255;p4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256" name="Google Shape;3256;p4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p46"/>
          <p:cNvSpPr txBox="1"/>
          <p:nvPr>
            <p:ph type="title"/>
          </p:nvPr>
        </p:nvSpPr>
        <p:spPr>
          <a:xfrm>
            <a:off x="5334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BGP path advertisement</a:t>
            </a:r>
            <a:endParaRPr/>
          </a:p>
        </p:txBody>
      </p:sp>
      <p:sp>
        <p:nvSpPr>
          <p:cNvPr id="3263" name="Google Shape;3263;p46"/>
          <p:cNvSpPr txBox="1"/>
          <p:nvPr>
            <p:ph idx="1" type="body"/>
          </p:nvPr>
        </p:nvSpPr>
        <p:spPr>
          <a:xfrm>
            <a:off x="638175" y="4742967"/>
            <a:ext cx="8505825" cy="551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rtl="0" algn="l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US" sz="2200">
                <a:latin typeface="Gill Sans"/>
                <a:ea typeface="Gill Sans"/>
                <a:cs typeface="Gill Sans"/>
                <a:sym typeface="Gill Sans"/>
              </a:rPr>
              <a:t>AS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>
                <a:latin typeface="Gill Sans"/>
                <a:ea typeface="Gill Sans"/>
                <a:cs typeface="Gill Sans"/>
                <a:sym typeface="Gill Sans"/>
              </a:rPr>
              <a:t> gateway router</a:t>
            </a:r>
            <a:r>
              <a:rPr lang="en-US" sz="2200">
                <a:latin typeface="Arial"/>
                <a:ea typeface="Arial"/>
                <a:cs typeface="Arial"/>
                <a:sym typeface="Arial"/>
              </a:rPr>
              <a:t> 1c </a:t>
            </a:r>
            <a:r>
              <a:rPr lang="en-US" sz="2200">
                <a:latin typeface="Gill Sans"/>
                <a:ea typeface="Gill Sans"/>
                <a:cs typeface="Gill Sans"/>
                <a:sym typeface="Gill Sans"/>
              </a:rPr>
              <a:t>learns path </a:t>
            </a:r>
            <a:r>
              <a:rPr i="1" lang="en-US" sz="2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AS2,AS3,X </a:t>
            </a:r>
            <a:r>
              <a:rPr lang="en-US" sz="2200">
                <a:latin typeface="Gill Sans"/>
                <a:ea typeface="Gill Sans"/>
                <a:cs typeface="Gill Sans"/>
                <a:sym typeface="Gill Sans"/>
              </a:rPr>
              <a:t>from 2a</a:t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  <a:p>
            <a:pPr indent="-215900" lvl="0" marL="34290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3264" name="Google Shape;3264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800100"/>
            <a:ext cx="5602043" cy="176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65" name="Google Shape;3265;p46"/>
          <p:cNvGrpSpPr/>
          <p:nvPr/>
        </p:nvGrpSpPr>
        <p:grpSpPr>
          <a:xfrm>
            <a:off x="624887" y="1451514"/>
            <a:ext cx="2557336" cy="1719017"/>
            <a:chOff x="-2170772" y="2784954"/>
            <a:chExt cx="2712783" cy="1853712"/>
          </a:xfrm>
        </p:grpSpPr>
        <p:sp>
          <p:nvSpPr>
            <p:cNvPr id="3266" name="Google Shape;3266;p46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67" name="Google Shape;3267;p46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268" name="Google Shape;3268;p46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269" name="Google Shape;3269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270" name="Google Shape;3270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1" name="Google Shape;3271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2" name="Google Shape;3272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3" name="Google Shape;3273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4" name="Google Shape;3274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5" name="Google Shape;3275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76" name="Google Shape;3276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277" name="Google Shape;3277;p46"/>
                  <p:cNvCxnSpPr>
                    <a:endCxn id="3272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278" name="Google Shape;3278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279" name="Google Shape;3279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280" name="Google Shape;3280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1" name="Google Shape;3281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3282" name="Google Shape;3282;p46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283" name="Google Shape;3283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284" name="Google Shape;3284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5" name="Google Shape;3285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6" name="Google Shape;3286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7" name="Google Shape;3287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8" name="Google Shape;3288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89" name="Google Shape;3289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90" name="Google Shape;3290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291" name="Google Shape;3291;p46"/>
                  <p:cNvCxnSpPr>
                    <a:endCxn id="328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292" name="Google Shape;3292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293" name="Google Shape;3293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294" name="Google Shape;3294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95" name="Google Shape;3295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3296" name="Google Shape;3296;p46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297" name="Google Shape;3297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298" name="Google Shape;3298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299" name="Google Shape;3299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0" name="Google Shape;3300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1" name="Google Shape;3301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2" name="Google Shape;3302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3" name="Google Shape;3303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4" name="Google Shape;3304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05" name="Google Shape;3305;p46"/>
                  <p:cNvCxnSpPr>
                    <a:endCxn id="3300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06" name="Google Shape;3306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07" name="Google Shape;3307;p4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308" name="Google Shape;3308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09" name="Google Shape;3309;p46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3310" name="Google Shape;3310;p46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311" name="Google Shape;3311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312" name="Google Shape;3312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3" name="Google Shape;3313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4" name="Google Shape;3314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5" name="Google Shape;3315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6" name="Google Shape;3316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7" name="Google Shape;3317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18" name="Google Shape;3318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19" name="Google Shape;3319;p46"/>
                  <p:cNvCxnSpPr>
                    <a:endCxn id="3314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20" name="Google Shape;3320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21" name="Google Shape;3321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322" name="Google Shape;3322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23" name="Google Shape;3323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3324" name="Google Shape;3324;p46"/>
              <p:cNvCxnSpPr>
                <a:stCxn id="3281" idx="2"/>
                <a:endCxn id="3295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5" name="Google Shape;3325;p46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6" name="Google Shape;3326;p46"/>
              <p:cNvCxnSpPr>
                <a:stCxn id="3270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7" name="Google Shape;3327;p46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8" name="Google Shape;3328;p46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29" name="Google Shape;3329;p46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3330" name="Google Shape;3330;p46"/>
          <p:cNvGrpSpPr/>
          <p:nvPr/>
        </p:nvGrpSpPr>
        <p:grpSpPr>
          <a:xfrm>
            <a:off x="3285692" y="2378685"/>
            <a:ext cx="2545688" cy="1720535"/>
            <a:chOff x="-2170772" y="2784954"/>
            <a:chExt cx="2712783" cy="1853712"/>
          </a:xfrm>
        </p:grpSpPr>
        <p:sp>
          <p:nvSpPr>
            <p:cNvPr id="3331" name="Google Shape;3331;p46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332" name="Google Shape;3332;p46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333" name="Google Shape;3333;p46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334" name="Google Shape;3334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335" name="Google Shape;3335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36" name="Google Shape;3336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37" name="Google Shape;3337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38" name="Google Shape;3338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39" name="Google Shape;3339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40" name="Google Shape;3340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41" name="Google Shape;3341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42" name="Google Shape;3342;p46"/>
                  <p:cNvCxnSpPr>
                    <a:endCxn id="3337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43" name="Google Shape;3343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44" name="Google Shape;3344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345" name="Google Shape;3345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46" name="Google Shape;3346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2b</a:t>
                    </a:r>
                    <a:endParaRPr/>
                  </a:p>
                </p:txBody>
              </p:sp>
            </p:grpSp>
          </p:grpSp>
          <p:grpSp>
            <p:nvGrpSpPr>
              <p:cNvPr id="3347" name="Google Shape;3347;p46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348" name="Google Shape;3348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349" name="Google Shape;3349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0" name="Google Shape;3350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1" name="Google Shape;3351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2" name="Google Shape;3352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3" name="Google Shape;3353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4" name="Google Shape;3354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55" name="Google Shape;3355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56" name="Google Shape;3356;p46"/>
                  <p:cNvCxnSpPr>
                    <a:endCxn id="335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57" name="Google Shape;3357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58" name="Google Shape;3358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359" name="Google Shape;3359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0" name="Google Shape;3360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2d</a:t>
                    </a:r>
                    <a:endParaRPr/>
                  </a:p>
                </p:txBody>
              </p:sp>
            </p:grpSp>
          </p:grpSp>
          <p:grpSp>
            <p:nvGrpSpPr>
              <p:cNvPr id="3361" name="Google Shape;3361;p46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362" name="Google Shape;3362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363" name="Google Shape;3363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4" name="Google Shape;3364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5" name="Google Shape;3365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6" name="Google Shape;3366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7" name="Google Shape;3367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8" name="Google Shape;3368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69" name="Google Shape;3369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70" name="Google Shape;3370;p46"/>
                  <p:cNvCxnSpPr>
                    <a:endCxn id="3365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71" name="Google Shape;3371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72" name="Google Shape;3372;p46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373" name="Google Shape;3373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74" name="Google Shape;3374;p46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2c</a:t>
                    </a:r>
                    <a:endParaRPr/>
                  </a:p>
                </p:txBody>
              </p:sp>
            </p:grpSp>
          </p:grpSp>
          <p:grpSp>
            <p:nvGrpSpPr>
              <p:cNvPr id="3375" name="Google Shape;3375;p46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376" name="Google Shape;3376;p46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377" name="Google Shape;3377;p46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78" name="Google Shape;3378;p46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79" name="Google Shape;3379;p46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0" name="Google Shape;3380;p46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1" name="Google Shape;3381;p46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2" name="Google Shape;3382;p46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3" name="Google Shape;3383;p46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384" name="Google Shape;3384;p46"/>
                  <p:cNvCxnSpPr>
                    <a:endCxn id="3379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385" name="Google Shape;3385;p46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386" name="Google Shape;3386;p46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387" name="Google Shape;3387;p46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388" name="Google Shape;3388;p46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2a</a:t>
                    </a:r>
                    <a:endParaRPr/>
                  </a:p>
                </p:txBody>
              </p:sp>
            </p:grpSp>
          </p:grpSp>
          <p:cxnSp>
            <p:nvCxnSpPr>
              <p:cNvPr id="3389" name="Google Shape;3389;p46"/>
              <p:cNvCxnSpPr>
                <a:stCxn id="3346" idx="2"/>
                <a:endCxn id="3360" idx="0"/>
              </p:cNvCxnSpPr>
              <p:nvPr/>
            </p:nvCxnSpPr>
            <p:spPr>
              <a:xfrm>
                <a:off x="1991073" y="3242684"/>
                <a:ext cx="4200" cy="8520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0" name="Google Shape;3390;p46"/>
              <p:cNvCxnSpPr/>
              <p:nvPr/>
            </p:nvCxnSpPr>
            <p:spPr>
              <a:xfrm>
                <a:off x="1407477" y="3648621"/>
                <a:ext cx="1204913" cy="6353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1" name="Google Shape;3391;p46"/>
              <p:cNvCxnSpPr>
                <a:stCxn id="3335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2" name="Google Shape;3392;p46"/>
              <p:cNvCxnSpPr/>
              <p:nvPr/>
            </p:nvCxnSpPr>
            <p:spPr>
              <a:xfrm>
                <a:off x="1300073" y="3786304"/>
                <a:ext cx="477927" cy="357071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3" name="Google Shape;3393;p46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94" name="Google Shape;3394;p46"/>
              <p:cNvCxnSpPr/>
              <p:nvPr/>
            </p:nvCxnSpPr>
            <p:spPr>
              <a:xfrm flipH="1">
                <a:off x="1287553" y="3166946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rgbClr val="000090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395" name="Google Shape;3395;p46"/>
          <p:cNvSpPr/>
          <p:nvPr/>
        </p:nvSpPr>
        <p:spPr>
          <a:xfrm>
            <a:off x="5507686" y="1310427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96" name="Google Shape;3396;p46"/>
          <p:cNvGrpSpPr/>
          <p:nvPr/>
        </p:nvGrpSpPr>
        <p:grpSpPr>
          <a:xfrm>
            <a:off x="5731177" y="1446543"/>
            <a:ext cx="2215548" cy="1435167"/>
            <a:chOff x="833331" y="2873352"/>
            <a:chExt cx="2333625" cy="1590649"/>
          </a:xfrm>
        </p:grpSpPr>
        <p:grpSp>
          <p:nvGrpSpPr>
            <p:cNvPr id="3397" name="Google Shape;3397;p46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398" name="Google Shape;3398;p46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399" name="Google Shape;3399;p46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0" name="Google Shape;3400;p46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1" name="Google Shape;3401;p46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2" name="Google Shape;3402;p46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3" name="Google Shape;3403;p46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4" name="Google Shape;3404;p46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5" name="Google Shape;3405;p46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06" name="Google Shape;3406;p46"/>
                <p:cNvCxnSpPr>
                  <a:endCxn id="3401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407" name="Google Shape;3407;p46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408" name="Google Shape;3408;p46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409" name="Google Shape;3409;p46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0" name="Google Shape;3410;p4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3b</a:t>
                  </a:r>
                  <a:endParaRPr/>
                </a:p>
              </p:txBody>
            </p:sp>
          </p:grpSp>
        </p:grpSp>
        <p:grpSp>
          <p:nvGrpSpPr>
            <p:cNvPr id="3411" name="Google Shape;3411;p46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412" name="Google Shape;3412;p46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413" name="Google Shape;3413;p46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4" name="Google Shape;3414;p46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5" name="Google Shape;3415;p46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6" name="Google Shape;3416;p46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7" name="Google Shape;3417;p46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8" name="Google Shape;3418;p46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9" name="Google Shape;3419;p46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20" name="Google Shape;3420;p46"/>
                <p:cNvCxnSpPr>
                  <a:endCxn id="341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421" name="Google Shape;3421;p46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422" name="Google Shape;3422;p46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423" name="Google Shape;3423;p46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4" name="Google Shape;3424;p4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3d</a:t>
                  </a:r>
                  <a:endParaRPr/>
                </a:p>
              </p:txBody>
            </p:sp>
          </p:grpSp>
        </p:grpSp>
        <p:grpSp>
          <p:nvGrpSpPr>
            <p:cNvPr id="3425" name="Google Shape;3425;p46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426" name="Google Shape;3426;p46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427" name="Google Shape;3427;p46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8" name="Google Shape;3428;p46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29" name="Google Shape;3429;p46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0" name="Google Shape;3430;p46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1" name="Google Shape;3431;p46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2" name="Google Shape;3432;p46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3" name="Google Shape;3433;p46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34" name="Google Shape;3434;p46"/>
                <p:cNvCxnSpPr>
                  <a:endCxn id="3429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435" name="Google Shape;3435;p46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436" name="Google Shape;3436;p46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437" name="Google Shape;3437;p46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38" name="Google Shape;3438;p46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/>
                </a:p>
              </p:txBody>
            </p:sp>
          </p:grpSp>
        </p:grpSp>
        <p:grpSp>
          <p:nvGrpSpPr>
            <p:cNvPr id="3439" name="Google Shape;3439;p46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440" name="Google Shape;3440;p46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441" name="Google Shape;3441;p46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2" name="Google Shape;3442;p46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3" name="Google Shape;3443;p46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4" name="Google Shape;3444;p46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5" name="Google Shape;3445;p46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6" name="Google Shape;3446;p46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47" name="Google Shape;3447;p46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48" name="Google Shape;3448;p46"/>
                <p:cNvCxnSpPr>
                  <a:endCxn id="344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449" name="Google Shape;3449;p46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450" name="Google Shape;3450;p46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451" name="Google Shape;3451;p46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52" name="Google Shape;3452;p46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3a</a:t>
                  </a:r>
                  <a:endParaRPr/>
                </a:p>
              </p:txBody>
            </p:sp>
          </p:grpSp>
        </p:grpSp>
        <p:cxnSp>
          <p:nvCxnSpPr>
            <p:cNvPr id="3453" name="Google Shape;3453;p46"/>
            <p:cNvCxnSpPr>
              <a:stCxn id="3410" idx="2"/>
              <a:endCxn id="3424" idx="0"/>
            </p:cNvCxnSpPr>
            <p:nvPr/>
          </p:nvCxnSpPr>
          <p:spPr>
            <a:xfrm>
              <a:off x="1991073" y="3242684"/>
              <a:ext cx="4200" cy="8520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454" name="Google Shape;3454;p46"/>
            <p:cNvCxnSpPr/>
            <p:nvPr/>
          </p:nvCxnSpPr>
          <p:spPr>
            <a:xfrm>
              <a:off x="1407477" y="3648621"/>
              <a:ext cx="1204913" cy="635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455" name="Google Shape;3455;p46"/>
            <p:cNvCxnSpPr>
              <a:stCxn id="3399" idx="7"/>
            </p:cNvCxnSpPr>
            <p:nvPr/>
          </p:nvCxnSpPr>
          <p:spPr>
            <a:xfrm>
              <a:off x="2218708" y="3154477"/>
              <a:ext cx="480000" cy="3699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456" name="Google Shape;3456;p46"/>
            <p:cNvCxnSpPr/>
            <p:nvPr/>
          </p:nvCxnSpPr>
          <p:spPr>
            <a:xfrm>
              <a:off x="1300073" y="3786304"/>
              <a:ext cx="477927" cy="357071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457" name="Google Shape;3457;p46"/>
            <p:cNvCxnSpPr/>
            <p:nvPr/>
          </p:nvCxnSpPr>
          <p:spPr>
            <a:xfrm flipH="1">
              <a:off x="2196042" y="3783542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3458" name="Google Shape;3458;p46"/>
            <p:cNvCxnSpPr/>
            <p:nvPr/>
          </p:nvCxnSpPr>
          <p:spPr>
            <a:xfrm flipH="1">
              <a:off x="1287553" y="3166946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cxnSp>
        <p:nvCxnSpPr>
          <p:cNvPr id="3459" name="Google Shape;3459;p46"/>
          <p:cNvCxnSpPr/>
          <p:nvPr/>
        </p:nvCxnSpPr>
        <p:spPr>
          <a:xfrm rot="10800000">
            <a:off x="3046706" y="2340047"/>
            <a:ext cx="480877" cy="74409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3460" name="Google Shape;3460;p46"/>
          <p:cNvCxnSpPr/>
          <p:nvPr/>
        </p:nvCxnSpPr>
        <p:spPr>
          <a:xfrm flipH="1" rot="10800000">
            <a:off x="5523188" y="2281165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3461" name="Google Shape;3461;p46"/>
          <p:cNvSpPr txBox="1"/>
          <p:nvPr/>
        </p:nvSpPr>
        <p:spPr>
          <a:xfrm>
            <a:off x="3493291" y="2438369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sp>
        <p:nvSpPr>
          <p:cNvPr id="3462" name="Google Shape;3462;p46"/>
          <p:cNvSpPr txBox="1"/>
          <p:nvPr/>
        </p:nvSpPr>
        <p:spPr>
          <a:xfrm>
            <a:off x="5543950" y="1351667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/>
          </a:p>
        </p:txBody>
      </p:sp>
      <p:sp>
        <p:nvSpPr>
          <p:cNvPr id="3463" name="Google Shape;3463;p46"/>
          <p:cNvSpPr txBox="1"/>
          <p:nvPr/>
        </p:nvSpPr>
        <p:spPr>
          <a:xfrm>
            <a:off x="707172" y="1562343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AS1</a:t>
            </a:r>
            <a:endParaRPr/>
          </a:p>
        </p:txBody>
      </p:sp>
      <p:grpSp>
        <p:nvGrpSpPr>
          <p:cNvPr id="3464" name="Google Shape;3464;p46"/>
          <p:cNvGrpSpPr/>
          <p:nvPr/>
        </p:nvGrpSpPr>
        <p:grpSpPr>
          <a:xfrm>
            <a:off x="7070827" y="2413274"/>
            <a:ext cx="1701734" cy="616172"/>
            <a:chOff x="7073692" y="5469792"/>
            <a:chExt cx="1701734" cy="616172"/>
          </a:xfrm>
        </p:grpSpPr>
        <p:grpSp>
          <p:nvGrpSpPr>
            <p:cNvPr id="3465" name="Google Shape;3465;p46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466" name="Google Shape;3466;p46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67" name="Google Shape;3467;p46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468" name="Google Shape;3468;p46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69" name="Google Shape;3469;p46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0" name="Google Shape;3470;p46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1" name="Google Shape;3471;p46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2" name="Google Shape;3472;p46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3" name="Google Shape;3473;p46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4" name="Google Shape;3474;p46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475" name="Google Shape;3475;p46"/>
                <p:cNvCxnSpPr>
                  <a:endCxn id="347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476" name="Google Shape;3476;p46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477" name="Google Shape;3477;p46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478" name="Google Shape;3478;p46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79" name="Google Shape;3479;p46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3480" name="Google Shape;3480;p46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rgbClr val="000090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3481" name="Google Shape;3481;p46"/>
          <p:cNvGrpSpPr/>
          <p:nvPr/>
        </p:nvGrpSpPr>
        <p:grpSpPr>
          <a:xfrm>
            <a:off x="5572752" y="2355969"/>
            <a:ext cx="1150054" cy="814949"/>
            <a:chOff x="5572752" y="2355969"/>
            <a:chExt cx="1150054" cy="814949"/>
          </a:xfrm>
        </p:grpSpPr>
        <p:sp>
          <p:nvSpPr>
            <p:cNvPr id="3482" name="Google Shape;3482;p46"/>
            <p:cNvSpPr/>
            <p:nvPr/>
          </p:nvSpPr>
          <p:spPr>
            <a:xfrm rot="-4002035">
              <a:off x="5467382" y="2625330"/>
              <a:ext cx="768350" cy="276226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3" name="Google Shape;3483;p46"/>
            <p:cNvSpPr txBox="1"/>
            <p:nvPr/>
          </p:nvSpPr>
          <p:spPr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 </a:t>
              </a:r>
              <a:endParaRPr/>
            </a:p>
          </p:txBody>
        </p:sp>
      </p:grpSp>
      <p:grpSp>
        <p:nvGrpSpPr>
          <p:cNvPr id="3484" name="Google Shape;3484;p46"/>
          <p:cNvGrpSpPr/>
          <p:nvPr/>
        </p:nvGrpSpPr>
        <p:grpSpPr>
          <a:xfrm>
            <a:off x="2028828" y="2424686"/>
            <a:ext cx="1413458" cy="902523"/>
            <a:chOff x="2028828" y="2424686"/>
            <a:chExt cx="1413458" cy="902523"/>
          </a:xfrm>
        </p:grpSpPr>
        <p:sp>
          <p:nvSpPr>
            <p:cNvPr id="3485" name="Google Shape;3485;p46"/>
            <p:cNvSpPr txBox="1"/>
            <p:nvPr/>
          </p:nvSpPr>
          <p:spPr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AS2,AS3,X </a:t>
              </a:r>
              <a:endParaRPr/>
            </a:p>
          </p:txBody>
        </p:sp>
        <p:sp>
          <p:nvSpPr>
            <p:cNvPr id="3486" name="Google Shape;3486;p46"/>
            <p:cNvSpPr/>
            <p:nvPr/>
          </p:nvSpPr>
          <p:spPr>
            <a:xfrm rot="3445218">
              <a:off x="2734864" y="2684666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87" name="Google Shape;3487;p46"/>
          <p:cNvSpPr txBox="1"/>
          <p:nvPr/>
        </p:nvSpPr>
        <p:spPr>
          <a:xfrm>
            <a:off x="415500" y="4289671"/>
            <a:ext cx="8505825" cy="5754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9166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None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gateway router may learn about </a:t>
            </a:r>
            <a:r>
              <a:rPr lang="en-US" sz="24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multiple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paths to destination:</a:t>
            </a:r>
            <a:endParaRPr/>
          </a:p>
        </p:txBody>
      </p:sp>
      <p:grpSp>
        <p:nvGrpSpPr>
          <p:cNvPr id="3488" name="Google Shape;3488;p46"/>
          <p:cNvGrpSpPr/>
          <p:nvPr/>
        </p:nvGrpSpPr>
        <p:grpSpPr>
          <a:xfrm>
            <a:off x="1394769" y="1902431"/>
            <a:ext cx="1118837" cy="826267"/>
            <a:chOff x="4052000" y="2820739"/>
            <a:chExt cx="1118837" cy="826267"/>
          </a:xfrm>
        </p:grpSpPr>
        <p:cxnSp>
          <p:nvCxnSpPr>
            <p:cNvPr id="3489" name="Google Shape;3489;p46"/>
            <p:cNvCxnSpPr/>
            <p:nvPr/>
          </p:nvCxnSpPr>
          <p:spPr>
            <a:xfrm rot="10800000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490" name="Google Shape;3490;p46"/>
            <p:cNvCxnSpPr/>
            <p:nvPr/>
          </p:nvCxnSpPr>
          <p:spPr>
            <a:xfrm rot="10800000">
              <a:off x="4052000" y="3192229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491" name="Google Shape;3491;p46"/>
            <p:cNvCxnSpPr/>
            <p:nvPr/>
          </p:nvCxnSpPr>
          <p:spPr>
            <a:xfrm flipH="1">
              <a:off x="4748700" y="3344630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cxnSp>
        <p:nvCxnSpPr>
          <p:cNvPr id="3492" name="Google Shape;3492;p46"/>
          <p:cNvCxnSpPr/>
          <p:nvPr/>
        </p:nvCxnSpPr>
        <p:spPr>
          <a:xfrm flipH="1">
            <a:off x="3142123" y="2168219"/>
            <a:ext cx="2534703" cy="145211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3493" name="Google Shape;3493;p46"/>
          <p:cNvGrpSpPr/>
          <p:nvPr/>
        </p:nvGrpSpPr>
        <p:grpSpPr>
          <a:xfrm>
            <a:off x="4611025" y="1600056"/>
            <a:ext cx="983452" cy="589890"/>
            <a:chOff x="4611025" y="1600056"/>
            <a:chExt cx="983452" cy="589890"/>
          </a:xfrm>
        </p:grpSpPr>
        <p:sp>
          <p:nvSpPr>
            <p:cNvPr id="3494" name="Google Shape;3494;p46"/>
            <p:cNvSpPr/>
            <p:nvPr/>
          </p:nvSpPr>
          <p:spPr>
            <a:xfrm rot="-186819">
              <a:off x="4617960" y="1893058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5" name="Google Shape;3495;p46"/>
            <p:cNvSpPr txBox="1"/>
            <p:nvPr/>
          </p:nvSpPr>
          <p:spPr>
            <a:xfrm rot="-181440">
              <a:off x="4770795" y="1621326"/>
              <a:ext cx="81532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</a:t>
              </a:r>
              <a:endParaRPr/>
            </a:p>
          </p:txBody>
        </p:sp>
      </p:grpSp>
      <p:sp>
        <p:nvSpPr>
          <p:cNvPr id="3496" name="Google Shape;3496;p46"/>
          <p:cNvSpPr txBox="1"/>
          <p:nvPr/>
        </p:nvSpPr>
        <p:spPr>
          <a:xfrm>
            <a:off x="673347" y="5110285"/>
            <a:ext cx="8505825" cy="551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7272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gateway router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1c 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learns path </a:t>
            </a:r>
            <a:r>
              <a:rPr i="1" lang="en-US" sz="2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AS3,X 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from 3a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15900" lvl="0" marL="3429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7" name="Google Shape;3497;p46"/>
          <p:cNvSpPr txBox="1"/>
          <p:nvPr/>
        </p:nvSpPr>
        <p:spPr>
          <a:xfrm>
            <a:off x="688981" y="5477602"/>
            <a:ext cx="8103327" cy="1028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200"/>
              <a:buFont typeface="Noto Sans Symbols"/>
              <a:buChar char="▪"/>
            </a:pP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Based on policy, AS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gateway router</a:t>
            </a:r>
            <a:r>
              <a:rPr lang="en-US" sz="2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1c </a:t>
            </a:r>
            <a:r>
              <a:rPr lang="en-US" sz="22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chooses path </a:t>
            </a:r>
            <a:r>
              <a:rPr i="1" lang="en-US" sz="2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AS3,X, and advertises path within AS</a:t>
            </a:r>
            <a:r>
              <a:rPr i="1" lang="en-US" sz="22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i="1" lang="en-US" sz="2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 via iBGP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15900" lvl="0" marL="3429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98" name="Google Shape;3498;p4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499" name="Google Shape;3499;p4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3" name="Shape 3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4" name="Google Shape;3504;p47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latin typeface="Gill Sans"/>
                <a:ea typeface="Gill Sans"/>
                <a:cs typeface="Gill Sans"/>
                <a:sym typeface="Gill Sans"/>
              </a:rPr>
              <a:t>BGP messages</a:t>
            </a:r>
            <a:endParaRPr sz="32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05" name="Google Shape;3505;p47"/>
          <p:cNvSpPr txBox="1"/>
          <p:nvPr>
            <p:ph idx="1" type="body"/>
          </p:nvPr>
        </p:nvSpPr>
        <p:spPr>
          <a:xfrm>
            <a:off x="533400" y="1524000"/>
            <a:ext cx="822960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BGP messages exchanged between peers over TCP connection</a:t>
            </a:r>
            <a:endParaRPr/>
          </a:p>
          <a:p>
            <a:pPr indent="-293688" lvl="0" marL="293688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BGP messages:</a:t>
            </a:r>
            <a:endParaRPr/>
          </a:p>
          <a:p>
            <a:pPr indent="-227012" lvl="1" marL="68421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OPEN: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opens TCP connection to remote BGP peer and authenticates sending BGP peer</a:t>
            </a:r>
            <a:endParaRPr/>
          </a:p>
          <a:p>
            <a:pPr indent="-227012" lvl="1" marL="68421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UPDATE:</a:t>
            </a:r>
            <a:r>
              <a:rPr lang="en-US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advertises new path (or withdraws old)</a:t>
            </a:r>
            <a:endParaRPr/>
          </a:p>
          <a:p>
            <a:pPr indent="-227012" lvl="1" marL="68421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KEEPALIVE: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keeps connection alive in absence of UPDATES; also ACKs OPEN request</a:t>
            </a:r>
            <a:endParaRPr/>
          </a:p>
          <a:p>
            <a:pPr indent="-227012" lvl="1" marL="68421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NOTIFICATION: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reports errors in previous msg; also used to close connection</a:t>
            </a:r>
            <a:endParaRPr sz="280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underline_base" id="3506" name="Google Shape;350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413" y="1044575"/>
            <a:ext cx="3016250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3507" name="Google Shape;3507;p47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508" name="Google Shape;3508;p4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2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3" name="Google Shape;3513;p48"/>
          <p:cNvSpPr txBox="1"/>
          <p:nvPr>
            <p:ph type="title"/>
          </p:nvPr>
        </p:nvSpPr>
        <p:spPr>
          <a:xfrm>
            <a:off x="533400" y="0"/>
            <a:ext cx="820029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BGP, OSPF, forwarding table entries</a:t>
            </a:r>
            <a:endParaRPr/>
          </a:p>
        </p:txBody>
      </p:sp>
      <p:sp>
        <p:nvSpPr>
          <p:cNvPr id="3514" name="Google Shape;3514;p48"/>
          <p:cNvSpPr txBox="1"/>
          <p:nvPr>
            <p:ph idx="1" type="body"/>
          </p:nvPr>
        </p:nvSpPr>
        <p:spPr>
          <a:xfrm>
            <a:off x="3455674" y="4619374"/>
            <a:ext cx="5183508" cy="551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recall: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a,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b,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c learn about dest X via iBGP from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c: “path to X goes through </a:t>
            </a:r>
            <a:r>
              <a:rPr lang="en-US" sz="2000"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c”</a:t>
            </a:r>
            <a:endParaRPr/>
          </a:p>
        </p:txBody>
      </p:sp>
      <p:pic>
        <p:nvPicPr>
          <p:cNvPr descr="underline_base" id="3515" name="Google Shape;3515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800100"/>
            <a:ext cx="7966198" cy="235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516" name="Google Shape;3516;p48"/>
          <p:cNvGrpSpPr/>
          <p:nvPr/>
        </p:nvGrpSpPr>
        <p:grpSpPr>
          <a:xfrm>
            <a:off x="624887" y="1814322"/>
            <a:ext cx="2557336" cy="1719017"/>
            <a:chOff x="-2170772" y="2784954"/>
            <a:chExt cx="2712783" cy="1853712"/>
          </a:xfrm>
        </p:grpSpPr>
        <p:sp>
          <p:nvSpPr>
            <p:cNvPr id="3517" name="Google Shape;3517;p48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18" name="Google Shape;3518;p48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519" name="Google Shape;3519;p48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520" name="Google Shape;3520;p48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521" name="Google Shape;3521;p48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2" name="Google Shape;3522;p48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3" name="Google Shape;3523;p48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4" name="Google Shape;3524;p48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5" name="Google Shape;3525;p48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6" name="Google Shape;3526;p48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27" name="Google Shape;3527;p48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528" name="Google Shape;3528;p48"/>
                  <p:cNvCxnSpPr>
                    <a:endCxn id="3523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529" name="Google Shape;3529;p48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530" name="Google Shape;3530;p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531" name="Google Shape;3531;p48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2" name="Google Shape;3532;p48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3533" name="Google Shape;3533;p48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534" name="Google Shape;3534;p48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535" name="Google Shape;3535;p48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6" name="Google Shape;3536;p48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7" name="Google Shape;3537;p48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8" name="Google Shape;3538;p48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39" name="Google Shape;3539;p48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0" name="Google Shape;3540;p48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1" name="Google Shape;3541;p48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542" name="Google Shape;3542;p48"/>
                  <p:cNvCxnSpPr>
                    <a:endCxn id="3537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543" name="Google Shape;3543;p48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544" name="Google Shape;3544;p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545" name="Google Shape;3545;p48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6" name="Google Shape;3546;p48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3547" name="Google Shape;3547;p48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548" name="Google Shape;3548;p48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549" name="Google Shape;3549;p48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0" name="Google Shape;3550;p48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1" name="Google Shape;3551;p48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2" name="Google Shape;3552;p48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3" name="Google Shape;3553;p48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4" name="Google Shape;3554;p48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5" name="Google Shape;3555;p48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556" name="Google Shape;3556;p48"/>
                  <p:cNvCxnSpPr>
                    <a:endCxn id="355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557" name="Google Shape;3557;p48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558" name="Google Shape;3558;p48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559" name="Google Shape;3559;p48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0" name="Google Shape;3560;p48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3561" name="Google Shape;3561;p48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562" name="Google Shape;3562;p48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563" name="Google Shape;3563;p48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4" name="Google Shape;3564;p48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5" name="Google Shape;3565;p48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6" name="Google Shape;3566;p48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7" name="Google Shape;3567;p48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8" name="Google Shape;3568;p48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9" name="Google Shape;3569;p48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570" name="Google Shape;3570;p48"/>
                  <p:cNvCxnSpPr>
                    <a:endCxn id="3565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571" name="Google Shape;3571;p48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572" name="Google Shape;3572;p48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573" name="Google Shape;3573;p48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74" name="Google Shape;3574;p48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3575" name="Google Shape;3575;p48"/>
              <p:cNvCxnSpPr>
                <a:stCxn id="3521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76" name="Google Shape;3576;p48"/>
              <p:cNvCxnSpPr/>
              <p:nvPr/>
            </p:nvCxnSpPr>
            <p:spPr>
              <a:xfrm>
                <a:off x="1315140" y="3783345"/>
                <a:ext cx="489235" cy="35258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77" name="Google Shape;3577;p48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578" name="Google Shape;3578;p48"/>
              <p:cNvCxnSpPr>
                <a:endCxn id="3521" idx="2"/>
              </p:cNvCxnSpPr>
              <p:nvPr/>
            </p:nvCxnSpPr>
            <p:spPr>
              <a:xfrm flipH="1" rot="10800000">
                <a:off x="1319777" y="3078706"/>
                <a:ext cx="417900" cy="456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579" name="Google Shape;3579;p48"/>
          <p:cNvSpPr/>
          <p:nvPr/>
        </p:nvSpPr>
        <p:spPr>
          <a:xfrm>
            <a:off x="3285692" y="2741493"/>
            <a:ext cx="2545688" cy="1720535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80" name="Google Shape;3580;p48"/>
          <p:cNvGrpSpPr/>
          <p:nvPr/>
        </p:nvGrpSpPr>
        <p:grpSpPr>
          <a:xfrm>
            <a:off x="3506594" y="2881517"/>
            <a:ext cx="2189884" cy="1476371"/>
            <a:chOff x="833331" y="2873352"/>
            <a:chExt cx="2333625" cy="1590649"/>
          </a:xfrm>
        </p:grpSpPr>
        <p:grpSp>
          <p:nvGrpSpPr>
            <p:cNvPr id="3581" name="Google Shape;3581;p48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582" name="Google Shape;3582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583" name="Google Shape;3583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4" name="Google Shape;3584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5" name="Google Shape;3585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6" name="Google Shape;3586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7" name="Google Shape;3587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8" name="Google Shape;3588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89" name="Google Shape;3589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590" name="Google Shape;3590;p48"/>
                <p:cNvCxnSpPr>
                  <a:endCxn id="358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591" name="Google Shape;3591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592" name="Google Shape;3592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593" name="Google Shape;3593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4" name="Google Shape;3594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2b</a:t>
                  </a:r>
                  <a:endParaRPr/>
                </a:p>
              </p:txBody>
            </p:sp>
          </p:grpSp>
        </p:grpSp>
        <p:grpSp>
          <p:nvGrpSpPr>
            <p:cNvPr id="3595" name="Google Shape;3595;p48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596" name="Google Shape;3596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597" name="Google Shape;3597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8" name="Google Shape;3598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599" name="Google Shape;3599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0" name="Google Shape;3600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1" name="Google Shape;3601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2" name="Google Shape;3602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3" name="Google Shape;3603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04" name="Google Shape;3604;p48"/>
                <p:cNvCxnSpPr>
                  <a:endCxn id="3599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05" name="Google Shape;3605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06" name="Google Shape;3606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607" name="Google Shape;3607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08" name="Google Shape;3608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2d</a:t>
                  </a:r>
                  <a:endParaRPr/>
                </a:p>
              </p:txBody>
            </p:sp>
          </p:grpSp>
        </p:grpSp>
        <p:grpSp>
          <p:nvGrpSpPr>
            <p:cNvPr id="3609" name="Google Shape;3609;p48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610" name="Google Shape;3610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11" name="Google Shape;3611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2" name="Google Shape;3612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3" name="Google Shape;3613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4" name="Google Shape;3614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5" name="Google Shape;3615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6" name="Google Shape;3616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17" name="Google Shape;3617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18" name="Google Shape;3618;p48"/>
                <p:cNvCxnSpPr>
                  <a:endCxn id="361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19" name="Google Shape;3619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20" name="Google Shape;3620;p4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621" name="Google Shape;3621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2" name="Google Shape;3622;p48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2c</a:t>
                  </a:r>
                  <a:endParaRPr/>
                </a:p>
              </p:txBody>
            </p:sp>
          </p:grpSp>
        </p:grpSp>
        <p:grpSp>
          <p:nvGrpSpPr>
            <p:cNvPr id="3623" name="Google Shape;3623;p48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624" name="Google Shape;3624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25" name="Google Shape;3625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6" name="Google Shape;3626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7" name="Google Shape;3627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8" name="Google Shape;3628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29" name="Google Shape;3629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0" name="Google Shape;3630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1" name="Google Shape;3631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32" name="Google Shape;3632;p48"/>
                <p:cNvCxnSpPr>
                  <a:endCxn id="3627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33" name="Google Shape;3633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34" name="Google Shape;3634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635" name="Google Shape;3635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36" name="Google Shape;3636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2a</a:t>
                  </a:r>
                  <a:endParaRPr/>
                </a:p>
              </p:txBody>
            </p:sp>
          </p:grpSp>
        </p:grpSp>
        <p:cxnSp>
          <p:nvCxnSpPr>
            <p:cNvPr id="3637" name="Google Shape;3637;p48"/>
            <p:cNvCxnSpPr>
              <a:endCxn id="3608" idx="0"/>
            </p:cNvCxnSpPr>
            <p:nvPr/>
          </p:nvCxnSpPr>
          <p:spPr>
            <a:xfrm>
              <a:off x="1991103" y="3173069"/>
              <a:ext cx="4200" cy="9216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38" name="Google Shape;3638;p48"/>
            <p:cNvCxnSpPr/>
            <p:nvPr/>
          </p:nvCxnSpPr>
          <p:spPr>
            <a:xfrm>
              <a:off x="2280478" y="3145660"/>
              <a:ext cx="435814" cy="359474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39" name="Google Shape;3639;p48"/>
            <p:cNvCxnSpPr/>
            <p:nvPr/>
          </p:nvCxnSpPr>
          <p:spPr>
            <a:xfrm>
              <a:off x="1300073" y="3768911"/>
              <a:ext cx="527386" cy="368208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640" name="Google Shape;3640;p48"/>
            <p:cNvCxnSpPr/>
            <p:nvPr/>
          </p:nvCxnSpPr>
          <p:spPr>
            <a:xfrm flipH="1">
              <a:off x="2194462" y="3713972"/>
              <a:ext cx="509583" cy="428945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641" name="Google Shape;3641;p48"/>
          <p:cNvSpPr/>
          <p:nvPr/>
        </p:nvSpPr>
        <p:spPr>
          <a:xfrm>
            <a:off x="5507686" y="1673235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42" name="Google Shape;3642;p48"/>
          <p:cNvGrpSpPr/>
          <p:nvPr/>
        </p:nvGrpSpPr>
        <p:grpSpPr>
          <a:xfrm>
            <a:off x="5731177" y="1809351"/>
            <a:ext cx="2215548" cy="2123152"/>
            <a:chOff x="833331" y="2873352"/>
            <a:chExt cx="2333625" cy="2353163"/>
          </a:xfrm>
        </p:grpSpPr>
        <p:grpSp>
          <p:nvGrpSpPr>
            <p:cNvPr id="3643" name="Google Shape;3643;p48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644" name="Google Shape;3644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45" name="Google Shape;3645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6" name="Google Shape;3646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7" name="Google Shape;3647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8" name="Google Shape;3648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49" name="Google Shape;3649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0" name="Google Shape;3650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1" name="Google Shape;3651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52" name="Google Shape;3652;p48"/>
                <p:cNvCxnSpPr>
                  <a:endCxn id="3647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53" name="Google Shape;3653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54" name="Google Shape;3654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655" name="Google Shape;3655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56" name="Google Shape;3656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3b</a:t>
                  </a:r>
                  <a:endParaRPr/>
                </a:p>
              </p:txBody>
            </p:sp>
          </p:grpSp>
        </p:grpSp>
        <p:grpSp>
          <p:nvGrpSpPr>
            <p:cNvPr id="3657" name="Google Shape;3657;p48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658" name="Google Shape;3658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59" name="Google Shape;3659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0" name="Google Shape;3660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1" name="Google Shape;3661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2" name="Google Shape;3662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3" name="Google Shape;3663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4" name="Google Shape;3664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65" name="Google Shape;3665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66" name="Google Shape;3666;p48"/>
                <p:cNvCxnSpPr>
                  <a:endCxn id="3661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67" name="Google Shape;3667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68" name="Google Shape;3668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669" name="Google Shape;3669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0" name="Google Shape;3670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3d</a:t>
                  </a:r>
                  <a:endParaRPr/>
                </a:p>
              </p:txBody>
            </p:sp>
          </p:grpSp>
        </p:grpSp>
        <p:grpSp>
          <p:nvGrpSpPr>
            <p:cNvPr id="3671" name="Google Shape;3671;p48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672" name="Google Shape;3672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73" name="Google Shape;3673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4" name="Google Shape;3674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5" name="Google Shape;3675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6" name="Google Shape;3676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7" name="Google Shape;3677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8" name="Google Shape;3678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79" name="Google Shape;3679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80" name="Google Shape;3680;p48"/>
                <p:cNvCxnSpPr>
                  <a:endCxn id="367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81" name="Google Shape;3681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82" name="Google Shape;3682;p48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683" name="Google Shape;3683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4" name="Google Shape;3684;p48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/>
                </a:p>
              </p:txBody>
            </p:sp>
          </p:grpSp>
        </p:grpSp>
        <p:grpSp>
          <p:nvGrpSpPr>
            <p:cNvPr id="3685" name="Google Shape;3685;p48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686" name="Google Shape;3686;p48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687" name="Google Shape;3687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8" name="Google Shape;3688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89" name="Google Shape;3689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0" name="Google Shape;3690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1" name="Google Shape;3691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2" name="Google Shape;3692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3" name="Google Shape;3693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694" name="Google Shape;3694;p48"/>
                <p:cNvCxnSpPr>
                  <a:endCxn id="3689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695" name="Google Shape;3695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696" name="Google Shape;3696;p48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697" name="Google Shape;3697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698" name="Google Shape;3698;p48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3a</a:t>
                  </a:r>
                  <a:endParaRPr/>
                </a:p>
              </p:txBody>
            </p:sp>
          </p:grpSp>
        </p:grpSp>
        <p:cxnSp>
          <p:nvCxnSpPr>
            <p:cNvPr id="3699" name="Google Shape;3699;p48"/>
            <p:cNvCxnSpPr/>
            <p:nvPr/>
          </p:nvCxnSpPr>
          <p:spPr>
            <a:xfrm>
              <a:off x="1407477" y="3648621"/>
              <a:ext cx="1204913" cy="635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00" name="Google Shape;3700;p48"/>
            <p:cNvCxnSpPr>
              <a:stCxn id="3645" idx="7"/>
            </p:cNvCxnSpPr>
            <p:nvPr/>
          </p:nvCxnSpPr>
          <p:spPr>
            <a:xfrm>
              <a:off x="2218708" y="3154477"/>
              <a:ext cx="480000" cy="3699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01" name="Google Shape;3701;p48"/>
            <p:cNvCxnSpPr/>
            <p:nvPr/>
          </p:nvCxnSpPr>
          <p:spPr>
            <a:xfrm>
              <a:off x="1300073" y="3786304"/>
              <a:ext cx="477927" cy="357071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02" name="Google Shape;3702;p48"/>
            <p:cNvCxnSpPr/>
            <p:nvPr/>
          </p:nvCxnSpPr>
          <p:spPr>
            <a:xfrm flipH="1">
              <a:off x="1287553" y="3166946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03" name="Google Shape;3703;p48"/>
            <p:cNvCxnSpPr/>
            <p:nvPr/>
          </p:nvCxnSpPr>
          <p:spPr>
            <a:xfrm flipH="1">
              <a:off x="1596702" y="5224152"/>
              <a:ext cx="673647" cy="236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3704" name="Google Shape;3704;p48"/>
          <p:cNvCxnSpPr/>
          <p:nvPr/>
        </p:nvCxnSpPr>
        <p:spPr>
          <a:xfrm rot="10800000">
            <a:off x="3046707" y="2702855"/>
            <a:ext cx="542552" cy="781201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705" name="Google Shape;3705;p48"/>
          <p:cNvCxnSpPr/>
          <p:nvPr/>
        </p:nvCxnSpPr>
        <p:spPr>
          <a:xfrm flipH="1" rot="10800000">
            <a:off x="5523188" y="2643973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706" name="Google Shape;3706;p48"/>
          <p:cNvSpPr txBox="1"/>
          <p:nvPr/>
        </p:nvSpPr>
        <p:spPr>
          <a:xfrm>
            <a:off x="3493291" y="2801177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sp>
        <p:nvSpPr>
          <p:cNvPr id="3707" name="Google Shape;3707;p48"/>
          <p:cNvSpPr txBox="1"/>
          <p:nvPr/>
        </p:nvSpPr>
        <p:spPr>
          <a:xfrm>
            <a:off x="5543950" y="1714475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/>
          </a:p>
        </p:txBody>
      </p:sp>
      <p:sp>
        <p:nvSpPr>
          <p:cNvPr id="3708" name="Google Shape;3708;p48"/>
          <p:cNvSpPr txBox="1"/>
          <p:nvPr/>
        </p:nvSpPr>
        <p:spPr>
          <a:xfrm>
            <a:off x="707172" y="1925151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AS1</a:t>
            </a:r>
            <a:endParaRPr/>
          </a:p>
        </p:txBody>
      </p:sp>
      <p:grpSp>
        <p:nvGrpSpPr>
          <p:cNvPr id="3709" name="Google Shape;3709;p48"/>
          <p:cNvGrpSpPr/>
          <p:nvPr/>
        </p:nvGrpSpPr>
        <p:grpSpPr>
          <a:xfrm>
            <a:off x="7070827" y="2776082"/>
            <a:ext cx="1701734" cy="616172"/>
            <a:chOff x="7073692" y="5469792"/>
            <a:chExt cx="1701734" cy="616172"/>
          </a:xfrm>
        </p:grpSpPr>
        <p:grpSp>
          <p:nvGrpSpPr>
            <p:cNvPr id="3710" name="Google Shape;3710;p48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711" name="Google Shape;3711;p48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12" name="Google Shape;3712;p48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713" name="Google Shape;3713;p48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4" name="Google Shape;3714;p48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5" name="Google Shape;3715;p48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6" name="Google Shape;3716;p48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7" name="Google Shape;3717;p48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8" name="Google Shape;3718;p48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19" name="Google Shape;3719;p48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720" name="Google Shape;3720;p48"/>
                <p:cNvCxnSpPr>
                  <a:endCxn id="371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721" name="Google Shape;3721;p48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722" name="Google Shape;3722;p48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3723" name="Google Shape;3723;p48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24" name="Google Shape;3724;p48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3725" name="Google Shape;3725;p48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3726" name="Google Shape;3726;p48"/>
          <p:cNvGrpSpPr/>
          <p:nvPr/>
        </p:nvGrpSpPr>
        <p:grpSpPr>
          <a:xfrm>
            <a:off x="5572752" y="2718777"/>
            <a:ext cx="1150054" cy="814949"/>
            <a:chOff x="5572752" y="2355969"/>
            <a:chExt cx="1150054" cy="814949"/>
          </a:xfrm>
        </p:grpSpPr>
        <p:sp>
          <p:nvSpPr>
            <p:cNvPr id="3727" name="Google Shape;3727;p48"/>
            <p:cNvSpPr/>
            <p:nvPr/>
          </p:nvSpPr>
          <p:spPr>
            <a:xfrm rot="-4002035">
              <a:off x="5467382" y="2625330"/>
              <a:ext cx="768350" cy="276226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8" name="Google Shape;3728;p48"/>
            <p:cNvSpPr txBox="1"/>
            <p:nvPr/>
          </p:nvSpPr>
          <p:spPr>
            <a:xfrm>
              <a:off x="5906829" y="2784958"/>
              <a:ext cx="815977" cy="307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 </a:t>
              </a:r>
              <a:endParaRPr/>
            </a:p>
          </p:txBody>
        </p:sp>
      </p:grpSp>
      <p:grpSp>
        <p:nvGrpSpPr>
          <p:cNvPr id="3729" name="Google Shape;3729;p48"/>
          <p:cNvGrpSpPr/>
          <p:nvPr/>
        </p:nvGrpSpPr>
        <p:grpSpPr>
          <a:xfrm>
            <a:off x="2028828" y="2787494"/>
            <a:ext cx="1413458" cy="902523"/>
            <a:chOff x="2028828" y="2424686"/>
            <a:chExt cx="1413458" cy="902523"/>
          </a:xfrm>
        </p:grpSpPr>
        <p:sp>
          <p:nvSpPr>
            <p:cNvPr id="3730" name="Google Shape;3730;p48"/>
            <p:cNvSpPr txBox="1"/>
            <p:nvPr/>
          </p:nvSpPr>
          <p:spPr>
            <a:xfrm>
              <a:off x="2028828" y="3019432"/>
              <a:ext cx="1260153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AS2,AS3,X </a:t>
              </a:r>
              <a:endParaRPr/>
            </a:p>
          </p:txBody>
        </p:sp>
        <p:sp>
          <p:nvSpPr>
            <p:cNvPr id="3731" name="Google Shape;3731;p48"/>
            <p:cNvSpPr/>
            <p:nvPr/>
          </p:nvSpPr>
          <p:spPr>
            <a:xfrm rot="3445218">
              <a:off x="2734864" y="2684666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2" name="Google Shape;3732;p48"/>
          <p:cNvGrpSpPr/>
          <p:nvPr/>
        </p:nvGrpSpPr>
        <p:grpSpPr>
          <a:xfrm>
            <a:off x="1400150" y="2281383"/>
            <a:ext cx="1113456" cy="802903"/>
            <a:chOff x="4057381" y="2820739"/>
            <a:chExt cx="1113456" cy="802903"/>
          </a:xfrm>
        </p:grpSpPr>
        <p:cxnSp>
          <p:nvCxnSpPr>
            <p:cNvPr id="3733" name="Google Shape;3733;p48"/>
            <p:cNvCxnSpPr/>
            <p:nvPr/>
          </p:nvCxnSpPr>
          <p:spPr>
            <a:xfrm rot="10800000">
              <a:off x="4769093" y="2820739"/>
              <a:ext cx="401744" cy="302376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734" name="Google Shape;3734;p48"/>
            <p:cNvCxnSpPr/>
            <p:nvPr/>
          </p:nvCxnSpPr>
          <p:spPr>
            <a:xfrm rot="10800000">
              <a:off x="4057381" y="3181458"/>
              <a:ext cx="1059565" cy="14171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3735" name="Google Shape;3735;p48"/>
            <p:cNvCxnSpPr/>
            <p:nvPr/>
          </p:nvCxnSpPr>
          <p:spPr>
            <a:xfrm flipH="1">
              <a:off x="4741068" y="3344630"/>
              <a:ext cx="409376" cy="279012"/>
            </a:xfrm>
            <a:prstGeom prst="straightConnector1">
              <a:avLst/>
            </a:prstGeom>
            <a:solidFill>
              <a:schemeClr val="accent1"/>
            </a:solidFill>
            <a:ln cap="flat" cmpd="sng" w="254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  <p:cxnSp>
        <p:nvCxnSpPr>
          <p:cNvPr id="3736" name="Google Shape;3736;p48"/>
          <p:cNvCxnSpPr>
            <a:stCxn id="3698" idx="1"/>
          </p:cNvCxnSpPr>
          <p:nvPr/>
        </p:nvCxnSpPr>
        <p:spPr>
          <a:xfrm flipH="1">
            <a:off x="3046915" y="2522162"/>
            <a:ext cx="2716800" cy="14400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3737" name="Google Shape;3737;p48"/>
          <p:cNvGrpSpPr/>
          <p:nvPr/>
        </p:nvGrpSpPr>
        <p:grpSpPr>
          <a:xfrm>
            <a:off x="4611025" y="1962864"/>
            <a:ext cx="983452" cy="589890"/>
            <a:chOff x="4611025" y="1600056"/>
            <a:chExt cx="983452" cy="589890"/>
          </a:xfrm>
        </p:grpSpPr>
        <p:sp>
          <p:nvSpPr>
            <p:cNvPr id="3738" name="Google Shape;3738;p48"/>
            <p:cNvSpPr/>
            <p:nvPr/>
          </p:nvSpPr>
          <p:spPr>
            <a:xfrm rot="-186819">
              <a:off x="4617960" y="1893058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9" name="Google Shape;3739;p48"/>
            <p:cNvSpPr txBox="1"/>
            <p:nvPr/>
          </p:nvSpPr>
          <p:spPr>
            <a:xfrm rot="-181440">
              <a:off x="4770795" y="1621326"/>
              <a:ext cx="815320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</a:t>
              </a:r>
              <a:endParaRPr/>
            </a:p>
          </p:txBody>
        </p:sp>
      </p:grpSp>
      <p:sp>
        <p:nvSpPr>
          <p:cNvPr id="3740" name="Google Shape;3740;p48"/>
          <p:cNvSpPr txBox="1"/>
          <p:nvPr/>
        </p:nvSpPr>
        <p:spPr>
          <a:xfrm>
            <a:off x="3478500" y="5238590"/>
            <a:ext cx="5389671" cy="1028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d: OSPF intra-domain routing: to get to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c, forward over outgoing local interface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3741" name="Google Shape;3741;p48"/>
          <p:cNvSpPr txBox="1"/>
          <p:nvPr/>
        </p:nvSpPr>
        <p:spPr>
          <a:xfrm rot="-181440">
            <a:off x="2282548" y="2116378"/>
            <a:ext cx="8153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AS3,X</a:t>
            </a:r>
            <a:endParaRPr/>
          </a:p>
        </p:txBody>
      </p:sp>
      <p:sp>
        <p:nvSpPr>
          <p:cNvPr id="3742" name="Google Shape;3742;p48"/>
          <p:cNvSpPr txBox="1"/>
          <p:nvPr/>
        </p:nvSpPr>
        <p:spPr>
          <a:xfrm>
            <a:off x="604729" y="1189190"/>
            <a:ext cx="72700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Q: how does router set forwarding table entry to distant prefix?</a:t>
            </a:r>
            <a:endParaRPr/>
          </a:p>
        </p:txBody>
      </p:sp>
      <p:grpSp>
        <p:nvGrpSpPr>
          <p:cNvPr id="3743" name="Google Shape;3743;p48"/>
          <p:cNvGrpSpPr/>
          <p:nvPr/>
        </p:nvGrpSpPr>
        <p:grpSpPr>
          <a:xfrm>
            <a:off x="1149470" y="2245331"/>
            <a:ext cx="1300492" cy="1068501"/>
            <a:chOff x="1149470" y="2245331"/>
            <a:chExt cx="1300492" cy="1068501"/>
          </a:xfrm>
        </p:grpSpPr>
        <p:sp>
          <p:nvSpPr>
            <p:cNvPr id="3744" name="Google Shape;3744;p48"/>
            <p:cNvSpPr txBox="1"/>
            <p:nvPr/>
          </p:nvSpPr>
          <p:spPr>
            <a:xfrm>
              <a:off x="2165447" y="2998844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3745" name="Google Shape;3745;p48"/>
            <p:cNvSpPr txBox="1"/>
            <p:nvPr/>
          </p:nvSpPr>
          <p:spPr>
            <a:xfrm>
              <a:off x="1458923" y="3006055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  <p:sp>
          <p:nvSpPr>
            <p:cNvPr id="3746" name="Google Shape;3746;p48"/>
            <p:cNvSpPr txBox="1"/>
            <p:nvPr/>
          </p:nvSpPr>
          <p:spPr>
            <a:xfrm>
              <a:off x="1149470" y="2245331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3747" name="Google Shape;3747;p48"/>
            <p:cNvSpPr txBox="1"/>
            <p:nvPr/>
          </p:nvSpPr>
          <p:spPr>
            <a:xfrm>
              <a:off x="1339883" y="2623598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3748" name="Google Shape;3748;p48"/>
          <p:cNvGrpSpPr/>
          <p:nvPr/>
        </p:nvGrpSpPr>
        <p:grpSpPr>
          <a:xfrm>
            <a:off x="537654" y="3292241"/>
            <a:ext cx="1694528" cy="2998177"/>
            <a:chOff x="537654" y="3292241"/>
            <a:chExt cx="1694528" cy="2998177"/>
          </a:xfrm>
        </p:grpSpPr>
        <p:sp>
          <p:nvSpPr>
            <p:cNvPr id="3749" name="Google Shape;3749;p48"/>
            <p:cNvSpPr/>
            <p:nvPr/>
          </p:nvSpPr>
          <p:spPr>
            <a:xfrm flipH="1" rot="10326036">
              <a:off x="771808" y="3379309"/>
              <a:ext cx="1333280" cy="959366"/>
            </a:xfrm>
            <a:custGeom>
              <a:rect b="b" l="l" r="r" t="t"/>
              <a:pathLst>
                <a:path extrusionOk="0" h="1143414" w="1332977">
                  <a:moveTo>
                    <a:pt x="1029955" y="1143414"/>
                  </a:moveTo>
                  <a:cubicBezTo>
                    <a:pt x="771645" y="868623"/>
                    <a:pt x="908943" y="903822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1125143" y="751678"/>
                    <a:pt x="1116033" y="592331"/>
                    <a:pt x="1332977" y="1045574"/>
                  </a:cubicBezTo>
                  <a:cubicBezTo>
                    <a:pt x="1183663" y="1029001"/>
                    <a:pt x="1194267" y="1059672"/>
                    <a:pt x="1029955" y="1143414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50" name="Google Shape;3750;p48"/>
            <p:cNvGrpSpPr/>
            <p:nvPr/>
          </p:nvGrpSpPr>
          <p:grpSpPr>
            <a:xfrm>
              <a:off x="537654" y="4169528"/>
              <a:ext cx="1694528" cy="2120890"/>
              <a:chOff x="537654" y="4169528"/>
              <a:chExt cx="1694528" cy="2120890"/>
            </a:xfrm>
          </p:grpSpPr>
          <p:sp>
            <p:nvSpPr>
              <p:cNvPr id="3751" name="Google Shape;3751;p48"/>
              <p:cNvSpPr/>
              <p:nvPr/>
            </p:nvSpPr>
            <p:spPr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52" name="Google Shape;3752;p48"/>
              <p:cNvGrpSpPr/>
              <p:nvPr/>
            </p:nvGrpSpPr>
            <p:grpSpPr>
              <a:xfrm>
                <a:off x="812795" y="5933293"/>
                <a:ext cx="1035051" cy="357125"/>
                <a:chOff x="4128649" y="3606801"/>
                <a:chExt cx="568332" cy="338455"/>
              </a:xfrm>
            </p:grpSpPr>
            <p:sp>
              <p:nvSpPr>
                <p:cNvPr id="3753" name="Google Shape;3753;p48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4" name="Google Shape;3754;p48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55" name="Google Shape;3755;p48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756" name="Google Shape;3756;p48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757" name="Google Shape;3757;p48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3758" name="Google Shape;3758;p48"/>
              <p:cNvSpPr/>
              <p:nvPr/>
            </p:nvSpPr>
            <p:spPr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3759" name="Google Shape;3759;p48"/>
              <p:cNvCxnSpPr>
                <a:endCxn id="3754" idx="1"/>
              </p:cNvCxnSpPr>
              <p:nvPr/>
            </p:nvCxnSpPr>
            <p:spPr>
              <a:xfrm>
                <a:off x="801395" y="4466956"/>
                <a:ext cx="11400" cy="1644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60" name="Google Shape;3760;p48"/>
              <p:cNvCxnSpPr>
                <a:endCxn id="3754" idx="3"/>
              </p:cNvCxnSpPr>
              <p:nvPr/>
            </p:nvCxnSpPr>
            <p:spPr>
              <a:xfrm>
                <a:off x="1842745" y="4466956"/>
                <a:ext cx="5100" cy="1644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3761" name="Google Shape;3761;p48"/>
              <p:cNvGrpSpPr/>
              <p:nvPr/>
            </p:nvGrpSpPr>
            <p:grpSpPr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3762" name="Google Shape;3762;p48"/>
                <p:cNvSpPr/>
                <p:nvPr/>
              </p:nvSpPr>
              <p:spPr>
                <a:xfrm flipH="1" rot="10800000">
                  <a:off x="2186832" y="1690517"/>
                  <a:ext cx="1194859" cy="314302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3" name="Google Shape;3763;p48"/>
                <p:cNvSpPr/>
                <p:nvPr/>
              </p:nvSpPr>
              <p:spPr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4" name="Google Shape;3764;p48"/>
                <p:cNvSpPr/>
                <p:nvPr/>
              </p:nvSpPr>
              <p:spPr>
                <a:xfrm flipH="1" rot="10800000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5" name="Google Shape;3765;p48"/>
                <p:cNvSpPr/>
                <p:nvPr/>
              </p:nvSpPr>
              <p:spPr>
                <a:xfrm>
                  <a:off x="2490400" y="1671469"/>
                  <a:ext cx="582428" cy="15715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6" name="Google Shape;3766;p48"/>
                <p:cNvSpPr/>
                <p:nvPr/>
              </p:nvSpPr>
              <p:spPr>
                <a:xfrm>
                  <a:off x="2430393" y="1630197"/>
                  <a:ext cx="702443" cy="10952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7" name="Google Shape;3767;p48"/>
                <p:cNvSpPr/>
                <p:nvPr/>
              </p:nvSpPr>
              <p:spPr>
                <a:xfrm>
                  <a:off x="2892805" y="1723852"/>
                  <a:ext cx="257680" cy="952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68" name="Google Shape;3768;p48"/>
                <p:cNvSpPr/>
                <p:nvPr/>
              </p:nvSpPr>
              <p:spPr>
                <a:xfrm>
                  <a:off x="2418037" y="1725440"/>
                  <a:ext cx="254150" cy="9524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769" name="Google Shape;3769;p48"/>
                <p:cNvCxnSpPr>
                  <a:endCxn id="3764" idx="2"/>
                </p:cNvCxnSpPr>
                <p:nvPr/>
              </p:nvCxnSpPr>
              <p:spPr>
                <a:xfrm rot="10800000">
                  <a:off x="2183302" y="1731789"/>
                  <a:ext cx="3600" cy="12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770" name="Google Shape;3770;p48"/>
                <p:cNvCxnSpPr/>
                <p:nvPr/>
              </p:nvCxnSpPr>
              <p:spPr>
                <a:xfrm rot="10800000">
                  <a:off x="3379926" y="1728615"/>
                  <a:ext cx="3530" cy="12222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sp>
            <p:nvSpPr>
              <p:cNvPr id="3771" name="Google Shape;3771;p48"/>
              <p:cNvSpPr/>
              <p:nvPr/>
            </p:nvSpPr>
            <p:spPr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2" name="Google Shape;3772;p48"/>
              <p:cNvSpPr txBox="1"/>
              <p:nvPr/>
            </p:nvSpPr>
            <p:spPr>
              <a:xfrm>
                <a:off x="540390" y="4583226"/>
                <a:ext cx="620971" cy="3111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dest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3" name="Google Shape;3773;p48"/>
              <p:cNvSpPr txBox="1"/>
              <p:nvPr/>
            </p:nvSpPr>
            <p:spPr>
              <a:xfrm>
                <a:off x="1162170" y="4587898"/>
                <a:ext cx="1070012" cy="3111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interface</a:t>
                </a:r>
                <a:endParaRPr/>
              </a:p>
            </p:txBody>
          </p:sp>
          <p:cxnSp>
            <p:nvCxnSpPr>
              <p:cNvPr id="3774" name="Google Shape;3774;p48"/>
              <p:cNvCxnSpPr/>
              <p:nvPr/>
            </p:nvCxnSpPr>
            <p:spPr>
              <a:xfrm>
                <a:off x="1154183" y="4593421"/>
                <a:ext cx="1345" cy="1293547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775" name="Google Shape;3775;p48"/>
              <p:cNvCxnSpPr/>
              <p:nvPr/>
            </p:nvCxnSpPr>
            <p:spPr>
              <a:xfrm rot="10800000">
                <a:off x="537654" y="4911108"/>
                <a:ext cx="1679208" cy="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3776" name="Google Shape;3776;p48"/>
              <p:cNvSpPr txBox="1"/>
              <p:nvPr/>
            </p:nvSpPr>
            <p:spPr>
              <a:xfrm>
                <a:off x="597755" y="4905652"/>
                <a:ext cx="415498" cy="7779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</p:txBody>
          </p:sp>
          <p:sp>
            <p:nvSpPr>
              <p:cNvPr id="3777" name="Google Shape;3777;p48"/>
              <p:cNvSpPr txBox="1"/>
              <p:nvPr/>
            </p:nvSpPr>
            <p:spPr>
              <a:xfrm>
                <a:off x="649592" y="5234010"/>
                <a:ext cx="3386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  <p:sp>
            <p:nvSpPr>
              <p:cNvPr id="3778" name="Google Shape;3778;p48"/>
              <p:cNvSpPr txBox="1"/>
              <p:nvPr/>
            </p:nvSpPr>
            <p:spPr>
              <a:xfrm>
                <a:off x="1230781" y="4917583"/>
                <a:ext cx="415498" cy="7779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</p:txBody>
          </p:sp>
          <p:sp>
            <p:nvSpPr>
              <p:cNvPr id="3779" name="Google Shape;3779;p48"/>
              <p:cNvSpPr txBox="1"/>
              <p:nvPr/>
            </p:nvSpPr>
            <p:spPr>
              <a:xfrm>
                <a:off x="1308433" y="5241003"/>
                <a:ext cx="31304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/>
              </a:p>
            </p:txBody>
          </p:sp>
        </p:grpSp>
      </p:grpSp>
      <p:cxnSp>
        <p:nvCxnSpPr>
          <p:cNvPr id="3780" name="Google Shape;3780;p48"/>
          <p:cNvCxnSpPr/>
          <p:nvPr/>
        </p:nvCxnSpPr>
        <p:spPr>
          <a:xfrm flipH="1" rot="10800000">
            <a:off x="2219982" y="3159942"/>
            <a:ext cx="300087" cy="183452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3781" name="Google Shape;3781;p48"/>
          <p:cNvSpPr txBox="1"/>
          <p:nvPr/>
        </p:nvSpPr>
        <p:spPr>
          <a:xfrm>
            <a:off x="7035014" y="3728816"/>
            <a:ext cx="13003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physical link</a:t>
            </a:r>
            <a:endParaRPr/>
          </a:p>
        </p:txBody>
      </p:sp>
      <p:sp>
        <p:nvSpPr>
          <p:cNvPr id="3782" name="Google Shape;3782;p48"/>
          <p:cNvSpPr txBox="1"/>
          <p:nvPr/>
        </p:nvSpPr>
        <p:spPr>
          <a:xfrm>
            <a:off x="396605" y="2859586"/>
            <a:ext cx="1122212" cy="761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local link interfaces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1a, 1d</a:t>
            </a:r>
            <a:endParaRPr/>
          </a:p>
        </p:txBody>
      </p:sp>
      <p:sp>
        <p:nvSpPr>
          <p:cNvPr id="3783" name="Google Shape;3783;p4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3784" name="Google Shape;3784;p4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3785" name="Google Shape;3785;p48"/>
          <p:cNvGrpSpPr/>
          <p:nvPr/>
        </p:nvGrpSpPr>
        <p:grpSpPr>
          <a:xfrm>
            <a:off x="1331251" y="2431189"/>
            <a:ext cx="961014" cy="810304"/>
            <a:chOff x="1331251" y="2431189"/>
            <a:chExt cx="961014" cy="810304"/>
          </a:xfrm>
        </p:grpSpPr>
        <p:cxnSp>
          <p:nvCxnSpPr>
            <p:cNvPr id="3786" name="Google Shape;3786;p48"/>
            <p:cNvCxnSpPr/>
            <p:nvPr/>
          </p:nvCxnSpPr>
          <p:spPr>
            <a:xfrm rot="10800000">
              <a:off x="1331251" y="2431189"/>
              <a:ext cx="48189" cy="810304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87" name="Google Shape;3787;p48"/>
            <p:cNvCxnSpPr/>
            <p:nvPr/>
          </p:nvCxnSpPr>
          <p:spPr>
            <a:xfrm flipH="1" rot="10800000">
              <a:off x="1381115" y="2850809"/>
              <a:ext cx="104212" cy="372686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88" name="Google Shape;3788;p48"/>
            <p:cNvCxnSpPr/>
            <p:nvPr/>
          </p:nvCxnSpPr>
          <p:spPr>
            <a:xfrm flipH="1" rot="10800000">
              <a:off x="1386317" y="3162800"/>
              <a:ext cx="168546" cy="58842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789" name="Google Shape;3789;p48"/>
            <p:cNvCxnSpPr/>
            <p:nvPr/>
          </p:nvCxnSpPr>
          <p:spPr>
            <a:xfrm flipH="1" rot="10800000">
              <a:off x="1364971" y="3164519"/>
              <a:ext cx="927294" cy="67886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37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3" name="Shape 3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4" name="Google Shape;3794;p49"/>
          <p:cNvSpPr txBox="1"/>
          <p:nvPr>
            <p:ph type="title"/>
          </p:nvPr>
        </p:nvSpPr>
        <p:spPr>
          <a:xfrm>
            <a:off x="533400" y="0"/>
            <a:ext cx="820029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BGP, OSPF, forwarding table entries</a:t>
            </a:r>
            <a:endParaRPr/>
          </a:p>
        </p:txBody>
      </p:sp>
      <p:sp>
        <p:nvSpPr>
          <p:cNvPr id="3795" name="Google Shape;3795;p49"/>
          <p:cNvSpPr txBox="1"/>
          <p:nvPr>
            <p:ph idx="1" type="body"/>
          </p:nvPr>
        </p:nvSpPr>
        <p:spPr>
          <a:xfrm>
            <a:off x="3455674" y="4619374"/>
            <a:ext cx="5183508" cy="5519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▪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recall: 1a, 1b, 1c learn about dest X via iBGP from 1c: “path to X goes through 1c”</a:t>
            </a:r>
            <a:endParaRPr/>
          </a:p>
        </p:txBody>
      </p:sp>
      <p:pic>
        <p:nvPicPr>
          <p:cNvPr descr="underline_base" id="3796" name="Google Shape;3796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800100"/>
            <a:ext cx="7966198" cy="235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97" name="Google Shape;3797;p49"/>
          <p:cNvGrpSpPr/>
          <p:nvPr/>
        </p:nvGrpSpPr>
        <p:grpSpPr>
          <a:xfrm>
            <a:off x="624887" y="1814322"/>
            <a:ext cx="2557336" cy="1719017"/>
            <a:chOff x="-2170772" y="2784954"/>
            <a:chExt cx="2712783" cy="1853712"/>
          </a:xfrm>
        </p:grpSpPr>
        <p:sp>
          <p:nvSpPr>
            <p:cNvPr id="3798" name="Google Shape;3798;p49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99" name="Google Shape;3799;p49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3800" name="Google Shape;3800;p49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801" name="Google Shape;3801;p49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802" name="Google Shape;3802;p49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3" name="Google Shape;3803;p49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4" name="Google Shape;3804;p49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5" name="Google Shape;3805;p49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6" name="Google Shape;3806;p49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7" name="Google Shape;3807;p49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08" name="Google Shape;3808;p49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809" name="Google Shape;3809;p49"/>
                  <p:cNvCxnSpPr>
                    <a:endCxn id="3804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810" name="Google Shape;3810;p49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811" name="Google Shape;3811;p4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812" name="Google Shape;3812;p49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3" name="Google Shape;3813;p49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3814" name="Google Shape;3814;p49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815" name="Google Shape;3815;p49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816" name="Google Shape;3816;p49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7" name="Google Shape;3817;p49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8" name="Google Shape;3818;p49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19" name="Google Shape;3819;p49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0" name="Google Shape;3820;p49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1" name="Google Shape;3821;p49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2" name="Google Shape;3822;p49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823" name="Google Shape;3823;p49"/>
                  <p:cNvCxnSpPr>
                    <a:endCxn id="3818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824" name="Google Shape;3824;p49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825" name="Google Shape;3825;p4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826" name="Google Shape;3826;p49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27" name="Google Shape;3827;p49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3828" name="Google Shape;3828;p49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829" name="Google Shape;3829;p49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830" name="Google Shape;3830;p49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1" name="Google Shape;3831;p49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2" name="Google Shape;3832;p49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3" name="Google Shape;3833;p49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4" name="Google Shape;3834;p49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5" name="Google Shape;3835;p49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36" name="Google Shape;3836;p49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837" name="Google Shape;3837;p49"/>
                  <p:cNvCxnSpPr>
                    <a:endCxn id="3832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838" name="Google Shape;3838;p49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839" name="Google Shape;3839;p49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3840" name="Google Shape;3840;p49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1" name="Google Shape;3841;p49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3842" name="Google Shape;3842;p49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3843" name="Google Shape;3843;p49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3844" name="Google Shape;3844;p49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5" name="Google Shape;3845;p49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6" name="Google Shape;3846;p49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7" name="Google Shape;3847;p49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8" name="Google Shape;3848;p49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49" name="Google Shape;3849;p49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50" name="Google Shape;3850;p49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3851" name="Google Shape;3851;p49"/>
                  <p:cNvCxnSpPr>
                    <a:endCxn id="3846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3852" name="Google Shape;3852;p49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3853" name="Google Shape;3853;p49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3854" name="Google Shape;3854;p49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855" name="Google Shape;3855;p49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3856" name="Google Shape;3856;p49"/>
              <p:cNvCxnSpPr>
                <a:stCxn id="3802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57" name="Google Shape;3857;p49"/>
              <p:cNvCxnSpPr/>
              <p:nvPr/>
            </p:nvCxnSpPr>
            <p:spPr>
              <a:xfrm>
                <a:off x="1315140" y="3783345"/>
                <a:ext cx="489235" cy="35258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58" name="Google Shape;3858;p49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859" name="Google Shape;3859;p49"/>
              <p:cNvCxnSpPr>
                <a:endCxn id="3802" idx="2"/>
              </p:cNvCxnSpPr>
              <p:nvPr/>
            </p:nvCxnSpPr>
            <p:spPr>
              <a:xfrm flipH="1" rot="10800000">
                <a:off x="1319777" y="3078706"/>
                <a:ext cx="417900" cy="456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3860" name="Google Shape;3860;p49"/>
          <p:cNvSpPr/>
          <p:nvPr/>
        </p:nvSpPr>
        <p:spPr>
          <a:xfrm>
            <a:off x="3285692" y="2741493"/>
            <a:ext cx="2545688" cy="1720535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61" name="Google Shape;3861;p49"/>
          <p:cNvGrpSpPr/>
          <p:nvPr/>
        </p:nvGrpSpPr>
        <p:grpSpPr>
          <a:xfrm>
            <a:off x="3506594" y="2881517"/>
            <a:ext cx="2189884" cy="1476371"/>
            <a:chOff x="833331" y="2873352"/>
            <a:chExt cx="2333625" cy="1590649"/>
          </a:xfrm>
        </p:grpSpPr>
        <p:grpSp>
          <p:nvGrpSpPr>
            <p:cNvPr id="3862" name="Google Shape;3862;p49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863" name="Google Shape;3863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864" name="Google Shape;3864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5" name="Google Shape;3865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6" name="Google Shape;3866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7" name="Google Shape;3867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8" name="Google Shape;3868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69" name="Google Shape;3869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0" name="Google Shape;3870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871" name="Google Shape;3871;p49"/>
                <p:cNvCxnSpPr>
                  <a:endCxn id="3866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872" name="Google Shape;3872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873" name="Google Shape;3873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874" name="Google Shape;3874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5" name="Google Shape;3875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2b</a:t>
                  </a:r>
                  <a:endParaRPr/>
                </a:p>
              </p:txBody>
            </p:sp>
          </p:grpSp>
        </p:grpSp>
        <p:grpSp>
          <p:nvGrpSpPr>
            <p:cNvPr id="3876" name="Google Shape;3876;p49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877" name="Google Shape;3877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878" name="Google Shape;3878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9" name="Google Shape;3879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0" name="Google Shape;3880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1" name="Google Shape;3881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2" name="Google Shape;3882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3" name="Google Shape;3883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4" name="Google Shape;3884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885" name="Google Shape;3885;p49"/>
                <p:cNvCxnSpPr>
                  <a:endCxn id="388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886" name="Google Shape;3886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887" name="Google Shape;3887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888" name="Google Shape;3888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89" name="Google Shape;3889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2d</a:t>
                  </a:r>
                  <a:endParaRPr/>
                </a:p>
              </p:txBody>
            </p:sp>
          </p:grpSp>
        </p:grpSp>
        <p:grpSp>
          <p:nvGrpSpPr>
            <p:cNvPr id="3890" name="Google Shape;3890;p49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891" name="Google Shape;3891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892" name="Google Shape;3892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3" name="Google Shape;3893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4" name="Google Shape;3894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5" name="Google Shape;3895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6" name="Google Shape;3896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7" name="Google Shape;3897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98" name="Google Shape;3898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899" name="Google Shape;3899;p49"/>
                <p:cNvCxnSpPr>
                  <a:endCxn id="3894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00" name="Google Shape;3900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01" name="Google Shape;3901;p49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902" name="Google Shape;3902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3" name="Google Shape;3903;p49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2c</a:t>
                  </a:r>
                  <a:endParaRPr/>
                </a:p>
              </p:txBody>
            </p:sp>
          </p:grpSp>
        </p:grpSp>
        <p:grpSp>
          <p:nvGrpSpPr>
            <p:cNvPr id="3904" name="Google Shape;3904;p49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905" name="Google Shape;3905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906" name="Google Shape;3906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7" name="Google Shape;3907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8" name="Google Shape;3908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09" name="Google Shape;3909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0" name="Google Shape;3910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1" name="Google Shape;3911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2" name="Google Shape;3912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913" name="Google Shape;3913;p49"/>
                <p:cNvCxnSpPr>
                  <a:endCxn id="3908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14" name="Google Shape;3914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15" name="Google Shape;3915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916" name="Google Shape;3916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17" name="Google Shape;3917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2a</a:t>
                  </a:r>
                  <a:endParaRPr/>
                </a:p>
              </p:txBody>
            </p:sp>
          </p:grpSp>
        </p:grpSp>
        <p:cxnSp>
          <p:nvCxnSpPr>
            <p:cNvPr id="3918" name="Google Shape;3918;p49"/>
            <p:cNvCxnSpPr>
              <a:endCxn id="3889" idx="0"/>
            </p:cNvCxnSpPr>
            <p:nvPr/>
          </p:nvCxnSpPr>
          <p:spPr>
            <a:xfrm>
              <a:off x="1991103" y="3173069"/>
              <a:ext cx="4200" cy="9216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19" name="Google Shape;3919;p49"/>
            <p:cNvCxnSpPr/>
            <p:nvPr/>
          </p:nvCxnSpPr>
          <p:spPr>
            <a:xfrm>
              <a:off x="2280478" y="3145660"/>
              <a:ext cx="435814" cy="359474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20" name="Google Shape;3920;p49"/>
            <p:cNvCxnSpPr/>
            <p:nvPr/>
          </p:nvCxnSpPr>
          <p:spPr>
            <a:xfrm>
              <a:off x="1300073" y="3768911"/>
              <a:ext cx="527386" cy="368208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21" name="Google Shape;3921;p49"/>
            <p:cNvCxnSpPr/>
            <p:nvPr/>
          </p:nvCxnSpPr>
          <p:spPr>
            <a:xfrm flipH="1">
              <a:off x="2194462" y="3713972"/>
              <a:ext cx="509583" cy="428945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3922" name="Google Shape;3922;p49"/>
          <p:cNvSpPr/>
          <p:nvPr/>
        </p:nvSpPr>
        <p:spPr>
          <a:xfrm>
            <a:off x="5507686" y="1673235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23" name="Google Shape;3923;p49"/>
          <p:cNvGrpSpPr/>
          <p:nvPr/>
        </p:nvGrpSpPr>
        <p:grpSpPr>
          <a:xfrm>
            <a:off x="5731177" y="1809351"/>
            <a:ext cx="2215548" cy="1435167"/>
            <a:chOff x="833331" y="2873352"/>
            <a:chExt cx="2333625" cy="1590649"/>
          </a:xfrm>
        </p:grpSpPr>
        <p:grpSp>
          <p:nvGrpSpPr>
            <p:cNvPr id="3924" name="Google Shape;3924;p49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3925" name="Google Shape;3925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926" name="Google Shape;3926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7" name="Google Shape;3927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8" name="Google Shape;3928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29" name="Google Shape;3929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0" name="Google Shape;3930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1" name="Google Shape;3931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2" name="Google Shape;3932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933" name="Google Shape;3933;p49"/>
                <p:cNvCxnSpPr>
                  <a:endCxn id="3928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34" name="Google Shape;3934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35" name="Google Shape;3935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936" name="Google Shape;3936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37" name="Google Shape;3937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3b</a:t>
                  </a:r>
                  <a:endParaRPr/>
                </a:p>
              </p:txBody>
            </p:sp>
          </p:grpSp>
        </p:grpSp>
        <p:grpSp>
          <p:nvGrpSpPr>
            <p:cNvPr id="3938" name="Google Shape;3938;p49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3939" name="Google Shape;3939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940" name="Google Shape;3940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1" name="Google Shape;3941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2" name="Google Shape;3942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3" name="Google Shape;3943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4" name="Google Shape;3944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5" name="Google Shape;3945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46" name="Google Shape;3946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947" name="Google Shape;3947;p49"/>
                <p:cNvCxnSpPr>
                  <a:endCxn id="3942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48" name="Google Shape;3948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49" name="Google Shape;3949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950" name="Google Shape;3950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1" name="Google Shape;3951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3d</a:t>
                  </a:r>
                  <a:endParaRPr/>
                </a:p>
              </p:txBody>
            </p:sp>
          </p:grpSp>
        </p:grpSp>
        <p:grpSp>
          <p:nvGrpSpPr>
            <p:cNvPr id="3952" name="Google Shape;3952;p49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3953" name="Google Shape;3953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954" name="Google Shape;3954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5" name="Google Shape;3955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6" name="Google Shape;3956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7" name="Google Shape;3957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8" name="Google Shape;3958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59" name="Google Shape;3959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0" name="Google Shape;3960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961" name="Google Shape;3961;p49"/>
                <p:cNvCxnSpPr>
                  <a:endCxn id="3956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62" name="Google Shape;3962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63" name="Google Shape;3963;p49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3964" name="Google Shape;3964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5" name="Google Shape;3965;p49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3c</a:t>
                  </a:r>
                  <a:endParaRPr/>
                </a:p>
              </p:txBody>
            </p:sp>
          </p:grpSp>
        </p:grpSp>
        <p:grpSp>
          <p:nvGrpSpPr>
            <p:cNvPr id="3966" name="Google Shape;3966;p49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3967" name="Google Shape;3967;p49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3968" name="Google Shape;3968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69" name="Google Shape;3969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0" name="Google Shape;3970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1" name="Google Shape;3971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2" name="Google Shape;3972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3" name="Google Shape;3973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4" name="Google Shape;3974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975" name="Google Shape;3975;p49"/>
                <p:cNvCxnSpPr>
                  <a:endCxn id="397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3976" name="Google Shape;3976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3977" name="Google Shape;3977;p49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3978" name="Google Shape;3978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79" name="Google Shape;3979;p49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3a</a:t>
                  </a:r>
                  <a:endParaRPr/>
                </a:p>
              </p:txBody>
            </p:sp>
          </p:grpSp>
        </p:grpSp>
        <p:cxnSp>
          <p:nvCxnSpPr>
            <p:cNvPr id="3980" name="Google Shape;3980;p49"/>
            <p:cNvCxnSpPr/>
            <p:nvPr/>
          </p:nvCxnSpPr>
          <p:spPr>
            <a:xfrm>
              <a:off x="1407477" y="3648621"/>
              <a:ext cx="1204913" cy="6353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81" name="Google Shape;3981;p49"/>
            <p:cNvCxnSpPr>
              <a:stCxn id="3926" idx="7"/>
            </p:cNvCxnSpPr>
            <p:nvPr/>
          </p:nvCxnSpPr>
          <p:spPr>
            <a:xfrm>
              <a:off x="2218708" y="3154477"/>
              <a:ext cx="480000" cy="3699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82" name="Google Shape;3982;p49"/>
            <p:cNvCxnSpPr/>
            <p:nvPr/>
          </p:nvCxnSpPr>
          <p:spPr>
            <a:xfrm>
              <a:off x="1300073" y="3786304"/>
              <a:ext cx="477927" cy="357071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3983" name="Google Shape;3983;p49"/>
            <p:cNvCxnSpPr/>
            <p:nvPr/>
          </p:nvCxnSpPr>
          <p:spPr>
            <a:xfrm flipH="1">
              <a:off x="1287553" y="3166946"/>
              <a:ext cx="508002" cy="34925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3984" name="Google Shape;3984;p49"/>
          <p:cNvCxnSpPr/>
          <p:nvPr/>
        </p:nvCxnSpPr>
        <p:spPr>
          <a:xfrm rot="10800000">
            <a:off x="3046707" y="2702855"/>
            <a:ext cx="542552" cy="781201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985" name="Google Shape;3985;p49"/>
          <p:cNvCxnSpPr/>
          <p:nvPr/>
        </p:nvCxnSpPr>
        <p:spPr>
          <a:xfrm flipH="1" rot="10800000">
            <a:off x="5523188" y="2643973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86" name="Google Shape;3986;p49"/>
          <p:cNvSpPr txBox="1"/>
          <p:nvPr/>
        </p:nvSpPr>
        <p:spPr>
          <a:xfrm>
            <a:off x="3493291" y="2801177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sp>
        <p:nvSpPr>
          <p:cNvPr id="3987" name="Google Shape;3987;p49"/>
          <p:cNvSpPr txBox="1"/>
          <p:nvPr/>
        </p:nvSpPr>
        <p:spPr>
          <a:xfrm>
            <a:off x="5543950" y="1714475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/>
          </a:p>
        </p:txBody>
      </p:sp>
      <p:sp>
        <p:nvSpPr>
          <p:cNvPr id="3988" name="Google Shape;3988;p49"/>
          <p:cNvSpPr txBox="1"/>
          <p:nvPr/>
        </p:nvSpPr>
        <p:spPr>
          <a:xfrm>
            <a:off x="707172" y="1925151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AS1</a:t>
            </a:r>
            <a:endParaRPr/>
          </a:p>
        </p:txBody>
      </p:sp>
      <p:grpSp>
        <p:nvGrpSpPr>
          <p:cNvPr id="3989" name="Google Shape;3989;p49"/>
          <p:cNvGrpSpPr/>
          <p:nvPr/>
        </p:nvGrpSpPr>
        <p:grpSpPr>
          <a:xfrm>
            <a:off x="7070827" y="2776082"/>
            <a:ext cx="1701734" cy="616172"/>
            <a:chOff x="7073692" y="5469792"/>
            <a:chExt cx="1701734" cy="616172"/>
          </a:xfrm>
        </p:grpSpPr>
        <p:grpSp>
          <p:nvGrpSpPr>
            <p:cNvPr id="3990" name="Google Shape;3990;p49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3991" name="Google Shape;3991;p49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992" name="Google Shape;3992;p49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3993" name="Google Shape;3993;p49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4" name="Google Shape;3994;p49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5" name="Google Shape;3995;p49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6" name="Google Shape;3996;p49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7" name="Google Shape;3997;p49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8" name="Google Shape;3998;p49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999" name="Google Shape;3999;p49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000" name="Google Shape;4000;p49"/>
                <p:cNvCxnSpPr>
                  <a:endCxn id="399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001" name="Google Shape;4001;p49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002" name="Google Shape;4002;p49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4003" name="Google Shape;4003;p49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04" name="Google Shape;4004;p49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4005" name="Google Shape;4005;p49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006" name="Google Shape;4006;p49"/>
          <p:cNvSpPr txBox="1"/>
          <p:nvPr/>
        </p:nvSpPr>
        <p:spPr>
          <a:xfrm>
            <a:off x="3478500" y="5238590"/>
            <a:ext cx="5389671" cy="1028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d: OSPF intra-domain routing: to get to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c, forward over outgoing local interface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4007" name="Google Shape;4007;p49"/>
          <p:cNvSpPr txBox="1"/>
          <p:nvPr/>
        </p:nvSpPr>
        <p:spPr>
          <a:xfrm>
            <a:off x="604729" y="1189190"/>
            <a:ext cx="727006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Q: how does router set forwarding table entry to distant prefix?</a:t>
            </a:r>
            <a:endParaRPr/>
          </a:p>
        </p:txBody>
      </p:sp>
      <p:grpSp>
        <p:nvGrpSpPr>
          <p:cNvPr id="4008" name="Google Shape;4008;p49"/>
          <p:cNvGrpSpPr/>
          <p:nvPr/>
        </p:nvGrpSpPr>
        <p:grpSpPr>
          <a:xfrm>
            <a:off x="537654" y="2663815"/>
            <a:ext cx="1694528" cy="3626603"/>
            <a:chOff x="537654" y="2663815"/>
            <a:chExt cx="1694528" cy="3626603"/>
          </a:xfrm>
        </p:grpSpPr>
        <p:sp>
          <p:nvSpPr>
            <p:cNvPr id="4009" name="Google Shape;4009;p49"/>
            <p:cNvSpPr/>
            <p:nvPr/>
          </p:nvSpPr>
          <p:spPr>
            <a:xfrm flipH="1" rot="10326036">
              <a:off x="726574" y="2724170"/>
              <a:ext cx="991619" cy="1641218"/>
            </a:xfrm>
            <a:custGeom>
              <a:rect b="b" l="l" r="r" t="t"/>
              <a:pathLst>
                <a:path extrusionOk="0" h="1956074" w="991394">
                  <a:moveTo>
                    <a:pt x="271973" y="1956074"/>
                  </a:moveTo>
                  <a:cubicBezTo>
                    <a:pt x="357744" y="1054071"/>
                    <a:pt x="286439" y="1036036"/>
                    <a:pt x="0" y="164654"/>
                  </a:cubicBezTo>
                  <a:cubicBezTo>
                    <a:pt x="346878" y="170249"/>
                    <a:pt x="644516" y="-5465"/>
                    <a:pt x="991394" y="130"/>
                  </a:cubicBezTo>
                  <a:cubicBezTo>
                    <a:pt x="818067" y="853650"/>
                    <a:pt x="760467" y="804686"/>
                    <a:pt x="628320" y="1842100"/>
                  </a:cubicBezTo>
                  <a:cubicBezTo>
                    <a:pt x="479006" y="1825527"/>
                    <a:pt x="436285" y="1872332"/>
                    <a:pt x="271973" y="1956074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10" name="Google Shape;4010;p49"/>
            <p:cNvGrpSpPr/>
            <p:nvPr/>
          </p:nvGrpSpPr>
          <p:grpSpPr>
            <a:xfrm>
              <a:off x="537654" y="4169528"/>
              <a:ext cx="1694528" cy="2120890"/>
              <a:chOff x="537654" y="4169528"/>
              <a:chExt cx="1694528" cy="2120890"/>
            </a:xfrm>
          </p:grpSpPr>
          <p:sp>
            <p:nvSpPr>
              <p:cNvPr id="4011" name="Google Shape;4011;p49"/>
              <p:cNvSpPr/>
              <p:nvPr/>
            </p:nvSpPr>
            <p:spPr>
              <a:xfrm rot="10800000">
                <a:off x="809301" y="4261100"/>
                <a:ext cx="1027112" cy="994484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12" name="Google Shape;4012;p49"/>
              <p:cNvGrpSpPr/>
              <p:nvPr/>
            </p:nvGrpSpPr>
            <p:grpSpPr>
              <a:xfrm>
                <a:off x="812795" y="5933293"/>
                <a:ext cx="1035051" cy="357125"/>
                <a:chOff x="4128649" y="3606801"/>
                <a:chExt cx="568332" cy="338455"/>
              </a:xfrm>
            </p:grpSpPr>
            <p:sp>
              <p:nvSpPr>
                <p:cNvPr id="4013" name="Google Shape;4013;p49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4" name="Google Shape;4014;p49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15" name="Google Shape;4015;p49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016" name="Google Shape;4016;p49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017" name="Google Shape;4017;p49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018" name="Google Shape;4018;p49"/>
              <p:cNvSpPr/>
              <p:nvPr/>
            </p:nvSpPr>
            <p:spPr>
              <a:xfrm>
                <a:off x="817079" y="5203658"/>
                <a:ext cx="1027112" cy="860514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019" name="Google Shape;4019;p49"/>
              <p:cNvCxnSpPr>
                <a:endCxn id="4014" idx="1"/>
              </p:cNvCxnSpPr>
              <p:nvPr/>
            </p:nvCxnSpPr>
            <p:spPr>
              <a:xfrm>
                <a:off x="801395" y="4466956"/>
                <a:ext cx="11400" cy="1644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020" name="Google Shape;4020;p49"/>
              <p:cNvCxnSpPr>
                <a:endCxn id="4014" idx="3"/>
              </p:cNvCxnSpPr>
              <p:nvPr/>
            </p:nvCxnSpPr>
            <p:spPr>
              <a:xfrm>
                <a:off x="1842745" y="4466956"/>
                <a:ext cx="5100" cy="1644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021" name="Google Shape;4021;p49"/>
              <p:cNvGrpSpPr/>
              <p:nvPr/>
            </p:nvGrpSpPr>
            <p:grpSpPr>
              <a:xfrm>
                <a:off x="777993" y="4169528"/>
                <a:ext cx="1079500" cy="395024"/>
                <a:chOff x="2183302" y="1574638"/>
                <a:chExt cx="1200154" cy="430181"/>
              </a:xfrm>
            </p:grpSpPr>
            <p:sp>
              <p:nvSpPr>
                <p:cNvPr id="4022" name="Google Shape;4022;p49"/>
                <p:cNvSpPr/>
                <p:nvPr/>
              </p:nvSpPr>
              <p:spPr>
                <a:xfrm flipH="1" rot="10800000">
                  <a:off x="2186832" y="1690517"/>
                  <a:ext cx="1194859" cy="314302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3" name="Google Shape;4023;p49"/>
                <p:cNvSpPr/>
                <p:nvPr/>
              </p:nvSpPr>
              <p:spPr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4" name="Google Shape;4024;p49"/>
                <p:cNvSpPr/>
                <p:nvPr/>
              </p:nvSpPr>
              <p:spPr>
                <a:xfrm flipH="1" rot="10800000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5" name="Google Shape;4025;p49"/>
                <p:cNvSpPr/>
                <p:nvPr/>
              </p:nvSpPr>
              <p:spPr>
                <a:xfrm>
                  <a:off x="2490400" y="1671469"/>
                  <a:ext cx="582428" cy="15715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6" name="Google Shape;4026;p49"/>
                <p:cNvSpPr/>
                <p:nvPr/>
              </p:nvSpPr>
              <p:spPr>
                <a:xfrm>
                  <a:off x="2430393" y="1630197"/>
                  <a:ext cx="702443" cy="10952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7" name="Google Shape;4027;p49"/>
                <p:cNvSpPr/>
                <p:nvPr/>
              </p:nvSpPr>
              <p:spPr>
                <a:xfrm>
                  <a:off x="2892805" y="1723852"/>
                  <a:ext cx="257680" cy="952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8" name="Google Shape;4028;p49"/>
                <p:cNvSpPr/>
                <p:nvPr/>
              </p:nvSpPr>
              <p:spPr>
                <a:xfrm>
                  <a:off x="2418037" y="1725440"/>
                  <a:ext cx="254150" cy="9524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029" name="Google Shape;4029;p49"/>
                <p:cNvCxnSpPr>
                  <a:endCxn id="4024" idx="2"/>
                </p:cNvCxnSpPr>
                <p:nvPr/>
              </p:nvCxnSpPr>
              <p:spPr>
                <a:xfrm rot="10800000">
                  <a:off x="2183302" y="1731789"/>
                  <a:ext cx="3600" cy="12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030" name="Google Shape;4030;p49"/>
                <p:cNvCxnSpPr/>
                <p:nvPr/>
              </p:nvCxnSpPr>
              <p:spPr>
                <a:xfrm rot="10800000">
                  <a:off x="3379926" y="1728615"/>
                  <a:ext cx="3530" cy="12222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sp>
            <p:nvSpPr>
              <p:cNvPr id="4031" name="Google Shape;4031;p49"/>
              <p:cNvSpPr/>
              <p:nvPr/>
            </p:nvSpPr>
            <p:spPr>
              <a:xfrm>
                <a:off x="546153" y="4588083"/>
                <a:ext cx="1670709" cy="1303807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2" name="Google Shape;4032;p49"/>
              <p:cNvSpPr txBox="1"/>
              <p:nvPr/>
            </p:nvSpPr>
            <p:spPr>
              <a:xfrm>
                <a:off x="540390" y="4583226"/>
                <a:ext cx="620971" cy="3111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dest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033" name="Google Shape;4033;p49"/>
              <p:cNvSpPr txBox="1"/>
              <p:nvPr/>
            </p:nvSpPr>
            <p:spPr>
              <a:xfrm>
                <a:off x="1162170" y="4587898"/>
                <a:ext cx="1070012" cy="3111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interface</a:t>
                </a:r>
                <a:endParaRPr/>
              </a:p>
            </p:txBody>
          </p:sp>
          <p:cxnSp>
            <p:nvCxnSpPr>
              <p:cNvPr id="4034" name="Google Shape;4034;p49"/>
              <p:cNvCxnSpPr/>
              <p:nvPr/>
            </p:nvCxnSpPr>
            <p:spPr>
              <a:xfrm>
                <a:off x="1154183" y="4593421"/>
                <a:ext cx="1345" cy="1293547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035" name="Google Shape;4035;p49"/>
              <p:cNvCxnSpPr/>
              <p:nvPr/>
            </p:nvCxnSpPr>
            <p:spPr>
              <a:xfrm rot="10800000">
                <a:off x="537654" y="4911108"/>
                <a:ext cx="1679208" cy="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sp>
            <p:nvSpPr>
              <p:cNvPr id="4036" name="Google Shape;4036;p49"/>
              <p:cNvSpPr txBox="1"/>
              <p:nvPr/>
            </p:nvSpPr>
            <p:spPr>
              <a:xfrm>
                <a:off x="597755" y="4905652"/>
                <a:ext cx="415498" cy="7779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</p:txBody>
          </p:sp>
          <p:sp>
            <p:nvSpPr>
              <p:cNvPr id="4037" name="Google Shape;4037;p49"/>
              <p:cNvSpPr txBox="1"/>
              <p:nvPr/>
            </p:nvSpPr>
            <p:spPr>
              <a:xfrm>
                <a:off x="649592" y="5234010"/>
                <a:ext cx="338629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  <p:sp>
            <p:nvSpPr>
              <p:cNvPr id="4038" name="Google Shape;4038;p49"/>
              <p:cNvSpPr txBox="1"/>
              <p:nvPr/>
            </p:nvSpPr>
            <p:spPr>
              <a:xfrm>
                <a:off x="1230781" y="4917583"/>
                <a:ext cx="415498" cy="7779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…</a:t>
                </a:r>
                <a:endParaRPr/>
              </a:p>
            </p:txBody>
          </p:sp>
          <p:sp>
            <p:nvSpPr>
              <p:cNvPr id="4039" name="Google Shape;4039;p49"/>
              <p:cNvSpPr txBox="1"/>
              <p:nvPr/>
            </p:nvSpPr>
            <p:spPr>
              <a:xfrm>
                <a:off x="1308433" y="5241003"/>
                <a:ext cx="31304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/>
              </a:p>
            </p:txBody>
          </p:sp>
        </p:grpSp>
      </p:grpSp>
      <p:sp>
        <p:nvSpPr>
          <p:cNvPr id="4040" name="Google Shape;4040;p49"/>
          <p:cNvSpPr txBox="1"/>
          <p:nvPr/>
        </p:nvSpPr>
        <p:spPr>
          <a:xfrm>
            <a:off x="3487781" y="5828603"/>
            <a:ext cx="4993774" cy="10287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3688" lvl="0" marL="293688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a: OSPF intra-domain routing: to get to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lang="en-US" sz="20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c, forward over outgoing local interface 2</a:t>
            </a:r>
            <a:endParaRPr sz="20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041" name="Google Shape;4041;p49"/>
          <p:cNvGrpSpPr/>
          <p:nvPr/>
        </p:nvGrpSpPr>
        <p:grpSpPr>
          <a:xfrm>
            <a:off x="1149470" y="2245331"/>
            <a:ext cx="474928" cy="686044"/>
            <a:chOff x="1149470" y="2245331"/>
            <a:chExt cx="474928" cy="686044"/>
          </a:xfrm>
        </p:grpSpPr>
        <p:sp>
          <p:nvSpPr>
            <p:cNvPr id="4042" name="Google Shape;4042;p49"/>
            <p:cNvSpPr txBox="1"/>
            <p:nvPr/>
          </p:nvSpPr>
          <p:spPr>
            <a:xfrm>
              <a:off x="1149470" y="2245331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  <p:sp>
          <p:nvSpPr>
            <p:cNvPr id="4043" name="Google Shape;4043;p49"/>
            <p:cNvSpPr txBox="1"/>
            <p:nvPr/>
          </p:nvSpPr>
          <p:spPr>
            <a:xfrm>
              <a:off x="1339883" y="2623598"/>
              <a:ext cx="284515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cxnSp>
        <p:nvCxnSpPr>
          <p:cNvPr id="4044" name="Google Shape;4044;p49"/>
          <p:cNvCxnSpPr/>
          <p:nvPr/>
        </p:nvCxnSpPr>
        <p:spPr>
          <a:xfrm>
            <a:off x="1144952" y="2748406"/>
            <a:ext cx="315088" cy="24154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045" name="Google Shape;4045;p49"/>
          <p:cNvCxnSpPr/>
          <p:nvPr/>
        </p:nvCxnSpPr>
        <p:spPr>
          <a:xfrm flipH="1">
            <a:off x="3046901" y="2522161"/>
            <a:ext cx="2716814" cy="143913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46" name="Google Shape;4046;p4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047" name="Google Shape;4047;p4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1" name="Shape 4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2" name="Google Shape;4052;p50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BGP route selection</a:t>
            </a:r>
            <a:endParaRPr/>
          </a:p>
        </p:txBody>
      </p:sp>
      <p:sp>
        <p:nvSpPr>
          <p:cNvPr id="4053" name="Google Shape;4053;p50"/>
          <p:cNvSpPr txBox="1"/>
          <p:nvPr>
            <p:ph idx="1" type="body"/>
          </p:nvPr>
        </p:nvSpPr>
        <p:spPr>
          <a:xfrm>
            <a:off x="522288" y="1433513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6075" lvl="0" marL="34607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router may learn about more than one route to destination AS, selects route based on:</a:t>
            </a:r>
            <a:endParaRPr/>
          </a:p>
          <a:p>
            <a:pPr indent="-457200" lvl="1" marL="10842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/>
              <a:t>local preference value attribute: policy decision</a:t>
            </a:r>
            <a:endParaRPr/>
          </a:p>
          <a:p>
            <a:pPr indent="-457200" lvl="1" marL="10842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/>
              <a:t>shortest AS-PATH </a:t>
            </a:r>
            <a:endParaRPr/>
          </a:p>
          <a:p>
            <a:pPr indent="-457200" lvl="1" marL="10842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/>
              <a:t>closest NEXT-HOP router: hot potato routing</a:t>
            </a:r>
            <a:endParaRPr/>
          </a:p>
          <a:p>
            <a:pPr indent="-457200" lvl="1" marL="1084263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Arial"/>
              <a:buAutoNum type="arabicPeriod"/>
            </a:pPr>
            <a:r>
              <a:rPr lang="en-US"/>
              <a:t>additional criteria </a:t>
            </a:r>
            <a:endParaRPr/>
          </a:p>
        </p:txBody>
      </p:sp>
      <p:pic>
        <p:nvPicPr>
          <p:cNvPr descr="underline_base" id="4054" name="Google Shape;405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825" y="1050925"/>
            <a:ext cx="5027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055" name="Google Shape;4055;p5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056" name="Google Shape;4056;p5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0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1" name="Google Shape;4061;p51"/>
          <p:cNvSpPr txBox="1"/>
          <p:nvPr>
            <p:ph type="title"/>
          </p:nvPr>
        </p:nvSpPr>
        <p:spPr>
          <a:xfrm>
            <a:off x="533400" y="8750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Hot Potato Routing</a:t>
            </a:r>
            <a:endParaRPr/>
          </a:p>
        </p:txBody>
      </p:sp>
      <p:sp>
        <p:nvSpPr>
          <p:cNvPr id="4062" name="Google Shape;4062;p51"/>
          <p:cNvSpPr txBox="1"/>
          <p:nvPr>
            <p:ph idx="1" type="body"/>
          </p:nvPr>
        </p:nvSpPr>
        <p:spPr>
          <a:xfrm>
            <a:off x="914400" y="4747113"/>
            <a:ext cx="8229600" cy="826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2d learns (via iBGP) it can route to X via 2a or 2c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i="1" lang="en-US" sz="2400">
                <a:solidFill>
                  <a:srgbClr val="000090"/>
                </a:solidFill>
              </a:rPr>
              <a:t>hot potato routing: </a:t>
            </a:r>
            <a:r>
              <a:rPr lang="en-US" sz="2400"/>
              <a:t>choose local gateway that has least intra-domain cost (e.g., 2d chooses 2a, even though more AS hops to </a:t>
            </a:r>
            <a:r>
              <a:rPr i="1" lang="en-US" sz="2400"/>
              <a:t>X</a:t>
            </a:r>
            <a:r>
              <a:rPr lang="en-US" sz="2400"/>
              <a:t>): don’t worry about inter-domain cost!</a:t>
            </a:r>
            <a:endParaRPr sz="2400">
              <a:solidFill>
                <a:srgbClr val="21218A"/>
              </a:solidFill>
            </a:endParaRPr>
          </a:p>
        </p:txBody>
      </p:sp>
      <p:pic>
        <p:nvPicPr>
          <p:cNvPr descr="underline_base" id="4063" name="Google Shape;40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925708"/>
            <a:ext cx="4572000" cy="15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64" name="Google Shape;4064;p51"/>
          <p:cNvGrpSpPr/>
          <p:nvPr/>
        </p:nvGrpSpPr>
        <p:grpSpPr>
          <a:xfrm>
            <a:off x="624887" y="1673230"/>
            <a:ext cx="2557336" cy="1719017"/>
            <a:chOff x="-2170772" y="2784954"/>
            <a:chExt cx="2712783" cy="1853712"/>
          </a:xfrm>
        </p:grpSpPr>
        <p:sp>
          <p:nvSpPr>
            <p:cNvPr id="4065" name="Google Shape;4065;p51"/>
            <p:cNvSpPr/>
            <p:nvPr/>
          </p:nvSpPr>
          <p:spPr>
            <a:xfrm>
              <a:off x="-2170772" y="2784954"/>
              <a:ext cx="2712783" cy="1853712"/>
            </a:xfrm>
            <a:custGeom>
              <a:rect b="b" l="l" r="r" t="t"/>
              <a:pathLst>
                <a:path extrusionOk="0" h="10795" w="10000">
                  <a:moveTo>
                    <a:pt x="45" y="5036"/>
                  </a:moveTo>
                  <a:cubicBezTo>
                    <a:pt x="272" y="4277"/>
                    <a:pt x="1931" y="3650"/>
                    <a:pt x="2738" y="2811"/>
                  </a:cubicBezTo>
                  <a:cubicBezTo>
                    <a:pt x="3545" y="1972"/>
                    <a:pt x="3352" y="117"/>
                    <a:pt x="4886" y="4"/>
                  </a:cubicBezTo>
                  <a:cubicBezTo>
                    <a:pt x="6420" y="-109"/>
                    <a:pt x="7216" y="1912"/>
                    <a:pt x="8068" y="2813"/>
                  </a:cubicBezTo>
                  <a:cubicBezTo>
                    <a:pt x="8920" y="3715"/>
                    <a:pt x="9928" y="3420"/>
                    <a:pt x="9996" y="5413"/>
                  </a:cubicBezTo>
                  <a:cubicBezTo>
                    <a:pt x="10064" y="7406"/>
                    <a:pt x="9275" y="6409"/>
                    <a:pt x="8476" y="7306"/>
                  </a:cubicBezTo>
                  <a:cubicBezTo>
                    <a:pt x="7677" y="8203"/>
                    <a:pt x="7086" y="10770"/>
                    <a:pt x="5202" y="10795"/>
                  </a:cubicBezTo>
                  <a:cubicBezTo>
                    <a:pt x="3318" y="10820"/>
                    <a:pt x="3391" y="8255"/>
                    <a:pt x="2753" y="7683"/>
                  </a:cubicBezTo>
                  <a:cubicBezTo>
                    <a:pt x="2115" y="7111"/>
                    <a:pt x="2326" y="7496"/>
                    <a:pt x="1375" y="7365"/>
                  </a:cubicBezTo>
                  <a:cubicBezTo>
                    <a:pt x="493" y="6773"/>
                    <a:pt x="-182" y="5795"/>
                    <a:pt x="45" y="503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066" name="Google Shape;4066;p51"/>
            <p:cNvGrpSpPr/>
            <p:nvPr/>
          </p:nvGrpSpPr>
          <p:grpSpPr>
            <a:xfrm>
              <a:off x="-1935370" y="2935816"/>
              <a:ext cx="2333625" cy="1590649"/>
              <a:chOff x="833331" y="2873352"/>
              <a:chExt cx="2333625" cy="1590649"/>
            </a:xfrm>
          </p:grpSpPr>
          <p:grpSp>
            <p:nvGrpSpPr>
              <p:cNvPr id="4067" name="Google Shape;4067;p51"/>
              <p:cNvGrpSpPr/>
              <p:nvPr/>
            </p:nvGrpSpPr>
            <p:grpSpPr>
              <a:xfrm>
                <a:off x="1736090" y="287335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4068" name="Google Shape;4068;p51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4069" name="Google Shape;4069;p51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0" name="Google Shape;4070;p51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1" name="Google Shape;4071;p51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2" name="Google Shape;4072;p51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3" name="Google Shape;4073;p51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4" name="Google Shape;4074;p51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75" name="Google Shape;4075;p51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4076" name="Google Shape;4076;p51"/>
                  <p:cNvCxnSpPr>
                    <a:endCxn id="4071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4077" name="Google Shape;4077;p51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4078" name="Google Shape;4078;p51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4079" name="Google Shape;4079;p51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0" name="Google Shape;4080;p5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1b</a:t>
                    </a:r>
                    <a:endParaRPr/>
                  </a:p>
                </p:txBody>
              </p:sp>
            </p:grpSp>
          </p:grpSp>
          <p:grpSp>
            <p:nvGrpSpPr>
              <p:cNvPr id="4081" name="Google Shape;4081;p51"/>
              <p:cNvGrpSpPr/>
              <p:nvPr/>
            </p:nvGrpSpPr>
            <p:grpSpPr>
              <a:xfrm>
                <a:off x="1740320" y="409466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4082" name="Google Shape;4082;p51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4083" name="Google Shape;4083;p51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4" name="Google Shape;4084;p51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5" name="Google Shape;4085;p51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6" name="Google Shape;4086;p51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7" name="Google Shape;4087;p51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8" name="Google Shape;4088;p51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89" name="Google Shape;4089;p51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4090" name="Google Shape;4090;p51"/>
                  <p:cNvCxnSpPr>
                    <a:endCxn id="4085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4091" name="Google Shape;4091;p51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4092" name="Google Shape;4092;p51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4093" name="Google Shape;4093;p51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94" name="Google Shape;4094;p5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1d</a:t>
                    </a:r>
                    <a:endParaRPr/>
                  </a:p>
                </p:txBody>
              </p:sp>
            </p:grpSp>
          </p:grpSp>
          <p:grpSp>
            <p:nvGrpSpPr>
              <p:cNvPr id="4095" name="Google Shape;4095;p51"/>
              <p:cNvGrpSpPr/>
              <p:nvPr/>
            </p:nvGrpSpPr>
            <p:grpSpPr>
              <a:xfrm>
                <a:off x="2601806" y="3485072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4096" name="Google Shape;4096;p51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4097" name="Google Shape;4097;p51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98" name="Google Shape;4098;p51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099" name="Google Shape;4099;p51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0" name="Google Shape;4100;p51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1" name="Google Shape;4101;p51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2" name="Google Shape;4102;p51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3" name="Google Shape;4103;p51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4104" name="Google Shape;4104;p51"/>
                  <p:cNvCxnSpPr>
                    <a:endCxn id="4099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4105" name="Google Shape;4105;p51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4106" name="Google Shape;4106;p51"/>
                <p:cNvGrpSpPr/>
                <p:nvPr/>
              </p:nvGrpSpPr>
              <p:grpSpPr>
                <a:xfrm>
                  <a:off x="1770362" y="2873352"/>
                  <a:ext cx="428460" cy="369332"/>
                  <a:chOff x="667045" y="1708643"/>
                  <a:chExt cx="428460" cy="369332"/>
                </a:xfrm>
              </p:grpSpPr>
              <p:sp>
                <p:nvSpPr>
                  <p:cNvPr id="4107" name="Google Shape;4107;p51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08" name="Google Shape;4108;p51"/>
                  <p:cNvSpPr txBox="1"/>
                  <p:nvPr/>
                </p:nvSpPr>
                <p:spPr>
                  <a:xfrm>
                    <a:off x="667045" y="1708643"/>
                    <a:ext cx="428460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1c</a:t>
                    </a:r>
                    <a:endParaRPr/>
                  </a:p>
                </p:txBody>
              </p:sp>
            </p:grpSp>
          </p:grpSp>
          <p:grpSp>
            <p:nvGrpSpPr>
              <p:cNvPr id="4109" name="Google Shape;4109;p51"/>
              <p:cNvGrpSpPr/>
              <p:nvPr/>
            </p:nvGrpSpPr>
            <p:grpSpPr>
              <a:xfrm>
                <a:off x="833331" y="3478719"/>
                <a:ext cx="565150" cy="369332"/>
                <a:chOff x="1736090" y="2873352"/>
                <a:chExt cx="565150" cy="369332"/>
              </a:xfrm>
            </p:grpSpPr>
            <p:grpSp>
              <p:nvGrpSpPr>
                <p:cNvPr id="4110" name="Google Shape;4110;p51"/>
                <p:cNvGrpSpPr/>
                <p:nvPr/>
              </p:nvGrpSpPr>
              <p:grpSpPr>
                <a:xfrm>
                  <a:off x="1736090" y="2893762"/>
                  <a:ext cx="565150" cy="292100"/>
                  <a:chOff x="1871277" y="1576300"/>
                  <a:chExt cx="1128371" cy="437861"/>
                </a:xfrm>
              </p:grpSpPr>
              <p:sp>
                <p:nvSpPr>
                  <p:cNvPr id="4111" name="Google Shape;4111;p51"/>
                  <p:cNvSpPr/>
                  <p:nvPr/>
                </p:nvSpPr>
                <p:spPr>
                  <a:xfrm flipH="1" rot="10800000">
                    <a:off x="1874446" y="1692905"/>
                    <a:ext cx="1125202" cy="321256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0" scaled="0"/>
                  </a:gra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2" name="Google Shape;4112;p51"/>
                  <p:cNvSpPr/>
                  <p:nvPr/>
                </p:nvSpPr>
                <p:spPr>
                  <a:xfrm>
                    <a:off x="1871277" y="1740499"/>
                    <a:ext cx="1128371" cy="114225"/>
                  </a:xfrm>
                  <a:prstGeom prst="rect">
                    <a:avLst/>
                  </a:prstGeom>
                  <a:gradFill>
                    <a:gsLst>
                      <a:gs pos="0">
                        <a:srgbClr val="262699"/>
                      </a:gs>
                      <a:gs pos="52999">
                        <a:srgbClr val="8383E0"/>
                      </a:gs>
                      <a:gs pos="100000">
                        <a:srgbClr val="262699"/>
                      </a:gs>
                    </a:gsLst>
                    <a:lin ang="108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3" name="Google Shape;4113;p51"/>
                  <p:cNvSpPr/>
                  <p:nvPr/>
                </p:nvSpPr>
                <p:spPr>
                  <a:xfrm flipH="1" rot="10800000">
                    <a:off x="1871277" y="1576300"/>
                    <a:ext cx="1125200" cy="321257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4" name="Google Shape;4114;p51"/>
                  <p:cNvSpPr/>
                  <p:nvPr/>
                </p:nvSpPr>
                <p:spPr>
                  <a:xfrm>
                    <a:off x="2159708" y="1673868"/>
                    <a:ext cx="548339" cy="159438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5" name="Google Shape;4115;p51"/>
                  <p:cNvSpPr/>
                  <p:nvPr/>
                </p:nvSpPr>
                <p:spPr>
                  <a:xfrm>
                    <a:off x="2102655" y="1633412"/>
                    <a:ext cx="662444" cy="111846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6" name="Google Shape;4116;p51"/>
                  <p:cNvSpPr/>
                  <p:nvPr/>
                </p:nvSpPr>
                <p:spPr>
                  <a:xfrm>
                    <a:off x="2536889" y="1728599"/>
                    <a:ext cx="244057" cy="97568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17" name="Google Shape;4117;p51"/>
                  <p:cNvSpPr/>
                  <p:nvPr/>
                </p:nvSpPr>
                <p:spPr>
                  <a:xfrm>
                    <a:off x="2089977" y="1730980"/>
                    <a:ext cx="240888" cy="95187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4118" name="Google Shape;4118;p51"/>
                  <p:cNvCxnSpPr>
                    <a:endCxn id="4113" idx="2"/>
                  </p:cNvCxnSpPr>
                  <p:nvPr/>
                </p:nvCxnSpPr>
                <p:spPr>
                  <a:xfrm rot="10800000">
                    <a:off x="1871277" y="1736929"/>
                    <a:ext cx="3300" cy="1236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4119" name="Google Shape;4119;p51"/>
                  <p:cNvCxnSpPr/>
                  <p:nvPr/>
                </p:nvCxnSpPr>
                <p:spPr>
                  <a:xfrm rot="10800000">
                    <a:off x="2996477" y="1733359"/>
                    <a:ext cx="3171" cy="12374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  <p:grpSp>
              <p:nvGrpSpPr>
                <p:cNvPr id="4120" name="Google Shape;4120;p51"/>
                <p:cNvGrpSpPr/>
                <p:nvPr/>
              </p:nvGrpSpPr>
              <p:grpSpPr>
                <a:xfrm>
                  <a:off x="1770362" y="2873352"/>
                  <a:ext cx="441422" cy="369332"/>
                  <a:chOff x="667045" y="1708643"/>
                  <a:chExt cx="441422" cy="369332"/>
                </a:xfrm>
              </p:grpSpPr>
              <p:sp>
                <p:nvSpPr>
                  <p:cNvPr id="4121" name="Google Shape;4121;p51"/>
                  <p:cNvSpPr/>
                  <p:nvPr/>
                </p:nvSpPr>
                <p:spPr>
                  <a:xfrm>
                    <a:off x="725417" y="1787240"/>
                    <a:ext cx="356365" cy="231962"/>
                  </a:xfrm>
                  <a:prstGeom prst="ellipse">
                    <a:avLst/>
                  </a:prstGeom>
                  <a:solidFill>
                    <a:schemeClr val="lt1">
                      <a:alpha val="75686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4122" name="Google Shape;4122;p51"/>
                  <p:cNvSpPr txBox="1"/>
                  <p:nvPr/>
                </p:nvSpPr>
                <p:spPr>
                  <a:xfrm>
                    <a:off x="667045" y="1708643"/>
                    <a:ext cx="441422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1800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rPr>
                      <a:t>1a</a:t>
                    </a:r>
                    <a:endParaRPr/>
                  </a:p>
                </p:txBody>
              </p:sp>
            </p:grpSp>
          </p:grpSp>
          <p:cxnSp>
            <p:nvCxnSpPr>
              <p:cNvPr id="4123" name="Google Shape;4123;p51"/>
              <p:cNvCxnSpPr>
                <a:stCxn id="4069" idx="7"/>
              </p:cNvCxnSpPr>
              <p:nvPr/>
            </p:nvCxnSpPr>
            <p:spPr>
              <a:xfrm>
                <a:off x="2218708" y="3154477"/>
                <a:ext cx="480000" cy="369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124" name="Google Shape;4124;p51"/>
              <p:cNvCxnSpPr/>
              <p:nvPr/>
            </p:nvCxnSpPr>
            <p:spPr>
              <a:xfrm>
                <a:off x="1315140" y="3783345"/>
                <a:ext cx="489235" cy="35258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125" name="Google Shape;4125;p51"/>
              <p:cNvCxnSpPr/>
              <p:nvPr/>
            </p:nvCxnSpPr>
            <p:spPr>
              <a:xfrm flipH="1">
                <a:off x="2196042" y="3783542"/>
                <a:ext cx="508002" cy="34925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126" name="Google Shape;4126;p51"/>
              <p:cNvCxnSpPr>
                <a:endCxn id="4069" idx="2"/>
              </p:cNvCxnSpPr>
              <p:nvPr/>
            </p:nvCxnSpPr>
            <p:spPr>
              <a:xfrm flipH="1" rot="10800000">
                <a:off x="1319777" y="3078706"/>
                <a:ext cx="417900" cy="456900"/>
              </a:xfrm>
              <a:prstGeom prst="straightConnector1">
                <a:avLst/>
              </a:prstGeom>
              <a:solidFill>
                <a:schemeClr val="accent1"/>
              </a:solidFill>
              <a:ln cap="flat" cmpd="sng" w="1905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sp>
        <p:nvSpPr>
          <p:cNvPr id="4127" name="Google Shape;4127;p51"/>
          <p:cNvSpPr/>
          <p:nvPr/>
        </p:nvSpPr>
        <p:spPr>
          <a:xfrm>
            <a:off x="3285692" y="2600401"/>
            <a:ext cx="2545688" cy="1720535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8" name="Google Shape;4128;p51"/>
          <p:cNvGrpSpPr/>
          <p:nvPr/>
        </p:nvGrpSpPr>
        <p:grpSpPr>
          <a:xfrm>
            <a:off x="3506594" y="2740425"/>
            <a:ext cx="2189884" cy="1476371"/>
            <a:chOff x="833331" y="2873352"/>
            <a:chExt cx="2333625" cy="1590649"/>
          </a:xfrm>
        </p:grpSpPr>
        <p:grpSp>
          <p:nvGrpSpPr>
            <p:cNvPr id="4129" name="Google Shape;4129;p51"/>
            <p:cNvGrpSpPr/>
            <p:nvPr/>
          </p:nvGrpSpPr>
          <p:grpSpPr>
            <a:xfrm>
              <a:off x="1736090" y="2873352"/>
              <a:ext cx="565150" cy="369332"/>
              <a:chOff x="1736090" y="2873352"/>
              <a:chExt cx="565150" cy="369332"/>
            </a:xfrm>
          </p:grpSpPr>
          <p:grpSp>
            <p:nvGrpSpPr>
              <p:cNvPr id="4130" name="Google Shape;4130;p51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4131" name="Google Shape;4131;p5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2" name="Google Shape;4132;p5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3" name="Google Shape;4133;p5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4" name="Google Shape;4134;p5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5" name="Google Shape;4135;p5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6" name="Google Shape;4136;p5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37" name="Google Shape;4137;p5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138" name="Google Shape;4138;p51"/>
                <p:cNvCxnSpPr>
                  <a:endCxn id="413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139" name="Google Shape;4139;p5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140" name="Google Shape;4140;p5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4141" name="Google Shape;4141;p51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2" name="Google Shape;4142;p51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2b</a:t>
                  </a:r>
                  <a:endParaRPr/>
                </a:p>
              </p:txBody>
            </p:sp>
          </p:grpSp>
        </p:grpSp>
        <p:grpSp>
          <p:nvGrpSpPr>
            <p:cNvPr id="4143" name="Google Shape;4143;p51"/>
            <p:cNvGrpSpPr/>
            <p:nvPr/>
          </p:nvGrpSpPr>
          <p:grpSpPr>
            <a:xfrm>
              <a:off x="1740320" y="4094669"/>
              <a:ext cx="565150" cy="369332"/>
              <a:chOff x="1736090" y="2873352"/>
              <a:chExt cx="565150" cy="369332"/>
            </a:xfrm>
          </p:grpSpPr>
          <p:grpSp>
            <p:nvGrpSpPr>
              <p:cNvPr id="4144" name="Google Shape;4144;p51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4145" name="Google Shape;4145;p5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6" name="Google Shape;4146;p5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7" name="Google Shape;4147;p5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8" name="Google Shape;4148;p5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49" name="Google Shape;4149;p5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0" name="Google Shape;4150;p5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1" name="Google Shape;4151;p5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152" name="Google Shape;4152;p51"/>
                <p:cNvCxnSpPr>
                  <a:endCxn id="4147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153" name="Google Shape;4153;p5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154" name="Google Shape;4154;p5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4155" name="Google Shape;4155;p51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56" name="Google Shape;4156;p51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2d</a:t>
                  </a:r>
                  <a:endParaRPr/>
                </a:p>
              </p:txBody>
            </p:sp>
          </p:grpSp>
        </p:grpSp>
        <p:grpSp>
          <p:nvGrpSpPr>
            <p:cNvPr id="4157" name="Google Shape;4157;p51"/>
            <p:cNvGrpSpPr/>
            <p:nvPr/>
          </p:nvGrpSpPr>
          <p:grpSpPr>
            <a:xfrm>
              <a:off x="2601806" y="3485072"/>
              <a:ext cx="565150" cy="369332"/>
              <a:chOff x="1736090" y="2873352"/>
              <a:chExt cx="565150" cy="369332"/>
            </a:xfrm>
          </p:grpSpPr>
          <p:grpSp>
            <p:nvGrpSpPr>
              <p:cNvPr id="4158" name="Google Shape;4158;p51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4159" name="Google Shape;4159;p5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0" name="Google Shape;4160;p5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1" name="Google Shape;4161;p5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2" name="Google Shape;4162;p5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3" name="Google Shape;4163;p5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4" name="Google Shape;4164;p5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65" name="Google Shape;4165;p5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166" name="Google Shape;4166;p51"/>
                <p:cNvCxnSpPr>
                  <a:endCxn id="4161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167" name="Google Shape;4167;p5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168" name="Google Shape;4168;p51"/>
              <p:cNvGrpSpPr/>
              <p:nvPr/>
            </p:nvGrpSpPr>
            <p:grpSpPr>
              <a:xfrm>
                <a:off x="1770362" y="2873352"/>
                <a:ext cx="428460" cy="369332"/>
                <a:chOff x="667045" y="1708643"/>
                <a:chExt cx="428460" cy="369332"/>
              </a:xfrm>
            </p:grpSpPr>
            <p:sp>
              <p:nvSpPr>
                <p:cNvPr id="4169" name="Google Shape;4169;p51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0" name="Google Shape;4170;p51"/>
                <p:cNvSpPr txBox="1"/>
                <p:nvPr/>
              </p:nvSpPr>
              <p:spPr>
                <a:xfrm>
                  <a:off x="667045" y="1708643"/>
                  <a:ext cx="428460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2c</a:t>
                  </a:r>
                  <a:endParaRPr/>
                </a:p>
              </p:txBody>
            </p:sp>
          </p:grpSp>
        </p:grpSp>
        <p:grpSp>
          <p:nvGrpSpPr>
            <p:cNvPr id="4171" name="Google Shape;4171;p51"/>
            <p:cNvGrpSpPr/>
            <p:nvPr/>
          </p:nvGrpSpPr>
          <p:grpSpPr>
            <a:xfrm>
              <a:off x="833331" y="3478719"/>
              <a:ext cx="565150" cy="369332"/>
              <a:chOff x="1736090" y="2873352"/>
              <a:chExt cx="565150" cy="369332"/>
            </a:xfrm>
          </p:grpSpPr>
          <p:grpSp>
            <p:nvGrpSpPr>
              <p:cNvPr id="4172" name="Google Shape;4172;p51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4173" name="Google Shape;4173;p5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4" name="Google Shape;4174;p5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5" name="Google Shape;4175;p5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6" name="Google Shape;4176;p5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7" name="Google Shape;4177;p5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8" name="Google Shape;4178;p5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79" name="Google Shape;4179;p5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180" name="Google Shape;4180;p51"/>
                <p:cNvCxnSpPr>
                  <a:endCxn id="417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181" name="Google Shape;4181;p5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182" name="Google Shape;4182;p51"/>
              <p:cNvGrpSpPr/>
              <p:nvPr/>
            </p:nvGrpSpPr>
            <p:grpSpPr>
              <a:xfrm>
                <a:off x="1770362" y="2873352"/>
                <a:ext cx="441422" cy="369332"/>
                <a:chOff x="667045" y="1708643"/>
                <a:chExt cx="441422" cy="369332"/>
              </a:xfrm>
            </p:grpSpPr>
            <p:sp>
              <p:nvSpPr>
                <p:cNvPr id="4183" name="Google Shape;4183;p51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84" name="Google Shape;4184;p51"/>
                <p:cNvSpPr txBox="1"/>
                <p:nvPr/>
              </p:nvSpPr>
              <p:spPr>
                <a:xfrm>
                  <a:off x="667045" y="1708643"/>
                  <a:ext cx="441422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2a</a:t>
                  </a:r>
                  <a:endParaRPr/>
                </a:p>
              </p:txBody>
            </p:sp>
          </p:grpSp>
        </p:grpSp>
        <p:cxnSp>
          <p:nvCxnSpPr>
            <p:cNvPr id="4185" name="Google Shape;4185;p51"/>
            <p:cNvCxnSpPr>
              <a:endCxn id="4156" idx="0"/>
            </p:cNvCxnSpPr>
            <p:nvPr/>
          </p:nvCxnSpPr>
          <p:spPr>
            <a:xfrm>
              <a:off x="1991103" y="3173069"/>
              <a:ext cx="4200" cy="921600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86" name="Google Shape;4186;p51"/>
            <p:cNvCxnSpPr/>
            <p:nvPr/>
          </p:nvCxnSpPr>
          <p:spPr>
            <a:xfrm>
              <a:off x="2280478" y="3145660"/>
              <a:ext cx="435814" cy="359474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87" name="Google Shape;4187;p51"/>
            <p:cNvCxnSpPr/>
            <p:nvPr/>
          </p:nvCxnSpPr>
          <p:spPr>
            <a:xfrm>
              <a:off x="1300073" y="3768911"/>
              <a:ext cx="527386" cy="368208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4188" name="Google Shape;4188;p51"/>
            <p:cNvCxnSpPr/>
            <p:nvPr/>
          </p:nvCxnSpPr>
          <p:spPr>
            <a:xfrm flipH="1">
              <a:off x="2194462" y="3713972"/>
              <a:ext cx="509583" cy="428945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4189" name="Google Shape;4189;p51"/>
          <p:cNvSpPr/>
          <p:nvPr/>
        </p:nvSpPr>
        <p:spPr>
          <a:xfrm>
            <a:off x="5507686" y="1532143"/>
            <a:ext cx="2575521" cy="1672516"/>
          </a:xfrm>
          <a:custGeom>
            <a:rect b="b" l="l" r="r" t="t"/>
            <a:pathLst>
              <a:path extrusionOk="0" h="10795" w="10000">
                <a:moveTo>
                  <a:pt x="45" y="5036"/>
                </a:moveTo>
                <a:cubicBezTo>
                  <a:pt x="272" y="4277"/>
                  <a:pt x="1931" y="3650"/>
                  <a:pt x="2738" y="2811"/>
                </a:cubicBezTo>
                <a:cubicBezTo>
                  <a:pt x="3545" y="1972"/>
                  <a:pt x="3352" y="117"/>
                  <a:pt x="4886" y="4"/>
                </a:cubicBezTo>
                <a:cubicBezTo>
                  <a:pt x="6420" y="-109"/>
                  <a:pt x="7216" y="1912"/>
                  <a:pt x="8068" y="2813"/>
                </a:cubicBezTo>
                <a:cubicBezTo>
                  <a:pt x="8920" y="3715"/>
                  <a:pt x="9928" y="3420"/>
                  <a:pt x="9996" y="5413"/>
                </a:cubicBezTo>
                <a:cubicBezTo>
                  <a:pt x="10064" y="7406"/>
                  <a:pt x="9275" y="6409"/>
                  <a:pt x="8476" y="7306"/>
                </a:cubicBezTo>
                <a:cubicBezTo>
                  <a:pt x="7677" y="8203"/>
                  <a:pt x="7086" y="10770"/>
                  <a:pt x="5202" y="10795"/>
                </a:cubicBezTo>
                <a:cubicBezTo>
                  <a:pt x="3318" y="10820"/>
                  <a:pt x="3391" y="8255"/>
                  <a:pt x="2753" y="7683"/>
                </a:cubicBezTo>
                <a:cubicBezTo>
                  <a:pt x="2115" y="7111"/>
                  <a:pt x="2326" y="7496"/>
                  <a:pt x="1375" y="7365"/>
                </a:cubicBezTo>
                <a:cubicBezTo>
                  <a:pt x="493" y="6773"/>
                  <a:pt x="-182" y="5795"/>
                  <a:pt x="45" y="5036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90" name="Google Shape;4190;p51"/>
          <p:cNvGrpSpPr/>
          <p:nvPr/>
        </p:nvGrpSpPr>
        <p:grpSpPr>
          <a:xfrm>
            <a:off x="6588258" y="1668259"/>
            <a:ext cx="536554" cy="333232"/>
            <a:chOff x="1736090" y="2873352"/>
            <a:chExt cx="565150" cy="369332"/>
          </a:xfrm>
        </p:grpSpPr>
        <p:grpSp>
          <p:nvGrpSpPr>
            <p:cNvPr id="4191" name="Google Shape;4191;p5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4192" name="Google Shape;4192;p5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3" name="Google Shape;4193;p5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4" name="Google Shape;4194;p5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5" name="Google Shape;4195;p5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6" name="Google Shape;4196;p5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7" name="Google Shape;4197;p5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198" name="Google Shape;4198;p5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199" name="Google Shape;4199;p51"/>
              <p:cNvCxnSpPr>
                <a:endCxn id="4194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4200" name="Google Shape;4200;p5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4201" name="Google Shape;4201;p51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4202" name="Google Shape;4202;p51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3" name="Google Shape;4203;p51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3b</a:t>
                </a:r>
                <a:endParaRPr/>
              </a:p>
            </p:txBody>
          </p:sp>
        </p:grpSp>
      </p:grpSp>
      <p:grpSp>
        <p:nvGrpSpPr>
          <p:cNvPr id="4204" name="Google Shape;4204;p51"/>
          <p:cNvGrpSpPr/>
          <p:nvPr/>
        </p:nvGrpSpPr>
        <p:grpSpPr>
          <a:xfrm>
            <a:off x="6592274" y="2770198"/>
            <a:ext cx="536554" cy="333232"/>
            <a:chOff x="1736090" y="2873352"/>
            <a:chExt cx="565150" cy="369332"/>
          </a:xfrm>
        </p:grpSpPr>
        <p:grpSp>
          <p:nvGrpSpPr>
            <p:cNvPr id="4205" name="Google Shape;4205;p5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4206" name="Google Shape;4206;p5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7" name="Google Shape;4207;p5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8" name="Google Shape;4208;p5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09" name="Google Shape;4209;p5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0" name="Google Shape;4210;p5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1" name="Google Shape;4211;p5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2" name="Google Shape;4212;p5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213" name="Google Shape;4213;p51"/>
              <p:cNvCxnSpPr>
                <a:endCxn id="420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4214" name="Google Shape;4214;p5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4215" name="Google Shape;4215;p51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4216" name="Google Shape;4216;p51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17" name="Google Shape;4217;p51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3d</a:t>
                </a:r>
                <a:endParaRPr/>
              </a:p>
            </p:txBody>
          </p:sp>
        </p:grpSp>
      </p:grpSp>
      <p:grpSp>
        <p:nvGrpSpPr>
          <p:cNvPr id="4218" name="Google Shape;4218;p51"/>
          <p:cNvGrpSpPr/>
          <p:nvPr/>
        </p:nvGrpSpPr>
        <p:grpSpPr>
          <a:xfrm>
            <a:off x="7410171" y="2220186"/>
            <a:ext cx="536554" cy="333232"/>
            <a:chOff x="1736090" y="2873352"/>
            <a:chExt cx="565150" cy="369332"/>
          </a:xfrm>
        </p:grpSpPr>
        <p:grpSp>
          <p:nvGrpSpPr>
            <p:cNvPr id="4219" name="Google Shape;4219;p5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4220" name="Google Shape;4220;p5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1" name="Google Shape;4221;p5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2" name="Google Shape;4222;p5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3" name="Google Shape;4223;p5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4" name="Google Shape;4224;p5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5" name="Google Shape;4225;p5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26" name="Google Shape;4226;p5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227" name="Google Shape;4227;p51"/>
              <p:cNvCxnSpPr>
                <a:endCxn id="4222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4228" name="Google Shape;4228;p5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4229" name="Google Shape;4229;p51"/>
            <p:cNvGrpSpPr/>
            <p:nvPr/>
          </p:nvGrpSpPr>
          <p:grpSpPr>
            <a:xfrm>
              <a:off x="1770362" y="2873352"/>
              <a:ext cx="428460" cy="369332"/>
              <a:chOff x="667045" y="1708643"/>
              <a:chExt cx="428460" cy="369332"/>
            </a:xfrm>
          </p:grpSpPr>
          <p:sp>
            <p:nvSpPr>
              <p:cNvPr id="4230" name="Google Shape;4230;p51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1" name="Google Shape;4231;p51"/>
              <p:cNvSpPr txBox="1"/>
              <p:nvPr/>
            </p:nvSpPr>
            <p:spPr>
              <a:xfrm>
                <a:off x="667045" y="1708643"/>
                <a:ext cx="428460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3c</a:t>
                </a:r>
                <a:endParaRPr/>
              </a:p>
            </p:txBody>
          </p:sp>
        </p:grpSp>
      </p:grpSp>
      <p:grpSp>
        <p:nvGrpSpPr>
          <p:cNvPr id="4232" name="Google Shape;4232;p51"/>
          <p:cNvGrpSpPr/>
          <p:nvPr/>
        </p:nvGrpSpPr>
        <p:grpSpPr>
          <a:xfrm>
            <a:off x="5731177" y="2214454"/>
            <a:ext cx="536554" cy="333232"/>
            <a:chOff x="1736090" y="2873352"/>
            <a:chExt cx="565150" cy="369332"/>
          </a:xfrm>
        </p:grpSpPr>
        <p:grpSp>
          <p:nvGrpSpPr>
            <p:cNvPr id="4233" name="Google Shape;4233;p5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4234" name="Google Shape;4234;p5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5" name="Google Shape;4235;p5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6" name="Google Shape;4236;p5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7" name="Google Shape;4237;p5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8" name="Google Shape;4238;p5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39" name="Google Shape;4239;p5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0" name="Google Shape;4240;p5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241" name="Google Shape;4241;p51"/>
              <p:cNvCxnSpPr>
                <a:endCxn id="423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4242" name="Google Shape;4242;p5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4243" name="Google Shape;4243;p51"/>
            <p:cNvGrpSpPr/>
            <p:nvPr/>
          </p:nvGrpSpPr>
          <p:grpSpPr>
            <a:xfrm>
              <a:off x="1770362" y="2873352"/>
              <a:ext cx="441422" cy="369332"/>
              <a:chOff x="667045" y="1708643"/>
              <a:chExt cx="441422" cy="369332"/>
            </a:xfrm>
          </p:grpSpPr>
          <p:sp>
            <p:nvSpPr>
              <p:cNvPr id="4244" name="Google Shape;4244;p51"/>
              <p:cNvSpPr/>
              <p:nvPr/>
            </p:nvSpPr>
            <p:spPr>
              <a:xfrm>
                <a:off x="725417" y="1787240"/>
                <a:ext cx="356365" cy="231962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245" name="Google Shape;4245;p51"/>
              <p:cNvSpPr txBox="1"/>
              <p:nvPr/>
            </p:nvSpPr>
            <p:spPr>
              <a:xfrm>
                <a:off x="667045" y="1708643"/>
                <a:ext cx="44142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3a</a:t>
                </a:r>
                <a:endParaRPr/>
              </a:p>
            </p:txBody>
          </p:sp>
        </p:grpSp>
      </p:grpSp>
      <p:cxnSp>
        <p:nvCxnSpPr>
          <p:cNvPr id="4246" name="Google Shape;4246;p51"/>
          <p:cNvCxnSpPr/>
          <p:nvPr/>
        </p:nvCxnSpPr>
        <p:spPr>
          <a:xfrm>
            <a:off x="6276273" y="2367749"/>
            <a:ext cx="1143946" cy="5732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47" name="Google Shape;4247;p51"/>
          <p:cNvCxnSpPr>
            <a:stCxn id="4192" idx="7"/>
          </p:cNvCxnSpPr>
          <p:nvPr/>
        </p:nvCxnSpPr>
        <p:spPr>
          <a:xfrm>
            <a:off x="7046456" y="1921905"/>
            <a:ext cx="455700" cy="33360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48" name="Google Shape;4248;p51"/>
          <p:cNvCxnSpPr/>
          <p:nvPr/>
        </p:nvCxnSpPr>
        <p:spPr>
          <a:xfrm>
            <a:off x="6174303" y="2491974"/>
            <a:ext cx="453745" cy="322169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49" name="Google Shape;4249;p51"/>
          <p:cNvCxnSpPr/>
          <p:nvPr/>
        </p:nvCxnSpPr>
        <p:spPr>
          <a:xfrm flipH="1">
            <a:off x="6162417" y="1933156"/>
            <a:ext cx="482298" cy="315112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50" name="Google Shape;4250;p51"/>
          <p:cNvCxnSpPr/>
          <p:nvPr/>
        </p:nvCxnSpPr>
        <p:spPr>
          <a:xfrm rot="10800000">
            <a:off x="5412148" y="3178324"/>
            <a:ext cx="1295763" cy="643754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60606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51" name="Google Shape;4251;p51"/>
          <p:cNvCxnSpPr/>
          <p:nvPr/>
        </p:nvCxnSpPr>
        <p:spPr>
          <a:xfrm rot="10800000">
            <a:off x="3046707" y="2561763"/>
            <a:ext cx="542552" cy="781201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52" name="Google Shape;4252;p51"/>
          <p:cNvCxnSpPr/>
          <p:nvPr/>
        </p:nvCxnSpPr>
        <p:spPr>
          <a:xfrm flipH="1" rot="10800000">
            <a:off x="5523188" y="2502881"/>
            <a:ext cx="337735" cy="823128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53" name="Google Shape;4253;p51"/>
          <p:cNvSpPr txBox="1"/>
          <p:nvPr/>
        </p:nvSpPr>
        <p:spPr>
          <a:xfrm>
            <a:off x="3493291" y="2660085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AS2</a:t>
            </a:r>
            <a:endParaRPr/>
          </a:p>
        </p:txBody>
      </p:sp>
      <p:sp>
        <p:nvSpPr>
          <p:cNvPr id="4254" name="Google Shape;4254;p51"/>
          <p:cNvSpPr txBox="1"/>
          <p:nvPr/>
        </p:nvSpPr>
        <p:spPr>
          <a:xfrm>
            <a:off x="5543950" y="1573383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AS3</a:t>
            </a:r>
            <a:endParaRPr/>
          </a:p>
        </p:txBody>
      </p:sp>
      <p:sp>
        <p:nvSpPr>
          <p:cNvPr id="4255" name="Google Shape;4255;p51"/>
          <p:cNvSpPr txBox="1"/>
          <p:nvPr/>
        </p:nvSpPr>
        <p:spPr>
          <a:xfrm>
            <a:off x="707172" y="1784059"/>
            <a:ext cx="682273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AS1</a:t>
            </a:r>
            <a:endParaRPr/>
          </a:p>
        </p:txBody>
      </p:sp>
      <p:grpSp>
        <p:nvGrpSpPr>
          <p:cNvPr id="4256" name="Google Shape;4256;p51"/>
          <p:cNvGrpSpPr/>
          <p:nvPr/>
        </p:nvGrpSpPr>
        <p:grpSpPr>
          <a:xfrm>
            <a:off x="7070827" y="2634990"/>
            <a:ext cx="1701734" cy="616172"/>
            <a:chOff x="7073692" y="5469792"/>
            <a:chExt cx="1701734" cy="616172"/>
          </a:xfrm>
        </p:grpSpPr>
        <p:grpSp>
          <p:nvGrpSpPr>
            <p:cNvPr id="4257" name="Google Shape;4257;p51"/>
            <p:cNvGrpSpPr/>
            <p:nvPr/>
          </p:nvGrpSpPr>
          <p:grpSpPr>
            <a:xfrm>
              <a:off x="7073692" y="5469792"/>
              <a:ext cx="1701734" cy="616172"/>
              <a:chOff x="6946249" y="5096269"/>
              <a:chExt cx="1701734" cy="616172"/>
            </a:xfrm>
          </p:grpSpPr>
          <p:sp>
            <p:nvSpPr>
              <p:cNvPr id="4258" name="Google Shape;4258;p51"/>
              <p:cNvSpPr/>
              <p:nvPr/>
            </p:nvSpPr>
            <p:spPr>
              <a:xfrm>
                <a:off x="6946249" y="5096269"/>
                <a:ext cx="1701734" cy="616172"/>
              </a:xfrm>
              <a:custGeom>
                <a:rect b="b" l="l" r="r" t="t"/>
                <a:pathLst>
                  <a:path extrusionOk="0" h="11127" w="11293">
                    <a:moveTo>
                      <a:pt x="40" y="9082"/>
                    </a:moveTo>
                    <a:cubicBezTo>
                      <a:pt x="352" y="7566"/>
                      <a:pt x="3280" y="1761"/>
                      <a:pt x="4577" y="470"/>
                    </a:cubicBezTo>
                    <a:cubicBezTo>
                      <a:pt x="5874" y="-821"/>
                      <a:pt x="6795" y="914"/>
                      <a:pt x="7822" y="1336"/>
                    </a:cubicBezTo>
                    <a:cubicBezTo>
                      <a:pt x="8849" y="1758"/>
                      <a:pt x="10193" y="1947"/>
                      <a:pt x="10740" y="3004"/>
                    </a:cubicBezTo>
                    <a:cubicBezTo>
                      <a:pt x="11287" y="4061"/>
                      <a:pt x="11468" y="6337"/>
                      <a:pt x="11102" y="7683"/>
                    </a:cubicBezTo>
                    <a:cubicBezTo>
                      <a:pt x="10736" y="9030"/>
                      <a:pt x="9940" y="10771"/>
                      <a:pt x="8541" y="11085"/>
                    </a:cubicBezTo>
                    <a:cubicBezTo>
                      <a:pt x="7141" y="11398"/>
                      <a:pt x="4122" y="9898"/>
                      <a:pt x="2705" y="9564"/>
                    </a:cubicBezTo>
                    <a:cubicBezTo>
                      <a:pt x="1288" y="9230"/>
                      <a:pt x="-272" y="10598"/>
                      <a:pt x="40" y="9082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259" name="Google Shape;4259;p51"/>
              <p:cNvGrpSpPr/>
              <p:nvPr/>
            </p:nvGrpSpPr>
            <p:grpSpPr>
              <a:xfrm>
                <a:off x="7908175" y="5241780"/>
                <a:ext cx="536554" cy="263548"/>
                <a:chOff x="1871277" y="1576300"/>
                <a:chExt cx="1128371" cy="437861"/>
              </a:xfrm>
            </p:grpSpPr>
            <p:sp>
              <p:nvSpPr>
                <p:cNvPr id="4260" name="Google Shape;4260;p5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1" name="Google Shape;4261;p5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2" name="Google Shape;4262;p5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3" name="Google Shape;4263;p5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4" name="Google Shape;4264;p5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5" name="Google Shape;4265;p5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6" name="Google Shape;4266;p5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267" name="Google Shape;4267;p51"/>
                <p:cNvCxnSpPr>
                  <a:endCxn id="4262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268" name="Google Shape;4268;p5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4269" name="Google Shape;4269;p51"/>
              <p:cNvGrpSpPr/>
              <p:nvPr/>
            </p:nvGrpSpPr>
            <p:grpSpPr>
              <a:xfrm>
                <a:off x="7876581" y="5223365"/>
                <a:ext cx="466894" cy="369332"/>
                <a:chOff x="599495" y="1708643"/>
                <a:chExt cx="491778" cy="409344"/>
              </a:xfrm>
            </p:grpSpPr>
            <p:sp>
              <p:nvSpPr>
                <p:cNvPr id="4270" name="Google Shape;4270;p51"/>
                <p:cNvSpPr/>
                <p:nvPr/>
              </p:nvSpPr>
              <p:spPr>
                <a:xfrm>
                  <a:off x="725417" y="1787240"/>
                  <a:ext cx="356365" cy="231962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1" name="Google Shape;4271;p51"/>
                <p:cNvSpPr txBox="1"/>
                <p:nvPr/>
              </p:nvSpPr>
              <p:spPr>
                <a:xfrm>
                  <a:off x="599495" y="1708643"/>
                  <a:ext cx="491778" cy="4093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X</a:t>
                  </a:r>
                  <a:endParaRPr/>
                </a:p>
              </p:txBody>
            </p:sp>
          </p:grpSp>
        </p:grpSp>
        <p:cxnSp>
          <p:nvCxnSpPr>
            <p:cNvPr id="4272" name="Google Shape;4272;p51"/>
            <p:cNvCxnSpPr/>
            <p:nvPr/>
          </p:nvCxnSpPr>
          <p:spPr>
            <a:xfrm flipH="1">
              <a:off x="7133690" y="5764030"/>
              <a:ext cx="870024" cy="9999"/>
            </a:xfrm>
            <a:prstGeom prst="straightConnector1">
              <a:avLst/>
            </a:prstGeom>
            <a:solidFill>
              <a:schemeClr val="accent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4273" name="Google Shape;4273;p51"/>
          <p:cNvGrpSpPr/>
          <p:nvPr/>
        </p:nvGrpSpPr>
        <p:grpSpPr>
          <a:xfrm>
            <a:off x="5572752" y="2577685"/>
            <a:ext cx="1012851" cy="814949"/>
            <a:chOff x="5572752" y="2355969"/>
            <a:chExt cx="1012851" cy="814949"/>
          </a:xfrm>
        </p:grpSpPr>
        <p:sp>
          <p:nvSpPr>
            <p:cNvPr id="4274" name="Google Shape;4274;p51"/>
            <p:cNvSpPr/>
            <p:nvPr/>
          </p:nvSpPr>
          <p:spPr>
            <a:xfrm rot="-4002035">
              <a:off x="5467382" y="2625330"/>
              <a:ext cx="768350" cy="276226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5" name="Google Shape;4275;p51"/>
            <p:cNvSpPr txBox="1"/>
            <p:nvPr/>
          </p:nvSpPr>
          <p:spPr>
            <a:xfrm>
              <a:off x="5848435" y="2887139"/>
              <a:ext cx="737168" cy="280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AS3,X </a:t>
              </a:r>
              <a:endParaRPr/>
            </a:p>
          </p:txBody>
        </p:sp>
      </p:grpSp>
      <p:grpSp>
        <p:nvGrpSpPr>
          <p:cNvPr id="4276" name="Google Shape;4276;p51"/>
          <p:cNvGrpSpPr/>
          <p:nvPr/>
        </p:nvGrpSpPr>
        <p:grpSpPr>
          <a:xfrm>
            <a:off x="2240503" y="2646852"/>
            <a:ext cx="1203004" cy="1006517"/>
            <a:chOff x="2240503" y="2425136"/>
            <a:chExt cx="1203004" cy="1006517"/>
          </a:xfrm>
        </p:grpSpPr>
        <p:sp>
          <p:nvSpPr>
            <p:cNvPr id="4277" name="Google Shape;4277;p51"/>
            <p:cNvSpPr txBox="1"/>
            <p:nvPr/>
          </p:nvSpPr>
          <p:spPr>
            <a:xfrm>
              <a:off x="2240503" y="3150807"/>
              <a:ext cx="1126397" cy="2808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8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AS1,AS3,X </a:t>
              </a:r>
              <a:endParaRPr/>
            </a:p>
          </p:txBody>
        </p:sp>
        <p:sp>
          <p:nvSpPr>
            <p:cNvPr id="4278" name="Google Shape;4278;p51"/>
            <p:cNvSpPr/>
            <p:nvPr/>
          </p:nvSpPr>
          <p:spPr>
            <a:xfrm rot="-7371667">
              <a:off x="2734864" y="2684666"/>
              <a:ext cx="768350" cy="276225"/>
            </a:xfrm>
            <a:prstGeom prst="leftArrow">
              <a:avLst>
                <a:gd fmla="val 50000" name="adj1"/>
                <a:gd fmla="val 69540" name="adj2"/>
              </a:avLst>
            </a:prstGeom>
            <a:gradFill>
              <a:gsLst>
                <a:gs pos="0">
                  <a:srgbClr val="FF0000"/>
                </a:gs>
                <a:gs pos="100000">
                  <a:schemeClr val="lt1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279" name="Google Shape;4279;p51"/>
          <p:cNvCxnSpPr/>
          <p:nvPr/>
        </p:nvCxnSpPr>
        <p:spPr>
          <a:xfrm flipH="1">
            <a:off x="4912930" y="3654209"/>
            <a:ext cx="357050" cy="288595"/>
          </a:xfrm>
          <a:prstGeom prst="straightConnector1">
            <a:avLst/>
          </a:prstGeom>
          <a:solidFill>
            <a:schemeClr val="accent1"/>
          </a:solidFill>
          <a:ln cap="flat" cmpd="sng" w="2540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80" name="Google Shape;4280;p51"/>
          <p:cNvCxnSpPr/>
          <p:nvPr/>
        </p:nvCxnSpPr>
        <p:spPr>
          <a:xfrm>
            <a:off x="3885547" y="3671141"/>
            <a:ext cx="413648" cy="296911"/>
          </a:xfrm>
          <a:prstGeom prst="straightConnector1">
            <a:avLst/>
          </a:prstGeom>
          <a:solidFill>
            <a:schemeClr val="accent1"/>
          </a:solidFill>
          <a:ln cap="flat" cmpd="sng" w="2540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281" name="Google Shape;4281;p51"/>
          <p:cNvCxnSpPr>
            <a:stCxn id="4245" idx="1"/>
          </p:cNvCxnSpPr>
          <p:nvPr/>
        </p:nvCxnSpPr>
        <p:spPr>
          <a:xfrm flipH="1">
            <a:off x="3046915" y="2381070"/>
            <a:ext cx="2716800" cy="144000"/>
          </a:xfrm>
          <a:prstGeom prst="straightConnector1">
            <a:avLst/>
          </a:pr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82" name="Google Shape;4282;p51"/>
          <p:cNvSpPr txBox="1"/>
          <p:nvPr/>
        </p:nvSpPr>
        <p:spPr>
          <a:xfrm>
            <a:off x="6713852" y="3668010"/>
            <a:ext cx="186090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606060"/>
                </a:solidFill>
                <a:latin typeface="Arial"/>
                <a:ea typeface="Arial"/>
                <a:cs typeface="Arial"/>
                <a:sym typeface="Arial"/>
              </a:rPr>
              <a:t>OSPF link weights</a:t>
            </a:r>
            <a:endParaRPr/>
          </a:p>
        </p:txBody>
      </p:sp>
      <p:sp>
        <p:nvSpPr>
          <p:cNvPr id="4283" name="Google Shape;4283;p51"/>
          <p:cNvSpPr txBox="1"/>
          <p:nvPr/>
        </p:nvSpPr>
        <p:spPr>
          <a:xfrm>
            <a:off x="4072921" y="3471742"/>
            <a:ext cx="5277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606060"/>
                </a:solidFill>
                <a:latin typeface="Arial"/>
                <a:ea typeface="Arial"/>
                <a:cs typeface="Arial"/>
                <a:sym typeface="Arial"/>
              </a:rPr>
              <a:t>201</a:t>
            </a:r>
            <a:endParaRPr i="1" sz="1800">
              <a:solidFill>
                <a:srgbClr val="606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4" name="Google Shape;4284;p51"/>
          <p:cNvSpPr txBox="1"/>
          <p:nvPr/>
        </p:nvSpPr>
        <p:spPr>
          <a:xfrm>
            <a:off x="4531886" y="3127836"/>
            <a:ext cx="5277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606060"/>
                </a:solidFill>
                <a:latin typeface="Arial"/>
                <a:ea typeface="Arial"/>
                <a:cs typeface="Arial"/>
                <a:sym typeface="Arial"/>
              </a:rPr>
              <a:t>152</a:t>
            </a:r>
            <a:endParaRPr i="1" sz="1800">
              <a:solidFill>
                <a:srgbClr val="606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5" name="Google Shape;4285;p51"/>
          <p:cNvSpPr txBox="1"/>
          <p:nvPr/>
        </p:nvSpPr>
        <p:spPr>
          <a:xfrm>
            <a:off x="5012749" y="2966393"/>
            <a:ext cx="51441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606060"/>
                </a:solidFill>
                <a:latin typeface="Arial"/>
                <a:ea typeface="Arial"/>
                <a:cs typeface="Arial"/>
                <a:sym typeface="Arial"/>
              </a:rPr>
              <a:t>112</a:t>
            </a:r>
            <a:endParaRPr i="1" sz="1800">
              <a:solidFill>
                <a:srgbClr val="606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6" name="Google Shape;4286;p51"/>
          <p:cNvSpPr txBox="1"/>
          <p:nvPr/>
        </p:nvSpPr>
        <p:spPr>
          <a:xfrm>
            <a:off x="4662388" y="3433508"/>
            <a:ext cx="527738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rgbClr val="606060"/>
                </a:solidFill>
                <a:latin typeface="Arial"/>
                <a:ea typeface="Arial"/>
                <a:cs typeface="Arial"/>
                <a:sym typeface="Arial"/>
              </a:rPr>
              <a:t>263</a:t>
            </a:r>
            <a:endParaRPr i="1" sz="1800">
              <a:solidFill>
                <a:srgbClr val="606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7" name="Google Shape;4287;p5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88" name="Google Shape;4288;p5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2" name="Shape 4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3" name="Google Shape;4293;p52"/>
          <p:cNvSpPr/>
          <p:nvPr/>
        </p:nvSpPr>
        <p:spPr>
          <a:xfrm>
            <a:off x="1181100" y="3581400"/>
            <a:ext cx="4876800" cy="38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4" name="Google Shape;4294;p52"/>
          <p:cNvSpPr/>
          <p:nvPr/>
        </p:nvSpPr>
        <p:spPr>
          <a:xfrm>
            <a:off x="631940" y="4371320"/>
            <a:ext cx="8229600" cy="205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advertises path Aw to B and to C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 </a:t>
            </a: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chooses not to advertise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BAw to C:  </a:t>
            </a:r>
            <a:endParaRPr/>
          </a:p>
          <a:p>
            <a:pPr indent="-342900" lvl="1" marL="8001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 gets no “revenue” for routing CBAw, since none of  C, A, w are B’s customers</a:t>
            </a:r>
            <a:endParaRPr/>
          </a:p>
          <a:p>
            <a:pPr indent="-342900" lvl="1" marL="8001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 does not learn about CBAw path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 will route CAw (not using B) to get to w</a:t>
            </a:r>
            <a:endParaRPr/>
          </a:p>
        </p:txBody>
      </p:sp>
      <p:grpSp>
        <p:nvGrpSpPr>
          <p:cNvPr id="4295" name="Google Shape;4295;p52"/>
          <p:cNvGrpSpPr/>
          <p:nvPr/>
        </p:nvGrpSpPr>
        <p:grpSpPr>
          <a:xfrm>
            <a:off x="476250" y="1123950"/>
            <a:ext cx="7539038" cy="3048000"/>
            <a:chOff x="300" y="708"/>
            <a:chExt cx="4749" cy="1920"/>
          </a:xfrm>
        </p:grpSpPr>
        <p:sp>
          <p:nvSpPr>
            <p:cNvPr id="4296" name="Google Shape;4296;p52"/>
            <p:cNvSpPr/>
            <p:nvPr/>
          </p:nvSpPr>
          <p:spPr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7" name="Google Shape;4297;p52"/>
            <p:cNvSpPr/>
            <p:nvPr/>
          </p:nvSpPr>
          <p:spPr>
            <a:xfrm>
              <a:off x="1602" y="955"/>
              <a:ext cx="563" cy="364"/>
            </a:xfrm>
            <a:custGeom>
              <a:rect b="b" l="l" r="r" t="t"/>
              <a:pathLst>
                <a:path extrusionOk="0" h="364" w="563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8" name="Google Shape;4298;p52"/>
            <p:cNvSpPr/>
            <p:nvPr/>
          </p:nvSpPr>
          <p:spPr>
            <a:xfrm>
              <a:off x="951" y="1290"/>
              <a:ext cx="562" cy="365"/>
            </a:xfrm>
            <a:custGeom>
              <a:rect b="b" l="l" r="r" t="t"/>
              <a:pathLst>
                <a:path extrusionOk="0" h="365" w="562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9" name="Google Shape;4299;p52"/>
            <p:cNvSpPr/>
            <p:nvPr/>
          </p:nvSpPr>
          <p:spPr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4300" name="Google Shape;4300;p52"/>
            <p:cNvSpPr/>
            <p:nvPr/>
          </p:nvSpPr>
          <p:spPr>
            <a:xfrm>
              <a:off x="1867" y="1057"/>
              <a:ext cx="96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  <p:sp>
          <p:nvSpPr>
            <p:cNvPr id="4301" name="Google Shape;4301;p52"/>
            <p:cNvSpPr/>
            <p:nvPr/>
          </p:nvSpPr>
          <p:spPr>
            <a:xfrm>
              <a:off x="1640" y="1582"/>
              <a:ext cx="565" cy="362"/>
            </a:xfrm>
            <a:custGeom>
              <a:rect b="b" l="l" r="r" t="t"/>
              <a:pathLst>
                <a:path extrusionOk="0" h="362" w="565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2" name="Google Shape;4302;p52"/>
            <p:cNvSpPr/>
            <p:nvPr/>
          </p:nvSpPr>
          <p:spPr>
            <a:xfrm>
              <a:off x="1896" y="1657"/>
              <a:ext cx="104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/>
            </a:p>
          </p:txBody>
        </p:sp>
        <p:sp>
          <p:nvSpPr>
            <p:cNvPr id="4303" name="Google Shape;4303;p52"/>
            <p:cNvSpPr/>
            <p:nvPr/>
          </p:nvSpPr>
          <p:spPr>
            <a:xfrm>
              <a:off x="1963" y="1657"/>
              <a:ext cx="31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4" name="Google Shape;4304;p52"/>
            <p:cNvSpPr/>
            <p:nvPr/>
          </p:nvSpPr>
          <p:spPr>
            <a:xfrm>
              <a:off x="443" y="1335"/>
              <a:ext cx="218" cy="215"/>
            </a:xfrm>
            <a:custGeom>
              <a:rect b="b" l="l" r="r" t="t"/>
              <a:pathLst>
                <a:path extrusionOk="0" h="215" w="218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5" name="Google Shape;4305;p52"/>
            <p:cNvSpPr/>
            <p:nvPr/>
          </p:nvSpPr>
          <p:spPr>
            <a:xfrm>
              <a:off x="493" y="1378"/>
              <a:ext cx="121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/>
            </a:p>
          </p:txBody>
        </p:sp>
        <p:sp>
          <p:nvSpPr>
            <p:cNvPr id="4306" name="Google Shape;4306;p52"/>
            <p:cNvSpPr/>
            <p:nvPr/>
          </p:nvSpPr>
          <p:spPr>
            <a:xfrm>
              <a:off x="617" y="1360"/>
              <a:ext cx="31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7" name="Google Shape;4307;p52"/>
            <p:cNvSpPr/>
            <p:nvPr/>
          </p:nvSpPr>
          <p:spPr>
            <a:xfrm>
              <a:off x="2584" y="1220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8" name="Google Shape;4308;p52"/>
            <p:cNvSpPr/>
            <p:nvPr/>
          </p:nvSpPr>
          <p:spPr>
            <a:xfrm>
              <a:off x="2641" y="1262"/>
              <a:ext cx="85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/>
            </a:p>
          </p:txBody>
        </p:sp>
        <p:sp>
          <p:nvSpPr>
            <p:cNvPr id="4309" name="Google Shape;4309;p52"/>
            <p:cNvSpPr/>
            <p:nvPr/>
          </p:nvSpPr>
          <p:spPr>
            <a:xfrm>
              <a:off x="2579" y="1952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0" name="Google Shape;4310;p52"/>
            <p:cNvSpPr/>
            <p:nvPr/>
          </p:nvSpPr>
          <p:spPr>
            <a:xfrm>
              <a:off x="2653" y="1983"/>
              <a:ext cx="85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/>
            </a:p>
          </p:txBody>
        </p:sp>
        <p:cxnSp>
          <p:nvCxnSpPr>
            <p:cNvPr id="4311" name="Google Shape;4311;p52"/>
            <p:cNvCxnSpPr/>
            <p:nvPr/>
          </p:nvCxnSpPr>
          <p:spPr>
            <a:xfrm>
              <a:off x="674" y="1448"/>
              <a:ext cx="280" cy="1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2" name="Google Shape;4312;p52"/>
            <p:cNvCxnSpPr/>
            <p:nvPr/>
          </p:nvCxnSpPr>
          <p:spPr>
            <a:xfrm>
              <a:off x="2165" y="1140"/>
              <a:ext cx="419" cy="174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3" name="Google Shape;4313;p52"/>
            <p:cNvCxnSpPr/>
            <p:nvPr/>
          </p:nvCxnSpPr>
          <p:spPr>
            <a:xfrm flipH="1" rot="10800000">
              <a:off x="2192" y="1381"/>
              <a:ext cx="422" cy="357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4" name="Google Shape;4314;p52"/>
            <p:cNvCxnSpPr/>
            <p:nvPr/>
          </p:nvCxnSpPr>
          <p:spPr>
            <a:xfrm>
              <a:off x="2197" y="1821"/>
              <a:ext cx="387" cy="201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5" name="Google Shape;4315;p52"/>
            <p:cNvCxnSpPr/>
            <p:nvPr/>
          </p:nvCxnSpPr>
          <p:spPr>
            <a:xfrm flipH="1" rot="10800000">
              <a:off x="1481" y="1228"/>
              <a:ext cx="183" cy="148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6" name="Google Shape;4316;p52"/>
            <p:cNvCxnSpPr/>
            <p:nvPr/>
          </p:nvCxnSpPr>
          <p:spPr>
            <a:xfrm flipH="1" rot="10800000">
              <a:off x="2030" y="1309"/>
              <a:ext cx="1" cy="268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17" name="Google Shape;4317;p52"/>
            <p:cNvCxnSpPr/>
            <p:nvPr/>
          </p:nvCxnSpPr>
          <p:spPr>
            <a:xfrm>
              <a:off x="1497" y="1577"/>
              <a:ext cx="167" cy="104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318" name="Google Shape;4318;p52"/>
            <p:cNvSpPr/>
            <p:nvPr/>
          </p:nvSpPr>
          <p:spPr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9" name="Google Shape;4319;p52"/>
            <p:cNvSpPr/>
            <p:nvPr/>
          </p:nvSpPr>
          <p:spPr>
            <a:xfrm>
              <a:off x="3131" y="896"/>
              <a:ext cx="526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legend</a:t>
              </a:r>
              <a:r>
                <a:rPr b="1" lang="en-US" sz="1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0" name="Google Shape;4320;p52"/>
            <p:cNvSpPr/>
            <p:nvPr/>
          </p:nvSpPr>
          <p:spPr>
            <a:xfrm>
              <a:off x="3548" y="898"/>
              <a:ext cx="38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1" name="Google Shape;4321;p52"/>
            <p:cNvSpPr/>
            <p:nvPr/>
          </p:nvSpPr>
          <p:spPr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2" name="Google Shape;4322;p52"/>
            <p:cNvSpPr/>
            <p:nvPr/>
          </p:nvSpPr>
          <p:spPr>
            <a:xfrm>
              <a:off x="4341" y="1472"/>
              <a:ext cx="701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customer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3" name="Google Shape;4323;p52"/>
            <p:cNvSpPr/>
            <p:nvPr/>
          </p:nvSpPr>
          <p:spPr>
            <a:xfrm>
              <a:off x="4341" y="1630"/>
              <a:ext cx="60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network: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4" name="Google Shape;4324;p52"/>
            <p:cNvSpPr/>
            <p:nvPr/>
          </p:nvSpPr>
          <p:spPr>
            <a:xfrm>
              <a:off x="4823" y="1630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5" name="Google Shape;4325;p52"/>
            <p:cNvSpPr/>
            <p:nvPr/>
          </p:nvSpPr>
          <p:spPr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6" name="Google Shape;4326;p52"/>
            <p:cNvSpPr/>
            <p:nvPr/>
          </p:nvSpPr>
          <p:spPr>
            <a:xfrm>
              <a:off x="4341" y="909"/>
              <a:ext cx="5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provider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7" name="Google Shape;4327;p52"/>
            <p:cNvSpPr/>
            <p:nvPr/>
          </p:nvSpPr>
          <p:spPr>
            <a:xfrm>
              <a:off x="4796" y="909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8" name="Google Shape;4328;p52"/>
            <p:cNvSpPr/>
            <p:nvPr/>
          </p:nvSpPr>
          <p:spPr>
            <a:xfrm>
              <a:off x="4341" y="1064"/>
              <a:ext cx="560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9" name="Google Shape;4329;p52"/>
            <p:cNvSpPr/>
            <p:nvPr/>
          </p:nvSpPr>
          <p:spPr>
            <a:xfrm>
              <a:off x="4785" y="1064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0" name="Google Shape;4330;p52"/>
            <p:cNvSpPr/>
            <p:nvPr/>
          </p:nvSpPr>
          <p:spPr>
            <a:xfrm>
              <a:off x="3749" y="901"/>
              <a:ext cx="563" cy="362"/>
            </a:xfrm>
            <a:custGeom>
              <a:rect b="b" l="l" r="r" t="t"/>
              <a:pathLst>
                <a:path extrusionOk="0" h="362" w="563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1" name="Google Shape;4331;p52"/>
            <p:cNvSpPr/>
            <p:nvPr/>
          </p:nvSpPr>
          <p:spPr>
            <a:xfrm>
              <a:off x="4064" y="1504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32" name="Google Shape;4332;p52"/>
          <p:cNvSpPr txBox="1"/>
          <p:nvPr/>
        </p:nvSpPr>
        <p:spPr>
          <a:xfrm>
            <a:off x="538017" y="3604926"/>
            <a:ext cx="79970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Suppose an ISP only wants to route traffic to/from its customer networks (does not want to carry transit traffic between other ISPs)</a:t>
            </a:r>
            <a:endParaRPr/>
          </a:p>
        </p:txBody>
      </p:sp>
      <p:sp>
        <p:nvSpPr>
          <p:cNvPr id="4333" name="Google Shape;4333;p5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34" name="Google Shape;4334;p5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pic>
        <p:nvPicPr>
          <p:cNvPr descr="underline_base" id="4335" name="Google Shape;433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165" y="801925"/>
            <a:ext cx="8301892" cy="256317"/>
          </a:xfrm>
          <a:prstGeom prst="rect">
            <a:avLst/>
          </a:prstGeom>
          <a:noFill/>
          <a:ln>
            <a:noFill/>
          </a:ln>
        </p:spPr>
      </p:pic>
      <p:sp>
        <p:nvSpPr>
          <p:cNvPr id="4336" name="Google Shape;4336;p52"/>
          <p:cNvSpPr txBox="1"/>
          <p:nvPr>
            <p:ph type="title"/>
          </p:nvPr>
        </p:nvSpPr>
        <p:spPr>
          <a:xfrm>
            <a:off x="368746" y="6884"/>
            <a:ext cx="861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BGP: achieving policy via advertisements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0" name="Shape 4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4341" name="Google Shape;4341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165" y="801925"/>
            <a:ext cx="8301892" cy="256317"/>
          </a:xfrm>
          <a:prstGeom prst="rect">
            <a:avLst/>
          </a:prstGeom>
          <a:noFill/>
          <a:ln>
            <a:noFill/>
          </a:ln>
        </p:spPr>
      </p:pic>
      <p:sp>
        <p:nvSpPr>
          <p:cNvPr id="4342" name="Google Shape;4342;p53"/>
          <p:cNvSpPr txBox="1"/>
          <p:nvPr>
            <p:ph type="title"/>
          </p:nvPr>
        </p:nvSpPr>
        <p:spPr>
          <a:xfrm>
            <a:off x="368746" y="6884"/>
            <a:ext cx="8610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BGP: achieving policy via advertisements</a:t>
            </a:r>
            <a:endParaRPr/>
          </a:p>
        </p:txBody>
      </p:sp>
      <p:sp>
        <p:nvSpPr>
          <p:cNvPr id="4343" name="Google Shape;4343;p53"/>
          <p:cNvSpPr/>
          <p:nvPr/>
        </p:nvSpPr>
        <p:spPr>
          <a:xfrm>
            <a:off x="1181100" y="3581400"/>
            <a:ext cx="4876800" cy="381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4" name="Google Shape;4344;p53"/>
          <p:cNvSpPr/>
          <p:nvPr/>
        </p:nvSpPr>
        <p:spPr>
          <a:xfrm>
            <a:off x="682740" y="4513560"/>
            <a:ext cx="8229600" cy="205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282575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A,B,C are </a:t>
            </a: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provider networks</a:t>
            </a:r>
            <a:endParaRPr/>
          </a:p>
          <a:p>
            <a:pPr indent="-282575" lvl="0" marL="282575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X,W,Y are customer (of provider networks)</a:t>
            </a:r>
            <a:endParaRPr/>
          </a:p>
          <a:p>
            <a:pPr indent="-282575" lvl="0" marL="282575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 is </a:t>
            </a:r>
            <a:r>
              <a:rPr i="1"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dual-homed: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attached to two networks</a:t>
            </a:r>
            <a:endParaRPr/>
          </a:p>
          <a:p>
            <a:pPr indent="-228600" lvl="0" marL="2286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policy to enforce: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X does not want to route from B to C via X </a:t>
            </a:r>
            <a:endParaRPr/>
          </a:p>
          <a:p>
            <a:pPr indent="-228600" lvl="1" marL="685800" marR="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>
                <a:srgbClr val="000099"/>
              </a:buClr>
              <a:buSzPts val="2000"/>
              <a:buFont typeface="Noto Sans Symbols"/>
              <a:buChar char="▪"/>
            </a:pPr>
            <a:r>
              <a:rPr b="0" i="0" lang="en-US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.. so X will not advertise to B a route to C</a:t>
            </a:r>
            <a:endParaRPr/>
          </a:p>
          <a:p>
            <a:pPr indent="-24384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345" name="Google Shape;4345;p53"/>
          <p:cNvGrpSpPr/>
          <p:nvPr/>
        </p:nvGrpSpPr>
        <p:grpSpPr>
          <a:xfrm>
            <a:off x="476250" y="1123950"/>
            <a:ext cx="7539038" cy="3048000"/>
            <a:chOff x="300" y="708"/>
            <a:chExt cx="4749" cy="1920"/>
          </a:xfrm>
        </p:grpSpPr>
        <p:sp>
          <p:nvSpPr>
            <p:cNvPr id="4346" name="Google Shape;4346;p53"/>
            <p:cNvSpPr/>
            <p:nvPr/>
          </p:nvSpPr>
          <p:spPr>
            <a:xfrm>
              <a:off x="300" y="708"/>
              <a:ext cx="4749" cy="19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7" name="Google Shape;4347;p53"/>
            <p:cNvSpPr/>
            <p:nvPr/>
          </p:nvSpPr>
          <p:spPr>
            <a:xfrm>
              <a:off x="1602" y="955"/>
              <a:ext cx="563" cy="364"/>
            </a:xfrm>
            <a:custGeom>
              <a:rect b="b" l="l" r="r" t="t"/>
              <a:pathLst>
                <a:path extrusionOk="0" h="364" w="563">
                  <a:moveTo>
                    <a:pt x="175" y="0"/>
                  </a:moveTo>
                  <a:lnTo>
                    <a:pt x="148" y="5"/>
                  </a:lnTo>
                  <a:lnTo>
                    <a:pt x="132" y="8"/>
                  </a:lnTo>
                  <a:lnTo>
                    <a:pt x="119" y="10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1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3" y="128"/>
                  </a:lnTo>
                  <a:lnTo>
                    <a:pt x="3" y="136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82"/>
                  </a:lnTo>
                  <a:lnTo>
                    <a:pt x="8" y="195"/>
                  </a:lnTo>
                  <a:lnTo>
                    <a:pt x="16" y="212"/>
                  </a:lnTo>
                  <a:lnTo>
                    <a:pt x="27" y="228"/>
                  </a:lnTo>
                  <a:lnTo>
                    <a:pt x="35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5"/>
                  </a:lnTo>
                  <a:lnTo>
                    <a:pt x="103" y="319"/>
                  </a:lnTo>
                  <a:lnTo>
                    <a:pt x="111" y="321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5" y="335"/>
                  </a:lnTo>
                  <a:lnTo>
                    <a:pt x="146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8"/>
                  </a:lnTo>
                  <a:lnTo>
                    <a:pt x="191" y="348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6"/>
                  </a:lnTo>
                  <a:lnTo>
                    <a:pt x="261" y="356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4"/>
                  </a:lnTo>
                  <a:lnTo>
                    <a:pt x="385" y="364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7" y="354"/>
                  </a:lnTo>
                  <a:lnTo>
                    <a:pt x="495" y="348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20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1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5" y="276"/>
                  </a:lnTo>
                  <a:lnTo>
                    <a:pt x="557" y="257"/>
                  </a:lnTo>
                  <a:lnTo>
                    <a:pt x="560" y="238"/>
                  </a:lnTo>
                  <a:lnTo>
                    <a:pt x="563" y="217"/>
                  </a:lnTo>
                  <a:lnTo>
                    <a:pt x="563" y="195"/>
                  </a:lnTo>
                  <a:lnTo>
                    <a:pt x="563" y="174"/>
                  </a:lnTo>
                  <a:lnTo>
                    <a:pt x="560" y="155"/>
                  </a:lnTo>
                  <a:lnTo>
                    <a:pt x="557" y="134"/>
                  </a:lnTo>
                  <a:lnTo>
                    <a:pt x="557" y="115"/>
                  </a:lnTo>
                  <a:lnTo>
                    <a:pt x="555" y="96"/>
                  </a:lnTo>
                  <a:lnTo>
                    <a:pt x="552" y="80"/>
                  </a:lnTo>
                  <a:lnTo>
                    <a:pt x="549" y="67"/>
                  </a:lnTo>
                  <a:lnTo>
                    <a:pt x="546" y="61"/>
                  </a:lnTo>
                  <a:lnTo>
                    <a:pt x="546" y="56"/>
                  </a:lnTo>
                  <a:lnTo>
                    <a:pt x="544" y="48"/>
                  </a:lnTo>
                  <a:lnTo>
                    <a:pt x="541" y="40"/>
                  </a:lnTo>
                  <a:lnTo>
                    <a:pt x="538" y="32"/>
                  </a:lnTo>
                  <a:lnTo>
                    <a:pt x="536" y="29"/>
                  </a:lnTo>
                  <a:lnTo>
                    <a:pt x="533" y="24"/>
                  </a:lnTo>
                  <a:lnTo>
                    <a:pt x="528" y="21"/>
                  </a:lnTo>
                  <a:lnTo>
                    <a:pt x="522" y="18"/>
                  </a:lnTo>
                  <a:lnTo>
                    <a:pt x="520" y="18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50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4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2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2"/>
                  </a:lnTo>
                  <a:lnTo>
                    <a:pt x="199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8" name="Google Shape;4348;p53"/>
            <p:cNvSpPr/>
            <p:nvPr/>
          </p:nvSpPr>
          <p:spPr>
            <a:xfrm>
              <a:off x="951" y="1290"/>
              <a:ext cx="562" cy="365"/>
            </a:xfrm>
            <a:custGeom>
              <a:rect b="b" l="l" r="r" t="t"/>
              <a:pathLst>
                <a:path extrusionOk="0" h="365" w="562">
                  <a:moveTo>
                    <a:pt x="178" y="0"/>
                  </a:moveTo>
                  <a:lnTo>
                    <a:pt x="148" y="5"/>
                  </a:lnTo>
                  <a:lnTo>
                    <a:pt x="135" y="8"/>
                  </a:lnTo>
                  <a:lnTo>
                    <a:pt x="121" y="11"/>
                  </a:lnTo>
                  <a:lnTo>
                    <a:pt x="108" y="16"/>
                  </a:lnTo>
                  <a:lnTo>
                    <a:pt x="94" y="21"/>
                  </a:lnTo>
                  <a:lnTo>
                    <a:pt x="81" y="29"/>
                  </a:lnTo>
                  <a:lnTo>
                    <a:pt x="70" y="37"/>
                  </a:lnTo>
                  <a:lnTo>
                    <a:pt x="59" y="48"/>
                  </a:lnTo>
                  <a:lnTo>
                    <a:pt x="46" y="62"/>
                  </a:lnTo>
                  <a:lnTo>
                    <a:pt x="35" y="75"/>
                  </a:lnTo>
                  <a:lnTo>
                    <a:pt x="24" y="91"/>
                  </a:lnTo>
                  <a:lnTo>
                    <a:pt x="16" y="104"/>
                  </a:lnTo>
                  <a:lnTo>
                    <a:pt x="8" y="121"/>
                  </a:lnTo>
                  <a:lnTo>
                    <a:pt x="6" y="129"/>
                  </a:lnTo>
                  <a:lnTo>
                    <a:pt x="3" y="137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0" y="166"/>
                  </a:lnTo>
                  <a:lnTo>
                    <a:pt x="3" y="174"/>
                  </a:lnTo>
                  <a:lnTo>
                    <a:pt x="3" y="182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4"/>
                  </a:lnTo>
                  <a:lnTo>
                    <a:pt x="49" y="257"/>
                  </a:lnTo>
                  <a:lnTo>
                    <a:pt x="59" y="271"/>
                  </a:lnTo>
                  <a:lnTo>
                    <a:pt x="70" y="284"/>
                  </a:lnTo>
                  <a:lnTo>
                    <a:pt x="81" y="295"/>
                  </a:lnTo>
                  <a:lnTo>
                    <a:pt x="92" y="306"/>
                  </a:lnTo>
                  <a:lnTo>
                    <a:pt x="105" y="319"/>
                  </a:lnTo>
                  <a:lnTo>
                    <a:pt x="110" y="322"/>
                  </a:lnTo>
                  <a:lnTo>
                    <a:pt x="119" y="327"/>
                  </a:lnTo>
                  <a:lnTo>
                    <a:pt x="127" y="332"/>
                  </a:lnTo>
                  <a:lnTo>
                    <a:pt x="137" y="335"/>
                  </a:lnTo>
                  <a:lnTo>
                    <a:pt x="145" y="340"/>
                  </a:lnTo>
                  <a:lnTo>
                    <a:pt x="156" y="343"/>
                  </a:lnTo>
                  <a:lnTo>
                    <a:pt x="170" y="346"/>
                  </a:lnTo>
                  <a:lnTo>
                    <a:pt x="183" y="349"/>
                  </a:lnTo>
                  <a:lnTo>
                    <a:pt x="191" y="349"/>
                  </a:lnTo>
                  <a:lnTo>
                    <a:pt x="199" y="351"/>
                  </a:lnTo>
                  <a:lnTo>
                    <a:pt x="218" y="354"/>
                  </a:lnTo>
                  <a:lnTo>
                    <a:pt x="240" y="357"/>
                  </a:lnTo>
                  <a:lnTo>
                    <a:pt x="261" y="357"/>
                  </a:lnTo>
                  <a:lnTo>
                    <a:pt x="285" y="359"/>
                  </a:lnTo>
                  <a:lnTo>
                    <a:pt x="310" y="362"/>
                  </a:lnTo>
                  <a:lnTo>
                    <a:pt x="334" y="362"/>
                  </a:lnTo>
                  <a:lnTo>
                    <a:pt x="361" y="365"/>
                  </a:lnTo>
                  <a:lnTo>
                    <a:pt x="385" y="365"/>
                  </a:lnTo>
                  <a:lnTo>
                    <a:pt x="409" y="362"/>
                  </a:lnTo>
                  <a:lnTo>
                    <a:pt x="433" y="362"/>
                  </a:lnTo>
                  <a:lnTo>
                    <a:pt x="458" y="359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6"/>
                  </a:lnTo>
                  <a:lnTo>
                    <a:pt x="511" y="340"/>
                  </a:lnTo>
                  <a:lnTo>
                    <a:pt x="519" y="338"/>
                  </a:lnTo>
                  <a:lnTo>
                    <a:pt x="525" y="332"/>
                  </a:lnTo>
                  <a:lnTo>
                    <a:pt x="530" y="327"/>
                  </a:lnTo>
                  <a:lnTo>
                    <a:pt x="536" y="322"/>
                  </a:lnTo>
                  <a:lnTo>
                    <a:pt x="544" y="308"/>
                  </a:lnTo>
                  <a:lnTo>
                    <a:pt x="549" y="295"/>
                  </a:lnTo>
                  <a:lnTo>
                    <a:pt x="554" y="276"/>
                  </a:lnTo>
                  <a:lnTo>
                    <a:pt x="557" y="257"/>
                  </a:lnTo>
                  <a:lnTo>
                    <a:pt x="560" y="239"/>
                  </a:lnTo>
                  <a:lnTo>
                    <a:pt x="562" y="217"/>
                  </a:lnTo>
                  <a:lnTo>
                    <a:pt x="562" y="196"/>
                  </a:lnTo>
                  <a:lnTo>
                    <a:pt x="562" y="174"/>
                  </a:lnTo>
                  <a:lnTo>
                    <a:pt x="560" y="155"/>
                  </a:lnTo>
                  <a:lnTo>
                    <a:pt x="560" y="134"/>
                  </a:lnTo>
                  <a:lnTo>
                    <a:pt x="557" y="115"/>
                  </a:lnTo>
                  <a:lnTo>
                    <a:pt x="554" y="96"/>
                  </a:lnTo>
                  <a:lnTo>
                    <a:pt x="552" y="80"/>
                  </a:lnTo>
                  <a:lnTo>
                    <a:pt x="552" y="67"/>
                  </a:lnTo>
                  <a:lnTo>
                    <a:pt x="549" y="62"/>
                  </a:lnTo>
                  <a:lnTo>
                    <a:pt x="549" y="56"/>
                  </a:lnTo>
                  <a:lnTo>
                    <a:pt x="546" y="48"/>
                  </a:lnTo>
                  <a:lnTo>
                    <a:pt x="544" y="40"/>
                  </a:lnTo>
                  <a:lnTo>
                    <a:pt x="541" y="32"/>
                  </a:lnTo>
                  <a:lnTo>
                    <a:pt x="538" y="29"/>
                  </a:lnTo>
                  <a:lnTo>
                    <a:pt x="533" y="24"/>
                  </a:lnTo>
                  <a:lnTo>
                    <a:pt x="530" y="21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9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6" y="16"/>
                  </a:lnTo>
                  <a:lnTo>
                    <a:pt x="458" y="16"/>
                  </a:lnTo>
                  <a:lnTo>
                    <a:pt x="449" y="13"/>
                  </a:lnTo>
                  <a:lnTo>
                    <a:pt x="431" y="13"/>
                  </a:lnTo>
                  <a:lnTo>
                    <a:pt x="409" y="13"/>
                  </a:lnTo>
                  <a:lnTo>
                    <a:pt x="388" y="13"/>
                  </a:lnTo>
                  <a:lnTo>
                    <a:pt x="363" y="16"/>
                  </a:lnTo>
                  <a:lnTo>
                    <a:pt x="342" y="16"/>
                  </a:lnTo>
                  <a:lnTo>
                    <a:pt x="320" y="16"/>
                  </a:lnTo>
                  <a:lnTo>
                    <a:pt x="301" y="16"/>
                  </a:lnTo>
                  <a:lnTo>
                    <a:pt x="283" y="13"/>
                  </a:lnTo>
                  <a:lnTo>
                    <a:pt x="264" y="13"/>
                  </a:lnTo>
                  <a:lnTo>
                    <a:pt x="248" y="8"/>
                  </a:lnTo>
                  <a:lnTo>
                    <a:pt x="229" y="5"/>
                  </a:lnTo>
                  <a:lnTo>
                    <a:pt x="213" y="3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9" name="Google Shape;4349;p53"/>
            <p:cNvSpPr/>
            <p:nvPr/>
          </p:nvSpPr>
          <p:spPr>
            <a:xfrm flipH="1">
              <a:off x="1184" y="1385"/>
              <a:ext cx="74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/>
            </a:p>
          </p:txBody>
        </p:sp>
        <p:sp>
          <p:nvSpPr>
            <p:cNvPr id="4350" name="Google Shape;4350;p53"/>
            <p:cNvSpPr/>
            <p:nvPr/>
          </p:nvSpPr>
          <p:spPr>
            <a:xfrm>
              <a:off x="1867" y="1057"/>
              <a:ext cx="96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/>
            </a:p>
          </p:txBody>
        </p:sp>
        <p:sp>
          <p:nvSpPr>
            <p:cNvPr id="4351" name="Google Shape;4351;p53"/>
            <p:cNvSpPr/>
            <p:nvPr/>
          </p:nvSpPr>
          <p:spPr>
            <a:xfrm>
              <a:off x="1640" y="1582"/>
              <a:ext cx="565" cy="362"/>
            </a:xfrm>
            <a:custGeom>
              <a:rect b="b" l="l" r="r" t="t"/>
              <a:pathLst>
                <a:path extrusionOk="0" h="362" w="565">
                  <a:moveTo>
                    <a:pt x="178" y="0"/>
                  </a:moveTo>
                  <a:lnTo>
                    <a:pt x="164" y="0"/>
                  </a:lnTo>
                  <a:lnTo>
                    <a:pt x="148" y="3"/>
                  </a:lnTo>
                  <a:lnTo>
                    <a:pt x="134" y="6"/>
                  </a:lnTo>
                  <a:lnTo>
                    <a:pt x="121" y="11"/>
                  </a:lnTo>
                  <a:lnTo>
                    <a:pt x="108" y="14"/>
                  </a:lnTo>
                  <a:lnTo>
                    <a:pt x="94" y="22"/>
                  </a:lnTo>
                  <a:lnTo>
                    <a:pt x="83" y="30"/>
                  </a:lnTo>
                  <a:lnTo>
                    <a:pt x="73" y="38"/>
                  </a:lnTo>
                  <a:lnTo>
                    <a:pt x="62" y="48"/>
                  </a:lnTo>
                  <a:lnTo>
                    <a:pt x="48" y="59"/>
                  </a:lnTo>
                  <a:lnTo>
                    <a:pt x="38" y="73"/>
                  </a:lnTo>
                  <a:lnTo>
                    <a:pt x="27" y="89"/>
                  </a:lnTo>
                  <a:lnTo>
                    <a:pt x="16" y="105"/>
                  </a:lnTo>
                  <a:lnTo>
                    <a:pt x="8" y="118"/>
                  </a:lnTo>
                  <a:lnTo>
                    <a:pt x="5" y="126"/>
                  </a:lnTo>
                  <a:lnTo>
                    <a:pt x="3" y="134"/>
                  </a:lnTo>
                  <a:lnTo>
                    <a:pt x="0" y="142"/>
                  </a:lnTo>
                  <a:lnTo>
                    <a:pt x="0" y="150"/>
                  </a:lnTo>
                  <a:lnTo>
                    <a:pt x="0" y="158"/>
                  </a:lnTo>
                  <a:lnTo>
                    <a:pt x="3" y="164"/>
                  </a:lnTo>
                  <a:lnTo>
                    <a:pt x="5" y="180"/>
                  </a:lnTo>
                  <a:lnTo>
                    <a:pt x="11" y="196"/>
                  </a:lnTo>
                  <a:lnTo>
                    <a:pt x="19" y="212"/>
                  </a:lnTo>
                  <a:lnTo>
                    <a:pt x="27" y="228"/>
                  </a:lnTo>
                  <a:lnTo>
                    <a:pt x="38" y="242"/>
                  </a:lnTo>
                  <a:lnTo>
                    <a:pt x="48" y="255"/>
                  </a:lnTo>
                  <a:lnTo>
                    <a:pt x="59" y="268"/>
                  </a:lnTo>
                  <a:lnTo>
                    <a:pt x="70" y="282"/>
                  </a:lnTo>
                  <a:lnTo>
                    <a:pt x="81" y="295"/>
                  </a:lnTo>
                  <a:lnTo>
                    <a:pt x="94" y="306"/>
                  </a:lnTo>
                  <a:lnTo>
                    <a:pt x="105" y="317"/>
                  </a:lnTo>
                  <a:lnTo>
                    <a:pt x="113" y="322"/>
                  </a:lnTo>
                  <a:lnTo>
                    <a:pt x="121" y="327"/>
                  </a:lnTo>
                  <a:lnTo>
                    <a:pt x="129" y="333"/>
                  </a:lnTo>
                  <a:lnTo>
                    <a:pt x="137" y="335"/>
                  </a:lnTo>
                  <a:lnTo>
                    <a:pt x="148" y="341"/>
                  </a:lnTo>
                  <a:lnTo>
                    <a:pt x="159" y="343"/>
                  </a:lnTo>
                  <a:lnTo>
                    <a:pt x="172" y="346"/>
                  </a:lnTo>
                  <a:lnTo>
                    <a:pt x="186" y="349"/>
                  </a:lnTo>
                  <a:lnTo>
                    <a:pt x="194" y="349"/>
                  </a:lnTo>
                  <a:lnTo>
                    <a:pt x="202" y="351"/>
                  </a:lnTo>
                  <a:lnTo>
                    <a:pt x="221" y="354"/>
                  </a:lnTo>
                  <a:lnTo>
                    <a:pt x="239" y="354"/>
                  </a:lnTo>
                  <a:lnTo>
                    <a:pt x="261" y="357"/>
                  </a:lnTo>
                  <a:lnTo>
                    <a:pt x="285" y="360"/>
                  </a:lnTo>
                  <a:lnTo>
                    <a:pt x="309" y="362"/>
                  </a:lnTo>
                  <a:lnTo>
                    <a:pt x="334" y="362"/>
                  </a:lnTo>
                  <a:lnTo>
                    <a:pt x="360" y="362"/>
                  </a:lnTo>
                  <a:lnTo>
                    <a:pt x="385" y="362"/>
                  </a:lnTo>
                  <a:lnTo>
                    <a:pt x="409" y="362"/>
                  </a:lnTo>
                  <a:lnTo>
                    <a:pt x="433" y="360"/>
                  </a:lnTo>
                  <a:lnTo>
                    <a:pt x="457" y="357"/>
                  </a:lnTo>
                  <a:lnTo>
                    <a:pt x="476" y="354"/>
                  </a:lnTo>
                  <a:lnTo>
                    <a:pt x="495" y="349"/>
                  </a:lnTo>
                  <a:lnTo>
                    <a:pt x="503" y="343"/>
                  </a:lnTo>
                  <a:lnTo>
                    <a:pt x="511" y="341"/>
                  </a:lnTo>
                  <a:lnTo>
                    <a:pt x="519" y="338"/>
                  </a:lnTo>
                  <a:lnTo>
                    <a:pt x="525" y="333"/>
                  </a:lnTo>
                  <a:lnTo>
                    <a:pt x="530" y="327"/>
                  </a:lnTo>
                  <a:lnTo>
                    <a:pt x="535" y="322"/>
                  </a:lnTo>
                  <a:lnTo>
                    <a:pt x="543" y="309"/>
                  </a:lnTo>
                  <a:lnTo>
                    <a:pt x="552" y="292"/>
                  </a:lnTo>
                  <a:lnTo>
                    <a:pt x="557" y="276"/>
                  </a:lnTo>
                  <a:lnTo>
                    <a:pt x="560" y="258"/>
                  </a:lnTo>
                  <a:lnTo>
                    <a:pt x="562" y="236"/>
                  </a:lnTo>
                  <a:lnTo>
                    <a:pt x="565" y="217"/>
                  </a:lnTo>
                  <a:lnTo>
                    <a:pt x="565" y="196"/>
                  </a:lnTo>
                  <a:lnTo>
                    <a:pt x="562" y="174"/>
                  </a:lnTo>
                  <a:lnTo>
                    <a:pt x="562" y="153"/>
                  </a:lnTo>
                  <a:lnTo>
                    <a:pt x="560" y="132"/>
                  </a:lnTo>
                  <a:lnTo>
                    <a:pt x="560" y="113"/>
                  </a:lnTo>
                  <a:lnTo>
                    <a:pt x="557" y="97"/>
                  </a:lnTo>
                  <a:lnTo>
                    <a:pt x="554" y="78"/>
                  </a:lnTo>
                  <a:lnTo>
                    <a:pt x="552" y="65"/>
                  </a:lnTo>
                  <a:lnTo>
                    <a:pt x="549" y="59"/>
                  </a:lnTo>
                  <a:lnTo>
                    <a:pt x="549" y="54"/>
                  </a:lnTo>
                  <a:lnTo>
                    <a:pt x="546" y="46"/>
                  </a:lnTo>
                  <a:lnTo>
                    <a:pt x="543" y="38"/>
                  </a:lnTo>
                  <a:lnTo>
                    <a:pt x="541" y="32"/>
                  </a:lnTo>
                  <a:lnTo>
                    <a:pt x="538" y="27"/>
                  </a:lnTo>
                  <a:lnTo>
                    <a:pt x="533" y="24"/>
                  </a:lnTo>
                  <a:lnTo>
                    <a:pt x="530" y="22"/>
                  </a:lnTo>
                  <a:lnTo>
                    <a:pt x="525" y="19"/>
                  </a:lnTo>
                  <a:lnTo>
                    <a:pt x="519" y="19"/>
                  </a:lnTo>
                  <a:lnTo>
                    <a:pt x="508" y="16"/>
                  </a:lnTo>
                  <a:lnTo>
                    <a:pt x="495" y="16"/>
                  </a:lnTo>
                  <a:lnTo>
                    <a:pt x="482" y="16"/>
                  </a:lnTo>
                  <a:lnTo>
                    <a:pt x="468" y="14"/>
                  </a:lnTo>
                  <a:lnTo>
                    <a:pt x="460" y="14"/>
                  </a:lnTo>
                  <a:lnTo>
                    <a:pt x="452" y="11"/>
                  </a:lnTo>
                  <a:lnTo>
                    <a:pt x="430" y="11"/>
                  </a:lnTo>
                  <a:lnTo>
                    <a:pt x="409" y="11"/>
                  </a:lnTo>
                  <a:lnTo>
                    <a:pt x="387" y="14"/>
                  </a:lnTo>
                  <a:lnTo>
                    <a:pt x="363" y="14"/>
                  </a:lnTo>
                  <a:lnTo>
                    <a:pt x="342" y="14"/>
                  </a:lnTo>
                  <a:lnTo>
                    <a:pt x="320" y="14"/>
                  </a:lnTo>
                  <a:lnTo>
                    <a:pt x="301" y="14"/>
                  </a:lnTo>
                  <a:lnTo>
                    <a:pt x="282" y="11"/>
                  </a:lnTo>
                  <a:lnTo>
                    <a:pt x="264" y="11"/>
                  </a:lnTo>
                  <a:lnTo>
                    <a:pt x="247" y="6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199" y="0"/>
                  </a:lnTo>
                  <a:lnTo>
                    <a:pt x="188" y="0"/>
                  </a:lnTo>
                  <a:lnTo>
                    <a:pt x="183" y="0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2" name="Google Shape;4352;p53"/>
            <p:cNvSpPr/>
            <p:nvPr/>
          </p:nvSpPr>
          <p:spPr>
            <a:xfrm>
              <a:off x="1896" y="1657"/>
              <a:ext cx="104" cy="1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/>
            </a:p>
          </p:txBody>
        </p:sp>
        <p:sp>
          <p:nvSpPr>
            <p:cNvPr id="4353" name="Google Shape;4353;p53"/>
            <p:cNvSpPr/>
            <p:nvPr/>
          </p:nvSpPr>
          <p:spPr>
            <a:xfrm>
              <a:off x="1963" y="1657"/>
              <a:ext cx="31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4" name="Google Shape;4354;p53"/>
            <p:cNvSpPr/>
            <p:nvPr/>
          </p:nvSpPr>
          <p:spPr>
            <a:xfrm>
              <a:off x="443" y="1335"/>
              <a:ext cx="218" cy="215"/>
            </a:xfrm>
            <a:custGeom>
              <a:rect b="b" l="l" r="r" t="t"/>
              <a:pathLst>
                <a:path extrusionOk="0" h="215" w="218">
                  <a:moveTo>
                    <a:pt x="110" y="0"/>
                  </a:moveTo>
                  <a:lnTo>
                    <a:pt x="99" y="0"/>
                  </a:lnTo>
                  <a:lnTo>
                    <a:pt x="88" y="3"/>
                  </a:lnTo>
                  <a:lnTo>
                    <a:pt x="78" y="6"/>
                  </a:lnTo>
                  <a:lnTo>
                    <a:pt x="67" y="9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5"/>
                  </a:lnTo>
                  <a:lnTo>
                    <a:pt x="32" y="33"/>
                  </a:lnTo>
                  <a:lnTo>
                    <a:pt x="24" y="41"/>
                  </a:lnTo>
                  <a:lnTo>
                    <a:pt x="18" y="49"/>
                  </a:lnTo>
                  <a:lnTo>
                    <a:pt x="13" y="57"/>
                  </a:lnTo>
                  <a:lnTo>
                    <a:pt x="8" y="65"/>
                  </a:lnTo>
                  <a:lnTo>
                    <a:pt x="5" y="76"/>
                  </a:lnTo>
                  <a:lnTo>
                    <a:pt x="2" y="86"/>
                  </a:lnTo>
                  <a:lnTo>
                    <a:pt x="0" y="97"/>
                  </a:lnTo>
                  <a:lnTo>
                    <a:pt x="0" y="108"/>
                  </a:lnTo>
                  <a:lnTo>
                    <a:pt x="0" y="118"/>
                  </a:lnTo>
                  <a:lnTo>
                    <a:pt x="2" y="129"/>
                  </a:lnTo>
                  <a:lnTo>
                    <a:pt x="5" y="140"/>
                  </a:lnTo>
                  <a:lnTo>
                    <a:pt x="8" y="151"/>
                  </a:lnTo>
                  <a:lnTo>
                    <a:pt x="13" y="159"/>
                  </a:lnTo>
                  <a:lnTo>
                    <a:pt x="18" y="167"/>
                  </a:lnTo>
                  <a:lnTo>
                    <a:pt x="24" y="175"/>
                  </a:lnTo>
                  <a:lnTo>
                    <a:pt x="32" y="183"/>
                  </a:lnTo>
                  <a:lnTo>
                    <a:pt x="40" y="191"/>
                  </a:lnTo>
                  <a:lnTo>
                    <a:pt x="48" y="196"/>
                  </a:lnTo>
                  <a:lnTo>
                    <a:pt x="56" y="202"/>
                  </a:lnTo>
                  <a:lnTo>
                    <a:pt x="67" y="207"/>
                  </a:lnTo>
                  <a:lnTo>
                    <a:pt x="78" y="210"/>
                  </a:lnTo>
                  <a:lnTo>
                    <a:pt x="88" y="212"/>
                  </a:lnTo>
                  <a:lnTo>
                    <a:pt x="99" y="215"/>
                  </a:lnTo>
                  <a:lnTo>
                    <a:pt x="110" y="215"/>
                  </a:lnTo>
                  <a:lnTo>
                    <a:pt x="121" y="215"/>
                  </a:lnTo>
                  <a:lnTo>
                    <a:pt x="131" y="212"/>
                  </a:lnTo>
                  <a:lnTo>
                    <a:pt x="142" y="210"/>
                  </a:lnTo>
                  <a:lnTo>
                    <a:pt x="153" y="207"/>
                  </a:lnTo>
                  <a:lnTo>
                    <a:pt x="161" y="202"/>
                  </a:lnTo>
                  <a:lnTo>
                    <a:pt x="169" y="196"/>
                  </a:lnTo>
                  <a:lnTo>
                    <a:pt x="177" y="191"/>
                  </a:lnTo>
                  <a:lnTo>
                    <a:pt x="185" y="183"/>
                  </a:lnTo>
                  <a:lnTo>
                    <a:pt x="193" y="175"/>
                  </a:lnTo>
                  <a:lnTo>
                    <a:pt x="199" y="167"/>
                  </a:lnTo>
                  <a:lnTo>
                    <a:pt x="204" y="159"/>
                  </a:lnTo>
                  <a:lnTo>
                    <a:pt x="209" y="151"/>
                  </a:lnTo>
                  <a:lnTo>
                    <a:pt x="212" y="140"/>
                  </a:lnTo>
                  <a:lnTo>
                    <a:pt x="215" y="129"/>
                  </a:lnTo>
                  <a:lnTo>
                    <a:pt x="218" y="118"/>
                  </a:lnTo>
                  <a:lnTo>
                    <a:pt x="218" y="108"/>
                  </a:lnTo>
                  <a:lnTo>
                    <a:pt x="218" y="97"/>
                  </a:lnTo>
                  <a:lnTo>
                    <a:pt x="215" y="86"/>
                  </a:lnTo>
                  <a:lnTo>
                    <a:pt x="212" y="76"/>
                  </a:lnTo>
                  <a:lnTo>
                    <a:pt x="209" y="65"/>
                  </a:lnTo>
                  <a:lnTo>
                    <a:pt x="204" y="57"/>
                  </a:lnTo>
                  <a:lnTo>
                    <a:pt x="199" y="49"/>
                  </a:lnTo>
                  <a:lnTo>
                    <a:pt x="193" y="41"/>
                  </a:lnTo>
                  <a:lnTo>
                    <a:pt x="185" y="33"/>
                  </a:lnTo>
                  <a:lnTo>
                    <a:pt x="177" y="25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3" y="9"/>
                  </a:lnTo>
                  <a:lnTo>
                    <a:pt x="142" y="6"/>
                  </a:lnTo>
                  <a:lnTo>
                    <a:pt x="131" y="3"/>
                  </a:lnTo>
                  <a:lnTo>
                    <a:pt x="121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5" name="Google Shape;4355;p53"/>
            <p:cNvSpPr/>
            <p:nvPr/>
          </p:nvSpPr>
          <p:spPr>
            <a:xfrm>
              <a:off x="493" y="1378"/>
              <a:ext cx="121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/>
            </a:p>
          </p:txBody>
        </p:sp>
        <p:sp>
          <p:nvSpPr>
            <p:cNvPr id="4356" name="Google Shape;4356;p53"/>
            <p:cNvSpPr/>
            <p:nvPr/>
          </p:nvSpPr>
          <p:spPr>
            <a:xfrm>
              <a:off x="617" y="1360"/>
              <a:ext cx="31" cy="1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7" name="Google Shape;4357;p53"/>
            <p:cNvSpPr/>
            <p:nvPr/>
          </p:nvSpPr>
          <p:spPr>
            <a:xfrm>
              <a:off x="2584" y="1220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8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4"/>
                  </a:lnTo>
                  <a:lnTo>
                    <a:pt x="33" y="30"/>
                  </a:lnTo>
                  <a:lnTo>
                    <a:pt x="25" y="38"/>
                  </a:lnTo>
                  <a:lnTo>
                    <a:pt x="19" y="46"/>
                  </a:lnTo>
                  <a:lnTo>
                    <a:pt x="14" y="54"/>
                  </a:lnTo>
                  <a:lnTo>
                    <a:pt x="8" y="65"/>
                  </a:lnTo>
                  <a:lnTo>
                    <a:pt x="6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5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5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8" y="204"/>
                  </a:lnTo>
                  <a:lnTo>
                    <a:pt x="78" y="207"/>
                  </a:lnTo>
                  <a:lnTo>
                    <a:pt x="89" y="209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09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6" y="126"/>
                  </a:lnTo>
                  <a:lnTo>
                    <a:pt x="218" y="115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6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5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8" name="Google Shape;4358;p53"/>
            <p:cNvSpPr/>
            <p:nvPr/>
          </p:nvSpPr>
          <p:spPr>
            <a:xfrm>
              <a:off x="2641" y="1262"/>
              <a:ext cx="85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/>
            </a:p>
          </p:txBody>
        </p:sp>
        <p:sp>
          <p:nvSpPr>
            <p:cNvPr id="4359" name="Google Shape;4359;p53"/>
            <p:cNvSpPr/>
            <p:nvPr/>
          </p:nvSpPr>
          <p:spPr>
            <a:xfrm>
              <a:off x="2579" y="1952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08" y="0"/>
                  </a:moveTo>
                  <a:lnTo>
                    <a:pt x="97" y="0"/>
                  </a:lnTo>
                  <a:lnTo>
                    <a:pt x="86" y="3"/>
                  </a:lnTo>
                  <a:lnTo>
                    <a:pt x="75" y="6"/>
                  </a:lnTo>
                  <a:lnTo>
                    <a:pt x="65" y="8"/>
                  </a:lnTo>
                  <a:lnTo>
                    <a:pt x="56" y="14"/>
                  </a:lnTo>
                  <a:lnTo>
                    <a:pt x="48" y="19"/>
                  </a:lnTo>
                  <a:lnTo>
                    <a:pt x="40" y="24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3" y="54"/>
                  </a:lnTo>
                  <a:lnTo>
                    <a:pt x="8" y="65"/>
                  </a:lnTo>
                  <a:lnTo>
                    <a:pt x="5" y="73"/>
                  </a:lnTo>
                  <a:lnTo>
                    <a:pt x="3" y="83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5" y="137"/>
                  </a:lnTo>
                  <a:lnTo>
                    <a:pt x="8" y="148"/>
                  </a:lnTo>
                  <a:lnTo>
                    <a:pt x="13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2" y="180"/>
                  </a:lnTo>
                  <a:lnTo>
                    <a:pt x="40" y="188"/>
                  </a:lnTo>
                  <a:lnTo>
                    <a:pt x="48" y="193"/>
                  </a:lnTo>
                  <a:lnTo>
                    <a:pt x="56" y="199"/>
                  </a:lnTo>
                  <a:lnTo>
                    <a:pt x="65" y="204"/>
                  </a:lnTo>
                  <a:lnTo>
                    <a:pt x="75" y="207"/>
                  </a:lnTo>
                  <a:lnTo>
                    <a:pt x="86" y="209"/>
                  </a:lnTo>
                  <a:lnTo>
                    <a:pt x="97" y="212"/>
                  </a:lnTo>
                  <a:lnTo>
                    <a:pt x="108" y="212"/>
                  </a:lnTo>
                  <a:lnTo>
                    <a:pt x="118" y="212"/>
                  </a:lnTo>
                  <a:lnTo>
                    <a:pt x="129" y="209"/>
                  </a:lnTo>
                  <a:lnTo>
                    <a:pt x="140" y="207"/>
                  </a:lnTo>
                  <a:lnTo>
                    <a:pt x="151" y="204"/>
                  </a:lnTo>
                  <a:lnTo>
                    <a:pt x="161" y="199"/>
                  </a:lnTo>
                  <a:lnTo>
                    <a:pt x="169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4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3"/>
                  </a:lnTo>
                  <a:lnTo>
                    <a:pt x="213" y="73"/>
                  </a:lnTo>
                  <a:lnTo>
                    <a:pt x="210" y="65"/>
                  </a:lnTo>
                  <a:lnTo>
                    <a:pt x="204" y="54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0"/>
                  </a:lnTo>
                  <a:lnTo>
                    <a:pt x="178" y="24"/>
                  </a:lnTo>
                  <a:lnTo>
                    <a:pt x="169" y="19"/>
                  </a:lnTo>
                  <a:lnTo>
                    <a:pt x="161" y="14"/>
                  </a:lnTo>
                  <a:lnTo>
                    <a:pt x="151" y="8"/>
                  </a:lnTo>
                  <a:lnTo>
                    <a:pt x="140" y="6"/>
                  </a:lnTo>
                  <a:lnTo>
                    <a:pt x="129" y="3"/>
                  </a:lnTo>
                  <a:lnTo>
                    <a:pt x="118" y="0"/>
                  </a:lnTo>
                  <a:lnTo>
                    <a:pt x="108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0" name="Google Shape;4360;p53"/>
            <p:cNvSpPr/>
            <p:nvPr/>
          </p:nvSpPr>
          <p:spPr>
            <a:xfrm>
              <a:off x="2653" y="1983"/>
              <a:ext cx="85" cy="1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/>
            </a:p>
          </p:txBody>
        </p:sp>
        <p:cxnSp>
          <p:nvCxnSpPr>
            <p:cNvPr id="4361" name="Google Shape;4361;p53"/>
            <p:cNvCxnSpPr/>
            <p:nvPr/>
          </p:nvCxnSpPr>
          <p:spPr>
            <a:xfrm>
              <a:off x="674" y="1448"/>
              <a:ext cx="280" cy="1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2" name="Google Shape;4362;p53"/>
            <p:cNvCxnSpPr/>
            <p:nvPr/>
          </p:nvCxnSpPr>
          <p:spPr>
            <a:xfrm>
              <a:off x="2165" y="1140"/>
              <a:ext cx="419" cy="174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3" name="Google Shape;4363;p53"/>
            <p:cNvCxnSpPr/>
            <p:nvPr/>
          </p:nvCxnSpPr>
          <p:spPr>
            <a:xfrm flipH="1" rot="10800000">
              <a:off x="2192" y="1381"/>
              <a:ext cx="422" cy="357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4" name="Google Shape;4364;p53"/>
            <p:cNvCxnSpPr/>
            <p:nvPr/>
          </p:nvCxnSpPr>
          <p:spPr>
            <a:xfrm>
              <a:off x="2197" y="1821"/>
              <a:ext cx="387" cy="201"/>
            </a:xfrm>
            <a:prstGeom prst="straightConnector1">
              <a:avLst/>
            </a:prstGeom>
            <a:noFill/>
            <a:ln cap="flat" cmpd="sng" w="174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5" name="Google Shape;4365;p53"/>
            <p:cNvCxnSpPr/>
            <p:nvPr/>
          </p:nvCxnSpPr>
          <p:spPr>
            <a:xfrm flipH="1" rot="10800000">
              <a:off x="1481" y="1228"/>
              <a:ext cx="183" cy="148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6" name="Google Shape;4366;p53"/>
            <p:cNvCxnSpPr/>
            <p:nvPr/>
          </p:nvCxnSpPr>
          <p:spPr>
            <a:xfrm flipH="1" rot="10800000">
              <a:off x="2030" y="1309"/>
              <a:ext cx="1" cy="268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367" name="Google Shape;4367;p53"/>
            <p:cNvCxnSpPr/>
            <p:nvPr/>
          </p:nvCxnSpPr>
          <p:spPr>
            <a:xfrm>
              <a:off x="1497" y="1577"/>
              <a:ext cx="167" cy="104"/>
            </a:xfrm>
            <a:prstGeom prst="straightConnector1">
              <a:avLst/>
            </a:prstGeom>
            <a:noFill/>
            <a:ln cap="flat" cmpd="sng" w="555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4368" name="Google Shape;4368;p53"/>
            <p:cNvSpPr/>
            <p:nvPr/>
          </p:nvSpPr>
          <p:spPr>
            <a:xfrm>
              <a:off x="3050" y="853"/>
              <a:ext cx="608" cy="2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9" name="Google Shape;4369;p53"/>
            <p:cNvSpPr/>
            <p:nvPr/>
          </p:nvSpPr>
          <p:spPr>
            <a:xfrm>
              <a:off x="3131" y="896"/>
              <a:ext cx="526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legend</a:t>
              </a:r>
              <a:r>
                <a:rPr b="1" lang="en-US" sz="1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0" name="Google Shape;4370;p53"/>
            <p:cNvSpPr/>
            <p:nvPr/>
          </p:nvSpPr>
          <p:spPr>
            <a:xfrm>
              <a:off x="3548" y="898"/>
              <a:ext cx="38" cy="16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1" name="Google Shape;4371;p53"/>
            <p:cNvSpPr/>
            <p:nvPr/>
          </p:nvSpPr>
          <p:spPr>
            <a:xfrm>
              <a:off x="4261" y="1432"/>
              <a:ext cx="731" cy="4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2" name="Google Shape;4372;p53"/>
            <p:cNvSpPr/>
            <p:nvPr/>
          </p:nvSpPr>
          <p:spPr>
            <a:xfrm>
              <a:off x="4341" y="1472"/>
              <a:ext cx="701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customer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3" name="Google Shape;4373;p53"/>
            <p:cNvSpPr/>
            <p:nvPr/>
          </p:nvSpPr>
          <p:spPr>
            <a:xfrm>
              <a:off x="4341" y="1630"/>
              <a:ext cx="60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network: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4" name="Google Shape;4374;p53"/>
            <p:cNvSpPr/>
            <p:nvPr/>
          </p:nvSpPr>
          <p:spPr>
            <a:xfrm>
              <a:off x="4823" y="1630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5" name="Google Shape;4375;p53"/>
            <p:cNvSpPr/>
            <p:nvPr/>
          </p:nvSpPr>
          <p:spPr>
            <a:xfrm>
              <a:off x="4261" y="869"/>
              <a:ext cx="697" cy="42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6" name="Google Shape;4376;p53"/>
            <p:cNvSpPr/>
            <p:nvPr/>
          </p:nvSpPr>
          <p:spPr>
            <a:xfrm>
              <a:off x="4341" y="909"/>
              <a:ext cx="578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provider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7" name="Google Shape;4377;p53"/>
            <p:cNvSpPr/>
            <p:nvPr/>
          </p:nvSpPr>
          <p:spPr>
            <a:xfrm>
              <a:off x="4796" y="909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8" name="Google Shape;4378;p53"/>
            <p:cNvSpPr/>
            <p:nvPr/>
          </p:nvSpPr>
          <p:spPr>
            <a:xfrm>
              <a:off x="4341" y="1064"/>
              <a:ext cx="560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9" name="Google Shape;4379;p53"/>
            <p:cNvSpPr/>
            <p:nvPr/>
          </p:nvSpPr>
          <p:spPr>
            <a:xfrm>
              <a:off x="4785" y="1064"/>
              <a:ext cx="44" cy="1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0" name="Google Shape;4380;p53"/>
            <p:cNvSpPr/>
            <p:nvPr/>
          </p:nvSpPr>
          <p:spPr>
            <a:xfrm>
              <a:off x="3749" y="901"/>
              <a:ext cx="563" cy="362"/>
            </a:xfrm>
            <a:custGeom>
              <a:rect b="b" l="l" r="r" t="t"/>
              <a:pathLst>
                <a:path extrusionOk="0" h="362" w="563">
                  <a:moveTo>
                    <a:pt x="175" y="0"/>
                  </a:moveTo>
                  <a:lnTo>
                    <a:pt x="162" y="0"/>
                  </a:lnTo>
                  <a:lnTo>
                    <a:pt x="148" y="3"/>
                  </a:lnTo>
                  <a:lnTo>
                    <a:pt x="132" y="5"/>
                  </a:lnTo>
                  <a:lnTo>
                    <a:pt x="119" y="11"/>
                  </a:lnTo>
                  <a:lnTo>
                    <a:pt x="108" y="13"/>
                  </a:lnTo>
                  <a:lnTo>
                    <a:pt x="95" y="22"/>
                  </a:lnTo>
                  <a:lnTo>
                    <a:pt x="81" y="30"/>
                  </a:lnTo>
                  <a:lnTo>
                    <a:pt x="70" y="38"/>
                  </a:lnTo>
                  <a:lnTo>
                    <a:pt x="60" y="48"/>
                  </a:lnTo>
                  <a:lnTo>
                    <a:pt x="46" y="59"/>
                  </a:lnTo>
                  <a:lnTo>
                    <a:pt x="35" y="72"/>
                  </a:lnTo>
                  <a:lnTo>
                    <a:pt x="25" y="89"/>
                  </a:lnTo>
                  <a:lnTo>
                    <a:pt x="14" y="102"/>
                  </a:lnTo>
                  <a:lnTo>
                    <a:pt x="8" y="118"/>
                  </a:lnTo>
                  <a:lnTo>
                    <a:pt x="3" y="126"/>
                  </a:lnTo>
                  <a:lnTo>
                    <a:pt x="3" y="134"/>
                  </a:lnTo>
                  <a:lnTo>
                    <a:pt x="0" y="140"/>
                  </a:lnTo>
                  <a:lnTo>
                    <a:pt x="0" y="148"/>
                  </a:lnTo>
                  <a:lnTo>
                    <a:pt x="0" y="156"/>
                  </a:lnTo>
                  <a:lnTo>
                    <a:pt x="0" y="164"/>
                  </a:lnTo>
                  <a:lnTo>
                    <a:pt x="3" y="180"/>
                  </a:lnTo>
                  <a:lnTo>
                    <a:pt x="8" y="196"/>
                  </a:lnTo>
                  <a:lnTo>
                    <a:pt x="17" y="212"/>
                  </a:lnTo>
                  <a:lnTo>
                    <a:pt x="27" y="225"/>
                  </a:lnTo>
                  <a:lnTo>
                    <a:pt x="35" y="241"/>
                  </a:lnTo>
                  <a:lnTo>
                    <a:pt x="49" y="255"/>
                  </a:lnTo>
                  <a:lnTo>
                    <a:pt x="60" y="268"/>
                  </a:lnTo>
                  <a:lnTo>
                    <a:pt x="70" y="282"/>
                  </a:lnTo>
                  <a:lnTo>
                    <a:pt x="81" y="292"/>
                  </a:lnTo>
                  <a:lnTo>
                    <a:pt x="92" y="306"/>
                  </a:lnTo>
                  <a:lnTo>
                    <a:pt x="103" y="316"/>
                  </a:lnTo>
                  <a:lnTo>
                    <a:pt x="111" y="322"/>
                  </a:lnTo>
                  <a:lnTo>
                    <a:pt x="119" y="327"/>
                  </a:lnTo>
                  <a:lnTo>
                    <a:pt x="127" y="330"/>
                  </a:lnTo>
                  <a:lnTo>
                    <a:pt x="135" y="335"/>
                  </a:lnTo>
                  <a:lnTo>
                    <a:pt x="146" y="338"/>
                  </a:lnTo>
                  <a:lnTo>
                    <a:pt x="156" y="341"/>
                  </a:lnTo>
                  <a:lnTo>
                    <a:pt x="170" y="343"/>
                  </a:lnTo>
                  <a:lnTo>
                    <a:pt x="183" y="346"/>
                  </a:lnTo>
                  <a:lnTo>
                    <a:pt x="191" y="346"/>
                  </a:lnTo>
                  <a:lnTo>
                    <a:pt x="200" y="349"/>
                  </a:lnTo>
                  <a:lnTo>
                    <a:pt x="218" y="351"/>
                  </a:lnTo>
                  <a:lnTo>
                    <a:pt x="240" y="354"/>
                  </a:lnTo>
                  <a:lnTo>
                    <a:pt x="261" y="354"/>
                  </a:lnTo>
                  <a:lnTo>
                    <a:pt x="286" y="357"/>
                  </a:lnTo>
                  <a:lnTo>
                    <a:pt x="310" y="359"/>
                  </a:lnTo>
                  <a:lnTo>
                    <a:pt x="334" y="359"/>
                  </a:lnTo>
                  <a:lnTo>
                    <a:pt x="361" y="362"/>
                  </a:lnTo>
                  <a:lnTo>
                    <a:pt x="385" y="362"/>
                  </a:lnTo>
                  <a:lnTo>
                    <a:pt x="409" y="359"/>
                  </a:lnTo>
                  <a:lnTo>
                    <a:pt x="434" y="359"/>
                  </a:lnTo>
                  <a:lnTo>
                    <a:pt x="455" y="357"/>
                  </a:lnTo>
                  <a:lnTo>
                    <a:pt x="477" y="351"/>
                  </a:lnTo>
                  <a:lnTo>
                    <a:pt x="493" y="346"/>
                  </a:lnTo>
                  <a:lnTo>
                    <a:pt x="504" y="343"/>
                  </a:lnTo>
                  <a:lnTo>
                    <a:pt x="509" y="338"/>
                  </a:lnTo>
                  <a:lnTo>
                    <a:pt x="517" y="335"/>
                  </a:lnTo>
                  <a:lnTo>
                    <a:pt x="522" y="330"/>
                  </a:lnTo>
                  <a:lnTo>
                    <a:pt x="528" y="325"/>
                  </a:lnTo>
                  <a:lnTo>
                    <a:pt x="533" y="319"/>
                  </a:lnTo>
                  <a:lnTo>
                    <a:pt x="541" y="306"/>
                  </a:lnTo>
                  <a:lnTo>
                    <a:pt x="549" y="292"/>
                  </a:lnTo>
                  <a:lnTo>
                    <a:pt x="555" y="274"/>
                  </a:lnTo>
                  <a:lnTo>
                    <a:pt x="557" y="255"/>
                  </a:lnTo>
                  <a:lnTo>
                    <a:pt x="560" y="236"/>
                  </a:lnTo>
                  <a:lnTo>
                    <a:pt x="563" y="215"/>
                  </a:lnTo>
                  <a:lnTo>
                    <a:pt x="563" y="193"/>
                  </a:lnTo>
                  <a:lnTo>
                    <a:pt x="560" y="172"/>
                  </a:lnTo>
                  <a:lnTo>
                    <a:pt x="560" y="153"/>
                  </a:lnTo>
                  <a:lnTo>
                    <a:pt x="557" y="131"/>
                  </a:lnTo>
                  <a:lnTo>
                    <a:pt x="557" y="113"/>
                  </a:lnTo>
                  <a:lnTo>
                    <a:pt x="555" y="94"/>
                  </a:lnTo>
                  <a:lnTo>
                    <a:pt x="552" y="78"/>
                  </a:lnTo>
                  <a:lnTo>
                    <a:pt x="549" y="64"/>
                  </a:lnTo>
                  <a:lnTo>
                    <a:pt x="547" y="59"/>
                  </a:lnTo>
                  <a:lnTo>
                    <a:pt x="547" y="54"/>
                  </a:lnTo>
                  <a:lnTo>
                    <a:pt x="544" y="46"/>
                  </a:lnTo>
                  <a:lnTo>
                    <a:pt x="541" y="38"/>
                  </a:lnTo>
                  <a:lnTo>
                    <a:pt x="539" y="30"/>
                  </a:lnTo>
                  <a:lnTo>
                    <a:pt x="536" y="27"/>
                  </a:lnTo>
                  <a:lnTo>
                    <a:pt x="533" y="22"/>
                  </a:lnTo>
                  <a:lnTo>
                    <a:pt x="528" y="19"/>
                  </a:lnTo>
                  <a:lnTo>
                    <a:pt x="522" y="19"/>
                  </a:lnTo>
                  <a:lnTo>
                    <a:pt x="520" y="16"/>
                  </a:lnTo>
                  <a:lnTo>
                    <a:pt x="506" y="16"/>
                  </a:lnTo>
                  <a:lnTo>
                    <a:pt x="495" y="16"/>
                  </a:lnTo>
                  <a:lnTo>
                    <a:pt x="479" y="16"/>
                  </a:lnTo>
                  <a:lnTo>
                    <a:pt x="474" y="13"/>
                  </a:lnTo>
                  <a:lnTo>
                    <a:pt x="466" y="13"/>
                  </a:lnTo>
                  <a:lnTo>
                    <a:pt x="458" y="13"/>
                  </a:lnTo>
                  <a:lnTo>
                    <a:pt x="450" y="11"/>
                  </a:lnTo>
                  <a:lnTo>
                    <a:pt x="431" y="11"/>
                  </a:lnTo>
                  <a:lnTo>
                    <a:pt x="409" y="11"/>
                  </a:lnTo>
                  <a:lnTo>
                    <a:pt x="388" y="13"/>
                  </a:lnTo>
                  <a:lnTo>
                    <a:pt x="364" y="13"/>
                  </a:lnTo>
                  <a:lnTo>
                    <a:pt x="342" y="13"/>
                  </a:lnTo>
                  <a:lnTo>
                    <a:pt x="321" y="13"/>
                  </a:lnTo>
                  <a:lnTo>
                    <a:pt x="302" y="13"/>
                  </a:lnTo>
                  <a:lnTo>
                    <a:pt x="283" y="11"/>
                  </a:lnTo>
                  <a:lnTo>
                    <a:pt x="264" y="11"/>
                  </a:lnTo>
                  <a:lnTo>
                    <a:pt x="248" y="5"/>
                  </a:lnTo>
                  <a:lnTo>
                    <a:pt x="229" y="3"/>
                  </a:lnTo>
                  <a:lnTo>
                    <a:pt x="213" y="0"/>
                  </a:lnTo>
                  <a:lnTo>
                    <a:pt x="200" y="0"/>
                  </a:lnTo>
                  <a:lnTo>
                    <a:pt x="186" y="0"/>
                  </a:lnTo>
                  <a:lnTo>
                    <a:pt x="181" y="0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1" name="Google Shape;4381;p53"/>
            <p:cNvSpPr/>
            <p:nvPr/>
          </p:nvSpPr>
          <p:spPr>
            <a:xfrm>
              <a:off x="4064" y="1504"/>
              <a:ext cx="218" cy="212"/>
            </a:xfrm>
            <a:custGeom>
              <a:rect b="b" l="l" r="r" t="t"/>
              <a:pathLst>
                <a:path extrusionOk="0" h="212" w="218">
                  <a:moveTo>
                    <a:pt x="111" y="0"/>
                  </a:moveTo>
                  <a:lnTo>
                    <a:pt x="100" y="0"/>
                  </a:lnTo>
                  <a:lnTo>
                    <a:pt x="89" y="3"/>
                  </a:lnTo>
                  <a:lnTo>
                    <a:pt x="78" y="6"/>
                  </a:lnTo>
                  <a:lnTo>
                    <a:pt x="67" y="8"/>
                  </a:lnTo>
                  <a:lnTo>
                    <a:pt x="57" y="14"/>
                  </a:lnTo>
                  <a:lnTo>
                    <a:pt x="49" y="19"/>
                  </a:lnTo>
                  <a:lnTo>
                    <a:pt x="41" y="25"/>
                  </a:lnTo>
                  <a:lnTo>
                    <a:pt x="33" y="33"/>
                  </a:lnTo>
                  <a:lnTo>
                    <a:pt x="24" y="38"/>
                  </a:lnTo>
                  <a:lnTo>
                    <a:pt x="19" y="46"/>
                  </a:lnTo>
                  <a:lnTo>
                    <a:pt x="14" y="57"/>
                  </a:lnTo>
                  <a:lnTo>
                    <a:pt x="8" y="65"/>
                  </a:lnTo>
                  <a:lnTo>
                    <a:pt x="6" y="76"/>
                  </a:lnTo>
                  <a:lnTo>
                    <a:pt x="3" y="84"/>
                  </a:lnTo>
                  <a:lnTo>
                    <a:pt x="0" y="94"/>
                  </a:lnTo>
                  <a:lnTo>
                    <a:pt x="0" y="105"/>
                  </a:lnTo>
                  <a:lnTo>
                    <a:pt x="0" y="116"/>
                  </a:lnTo>
                  <a:lnTo>
                    <a:pt x="3" y="126"/>
                  </a:lnTo>
                  <a:lnTo>
                    <a:pt x="6" y="137"/>
                  </a:lnTo>
                  <a:lnTo>
                    <a:pt x="8" y="148"/>
                  </a:lnTo>
                  <a:lnTo>
                    <a:pt x="14" y="156"/>
                  </a:lnTo>
                  <a:lnTo>
                    <a:pt x="19" y="164"/>
                  </a:lnTo>
                  <a:lnTo>
                    <a:pt x="24" y="172"/>
                  </a:lnTo>
                  <a:lnTo>
                    <a:pt x="33" y="180"/>
                  </a:lnTo>
                  <a:lnTo>
                    <a:pt x="41" y="188"/>
                  </a:lnTo>
                  <a:lnTo>
                    <a:pt x="49" y="193"/>
                  </a:lnTo>
                  <a:lnTo>
                    <a:pt x="57" y="199"/>
                  </a:lnTo>
                  <a:lnTo>
                    <a:pt x="67" y="204"/>
                  </a:lnTo>
                  <a:lnTo>
                    <a:pt x="78" y="207"/>
                  </a:lnTo>
                  <a:lnTo>
                    <a:pt x="89" y="210"/>
                  </a:lnTo>
                  <a:lnTo>
                    <a:pt x="100" y="212"/>
                  </a:lnTo>
                  <a:lnTo>
                    <a:pt x="111" y="212"/>
                  </a:lnTo>
                  <a:lnTo>
                    <a:pt x="121" y="212"/>
                  </a:lnTo>
                  <a:lnTo>
                    <a:pt x="132" y="210"/>
                  </a:lnTo>
                  <a:lnTo>
                    <a:pt x="143" y="207"/>
                  </a:lnTo>
                  <a:lnTo>
                    <a:pt x="154" y="204"/>
                  </a:lnTo>
                  <a:lnTo>
                    <a:pt x="162" y="199"/>
                  </a:lnTo>
                  <a:lnTo>
                    <a:pt x="170" y="193"/>
                  </a:lnTo>
                  <a:lnTo>
                    <a:pt x="178" y="188"/>
                  </a:lnTo>
                  <a:lnTo>
                    <a:pt x="186" y="180"/>
                  </a:lnTo>
                  <a:lnTo>
                    <a:pt x="194" y="172"/>
                  </a:lnTo>
                  <a:lnTo>
                    <a:pt x="199" y="164"/>
                  </a:lnTo>
                  <a:lnTo>
                    <a:pt x="205" y="156"/>
                  </a:lnTo>
                  <a:lnTo>
                    <a:pt x="210" y="148"/>
                  </a:lnTo>
                  <a:lnTo>
                    <a:pt x="213" y="137"/>
                  </a:lnTo>
                  <a:lnTo>
                    <a:pt x="215" y="126"/>
                  </a:lnTo>
                  <a:lnTo>
                    <a:pt x="218" y="116"/>
                  </a:lnTo>
                  <a:lnTo>
                    <a:pt x="218" y="105"/>
                  </a:lnTo>
                  <a:lnTo>
                    <a:pt x="218" y="94"/>
                  </a:lnTo>
                  <a:lnTo>
                    <a:pt x="215" y="84"/>
                  </a:lnTo>
                  <a:lnTo>
                    <a:pt x="213" y="76"/>
                  </a:lnTo>
                  <a:lnTo>
                    <a:pt x="210" y="65"/>
                  </a:lnTo>
                  <a:lnTo>
                    <a:pt x="205" y="57"/>
                  </a:lnTo>
                  <a:lnTo>
                    <a:pt x="199" y="46"/>
                  </a:lnTo>
                  <a:lnTo>
                    <a:pt x="194" y="38"/>
                  </a:lnTo>
                  <a:lnTo>
                    <a:pt x="186" y="33"/>
                  </a:lnTo>
                  <a:lnTo>
                    <a:pt x="178" y="25"/>
                  </a:lnTo>
                  <a:lnTo>
                    <a:pt x="170" y="19"/>
                  </a:lnTo>
                  <a:lnTo>
                    <a:pt x="162" y="14"/>
                  </a:lnTo>
                  <a:lnTo>
                    <a:pt x="154" y="8"/>
                  </a:lnTo>
                  <a:lnTo>
                    <a:pt x="143" y="6"/>
                  </a:lnTo>
                  <a:lnTo>
                    <a:pt x="132" y="3"/>
                  </a:lnTo>
                  <a:lnTo>
                    <a:pt x="121" y="0"/>
                  </a:lnTo>
                  <a:lnTo>
                    <a:pt x="111" y="0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82" name="Google Shape;4382;p53"/>
          <p:cNvSpPr txBox="1"/>
          <p:nvPr/>
        </p:nvSpPr>
        <p:spPr>
          <a:xfrm>
            <a:off x="538017" y="3604926"/>
            <a:ext cx="799707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Suppose an ISP only wants to route traffic to/from its customer networks (does not want to carry transit traffic between other ISPs)</a:t>
            </a:r>
            <a:endParaRPr/>
          </a:p>
        </p:txBody>
      </p:sp>
      <p:sp>
        <p:nvSpPr>
          <p:cNvPr id="4383" name="Google Shape;4383;p5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84" name="Google Shape;4384;p5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8" name="Shape 4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9" name="Google Shape;4389;p54"/>
          <p:cNvSpPr txBox="1"/>
          <p:nvPr>
            <p:ph type="title"/>
          </p:nvPr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Why different Intra-, Inter-AS routing ?</a:t>
            </a:r>
            <a:r>
              <a:rPr lang="en-US" sz="4800"/>
              <a:t> </a:t>
            </a:r>
            <a:endParaRPr/>
          </a:p>
        </p:txBody>
      </p:sp>
      <p:sp>
        <p:nvSpPr>
          <p:cNvPr id="4390" name="Google Shape;4390;p54"/>
          <p:cNvSpPr txBox="1"/>
          <p:nvPr>
            <p:ph idx="1" type="body"/>
          </p:nvPr>
        </p:nvSpPr>
        <p:spPr>
          <a:xfrm>
            <a:off x="557213" y="1393825"/>
            <a:ext cx="82296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policy:</a:t>
            </a: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inter-AS: admin wants control over how its traffic routed, who routes through its net.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intra-AS: single admin, so no policy decisions needed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scale:</a:t>
            </a:r>
            <a:endParaRPr i="1"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hierarchical routing saves table size, reduced update traffic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Font typeface="Noto Sans Symbols"/>
              <a:buNone/>
            </a:pPr>
            <a:r>
              <a:rPr i="1" lang="en-US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performance: 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intra-AS: can focus on performance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>
                <a:latin typeface="Gill Sans"/>
                <a:ea typeface="Gill Sans"/>
                <a:cs typeface="Gill Sans"/>
                <a:sym typeface="Gill Sans"/>
              </a:rPr>
              <a:t>inter-AS: policy may dominate over performance</a:t>
            </a:r>
            <a:endParaRPr/>
          </a:p>
        </p:txBody>
      </p:sp>
      <p:pic>
        <p:nvPicPr>
          <p:cNvPr descr="underline_base" id="4391" name="Google Shape;439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938" y="1049338"/>
            <a:ext cx="7313612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4392" name="Google Shape;4392;p5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93" name="Google Shape;4393;p5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7" name="Shape 4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4398" name="Google Shape;4398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4399" name="Google Shape;4399;p55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00" name="Google Shape;4400;p55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01" name="Google Shape;4401;p55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4402" name="Google Shape;4402;p5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403" name="Google Shape;4403;p5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7" name="Shape 4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8" name="Google Shape;4408;p56"/>
          <p:cNvSpPr txBox="1"/>
          <p:nvPr/>
        </p:nvSpPr>
        <p:spPr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Software defined networking (SDN)</a:t>
            </a:r>
            <a:endParaRPr/>
          </a:p>
        </p:txBody>
      </p:sp>
      <p:pic>
        <p:nvPicPr>
          <p:cNvPr descr="underline_base" id="4409" name="Google Shape;4409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</p:spPr>
      </p:pic>
      <p:sp>
        <p:nvSpPr>
          <p:cNvPr id="4410" name="Google Shape;4410;p56"/>
          <p:cNvSpPr txBox="1"/>
          <p:nvPr>
            <p:ph idx="1" type="body"/>
          </p:nvPr>
        </p:nvSpPr>
        <p:spPr>
          <a:xfrm>
            <a:off x="601427" y="1282678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Internet network layer: historically has been implemented via distributed, per-router approach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i="1" lang="en-US">
                <a:solidFill>
                  <a:srgbClr val="000090"/>
                </a:solidFill>
              </a:rPr>
              <a:t>monolithic</a:t>
            </a:r>
            <a:r>
              <a:rPr lang="en-US"/>
              <a:t> router contains switching hardware, runs proprietary implementation of Internet standard protocols (IP, RIP, IS-IS, OSPF, BGP) in proprietary router OS (e.g., Cisco IOS)</a:t>
            </a:r>
            <a:endParaRPr/>
          </a:p>
          <a:p>
            <a:pPr indent="-2857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different “middleboxes” for different network layer functions: firewalls, load balancers, NAT boxes, ..</a:t>
            </a:r>
            <a:endParaRPr/>
          </a:p>
          <a:p>
            <a:pPr indent="-133350" lvl="1" marL="742950" rtl="0" algn="l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~2005: renewed interest in rethinking network control plane</a:t>
            </a:r>
            <a:endParaRPr/>
          </a:p>
        </p:txBody>
      </p:sp>
      <p:sp>
        <p:nvSpPr>
          <p:cNvPr id="4411" name="Google Shape;4411;p56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412" name="Google Shape;4412;p5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6" name="Shape 4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4417" name="Google Shape;441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7863" y="819150"/>
            <a:ext cx="5858352" cy="185090"/>
          </a:xfrm>
          <a:prstGeom prst="rect">
            <a:avLst/>
          </a:prstGeom>
          <a:noFill/>
          <a:ln>
            <a:noFill/>
          </a:ln>
        </p:spPr>
      </p:pic>
      <p:sp>
        <p:nvSpPr>
          <p:cNvPr id="4418" name="Google Shape;4418;p57"/>
          <p:cNvSpPr/>
          <p:nvPr/>
        </p:nvSpPr>
        <p:spPr>
          <a:xfrm>
            <a:off x="2592388" y="5766426"/>
            <a:ext cx="4027487" cy="939800"/>
          </a:xfrm>
          <a:custGeom>
            <a:rect b="b" l="l" r="r" t="t"/>
            <a:pathLst>
              <a:path extrusionOk="0" h="10125" w="10001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19" name="Google Shape;4419;p57"/>
          <p:cNvCxnSpPr/>
          <p:nvPr/>
        </p:nvCxnSpPr>
        <p:spPr>
          <a:xfrm flipH="1" rot="10800000">
            <a:off x="3222625" y="5918826"/>
            <a:ext cx="1316038" cy="1317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0" name="Google Shape;4420;p57"/>
          <p:cNvCxnSpPr/>
          <p:nvPr/>
        </p:nvCxnSpPr>
        <p:spPr>
          <a:xfrm>
            <a:off x="3111500" y="6104563"/>
            <a:ext cx="2259013" cy="30003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1" name="Google Shape;4421;p57"/>
          <p:cNvCxnSpPr/>
          <p:nvPr/>
        </p:nvCxnSpPr>
        <p:spPr>
          <a:xfrm>
            <a:off x="3124200" y="6210926"/>
            <a:ext cx="714375" cy="27463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2" name="Google Shape;4422;p57"/>
          <p:cNvCxnSpPr/>
          <p:nvPr/>
        </p:nvCxnSpPr>
        <p:spPr>
          <a:xfrm flipH="1" rot="10800000">
            <a:off x="4141788" y="6404601"/>
            <a:ext cx="1247775" cy="809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3" name="Google Shape;4423;p57"/>
          <p:cNvCxnSpPr/>
          <p:nvPr/>
        </p:nvCxnSpPr>
        <p:spPr>
          <a:xfrm>
            <a:off x="4802188" y="5950576"/>
            <a:ext cx="1057275" cy="1238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4" name="Google Shape;4424;p57"/>
          <p:cNvCxnSpPr/>
          <p:nvPr/>
        </p:nvCxnSpPr>
        <p:spPr>
          <a:xfrm flipH="1" rot="10800000">
            <a:off x="4086225" y="6104563"/>
            <a:ext cx="1790700" cy="30003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5" name="Google Shape;4425;p57"/>
          <p:cNvCxnSpPr/>
          <p:nvPr/>
        </p:nvCxnSpPr>
        <p:spPr>
          <a:xfrm flipH="1" rot="10800000">
            <a:off x="5413375" y="6133138"/>
            <a:ext cx="588963" cy="2714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426" name="Google Shape;4426;p57"/>
          <p:cNvCxnSpPr/>
          <p:nvPr/>
        </p:nvCxnSpPr>
        <p:spPr>
          <a:xfrm>
            <a:off x="4556125" y="5918826"/>
            <a:ext cx="814388" cy="4000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427" name="Google Shape;4427;p57"/>
          <p:cNvGrpSpPr/>
          <p:nvPr/>
        </p:nvGrpSpPr>
        <p:grpSpPr>
          <a:xfrm>
            <a:off x="3681413" y="6344276"/>
            <a:ext cx="563562" cy="293687"/>
            <a:chOff x="1871277" y="1576300"/>
            <a:chExt cx="1128371" cy="437861"/>
          </a:xfrm>
        </p:grpSpPr>
        <p:sp>
          <p:nvSpPr>
            <p:cNvPr id="4428" name="Google Shape;4428;p57"/>
            <p:cNvSpPr/>
            <p:nvPr/>
          </p:nvSpPr>
          <p:spPr>
            <a:xfrm flipH="1" rot="10800000">
              <a:off x="1874455" y="1694641"/>
              <a:ext cx="1125193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9" name="Google Shape;4429;p57"/>
            <p:cNvSpPr/>
            <p:nvPr/>
          </p:nvSpPr>
          <p:spPr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0" name="Google Shape;4430;p57"/>
            <p:cNvSpPr/>
            <p:nvPr/>
          </p:nvSpPr>
          <p:spPr>
            <a:xfrm flipH="1" rot="10800000">
              <a:off x="1871277" y="1576300"/>
              <a:ext cx="1125193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1" name="Google Shape;4431;p57"/>
            <p:cNvSpPr/>
            <p:nvPr/>
          </p:nvSpPr>
          <p:spPr>
            <a:xfrm>
              <a:off x="2160521" y="1673339"/>
              <a:ext cx="546704" cy="160944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2" name="Google Shape;4432;p57"/>
            <p:cNvSpPr/>
            <p:nvPr/>
          </p:nvSpPr>
          <p:spPr>
            <a:xfrm>
              <a:off x="2103307" y="1633104"/>
              <a:ext cx="661131" cy="111240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3" name="Google Shape;4433;p57"/>
            <p:cNvSpPr/>
            <p:nvPr/>
          </p:nvSpPr>
          <p:spPr>
            <a:xfrm>
              <a:off x="2538765" y="1727776"/>
              <a:ext cx="241567" cy="97039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4" name="Google Shape;4434;p57"/>
            <p:cNvSpPr/>
            <p:nvPr/>
          </p:nvSpPr>
          <p:spPr>
            <a:xfrm>
              <a:off x="2090593" y="1730143"/>
              <a:ext cx="238389" cy="97040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35" name="Google Shape;4435;p57"/>
            <p:cNvCxnSpPr>
              <a:endCxn id="4430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436" name="Google Shape;4436;p57"/>
            <p:cNvCxnSpPr/>
            <p:nvPr/>
          </p:nvCxnSpPr>
          <p:spPr>
            <a:xfrm rot="10800000">
              <a:off x="2996470" y="1734876"/>
              <a:ext cx="3178" cy="1230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437" name="Google Shape;4437;p57"/>
          <p:cNvGrpSpPr/>
          <p:nvPr/>
        </p:nvGrpSpPr>
        <p:grpSpPr>
          <a:xfrm>
            <a:off x="4376738" y="5802938"/>
            <a:ext cx="565150" cy="292100"/>
            <a:chOff x="1871277" y="1576300"/>
            <a:chExt cx="1128371" cy="437861"/>
          </a:xfrm>
        </p:grpSpPr>
        <p:sp>
          <p:nvSpPr>
            <p:cNvPr id="4438" name="Google Shape;4438;p57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9" name="Google Shape;4439;p57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0" name="Google Shape;4440;p57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1" name="Google Shape;4441;p57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2" name="Google Shape;4442;p57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3" name="Google Shape;4443;p57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4" name="Google Shape;4444;p57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45" name="Google Shape;4445;p57"/>
            <p:cNvCxnSpPr>
              <a:endCxn id="4440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446" name="Google Shape;4446;p57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447" name="Google Shape;4447;p57"/>
          <p:cNvGrpSpPr/>
          <p:nvPr/>
        </p:nvGrpSpPr>
        <p:grpSpPr>
          <a:xfrm>
            <a:off x="5019675" y="6256963"/>
            <a:ext cx="563563" cy="293688"/>
            <a:chOff x="1871277" y="1576300"/>
            <a:chExt cx="1128371" cy="437861"/>
          </a:xfrm>
        </p:grpSpPr>
        <p:sp>
          <p:nvSpPr>
            <p:cNvPr id="4448" name="Google Shape;4448;p57"/>
            <p:cNvSpPr/>
            <p:nvPr/>
          </p:nvSpPr>
          <p:spPr>
            <a:xfrm flipH="1" rot="10800000">
              <a:off x="1874457" y="1694641"/>
              <a:ext cx="1125191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9" name="Google Shape;4449;p57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0" name="Google Shape;4450;p57"/>
            <p:cNvSpPr/>
            <p:nvPr/>
          </p:nvSpPr>
          <p:spPr>
            <a:xfrm flipH="1" rot="10800000">
              <a:off x="1871277" y="1576300"/>
              <a:ext cx="1125191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1" name="Google Shape;4451;p57"/>
            <p:cNvSpPr/>
            <p:nvPr/>
          </p:nvSpPr>
          <p:spPr>
            <a:xfrm>
              <a:off x="2160522" y="1673340"/>
              <a:ext cx="546703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2" name="Google Shape;4452;p57"/>
            <p:cNvSpPr/>
            <p:nvPr/>
          </p:nvSpPr>
          <p:spPr>
            <a:xfrm>
              <a:off x="2103309" y="1633103"/>
              <a:ext cx="661129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3" name="Google Shape;4453;p57"/>
            <p:cNvSpPr/>
            <p:nvPr/>
          </p:nvSpPr>
          <p:spPr>
            <a:xfrm>
              <a:off x="2538763" y="1727776"/>
              <a:ext cx="24156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4" name="Google Shape;4454;p57"/>
            <p:cNvSpPr/>
            <p:nvPr/>
          </p:nvSpPr>
          <p:spPr>
            <a:xfrm>
              <a:off x="2090595" y="1730144"/>
              <a:ext cx="238387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55" name="Google Shape;4455;p57"/>
            <p:cNvCxnSpPr>
              <a:endCxn id="4450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456" name="Google Shape;4456;p57"/>
            <p:cNvCxnSpPr/>
            <p:nvPr/>
          </p:nvCxnSpPr>
          <p:spPr>
            <a:xfrm rot="10800000">
              <a:off x="2996468" y="1734877"/>
              <a:ext cx="3180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457" name="Google Shape;4457;p57"/>
          <p:cNvGrpSpPr/>
          <p:nvPr/>
        </p:nvGrpSpPr>
        <p:grpSpPr>
          <a:xfrm>
            <a:off x="5741988" y="5942638"/>
            <a:ext cx="565150" cy="293688"/>
            <a:chOff x="1871277" y="1576300"/>
            <a:chExt cx="1128371" cy="437861"/>
          </a:xfrm>
        </p:grpSpPr>
        <p:sp>
          <p:nvSpPr>
            <p:cNvPr id="4458" name="Google Shape;4458;p57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9" name="Google Shape;4459;p57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0" name="Google Shape;4460;p57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1" name="Google Shape;4461;p57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2" name="Google Shape;4462;p57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3" name="Google Shape;4463;p57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4" name="Google Shape;4464;p57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65" name="Google Shape;4465;p57"/>
            <p:cNvCxnSpPr>
              <a:endCxn id="4460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466" name="Google Shape;4466;p57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467" name="Google Shape;4467;p57"/>
          <p:cNvGrpSpPr/>
          <p:nvPr/>
        </p:nvGrpSpPr>
        <p:grpSpPr>
          <a:xfrm>
            <a:off x="2714625" y="5988676"/>
            <a:ext cx="565150" cy="293687"/>
            <a:chOff x="1871277" y="1576300"/>
            <a:chExt cx="1128371" cy="437861"/>
          </a:xfrm>
        </p:grpSpPr>
        <p:sp>
          <p:nvSpPr>
            <p:cNvPr id="4468" name="Google Shape;4468;p57"/>
            <p:cNvSpPr/>
            <p:nvPr/>
          </p:nvSpPr>
          <p:spPr>
            <a:xfrm flipH="1" rot="10800000">
              <a:off x="1874448" y="1694641"/>
              <a:ext cx="1125200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9" name="Google Shape;4469;p57"/>
            <p:cNvSpPr/>
            <p:nvPr/>
          </p:nvSpPr>
          <p:spPr>
            <a:xfrm>
              <a:off x="1871277" y="1739610"/>
              <a:ext cx="1128371" cy="11597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0" name="Google Shape;4470;p57"/>
            <p:cNvSpPr/>
            <p:nvPr/>
          </p:nvSpPr>
          <p:spPr>
            <a:xfrm flipH="1" rot="10800000">
              <a:off x="1871277" y="1576300"/>
              <a:ext cx="1125202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1" name="Google Shape;4471;p57"/>
            <p:cNvSpPr/>
            <p:nvPr/>
          </p:nvSpPr>
          <p:spPr>
            <a:xfrm>
              <a:off x="2159710" y="1673339"/>
              <a:ext cx="548337" cy="160944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2" name="Google Shape;4472;p57"/>
            <p:cNvSpPr/>
            <p:nvPr/>
          </p:nvSpPr>
          <p:spPr>
            <a:xfrm>
              <a:off x="2102657" y="1633104"/>
              <a:ext cx="662442" cy="111240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3" name="Google Shape;4473;p57"/>
            <p:cNvSpPr/>
            <p:nvPr/>
          </p:nvSpPr>
          <p:spPr>
            <a:xfrm>
              <a:off x="2536889" y="1727776"/>
              <a:ext cx="244059" cy="97039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4" name="Google Shape;4474;p57"/>
            <p:cNvSpPr/>
            <p:nvPr/>
          </p:nvSpPr>
          <p:spPr>
            <a:xfrm>
              <a:off x="2089979" y="1730143"/>
              <a:ext cx="240888" cy="97040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475" name="Google Shape;4475;p57"/>
            <p:cNvCxnSpPr>
              <a:endCxn id="4470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476" name="Google Shape;4476;p57"/>
            <p:cNvCxnSpPr/>
            <p:nvPr/>
          </p:nvCxnSpPr>
          <p:spPr>
            <a:xfrm rot="10800000">
              <a:off x="2996479" y="1734876"/>
              <a:ext cx="3169" cy="123075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477" name="Google Shape;4477;p57"/>
          <p:cNvGrpSpPr/>
          <p:nvPr/>
        </p:nvGrpSpPr>
        <p:grpSpPr>
          <a:xfrm>
            <a:off x="1757805" y="2660292"/>
            <a:ext cx="5270058" cy="3804634"/>
            <a:chOff x="1757805" y="2331054"/>
            <a:chExt cx="5270058" cy="3804634"/>
          </a:xfrm>
        </p:grpSpPr>
        <p:sp>
          <p:nvSpPr>
            <p:cNvPr id="4478" name="Google Shape;4478;p57"/>
            <p:cNvSpPr/>
            <p:nvPr/>
          </p:nvSpPr>
          <p:spPr>
            <a:xfrm>
              <a:off x="1776413" y="4829175"/>
              <a:ext cx="1220787" cy="920750"/>
            </a:xfrm>
            <a:custGeom>
              <a:rect b="b" l="l" r="r" t="t"/>
              <a:pathLst>
                <a:path extrusionOk="0" h="921649" w="1220510">
                  <a:moveTo>
                    <a:pt x="1060159" y="921649"/>
                  </a:moveTo>
                  <a:cubicBezTo>
                    <a:pt x="166591" y="183345"/>
                    <a:pt x="908943" y="790884"/>
                    <a:pt x="0" y="51716"/>
                  </a:cubicBezTo>
                  <a:cubicBezTo>
                    <a:pt x="346878" y="57311"/>
                    <a:pt x="712340" y="-5240"/>
                    <a:pt x="1059218" y="355"/>
                  </a:cubicBezTo>
                  <a:cubicBezTo>
                    <a:pt x="1192967" y="751903"/>
                    <a:pt x="1090859" y="157699"/>
                    <a:pt x="1220510" y="849923"/>
                  </a:cubicBezTo>
                  <a:cubicBezTo>
                    <a:pt x="1126090" y="855456"/>
                    <a:pt x="1222187" y="863235"/>
                    <a:pt x="1060159" y="921649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9" name="Google Shape;4479;p57"/>
            <p:cNvSpPr/>
            <p:nvPr/>
          </p:nvSpPr>
          <p:spPr>
            <a:xfrm>
              <a:off x="6102350" y="4916488"/>
              <a:ext cx="925513" cy="757237"/>
            </a:xfrm>
            <a:custGeom>
              <a:rect b="b" l="l" r="r" t="t"/>
              <a:pathLst>
                <a:path extrusionOk="0" h="758185" w="926304">
                  <a:moveTo>
                    <a:pt x="0" y="735614"/>
                  </a:moveTo>
                  <a:cubicBezTo>
                    <a:pt x="309918" y="169731"/>
                    <a:pt x="59088" y="622691"/>
                    <a:pt x="405840" y="13939"/>
                  </a:cubicBezTo>
                  <a:cubicBezTo>
                    <a:pt x="580581" y="18247"/>
                    <a:pt x="751563" y="-3745"/>
                    <a:pt x="926304" y="563"/>
                  </a:cubicBezTo>
                  <a:cubicBezTo>
                    <a:pt x="312762" y="607705"/>
                    <a:pt x="474902" y="459041"/>
                    <a:pt x="183705" y="758185"/>
                  </a:cubicBezTo>
                  <a:cubicBezTo>
                    <a:pt x="49420" y="729549"/>
                    <a:pt x="196198" y="734148"/>
                    <a:pt x="0" y="735614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0" name="Google Shape;4480;p57"/>
            <p:cNvSpPr/>
            <p:nvPr/>
          </p:nvSpPr>
          <p:spPr>
            <a:xfrm>
              <a:off x="5287963" y="4937125"/>
              <a:ext cx="725487" cy="1100138"/>
            </a:xfrm>
            <a:custGeom>
              <a:rect b="b" l="l" r="r" t="t"/>
              <a:pathLst>
                <a:path extrusionOk="0" h="1101479" w="725009">
                  <a:moveTo>
                    <a:pt x="0" y="1073986"/>
                  </a:moveTo>
                  <a:cubicBezTo>
                    <a:pt x="95638" y="589814"/>
                    <a:pt x="96800" y="618448"/>
                    <a:pt x="206612" y="1724"/>
                  </a:cubicBezTo>
                  <a:cubicBezTo>
                    <a:pt x="451440" y="14348"/>
                    <a:pt x="499346" y="35256"/>
                    <a:pt x="725009" y="0"/>
                  </a:cubicBezTo>
                  <a:cubicBezTo>
                    <a:pt x="326141" y="749497"/>
                    <a:pt x="642687" y="159790"/>
                    <a:pt x="159092" y="1101479"/>
                  </a:cubicBezTo>
                  <a:cubicBezTo>
                    <a:pt x="24807" y="1072843"/>
                    <a:pt x="92525" y="1088071"/>
                    <a:pt x="0" y="1073986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1" name="Google Shape;4481;p57"/>
            <p:cNvSpPr/>
            <p:nvPr/>
          </p:nvSpPr>
          <p:spPr>
            <a:xfrm>
              <a:off x="4300538" y="4956175"/>
              <a:ext cx="514350" cy="577850"/>
            </a:xfrm>
            <a:custGeom>
              <a:rect b="b" l="l" r="r" t="t"/>
              <a:pathLst>
                <a:path extrusionOk="0" h="578353" w="514180">
                  <a:moveTo>
                    <a:pt x="135770" y="577341"/>
                  </a:moveTo>
                  <a:cubicBezTo>
                    <a:pt x="50587" y="214237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26658" y="280104"/>
                    <a:pt x="339280" y="576561"/>
                  </a:cubicBezTo>
                  <a:cubicBezTo>
                    <a:pt x="292835" y="580865"/>
                    <a:pt x="203869" y="575875"/>
                    <a:pt x="135770" y="577341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2" name="Google Shape;4482;p57"/>
            <p:cNvSpPr/>
            <p:nvPr/>
          </p:nvSpPr>
          <p:spPr>
            <a:xfrm>
              <a:off x="3521075" y="4919663"/>
              <a:ext cx="593725" cy="1216025"/>
            </a:xfrm>
            <a:custGeom>
              <a:rect b="b" l="l" r="r" t="t"/>
              <a:pathLst>
                <a:path extrusionOk="0" h="1215612" w="594113">
                  <a:moveTo>
                    <a:pt x="403236" y="1215612"/>
                  </a:moveTo>
                  <a:cubicBezTo>
                    <a:pt x="223947" y="663007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57486" y="515061"/>
                    <a:pt x="594113" y="1179818"/>
                  </a:cubicBezTo>
                  <a:cubicBezTo>
                    <a:pt x="496428" y="1184123"/>
                    <a:pt x="599434" y="1214146"/>
                    <a:pt x="403236" y="1215612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483" name="Google Shape;4483;p57"/>
            <p:cNvGrpSpPr/>
            <p:nvPr/>
          </p:nvGrpSpPr>
          <p:grpSpPr>
            <a:xfrm>
              <a:off x="1757805" y="2331054"/>
              <a:ext cx="1079500" cy="2674334"/>
              <a:chOff x="1757805" y="2331054"/>
              <a:chExt cx="1079500" cy="2674334"/>
            </a:xfrm>
          </p:grpSpPr>
          <p:sp>
            <p:nvSpPr>
              <p:cNvPr id="4484" name="Google Shape;4484;p57"/>
              <p:cNvSpPr/>
              <p:nvPr/>
            </p:nvSpPr>
            <p:spPr>
              <a:xfrm rot="10800000">
                <a:off x="1789113" y="2580876"/>
                <a:ext cx="1027112" cy="1083074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485" name="Google Shape;4485;p57"/>
              <p:cNvGrpSpPr/>
              <p:nvPr/>
            </p:nvGrpSpPr>
            <p:grpSpPr>
              <a:xfrm>
                <a:off x="1782762" y="4616450"/>
                <a:ext cx="1035051" cy="388938"/>
                <a:chOff x="4128649" y="3606801"/>
                <a:chExt cx="568332" cy="338455"/>
              </a:xfrm>
            </p:grpSpPr>
            <p:sp>
              <p:nvSpPr>
                <p:cNvPr id="4486" name="Google Shape;4486;p57"/>
                <p:cNvSpPr/>
                <p:nvPr/>
              </p:nvSpPr>
              <p:spPr>
                <a:xfrm>
                  <a:off x="4128649" y="3720080"/>
                  <a:ext cx="568332" cy="22517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7" name="Google Shape;4487;p57"/>
                <p:cNvSpPr/>
                <p:nvPr/>
              </p:nvSpPr>
              <p:spPr>
                <a:xfrm>
                  <a:off x="4128649" y="3720080"/>
                  <a:ext cx="568332" cy="11189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88" name="Google Shape;4488;p57"/>
                <p:cNvSpPr/>
                <p:nvPr/>
              </p:nvSpPr>
              <p:spPr>
                <a:xfrm>
                  <a:off x="4128649" y="3606801"/>
                  <a:ext cx="568332" cy="225176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489" name="Google Shape;4489;p57"/>
                <p:cNvCxnSpPr/>
                <p:nvPr/>
              </p:nvCxnSpPr>
              <p:spPr>
                <a:xfrm>
                  <a:off x="4696981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490" name="Google Shape;4490;p57"/>
                <p:cNvCxnSpPr/>
                <p:nvPr/>
              </p:nvCxnSpPr>
              <p:spPr>
                <a:xfrm>
                  <a:off x="4128649" y="3720080"/>
                  <a:ext cx="0" cy="11189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491" name="Google Shape;4491;p57"/>
              <p:cNvSpPr/>
              <p:nvPr/>
            </p:nvSpPr>
            <p:spPr>
              <a:xfrm>
                <a:off x="1801813" y="3602038"/>
                <a:ext cx="1027112" cy="1163637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492" name="Google Shape;4492;p57"/>
              <p:cNvCxnSpPr/>
              <p:nvPr/>
            </p:nvCxnSpPr>
            <p:spPr>
              <a:xfrm>
                <a:off x="1781175" y="2805113"/>
                <a:ext cx="20638" cy="202088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493" name="Google Shape;4493;p57"/>
              <p:cNvCxnSpPr/>
              <p:nvPr/>
            </p:nvCxnSpPr>
            <p:spPr>
              <a:xfrm flipH="1">
                <a:off x="2817813" y="2805113"/>
                <a:ext cx="4762" cy="197643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494" name="Google Shape;4494;p57"/>
              <p:cNvGrpSpPr/>
              <p:nvPr/>
            </p:nvGrpSpPr>
            <p:grpSpPr>
              <a:xfrm>
                <a:off x="1757805" y="2331054"/>
                <a:ext cx="1079500" cy="430213"/>
                <a:chOff x="2183302" y="1574638"/>
                <a:chExt cx="1200154" cy="430181"/>
              </a:xfrm>
            </p:grpSpPr>
            <p:sp>
              <p:nvSpPr>
                <p:cNvPr id="4495" name="Google Shape;4495;p57"/>
                <p:cNvSpPr/>
                <p:nvPr/>
              </p:nvSpPr>
              <p:spPr>
                <a:xfrm flipH="1" rot="10800000">
                  <a:off x="2186832" y="1690517"/>
                  <a:ext cx="1194859" cy="314302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6" name="Google Shape;4496;p57"/>
                <p:cNvSpPr/>
                <p:nvPr/>
              </p:nvSpPr>
              <p:spPr>
                <a:xfrm>
                  <a:off x="2183302" y="1734964"/>
                  <a:ext cx="1198389" cy="112704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7" name="Google Shape;4497;p57"/>
                <p:cNvSpPr/>
                <p:nvPr/>
              </p:nvSpPr>
              <p:spPr>
                <a:xfrm flipH="1" rot="10800000">
                  <a:off x="2183302" y="1574638"/>
                  <a:ext cx="1196624" cy="314302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8" name="Google Shape;4498;p57"/>
                <p:cNvSpPr/>
                <p:nvPr/>
              </p:nvSpPr>
              <p:spPr>
                <a:xfrm>
                  <a:off x="2490400" y="1671469"/>
                  <a:ext cx="582428" cy="15715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99" name="Google Shape;4499;p57"/>
                <p:cNvSpPr/>
                <p:nvPr/>
              </p:nvSpPr>
              <p:spPr>
                <a:xfrm>
                  <a:off x="2430393" y="1630197"/>
                  <a:ext cx="702443" cy="10952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0" name="Google Shape;4500;p57"/>
                <p:cNvSpPr/>
                <p:nvPr/>
              </p:nvSpPr>
              <p:spPr>
                <a:xfrm>
                  <a:off x="2892805" y="1723852"/>
                  <a:ext cx="257680" cy="952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01" name="Google Shape;4501;p57"/>
                <p:cNvSpPr/>
                <p:nvPr/>
              </p:nvSpPr>
              <p:spPr>
                <a:xfrm>
                  <a:off x="2418037" y="1725440"/>
                  <a:ext cx="254150" cy="9524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02" name="Google Shape;4502;p57"/>
                <p:cNvCxnSpPr>
                  <a:endCxn id="4497" idx="2"/>
                </p:cNvCxnSpPr>
                <p:nvPr/>
              </p:nvCxnSpPr>
              <p:spPr>
                <a:xfrm rot="10800000">
                  <a:off x="2183302" y="1731789"/>
                  <a:ext cx="3600" cy="1221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503" name="Google Shape;4503;p57"/>
                <p:cNvCxnSpPr/>
                <p:nvPr/>
              </p:nvCxnSpPr>
              <p:spPr>
                <a:xfrm rot="10800000">
                  <a:off x="3379926" y="1728615"/>
                  <a:ext cx="3530" cy="12222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504" name="Google Shape;4504;p57"/>
            <p:cNvGrpSpPr/>
            <p:nvPr/>
          </p:nvGrpSpPr>
          <p:grpSpPr>
            <a:xfrm>
              <a:off x="3500438" y="3174091"/>
              <a:ext cx="522287" cy="1831297"/>
              <a:chOff x="3500438" y="3174091"/>
              <a:chExt cx="522287" cy="1831297"/>
            </a:xfrm>
          </p:grpSpPr>
          <p:sp>
            <p:nvSpPr>
              <p:cNvPr id="4505" name="Google Shape;4505;p57"/>
              <p:cNvSpPr/>
              <p:nvPr/>
            </p:nvSpPr>
            <p:spPr>
              <a:xfrm rot="10800000">
                <a:off x="3507320" y="3287221"/>
                <a:ext cx="498349" cy="306623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06" name="Google Shape;4506;p57"/>
              <p:cNvCxnSpPr/>
              <p:nvPr/>
            </p:nvCxnSpPr>
            <p:spPr>
              <a:xfrm flipH="1">
                <a:off x="4019550" y="3321180"/>
                <a:ext cx="1059" cy="153657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pic>
            <p:nvPicPr>
              <p:cNvPr descr="router_top.png" id="4507" name="Google Shape;4507;p5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3500438" y="3194292"/>
                <a:ext cx="522287" cy="220475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08" name="Google Shape;4508;p57"/>
              <p:cNvGrpSpPr/>
              <p:nvPr/>
            </p:nvGrpSpPr>
            <p:grpSpPr>
              <a:xfrm>
                <a:off x="3511550" y="4783138"/>
                <a:ext cx="508000" cy="222250"/>
                <a:chOff x="4128757" y="3605971"/>
                <a:chExt cx="568304" cy="339285"/>
              </a:xfrm>
            </p:grpSpPr>
            <p:sp>
              <p:nvSpPr>
                <p:cNvPr id="4509" name="Google Shape;4509;p57"/>
                <p:cNvSpPr/>
                <p:nvPr/>
              </p:nvSpPr>
              <p:spPr>
                <a:xfrm>
                  <a:off x="4128757" y="3719873"/>
                  <a:ext cx="568304" cy="225383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0" name="Google Shape;4510;p57"/>
                <p:cNvSpPr/>
                <p:nvPr/>
              </p:nvSpPr>
              <p:spPr>
                <a:xfrm>
                  <a:off x="4128757" y="3719873"/>
                  <a:ext cx="568304" cy="111479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1" name="Google Shape;4511;p57"/>
                <p:cNvSpPr/>
                <p:nvPr/>
              </p:nvSpPr>
              <p:spPr>
                <a:xfrm>
                  <a:off x="4128757" y="3605971"/>
                  <a:ext cx="568304" cy="225382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12" name="Google Shape;4512;p57"/>
                <p:cNvCxnSpPr/>
                <p:nvPr/>
              </p:nvCxnSpPr>
              <p:spPr>
                <a:xfrm>
                  <a:off x="4697061" y="3719873"/>
                  <a:ext cx="0" cy="1114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13" name="Google Shape;4513;p57"/>
                <p:cNvCxnSpPr/>
                <p:nvPr/>
              </p:nvCxnSpPr>
              <p:spPr>
                <a:xfrm>
                  <a:off x="4128757" y="3719873"/>
                  <a:ext cx="0" cy="111479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514" name="Google Shape;4514;p57"/>
              <p:cNvSpPr/>
              <p:nvPr/>
            </p:nvSpPr>
            <p:spPr>
              <a:xfrm>
                <a:off x="3516313" y="3697288"/>
                <a:ext cx="498475" cy="116363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15" name="Google Shape;4515;p57"/>
              <p:cNvCxnSpPr>
                <a:stCxn id="4516" idx="2"/>
              </p:cNvCxnSpPr>
              <p:nvPr/>
            </p:nvCxnSpPr>
            <p:spPr>
              <a:xfrm flipH="1">
                <a:off x="3506750" y="3262991"/>
                <a:ext cx="4800" cy="1688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17" name="Google Shape;4517;p57"/>
              <p:cNvGrpSpPr/>
              <p:nvPr/>
            </p:nvGrpSpPr>
            <p:grpSpPr>
              <a:xfrm>
                <a:off x="3511550" y="3174091"/>
                <a:ext cx="503238" cy="242887"/>
                <a:chOff x="2184476" y="1574638"/>
                <a:chExt cx="1198111" cy="430515"/>
              </a:xfrm>
            </p:grpSpPr>
            <p:sp>
              <p:nvSpPr>
                <p:cNvPr id="4518" name="Google Shape;4518;p57"/>
                <p:cNvSpPr/>
                <p:nvPr/>
              </p:nvSpPr>
              <p:spPr>
                <a:xfrm flipH="1" rot="10800000">
                  <a:off x="2188256" y="1690004"/>
                  <a:ext cx="1194331" cy="315149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9" name="Google Shape;4519;p57"/>
                <p:cNvSpPr/>
                <p:nvPr/>
              </p:nvSpPr>
              <p:spPr>
                <a:xfrm>
                  <a:off x="2184476" y="1735026"/>
                  <a:ext cx="1198111" cy="112553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6" name="Google Shape;4516;p57"/>
                <p:cNvSpPr/>
                <p:nvPr/>
              </p:nvSpPr>
              <p:spPr>
                <a:xfrm flipH="1" rot="10800000">
                  <a:off x="2184476" y="1574638"/>
                  <a:ext cx="1194331" cy="315149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0" name="Google Shape;4520;p57"/>
                <p:cNvSpPr/>
                <p:nvPr/>
              </p:nvSpPr>
              <p:spPr>
                <a:xfrm>
                  <a:off x="2490619" y="1670308"/>
                  <a:ext cx="582047" cy="15757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1" name="Google Shape;4521;p57"/>
                <p:cNvSpPr/>
                <p:nvPr/>
              </p:nvSpPr>
              <p:spPr>
                <a:xfrm>
                  <a:off x="2430146" y="1630915"/>
                  <a:ext cx="702992" cy="109739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2" name="Google Shape;4522;p57"/>
                <p:cNvSpPr/>
                <p:nvPr/>
              </p:nvSpPr>
              <p:spPr>
                <a:xfrm>
                  <a:off x="2891248" y="1723770"/>
                  <a:ext cx="260786" cy="9567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3" name="Google Shape;4523;p57"/>
                <p:cNvSpPr/>
                <p:nvPr/>
              </p:nvSpPr>
              <p:spPr>
                <a:xfrm>
                  <a:off x="2418806" y="1726585"/>
                  <a:ext cx="253230" cy="92856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24" name="Google Shape;4524;p57"/>
                <p:cNvCxnSpPr>
                  <a:endCxn id="4516" idx="2"/>
                </p:cNvCxnSpPr>
                <p:nvPr/>
              </p:nvCxnSpPr>
              <p:spPr>
                <a:xfrm rot="10800000">
                  <a:off x="2184476" y="1732212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525" name="Google Shape;4525;p57"/>
                <p:cNvCxnSpPr/>
                <p:nvPr/>
              </p:nvCxnSpPr>
              <p:spPr>
                <a:xfrm rot="10800000">
                  <a:off x="3378806" y="1729398"/>
                  <a:ext cx="3781" cy="120996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526" name="Google Shape;4526;p57"/>
            <p:cNvGrpSpPr/>
            <p:nvPr/>
          </p:nvGrpSpPr>
          <p:grpSpPr>
            <a:xfrm>
              <a:off x="4299212" y="2486508"/>
              <a:ext cx="528376" cy="2517292"/>
              <a:chOff x="4299212" y="2486508"/>
              <a:chExt cx="528376" cy="2517292"/>
            </a:xfrm>
          </p:grpSpPr>
          <p:sp>
            <p:nvSpPr>
              <p:cNvPr id="4527" name="Google Shape;4527;p57"/>
              <p:cNvSpPr/>
              <p:nvPr/>
            </p:nvSpPr>
            <p:spPr>
              <a:xfrm rot="10800000">
                <a:off x="4315358" y="2675960"/>
                <a:ext cx="498350" cy="916575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28" name="Google Shape;4528;p57"/>
              <p:cNvCxnSpPr/>
              <p:nvPr/>
            </p:nvCxnSpPr>
            <p:spPr>
              <a:xfrm>
                <a:off x="4822015" y="2642002"/>
                <a:ext cx="5573" cy="2214161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29" name="Google Shape;4529;p57"/>
              <p:cNvGrpSpPr/>
              <p:nvPr/>
            </p:nvGrpSpPr>
            <p:grpSpPr>
              <a:xfrm>
                <a:off x="4319588" y="4781550"/>
                <a:ext cx="508000" cy="222250"/>
                <a:chOff x="4128758" y="3605903"/>
                <a:chExt cx="568303" cy="339353"/>
              </a:xfrm>
            </p:grpSpPr>
            <p:sp>
              <p:nvSpPr>
                <p:cNvPr id="4530" name="Google Shape;4530;p57"/>
                <p:cNvSpPr/>
                <p:nvPr/>
              </p:nvSpPr>
              <p:spPr>
                <a:xfrm>
                  <a:off x="4128758" y="3719830"/>
                  <a:ext cx="568303" cy="22542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1" name="Google Shape;4531;p57"/>
                <p:cNvSpPr/>
                <p:nvPr/>
              </p:nvSpPr>
              <p:spPr>
                <a:xfrm>
                  <a:off x="4128758" y="3719830"/>
                  <a:ext cx="568303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2" name="Google Shape;4532;p57"/>
                <p:cNvSpPr/>
                <p:nvPr/>
              </p:nvSpPr>
              <p:spPr>
                <a:xfrm>
                  <a:off x="4128758" y="3605903"/>
                  <a:ext cx="568303" cy="22542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33" name="Google Shape;4533;p57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34" name="Google Shape;4534;p57"/>
                <p:cNvCxnSpPr/>
                <p:nvPr/>
              </p:nvCxnSpPr>
              <p:spPr>
                <a:xfrm>
                  <a:off x="4128758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535" name="Google Shape;4535;p57"/>
              <p:cNvSpPr/>
              <p:nvPr/>
            </p:nvSpPr>
            <p:spPr>
              <a:xfrm>
                <a:off x="4324350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36" name="Google Shape;4536;p57"/>
              <p:cNvCxnSpPr>
                <a:stCxn id="4537" idx="2"/>
              </p:cNvCxnSpPr>
              <p:nvPr/>
            </p:nvCxnSpPr>
            <p:spPr>
              <a:xfrm>
                <a:off x="4300799" y="2640496"/>
                <a:ext cx="14100" cy="23094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38" name="Google Shape;4538;p57"/>
              <p:cNvGrpSpPr/>
              <p:nvPr/>
            </p:nvGrpSpPr>
            <p:grpSpPr>
              <a:xfrm>
                <a:off x="4299212" y="2486508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37" name="Google Shape;4537;p57"/>
                <p:cNvSpPr/>
                <p:nvPr/>
              </p:nvSpPr>
              <p:spPr>
                <a:xfrm flipH="1" rot="10800000">
                  <a:off x="2187075" y="1689926"/>
                  <a:ext cx="1196381" cy="31493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9" name="Google Shape;4539;p57"/>
                <p:cNvSpPr/>
                <p:nvPr/>
              </p:nvSpPr>
              <p:spPr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0" name="Google Shape;4540;p57"/>
                <p:cNvSpPr/>
                <p:nvPr/>
              </p:nvSpPr>
              <p:spPr>
                <a:xfrm flipH="1" rot="10800000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1" name="Google Shape;4541;p57"/>
                <p:cNvSpPr/>
                <p:nvPr/>
              </p:nvSpPr>
              <p:spPr>
                <a:xfrm>
                  <a:off x="2489000" y="1670242"/>
                  <a:ext cx="584982" cy="1574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2" name="Google Shape;4542;p57"/>
                <p:cNvSpPr/>
                <p:nvPr/>
              </p:nvSpPr>
              <p:spPr>
                <a:xfrm>
                  <a:off x="2428615" y="1630876"/>
                  <a:ext cx="705752" cy="10966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3" name="Google Shape;4543;p57"/>
                <p:cNvSpPr/>
                <p:nvPr/>
              </p:nvSpPr>
              <p:spPr>
                <a:xfrm>
                  <a:off x="2892827" y="1723668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4" name="Google Shape;4544;p57"/>
                <p:cNvSpPr/>
                <p:nvPr/>
              </p:nvSpPr>
              <p:spPr>
                <a:xfrm>
                  <a:off x="2417294" y="1726479"/>
                  <a:ext cx="252861" cy="9279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45" name="Google Shape;4545;p57"/>
                <p:cNvCxnSpPr>
                  <a:endCxn id="4540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546" name="Google Shape;4546;p57"/>
                <p:cNvCxnSpPr/>
                <p:nvPr/>
              </p:nvCxnSpPr>
              <p:spPr>
                <a:xfrm rot="10800000">
                  <a:off x="3379681" y="1729292"/>
                  <a:ext cx="3775" cy="12091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547" name="Google Shape;4547;p57"/>
            <p:cNvGrpSpPr/>
            <p:nvPr/>
          </p:nvGrpSpPr>
          <p:grpSpPr>
            <a:xfrm>
              <a:off x="5491163" y="3179295"/>
              <a:ext cx="522287" cy="1824505"/>
              <a:chOff x="5491163" y="3179295"/>
              <a:chExt cx="522287" cy="1824505"/>
            </a:xfrm>
          </p:grpSpPr>
          <p:sp>
            <p:nvSpPr>
              <p:cNvPr id="4548" name="Google Shape;4548;p57"/>
              <p:cNvSpPr/>
              <p:nvPr/>
            </p:nvSpPr>
            <p:spPr>
              <a:xfrm rot="10800000">
                <a:off x="5498044" y="3266845"/>
                <a:ext cx="498349" cy="325689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49" name="Google Shape;4549;p57"/>
              <p:cNvCxnSpPr>
                <a:stCxn id="4550" idx="6"/>
              </p:cNvCxnSpPr>
              <p:nvPr/>
            </p:nvCxnSpPr>
            <p:spPr>
              <a:xfrm>
                <a:off x="6003925" y="3268195"/>
                <a:ext cx="6300" cy="15813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pic>
            <p:nvPicPr>
              <p:cNvPr descr="router_top.png" id="4551" name="Google Shape;4551;p57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5491163" y="3206725"/>
                <a:ext cx="522287" cy="220431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4552" name="Google Shape;4552;p57"/>
              <p:cNvGrpSpPr/>
              <p:nvPr/>
            </p:nvGrpSpPr>
            <p:grpSpPr>
              <a:xfrm>
                <a:off x="5502275" y="4781550"/>
                <a:ext cx="508000" cy="222250"/>
                <a:chOff x="4128757" y="3605903"/>
                <a:chExt cx="568304" cy="339353"/>
              </a:xfrm>
            </p:grpSpPr>
            <p:sp>
              <p:nvSpPr>
                <p:cNvPr id="4553" name="Google Shape;4553;p57"/>
                <p:cNvSpPr/>
                <p:nvPr/>
              </p:nvSpPr>
              <p:spPr>
                <a:xfrm>
                  <a:off x="4128757" y="3719830"/>
                  <a:ext cx="568304" cy="225426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4" name="Google Shape;4554;p57"/>
                <p:cNvSpPr/>
                <p:nvPr/>
              </p:nvSpPr>
              <p:spPr>
                <a:xfrm>
                  <a:off x="4128757" y="3719830"/>
                  <a:ext cx="568304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5" name="Google Shape;4555;p57"/>
                <p:cNvSpPr/>
                <p:nvPr/>
              </p:nvSpPr>
              <p:spPr>
                <a:xfrm>
                  <a:off x="4128757" y="3605903"/>
                  <a:ext cx="568304" cy="22542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56" name="Google Shape;4556;p57"/>
                <p:cNvCxnSpPr/>
                <p:nvPr/>
              </p:nvCxnSpPr>
              <p:spPr>
                <a:xfrm>
                  <a:off x="4697061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57" name="Google Shape;4557;p57"/>
                <p:cNvCxnSpPr/>
                <p:nvPr/>
              </p:nvCxnSpPr>
              <p:spPr>
                <a:xfrm>
                  <a:off x="4128757" y="3719830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558" name="Google Shape;4558;p57"/>
              <p:cNvSpPr/>
              <p:nvPr/>
            </p:nvSpPr>
            <p:spPr>
              <a:xfrm>
                <a:off x="5507038" y="3695700"/>
                <a:ext cx="498475" cy="1163638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59" name="Google Shape;4559;p57"/>
              <p:cNvCxnSpPr>
                <a:stCxn id="4551" idx="1"/>
              </p:cNvCxnSpPr>
              <p:nvPr/>
            </p:nvCxnSpPr>
            <p:spPr>
              <a:xfrm>
                <a:off x="5491163" y="3316940"/>
                <a:ext cx="6300" cy="16329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60" name="Google Shape;4560;p57"/>
              <p:cNvGrpSpPr/>
              <p:nvPr/>
            </p:nvGrpSpPr>
            <p:grpSpPr>
              <a:xfrm>
                <a:off x="5500688" y="3179295"/>
                <a:ext cx="504825" cy="242888"/>
                <a:chOff x="2183302" y="1574638"/>
                <a:chExt cx="1200154" cy="430218"/>
              </a:xfrm>
            </p:grpSpPr>
            <p:sp>
              <p:nvSpPr>
                <p:cNvPr id="4561" name="Google Shape;4561;p57"/>
                <p:cNvSpPr/>
                <p:nvPr/>
              </p:nvSpPr>
              <p:spPr>
                <a:xfrm flipH="1" rot="10800000">
                  <a:off x="2187075" y="1689926"/>
                  <a:ext cx="1196381" cy="31493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2" name="Google Shape;4562;p57"/>
                <p:cNvSpPr/>
                <p:nvPr/>
              </p:nvSpPr>
              <p:spPr>
                <a:xfrm>
                  <a:off x="2183302" y="1734916"/>
                  <a:ext cx="1200154" cy="11247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0" name="Google Shape;4550;p57"/>
                <p:cNvSpPr/>
                <p:nvPr/>
              </p:nvSpPr>
              <p:spPr>
                <a:xfrm flipH="1" rot="10800000">
                  <a:off x="2183302" y="1574638"/>
                  <a:ext cx="1196379" cy="31493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3" name="Google Shape;4563;p57"/>
                <p:cNvSpPr/>
                <p:nvPr/>
              </p:nvSpPr>
              <p:spPr>
                <a:xfrm>
                  <a:off x="2489000" y="1670242"/>
                  <a:ext cx="584982" cy="1574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4" name="Google Shape;4564;p57"/>
                <p:cNvSpPr/>
                <p:nvPr/>
              </p:nvSpPr>
              <p:spPr>
                <a:xfrm>
                  <a:off x="2428615" y="1630876"/>
                  <a:ext cx="705752" cy="10966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5" name="Google Shape;4565;p57"/>
                <p:cNvSpPr/>
                <p:nvPr/>
              </p:nvSpPr>
              <p:spPr>
                <a:xfrm>
                  <a:off x="2892827" y="1723668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6" name="Google Shape;4566;p57"/>
                <p:cNvSpPr/>
                <p:nvPr/>
              </p:nvSpPr>
              <p:spPr>
                <a:xfrm>
                  <a:off x="2417294" y="1726479"/>
                  <a:ext cx="252861" cy="92793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67" name="Google Shape;4567;p57"/>
                <p:cNvCxnSpPr>
                  <a:endCxn id="4550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568" name="Google Shape;4568;p57"/>
                <p:cNvCxnSpPr/>
                <p:nvPr/>
              </p:nvCxnSpPr>
              <p:spPr>
                <a:xfrm rot="10800000">
                  <a:off x="3379681" y="1729292"/>
                  <a:ext cx="3775" cy="12091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569" name="Google Shape;4569;p57"/>
            <p:cNvGrpSpPr/>
            <p:nvPr/>
          </p:nvGrpSpPr>
          <p:grpSpPr>
            <a:xfrm>
              <a:off x="6472366" y="2647932"/>
              <a:ext cx="522159" cy="2354282"/>
              <a:chOff x="6472366" y="2647932"/>
              <a:chExt cx="522159" cy="2354282"/>
            </a:xfrm>
          </p:grpSpPr>
          <p:sp>
            <p:nvSpPr>
              <p:cNvPr id="4570" name="Google Shape;4570;p57"/>
              <p:cNvSpPr/>
              <p:nvPr/>
            </p:nvSpPr>
            <p:spPr>
              <a:xfrm rot="10800000">
                <a:off x="6482296" y="2777838"/>
                <a:ext cx="498349" cy="72203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71" name="Google Shape;4571;p57"/>
              <p:cNvCxnSpPr/>
              <p:nvPr/>
            </p:nvCxnSpPr>
            <p:spPr>
              <a:xfrm>
                <a:off x="6994525" y="2845840"/>
                <a:ext cx="0" cy="1999208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72" name="Google Shape;4572;p57"/>
              <p:cNvGrpSpPr/>
              <p:nvPr/>
            </p:nvGrpSpPr>
            <p:grpSpPr>
              <a:xfrm>
                <a:off x="6486525" y="4765621"/>
                <a:ext cx="508000" cy="236593"/>
                <a:chOff x="4128757" y="3605903"/>
                <a:chExt cx="568304" cy="339353"/>
              </a:xfrm>
            </p:grpSpPr>
            <p:sp>
              <p:nvSpPr>
                <p:cNvPr id="4573" name="Google Shape;4573;p57"/>
                <p:cNvSpPr/>
                <p:nvPr/>
              </p:nvSpPr>
              <p:spPr>
                <a:xfrm>
                  <a:off x="4128757" y="3719828"/>
                  <a:ext cx="568304" cy="225428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4" name="Google Shape;4574;p57"/>
                <p:cNvSpPr/>
                <p:nvPr/>
              </p:nvSpPr>
              <p:spPr>
                <a:xfrm>
                  <a:off x="4128757" y="3719828"/>
                  <a:ext cx="568304" cy="111502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5" name="Google Shape;4575;p57"/>
                <p:cNvSpPr/>
                <p:nvPr/>
              </p:nvSpPr>
              <p:spPr>
                <a:xfrm>
                  <a:off x="4128757" y="3605903"/>
                  <a:ext cx="568304" cy="225426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76" name="Google Shape;4576;p57"/>
                <p:cNvCxnSpPr/>
                <p:nvPr/>
              </p:nvCxnSpPr>
              <p:spPr>
                <a:xfrm>
                  <a:off x="4697061" y="3719828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77" name="Google Shape;4577;p57"/>
                <p:cNvCxnSpPr/>
                <p:nvPr/>
              </p:nvCxnSpPr>
              <p:spPr>
                <a:xfrm>
                  <a:off x="4128757" y="3719828"/>
                  <a:ext cx="0" cy="11150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578" name="Google Shape;4578;p57"/>
              <p:cNvSpPr/>
              <p:nvPr/>
            </p:nvSpPr>
            <p:spPr>
              <a:xfrm>
                <a:off x="6491288" y="3609696"/>
                <a:ext cx="498475" cy="1238732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579" name="Google Shape;4579;p57"/>
              <p:cNvCxnSpPr/>
              <p:nvPr/>
            </p:nvCxnSpPr>
            <p:spPr>
              <a:xfrm>
                <a:off x="6472366" y="2818589"/>
                <a:ext cx="9397" cy="2126166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580" name="Google Shape;4580;p57"/>
              <p:cNvGrpSpPr/>
              <p:nvPr/>
            </p:nvGrpSpPr>
            <p:grpSpPr>
              <a:xfrm>
                <a:off x="6478146" y="2647932"/>
                <a:ext cx="504825" cy="242887"/>
                <a:chOff x="2183302" y="1574638"/>
                <a:chExt cx="1200154" cy="430218"/>
              </a:xfrm>
            </p:grpSpPr>
            <p:sp>
              <p:nvSpPr>
                <p:cNvPr id="4581" name="Google Shape;4581;p57"/>
                <p:cNvSpPr/>
                <p:nvPr/>
              </p:nvSpPr>
              <p:spPr>
                <a:xfrm flipH="1" rot="10800000">
                  <a:off x="2187075" y="1689925"/>
                  <a:ext cx="1196381" cy="314931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2" name="Google Shape;4582;p57"/>
                <p:cNvSpPr/>
                <p:nvPr/>
              </p:nvSpPr>
              <p:spPr>
                <a:xfrm>
                  <a:off x="2183302" y="1734915"/>
                  <a:ext cx="1200154" cy="112476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3" name="Google Shape;4583;p57"/>
                <p:cNvSpPr/>
                <p:nvPr/>
              </p:nvSpPr>
              <p:spPr>
                <a:xfrm flipH="1" rot="10800000">
                  <a:off x="2183302" y="1574638"/>
                  <a:ext cx="1196379" cy="314931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4" name="Google Shape;4584;p57"/>
                <p:cNvSpPr/>
                <p:nvPr/>
              </p:nvSpPr>
              <p:spPr>
                <a:xfrm>
                  <a:off x="2489000" y="1670242"/>
                  <a:ext cx="584982" cy="157466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5" name="Google Shape;4585;p57"/>
                <p:cNvSpPr/>
                <p:nvPr/>
              </p:nvSpPr>
              <p:spPr>
                <a:xfrm>
                  <a:off x="2428615" y="1630876"/>
                  <a:ext cx="705752" cy="109663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6" name="Google Shape;4586;p57"/>
                <p:cNvSpPr/>
                <p:nvPr/>
              </p:nvSpPr>
              <p:spPr>
                <a:xfrm>
                  <a:off x="2892827" y="1723667"/>
                  <a:ext cx="256637" cy="9560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7" name="Google Shape;4587;p57"/>
                <p:cNvSpPr/>
                <p:nvPr/>
              </p:nvSpPr>
              <p:spPr>
                <a:xfrm>
                  <a:off x="2417294" y="1726480"/>
                  <a:ext cx="252861" cy="92791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588" name="Google Shape;4588;p57"/>
                <p:cNvCxnSpPr>
                  <a:endCxn id="4583" idx="2"/>
                </p:cNvCxnSpPr>
                <p:nvPr/>
              </p:nvCxnSpPr>
              <p:spPr>
                <a:xfrm rot="10800000">
                  <a:off x="2183302" y="1732103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589" name="Google Shape;4589;p57"/>
                <p:cNvCxnSpPr/>
                <p:nvPr/>
              </p:nvCxnSpPr>
              <p:spPr>
                <a:xfrm rot="10800000">
                  <a:off x="3379681" y="1729291"/>
                  <a:ext cx="3775" cy="120912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</p:grpSp>
      <p:sp>
        <p:nvSpPr>
          <p:cNvPr id="4590" name="Google Shape;4590;p57"/>
          <p:cNvSpPr txBox="1"/>
          <p:nvPr/>
        </p:nvSpPr>
        <p:spPr>
          <a:xfrm>
            <a:off x="563563" y="277813"/>
            <a:ext cx="603054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Recall: per-router control plane</a:t>
            </a:r>
            <a:endParaRPr/>
          </a:p>
        </p:txBody>
      </p:sp>
      <p:grpSp>
        <p:nvGrpSpPr>
          <p:cNvPr id="4591" name="Google Shape;4591;p57"/>
          <p:cNvGrpSpPr/>
          <p:nvPr/>
        </p:nvGrpSpPr>
        <p:grpSpPr>
          <a:xfrm>
            <a:off x="1828233" y="3016011"/>
            <a:ext cx="5112820" cy="879389"/>
            <a:chOff x="1866825" y="707349"/>
            <a:chExt cx="5112820" cy="879389"/>
          </a:xfrm>
        </p:grpSpPr>
        <p:sp>
          <p:nvSpPr>
            <p:cNvPr id="4592" name="Google Shape;4592;p57"/>
            <p:cNvSpPr/>
            <p:nvPr/>
          </p:nvSpPr>
          <p:spPr>
            <a:xfrm>
              <a:off x="1866825" y="785347"/>
              <a:ext cx="954705" cy="491476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3" name="Google Shape;4593;p57"/>
            <p:cNvSpPr txBox="1"/>
            <p:nvPr/>
          </p:nvSpPr>
          <p:spPr>
            <a:xfrm>
              <a:off x="1891781" y="783191"/>
              <a:ext cx="910613" cy="4761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57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Routing</a:t>
              </a:r>
              <a:endParaRPr/>
            </a:p>
            <a:p>
              <a:pPr indent="0" lvl="0" marL="0" marR="0" rtl="0" algn="ctr">
                <a:lnSpc>
                  <a:spcPct val="10571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Algorithm</a:t>
              </a:r>
              <a:endParaRPr/>
            </a:p>
          </p:txBody>
        </p:sp>
        <p:cxnSp>
          <p:nvCxnSpPr>
            <p:cNvPr id="4594" name="Google Shape;4594;p57"/>
            <p:cNvCxnSpPr/>
            <p:nvPr/>
          </p:nvCxnSpPr>
          <p:spPr>
            <a:xfrm flipH="1" rot="10800000">
              <a:off x="2833714" y="807908"/>
              <a:ext cx="1517851" cy="213379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595" name="Google Shape;4595;p57"/>
            <p:cNvCxnSpPr/>
            <p:nvPr/>
          </p:nvCxnSpPr>
          <p:spPr>
            <a:xfrm>
              <a:off x="2750618" y="1201670"/>
              <a:ext cx="797027" cy="279264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596" name="Google Shape;4596;p57"/>
            <p:cNvCxnSpPr/>
            <p:nvPr/>
          </p:nvCxnSpPr>
          <p:spPr>
            <a:xfrm>
              <a:off x="4684666" y="894080"/>
              <a:ext cx="893541" cy="510629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597" name="Google Shape;4597;p57"/>
            <p:cNvCxnSpPr/>
            <p:nvPr/>
          </p:nvCxnSpPr>
          <p:spPr>
            <a:xfrm>
              <a:off x="4800837" y="800746"/>
              <a:ext cx="1695897" cy="130795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4598" name="Google Shape;4598;p57"/>
            <p:cNvSpPr/>
            <p:nvPr/>
          </p:nvSpPr>
          <p:spPr>
            <a:xfrm>
              <a:off x="6558622" y="894080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9" name="Google Shape;4599;p57"/>
            <p:cNvSpPr/>
            <p:nvPr/>
          </p:nvSpPr>
          <p:spPr>
            <a:xfrm>
              <a:off x="5572329" y="1404709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0" name="Google Shape;4600;p57"/>
            <p:cNvSpPr/>
            <p:nvPr/>
          </p:nvSpPr>
          <p:spPr>
            <a:xfrm>
              <a:off x="4367082" y="707349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1" name="Google Shape;4601;p57"/>
            <p:cNvSpPr/>
            <p:nvPr/>
          </p:nvSpPr>
          <p:spPr>
            <a:xfrm>
              <a:off x="3571953" y="1402071"/>
              <a:ext cx="421023" cy="182029"/>
            </a:xfrm>
            <a:prstGeom prst="ellipse">
              <a:avLst/>
            </a:prstGeom>
            <a:solidFill>
              <a:srgbClr val="CC0000">
                <a:alpha val="27843"/>
              </a:srgbClr>
            </a:solidFill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602" name="Google Shape;4602;p57"/>
            <p:cNvCxnSpPr/>
            <p:nvPr/>
          </p:nvCxnSpPr>
          <p:spPr>
            <a:xfrm>
              <a:off x="2821560" y="1106261"/>
              <a:ext cx="2738615" cy="338776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603" name="Google Shape;4603;p57"/>
            <p:cNvCxnSpPr>
              <a:endCxn id="4598" idx="2"/>
            </p:cNvCxnSpPr>
            <p:nvPr/>
          </p:nvCxnSpPr>
          <p:spPr>
            <a:xfrm flipH="1" rot="10800000">
              <a:off x="3997222" y="985094"/>
              <a:ext cx="2561400" cy="469200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604" name="Google Shape;4604;p57"/>
            <p:cNvCxnSpPr/>
            <p:nvPr/>
          </p:nvCxnSpPr>
          <p:spPr>
            <a:xfrm flipH="1" rot="10800000">
              <a:off x="3992124" y="1509221"/>
              <a:ext cx="1580205" cy="2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605" name="Google Shape;4605;p57"/>
            <p:cNvCxnSpPr/>
            <p:nvPr/>
          </p:nvCxnSpPr>
          <p:spPr>
            <a:xfrm flipH="1" rot="10800000">
              <a:off x="5997500" y="1083737"/>
              <a:ext cx="751103" cy="397197"/>
            </a:xfrm>
            <a:prstGeom prst="straightConnector1">
              <a:avLst/>
            </a:prstGeom>
            <a:noFill/>
            <a:ln cap="flat" cmpd="sng" w="2540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4606" name="Google Shape;4606;p57"/>
          <p:cNvSpPr txBox="1"/>
          <p:nvPr/>
        </p:nvSpPr>
        <p:spPr>
          <a:xfrm>
            <a:off x="517479" y="1154626"/>
            <a:ext cx="8209014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Individual routing algorithm components </a:t>
            </a:r>
            <a:r>
              <a:rPr i="1" lang="en-US" sz="24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in each and every router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interact with each other in control plane to compute forwarding tables</a:t>
            </a:r>
            <a:endParaRPr/>
          </a:p>
        </p:txBody>
      </p:sp>
      <p:grpSp>
        <p:nvGrpSpPr>
          <p:cNvPr id="4607" name="Google Shape;4607;p57"/>
          <p:cNvGrpSpPr/>
          <p:nvPr/>
        </p:nvGrpSpPr>
        <p:grpSpPr>
          <a:xfrm>
            <a:off x="1557338" y="3404226"/>
            <a:ext cx="6375400" cy="1047750"/>
            <a:chOff x="1557338" y="3074988"/>
            <a:chExt cx="6375400" cy="1047750"/>
          </a:xfrm>
        </p:grpSpPr>
        <p:sp>
          <p:nvSpPr>
            <p:cNvPr id="4608" name="Google Shape;4608;p57"/>
            <p:cNvSpPr txBox="1"/>
            <p:nvPr/>
          </p:nvSpPr>
          <p:spPr>
            <a:xfrm>
              <a:off x="7292975" y="3651250"/>
              <a:ext cx="595313" cy="4714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sp>
          <p:nvSpPr>
            <p:cNvPr id="4609" name="Google Shape;4609;p57"/>
            <p:cNvSpPr txBox="1"/>
            <p:nvPr/>
          </p:nvSpPr>
          <p:spPr>
            <a:xfrm>
              <a:off x="7224713" y="3074988"/>
              <a:ext cx="708025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cxnSp>
          <p:nvCxnSpPr>
            <p:cNvPr id="4610" name="Google Shape;4610;p57"/>
            <p:cNvCxnSpPr/>
            <p:nvPr/>
          </p:nvCxnSpPr>
          <p:spPr>
            <a:xfrm>
              <a:off x="1557338" y="3613150"/>
              <a:ext cx="6207125" cy="0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4611" name="Google Shape;4611;p57"/>
          <p:cNvGrpSpPr/>
          <p:nvPr/>
        </p:nvGrpSpPr>
        <p:grpSpPr>
          <a:xfrm>
            <a:off x="1829356" y="4031984"/>
            <a:ext cx="5125435" cy="1121012"/>
            <a:chOff x="-4746102" y="4471477"/>
            <a:chExt cx="5125435" cy="1121012"/>
          </a:xfrm>
        </p:grpSpPr>
        <p:pic>
          <p:nvPicPr>
            <p:cNvPr descr="fig42_table.pdf" id="4612" name="Google Shape;4612;p57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-4746102" y="4471477"/>
              <a:ext cx="966463" cy="966962"/>
            </a:xfrm>
            <a:prstGeom prst="rect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miter lim="800000"/>
              <a:headEnd len="sm" w="sm" type="none"/>
              <a:tailEnd len="sm" w="sm" type="none"/>
            </a:ln>
          </p:spPr>
        </p:pic>
        <p:grpSp>
          <p:nvGrpSpPr>
            <p:cNvPr id="4613" name="Google Shape;4613;p57"/>
            <p:cNvGrpSpPr/>
            <p:nvPr/>
          </p:nvGrpSpPr>
          <p:grpSpPr>
            <a:xfrm>
              <a:off x="-3025854" y="5228278"/>
              <a:ext cx="3405187" cy="364211"/>
              <a:chOff x="-3025854" y="5228278"/>
              <a:chExt cx="3405187" cy="364211"/>
            </a:xfrm>
          </p:grpSpPr>
          <p:grpSp>
            <p:nvGrpSpPr>
              <p:cNvPr id="4614" name="Google Shape;4614;p57"/>
              <p:cNvGrpSpPr/>
              <p:nvPr/>
            </p:nvGrpSpPr>
            <p:grpSpPr>
              <a:xfrm>
                <a:off x="-3025854" y="5262289"/>
                <a:ext cx="430212" cy="330200"/>
                <a:chOff x="2931074" y="3912034"/>
                <a:chExt cx="430302" cy="330142"/>
              </a:xfrm>
            </p:grpSpPr>
            <p:sp>
              <p:nvSpPr>
                <p:cNvPr id="4615" name="Google Shape;4615;p57"/>
                <p:cNvSpPr/>
                <p:nvPr/>
              </p:nvSpPr>
              <p:spPr>
                <a:xfrm>
                  <a:off x="2935837" y="3912034"/>
                  <a:ext cx="425539" cy="330142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616" name="Google Shape;4616;p57"/>
                <p:cNvCxnSpPr/>
                <p:nvPr/>
              </p:nvCxnSpPr>
              <p:spPr>
                <a:xfrm>
                  <a:off x="2931074" y="4004093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17" name="Google Shape;4617;p57"/>
                <p:cNvCxnSpPr/>
                <p:nvPr/>
              </p:nvCxnSpPr>
              <p:spPr>
                <a:xfrm>
                  <a:off x="2931074" y="4067582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18" name="Google Shape;4618;p57"/>
                <p:cNvCxnSpPr>
                  <a:stCxn id="4615" idx="2"/>
                </p:cNvCxnSpPr>
                <p:nvPr/>
              </p:nvCxnSpPr>
              <p:spPr>
                <a:xfrm rot="10800000">
                  <a:off x="3147106" y="4003976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19" name="Google Shape;4619;p57"/>
              <p:cNvGrpSpPr/>
              <p:nvPr/>
            </p:nvGrpSpPr>
            <p:grpSpPr>
              <a:xfrm>
                <a:off x="-2217817" y="5260702"/>
                <a:ext cx="430213" cy="330200"/>
                <a:chOff x="2931074" y="3911941"/>
                <a:chExt cx="430302" cy="330207"/>
              </a:xfrm>
            </p:grpSpPr>
            <p:sp>
              <p:nvSpPr>
                <p:cNvPr id="4620" name="Google Shape;4620;p57"/>
                <p:cNvSpPr/>
                <p:nvPr/>
              </p:nvSpPr>
              <p:spPr>
                <a:xfrm>
                  <a:off x="2935838" y="3911941"/>
                  <a:ext cx="425538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621" name="Google Shape;4621;p57"/>
                <p:cNvCxnSpPr/>
                <p:nvPr/>
              </p:nvCxnSpPr>
              <p:spPr>
                <a:xfrm>
                  <a:off x="2931074" y="4004018"/>
                  <a:ext cx="425538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22" name="Google Shape;4622;p57"/>
                <p:cNvCxnSpPr/>
                <p:nvPr/>
              </p:nvCxnSpPr>
              <p:spPr>
                <a:xfrm>
                  <a:off x="2931074" y="4067519"/>
                  <a:ext cx="425538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23" name="Google Shape;4623;p57"/>
                <p:cNvCxnSpPr>
                  <a:stCxn id="4620" idx="2"/>
                </p:cNvCxnSpPr>
                <p:nvPr/>
              </p:nvCxnSpPr>
              <p:spPr>
                <a:xfrm rot="10800000">
                  <a:off x="3147107" y="4003948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24" name="Google Shape;4624;p57"/>
              <p:cNvGrpSpPr/>
              <p:nvPr/>
            </p:nvGrpSpPr>
            <p:grpSpPr>
              <a:xfrm>
                <a:off x="-1035129" y="5260702"/>
                <a:ext cx="430212" cy="330200"/>
                <a:chOff x="2931074" y="3911941"/>
                <a:chExt cx="430302" cy="330207"/>
              </a:xfrm>
            </p:grpSpPr>
            <p:sp>
              <p:nvSpPr>
                <p:cNvPr id="4625" name="Google Shape;4625;p57"/>
                <p:cNvSpPr/>
                <p:nvPr/>
              </p:nvSpPr>
              <p:spPr>
                <a:xfrm>
                  <a:off x="2935837" y="3911941"/>
                  <a:ext cx="425539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626" name="Google Shape;4626;p57"/>
                <p:cNvCxnSpPr/>
                <p:nvPr/>
              </p:nvCxnSpPr>
              <p:spPr>
                <a:xfrm>
                  <a:off x="2931074" y="4004018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27" name="Google Shape;4627;p57"/>
                <p:cNvCxnSpPr/>
                <p:nvPr/>
              </p:nvCxnSpPr>
              <p:spPr>
                <a:xfrm>
                  <a:off x="2931074" y="4067519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28" name="Google Shape;4628;p57"/>
                <p:cNvCxnSpPr>
                  <a:stCxn id="4625" idx="2"/>
                </p:cNvCxnSpPr>
                <p:nvPr/>
              </p:nvCxnSpPr>
              <p:spPr>
                <a:xfrm rot="10800000">
                  <a:off x="3147106" y="4003948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29" name="Google Shape;4629;p57"/>
              <p:cNvGrpSpPr/>
              <p:nvPr/>
            </p:nvGrpSpPr>
            <p:grpSpPr>
              <a:xfrm>
                <a:off x="-50879" y="5228278"/>
                <a:ext cx="430212" cy="351510"/>
                <a:chOff x="2931074" y="3911940"/>
                <a:chExt cx="430302" cy="330207"/>
              </a:xfrm>
            </p:grpSpPr>
            <p:sp>
              <p:nvSpPr>
                <p:cNvPr id="4630" name="Google Shape;4630;p57"/>
                <p:cNvSpPr/>
                <p:nvPr/>
              </p:nvSpPr>
              <p:spPr>
                <a:xfrm>
                  <a:off x="2935837" y="3911940"/>
                  <a:ext cx="425539" cy="330207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631" name="Google Shape;4631;p57"/>
                <p:cNvCxnSpPr/>
                <p:nvPr/>
              </p:nvCxnSpPr>
              <p:spPr>
                <a:xfrm>
                  <a:off x="2931074" y="4004017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32" name="Google Shape;4632;p57"/>
                <p:cNvCxnSpPr/>
                <p:nvPr/>
              </p:nvCxnSpPr>
              <p:spPr>
                <a:xfrm>
                  <a:off x="2931074" y="4067518"/>
                  <a:ext cx="425539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33" name="Google Shape;4633;p57"/>
                <p:cNvCxnSpPr>
                  <a:stCxn id="4630" idx="2"/>
                </p:cNvCxnSpPr>
                <p:nvPr/>
              </p:nvCxnSpPr>
              <p:spPr>
                <a:xfrm rot="10800000">
                  <a:off x="3147106" y="4003947"/>
                  <a:ext cx="1500" cy="238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grpSp>
        <p:nvGrpSpPr>
          <p:cNvPr id="4634" name="Google Shape;4634;p57"/>
          <p:cNvGrpSpPr/>
          <p:nvPr/>
        </p:nvGrpSpPr>
        <p:grpSpPr>
          <a:xfrm>
            <a:off x="2282487" y="3212142"/>
            <a:ext cx="4437063" cy="1614430"/>
            <a:chOff x="-4267279" y="3655204"/>
            <a:chExt cx="4437063" cy="1614430"/>
          </a:xfrm>
        </p:grpSpPr>
        <p:cxnSp>
          <p:nvCxnSpPr>
            <p:cNvPr id="4635" name="Google Shape;4635;p57"/>
            <p:cNvCxnSpPr/>
            <p:nvPr/>
          </p:nvCxnSpPr>
          <p:spPr>
            <a:xfrm>
              <a:off x="-4267279" y="4046968"/>
              <a:ext cx="0" cy="422275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4636" name="Google Shape;4636;p57"/>
            <p:cNvCxnSpPr/>
            <p:nvPr/>
          </p:nvCxnSpPr>
          <p:spPr>
            <a:xfrm flipH="1">
              <a:off x="-2808366" y="4361550"/>
              <a:ext cx="154" cy="872164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37" name="Google Shape;4637;p57"/>
            <p:cNvCxnSpPr/>
            <p:nvPr/>
          </p:nvCxnSpPr>
          <p:spPr>
            <a:xfrm>
              <a:off x="-2006807" y="3655204"/>
              <a:ext cx="6479" cy="1576923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38" name="Google Shape;4638;p57"/>
            <p:cNvCxnSpPr>
              <a:stCxn id="4548" idx="0"/>
            </p:cNvCxnSpPr>
            <p:nvPr/>
          </p:nvCxnSpPr>
          <p:spPr>
            <a:xfrm>
              <a:off x="-802548" y="4364834"/>
              <a:ext cx="6000" cy="904800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  <p:cxnSp>
          <p:nvCxnSpPr>
            <p:cNvPr id="4639" name="Google Shape;4639;p57"/>
            <p:cNvCxnSpPr/>
            <p:nvPr/>
          </p:nvCxnSpPr>
          <p:spPr>
            <a:xfrm flipH="1">
              <a:off x="166609" y="3798581"/>
              <a:ext cx="3175" cy="1399277"/>
            </a:xfrm>
            <a:prstGeom prst="straightConnector1">
              <a:avLst/>
            </a:prstGeom>
            <a:noFill/>
            <a:ln cap="flat" cmpd="sng" w="9525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  <a:effectLst>
              <a:outerShdw blurRad="40000" rotWithShape="0" dir="5400000" dist="20000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4640" name="Google Shape;4640;p57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641" name="Google Shape;4641;p5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5" name="Shape 4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46" name="Google Shape;4646;p58"/>
          <p:cNvGrpSpPr/>
          <p:nvPr/>
        </p:nvGrpSpPr>
        <p:grpSpPr>
          <a:xfrm>
            <a:off x="1453484" y="2021024"/>
            <a:ext cx="6027737" cy="1440135"/>
            <a:chOff x="1492879" y="2061336"/>
            <a:chExt cx="6027737" cy="1440135"/>
          </a:xfrm>
        </p:grpSpPr>
        <p:sp>
          <p:nvSpPr>
            <p:cNvPr id="4647" name="Google Shape;4647;p58"/>
            <p:cNvSpPr/>
            <p:nvPr/>
          </p:nvSpPr>
          <p:spPr>
            <a:xfrm>
              <a:off x="1929251" y="2064703"/>
              <a:ext cx="5043488" cy="1017588"/>
            </a:xfrm>
            <a:prstGeom prst="rect">
              <a:avLst/>
            </a:prstGeom>
            <a:solidFill>
              <a:srgbClr val="D0D0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8" name="Google Shape;4648;p58"/>
            <p:cNvSpPr/>
            <p:nvPr/>
          </p:nvSpPr>
          <p:spPr>
            <a:xfrm>
              <a:off x="1739747" y="2067585"/>
              <a:ext cx="198437" cy="1385888"/>
            </a:xfrm>
            <a:custGeom>
              <a:rect b="b" l="l" r="r" t="t"/>
              <a:pathLst>
                <a:path extrusionOk="0" h="1385496" w="199855">
                  <a:moveTo>
                    <a:pt x="0" y="745656"/>
                  </a:moveTo>
                  <a:lnTo>
                    <a:pt x="193920" y="0"/>
                  </a:lnTo>
                  <a:cubicBezTo>
                    <a:pt x="195898" y="342623"/>
                    <a:pt x="197877" y="685246"/>
                    <a:pt x="199855" y="1027869"/>
                  </a:cubicBezTo>
                  <a:lnTo>
                    <a:pt x="4471" y="1385496"/>
                  </a:lnTo>
                  <a:cubicBezTo>
                    <a:pt x="2981" y="1172216"/>
                    <a:pt x="1490" y="958936"/>
                    <a:pt x="0" y="745656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D0D0F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9" name="Google Shape;4649;p58"/>
            <p:cNvSpPr/>
            <p:nvPr/>
          </p:nvSpPr>
          <p:spPr>
            <a:xfrm flipH="1">
              <a:off x="6969078" y="2061336"/>
              <a:ext cx="220427" cy="1370587"/>
            </a:xfrm>
            <a:custGeom>
              <a:rect b="b" l="l" r="r" t="t"/>
              <a:pathLst>
                <a:path extrusionOk="0" h="1370199" w="220239">
                  <a:moveTo>
                    <a:pt x="0" y="730359"/>
                  </a:moveTo>
                  <a:cubicBezTo>
                    <a:pt x="64640" y="481807"/>
                    <a:pt x="154761" y="248552"/>
                    <a:pt x="219401" y="0"/>
                  </a:cubicBezTo>
                  <a:cubicBezTo>
                    <a:pt x="221379" y="342623"/>
                    <a:pt x="218261" y="664850"/>
                    <a:pt x="220239" y="1007473"/>
                  </a:cubicBezTo>
                  <a:lnTo>
                    <a:pt x="4471" y="1370199"/>
                  </a:lnTo>
                  <a:cubicBezTo>
                    <a:pt x="2981" y="1156919"/>
                    <a:pt x="1490" y="943639"/>
                    <a:pt x="0" y="730359"/>
                  </a:cubicBezTo>
                  <a:close/>
                </a:path>
              </a:pathLst>
            </a:custGeom>
            <a:gradFill>
              <a:gsLst>
                <a:gs pos="0">
                  <a:srgbClr val="D0D0F4"/>
                </a:gs>
                <a:gs pos="100000">
                  <a:schemeClr val="lt1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650" name="Google Shape;4650;p58"/>
            <p:cNvGrpSpPr/>
            <p:nvPr/>
          </p:nvGrpSpPr>
          <p:grpSpPr>
            <a:xfrm>
              <a:off x="1492879" y="2820676"/>
              <a:ext cx="338137" cy="653816"/>
              <a:chOff x="4140" y="429"/>
              <a:chExt cx="1425" cy="2396"/>
            </a:xfrm>
          </p:grpSpPr>
          <p:sp>
            <p:nvSpPr>
              <p:cNvPr id="4651" name="Google Shape;4651;p58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2" name="Google Shape;4652;p58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3" name="Google Shape;4653;p58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4" name="Google Shape;4654;p58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55" name="Google Shape;4655;p58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56" name="Google Shape;4656;p58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4657" name="Google Shape;4657;p58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8" name="Google Shape;4658;p58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59" name="Google Shape;4659;p58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60" name="Google Shape;4660;p58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4661" name="Google Shape;4661;p58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2" name="Google Shape;4662;p58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63" name="Google Shape;4663;p58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64" name="Google Shape;4664;p58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65" name="Google Shape;4665;p58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4666" name="Google Shape;4666;p58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7" name="Google Shape;4667;p58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68" name="Google Shape;4668;p58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69" name="Google Shape;4669;p58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4670" name="Google Shape;4670;p58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1" name="Google Shape;4671;p58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72" name="Google Shape;4672;p58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3" name="Google Shape;4673;p58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4" name="Google Shape;4674;p58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5" name="Google Shape;4675;p58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6" name="Google Shape;4676;p58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7" name="Google Shape;4677;p58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8" name="Google Shape;4678;p58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79" name="Google Shape;4679;p58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0" name="Google Shape;4680;p58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1" name="Google Shape;4681;p58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2" name="Google Shape;4682;p58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683" name="Google Shape;4683;p58"/>
            <p:cNvGrpSpPr/>
            <p:nvPr/>
          </p:nvGrpSpPr>
          <p:grpSpPr>
            <a:xfrm>
              <a:off x="7182479" y="2847655"/>
              <a:ext cx="338137" cy="653816"/>
              <a:chOff x="4140" y="429"/>
              <a:chExt cx="1425" cy="2396"/>
            </a:xfrm>
          </p:grpSpPr>
          <p:sp>
            <p:nvSpPr>
              <p:cNvPr id="4684" name="Google Shape;4684;p58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5" name="Google Shape;4685;p58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6" name="Google Shape;4686;p58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7" name="Google Shape;4687;p58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8" name="Google Shape;4688;p58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89" name="Google Shape;4689;p58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4690" name="Google Shape;4690;p58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1" name="Google Shape;4691;p58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92" name="Google Shape;4692;p58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93" name="Google Shape;4693;p58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4694" name="Google Shape;4694;p58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5" name="Google Shape;4695;p58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696" name="Google Shape;4696;p58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97" name="Google Shape;4697;p58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98" name="Google Shape;4698;p58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4699" name="Google Shape;4699;p58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0" name="Google Shape;4700;p58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01" name="Google Shape;4701;p58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702" name="Google Shape;4702;p58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4703" name="Google Shape;4703;p58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4" name="Google Shape;4704;p58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05" name="Google Shape;4705;p58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6" name="Google Shape;4706;p58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7" name="Google Shape;4707;p58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8" name="Google Shape;4708;p58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09" name="Google Shape;4709;p58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0" name="Google Shape;4710;p58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1" name="Google Shape;4711;p58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2" name="Google Shape;4712;p58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3" name="Google Shape;4713;p58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4" name="Google Shape;4714;p58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15" name="Google Shape;4715;p58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716" name="Google Shape;4716;p58"/>
          <p:cNvSpPr/>
          <p:nvPr/>
        </p:nvSpPr>
        <p:spPr>
          <a:xfrm>
            <a:off x="2592388" y="5749925"/>
            <a:ext cx="4027487" cy="939800"/>
          </a:xfrm>
          <a:custGeom>
            <a:rect b="b" l="l" r="r" t="t"/>
            <a:pathLst>
              <a:path extrusionOk="0" h="10125" w="10001">
                <a:moveTo>
                  <a:pt x="4" y="4039"/>
                </a:moveTo>
                <a:cubicBezTo>
                  <a:pt x="-29" y="2271"/>
                  <a:pt x="194" y="2100"/>
                  <a:pt x="715" y="1595"/>
                </a:cubicBezTo>
                <a:cubicBezTo>
                  <a:pt x="1236" y="1089"/>
                  <a:pt x="2417" y="1272"/>
                  <a:pt x="3130" y="1006"/>
                </a:cubicBezTo>
                <a:cubicBezTo>
                  <a:pt x="3843" y="740"/>
                  <a:pt x="4397" y="0"/>
                  <a:pt x="4995" y="0"/>
                </a:cubicBezTo>
                <a:cubicBezTo>
                  <a:pt x="5593" y="1"/>
                  <a:pt x="6206" y="926"/>
                  <a:pt x="6720" y="1009"/>
                </a:cubicBezTo>
                <a:cubicBezTo>
                  <a:pt x="7234" y="1092"/>
                  <a:pt x="7536" y="241"/>
                  <a:pt x="8082" y="497"/>
                </a:cubicBezTo>
                <a:cubicBezTo>
                  <a:pt x="8628" y="756"/>
                  <a:pt x="9854" y="442"/>
                  <a:pt x="9989" y="2989"/>
                </a:cubicBezTo>
                <a:cubicBezTo>
                  <a:pt x="10124" y="5536"/>
                  <a:pt x="9098" y="5742"/>
                  <a:pt x="8599" y="6797"/>
                </a:cubicBezTo>
                <a:cubicBezTo>
                  <a:pt x="8100" y="7852"/>
                  <a:pt x="7544" y="8981"/>
                  <a:pt x="6995" y="9322"/>
                </a:cubicBezTo>
                <a:cubicBezTo>
                  <a:pt x="6446" y="9663"/>
                  <a:pt x="5793" y="8957"/>
                  <a:pt x="5307" y="8843"/>
                </a:cubicBezTo>
                <a:cubicBezTo>
                  <a:pt x="4819" y="8726"/>
                  <a:pt x="4628" y="10048"/>
                  <a:pt x="4371" y="9912"/>
                </a:cubicBezTo>
                <a:cubicBezTo>
                  <a:pt x="4114" y="9775"/>
                  <a:pt x="3505" y="10355"/>
                  <a:pt x="3140" y="10019"/>
                </a:cubicBezTo>
                <a:cubicBezTo>
                  <a:pt x="2774" y="9683"/>
                  <a:pt x="2820" y="8138"/>
                  <a:pt x="2179" y="7895"/>
                </a:cubicBezTo>
                <a:cubicBezTo>
                  <a:pt x="1586" y="6800"/>
                  <a:pt x="1549" y="8137"/>
                  <a:pt x="1187" y="7495"/>
                </a:cubicBezTo>
                <a:cubicBezTo>
                  <a:pt x="825" y="6852"/>
                  <a:pt x="-7" y="6157"/>
                  <a:pt x="4" y="4039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17" name="Google Shape;4717;p58"/>
          <p:cNvCxnSpPr/>
          <p:nvPr/>
        </p:nvCxnSpPr>
        <p:spPr>
          <a:xfrm flipH="1" rot="10800000">
            <a:off x="3262941" y="5900738"/>
            <a:ext cx="1316038" cy="131762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18" name="Google Shape;4718;p58"/>
          <p:cNvCxnSpPr/>
          <p:nvPr/>
        </p:nvCxnSpPr>
        <p:spPr>
          <a:xfrm>
            <a:off x="3151816" y="6088063"/>
            <a:ext cx="2259013" cy="2984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19" name="Google Shape;4719;p58"/>
          <p:cNvCxnSpPr/>
          <p:nvPr/>
        </p:nvCxnSpPr>
        <p:spPr>
          <a:xfrm>
            <a:off x="3164516" y="6192838"/>
            <a:ext cx="714375" cy="2762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20" name="Google Shape;4720;p58"/>
          <p:cNvCxnSpPr/>
          <p:nvPr/>
        </p:nvCxnSpPr>
        <p:spPr>
          <a:xfrm flipH="1" rot="10800000">
            <a:off x="4182104" y="6386513"/>
            <a:ext cx="1247775" cy="825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21" name="Google Shape;4721;p58"/>
          <p:cNvCxnSpPr/>
          <p:nvPr/>
        </p:nvCxnSpPr>
        <p:spPr>
          <a:xfrm>
            <a:off x="4842504" y="5934075"/>
            <a:ext cx="1057275" cy="12382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22" name="Google Shape;4722;p58"/>
          <p:cNvCxnSpPr/>
          <p:nvPr/>
        </p:nvCxnSpPr>
        <p:spPr>
          <a:xfrm flipH="1" rot="10800000">
            <a:off x="4126541" y="6088063"/>
            <a:ext cx="1790700" cy="2984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23" name="Google Shape;4723;p58"/>
          <p:cNvCxnSpPr/>
          <p:nvPr/>
        </p:nvCxnSpPr>
        <p:spPr>
          <a:xfrm flipH="1" rot="10800000">
            <a:off x="5453691" y="6116638"/>
            <a:ext cx="588963" cy="269875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724" name="Google Shape;4724;p58"/>
          <p:cNvCxnSpPr/>
          <p:nvPr/>
        </p:nvCxnSpPr>
        <p:spPr>
          <a:xfrm>
            <a:off x="4596441" y="5900738"/>
            <a:ext cx="814388" cy="401637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4725" name="Google Shape;4725;p58"/>
          <p:cNvGrpSpPr/>
          <p:nvPr/>
        </p:nvGrpSpPr>
        <p:grpSpPr>
          <a:xfrm>
            <a:off x="1526216" y="3003498"/>
            <a:ext cx="6978041" cy="1096962"/>
            <a:chOff x="1526216" y="3003498"/>
            <a:chExt cx="6978041" cy="1096962"/>
          </a:xfrm>
        </p:grpSpPr>
        <p:sp>
          <p:nvSpPr>
            <p:cNvPr id="4726" name="Google Shape;4726;p58"/>
            <p:cNvSpPr txBox="1"/>
            <p:nvPr/>
          </p:nvSpPr>
          <p:spPr>
            <a:xfrm>
              <a:off x="7714291" y="3628973"/>
              <a:ext cx="595313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sp>
          <p:nvSpPr>
            <p:cNvPr id="4727" name="Google Shape;4727;p58"/>
            <p:cNvSpPr txBox="1"/>
            <p:nvPr/>
          </p:nvSpPr>
          <p:spPr>
            <a:xfrm>
              <a:off x="7728579" y="3003498"/>
              <a:ext cx="709612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cxnSp>
          <p:nvCxnSpPr>
            <p:cNvPr id="4728" name="Google Shape;4728;p58"/>
            <p:cNvCxnSpPr/>
            <p:nvPr/>
          </p:nvCxnSpPr>
          <p:spPr>
            <a:xfrm flipH="1" rot="10800000">
              <a:off x="1526216" y="3579342"/>
              <a:ext cx="6978041" cy="12155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</p:grpSp>
      <p:grpSp>
        <p:nvGrpSpPr>
          <p:cNvPr id="4729" name="Google Shape;4729;p58"/>
          <p:cNvGrpSpPr/>
          <p:nvPr/>
        </p:nvGrpSpPr>
        <p:grpSpPr>
          <a:xfrm>
            <a:off x="2436115" y="2735357"/>
            <a:ext cx="4296530" cy="320675"/>
            <a:chOff x="2433511" y="2792360"/>
            <a:chExt cx="4296530" cy="320675"/>
          </a:xfrm>
        </p:grpSpPr>
        <p:grpSp>
          <p:nvGrpSpPr>
            <p:cNvPr id="4730" name="Google Shape;4730;p58"/>
            <p:cNvGrpSpPr/>
            <p:nvPr/>
          </p:nvGrpSpPr>
          <p:grpSpPr>
            <a:xfrm>
              <a:off x="2433511" y="2794329"/>
              <a:ext cx="349250" cy="317500"/>
              <a:chOff x="2931664" y="3912858"/>
              <a:chExt cx="430450" cy="329431"/>
            </a:xfrm>
          </p:grpSpPr>
          <p:sp>
            <p:nvSpPr>
              <p:cNvPr id="4731" name="Google Shape;4731;p58"/>
              <p:cNvSpPr/>
              <p:nvPr/>
            </p:nvSpPr>
            <p:spPr>
              <a:xfrm>
                <a:off x="2937534" y="3912858"/>
                <a:ext cx="424580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32" name="Google Shape;4732;p58"/>
              <p:cNvCxnSpPr/>
              <p:nvPr/>
            </p:nvCxnSpPr>
            <p:spPr>
              <a:xfrm>
                <a:off x="2931664" y="4005099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33" name="Google Shape;4733;p58"/>
              <p:cNvCxnSpPr/>
              <p:nvPr/>
            </p:nvCxnSpPr>
            <p:spPr>
              <a:xfrm>
                <a:off x="2931664" y="4067691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34" name="Google Shape;4734;p58"/>
              <p:cNvCxnSpPr>
                <a:stCxn id="4731" idx="2"/>
              </p:cNvCxnSpPr>
              <p:nvPr/>
            </p:nvCxnSpPr>
            <p:spPr>
              <a:xfrm rot="10800000">
                <a:off x="3149824" y="4004989"/>
                <a:ext cx="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35" name="Google Shape;4735;p58"/>
            <p:cNvGrpSpPr/>
            <p:nvPr/>
          </p:nvGrpSpPr>
          <p:grpSpPr>
            <a:xfrm>
              <a:off x="3348666" y="2792360"/>
              <a:ext cx="350838" cy="317500"/>
              <a:chOff x="2931664" y="3912861"/>
              <a:chExt cx="430450" cy="329431"/>
            </a:xfrm>
          </p:grpSpPr>
          <p:sp>
            <p:nvSpPr>
              <p:cNvPr id="4736" name="Google Shape;4736;p58"/>
              <p:cNvSpPr/>
              <p:nvPr/>
            </p:nvSpPr>
            <p:spPr>
              <a:xfrm>
                <a:off x="2937508" y="3912861"/>
                <a:ext cx="424606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37" name="Google Shape;4737;p58"/>
              <p:cNvCxnSpPr/>
              <p:nvPr/>
            </p:nvCxnSpPr>
            <p:spPr>
              <a:xfrm>
                <a:off x="2931664" y="4005102"/>
                <a:ext cx="42460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38" name="Google Shape;4738;p58"/>
              <p:cNvCxnSpPr/>
              <p:nvPr/>
            </p:nvCxnSpPr>
            <p:spPr>
              <a:xfrm>
                <a:off x="2931664" y="4067694"/>
                <a:ext cx="42460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39" name="Google Shape;4739;p58"/>
              <p:cNvCxnSpPr>
                <a:stCxn id="4736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40" name="Google Shape;4740;p58"/>
            <p:cNvGrpSpPr/>
            <p:nvPr/>
          </p:nvGrpSpPr>
          <p:grpSpPr>
            <a:xfrm>
              <a:off x="4182104" y="2792360"/>
              <a:ext cx="350837" cy="317500"/>
              <a:chOff x="2931664" y="3912861"/>
              <a:chExt cx="430450" cy="329431"/>
            </a:xfrm>
          </p:grpSpPr>
          <p:sp>
            <p:nvSpPr>
              <p:cNvPr id="4741" name="Google Shape;4741;p58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42" name="Google Shape;4742;p58"/>
              <p:cNvCxnSpPr/>
              <p:nvPr/>
            </p:nvCxnSpPr>
            <p:spPr>
              <a:xfrm>
                <a:off x="2931664" y="4005102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43" name="Google Shape;4743;p58"/>
              <p:cNvCxnSpPr/>
              <p:nvPr/>
            </p:nvCxnSpPr>
            <p:spPr>
              <a:xfrm>
                <a:off x="2931664" y="4067694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44" name="Google Shape;4744;p58"/>
              <p:cNvCxnSpPr>
                <a:stCxn id="4741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45" name="Google Shape;4745;p58"/>
            <p:cNvGrpSpPr/>
            <p:nvPr/>
          </p:nvGrpSpPr>
          <p:grpSpPr>
            <a:xfrm>
              <a:off x="5374316" y="2795535"/>
              <a:ext cx="349250" cy="317500"/>
              <a:chOff x="2931664" y="3912862"/>
              <a:chExt cx="430450" cy="329431"/>
            </a:xfrm>
          </p:grpSpPr>
          <p:sp>
            <p:nvSpPr>
              <p:cNvPr id="4746" name="Google Shape;4746;p58"/>
              <p:cNvSpPr/>
              <p:nvPr/>
            </p:nvSpPr>
            <p:spPr>
              <a:xfrm>
                <a:off x="2937534" y="3912862"/>
                <a:ext cx="424580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47" name="Google Shape;4747;p58"/>
              <p:cNvCxnSpPr/>
              <p:nvPr/>
            </p:nvCxnSpPr>
            <p:spPr>
              <a:xfrm>
                <a:off x="2931664" y="4005103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48" name="Google Shape;4748;p58"/>
              <p:cNvCxnSpPr/>
              <p:nvPr/>
            </p:nvCxnSpPr>
            <p:spPr>
              <a:xfrm>
                <a:off x="2931664" y="4067695"/>
                <a:ext cx="424581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49" name="Google Shape;4749;p58"/>
              <p:cNvCxnSpPr>
                <a:stCxn id="4746" idx="2"/>
              </p:cNvCxnSpPr>
              <p:nvPr/>
            </p:nvCxnSpPr>
            <p:spPr>
              <a:xfrm rot="10800000">
                <a:off x="3149824" y="4004993"/>
                <a:ext cx="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750" name="Google Shape;4750;p58"/>
            <p:cNvGrpSpPr/>
            <p:nvPr/>
          </p:nvGrpSpPr>
          <p:grpSpPr>
            <a:xfrm>
              <a:off x="6379204" y="2792360"/>
              <a:ext cx="350837" cy="317500"/>
              <a:chOff x="2931664" y="3912861"/>
              <a:chExt cx="430450" cy="329431"/>
            </a:xfrm>
          </p:grpSpPr>
          <p:sp>
            <p:nvSpPr>
              <p:cNvPr id="4751" name="Google Shape;4751;p58"/>
              <p:cNvSpPr/>
              <p:nvPr/>
            </p:nvSpPr>
            <p:spPr>
              <a:xfrm>
                <a:off x="2937507" y="3912861"/>
                <a:ext cx="424607" cy="329431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52" name="Google Shape;4752;p58"/>
              <p:cNvCxnSpPr/>
              <p:nvPr/>
            </p:nvCxnSpPr>
            <p:spPr>
              <a:xfrm>
                <a:off x="2931664" y="4005102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53" name="Google Shape;4753;p58"/>
              <p:cNvCxnSpPr/>
              <p:nvPr/>
            </p:nvCxnSpPr>
            <p:spPr>
              <a:xfrm>
                <a:off x="2931664" y="4067694"/>
                <a:ext cx="424607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54" name="Google Shape;4754;p58"/>
              <p:cNvCxnSpPr>
                <a:stCxn id="4751" idx="2"/>
              </p:cNvCxnSpPr>
              <p:nvPr/>
            </p:nvCxnSpPr>
            <p:spPr>
              <a:xfrm rot="10800000">
                <a:off x="3148011" y="4004992"/>
                <a:ext cx="1800" cy="2373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4755" name="Google Shape;4755;p58"/>
          <p:cNvGrpSpPr/>
          <p:nvPr/>
        </p:nvGrpSpPr>
        <p:grpSpPr>
          <a:xfrm>
            <a:off x="1856416" y="3709935"/>
            <a:ext cx="5211763" cy="2739614"/>
            <a:chOff x="1856416" y="3709935"/>
            <a:chExt cx="5211763" cy="2739614"/>
          </a:xfrm>
        </p:grpSpPr>
        <p:sp>
          <p:nvSpPr>
            <p:cNvPr id="4756" name="Google Shape;4756;p58"/>
            <p:cNvSpPr/>
            <p:nvPr/>
          </p:nvSpPr>
          <p:spPr>
            <a:xfrm>
              <a:off x="1876731" y="5330139"/>
              <a:ext cx="1280789" cy="759087"/>
            </a:xfrm>
            <a:custGeom>
              <a:rect b="b" l="l" r="r" t="t"/>
              <a:pathLst>
                <a:path extrusionOk="0" h="759828" w="1280499">
                  <a:moveTo>
                    <a:pt x="965179" y="759828"/>
                  </a:moveTo>
                  <a:cubicBezTo>
                    <a:pt x="301565" y="231725"/>
                    <a:pt x="628999" y="498939"/>
                    <a:pt x="0" y="0"/>
                  </a:cubicBezTo>
                  <a:lnTo>
                    <a:pt x="999231" y="13701"/>
                  </a:lnTo>
                  <a:cubicBezTo>
                    <a:pt x="1112985" y="379881"/>
                    <a:pt x="1055867" y="236107"/>
                    <a:pt x="1280499" y="723135"/>
                  </a:cubicBezTo>
                  <a:cubicBezTo>
                    <a:pt x="1186079" y="728668"/>
                    <a:pt x="1127207" y="701414"/>
                    <a:pt x="965179" y="759828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7" name="Google Shape;4757;p58"/>
            <p:cNvSpPr/>
            <p:nvPr/>
          </p:nvSpPr>
          <p:spPr>
            <a:xfrm>
              <a:off x="6202668" y="5429198"/>
              <a:ext cx="865511" cy="553828"/>
            </a:xfrm>
            <a:custGeom>
              <a:rect b="b" l="l" r="r" t="t"/>
              <a:pathLst>
                <a:path extrusionOk="0" h="553361" w="866251">
                  <a:moveTo>
                    <a:pt x="0" y="540783"/>
                  </a:moveTo>
                  <a:cubicBezTo>
                    <a:pt x="274887" y="134762"/>
                    <a:pt x="159176" y="337938"/>
                    <a:pt x="345787" y="13939"/>
                  </a:cubicBezTo>
                  <a:cubicBezTo>
                    <a:pt x="520528" y="18247"/>
                    <a:pt x="691510" y="-3745"/>
                    <a:pt x="866251" y="563"/>
                  </a:cubicBezTo>
                  <a:cubicBezTo>
                    <a:pt x="252709" y="502795"/>
                    <a:pt x="640047" y="209256"/>
                    <a:pt x="173695" y="553361"/>
                  </a:cubicBezTo>
                  <a:cubicBezTo>
                    <a:pt x="39410" y="524725"/>
                    <a:pt x="196198" y="539317"/>
                    <a:pt x="0" y="540783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8" name="Google Shape;4758;p58"/>
            <p:cNvSpPr/>
            <p:nvPr/>
          </p:nvSpPr>
          <p:spPr>
            <a:xfrm>
              <a:off x="5378281" y="5449835"/>
              <a:ext cx="675485" cy="896777"/>
            </a:xfrm>
            <a:custGeom>
              <a:rect b="b" l="l" r="r" t="t"/>
              <a:pathLst>
                <a:path extrusionOk="0" h="896577" w="675040">
                  <a:moveTo>
                    <a:pt x="0" y="894029"/>
                  </a:moveTo>
                  <a:cubicBezTo>
                    <a:pt x="95638" y="409857"/>
                    <a:pt x="76811" y="618448"/>
                    <a:pt x="186623" y="1724"/>
                  </a:cubicBezTo>
                  <a:cubicBezTo>
                    <a:pt x="431451" y="14348"/>
                    <a:pt x="449377" y="35256"/>
                    <a:pt x="675040" y="0"/>
                  </a:cubicBezTo>
                  <a:cubicBezTo>
                    <a:pt x="276172" y="749497"/>
                    <a:pt x="462801" y="344746"/>
                    <a:pt x="179079" y="886531"/>
                  </a:cubicBezTo>
                  <a:cubicBezTo>
                    <a:pt x="44794" y="857895"/>
                    <a:pt x="92525" y="908114"/>
                    <a:pt x="0" y="894029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9" name="Google Shape;4759;p58"/>
            <p:cNvSpPr/>
            <p:nvPr/>
          </p:nvSpPr>
          <p:spPr>
            <a:xfrm>
              <a:off x="4340854" y="5470471"/>
              <a:ext cx="514350" cy="401843"/>
            </a:xfrm>
            <a:custGeom>
              <a:rect b="b" l="l" r="r" t="t"/>
              <a:pathLst>
                <a:path extrusionOk="0" h="402193" w="514180">
                  <a:moveTo>
                    <a:pt x="100781" y="402193"/>
                  </a:moveTo>
                  <a:cubicBezTo>
                    <a:pt x="60584" y="194221"/>
                    <a:pt x="96631" y="442038"/>
                    <a:pt x="0" y="0"/>
                  </a:cubicBezTo>
                  <a:lnTo>
                    <a:pt x="514180" y="10891"/>
                  </a:lnTo>
                  <a:cubicBezTo>
                    <a:pt x="417353" y="348331"/>
                    <a:pt x="491637" y="89943"/>
                    <a:pt x="404259" y="386400"/>
                  </a:cubicBezTo>
                  <a:cubicBezTo>
                    <a:pt x="357814" y="390704"/>
                    <a:pt x="168880" y="400727"/>
                    <a:pt x="100781" y="402193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0" name="Google Shape;4760;p58"/>
            <p:cNvSpPr/>
            <p:nvPr/>
          </p:nvSpPr>
          <p:spPr>
            <a:xfrm>
              <a:off x="3561391" y="5433960"/>
              <a:ext cx="573725" cy="1015589"/>
            </a:xfrm>
            <a:custGeom>
              <a:rect b="b" l="l" r="r" t="t"/>
              <a:pathLst>
                <a:path extrusionOk="0" h="1015244" w="574100">
                  <a:moveTo>
                    <a:pt x="333190" y="985695"/>
                  </a:moveTo>
                  <a:cubicBezTo>
                    <a:pt x="153901" y="433090"/>
                    <a:pt x="295574" y="908506"/>
                    <a:pt x="0" y="4757"/>
                  </a:cubicBezTo>
                  <a:cubicBezTo>
                    <a:pt x="166537" y="861"/>
                    <a:pt x="336246" y="3896"/>
                    <a:pt x="502783" y="0"/>
                  </a:cubicBezTo>
                  <a:cubicBezTo>
                    <a:pt x="555943" y="995541"/>
                    <a:pt x="537473" y="350120"/>
                    <a:pt x="574100" y="1014877"/>
                  </a:cubicBezTo>
                  <a:cubicBezTo>
                    <a:pt x="476415" y="1019182"/>
                    <a:pt x="529388" y="984229"/>
                    <a:pt x="333190" y="985695"/>
                  </a:cubicBezTo>
                  <a:close/>
                </a:path>
              </a:pathLst>
            </a:custGeom>
            <a:gradFill>
              <a:gsLst>
                <a:gs pos="0">
                  <a:srgbClr val="F2F2F2">
                    <a:alpha val="54901"/>
                  </a:srgbClr>
                </a:gs>
                <a:gs pos="100000">
                  <a:srgbClr val="BFBFBF"/>
                </a:gs>
              </a:gsLst>
              <a:lin ang="16200000" scaled="0"/>
            </a:gradFill>
            <a:ln cap="flat" cmpd="sng" w="9525">
              <a:solidFill>
                <a:srgbClr val="BFBFB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761" name="Google Shape;4761;p58"/>
            <p:cNvGrpSpPr/>
            <p:nvPr/>
          </p:nvGrpSpPr>
          <p:grpSpPr>
            <a:xfrm>
              <a:off x="1856416" y="3709935"/>
              <a:ext cx="1049338" cy="1739900"/>
              <a:chOff x="1856416" y="3709935"/>
              <a:chExt cx="1049338" cy="1739900"/>
            </a:xfrm>
          </p:grpSpPr>
          <p:sp>
            <p:nvSpPr>
              <p:cNvPr id="4762" name="Google Shape;4762;p58"/>
              <p:cNvSpPr/>
              <p:nvPr/>
            </p:nvSpPr>
            <p:spPr>
              <a:xfrm rot="10800000">
                <a:off x="1867529" y="3957585"/>
                <a:ext cx="1027112" cy="61109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763" name="Google Shape;4763;p58"/>
              <p:cNvGrpSpPr/>
              <p:nvPr/>
            </p:nvGrpSpPr>
            <p:grpSpPr>
              <a:xfrm>
                <a:off x="1859591" y="5089472"/>
                <a:ext cx="1035050" cy="360362"/>
                <a:chOff x="4129067" y="3607161"/>
                <a:chExt cx="567968" cy="338095"/>
              </a:xfrm>
            </p:grpSpPr>
            <p:sp>
              <p:nvSpPr>
                <p:cNvPr id="4764" name="Google Shape;4764;p58"/>
                <p:cNvSpPr/>
                <p:nvPr/>
              </p:nvSpPr>
              <p:spPr>
                <a:xfrm>
                  <a:off x="4129067" y="3720356"/>
                  <a:ext cx="567968" cy="224900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65" name="Google Shape;4765;p58"/>
                <p:cNvSpPr/>
                <p:nvPr/>
              </p:nvSpPr>
              <p:spPr>
                <a:xfrm>
                  <a:off x="4129067" y="3720356"/>
                  <a:ext cx="567968" cy="111705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66" name="Google Shape;4766;p58"/>
                <p:cNvSpPr/>
                <p:nvPr/>
              </p:nvSpPr>
              <p:spPr>
                <a:xfrm>
                  <a:off x="4129067" y="3607161"/>
                  <a:ext cx="567968" cy="224900"/>
                </a:xfrm>
                <a:prstGeom prst="ellipse">
                  <a:avLst/>
                </a:prstGeom>
                <a:solidFill>
                  <a:srgbClr val="8383E0">
                    <a:alpha val="69803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767" name="Google Shape;4767;p58"/>
                <p:cNvCxnSpPr/>
                <p:nvPr/>
              </p:nvCxnSpPr>
              <p:spPr>
                <a:xfrm>
                  <a:off x="4697035" y="3720356"/>
                  <a:ext cx="0" cy="11170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768" name="Google Shape;4768;p58"/>
                <p:cNvCxnSpPr/>
                <p:nvPr/>
              </p:nvCxnSpPr>
              <p:spPr>
                <a:xfrm>
                  <a:off x="4129067" y="3720356"/>
                  <a:ext cx="0" cy="11170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769" name="Google Shape;4769;p58"/>
              <p:cNvSpPr/>
              <p:nvPr/>
            </p:nvSpPr>
            <p:spPr>
              <a:xfrm>
                <a:off x="1877054" y="4704509"/>
                <a:ext cx="1028700" cy="523075"/>
              </a:xfrm>
              <a:prstGeom prst="rect">
                <a:avLst/>
              </a:prstGeom>
              <a:gradFill>
                <a:gsLst>
                  <a:gs pos="0">
                    <a:srgbClr val="8383E0">
                      <a:alpha val="61960"/>
                    </a:srgbClr>
                  </a:gs>
                  <a:gs pos="54000">
                    <a:srgbClr val="ACACEA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70" name="Google Shape;4770;p58"/>
              <p:cNvCxnSpPr/>
              <p:nvPr/>
            </p:nvCxnSpPr>
            <p:spPr>
              <a:xfrm>
                <a:off x="1861179" y="3981398"/>
                <a:ext cx="17462" cy="13017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771" name="Google Shape;4771;p58"/>
              <p:cNvCxnSpPr/>
              <p:nvPr/>
            </p:nvCxnSpPr>
            <p:spPr>
              <a:xfrm flipH="1">
                <a:off x="2894641" y="3971873"/>
                <a:ext cx="6350" cy="1270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772" name="Google Shape;4772;p58"/>
              <p:cNvGrpSpPr/>
              <p:nvPr/>
            </p:nvGrpSpPr>
            <p:grpSpPr>
              <a:xfrm>
                <a:off x="1856416" y="3709935"/>
                <a:ext cx="1044575" cy="398463"/>
                <a:chOff x="2183302" y="1574638"/>
                <a:chExt cx="1199996" cy="429571"/>
              </a:xfrm>
            </p:grpSpPr>
            <p:sp>
              <p:nvSpPr>
                <p:cNvPr id="4773" name="Google Shape;4773;p58"/>
                <p:cNvSpPr/>
                <p:nvPr/>
              </p:nvSpPr>
              <p:spPr>
                <a:xfrm flipH="1" rot="10800000">
                  <a:off x="2185126" y="1689305"/>
                  <a:ext cx="1196349" cy="314904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rgbClr val="D5D5F4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4" name="Google Shape;4774;p58"/>
                <p:cNvSpPr/>
                <p:nvPr/>
              </p:nvSpPr>
              <p:spPr>
                <a:xfrm>
                  <a:off x="2183302" y="1735513"/>
                  <a:ext cx="1198173" cy="112955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5" name="Google Shape;4775;p58"/>
                <p:cNvSpPr/>
                <p:nvPr/>
              </p:nvSpPr>
              <p:spPr>
                <a:xfrm flipH="1" rot="10800000">
                  <a:off x="2183302" y="1574638"/>
                  <a:ext cx="1196349" cy="314904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6" name="Google Shape;4776;p58"/>
                <p:cNvSpPr/>
                <p:nvPr/>
              </p:nvSpPr>
              <p:spPr>
                <a:xfrm>
                  <a:off x="2489684" y="1670478"/>
                  <a:ext cx="581762" cy="157452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7" name="Google Shape;4777;p58"/>
                <p:cNvSpPr/>
                <p:nvPr/>
              </p:nvSpPr>
              <p:spPr>
                <a:xfrm>
                  <a:off x="2429502" y="1629404"/>
                  <a:ext cx="703949" cy="11124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8" name="Google Shape;4778;p58"/>
                <p:cNvSpPr/>
                <p:nvPr/>
              </p:nvSpPr>
              <p:spPr>
                <a:xfrm>
                  <a:off x="2892723" y="1723534"/>
                  <a:ext cx="257142" cy="958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9" name="Google Shape;4779;p58"/>
                <p:cNvSpPr/>
                <p:nvPr/>
              </p:nvSpPr>
              <p:spPr>
                <a:xfrm>
                  <a:off x="2416736" y="1725244"/>
                  <a:ext cx="255318" cy="94130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780" name="Google Shape;4780;p58"/>
                <p:cNvCxnSpPr>
                  <a:endCxn id="4775" idx="2"/>
                </p:cNvCxnSpPr>
                <p:nvPr/>
              </p:nvCxnSpPr>
              <p:spPr>
                <a:xfrm rot="10800000">
                  <a:off x="2183302" y="1732090"/>
                  <a:ext cx="1800" cy="1215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781" name="Google Shape;4781;p58"/>
                <p:cNvCxnSpPr/>
                <p:nvPr/>
              </p:nvCxnSpPr>
              <p:spPr>
                <a:xfrm rot="10800000">
                  <a:off x="3381475" y="1728667"/>
                  <a:ext cx="1823" cy="12151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782" name="Google Shape;4782;p58"/>
            <p:cNvGrpSpPr/>
            <p:nvPr/>
          </p:nvGrpSpPr>
          <p:grpSpPr>
            <a:xfrm>
              <a:off x="3566154" y="3862335"/>
              <a:ext cx="514350" cy="1670050"/>
              <a:chOff x="3566154" y="3862335"/>
              <a:chExt cx="514350" cy="1670050"/>
            </a:xfrm>
          </p:grpSpPr>
          <p:sp>
            <p:nvSpPr>
              <p:cNvPr id="4783" name="Google Shape;4783;p58"/>
              <p:cNvSpPr/>
              <p:nvPr/>
            </p:nvSpPr>
            <p:spPr>
              <a:xfrm rot="10800000">
                <a:off x="3569201" y="3946092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84" name="Google Shape;4784;p58"/>
              <p:cNvCxnSpPr/>
              <p:nvPr/>
            </p:nvCxnSpPr>
            <p:spPr>
              <a:xfrm flipH="1">
                <a:off x="4078916" y="4019498"/>
                <a:ext cx="1588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785" name="Google Shape;4785;p58"/>
              <p:cNvGrpSpPr/>
              <p:nvPr/>
            </p:nvGrpSpPr>
            <p:grpSpPr>
              <a:xfrm>
                <a:off x="3570916" y="5310135"/>
                <a:ext cx="508000" cy="222250"/>
                <a:chOff x="4128204" y="3605744"/>
                <a:chExt cx="568606" cy="339512"/>
              </a:xfrm>
            </p:grpSpPr>
            <p:sp>
              <p:nvSpPr>
                <p:cNvPr id="4786" name="Google Shape;4786;p58"/>
                <p:cNvSpPr/>
                <p:nvPr/>
              </p:nvSpPr>
              <p:spPr>
                <a:xfrm>
                  <a:off x="4128204" y="3719724"/>
                  <a:ext cx="568606" cy="225532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87" name="Google Shape;4787;p58"/>
                <p:cNvSpPr/>
                <p:nvPr/>
              </p:nvSpPr>
              <p:spPr>
                <a:xfrm>
                  <a:off x="4128204" y="3719724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88" name="Google Shape;4788;p58"/>
                <p:cNvSpPr/>
                <p:nvPr/>
              </p:nvSpPr>
              <p:spPr>
                <a:xfrm>
                  <a:off x="4128204" y="3605744"/>
                  <a:ext cx="568606" cy="225534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789" name="Google Shape;4789;p58"/>
                <p:cNvCxnSpPr/>
                <p:nvPr/>
              </p:nvCxnSpPr>
              <p:spPr>
                <a:xfrm>
                  <a:off x="4696810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790" name="Google Shape;4790;p58"/>
                <p:cNvCxnSpPr/>
                <p:nvPr/>
              </p:nvCxnSpPr>
              <p:spPr>
                <a:xfrm>
                  <a:off x="4128204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791" name="Google Shape;4791;p58"/>
              <p:cNvSpPr/>
              <p:nvPr/>
            </p:nvSpPr>
            <p:spPr>
              <a:xfrm>
                <a:off x="3572504" y="4575123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792" name="Google Shape;4792;p58"/>
              <p:cNvCxnSpPr/>
              <p:nvPr/>
            </p:nvCxnSpPr>
            <p:spPr>
              <a:xfrm flipH="1">
                <a:off x="3566154" y="4027435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793" name="Google Shape;4793;p58"/>
              <p:cNvGrpSpPr/>
              <p:nvPr/>
            </p:nvGrpSpPr>
            <p:grpSpPr>
              <a:xfrm>
                <a:off x="3569329" y="3862335"/>
                <a:ext cx="503237" cy="247650"/>
                <a:chOff x="2184879" y="1564542"/>
                <a:chExt cx="1198746" cy="439251"/>
              </a:xfrm>
            </p:grpSpPr>
            <p:sp>
              <p:nvSpPr>
                <p:cNvPr id="4794" name="Google Shape;4794;p58"/>
                <p:cNvSpPr/>
                <p:nvPr/>
              </p:nvSpPr>
              <p:spPr>
                <a:xfrm flipH="1" rot="10800000">
                  <a:off x="2188659" y="1691250"/>
                  <a:ext cx="1194966" cy="312543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5" name="Google Shape;4795;p58"/>
                <p:cNvSpPr/>
                <p:nvPr/>
              </p:nvSpPr>
              <p:spPr>
                <a:xfrm>
                  <a:off x="2184879" y="1736302"/>
                  <a:ext cx="1198746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6" name="Google Shape;4796;p58"/>
                <p:cNvSpPr/>
                <p:nvPr/>
              </p:nvSpPr>
              <p:spPr>
                <a:xfrm flipH="1" rot="10800000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7" name="Google Shape;4797;p58"/>
                <p:cNvSpPr/>
                <p:nvPr/>
              </p:nvSpPr>
              <p:spPr>
                <a:xfrm>
                  <a:off x="2491182" y="1671539"/>
                  <a:ext cx="582357" cy="1548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8" name="Google Shape;4798;p58"/>
                <p:cNvSpPr/>
                <p:nvPr/>
              </p:nvSpPr>
              <p:spPr>
                <a:xfrm>
                  <a:off x="2430678" y="1629304"/>
                  <a:ext cx="703366" cy="10981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99" name="Google Shape;4799;p58"/>
                <p:cNvSpPr/>
                <p:nvPr/>
              </p:nvSpPr>
              <p:spPr>
                <a:xfrm>
                  <a:off x="2892025" y="1722222"/>
                  <a:ext cx="260927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0" name="Google Shape;4800;p58"/>
                <p:cNvSpPr/>
                <p:nvPr/>
              </p:nvSpPr>
              <p:spPr>
                <a:xfrm>
                  <a:off x="2419334" y="1725039"/>
                  <a:ext cx="253362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01" name="Google Shape;4801;p58"/>
                <p:cNvCxnSpPr>
                  <a:endCxn id="4796" idx="2"/>
                </p:cNvCxnSpPr>
                <p:nvPr/>
              </p:nvCxnSpPr>
              <p:spPr>
                <a:xfrm rot="10800000">
                  <a:off x="2184879" y="1720814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802" name="Google Shape;4802;p58"/>
                <p:cNvCxnSpPr/>
                <p:nvPr/>
              </p:nvCxnSpPr>
              <p:spPr>
                <a:xfrm rot="10800000">
                  <a:off x="3379845" y="1727853"/>
                  <a:ext cx="3780" cy="12107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803" name="Google Shape;4803;p58"/>
            <p:cNvGrpSpPr/>
            <p:nvPr/>
          </p:nvGrpSpPr>
          <p:grpSpPr>
            <a:xfrm>
              <a:off x="4348791" y="3867098"/>
              <a:ext cx="514350" cy="1670050"/>
              <a:chOff x="4348791" y="3867098"/>
              <a:chExt cx="514350" cy="1670050"/>
            </a:xfrm>
          </p:grpSpPr>
          <p:sp>
            <p:nvSpPr>
              <p:cNvPr id="4804" name="Google Shape;4804;p58"/>
              <p:cNvSpPr/>
              <p:nvPr/>
            </p:nvSpPr>
            <p:spPr>
              <a:xfrm rot="10800000">
                <a:off x="4351838" y="3950855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05" name="Google Shape;4805;p58"/>
              <p:cNvCxnSpPr/>
              <p:nvPr/>
            </p:nvCxnSpPr>
            <p:spPr>
              <a:xfrm flipH="1">
                <a:off x="4861554" y="4024260"/>
                <a:ext cx="1587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06" name="Google Shape;4806;p58"/>
              <p:cNvGrpSpPr/>
              <p:nvPr/>
            </p:nvGrpSpPr>
            <p:grpSpPr>
              <a:xfrm>
                <a:off x="4353554" y="5314898"/>
                <a:ext cx="508000" cy="222250"/>
                <a:chOff x="4128205" y="3605744"/>
                <a:chExt cx="568606" cy="339512"/>
              </a:xfrm>
            </p:grpSpPr>
            <p:sp>
              <p:nvSpPr>
                <p:cNvPr id="4807" name="Google Shape;4807;p58"/>
                <p:cNvSpPr/>
                <p:nvPr/>
              </p:nvSpPr>
              <p:spPr>
                <a:xfrm>
                  <a:off x="4128205" y="3719722"/>
                  <a:ext cx="568606" cy="225534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8" name="Google Shape;4808;p58"/>
                <p:cNvSpPr/>
                <p:nvPr/>
              </p:nvSpPr>
              <p:spPr>
                <a:xfrm>
                  <a:off x="4128205" y="3719722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09" name="Google Shape;4809;p58"/>
                <p:cNvSpPr/>
                <p:nvPr/>
              </p:nvSpPr>
              <p:spPr>
                <a:xfrm>
                  <a:off x="4128205" y="3605744"/>
                  <a:ext cx="568606" cy="225532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10" name="Google Shape;4810;p58"/>
                <p:cNvCxnSpPr/>
                <p:nvPr/>
              </p:nvCxnSpPr>
              <p:spPr>
                <a:xfrm>
                  <a:off x="4696811" y="3719722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811" name="Google Shape;4811;p58"/>
                <p:cNvCxnSpPr/>
                <p:nvPr/>
              </p:nvCxnSpPr>
              <p:spPr>
                <a:xfrm>
                  <a:off x="4128205" y="3719722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812" name="Google Shape;4812;p58"/>
              <p:cNvSpPr/>
              <p:nvPr/>
            </p:nvSpPr>
            <p:spPr>
              <a:xfrm>
                <a:off x="4355141" y="4579885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13" name="Google Shape;4813;p58"/>
              <p:cNvCxnSpPr/>
              <p:nvPr/>
            </p:nvCxnSpPr>
            <p:spPr>
              <a:xfrm flipH="1">
                <a:off x="4348791" y="4032198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14" name="Google Shape;4814;p58"/>
              <p:cNvGrpSpPr/>
              <p:nvPr/>
            </p:nvGrpSpPr>
            <p:grpSpPr>
              <a:xfrm>
                <a:off x="4351966" y="3867098"/>
                <a:ext cx="503238" cy="247650"/>
                <a:chOff x="2184879" y="1564542"/>
                <a:chExt cx="1198749" cy="439251"/>
              </a:xfrm>
            </p:grpSpPr>
            <p:sp>
              <p:nvSpPr>
                <p:cNvPr id="4815" name="Google Shape;4815;p58"/>
                <p:cNvSpPr/>
                <p:nvPr/>
              </p:nvSpPr>
              <p:spPr>
                <a:xfrm flipH="1" rot="10800000">
                  <a:off x="2188662" y="1691248"/>
                  <a:ext cx="1194966" cy="312545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6" name="Google Shape;4816;p58"/>
                <p:cNvSpPr/>
                <p:nvPr/>
              </p:nvSpPr>
              <p:spPr>
                <a:xfrm>
                  <a:off x="2184879" y="1736300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7" name="Google Shape;4817;p58"/>
                <p:cNvSpPr/>
                <p:nvPr/>
              </p:nvSpPr>
              <p:spPr>
                <a:xfrm flipH="1" rot="10800000">
                  <a:off x="2184879" y="1564542"/>
                  <a:ext cx="1194966" cy="312543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8" name="Google Shape;4818;p58"/>
                <p:cNvSpPr/>
                <p:nvPr/>
              </p:nvSpPr>
              <p:spPr>
                <a:xfrm>
                  <a:off x="2491185" y="1671539"/>
                  <a:ext cx="582357" cy="15486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19" name="Google Shape;4819;p58"/>
                <p:cNvSpPr/>
                <p:nvPr/>
              </p:nvSpPr>
              <p:spPr>
                <a:xfrm>
                  <a:off x="2430680" y="1629303"/>
                  <a:ext cx="703366" cy="109814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0" name="Google Shape;4820;p58"/>
                <p:cNvSpPr/>
                <p:nvPr/>
              </p:nvSpPr>
              <p:spPr>
                <a:xfrm>
                  <a:off x="2892028" y="1722222"/>
                  <a:ext cx="260925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1" name="Google Shape;4821;p58"/>
                <p:cNvSpPr/>
                <p:nvPr/>
              </p:nvSpPr>
              <p:spPr>
                <a:xfrm>
                  <a:off x="2419334" y="1725037"/>
                  <a:ext cx="253364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22" name="Google Shape;4822;p58"/>
                <p:cNvCxnSpPr>
                  <a:endCxn id="4817" idx="2"/>
                </p:cNvCxnSpPr>
                <p:nvPr/>
              </p:nvCxnSpPr>
              <p:spPr>
                <a:xfrm rot="10800000">
                  <a:off x="2184879" y="1720813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823" name="Google Shape;4823;p58"/>
                <p:cNvCxnSpPr/>
                <p:nvPr/>
              </p:nvCxnSpPr>
              <p:spPr>
                <a:xfrm rot="10800000">
                  <a:off x="3379845" y="1727853"/>
                  <a:ext cx="3783" cy="12107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824" name="Google Shape;4824;p58"/>
            <p:cNvGrpSpPr/>
            <p:nvPr/>
          </p:nvGrpSpPr>
          <p:grpSpPr>
            <a:xfrm>
              <a:off x="5552116" y="3849635"/>
              <a:ext cx="514350" cy="1670050"/>
              <a:chOff x="5552116" y="3849635"/>
              <a:chExt cx="514350" cy="1670050"/>
            </a:xfrm>
          </p:grpSpPr>
          <p:sp>
            <p:nvSpPr>
              <p:cNvPr id="4825" name="Google Shape;4825;p58"/>
              <p:cNvSpPr/>
              <p:nvPr/>
            </p:nvSpPr>
            <p:spPr>
              <a:xfrm rot="10800000">
                <a:off x="5555163" y="3933392"/>
                <a:ext cx="498084" cy="628647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26" name="Google Shape;4826;p58"/>
              <p:cNvCxnSpPr/>
              <p:nvPr/>
            </p:nvCxnSpPr>
            <p:spPr>
              <a:xfrm flipH="1">
                <a:off x="6064879" y="4006798"/>
                <a:ext cx="1587" cy="136525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27" name="Google Shape;4827;p58"/>
              <p:cNvGrpSpPr/>
              <p:nvPr/>
            </p:nvGrpSpPr>
            <p:grpSpPr>
              <a:xfrm>
                <a:off x="5556879" y="5297435"/>
                <a:ext cx="508000" cy="222250"/>
                <a:chOff x="4128205" y="3605744"/>
                <a:chExt cx="568606" cy="339512"/>
              </a:xfrm>
            </p:grpSpPr>
            <p:sp>
              <p:nvSpPr>
                <p:cNvPr id="4828" name="Google Shape;4828;p58"/>
                <p:cNvSpPr/>
                <p:nvPr/>
              </p:nvSpPr>
              <p:spPr>
                <a:xfrm>
                  <a:off x="4128205" y="3719724"/>
                  <a:ext cx="568606" cy="225532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29" name="Google Shape;4829;p58"/>
                <p:cNvSpPr/>
                <p:nvPr/>
              </p:nvSpPr>
              <p:spPr>
                <a:xfrm>
                  <a:off x="4128205" y="3719724"/>
                  <a:ext cx="568606" cy="111554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0" name="Google Shape;4830;p58"/>
                <p:cNvSpPr/>
                <p:nvPr/>
              </p:nvSpPr>
              <p:spPr>
                <a:xfrm>
                  <a:off x="4128205" y="3605744"/>
                  <a:ext cx="568606" cy="225534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31" name="Google Shape;4831;p58"/>
                <p:cNvCxnSpPr/>
                <p:nvPr/>
              </p:nvCxnSpPr>
              <p:spPr>
                <a:xfrm>
                  <a:off x="4696811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832" name="Google Shape;4832;p58"/>
                <p:cNvCxnSpPr/>
                <p:nvPr/>
              </p:nvCxnSpPr>
              <p:spPr>
                <a:xfrm>
                  <a:off x="4128205" y="3719724"/>
                  <a:ext cx="0" cy="1115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833" name="Google Shape;4833;p58"/>
              <p:cNvSpPr/>
              <p:nvPr/>
            </p:nvSpPr>
            <p:spPr>
              <a:xfrm>
                <a:off x="5558466" y="4562423"/>
                <a:ext cx="496888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34" name="Google Shape;4834;p58"/>
              <p:cNvCxnSpPr/>
              <p:nvPr/>
            </p:nvCxnSpPr>
            <p:spPr>
              <a:xfrm flipH="1">
                <a:off x="5552116" y="4014735"/>
                <a:ext cx="3175" cy="145097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35" name="Google Shape;4835;p58"/>
              <p:cNvGrpSpPr/>
              <p:nvPr/>
            </p:nvGrpSpPr>
            <p:grpSpPr>
              <a:xfrm>
                <a:off x="5555291" y="3849635"/>
                <a:ext cx="503238" cy="247650"/>
                <a:chOff x="2184879" y="1564542"/>
                <a:chExt cx="1198749" cy="439251"/>
              </a:xfrm>
            </p:grpSpPr>
            <p:sp>
              <p:nvSpPr>
                <p:cNvPr id="4836" name="Google Shape;4836;p58"/>
                <p:cNvSpPr/>
                <p:nvPr/>
              </p:nvSpPr>
              <p:spPr>
                <a:xfrm flipH="1" rot="10800000">
                  <a:off x="2188662" y="1691250"/>
                  <a:ext cx="1194966" cy="312543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7" name="Google Shape;4837;p58"/>
                <p:cNvSpPr/>
                <p:nvPr/>
              </p:nvSpPr>
              <p:spPr>
                <a:xfrm>
                  <a:off x="2184879" y="1736302"/>
                  <a:ext cx="1198749" cy="112629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8" name="Google Shape;4838;p58"/>
                <p:cNvSpPr/>
                <p:nvPr/>
              </p:nvSpPr>
              <p:spPr>
                <a:xfrm flipH="1" rot="10800000">
                  <a:off x="2184879" y="1564542"/>
                  <a:ext cx="1194966" cy="312545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9" name="Google Shape;4839;p58"/>
                <p:cNvSpPr/>
                <p:nvPr/>
              </p:nvSpPr>
              <p:spPr>
                <a:xfrm>
                  <a:off x="2491185" y="1671539"/>
                  <a:ext cx="582357" cy="154865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0" name="Google Shape;4840;p58"/>
                <p:cNvSpPr/>
                <p:nvPr/>
              </p:nvSpPr>
              <p:spPr>
                <a:xfrm>
                  <a:off x="2430680" y="1629304"/>
                  <a:ext cx="703366" cy="10981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1" name="Google Shape;4841;p58"/>
                <p:cNvSpPr/>
                <p:nvPr/>
              </p:nvSpPr>
              <p:spPr>
                <a:xfrm>
                  <a:off x="2892028" y="1722222"/>
                  <a:ext cx="260925" cy="95734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2" name="Google Shape;4842;p58"/>
                <p:cNvSpPr/>
                <p:nvPr/>
              </p:nvSpPr>
              <p:spPr>
                <a:xfrm>
                  <a:off x="2419334" y="1725039"/>
                  <a:ext cx="253364" cy="95734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43" name="Google Shape;4843;p58"/>
                <p:cNvCxnSpPr>
                  <a:endCxn id="4838" idx="2"/>
                </p:cNvCxnSpPr>
                <p:nvPr/>
              </p:nvCxnSpPr>
              <p:spPr>
                <a:xfrm rot="10800000">
                  <a:off x="2184879" y="1720814"/>
                  <a:ext cx="3900" cy="1212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844" name="Google Shape;4844;p58"/>
                <p:cNvCxnSpPr/>
                <p:nvPr/>
              </p:nvCxnSpPr>
              <p:spPr>
                <a:xfrm rot="10800000">
                  <a:off x="3379845" y="1727853"/>
                  <a:ext cx="3783" cy="12107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4845" name="Google Shape;4845;p58"/>
            <p:cNvGrpSpPr/>
            <p:nvPr/>
          </p:nvGrpSpPr>
          <p:grpSpPr>
            <a:xfrm>
              <a:off x="6547479" y="3836935"/>
              <a:ext cx="514350" cy="1671638"/>
              <a:chOff x="6547479" y="3836935"/>
              <a:chExt cx="514350" cy="1671638"/>
            </a:xfrm>
          </p:grpSpPr>
          <p:sp>
            <p:nvSpPr>
              <p:cNvPr id="4846" name="Google Shape;4846;p58"/>
              <p:cNvSpPr/>
              <p:nvPr/>
            </p:nvSpPr>
            <p:spPr>
              <a:xfrm rot="10800000">
                <a:off x="6550526" y="3920772"/>
                <a:ext cx="498084" cy="629245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100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47" name="Google Shape;4847;p58"/>
              <p:cNvCxnSpPr/>
              <p:nvPr/>
            </p:nvCxnSpPr>
            <p:spPr>
              <a:xfrm flipH="1">
                <a:off x="7060241" y="3994098"/>
                <a:ext cx="1588" cy="136683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48" name="Google Shape;4848;p58"/>
              <p:cNvGrpSpPr/>
              <p:nvPr/>
            </p:nvGrpSpPr>
            <p:grpSpPr>
              <a:xfrm>
                <a:off x="6552241" y="5286323"/>
                <a:ext cx="508000" cy="222250"/>
                <a:chOff x="4128204" y="3606067"/>
                <a:chExt cx="568606" cy="339189"/>
              </a:xfrm>
            </p:grpSpPr>
            <p:sp>
              <p:nvSpPr>
                <p:cNvPr id="4849" name="Google Shape;4849;p58"/>
                <p:cNvSpPr/>
                <p:nvPr/>
              </p:nvSpPr>
              <p:spPr>
                <a:xfrm>
                  <a:off x="4128204" y="3719937"/>
                  <a:ext cx="568606" cy="225319"/>
                </a:xfrm>
                <a:prstGeom prst="ellipse">
                  <a:avLst/>
                </a:prstGeom>
                <a:solidFill>
                  <a:srgbClr val="262699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0" name="Google Shape;4850;p58"/>
                <p:cNvSpPr/>
                <p:nvPr/>
              </p:nvSpPr>
              <p:spPr>
                <a:xfrm>
                  <a:off x="4128204" y="3719937"/>
                  <a:ext cx="568606" cy="111448"/>
                </a:xfrm>
                <a:prstGeom prst="rect">
                  <a:avLst/>
                </a:prstGeom>
                <a:solidFill>
                  <a:srgbClr val="2626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1" name="Google Shape;4851;p58"/>
                <p:cNvSpPr/>
                <p:nvPr/>
              </p:nvSpPr>
              <p:spPr>
                <a:xfrm>
                  <a:off x="4128204" y="3606067"/>
                  <a:ext cx="568606" cy="225318"/>
                </a:xfrm>
                <a:prstGeom prst="ellipse">
                  <a:avLst/>
                </a:prstGeom>
                <a:solidFill>
                  <a:srgbClr val="ACACEA">
                    <a:alpha val="54901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52" name="Google Shape;4852;p58"/>
                <p:cNvCxnSpPr/>
                <p:nvPr/>
              </p:nvCxnSpPr>
              <p:spPr>
                <a:xfrm>
                  <a:off x="4696810" y="3719937"/>
                  <a:ext cx="0" cy="11144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853" name="Google Shape;4853;p58"/>
                <p:cNvCxnSpPr/>
                <p:nvPr/>
              </p:nvCxnSpPr>
              <p:spPr>
                <a:xfrm>
                  <a:off x="4128204" y="3719937"/>
                  <a:ext cx="0" cy="111448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sp>
            <p:nvSpPr>
              <p:cNvPr id="4854" name="Google Shape;4854;p58"/>
              <p:cNvSpPr/>
              <p:nvPr/>
            </p:nvSpPr>
            <p:spPr>
              <a:xfrm>
                <a:off x="6553829" y="4551310"/>
                <a:ext cx="496887" cy="812800"/>
              </a:xfrm>
              <a:prstGeom prst="rect">
                <a:avLst/>
              </a:prstGeom>
              <a:gradFill>
                <a:gsLst>
                  <a:gs pos="0">
                    <a:srgbClr val="262699">
                      <a:alpha val="61960"/>
                    </a:srgbClr>
                  </a:gs>
                  <a:gs pos="54000">
                    <a:srgbClr val="8383E0"/>
                  </a:gs>
                  <a:gs pos="100000">
                    <a:schemeClr val="lt1"/>
                  </a:gs>
                </a:gsLst>
                <a:lin ang="162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55" name="Google Shape;4855;p58"/>
              <p:cNvCxnSpPr/>
              <p:nvPr/>
            </p:nvCxnSpPr>
            <p:spPr>
              <a:xfrm flipH="1">
                <a:off x="6547479" y="4002035"/>
                <a:ext cx="3175" cy="145256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56" name="Google Shape;4856;p58"/>
              <p:cNvGrpSpPr/>
              <p:nvPr/>
            </p:nvGrpSpPr>
            <p:grpSpPr>
              <a:xfrm>
                <a:off x="6550654" y="3836935"/>
                <a:ext cx="503237" cy="249238"/>
                <a:chOff x="2184879" y="1564542"/>
                <a:chExt cx="1198746" cy="441649"/>
              </a:xfrm>
            </p:grpSpPr>
            <p:sp>
              <p:nvSpPr>
                <p:cNvPr id="4857" name="Google Shape;4857;p58"/>
                <p:cNvSpPr/>
                <p:nvPr/>
              </p:nvSpPr>
              <p:spPr>
                <a:xfrm flipH="1" rot="10800000">
                  <a:off x="2188659" y="1691130"/>
                  <a:ext cx="1194966" cy="315061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31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8" name="Google Shape;4858;p58"/>
                <p:cNvSpPr/>
                <p:nvPr/>
              </p:nvSpPr>
              <p:spPr>
                <a:xfrm>
                  <a:off x="2184879" y="1736138"/>
                  <a:ext cx="1198746" cy="112522"/>
                </a:xfrm>
                <a:prstGeom prst="rect">
                  <a:avLst/>
                </a:prstGeom>
                <a:gradFill>
                  <a:gsLst>
                    <a:gs pos="0">
                      <a:srgbClr val="ACACEA"/>
                    </a:gs>
                    <a:gs pos="54000">
                      <a:srgbClr val="8383E0"/>
                    </a:gs>
                    <a:gs pos="100000">
                      <a:srgbClr val="262699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9" name="Google Shape;4859;p58"/>
                <p:cNvSpPr/>
                <p:nvPr/>
              </p:nvSpPr>
              <p:spPr>
                <a:xfrm flipH="1" rot="10800000">
                  <a:off x="2184879" y="1564542"/>
                  <a:ext cx="1194966" cy="315061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0" name="Google Shape;4860;p58"/>
                <p:cNvSpPr/>
                <p:nvPr/>
              </p:nvSpPr>
              <p:spPr>
                <a:xfrm>
                  <a:off x="2491182" y="1671438"/>
                  <a:ext cx="582357" cy="157530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1" name="Google Shape;4861;p58"/>
                <p:cNvSpPr/>
                <p:nvPr/>
              </p:nvSpPr>
              <p:spPr>
                <a:xfrm>
                  <a:off x="2430678" y="1629243"/>
                  <a:ext cx="703366" cy="112522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2" name="Google Shape;4862;p58"/>
                <p:cNvSpPr/>
                <p:nvPr/>
              </p:nvSpPr>
              <p:spPr>
                <a:xfrm>
                  <a:off x="2892025" y="1724886"/>
                  <a:ext cx="260927" cy="95643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3" name="Google Shape;4863;p58"/>
                <p:cNvSpPr/>
                <p:nvPr/>
              </p:nvSpPr>
              <p:spPr>
                <a:xfrm>
                  <a:off x="2419334" y="1727698"/>
                  <a:ext cx="253362" cy="92831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4864" name="Google Shape;4864;p58"/>
                <p:cNvCxnSpPr>
                  <a:endCxn id="4859" idx="2"/>
                </p:cNvCxnSpPr>
                <p:nvPr/>
              </p:nvCxnSpPr>
              <p:spPr>
                <a:xfrm rot="10800000">
                  <a:off x="2184879" y="1722072"/>
                  <a:ext cx="3900" cy="1209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4865" name="Google Shape;4865;p58"/>
                <p:cNvCxnSpPr/>
                <p:nvPr/>
              </p:nvCxnSpPr>
              <p:spPr>
                <a:xfrm rot="10800000">
                  <a:off x="3379845" y="1730512"/>
                  <a:ext cx="3780" cy="12096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</p:grpSp>
      <p:grpSp>
        <p:nvGrpSpPr>
          <p:cNvPr id="4866" name="Google Shape;4866;p58"/>
          <p:cNvGrpSpPr/>
          <p:nvPr/>
        </p:nvGrpSpPr>
        <p:grpSpPr>
          <a:xfrm>
            <a:off x="2381956" y="2475925"/>
            <a:ext cx="4415330" cy="2315048"/>
            <a:chOff x="2381956" y="2435173"/>
            <a:chExt cx="4415330" cy="2315048"/>
          </a:xfrm>
        </p:grpSpPr>
        <p:sp>
          <p:nvSpPr>
            <p:cNvPr id="4867" name="Google Shape;4867;p58"/>
            <p:cNvSpPr/>
            <p:nvPr/>
          </p:nvSpPr>
          <p:spPr>
            <a:xfrm>
              <a:off x="2381956" y="2439629"/>
              <a:ext cx="297540" cy="1743187"/>
            </a:xfrm>
            <a:custGeom>
              <a:rect b="b" l="l" r="r" t="t"/>
              <a:pathLst>
                <a:path extrusionOk="0" h="2022548" w="228538">
                  <a:moveTo>
                    <a:pt x="228538" y="0"/>
                  </a:moveTo>
                  <a:lnTo>
                    <a:pt x="0" y="6607"/>
                  </a:lnTo>
                  <a:lnTo>
                    <a:pt x="0" y="2022548"/>
                  </a:lnTo>
                </a:path>
              </a:pathLst>
            </a:cu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8" name="Google Shape;4868;p58"/>
            <p:cNvSpPr/>
            <p:nvPr/>
          </p:nvSpPr>
          <p:spPr>
            <a:xfrm flipH="1">
              <a:off x="6411524" y="2435173"/>
              <a:ext cx="385762" cy="2300562"/>
            </a:xfrm>
            <a:custGeom>
              <a:rect b="b" l="l" r="r" t="t"/>
              <a:pathLst>
                <a:path extrusionOk="0" h="2117725" w="307275">
                  <a:moveTo>
                    <a:pt x="307275" y="0"/>
                  </a:moveTo>
                  <a:lnTo>
                    <a:pt x="0" y="0"/>
                  </a:lnTo>
                  <a:lnTo>
                    <a:pt x="0" y="2117725"/>
                  </a:lnTo>
                </a:path>
              </a:pathLst>
            </a:cu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869" name="Google Shape;4869;p58"/>
            <p:cNvCxnSpPr/>
            <p:nvPr/>
          </p:nvCxnSpPr>
          <p:spPr>
            <a:xfrm flipH="1" rot="10800000">
              <a:off x="5791457" y="2687586"/>
              <a:ext cx="8309" cy="2062635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870" name="Google Shape;4870;p58"/>
            <p:cNvCxnSpPr/>
            <p:nvPr/>
          </p:nvCxnSpPr>
          <p:spPr>
            <a:xfrm flipH="1" rot="10800000">
              <a:off x="4598735" y="2708225"/>
              <a:ext cx="18344" cy="2037167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4871" name="Google Shape;4871;p58"/>
            <p:cNvCxnSpPr/>
            <p:nvPr/>
          </p:nvCxnSpPr>
          <p:spPr>
            <a:xfrm rot="10800000">
              <a:off x="3807455" y="2762199"/>
              <a:ext cx="9009" cy="1983193"/>
            </a:xfrm>
            <a:prstGeom prst="straightConnector1">
              <a:avLst/>
            </a:prstGeom>
            <a:noFill/>
            <a:ln cap="flat" cmpd="sng" w="31750">
              <a:solidFill>
                <a:srgbClr val="CC0000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4872" name="Google Shape;4872;p58"/>
          <p:cNvSpPr txBox="1"/>
          <p:nvPr/>
        </p:nvSpPr>
        <p:spPr>
          <a:xfrm>
            <a:off x="542925" y="236538"/>
            <a:ext cx="782197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Recall: logically centralized control plane</a:t>
            </a:r>
            <a:endParaRPr/>
          </a:p>
        </p:txBody>
      </p:sp>
      <p:pic>
        <p:nvPicPr>
          <p:cNvPr descr="underline_base" id="4873" name="Google Shape;487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7604777" cy="172281"/>
          </a:xfrm>
          <a:prstGeom prst="rect">
            <a:avLst/>
          </a:prstGeom>
          <a:noFill/>
          <a:ln>
            <a:noFill/>
          </a:ln>
        </p:spPr>
      </p:pic>
      <p:sp>
        <p:nvSpPr>
          <p:cNvPr id="4874" name="Google Shape;4874;p58"/>
          <p:cNvSpPr txBox="1"/>
          <p:nvPr/>
        </p:nvSpPr>
        <p:spPr>
          <a:xfrm>
            <a:off x="394448" y="1039914"/>
            <a:ext cx="845661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distinct (typically remote) controller interacts with local control agents (CAs) in routers to compute forwarding tables</a:t>
            </a:r>
            <a:endParaRPr/>
          </a:p>
        </p:txBody>
      </p:sp>
      <p:grpSp>
        <p:nvGrpSpPr>
          <p:cNvPr id="4875" name="Google Shape;4875;p58"/>
          <p:cNvGrpSpPr/>
          <p:nvPr/>
        </p:nvGrpSpPr>
        <p:grpSpPr>
          <a:xfrm>
            <a:off x="2056727" y="4688963"/>
            <a:ext cx="4956663" cy="693392"/>
            <a:chOff x="2055887" y="4691356"/>
            <a:chExt cx="4956663" cy="693392"/>
          </a:xfrm>
        </p:grpSpPr>
        <p:grpSp>
          <p:nvGrpSpPr>
            <p:cNvPr id="4876" name="Google Shape;4876;p58"/>
            <p:cNvGrpSpPr/>
            <p:nvPr/>
          </p:nvGrpSpPr>
          <p:grpSpPr>
            <a:xfrm>
              <a:off x="3605841" y="5056135"/>
              <a:ext cx="430214" cy="328613"/>
              <a:chOff x="2932185" y="3913304"/>
              <a:chExt cx="430533" cy="328775"/>
            </a:xfrm>
          </p:grpSpPr>
          <p:sp>
            <p:nvSpPr>
              <p:cNvPr id="4877" name="Google Shape;4877;p58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78" name="Google Shape;4878;p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79" name="Google Shape;4879;p58"/>
              <p:cNvCxnSpPr/>
              <p:nvPr/>
            </p:nvCxnSpPr>
            <p:spPr>
              <a:xfrm>
                <a:off x="2932185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80" name="Google Shape;4880;p58"/>
              <p:cNvCxnSpPr>
                <a:stCxn id="4877" idx="2"/>
              </p:cNvCxnSpPr>
              <p:nvPr/>
            </p:nvCxnSpPr>
            <p:spPr>
              <a:xfrm rot="10800000">
                <a:off x="3148335" y="4005379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881" name="Google Shape;4881;p58"/>
            <p:cNvGrpSpPr/>
            <p:nvPr/>
          </p:nvGrpSpPr>
          <p:grpSpPr>
            <a:xfrm>
              <a:off x="4388479" y="5056069"/>
              <a:ext cx="430213" cy="328612"/>
              <a:chOff x="2932186" y="3913304"/>
              <a:chExt cx="430532" cy="328774"/>
            </a:xfrm>
          </p:grpSpPr>
          <p:sp>
            <p:nvSpPr>
              <p:cNvPr id="4882" name="Google Shape;4882;p58"/>
              <p:cNvSpPr/>
              <p:nvPr/>
            </p:nvSpPr>
            <p:spPr>
              <a:xfrm>
                <a:off x="2936952" y="3913304"/>
                <a:ext cx="425766" cy="32877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83" name="Google Shape;4883;p58"/>
              <p:cNvCxnSpPr/>
              <p:nvPr/>
            </p:nvCxnSpPr>
            <p:spPr>
              <a:xfrm>
                <a:off x="2932186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84" name="Google Shape;4884;p58"/>
              <p:cNvCxnSpPr/>
              <p:nvPr/>
            </p:nvCxnSpPr>
            <p:spPr>
              <a:xfrm>
                <a:off x="2932186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85" name="Google Shape;4885;p58"/>
              <p:cNvCxnSpPr>
                <a:stCxn id="4882" idx="2"/>
              </p:cNvCxnSpPr>
              <p:nvPr/>
            </p:nvCxnSpPr>
            <p:spPr>
              <a:xfrm rot="10800000">
                <a:off x="3148335" y="4005378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886" name="Google Shape;4886;p58"/>
            <p:cNvGrpSpPr/>
            <p:nvPr/>
          </p:nvGrpSpPr>
          <p:grpSpPr>
            <a:xfrm>
              <a:off x="5591804" y="5053093"/>
              <a:ext cx="430212" cy="328613"/>
              <a:chOff x="2932186" y="3913304"/>
              <a:chExt cx="430531" cy="328774"/>
            </a:xfrm>
          </p:grpSpPr>
          <p:sp>
            <p:nvSpPr>
              <p:cNvPr id="4887" name="Google Shape;4887;p58"/>
              <p:cNvSpPr/>
              <p:nvPr/>
            </p:nvSpPr>
            <p:spPr>
              <a:xfrm>
                <a:off x="2936952" y="3913304"/>
                <a:ext cx="425765" cy="328774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88" name="Google Shape;4888;p58"/>
              <p:cNvCxnSpPr/>
              <p:nvPr/>
            </p:nvCxnSpPr>
            <p:spPr>
              <a:xfrm>
                <a:off x="2932186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89" name="Google Shape;4889;p58"/>
              <p:cNvCxnSpPr/>
              <p:nvPr/>
            </p:nvCxnSpPr>
            <p:spPr>
              <a:xfrm>
                <a:off x="2932186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90" name="Google Shape;4890;p58"/>
              <p:cNvCxnSpPr>
                <a:stCxn id="4887" idx="2"/>
              </p:cNvCxnSpPr>
              <p:nvPr/>
            </p:nvCxnSpPr>
            <p:spPr>
              <a:xfrm rot="10800000">
                <a:off x="3148334" y="4005378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891" name="Google Shape;4891;p58"/>
            <p:cNvGrpSpPr/>
            <p:nvPr/>
          </p:nvGrpSpPr>
          <p:grpSpPr>
            <a:xfrm>
              <a:off x="6582337" y="5045222"/>
              <a:ext cx="430214" cy="330200"/>
              <a:chOff x="2932185" y="3912169"/>
              <a:chExt cx="430533" cy="330049"/>
            </a:xfrm>
          </p:grpSpPr>
          <p:sp>
            <p:nvSpPr>
              <p:cNvPr id="4892" name="Google Shape;4892;p58"/>
              <p:cNvSpPr/>
              <p:nvPr/>
            </p:nvSpPr>
            <p:spPr>
              <a:xfrm>
                <a:off x="2936952" y="3912169"/>
                <a:ext cx="425766" cy="330049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93" name="Google Shape;4893;p58"/>
              <p:cNvCxnSpPr/>
              <p:nvPr/>
            </p:nvCxnSpPr>
            <p:spPr>
              <a:xfrm>
                <a:off x="2932185" y="4004202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94" name="Google Shape;4894;p58"/>
              <p:cNvCxnSpPr/>
              <p:nvPr/>
            </p:nvCxnSpPr>
            <p:spPr>
              <a:xfrm>
                <a:off x="2932185" y="4067673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95" name="Google Shape;4895;p58"/>
              <p:cNvCxnSpPr>
                <a:stCxn id="4892" idx="2"/>
              </p:cNvCxnSpPr>
              <p:nvPr/>
            </p:nvCxnSpPr>
            <p:spPr>
              <a:xfrm rot="10800000">
                <a:off x="3148335" y="4004318"/>
                <a:ext cx="1500" cy="2379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896" name="Google Shape;4896;p58"/>
            <p:cNvGrpSpPr/>
            <p:nvPr/>
          </p:nvGrpSpPr>
          <p:grpSpPr>
            <a:xfrm>
              <a:off x="2055887" y="4691356"/>
              <a:ext cx="675450" cy="520369"/>
              <a:chOff x="2932185" y="3913304"/>
              <a:chExt cx="430533" cy="328775"/>
            </a:xfrm>
          </p:grpSpPr>
          <p:sp>
            <p:nvSpPr>
              <p:cNvPr id="4897" name="Google Shape;4897;p58"/>
              <p:cNvSpPr/>
              <p:nvPr/>
            </p:nvSpPr>
            <p:spPr>
              <a:xfrm>
                <a:off x="2936952" y="3913304"/>
                <a:ext cx="425766" cy="328775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4898" name="Google Shape;4898;p58"/>
              <p:cNvCxnSpPr/>
              <p:nvPr/>
            </p:nvCxnSpPr>
            <p:spPr>
              <a:xfrm>
                <a:off x="2932185" y="4005425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99" name="Google Shape;4899;p58"/>
              <p:cNvCxnSpPr/>
              <p:nvPr/>
            </p:nvCxnSpPr>
            <p:spPr>
              <a:xfrm>
                <a:off x="2932185" y="4068956"/>
                <a:ext cx="425766" cy="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900" name="Google Shape;4900;p58"/>
              <p:cNvCxnSpPr>
                <a:stCxn id="4897" idx="2"/>
              </p:cNvCxnSpPr>
              <p:nvPr/>
            </p:nvCxnSpPr>
            <p:spPr>
              <a:xfrm rot="10800000">
                <a:off x="3148335" y="4005379"/>
                <a:ext cx="1500" cy="2367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</p:grpSp>
      <p:grpSp>
        <p:nvGrpSpPr>
          <p:cNvPr id="4901" name="Google Shape;4901;p58"/>
          <p:cNvGrpSpPr/>
          <p:nvPr/>
        </p:nvGrpSpPr>
        <p:grpSpPr>
          <a:xfrm>
            <a:off x="5856401" y="5944266"/>
            <a:ext cx="588970" cy="242608"/>
            <a:chOff x="1871277" y="1576300"/>
            <a:chExt cx="1128371" cy="437861"/>
          </a:xfrm>
        </p:grpSpPr>
        <p:sp>
          <p:nvSpPr>
            <p:cNvPr id="4902" name="Google Shape;4902;p58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3" name="Google Shape;4903;p58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4" name="Google Shape;4904;p58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5" name="Google Shape;4905;p58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6" name="Google Shape;4906;p58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7" name="Google Shape;4907;p58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8" name="Google Shape;4908;p58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09" name="Google Shape;4909;p58"/>
            <p:cNvCxnSpPr>
              <a:endCxn id="4904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910" name="Google Shape;4910;p58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911" name="Google Shape;4911;p58"/>
          <p:cNvGrpSpPr/>
          <p:nvPr/>
        </p:nvGrpSpPr>
        <p:grpSpPr>
          <a:xfrm>
            <a:off x="4375328" y="5802169"/>
            <a:ext cx="588970" cy="242608"/>
            <a:chOff x="1871277" y="1576300"/>
            <a:chExt cx="1128371" cy="437861"/>
          </a:xfrm>
        </p:grpSpPr>
        <p:sp>
          <p:nvSpPr>
            <p:cNvPr id="4912" name="Google Shape;4912;p58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3" name="Google Shape;4913;p58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4" name="Google Shape;4914;p58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5" name="Google Shape;4915;p58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6" name="Google Shape;4916;p58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7" name="Google Shape;4917;p58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8" name="Google Shape;4918;p58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19" name="Google Shape;4919;p58"/>
            <p:cNvCxnSpPr>
              <a:endCxn id="4914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920" name="Google Shape;4920;p58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921" name="Google Shape;4921;p58"/>
          <p:cNvGrpSpPr/>
          <p:nvPr/>
        </p:nvGrpSpPr>
        <p:grpSpPr>
          <a:xfrm>
            <a:off x="2848241" y="5995982"/>
            <a:ext cx="588970" cy="242608"/>
            <a:chOff x="1871277" y="1576300"/>
            <a:chExt cx="1128371" cy="437861"/>
          </a:xfrm>
        </p:grpSpPr>
        <p:sp>
          <p:nvSpPr>
            <p:cNvPr id="4922" name="Google Shape;4922;p58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3" name="Google Shape;4923;p58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4" name="Google Shape;4924;p58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5" name="Google Shape;4925;p58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6" name="Google Shape;4926;p58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7" name="Google Shape;4927;p58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8" name="Google Shape;4928;p58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29" name="Google Shape;4929;p58"/>
            <p:cNvCxnSpPr>
              <a:endCxn id="4924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930" name="Google Shape;4930;p58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931" name="Google Shape;4931;p58"/>
          <p:cNvGrpSpPr/>
          <p:nvPr/>
        </p:nvGrpSpPr>
        <p:grpSpPr>
          <a:xfrm>
            <a:off x="5166757" y="6262321"/>
            <a:ext cx="588970" cy="242608"/>
            <a:chOff x="1871277" y="1576300"/>
            <a:chExt cx="1128371" cy="437861"/>
          </a:xfrm>
        </p:grpSpPr>
        <p:sp>
          <p:nvSpPr>
            <p:cNvPr id="4932" name="Google Shape;4932;p58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3" name="Google Shape;4933;p58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4" name="Google Shape;4934;p58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5" name="Google Shape;4935;p58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6" name="Google Shape;4936;p58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7" name="Google Shape;4937;p58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8" name="Google Shape;4938;p58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39" name="Google Shape;4939;p58"/>
            <p:cNvCxnSpPr>
              <a:endCxn id="4934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940" name="Google Shape;4940;p58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941" name="Google Shape;4941;p58"/>
          <p:cNvGrpSpPr/>
          <p:nvPr/>
        </p:nvGrpSpPr>
        <p:grpSpPr>
          <a:xfrm>
            <a:off x="3704088" y="6354901"/>
            <a:ext cx="588970" cy="242608"/>
            <a:chOff x="1871277" y="1576300"/>
            <a:chExt cx="1128371" cy="437861"/>
          </a:xfrm>
        </p:grpSpPr>
        <p:sp>
          <p:nvSpPr>
            <p:cNvPr id="4942" name="Google Shape;4942;p58"/>
            <p:cNvSpPr/>
            <p:nvPr/>
          </p:nvSpPr>
          <p:spPr>
            <a:xfrm flipH="1" rot="10800000">
              <a:off x="1874446" y="1694641"/>
              <a:ext cx="1125202" cy="319520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3" name="Google Shape;4943;p58"/>
            <p:cNvSpPr/>
            <p:nvPr/>
          </p:nvSpPr>
          <p:spPr>
            <a:xfrm>
              <a:off x="1871277" y="1739611"/>
              <a:ext cx="1128371" cy="115973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4" name="Google Shape;4944;p58"/>
            <p:cNvSpPr/>
            <p:nvPr/>
          </p:nvSpPr>
          <p:spPr>
            <a:xfrm flipH="1" rot="10800000">
              <a:off x="1871277" y="1576300"/>
              <a:ext cx="1125200" cy="319520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5" name="Google Shape;4945;p58"/>
            <p:cNvSpPr/>
            <p:nvPr/>
          </p:nvSpPr>
          <p:spPr>
            <a:xfrm>
              <a:off x="2159708" y="1673340"/>
              <a:ext cx="548339" cy="160943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6" name="Google Shape;4946;p58"/>
            <p:cNvSpPr/>
            <p:nvPr/>
          </p:nvSpPr>
          <p:spPr>
            <a:xfrm>
              <a:off x="2102655" y="1633103"/>
              <a:ext cx="662444" cy="111241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7" name="Google Shape;4947;p58"/>
            <p:cNvSpPr/>
            <p:nvPr/>
          </p:nvSpPr>
          <p:spPr>
            <a:xfrm>
              <a:off x="2536889" y="1727776"/>
              <a:ext cx="244057" cy="97040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8" name="Google Shape;4948;p58"/>
            <p:cNvSpPr/>
            <p:nvPr/>
          </p:nvSpPr>
          <p:spPr>
            <a:xfrm>
              <a:off x="2089977" y="1730144"/>
              <a:ext cx="240888" cy="97039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949" name="Google Shape;4949;p58"/>
            <p:cNvCxnSpPr>
              <a:endCxn id="4944" idx="2"/>
            </p:cNvCxnSpPr>
            <p:nvPr/>
          </p:nvCxnSpPr>
          <p:spPr>
            <a:xfrm rot="10800000">
              <a:off x="1871277" y="1736060"/>
              <a:ext cx="3300" cy="1230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4950" name="Google Shape;4950;p58"/>
            <p:cNvCxnSpPr/>
            <p:nvPr/>
          </p:nvCxnSpPr>
          <p:spPr>
            <a:xfrm rot="10800000">
              <a:off x="2996477" y="1734877"/>
              <a:ext cx="3171" cy="123074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4951" name="Google Shape;4951;p58"/>
          <p:cNvGrpSpPr/>
          <p:nvPr/>
        </p:nvGrpSpPr>
        <p:grpSpPr>
          <a:xfrm>
            <a:off x="1925875" y="2220187"/>
            <a:ext cx="5095391" cy="2833288"/>
            <a:chOff x="1925876" y="2212958"/>
            <a:chExt cx="5095391" cy="2833288"/>
          </a:xfrm>
        </p:grpSpPr>
        <p:grpSp>
          <p:nvGrpSpPr>
            <p:cNvPr id="4952" name="Google Shape;4952;p58"/>
            <p:cNvGrpSpPr/>
            <p:nvPr/>
          </p:nvGrpSpPr>
          <p:grpSpPr>
            <a:xfrm>
              <a:off x="2745416" y="2212958"/>
              <a:ext cx="3597533" cy="493677"/>
              <a:chOff x="2705100" y="2011398"/>
              <a:chExt cx="3597533" cy="493677"/>
            </a:xfrm>
          </p:grpSpPr>
          <p:sp>
            <p:nvSpPr>
              <p:cNvPr id="4953" name="Google Shape;4953;p58"/>
              <p:cNvSpPr/>
              <p:nvPr/>
            </p:nvSpPr>
            <p:spPr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lt1">
                  <a:alpha val="41960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4" name="Google Shape;4954;p58"/>
              <p:cNvSpPr/>
              <p:nvPr/>
            </p:nvSpPr>
            <p:spPr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1960"/>
                </a:srgbClr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5" name="Google Shape;4955;p58"/>
              <p:cNvSpPr txBox="1"/>
              <p:nvPr/>
            </p:nvSpPr>
            <p:spPr>
              <a:xfrm>
                <a:off x="3452664" y="2127167"/>
                <a:ext cx="2057700" cy="2961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1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Remote Controller</a:t>
                </a:r>
                <a:endParaRPr/>
              </a:p>
            </p:txBody>
          </p:sp>
        </p:grpSp>
        <p:grpSp>
          <p:nvGrpSpPr>
            <p:cNvPr id="4956" name="Google Shape;4956;p58"/>
            <p:cNvGrpSpPr/>
            <p:nvPr/>
          </p:nvGrpSpPr>
          <p:grpSpPr>
            <a:xfrm>
              <a:off x="1925876" y="4223509"/>
              <a:ext cx="923540" cy="405953"/>
              <a:chOff x="2705100" y="2011398"/>
              <a:chExt cx="3597533" cy="493677"/>
            </a:xfrm>
          </p:grpSpPr>
          <p:sp>
            <p:nvSpPr>
              <p:cNvPr id="4957" name="Google Shape;4957;p58"/>
              <p:cNvSpPr/>
              <p:nvPr/>
            </p:nvSpPr>
            <p:spPr>
              <a:xfrm>
                <a:off x="2722820" y="2011398"/>
                <a:ext cx="3579813" cy="492125"/>
              </a:xfrm>
              <a:prstGeom prst="ellipse">
                <a:avLst/>
              </a:prstGeom>
              <a:solidFill>
                <a:schemeClr val="lt1">
                  <a:alpha val="41960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8" name="Google Shape;4958;p58"/>
              <p:cNvSpPr/>
              <p:nvPr/>
            </p:nvSpPr>
            <p:spPr>
              <a:xfrm>
                <a:off x="2705100" y="2012950"/>
                <a:ext cx="3579813" cy="492125"/>
              </a:xfrm>
              <a:prstGeom prst="ellipse">
                <a:avLst/>
              </a:prstGeom>
              <a:solidFill>
                <a:srgbClr val="CC0000">
                  <a:alpha val="41960"/>
                </a:srgbClr>
              </a:solidFill>
              <a:ln cap="flat" cmpd="sng" w="9525">
                <a:solidFill>
                  <a:srgbClr val="CC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59" name="Google Shape;4959;p58"/>
              <p:cNvSpPr txBox="1"/>
              <p:nvPr/>
            </p:nvSpPr>
            <p:spPr>
              <a:xfrm>
                <a:off x="3901810" y="2127167"/>
                <a:ext cx="1159411" cy="2961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1944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/>
              </a:p>
            </p:txBody>
          </p:sp>
        </p:grpSp>
        <p:grpSp>
          <p:nvGrpSpPr>
            <p:cNvPr id="4960" name="Google Shape;4960;p58"/>
            <p:cNvGrpSpPr/>
            <p:nvPr/>
          </p:nvGrpSpPr>
          <p:grpSpPr>
            <a:xfrm>
              <a:off x="3589508" y="4760377"/>
              <a:ext cx="463568" cy="285869"/>
              <a:chOff x="3558850" y="4573304"/>
              <a:chExt cx="463568" cy="285869"/>
            </a:xfrm>
          </p:grpSpPr>
          <p:grpSp>
            <p:nvGrpSpPr>
              <p:cNvPr id="4961" name="Google Shape;4961;p58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962" name="Google Shape;4962;p58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3" name="Google Shape;4963;p58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964" name="Google Shape;4964;p58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65" name="Google Shape;4965;p58"/>
            <p:cNvGrpSpPr/>
            <p:nvPr/>
          </p:nvGrpSpPr>
          <p:grpSpPr>
            <a:xfrm>
              <a:off x="4369656" y="4758258"/>
              <a:ext cx="463568" cy="285869"/>
              <a:chOff x="3558850" y="4573304"/>
              <a:chExt cx="463568" cy="285869"/>
            </a:xfrm>
          </p:grpSpPr>
          <p:grpSp>
            <p:nvGrpSpPr>
              <p:cNvPr id="4966" name="Google Shape;4966;p58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967" name="Google Shape;4967;p58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8" name="Google Shape;4968;p58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969" name="Google Shape;4969;p58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70" name="Google Shape;4970;p58"/>
            <p:cNvGrpSpPr/>
            <p:nvPr/>
          </p:nvGrpSpPr>
          <p:grpSpPr>
            <a:xfrm>
              <a:off x="5569912" y="4756140"/>
              <a:ext cx="463568" cy="285869"/>
              <a:chOff x="3558850" y="4573304"/>
              <a:chExt cx="463568" cy="285869"/>
            </a:xfrm>
          </p:grpSpPr>
          <p:grpSp>
            <p:nvGrpSpPr>
              <p:cNvPr id="4971" name="Google Shape;4971;p58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972" name="Google Shape;4972;p58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3" name="Google Shape;4973;p58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974" name="Google Shape;4974;p58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975" name="Google Shape;4975;p58"/>
            <p:cNvGrpSpPr/>
            <p:nvPr/>
          </p:nvGrpSpPr>
          <p:grpSpPr>
            <a:xfrm>
              <a:off x="6557699" y="4754022"/>
              <a:ext cx="463568" cy="285869"/>
              <a:chOff x="3558850" y="4573304"/>
              <a:chExt cx="463568" cy="285869"/>
            </a:xfrm>
          </p:grpSpPr>
          <p:grpSp>
            <p:nvGrpSpPr>
              <p:cNvPr id="4976" name="Google Shape;4976;p58"/>
              <p:cNvGrpSpPr/>
              <p:nvPr/>
            </p:nvGrpSpPr>
            <p:grpSpPr>
              <a:xfrm>
                <a:off x="3558850" y="4577634"/>
                <a:ext cx="463568" cy="262710"/>
                <a:chOff x="3558850" y="4577634"/>
                <a:chExt cx="463568" cy="262710"/>
              </a:xfrm>
            </p:grpSpPr>
            <p:sp>
              <p:nvSpPr>
                <p:cNvPr id="4977" name="Google Shape;4977;p58"/>
                <p:cNvSpPr/>
                <p:nvPr/>
              </p:nvSpPr>
              <p:spPr>
                <a:xfrm>
                  <a:off x="3573337" y="4577634"/>
                  <a:ext cx="439424" cy="261732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8" name="Google Shape;4978;p58"/>
                <p:cNvSpPr/>
                <p:nvPr/>
              </p:nvSpPr>
              <p:spPr>
                <a:xfrm>
                  <a:off x="3558850" y="4587291"/>
                  <a:ext cx="463568" cy="253053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979" name="Google Shape;4979;p58"/>
              <p:cNvSpPr txBox="1"/>
              <p:nvPr/>
            </p:nvSpPr>
            <p:spPr>
              <a:xfrm>
                <a:off x="3565935" y="4573304"/>
                <a:ext cx="434071" cy="2858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535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CA</a:t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980" name="Google Shape;4980;p58"/>
          <p:cNvSpPr txBox="1"/>
          <p:nvPr>
            <p:ph idx="12" type="sldNum"/>
          </p:nvPr>
        </p:nvSpPr>
        <p:spPr>
          <a:xfrm>
            <a:off x="8456154" y="6475896"/>
            <a:ext cx="687845" cy="271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981" name="Google Shape;4981;p5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4982" name="Google Shape;4982;p58"/>
          <p:cNvGrpSpPr/>
          <p:nvPr/>
        </p:nvGrpSpPr>
        <p:grpSpPr>
          <a:xfrm>
            <a:off x="2651760" y="3017520"/>
            <a:ext cx="3972560" cy="2032000"/>
            <a:chOff x="2651760" y="3017520"/>
            <a:chExt cx="3972560" cy="2032000"/>
          </a:xfrm>
        </p:grpSpPr>
        <p:cxnSp>
          <p:nvCxnSpPr>
            <p:cNvPr id="4983" name="Google Shape;4983;p58"/>
            <p:cNvCxnSpPr/>
            <p:nvPr/>
          </p:nvCxnSpPr>
          <p:spPr>
            <a:xfrm>
              <a:off x="2651760" y="3017520"/>
              <a:ext cx="0" cy="166624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4984" name="Google Shape;4984;p58"/>
            <p:cNvCxnSpPr/>
            <p:nvPr/>
          </p:nvCxnSpPr>
          <p:spPr>
            <a:xfrm>
              <a:off x="364744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4985" name="Google Shape;4985;p58"/>
            <p:cNvCxnSpPr/>
            <p:nvPr/>
          </p:nvCxnSpPr>
          <p:spPr>
            <a:xfrm>
              <a:off x="446024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4986" name="Google Shape;4986;p58"/>
            <p:cNvCxnSpPr/>
            <p:nvPr/>
          </p:nvCxnSpPr>
          <p:spPr>
            <a:xfrm>
              <a:off x="565912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4987" name="Google Shape;4987;p58"/>
            <p:cNvCxnSpPr/>
            <p:nvPr/>
          </p:nvCxnSpPr>
          <p:spPr>
            <a:xfrm>
              <a:off x="6624320" y="3017520"/>
              <a:ext cx="0" cy="2032000"/>
            </a:xfrm>
            <a:prstGeom prst="straightConnector1">
              <a:avLst/>
            </a:prstGeom>
            <a:noFill/>
            <a:ln cap="flat" cmpd="sng" w="127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xit" presetID="10" presetSubtype="0">
                                  <p:stCondLst>
                                    <p:cond delay="100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500"/>
                                        <p:tgtEl>
                                          <p:spTgt spid="49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1" name="Shape 4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2" name="Google Shape;4992;p59"/>
          <p:cNvSpPr txBox="1"/>
          <p:nvPr/>
        </p:nvSpPr>
        <p:spPr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Software defined networking (SDN)</a:t>
            </a:r>
            <a:endParaRPr/>
          </a:p>
        </p:txBody>
      </p:sp>
      <p:pic>
        <p:nvPicPr>
          <p:cNvPr descr="underline_base" id="4993" name="Google Shape;499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</p:spPr>
      </p:pic>
      <p:sp>
        <p:nvSpPr>
          <p:cNvPr id="4994" name="Google Shape;4994;p59"/>
          <p:cNvSpPr txBox="1"/>
          <p:nvPr>
            <p:ph idx="1" type="body"/>
          </p:nvPr>
        </p:nvSpPr>
        <p:spPr>
          <a:xfrm>
            <a:off x="601426" y="1282678"/>
            <a:ext cx="8148587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en-US">
                <a:solidFill>
                  <a:srgbClr val="CC0000"/>
                </a:solidFill>
              </a:rPr>
              <a:t>Why</a:t>
            </a:r>
            <a:r>
              <a:rPr lang="en-US">
                <a:solidFill>
                  <a:srgbClr val="CC0000"/>
                </a:solidFill>
              </a:rPr>
              <a:t> </a:t>
            </a:r>
            <a:r>
              <a:rPr lang="en-US"/>
              <a:t>a</a:t>
            </a:r>
            <a:r>
              <a:rPr lang="en-US">
                <a:solidFill>
                  <a:srgbClr val="CC0000"/>
                </a:solidFill>
              </a:rPr>
              <a:t> </a:t>
            </a:r>
            <a:r>
              <a:rPr i="1" lang="en-US">
                <a:solidFill>
                  <a:srgbClr val="CC0000"/>
                </a:solidFill>
              </a:rPr>
              <a:t>logically centralized </a:t>
            </a:r>
            <a:r>
              <a:rPr lang="en-US">
                <a:solidFill>
                  <a:srgbClr val="000000"/>
                </a:solidFill>
              </a:rPr>
              <a:t>control plane?</a:t>
            </a:r>
            <a:endParaRPr/>
          </a:p>
          <a:p>
            <a:pPr indent="-400050" lvl="0" marL="635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easier network management: avoid router misconfigurations, greater flexibility of traffic flows</a:t>
            </a:r>
            <a:endParaRPr/>
          </a:p>
          <a:p>
            <a:pPr indent="-400050" lvl="0" marL="635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table-based forwarding (recall OpenFlow API) allows “programming” routers</a:t>
            </a:r>
            <a:endParaRPr/>
          </a:p>
          <a:p>
            <a:pPr indent="-400050" lvl="1" marL="10350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centralized “programming” easier: compute tables centrally and distribute</a:t>
            </a:r>
            <a:endParaRPr/>
          </a:p>
          <a:p>
            <a:pPr indent="-400050" lvl="1" marL="10350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distributed “programming: more difficult: compute tables as result of distributed algorithm (protocol) implemented in each and every router </a:t>
            </a:r>
            <a:endParaRPr/>
          </a:p>
          <a:p>
            <a:pPr indent="-400050" lvl="0" marL="635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open (non-proprietary) implementation of control plane</a:t>
            </a:r>
            <a:endParaRPr/>
          </a:p>
          <a:p>
            <a:pPr indent="-222250" lvl="0" marL="6350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4995" name="Google Shape;4995;p59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996" name="Google Shape;4996;p5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1" name="Shape 5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5002" name="Google Shape;500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742" y="773797"/>
            <a:ext cx="7595425" cy="242741"/>
          </a:xfrm>
          <a:prstGeom prst="rect">
            <a:avLst/>
          </a:prstGeom>
          <a:noFill/>
          <a:ln>
            <a:noFill/>
          </a:ln>
        </p:spPr>
      </p:pic>
      <p:sp>
        <p:nvSpPr>
          <p:cNvPr id="5003" name="Google Shape;5003;p60"/>
          <p:cNvSpPr txBox="1"/>
          <p:nvPr/>
        </p:nvSpPr>
        <p:spPr>
          <a:xfrm>
            <a:off x="152400" y="4859886"/>
            <a:ext cx="3276600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Vertically integrated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Closed, proprietary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Slow innovation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Small industry</a:t>
            </a:r>
            <a:endParaRPr/>
          </a:p>
        </p:txBody>
      </p:sp>
      <p:pic>
        <p:nvPicPr>
          <p:cNvPr id="5004" name="Google Shape;5004;p60"/>
          <p:cNvPicPr preferRelativeResize="0"/>
          <p:nvPr/>
        </p:nvPicPr>
        <p:blipFill rotWithShape="1">
          <a:blip r:embed="rId4">
            <a:alphaModFix/>
          </a:blip>
          <a:srcRect b="5498" l="6148" r="3650" t="1500"/>
          <a:stretch/>
        </p:blipFill>
        <p:spPr>
          <a:xfrm>
            <a:off x="367763" y="1300457"/>
            <a:ext cx="2496173" cy="3517336"/>
          </a:xfrm>
          <a:prstGeom prst="rect">
            <a:avLst/>
          </a:prstGeom>
          <a:noFill/>
          <a:ln>
            <a:noFill/>
          </a:ln>
        </p:spPr>
      </p:pic>
      <p:sp>
        <p:nvSpPr>
          <p:cNvPr id="5005" name="Google Shape;5005;p60"/>
          <p:cNvSpPr/>
          <p:nvPr/>
        </p:nvSpPr>
        <p:spPr>
          <a:xfrm>
            <a:off x="609600" y="2496799"/>
            <a:ext cx="1905000" cy="965200"/>
          </a:xfrm>
          <a:prstGeom prst="roundRect">
            <a:avLst>
              <a:gd fmla="val 16667" name="adj"/>
            </a:avLst>
          </a:prstGeom>
          <a:solidFill>
            <a:srgbClr val="00009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Specialized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Operating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System</a:t>
            </a:r>
            <a:endParaRPr/>
          </a:p>
        </p:txBody>
      </p:sp>
      <p:sp>
        <p:nvSpPr>
          <p:cNvPr id="5006" name="Google Shape;5006;p60"/>
          <p:cNvSpPr/>
          <p:nvPr/>
        </p:nvSpPr>
        <p:spPr>
          <a:xfrm>
            <a:off x="609600" y="3538199"/>
            <a:ext cx="1905000" cy="838200"/>
          </a:xfrm>
          <a:prstGeom prst="roundRect">
            <a:avLst>
              <a:gd fmla="val 16667" name="adj"/>
            </a:avLst>
          </a:prstGeom>
          <a:solidFill>
            <a:srgbClr val="00009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Specialized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Hardware</a:t>
            </a:r>
            <a:endParaRPr/>
          </a:p>
        </p:txBody>
      </p:sp>
      <p:grpSp>
        <p:nvGrpSpPr>
          <p:cNvPr id="5007" name="Google Shape;5007;p60"/>
          <p:cNvGrpSpPr/>
          <p:nvPr/>
        </p:nvGrpSpPr>
        <p:grpSpPr>
          <a:xfrm>
            <a:off x="5440815" y="1480745"/>
            <a:ext cx="3048000" cy="417900"/>
            <a:chOff x="5334000" y="1371600"/>
            <a:chExt cx="3657600" cy="685800"/>
          </a:xfrm>
        </p:grpSpPr>
        <p:sp>
          <p:nvSpPr>
            <p:cNvPr id="5008" name="Google Shape;5008;p60"/>
            <p:cNvSpPr/>
            <p:nvPr/>
          </p:nvSpPr>
          <p:spPr>
            <a:xfrm>
              <a:off x="83820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09" name="Google Shape;5009;p60"/>
            <p:cNvSpPr/>
            <p:nvPr/>
          </p:nvSpPr>
          <p:spPr>
            <a:xfrm>
              <a:off x="80772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0" name="Google Shape;5010;p60"/>
            <p:cNvSpPr/>
            <p:nvPr/>
          </p:nvSpPr>
          <p:spPr>
            <a:xfrm>
              <a:off x="77724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1" name="Google Shape;5011;p60"/>
            <p:cNvSpPr/>
            <p:nvPr/>
          </p:nvSpPr>
          <p:spPr>
            <a:xfrm>
              <a:off x="74676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2" name="Google Shape;5012;p60"/>
            <p:cNvSpPr/>
            <p:nvPr/>
          </p:nvSpPr>
          <p:spPr>
            <a:xfrm>
              <a:off x="71628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3" name="Google Shape;5013;p60"/>
            <p:cNvSpPr/>
            <p:nvPr/>
          </p:nvSpPr>
          <p:spPr>
            <a:xfrm>
              <a:off x="68580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4" name="Google Shape;5014;p60"/>
            <p:cNvSpPr/>
            <p:nvPr/>
          </p:nvSpPr>
          <p:spPr>
            <a:xfrm>
              <a:off x="65532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5" name="Google Shape;5015;p60"/>
            <p:cNvSpPr/>
            <p:nvPr/>
          </p:nvSpPr>
          <p:spPr>
            <a:xfrm>
              <a:off x="62484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6" name="Google Shape;5016;p60"/>
            <p:cNvSpPr/>
            <p:nvPr/>
          </p:nvSpPr>
          <p:spPr>
            <a:xfrm>
              <a:off x="59436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7" name="Google Shape;5017;p60"/>
            <p:cNvSpPr/>
            <p:nvPr/>
          </p:nvSpPr>
          <p:spPr>
            <a:xfrm>
              <a:off x="5638800" y="1371600"/>
              <a:ext cx="6096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CC66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  <p:sp>
          <p:nvSpPr>
            <p:cNvPr id="5018" name="Google Shape;5018;p60"/>
            <p:cNvSpPr/>
            <p:nvPr/>
          </p:nvSpPr>
          <p:spPr>
            <a:xfrm>
              <a:off x="5334000" y="1371600"/>
              <a:ext cx="914400" cy="685800"/>
            </a:xfrm>
            <a:prstGeom prst="roundRect">
              <a:avLst>
                <a:gd fmla="val 16667" name="adj"/>
              </a:avLst>
            </a:prstGeom>
            <a:solidFill>
              <a:srgbClr val="FFCC66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App</a:t>
              </a:r>
              <a:endParaRPr/>
            </a:p>
          </p:txBody>
        </p:sp>
      </p:grpSp>
      <p:sp>
        <p:nvSpPr>
          <p:cNvPr id="5019" name="Google Shape;5019;p60"/>
          <p:cNvSpPr/>
          <p:nvPr/>
        </p:nvSpPr>
        <p:spPr>
          <a:xfrm>
            <a:off x="609600" y="1658599"/>
            <a:ext cx="1905000" cy="736600"/>
          </a:xfrm>
          <a:prstGeom prst="roundRect">
            <a:avLst>
              <a:gd fmla="val 16667" name="adj"/>
            </a:avLst>
          </a:prstGeom>
          <a:solidFill>
            <a:srgbClr val="000090"/>
          </a:solidFill>
          <a:ln>
            <a:noFill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Specialized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Applications</a:t>
            </a:r>
            <a:endParaRPr/>
          </a:p>
        </p:txBody>
      </p:sp>
      <p:sp>
        <p:nvSpPr>
          <p:cNvPr id="5020" name="Google Shape;5020;p60"/>
          <p:cNvSpPr txBox="1"/>
          <p:nvPr/>
        </p:nvSpPr>
        <p:spPr>
          <a:xfrm>
            <a:off x="5410200" y="4875620"/>
            <a:ext cx="3200400" cy="15700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Horizontal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Open interfaces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Rapid innovation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Huge industry</a:t>
            </a:r>
            <a:endParaRPr/>
          </a:p>
        </p:txBody>
      </p:sp>
      <p:sp>
        <p:nvSpPr>
          <p:cNvPr id="5021" name="Google Shape;5021;p60"/>
          <p:cNvSpPr/>
          <p:nvPr/>
        </p:nvSpPr>
        <p:spPr>
          <a:xfrm>
            <a:off x="3733800" y="2437515"/>
            <a:ext cx="1143000" cy="762000"/>
          </a:xfrm>
          <a:prstGeom prst="rightArrow">
            <a:avLst>
              <a:gd fmla="val 50000" name="adj1"/>
              <a:gd fmla="val 68658" name="adj2"/>
            </a:avLst>
          </a:prstGeom>
          <a:solidFill>
            <a:srgbClr val="FF6600"/>
          </a:solidFill>
          <a:ln cap="flat" cmpd="sng" w="9525">
            <a:solidFill>
              <a:srgbClr val="2D2DC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22" name="Google Shape;5022;p60"/>
          <p:cNvGrpSpPr/>
          <p:nvPr/>
        </p:nvGrpSpPr>
        <p:grpSpPr>
          <a:xfrm>
            <a:off x="5737719" y="3484470"/>
            <a:ext cx="2721609" cy="1396073"/>
            <a:chOff x="5105400" y="3212068"/>
            <a:chExt cx="3451510" cy="1817132"/>
          </a:xfrm>
        </p:grpSpPr>
        <p:sp>
          <p:nvSpPr>
            <p:cNvPr id="5023" name="Google Shape;5023;p60"/>
            <p:cNvSpPr/>
            <p:nvPr/>
          </p:nvSpPr>
          <p:spPr>
            <a:xfrm>
              <a:off x="6096000" y="3874196"/>
              <a:ext cx="2424501" cy="697803"/>
            </a:xfrm>
            <a:prstGeom prst="roundRect">
              <a:avLst>
                <a:gd fmla="val 16667" name="adj"/>
              </a:avLst>
            </a:prstGeom>
            <a:solidFill>
              <a:srgbClr val="000090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Microprocessor</a:t>
              </a:r>
              <a:endParaRPr/>
            </a:p>
          </p:txBody>
        </p:sp>
        <p:pic>
          <p:nvPicPr>
            <p:cNvPr id="5024" name="Google Shape;5024;p6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105400" y="3951732"/>
              <a:ext cx="1202196" cy="107746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025" name="Google Shape;5025;p60"/>
            <p:cNvGrpSpPr/>
            <p:nvPr/>
          </p:nvGrpSpPr>
          <p:grpSpPr>
            <a:xfrm>
              <a:off x="5435270" y="3212068"/>
              <a:ext cx="3121640" cy="440663"/>
              <a:chOff x="5511470" y="3200400"/>
              <a:chExt cx="3121640" cy="440663"/>
            </a:xfrm>
          </p:grpSpPr>
          <p:cxnSp>
            <p:nvCxnSpPr>
              <p:cNvPr id="5026" name="Google Shape;5026;p60"/>
              <p:cNvCxnSpPr/>
              <p:nvPr/>
            </p:nvCxnSpPr>
            <p:spPr>
              <a:xfrm>
                <a:off x="5511470" y="3424423"/>
                <a:ext cx="3121640" cy="4509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0000">
                  <a:srgbClr val="000000">
                    <a:alpha val="37647"/>
                  </a:srgbClr>
                </a:outerShdw>
              </a:effectLst>
            </p:spPr>
          </p:cxnSp>
          <p:sp>
            <p:nvSpPr>
              <p:cNvPr id="5027" name="Google Shape;5027;p60"/>
              <p:cNvSpPr txBox="1"/>
              <p:nvPr/>
            </p:nvSpPr>
            <p:spPr>
              <a:xfrm>
                <a:off x="5841339" y="3200400"/>
                <a:ext cx="2465881" cy="44066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Open Interface</a:t>
                </a:r>
                <a:endParaRPr/>
              </a:p>
            </p:txBody>
          </p:sp>
        </p:grpSp>
      </p:grpSp>
      <p:grpSp>
        <p:nvGrpSpPr>
          <p:cNvPr id="5028" name="Google Shape;5028;p60"/>
          <p:cNvGrpSpPr/>
          <p:nvPr/>
        </p:nvGrpSpPr>
        <p:grpSpPr>
          <a:xfrm>
            <a:off x="5183490" y="2081201"/>
            <a:ext cx="3575710" cy="1234932"/>
            <a:chOff x="5263490" y="1889268"/>
            <a:chExt cx="3575710" cy="1234932"/>
          </a:xfrm>
        </p:grpSpPr>
        <p:sp>
          <p:nvSpPr>
            <p:cNvPr id="5029" name="Google Shape;5029;p60"/>
            <p:cNvSpPr/>
            <p:nvPr/>
          </p:nvSpPr>
          <p:spPr>
            <a:xfrm>
              <a:off x="6934200" y="2286000"/>
              <a:ext cx="762000" cy="838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008000"/>
                </a:gs>
                <a:gs pos="100000">
                  <a:srgbClr val="00C362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Linux</a:t>
              </a:r>
              <a:endParaRPr/>
            </a:p>
          </p:txBody>
        </p:sp>
        <p:sp>
          <p:nvSpPr>
            <p:cNvPr id="5030" name="Google Shape;5030;p60"/>
            <p:cNvSpPr/>
            <p:nvPr/>
          </p:nvSpPr>
          <p:spPr>
            <a:xfrm>
              <a:off x="8077200" y="2286000"/>
              <a:ext cx="762000" cy="838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00FF"/>
                </a:gs>
                <a:gs pos="100000">
                  <a:srgbClr val="FF99C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Mac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OS</a:t>
              </a:r>
              <a:endParaRPr/>
            </a:p>
          </p:txBody>
        </p:sp>
        <p:sp>
          <p:nvSpPr>
            <p:cNvPr id="5031" name="Google Shape;5031;p60"/>
            <p:cNvSpPr/>
            <p:nvPr/>
          </p:nvSpPr>
          <p:spPr>
            <a:xfrm>
              <a:off x="5263490" y="2286000"/>
              <a:ext cx="1289710" cy="8382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0000"/>
                </a:gs>
                <a:gs pos="100000">
                  <a:srgbClr val="F7545C"/>
                </a:gs>
              </a:gsLst>
              <a:lin ang="16200000" scaled="0"/>
            </a:gra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Windows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(OS)</a:t>
              </a:r>
              <a:endParaRPr/>
            </a:p>
          </p:txBody>
        </p:sp>
        <p:sp>
          <p:nvSpPr>
            <p:cNvPr id="5032" name="Google Shape;5032;p60"/>
            <p:cNvSpPr txBox="1"/>
            <p:nvPr/>
          </p:nvSpPr>
          <p:spPr>
            <a:xfrm>
              <a:off x="6553200" y="2526268"/>
              <a:ext cx="38991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or</a:t>
              </a:r>
              <a:endParaRPr/>
            </a:p>
          </p:txBody>
        </p:sp>
        <p:sp>
          <p:nvSpPr>
            <p:cNvPr id="5033" name="Google Shape;5033;p60"/>
            <p:cNvSpPr txBox="1"/>
            <p:nvPr/>
          </p:nvSpPr>
          <p:spPr>
            <a:xfrm>
              <a:off x="7696200" y="2514600"/>
              <a:ext cx="38991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or</a:t>
              </a:r>
              <a:endParaRPr/>
            </a:p>
          </p:txBody>
        </p:sp>
        <p:grpSp>
          <p:nvGrpSpPr>
            <p:cNvPr id="5034" name="Google Shape;5034;p60"/>
            <p:cNvGrpSpPr/>
            <p:nvPr/>
          </p:nvGrpSpPr>
          <p:grpSpPr>
            <a:xfrm>
              <a:off x="5943600" y="1889268"/>
              <a:ext cx="2590800" cy="338554"/>
              <a:chOff x="6019800" y="3260868"/>
              <a:chExt cx="2590800" cy="338554"/>
            </a:xfrm>
          </p:grpSpPr>
          <p:cxnSp>
            <p:nvCxnSpPr>
              <p:cNvPr id="5035" name="Google Shape;5035;p60"/>
              <p:cNvCxnSpPr/>
              <p:nvPr/>
            </p:nvCxnSpPr>
            <p:spPr>
              <a:xfrm>
                <a:off x="6019800" y="3427413"/>
                <a:ext cx="2590800" cy="1587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0000">
                  <a:srgbClr val="000000">
                    <a:alpha val="37647"/>
                  </a:srgbClr>
                </a:outerShdw>
              </a:effectLst>
            </p:spPr>
          </p:cxnSp>
          <p:sp>
            <p:nvSpPr>
              <p:cNvPr id="5036" name="Google Shape;5036;p60"/>
              <p:cNvSpPr txBox="1"/>
              <p:nvPr/>
            </p:nvSpPr>
            <p:spPr>
              <a:xfrm>
                <a:off x="6450385" y="3260868"/>
                <a:ext cx="1621357" cy="3385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600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Open Interface</a:t>
                </a:r>
                <a:endParaRPr/>
              </a:p>
            </p:txBody>
          </p:sp>
        </p:grpSp>
      </p:grpSp>
      <p:sp>
        <p:nvSpPr>
          <p:cNvPr id="5037" name="Google Shape;5037;p60"/>
          <p:cNvSpPr/>
          <p:nvPr/>
        </p:nvSpPr>
        <p:spPr>
          <a:xfrm>
            <a:off x="3868480" y="5210723"/>
            <a:ext cx="1143000" cy="762000"/>
          </a:xfrm>
          <a:prstGeom prst="rightArrow">
            <a:avLst>
              <a:gd fmla="val 50000" name="adj1"/>
              <a:gd fmla="val 68658" name="adj2"/>
            </a:avLst>
          </a:prstGeom>
          <a:solidFill>
            <a:srgbClr val="FF6600"/>
          </a:solidFill>
          <a:ln cap="flat" cmpd="sng" w="9525">
            <a:solidFill>
              <a:srgbClr val="2D2DCA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8" name="Google Shape;5038;p60"/>
          <p:cNvSpPr txBox="1"/>
          <p:nvPr>
            <p:ph type="title"/>
          </p:nvPr>
        </p:nvSpPr>
        <p:spPr>
          <a:xfrm>
            <a:off x="535402" y="0"/>
            <a:ext cx="8534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90"/>
                </a:solidFill>
                <a:latin typeface="Calibri"/>
                <a:ea typeface="Calibri"/>
                <a:cs typeface="Calibri"/>
                <a:sym typeface="Calibri"/>
              </a:rPr>
              <a:t>Analogy: mainframe to PC evolution</a:t>
            </a:r>
            <a:r>
              <a:rPr baseline="30000"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 baseline="30000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9" name="Google Shape;5039;p60"/>
          <p:cNvSpPr txBox="1"/>
          <p:nvPr/>
        </p:nvSpPr>
        <p:spPr>
          <a:xfrm>
            <a:off x="152871" y="6550399"/>
            <a:ext cx="22544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Slide  courtesy: N. McKeown</a:t>
            </a:r>
            <a:endParaRPr/>
          </a:p>
        </p:txBody>
      </p:sp>
      <p:sp>
        <p:nvSpPr>
          <p:cNvPr id="5040" name="Google Shape;5040;p60"/>
          <p:cNvSpPr txBox="1"/>
          <p:nvPr>
            <p:ph idx="12" type="sldNum"/>
          </p:nvPr>
        </p:nvSpPr>
        <p:spPr>
          <a:xfrm>
            <a:off x="8456154" y="6537091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041" name="Google Shape;5041;p60"/>
          <p:cNvSpPr txBox="1"/>
          <p:nvPr>
            <p:ph idx="11" type="ftr"/>
          </p:nvPr>
        </p:nvSpPr>
        <p:spPr>
          <a:xfrm>
            <a:off x="6375496" y="6536277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6" name="Shape 5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5047" name="Google Shape;5047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185" y="824211"/>
            <a:ext cx="8551394" cy="232121"/>
          </a:xfrm>
          <a:prstGeom prst="rect">
            <a:avLst/>
          </a:prstGeom>
          <a:noFill/>
          <a:ln>
            <a:noFill/>
          </a:ln>
        </p:spPr>
      </p:pic>
      <p:sp>
        <p:nvSpPr>
          <p:cNvPr id="5048" name="Google Shape;5048;p61"/>
          <p:cNvSpPr txBox="1"/>
          <p:nvPr>
            <p:ph type="title"/>
          </p:nvPr>
        </p:nvSpPr>
        <p:spPr>
          <a:xfrm>
            <a:off x="211698" y="170272"/>
            <a:ext cx="867945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Traffic engineering: difficult traditional routing</a:t>
            </a:r>
            <a:endParaRPr/>
          </a:p>
        </p:txBody>
      </p:sp>
      <p:sp>
        <p:nvSpPr>
          <p:cNvPr id="5049" name="Google Shape;5049;p61"/>
          <p:cNvSpPr txBox="1"/>
          <p:nvPr/>
        </p:nvSpPr>
        <p:spPr>
          <a:xfrm>
            <a:off x="505390" y="4128444"/>
            <a:ext cx="8408298" cy="17235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Q: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if network operator wants u-to-z traffic to flow along 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uvw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z, x-to-z traffic to flow </a:t>
            </a:r>
            <a:r>
              <a:rPr i="1"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xwyz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  <a:p>
            <a:pPr indent="0" lvl="0" marL="0" marR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to define link weights so traffic routing algorithm computes routes accordingly 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(or need a new routing algorithm)!</a:t>
            </a:r>
            <a:endParaRPr/>
          </a:p>
        </p:txBody>
      </p:sp>
      <p:sp>
        <p:nvSpPr>
          <p:cNvPr id="5050" name="Google Shape;5050;p61"/>
          <p:cNvSpPr txBox="1"/>
          <p:nvPr/>
        </p:nvSpPr>
        <p:spPr>
          <a:xfrm>
            <a:off x="1589947" y="6025755"/>
            <a:ext cx="635084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Link weights are only control “knobs”: wrong!</a:t>
            </a:r>
            <a:endParaRPr/>
          </a:p>
        </p:txBody>
      </p:sp>
      <p:sp>
        <p:nvSpPr>
          <p:cNvPr id="5051" name="Google Shape;5051;p61"/>
          <p:cNvSpPr txBox="1"/>
          <p:nvPr>
            <p:ph idx="12" type="sldNum"/>
          </p:nvPr>
        </p:nvSpPr>
        <p:spPr>
          <a:xfrm>
            <a:off x="8456154" y="6537091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052" name="Google Shape;5052;p61"/>
          <p:cNvSpPr txBox="1"/>
          <p:nvPr>
            <p:ph idx="11" type="ftr"/>
          </p:nvPr>
        </p:nvSpPr>
        <p:spPr>
          <a:xfrm>
            <a:off x="6375496" y="6536277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5053" name="Google Shape;5053;p61"/>
          <p:cNvGrpSpPr/>
          <p:nvPr/>
        </p:nvGrpSpPr>
        <p:grpSpPr>
          <a:xfrm flipH="1">
            <a:off x="943464" y="2441244"/>
            <a:ext cx="855053" cy="655887"/>
            <a:chOff x="2839" y="3501"/>
            <a:chExt cx="755" cy="803"/>
          </a:xfrm>
        </p:grpSpPr>
        <p:pic>
          <p:nvPicPr>
            <p:cNvPr descr="desktop_computer_stylized_medium" id="5054" name="Google Shape;5054;p6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55" name="Google Shape;5055;p61"/>
            <p:cNvSpPr/>
            <p:nvPr/>
          </p:nvSpPr>
          <p:spPr>
            <a:xfrm>
              <a:off x="2916" y="3578"/>
              <a:ext cx="356" cy="368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56" name="Google Shape;5056;p61"/>
          <p:cNvSpPr/>
          <p:nvPr/>
        </p:nvSpPr>
        <p:spPr>
          <a:xfrm>
            <a:off x="2059747" y="1363093"/>
            <a:ext cx="5142041" cy="2404002"/>
          </a:xfrm>
          <a:custGeom>
            <a:rect b="b" l="l" r="r" t="t"/>
            <a:pathLst>
              <a:path extrusionOk="0" h="1409" w="2250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7" name="Google Shape;5057;p61"/>
          <p:cNvSpPr/>
          <p:nvPr/>
        </p:nvSpPr>
        <p:spPr>
          <a:xfrm>
            <a:off x="2834105" y="2267385"/>
            <a:ext cx="781590" cy="317349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8" name="Google Shape;5058;p61"/>
          <p:cNvSpPr/>
          <p:nvPr/>
        </p:nvSpPr>
        <p:spPr>
          <a:xfrm>
            <a:off x="5254292" y="2313451"/>
            <a:ext cx="2285" cy="890624"/>
          </a:xfrm>
          <a:custGeom>
            <a:rect b="b" l="l" r="r" t="t"/>
            <a:pathLst>
              <a:path extrusionOk="0" h="522" w="1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9" name="Google Shape;5059;p61"/>
          <p:cNvSpPr/>
          <p:nvPr/>
        </p:nvSpPr>
        <p:spPr>
          <a:xfrm>
            <a:off x="3670544" y="2323688"/>
            <a:ext cx="2285" cy="916217"/>
          </a:xfrm>
          <a:custGeom>
            <a:rect b="b" l="l" r="r" t="t"/>
            <a:pathLst>
              <a:path extrusionOk="0" h="537" w="1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0" name="Google Shape;5060;p61"/>
          <p:cNvSpPr/>
          <p:nvPr/>
        </p:nvSpPr>
        <p:spPr>
          <a:xfrm>
            <a:off x="4017205" y="2298095"/>
            <a:ext cx="1182239" cy="1038973"/>
          </a:xfrm>
          <a:custGeom>
            <a:rect b="b" l="l" r="r" t="t"/>
            <a:pathLst>
              <a:path extrusionOk="0" h="174" w="378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1" name="Google Shape;5061;p61"/>
          <p:cNvSpPr/>
          <p:nvPr/>
        </p:nvSpPr>
        <p:spPr>
          <a:xfrm>
            <a:off x="5617663" y="2891845"/>
            <a:ext cx="836439" cy="460668"/>
          </a:xfrm>
          <a:custGeom>
            <a:rect b="b" l="l" r="r" t="t"/>
            <a:pathLst>
              <a:path extrusionOk="0" h="270" w="366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2" name="Google Shape;5062;p61"/>
          <p:cNvSpPr/>
          <p:nvPr/>
        </p:nvSpPr>
        <p:spPr>
          <a:xfrm flipH="1" rot="10800000">
            <a:off x="4022465" y="3327268"/>
            <a:ext cx="908330" cy="45719"/>
          </a:xfrm>
          <a:custGeom>
            <a:rect b="b" l="l" r="r" t="t"/>
            <a:pathLst>
              <a:path extrusionOk="0" h="1" w="366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3" name="Google Shape;5063;p61"/>
          <p:cNvSpPr/>
          <p:nvPr/>
        </p:nvSpPr>
        <p:spPr>
          <a:xfrm>
            <a:off x="2710696" y="2820186"/>
            <a:ext cx="630757" cy="450430"/>
          </a:xfrm>
          <a:custGeom>
            <a:rect b="b" l="l" r="r" t="t"/>
            <a:pathLst>
              <a:path extrusionOk="0" h="264" w="276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4" name="Google Shape;5064;p61"/>
          <p:cNvSpPr/>
          <p:nvPr/>
        </p:nvSpPr>
        <p:spPr>
          <a:xfrm>
            <a:off x="4047627" y="2195725"/>
            <a:ext cx="836439" cy="1706"/>
          </a:xfrm>
          <a:custGeom>
            <a:rect b="b" l="l" r="r" t="t"/>
            <a:pathLst>
              <a:path extrusionOk="0" h="1" w="366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5" name="Google Shape;5065;p61"/>
          <p:cNvSpPr/>
          <p:nvPr/>
        </p:nvSpPr>
        <p:spPr>
          <a:xfrm>
            <a:off x="5572253" y="2248471"/>
            <a:ext cx="922986" cy="397685"/>
          </a:xfrm>
          <a:custGeom>
            <a:rect b="b" l="l" r="r" t="t"/>
            <a:pathLst>
              <a:path extrusionOk="0" h="267" w="396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6" name="Google Shape;5066;p61"/>
          <p:cNvSpPr/>
          <p:nvPr/>
        </p:nvSpPr>
        <p:spPr>
          <a:xfrm>
            <a:off x="2580431" y="1458657"/>
            <a:ext cx="2536740" cy="1100484"/>
          </a:xfrm>
          <a:custGeom>
            <a:rect b="b" l="l" r="r" t="t"/>
            <a:pathLst>
              <a:path extrusionOk="0" h="645" w="1110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7" name="Google Shape;5067;p61"/>
          <p:cNvSpPr txBox="1"/>
          <p:nvPr/>
        </p:nvSpPr>
        <p:spPr>
          <a:xfrm>
            <a:off x="2822678" y="2178663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8" name="Google Shape;5068;p61"/>
          <p:cNvSpPr txBox="1"/>
          <p:nvPr/>
        </p:nvSpPr>
        <p:spPr>
          <a:xfrm>
            <a:off x="3617981" y="2552316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69" name="Google Shape;5069;p61"/>
          <p:cNvSpPr txBox="1"/>
          <p:nvPr/>
        </p:nvSpPr>
        <p:spPr>
          <a:xfrm>
            <a:off x="2623853" y="2915732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0" name="Google Shape;5070;p61"/>
          <p:cNvSpPr txBox="1"/>
          <p:nvPr/>
        </p:nvSpPr>
        <p:spPr>
          <a:xfrm>
            <a:off x="4495556" y="2710990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1" name="Google Shape;5071;p61"/>
          <p:cNvSpPr txBox="1"/>
          <p:nvPr/>
        </p:nvSpPr>
        <p:spPr>
          <a:xfrm>
            <a:off x="4351579" y="3314977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2" name="Google Shape;5072;p61"/>
          <p:cNvSpPr txBox="1"/>
          <p:nvPr/>
        </p:nvSpPr>
        <p:spPr>
          <a:xfrm>
            <a:off x="5174305" y="2583027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3" name="Google Shape;5073;p61"/>
          <p:cNvSpPr txBox="1"/>
          <p:nvPr/>
        </p:nvSpPr>
        <p:spPr>
          <a:xfrm>
            <a:off x="5997032" y="3033458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4" name="Google Shape;5074;p61"/>
          <p:cNvSpPr txBox="1"/>
          <p:nvPr/>
        </p:nvSpPr>
        <p:spPr>
          <a:xfrm>
            <a:off x="5935327" y="2117241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5" name="Google Shape;5075;p61"/>
          <p:cNvSpPr txBox="1"/>
          <p:nvPr/>
        </p:nvSpPr>
        <p:spPr>
          <a:xfrm>
            <a:off x="4255594" y="1861315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6" name="Google Shape;5076;p61"/>
          <p:cNvSpPr txBox="1"/>
          <p:nvPr/>
        </p:nvSpPr>
        <p:spPr>
          <a:xfrm>
            <a:off x="3453435" y="1405766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77" name="Google Shape;5077;p61"/>
          <p:cNvGrpSpPr/>
          <p:nvPr/>
        </p:nvGrpSpPr>
        <p:grpSpPr>
          <a:xfrm>
            <a:off x="7391175" y="2426604"/>
            <a:ext cx="427480" cy="711995"/>
            <a:chOff x="4140" y="429"/>
            <a:chExt cx="1425" cy="2396"/>
          </a:xfrm>
        </p:grpSpPr>
        <p:sp>
          <p:nvSpPr>
            <p:cNvPr id="5078" name="Google Shape;5078;p61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9" name="Google Shape;5079;p61"/>
            <p:cNvSpPr/>
            <p:nvPr/>
          </p:nvSpPr>
          <p:spPr>
            <a:xfrm>
              <a:off x="4210" y="429"/>
              <a:ext cx="1046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0" name="Google Shape;5080;p61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1" name="Google Shape;5081;p61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2" name="Google Shape;5082;p61"/>
            <p:cNvSpPr/>
            <p:nvPr/>
          </p:nvSpPr>
          <p:spPr>
            <a:xfrm>
              <a:off x="4210" y="690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83" name="Google Shape;5083;p61"/>
            <p:cNvGrpSpPr/>
            <p:nvPr/>
          </p:nvGrpSpPr>
          <p:grpSpPr>
            <a:xfrm>
              <a:off x="4748" y="666"/>
              <a:ext cx="578" cy="150"/>
              <a:chOff x="613" y="2566"/>
              <a:chExt cx="721" cy="144"/>
            </a:xfrm>
          </p:grpSpPr>
          <p:sp>
            <p:nvSpPr>
              <p:cNvPr id="5084" name="Google Shape;5084;p61"/>
              <p:cNvSpPr/>
              <p:nvPr/>
            </p:nvSpPr>
            <p:spPr>
              <a:xfrm>
                <a:off x="613" y="2566"/>
                <a:ext cx="721" cy="14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5" name="Google Shape;5085;p61"/>
              <p:cNvSpPr/>
              <p:nvPr/>
            </p:nvSpPr>
            <p:spPr>
              <a:xfrm>
                <a:off x="625" y="2581"/>
                <a:ext cx="696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86" name="Google Shape;5086;p61"/>
            <p:cNvSpPr/>
            <p:nvPr/>
          </p:nvSpPr>
          <p:spPr>
            <a:xfrm>
              <a:off x="4220" y="1022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87" name="Google Shape;5087;p61"/>
            <p:cNvGrpSpPr/>
            <p:nvPr/>
          </p:nvGrpSpPr>
          <p:grpSpPr>
            <a:xfrm>
              <a:off x="4748" y="990"/>
              <a:ext cx="578" cy="134"/>
              <a:chOff x="615" y="2564"/>
              <a:chExt cx="721" cy="139"/>
            </a:xfrm>
          </p:grpSpPr>
          <p:sp>
            <p:nvSpPr>
              <p:cNvPr id="5088" name="Google Shape;5088;p61"/>
              <p:cNvSpPr/>
              <p:nvPr/>
            </p:nvSpPr>
            <p:spPr>
              <a:xfrm>
                <a:off x="615" y="2564"/>
                <a:ext cx="721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89" name="Google Shape;5089;p61"/>
              <p:cNvSpPr/>
              <p:nvPr/>
            </p:nvSpPr>
            <p:spPr>
              <a:xfrm>
                <a:off x="628" y="2581"/>
                <a:ext cx="69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90" name="Google Shape;5090;p61"/>
            <p:cNvSpPr/>
            <p:nvPr/>
          </p:nvSpPr>
          <p:spPr>
            <a:xfrm>
              <a:off x="4220" y="1354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1" name="Google Shape;5091;p61"/>
            <p:cNvSpPr/>
            <p:nvPr/>
          </p:nvSpPr>
          <p:spPr>
            <a:xfrm>
              <a:off x="4230" y="1655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92" name="Google Shape;5092;p61"/>
            <p:cNvGrpSpPr/>
            <p:nvPr/>
          </p:nvGrpSpPr>
          <p:grpSpPr>
            <a:xfrm>
              <a:off x="4738" y="1639"/>
              <a:ext cx="578" cy="142"/>
              <a:chOff x="618" y="2579"/>
              <a:chExt cx="720" cy="131"/>
            </a:xfrm>
          </p:grpSpPr>
          <p:sp>
            <p:nvSpPr>
              <p:cNvPr id="5093" name="Google Shape;5093;p61"/>
              <p:cNvSpPr/>
              <p:nvPr/>
            </p:nvSpPr>
            <p:spPr>
              <a:xfrm>
                <a:off x="618" y="2579"/>
                <a:ext cx="720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4" name="Google Shape;5094;p61"/>
              <p:cNvSpPr/>
              <p:nvPr/>
            </p:nvSpPr>
            <p:spPr>
              <a:xfrm>
                <a:off x="630" y="2586"/>
                <a:ext cx="695" cy="1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95" name="Google Shape;5095;p61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096" name="Google Shape;5096;p61"/>
            <p:cNvGrpSpPr/>
            <p:nvPr/>
          </p:nvGrpSpPr>
          <p:grpSpPr>
            <a:xfrm>
              <a:off x="4738" y="1330"/>
              <a:ext cx="588" cy="134"/>
              <a:chOff x="613" y="2571"/>
              <a:chExt cx="732" cy="134"/>
            </a:xfrm>
          </p:grpSpPr>
          <p:sp>
            <p:nvSpPr>
              <p:cNvPr id="5097" name="Google Shape;5097;p61"/>
              <p:cNvSpPr/>
              <p:nvPr/>
            </p:nvSpPr>
            <p:spPr>
              <a:xfrm>
                <a:off x="613" y="2571"/>
                <a:ext cx="732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98" name="Google Shape;5098;p61"/>
              <p:cNvSpPr/>
              <p:nvPr/>
            </p:nvSpPr>
            <p:spPr>
              <a:xfrm>
                <a:off x="625" y="2587"/>
                <a:ext cx="720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099" name="Google Shape;5099;p61"/>
            <p:cNvSpPr/>
            <p:nvPr/>
          </p:nvSpPr>
          <p:spPr>
            <a:xfrm>
              <a:off x="5246" y="429"/>
              <a:ext cx="70" cy="2285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0" name="Google Shape;5100;p61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1" name="Google Shape;5101;p61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2" name="Google Shape;5102;p61"/>
            <p:cNvSpPr/>
            <p:nvPr/>
          </p:nvSpPr>
          <p:spPr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3" name="Google Shape;5103;p61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4" name="Google Shape;5104;p61"/>
            <p:cNvSpPr/>
            <p:nvPr/>
          </p:nvSpPr>
          <p:spPr>
            <a:xfrm>
              <a:off x="4140" y="2675"/>
              <a:ext cx="1196" cy="150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5" name="Google Shape;5105;p61"/>
            <p:cNvSpPr/>
            <p:nvPr/>
          </p:nvSpPr>
          <p:spPr>
            <a:xfrm>
              <a:off x="4210" y="2714"/>
              <a:ext cx="1066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6" name="Google Shape;5106;p61"/>
            <p:cNvSpPr/>
            <p:nvPr/>
          </p:nvSpPr>
          <p:spPr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7" name="Google Shape;5107;p61"/>
            <p:cNvSpPr/>
            <p:nvPr/>
          </p:nvSpPr>
          <p:spPr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8" name="Google Shape;5108;p61"/>
            <p:cNvSpPr/>
            <p:nvPr/>
          </p:nvSpPr>
          <p:spPr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9" name="Google Shape;5109;p61"/>
            <p:cNvSpPr/>
            <p:nvPr/>
          </p:nvSpPr>
          <p:spPr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110" name="Google Shape;5110;p61"/>
          <p:cNvCxnSpPr/>
          <p:nvPr/>
        </p:nvCxnSpPr>
        <p:spPr>
          <a:xfrm>
            <a:off x="1682405" y="2744686"/>
            <a:ext cx="526774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11" name="Google Shape;5111;p61"/>
          <p:cNvCxnSpPr/>
          <p:nvPr/>
        </p:nvCxnSpPr>
        <p:spPr>
          <a:xfrm>
            <a:off x="6895267" y="2779855"/>
            <a:ext cx="526774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5112" name="Google Shape;5112;p61"/>
          <p:cNvGrpSpPr/>
          <p:nvPr/>
        </p:nvGrpSpPr>
        <p:grpSpPr>
          <a:xfrm>
            <a:off x="3414626" y="1982945"/>
            <a:ext cx="687402" cy="571677"/>
            <a:chOff x="1736090" y="2893762"/>
            <a:chExt cx="565150" cy="413310"/>
          </a:xfrm>
        </p:grpSpPr>
        <p:grpSp>
          <p:nvGrpSpPr>
            <p:cNvPr id="5113" name="Google Shape;5113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14" name="Google Shape;5114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5" name="Google Shape;5115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6" name="Google Shape;5116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7" name="Google Shape;5117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8" name="Google Shape;5118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19" name="Google Shape;5119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0" name="Google Shape;5120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21" name="Google Shape;5121;p61"/>
              <p:cNvCxnSpPr>
                <a:endCxn id="511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22" name="Google Shape;5122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23" name="Google Shape;5123;p61"/>
            <p:cNvGrpSpPr/>
            <p:nvPr/>
          </p:nvGrpSpPr>
          <p:grpSpPr>
            <a:xfrm>
              <a:off x="1844715" y="2907714"/>
              <a:ext cx="356365" cy="399358"/>
              <a:chOff x="741398" y="1743005"/>
              <a:chExt cx="356365" cy="399358"/>
            </a:xfrm>
          </p:grpSpPr>
          <p:sp>
            <p:nvSpPr>
              <p:cNvPr id="5124" name="Google Shape;5124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5" name="Google Shape;5125;p61"/>
              <p:cNvSpPr txBox="1"/>
              <p:nvPr/>
            </p:nvSpPr>
            <p:spPr>
              <a:xfrm>
                <a:off x="783895" y="1743005"/>
                <a:ext cx="288887" cy="3993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v</a:t>
                </a:r>
                <a:endParaRPr/>
              </a:p>
            </p:txBody>
          </p:sp>
        </p:grpSp>
      </p:grpSp>
      <p:grpSp>
        <p:nvGrpSpPr>
          <p:cNvPr id="5126" name="Google Shape;5126;p61"/>
          <p:cNvGrpSpPr/>
          <p:nvPr/>
        </p:nvGrpSpPr>
        <p:grpSpPr>
          <a:xfrm>
            <a:off x="4888811" y="1979830"/>
            <a:ext cx="687402" cy="480963"/>
            <a:chOff x="1736090" y="2893762"/>
            <a:chExt cx="565150" cy="347726"/>
          </a:xfrm>
        </p:grpSpPr>
        <p:grpSp>
          <p:nvGrpSpPr>
            <p:cNvPr id="5127" name="Google Shape;5127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28" name="Google Shape;5128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29" name="Google Shape;5129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0" name="Google Shape;5130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1" name="Google Shape;5131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2" name="Google Shape;5132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3" name="Google Shape;5133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4" name="Google Shape;5134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35" name="Google Shape;5135;p61"/>
              <p:cNvCxnSpPr>
                <a:endCxn id="5130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36" name="Google Shape;5136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37" name="Google Shape;5137;p61"/>
            <p:cNvGrpSpPr/>
            <p:nvPr/>
          </p:nvGrpSpPr>
          <p:grpSpPr>
            <a:xfrm>
              <a:off x="1844715" y="2907714"/>
              <a:ext cx="378664" cy="333774"/>
              <a:chOff x="741398" y="1743005"/>
              <a:chExt cx="378664" cy="333774"/>
            </a:xfrm>
          </p:grpSpPr>
          <p:sp>
            <p:nvSpPr>
              <p:cNvPr id="5138" name="Google Shape;5138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39" name="Google Shape;5139;p61"/>
              <p:cNvSpPr txBox="1"/>
              <p:nvPr/>
            </p:nvSpPr>
            <p:spPr>
              <a:xfrm>
                <a:off x="767915" y="1743005"/>
                <a:ext cx="352147" cy="333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w</a:t>
                </a:r>
                <a:endParaRPr/>
              </a:p>
            </p:txBody>
          </p:sp>
        </p:grpSp>
      </p:grpSp>
      <p:grpSp>
        <p:nvGrpSpPr>
          <p:cNvPr id="5140" name="Google Shape;5140;p61"/>
          <p:cNvGrpSpPr/>
          <p:nvPr/>
        </p:nvGrpSpPr>
        <p:grpSpPr>
          <a:xfrm>
            <a:off x="2206359" y="2517647"/>
            <a:ext cx="687402" cy="480963"/>
            <a:chOff x="1736090" y="2893762"/>
            <a:chExt cx="565150" cy="347726"/>
          </a:xfrm>
        </p:grpSpPr>
        <p:grpSp>
          <p:nvGrpSpPr>
            <p:cNvPr id="5141" name="Google Shape;5141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42" name="Google Shape;5142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3" name="Google Shape;5143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4" name="Google Shape;5144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5" name="Google Shape;5145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6" name="Google Shape;5146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7" name="Google Shape;5147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48" name="Google Shape;5148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49" name="Google Shape;5149;p61"/>
              <p:cNvCxnSpPr>
                <a:endCxn id="5144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50" name="Google Shape;5150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51" name="Google Shape;5151;p61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5152" name="Google Shape;5152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3" name="Google Shape;5153;p61"/>
              <p:cNvSpPr txBox="1"/>
              <p:nvPr/>
            </p:nvSpPr>
            <p:spPr>
              <a:xfrm>
                <a:off x="783895" y="1743005"/>
                <a:ext cx="292553" cy="333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u</a:t>
                </a:r>
                <a:endParaRPr/>
              </a:p>
            </p:txBody>
          </p:sp>
        </p:grpSp>
      </p:grpSp>
      <p:grpSp>
        <p:nvGrpSpPr>
          <p:cNvPr id="5154" name="Google Shape;5154;p61"/>
          <p:cNvGrpSpPr/>
          <p:nvPr/>
        </p:nvGrpSpPr>
        <p:grpSpPr>
          <a:xfrm>
            <a:off x="6285253" y="2579331"/>
            <a:ext cx="687402" cy="480963"/>
            <a:chOff x="1736090" y="2893762"/>
            <a:chExt cx="565150" cy="347726"/>
          </a:xfrm>
        </p:grpSpPr>
        <p:grpSp>
          <p:nvGrpSpPr>
            <p:cNvPr id="5155" name="Google Shape;5155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56" name="Google Shape;5156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7" name="Google Shape;5157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8" name="Google Shape;5158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59" name="Google Shape;5159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0" name="Google Shape;5160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1" name="Google Shape;5161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2" name="Google Shape;5162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63" name="Google Shape;5163;p61"/>
              <p:cNvCxnSpPr>
                <a:endCxn id="515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64" name="Google Shape;5164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65" name="Google Shape;5165;p61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5166" name="Google Shape;5166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67" name="Google Shape;5167;p61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z</a:t>
                </a:r>
                <a:endParaRPr/>
              </a:p>
            </p:txBody>
          </p:sp>
        </p:grpSp>
      </p:grpSp>
      <p:grpSp>
        <p:nvGrpSpPr>
          <p:cNvPr id="5168" name="Google Shape;5168;p61"/>
          <p:cNvGrpSpPr/>
          <p:nvPr/>
        </p:nvGrpSpPr>
        <p:grpSpPr>
          <a:xfrm>
            <a:off x="4927962" y="3152913"/>
            <a:ext cx="687402" cy="480963"/>
            <a:chOff x="1736090" y="2893762"/>
            <a:chExt cx="565150" cy="347726"/>
          </a:xfrm>
        </p:grpSpPr>
        <p:grpSp>
          <p:nvGrpSpPr>
            <p:cNvPr id="5169" name="Google Shape;5169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70" name="Google Shape;5170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1" name="Google Shape;5171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2" name="Google Shape;5172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3" name="Google Shape;5173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4" name="Google Shape;5174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5" name="Google Shape;5175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76" name="Google Shape;5176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77" name="Google Shape;5177;p61"/>
              <p:cNvCxnSpPr>
                <a:endCxn id="5172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78" name="Google Shape;5178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79" name="Google Shape;5179;p61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5180" name="Google Shape;5180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1" name="Google Shape;5181;p61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y</a:t>
                </a:r>
                <a:endParaRPr/>
              </a:p>
            </p:txBody>
          </p:sp>
        </p:grpSp>
      </p:grpSp>
      <p:grpSp>
        <p:nvGrpSpPr>
          <p:cNvPr id="5182" name="Google Shape;5182;p61"/>
          <p:cNvGrpSpPr/>
          <p:nvPr/>
        </p:nvGrpSpPr>
        <p:grpSpPr>
          <a:xfrm>
            <a:off x="3337414" y="3136841"/>
            <a:ext cx="687402" cy="480963"/>
            <a:chOff x="1736090" y="2893762"/>
            <a:chExt cx="565150" cy="347726"/>
          </a:xfrm>
        </p:grpSpPr>
        <p:grpSp>
          <p:nvGrpSpPr>
            <p:cNvPr id="5183" name="Google Shape;5183;p61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5184" name="Google Shape;5184;p61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5" name="Google Shape;5185;p61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6" name="Google Shape;5186;p61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7" name="Google Shape;5187;p61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8" name="Google Shape;5188;p61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89" name="Google Shape;5189;p61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0" name="Google Shape;5190;p61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191" name="Google Shape;5191;p61"/>
              <p:cNvCxnSpPr>
                <a:endCxn id="518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192" name="Google Shape;5192;p61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193" name="Google Shape;5193;p61"/>
            <p:cNvGrpSpPr/>
            <p:nvPr/>
          </p:nvGrpSpPr>
          <p:grpSpPr>
            <a:xfrm>
              <a:off x="1844715" y="2907714"/>
              <a:ext cx="356365" cy="333774"/>
              <a:chOff x="741398" y="1743005"/>
              <a:chExt cx="356365" cy="333774"/>
            </a:xfrm>
          </p:grpSpPr>
          <p:sp>
            <p:nvSpPr>
              <p:cNvPr id="5194" name="Google Shape;5194;p61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195" name="Google Shape;5195;p61"/>
              <p:cNvSpPr txBox="1"/>
              <p:nvPr/>
            </p:nvSpPr>
            <p:spPr>
              <a:xfrm>
                <a:off x="783895" y="1743005"/>
                <a:ext cx="278343" cy="3337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x</a:t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4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0" name="Shape 5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5201" name="Google Shape;520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8487" y="847725"/>
            <a:ext cx="6263659" cy="194956"/>
          </a:xfrm>
          <a:prstGeom prst="rect">
            <a:avLst/>
          </a:prstGeom>
          <a:noFill/>
          <a:ln>
            <a:noFill/>
          </a:ln>
        </p:spPr>
      </p:pic>
      <p:sp>
        <p:nvSpPr>
          <p:cNvPr id="5202" name="Google Shape;5202;p62"/>
          <p:cNvSpPr txBox="1"/>
          <p:nvPr>
            <p:ph type="title"/>
          </p:nvPr>
        </p:nvSpPr>
        <p:spPr>
          <a:xfrm>
            <a:off x="530774" y="170272"/>
            <a:ext cx="777240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Traffic engineering: difficult</a:t>
            </a:r>
            <a:endParaRPr/>
          </a:p>
        </p:txBody>
      </p:sp>
      <p:sp>
        <p:nvSpPr>
          <p:cNvPr id="5203" name="Google Shape;5203;p62"/>
          <p:cNvSpPr txBox="1"/>
          <p:nvPr/>
        </p:nvSpPr>
        <p:spPr>
          <a:xfrm>
            <a:off x="944898" y="4078636"/>
            <a:ext cx="7417563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Q: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if network operator wants to split  u-to-z traffic along uvwz </a:t>
            </a:r>
            <a:r>
              <a:rPr i="1"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and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uxyz (load balancing)?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can’t do it (or need a new routing algorithm)</a:t>
            </a:r>
            <a:endParaRPr/>
          </a:p>
        </p:txBody>
      </p:sp>
      <p:sp>
        <p:nvSpPr>
          <p:cNvPr id="5204" name="Google Shape;5204;p62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205" name="Google Shape;5205;p6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grpSp>
        <p:nvGrpSpPr>
          <p:cNvPr id="5206" name="Google Shape;5206;p62"/>
          <p:cNvGrpSpPr/>
          <p:nvPr/>
        </p:nvGrpSpPr>
        <p:grpSpPr>
          <a:xfrm>
            <a:off x="943464" y="1363093"/>
            <a:ext cx="6875191" cy="2404002"/>
            <a:chOff x="943464" y="1363093"/>
            <a:chExt cx="6875191" cy="2404002"/>
          </a:xfrm>
        </p:grpSpPr>
        <p:grpSp>
          <p:nvGrpSpPr>
            <p:cNvPr id="5207" name="Google Shape;5207;p62"/>
            <p:cNvGrpSpPr/>
            <p:nvPr/>
          </p:nvGrpSpPr>
          <p:grpSpPr>
            <a:xfrm flipH="1">
              <a:off x="943464" y="2441244"/>
              <a:ext cx="855053" cy="655887"/>
              <a:chOff x="2839" y="3501"/>
              <a:chExt cx="755" cy="803"/>
            </a:xfrm>
          </p:grpSpPr>
          <p:pic>
            <p:nvPicPr>
              <p:cNvPr descr="desktop_computer_stylized_medium" id="5208" name="Google Shape;5208;p6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2839" y="3501"/>
                <a:ext cx="755" cy="80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209" name="Google Shape;5209;p62"/>
              <p:cNvSpPr/>
              <p:nvPr/>
            </p:nvSpPr>
            <p:spPr>
              <a:xfrm>
                <a:off x="2916" y="3578"/>
                <a:ext cx="356" cy="368"/>
              </a:xfrm>
              <a:custGeom>
                <a:rect b="b" l="l" r="r" t="t"/>
                <a:pathLst>
                  <a:path extrusionOk="0" h="368" w="356">
                    <a:moveTo>
                      <a:pt x="0" y="0"/>
                    </a:moveTo>
                    <a:lnTo>
                      <a:pt x="300" y="14"/>
                    </a:lnTo>
                    <a:lnTo>
                      <a:pt x="356" y="294"/>
                    </a:lnTo>
                    <a:lnTo>
                      <a:pt x="78" y="368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000099"/>
                  </a:gs>
                  <a:gs pos="100000">
                    <a:schemeClr val="lt1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210" name="Google Shape;5210;p62"/>
            <p:cNvSpPr/>
            <p:nvPr/>
          </p:nvSpPr>
          <p:spPr>
            <a:xfrm>
              <a:off x="2059747" y="1363093"/>
              <a:ext cx="5142041" cy="2404002"/>
            </a:xfrm>
            <a:custGeom>
              <a:rect b="b" l="l" r="r" t="t"/>
              <a:pathLst>
                <a:path extrusionOk="0" h="1409" w="2250">
                  <a:moveTo>
                    <a:pt x="0" y="624"/>
                  </a:moveTo>
                  <a:cubicBezTo>
                    <a:pt x="5" y="506"/>
                    <a:pt x="131" y="419"/>
                    <a:pt x="219" y="321"/>
                  </a:cubicBezTo>
                  <a:cubicBezTo>
                    <a:pt x="307" y="223"/>
                    <a:pt x="307" y="70"/>
                    <a:pt x="529" y="35"/>
                  </a:cubicBezTo>
                  <a:cubicBezTo>
                    <a:pt x="751" y="0"/>
                    <a:pt x="1311" y="36"/>
                    <a:pt x="1551" y="111"/>
                  </a:cubicBezTo>
                  <a:cubicBezTo>
                    <a:pt x="1791" y="186"/>
                    <a:pt x="1860" y="351"/>
                    <a:pt x="1968" y="483"/>
                  </a:cubicBezTo>
                  <a:cubicBezTo>
                    <a:pt x="2076" y="615"/>
                    <a:pt x="2250" y="767"/>
                    <a:pt x="2199" y="906"/>
                  </a:cubicBezTo>
                  <a:cubicBezTo>
                    <a:pt x="2148" y="1045"/>
                    <a:pt x="1860" y="1234"/>
                    <a:pt x="1659" y="1314"/>
                  </a:cubicBezTo>
                  <a:cubicBezTo>
                    <a:pt x="1458" y="1394"/>
                    <a:pt x="1192" y="1379"/>
                    <a:pt x="993" y="1386"/>
                  </a:cubicBezTo>
                  <a:cubicBezTo>
                    <a:pt x="794" y="1393"/>
                    <a:pt x="613" y="1409"/>
                    <a:pt x="465" y="1356"/>
                  </a:cubicBezTo>
                  <a:cubicBezTo>
                    <a:pt x="317" y="1303"/>
                    <a:pt x="180" y="1190"/>
                    <a:pt x="102" y="1068"/>
                  </a:cubicBezTo>
                  <a:cubicBezTo>
                    <a:pt x="24" y="946"/>
                    <a:pt x="21" y="716"/>
                    <a:pt x="0" y="624"/>
                  </a:cubicBez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1" name="Google Shape;5211;p62"/>
            <p:cNvSpPr/>
            <p:nvPr/>
          </p:nvSpPr>
          <p:spPr>
            <a:xfrm>
              <a:off x="2834105" y="2267385"/>
              <a:ext cx="781590" cy="317349"/>
            </a:xfrm>
            <a:custGeom>
              <a:rect b="b" l="l" r="r" t="t"/>
              <a:pathLst>
                <a:path extrusionOk="0" h="186" w="342">
                  <a:moveTo>
                    <a:pt x="0" y="186"/>
                  </a:moveTo>
                  <a:lnTo>
                    <a:pt x="342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2" name="Google Shape;5212;p62"/>
            <p:cNvSpPr/>
            <p:nvPr/>
          </p:nvSpPr>
          <p:spPr>
            <a:xfrm>
              <a:off x="5254292" y="2313451"/>
              <a:ext cx="2285" cy="890624"/>
            </a:xfrm>
            <a:custGeom>
              <a:rect b="b" l="l" r="r" t="t"/>
              <a:pathLst>
                <a:path extrusionOk="0" h="522" w="1">
                  <a:moveTo>
                    <a:pt x="0" y="0"/>
                  </a:moveTo>
                  <a:lnTo>
                    <a:pt x="0" y="522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3" name="Google Shape;5213;p62"/>
            <p:cNvSpPr/>
            <p:nvPr/>
          </p:nvSpPr>
          <p:spPr>
            <a:xfrm>
              <a:off x="3670544" y="2323688"/>
              <a:ext cx="2285" cy="916217"/>
            </a:xfrm>
            <a:custGeom>
              <a:rect b="b" l="l" r="r" t="t"/>
              <a:pathLst>
                <a:path extrusionOk="0" h="537" w="1">
                  <a:moveTo>
                    <a:pt x="0" y="0"/>
                  </a:moveTo>
                  <a:lnTo>
                    <a:pt x="0" y="537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4" name="Google Shape;5214;p62"/>
            <p:cNvSpPr/>
            <p:nvPr/>
          </p:nvSpPr>
          <p:spPr>
            <a:xfrm>
              <a:off x="4017205" y="2298095"/>
              <a:ext cx="1182239" cy="1038973"/>
            </a:xfrm>
            <a:custGeom>
              <a:rect b="b" l="l" r="r" t="t"/>
              <a:pathLst>
                <a:path extrusionOk="0" h="174" w="378">
                  <a:moveTo>
                    <a:pt x="0" y="174"/>
                  </a:moveTo>
                  <a:lnTo>
                    <a:pt x="378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5" name="Google Shape;5215;p62"/>
            <p:cNvSpPr/>
            <p:nvPr/>
          </p:nvSpPr>
          <p:spPr>
            <a:xfrm>
              <a:off x="5617663" y="2891845"/>
              <a:ext cx="836439" cy="460668"/>
            </a:xfrm>
            <a:custGeom>
              <a:rect b="b" l="l" r="r" t="t"/>
              <a:pathLst>
                <a:path extrusionOk="0" h="270" w="366">
                  <a:moveTo>
                    <a:pt x="0" y="270"/>
                  </a:moveTo>
                  <a:lnTo>
                    <a:pt x="366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6" name="Google Shape;5216;p62"/>
            <p:cNvSpPr/>
            <p:nvPr/>
          </p:nvSpPr>
          <p:spPr>
            <a:xfrm flipH="1" rot="10800000">
              <a:off x="4022465" y="3327268"/>
              <a:ext cx="908330" cy="45719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7" name="Google Shape;5217;p62"/>
            <p:cNvSpPr/>
            <p:nvPr/>
          </p:nvSpPr>
          <p:spPr>
            <a:xfrm>
              <a:off x="2710696" y="2820186"/>
              <a:ext cx="630757" cy="450430"/>
            </a:xfrm>
            <a:custGeom>
              <a:rect b="b" l="l" r="r" t="t"/>
              <a:pathLst>
                <a:path extrusionOk="0" h="264" w="276">
                  <a:moveTo>
                    <a:pt x="276" y="264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8" name="Google Shape;5218;p62"/>
            <p:cNvSpPr/>
            <p:nvPr/>
          </p:nvSpPr>
          <p:spPr>
            <a:xfrm>
              <a:off x="4047627" y="2195725"/>
              <a:ext cx="836439" cy="1706"/>
            </a:xfrm>
            <a:custGeom>
              <a:rect b="b" l="l" r="r" t="t"/>
              <a:pathLst>
                <a:path extrusionOk="0" h="1" w="366">
                  <a:moveTo>
                    <a:pt x="366" y="0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9" name="Google Shape;5219;p62"/>
            <p:cNvSpPr/>
            <p:nvPr/>
          </p:nvSpPr>
          <p:spPr>
            <a:xfrm>
              <a:off x="5572253" y="2248471"/>
              <a:ext cx="922986" cy="397685"/>
            </a:xfrm>
            <a:custGeom>
              <a:rect b="b" l="l" r="r" t="t"/>
              <a:pathLst>
                <a:path extrusionOk="0" h="267" w="396">
                  <a:moveTo>
                    <a:pt x="396" y="267"/>
                  </a:moveTo>
                  <a:lnTo>
                    <a:pt x="0" y="0"/>
                  </a:ln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0" name="Google Shape;5220;p62"/>
            <p:cNvSpPr/>
            <p:nvPr/>
          </p:nvSpPr>
          <p:spPr>
            <a:xfrm>
              <a:off x="2580431" y="1458657"/>
              <a:ext cx="2536740" cy="1100484"/>
            </a:xfrm>
            <a:custGeom>
              <a:rect b="b" l="l" r="r" t="t"/>
              <a:pathLst>
                <a:path extrusionOk="0" h="645" w="1110">
                  <a:moveTo>
                    <a:pt x="1110" y="342"/>
                  </a:moveTo>
                  <a:cubicBezTo>
                    <a:pt x="1104" y="0"/>
                    <a:pt x="21" y="63"/>
                    <a:pt x="0" y="645"/>
                  </a:cubicBezTo>
                </a:path>
              </a:pathLst>
            </a:cu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1" name="Google Shape;5221;p62"/>
            <p:cNvSpPr txBox="1"/>
            <p:nvPr/>
          </p:nvSpPr>
          <p:spPr>
            <a:xfrm>
              <a:off x="2822678" y="2178663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2" name="Google Shape;5222;p62"/>
            <p:cNvSpPr txBox="1"/>
            <p:nvPr/>
          </p:nvSpPr>
          <p:spPr>
            <a:xfrm>
              <a:off x="3617981" y="2552316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3" name="Google Shape;5223;p62"/>
            <p:cNvSpPr txBox="1"/>
            <p:nvPr/>
          </p:nvSpPr>
          <p:spPr>
            <a:xfrm>
              <a:off x="2623853" y="2915732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4" name="Google Shape;5224;p62"/>
            <p:cNvSpPr txBox="1"/>
            <p:nvPr/>
          </p:nvSpPr>
          <p:spPr>
            <a:xfrm>
              <a:off x="4495556" y="2710990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5" name="Google Shape;5225;p62"/>
            <p:cNvSpPr txBox="1"/>
            <p:nvPr/>
          </p:nvSpPr>
          <p:spPr>
            <a:xfrm>
              <a:off x="4351579" y="3314977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6" name="Google Shape;5226;p62"/>
            <p:cNvSpPr txBox="1"/>
            <p:nvPr/>
          </p:nvSpPr>
          <p:spPr>
            <a:xfrm>
              <a:off x="5174305" y="2583027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7" name="Google Shape;5227;p62"/>
            <p:cNvSpPr txBox="1"/>
            <p:nvPr/>
          </p:nvSpPr>
          <p:spPr>
            <a:xfrm>
              <a:off x="5997032" y="3033458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8" name="Google Shape;5228;p62"/>
            <p:cNvSpPr txBox="1"/>
            <p:nvPr/>
          </p:nvSpPr>
          <p:spPr>
            <a:xfrm>
              <a:off x="5935327" y="2117241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9" name="Google Shape;5229;p62"/>
            <p:cNvSpPr txBox="1"/>
            <p:nvPr/>
          </p:nvSpPr>
          <p:spPr>
            <a:xfrm>
              <a:off x="4255594" y="1861315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0" name="Google Shape;5230;p62"/>
            <p:cNvSpPr txBox="1"/>
            <p:nvPr/>
          </p:nvSpPr>
          <p:spPr>
            <a:xfrm>
              <a:off x="3453435" y="1405766"/>
              <a:ext cx="447929" cy="3941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231" name="Google Shape;5231;p62"/>
            <p:cNvGrpSpPr/>
            <p:nvPr/>
          </p:nvGrpSpPr>
          <p:grpSpPr>
            <a:xfrm>
              <a:off x="7391175" y="2426604"/>
              <a:ext cx="427480" cy="711995"/>
              <a:chOff x="4140" y="429"/>
              <a:chExt cx="1425" cy="2396"/>
            </a:xfrm>
          </p:grpSpPr>
          <p:sp>
            <p:nvSpPr>
              <p:cNvPr id="5232" name="Google Shape;5232;p62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3" name="Google Shape;5233;p62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4" name="Google Shape;5234;p62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5" name="Google Shape;5235;p62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36" name="Google Shape;5236;p62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37" name="Google Shape;5237;p62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5238" name="Google Shape;5238;p62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39" name="Google Shape;5239;p62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40" name="Google Shape;5240;p62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41" name="Google Shape;5241;p62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5242" name="Google Shape;5242;p62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43" name="Google Shape;5243;p62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44" name="Google Shape;5244;p62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45" name="Google Shape;5245;p62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46" name="Google Shape;5246;p62"/>
              <p:cNvGrpSpPr/>
              <p:nvPr/>
            </p:nvGrpSpPr>
            <p:grpSpPr>
              <a:xfrm>
                <a:off x="4738" y="1639"/>
                <a:ext cx="578" cy="142"/>
                <a:chOff x="618" y="2579"/>
                <a:chExt cx="720" cy="131"/>
              </a:xfrm>
            </p:grpSpPr>
            <p:sp>
              <p:nvSpPr>
                <p:cNvPr id="5247" name="Google Shape;5247;p62"/>
                <p:cNvSpPr/>
                <p:nvPr/>
              </p:nvSpPr>
              <p:spPr>
                <a:xfrm>
                  <a:off x="618" y="2579"/>
                  <a:ext cx="720" cy="131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48" name="Google Shape;5248;p62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49" name="Google Shape;5249;p62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250" name="Google Shape;5250;p62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5251" name="Google Shape;5251;p62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52" name="Google Shape;5252;p62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253" name="Google Shape;5253;p62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4" name="Google Shape;5254;p62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5" name="Google Shape;5255;p62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6" name="Google Shape;5256;p62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7" name="Google Shape;5257;p62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8" name="Google Shape;5258;p62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59" name="Google Shape;5259;p62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0" name="Google Shape;5260;p62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1" name="Google Shape;5261;p62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2" name="Google Shape;5262;p62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263" name="Google Shape;5263;p62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5264" name="Google Shape;5264;p62"/>
            <p:cNvCxnSpPr/>
            <p:nvPr/>
          </p:nvCxnSpPr>
          <p:spPr>
            <a:xfrm>
              <a:off x="1682405" y="2744686"/>
              <a:ext cx="526774" cy="0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265" name="Google Shape;5265;p62"/>
            <p:cNvCxnSpPr/>
            <p:nvPr/>
          </p:nvCxnSpPr>
          <p:spPr>
            <a:xfrm>
              <a:off x="6895267" y="2779855"/>
              <a:ext cx="526774" cy="0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5266" name="Google Shape;5266;p62"/>
            <p:cNvGrpSpPr/>
            <p:nvPr/>
          </p:nvGrpSpPr>
          <p:grpSpPr>
            <a:xfrm>
              <a:off x="3414626" y="1982945"/>
              <a:ext cx="687402" cy="571677"/>
              <a:chOff x="1736090" y="2893762"/>
              <a:chExt cx="565150" cy="413310"/>
            </a:xfrm>
          </p:grpSpPr>
          <p:grpSp>
            <p:nvGrpSpPr>
              <p:cNvPr id="5267" name="Google Shape;5267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268" name="Google Shape;5268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69" name="Google Shape;5269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0" name="Google Shape;5270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1" name="Google Shape;5271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2" name="Google Shape;5272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3" name="Google Shape;5273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4" name="Google Shape;5274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275" name="Google Shape;5275;p62"/>
                <p:cNvCxnSpPr>
                  <a:endCxn id="527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276" name="Google Shape;5276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277" name="Google Shape;5277;p62"/>
              <p:cNvGrpSpPr/>
              <p:nvPr/>
            </p:nvGrpSpPr>
            <p:grpSpPr>
              <a:xfrm>
                <a:off x="1844715" y="2907714"/>
                <a:ext cx="356365" cy="399358"/>
                <a:chOff x="741398" y="1743005"/>
                <a:chExt cx="356365" cy="399358"/>
              </a:xfrm>
            </p:grpSpPr>
            <p:sp>
              <p:nvSpPr>
                <p:cNvPr id="5278" name="Google Shape;5278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79" name="Google Shape;5279;p62"/>
                <p:cNvSpPr txBox="1"/>
                <p:nvPr/>
              </p:nvSpPr>
              <p:spPr>
                <a:xfrm>
                  <a:off x="783895" y="1743005"/>
                  <a:ext cx="288887" cy="39935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v</a:t>
                  </a:r>
                  <a:endParaRPr/>
                </a:p>
              </p:txBody>
            </p:sp>
          </p:grpSp>
        </p:grpSp>
        <p:grpSp>
          <p:nvGrpSpPr>
            <p:cNvPr id="5280" name="Google Shape;5280;p62"/>
            <p:cNvGrpSpPr/>
            <p:nvPr/>
          </p:nvGrpSpPr>
          <p:grpSpPr>
            <a:xfrm>
              <a:off x="4888811" y="1979830"/>
              <a:ext cx="687402" cy="480963"/>
              <a:chOff x="1736090" y="2893762"/>
              <a:chExt cx="565150" cy="347726"/>
            </a:xfrm>
          </p:grpSpPr>
          <p:grpSp>
            <p:nvGrpSpPr>
              <p:cNvPr id="5281" name="Google Shape;5281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282" name="Google Shape;5282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3" name="Google Shape;5283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4" name="Google Shape;5284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5" name="Google Shape;5285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6" name="Google Shape;5286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7" name="Google Shape;5287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88" name="Google Shape;5288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289" name="Google Shape;5289;p62"/>
                <p:cNvCxnSpPr>
                  <a:endCxn id="5284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290" name="Google Shape;5290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291" name="Google Shape;5291;p62"/>
              <p:cNvGrpSpPr/>
              <p:nvPr/>
            </p:nvGrpSpPr>
            <p:grpSpPr>
              <a:xfrm>
                <a:off x="1844715" y="2907714"/>
                <a:ext cx="378664" cy="333774"/>
                <a:chOff x="741398" y="1743005"/>
                <a:chExt cx="378664" cy="333774"/>
              </a:xfrm>
            </p:grpSpPr>
            <p:sp>
              <p:nvSpPr>
                <p:cNvPr id="5292" name="Google Shape;5292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3" name="Google Shape;5293;p62"/>
                <p:cNvSpPr txBox="1"/>
                <p:nvPr/>
              </p:nvSpPr>
              <p:spPr>
                <a:xfrm>
                  <a:off x="767915" y="1743005"/>
                  <a:ext cx="352147" cy="333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w</a:t>
                  </a:r>
                  <a:endParaRPr/>
                </a:p>
              </p:txBody>
            </p:sp>
          </p:grpSp>
        </p:grpSp>
        <p:grpSp>
          <p:nvGrpSpPr>
            <p:cNvPr id="5294" name="Google Shape;5294;p62"/>
            <p:cNvGrpSpPr/>
            <p:nvPr/>
          </p:nvGrpSpPr>
          <p:grpSpPr>
            <a:xfrm>
              <a:off x="2206359" y="2517647"/>
              <a:ext cx="687402" cy="480963"/>
              <a:chOff x="1736090" y="2893762"/>
              <a:chExt cx="565150" cy="347726"/>
            </a:xfrm>
          </p:grpSpPr>
          <p:grpSp>
            <p:nvGrpSpPr>
              <p:cNvPr id="5295" name="Google Shape;5295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296" name="Google Shape;5296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7" name="Google Shape;5297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8" name="Google Shape;5298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299" name="Google Shape;5299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00" name="Google Shape;5300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01" name="Google Shape;5301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02" name="Google Shape;5302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03" name="Google Shape;5303;p62"/>
                <p:cNvCxnSpPr>
                  <a:endCxn id="5298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304" name="Google Shape;5304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305" name="Google Shape;5305;p6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5306" name="Google Shape;5306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07" name="Google Shape;5307;p62"/>
                <p:cNvSpPr txBox="1"/>
                <p:nvPr/>
              </p:nvSpPr>
              <p:spPr>
                <a:xfrm>
                  <a:off x="783895" y="1743005"/>
                  <a:ext cx="292553" cy="333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u</a:t>
                  </a:r>
                  <a:endParaRPr/>
                </a:p>
              </p:txBody>
            </p:sp>
          </p:grpSp>
        </p:grpSp>
        <p:grpSp>
          <p:nvGrpSpPr>
            <p:cNvPr id="5308" name="Google Shape;5308;p62"/>
            <p:cNvGrpSpPr/>
            <p:nvPr/>
          </p:nvGrpSpPr>
          <p:grpSpPr>
            <a:xfrm>
              <a:off x="6285253" y="2579331"/>
              <a:ext cx="687402" cy="480963"/>
              <a:chOff x="1736090" y="2893762"/>
              <a:chExt cx="565150" cy="347726"/>
            </a:xfrm>
          </p:grpSpPr>
          <p:grpSp>
            <p:nvGrpSpPr>
              <p:cNvPr id="5309" name="Google Shape;5309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310" name="Google Shape;5310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1" name="Google Shape;5311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2" name="Google Shape;5312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3" name="Google Shape;5313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4" name="Google Shape;5314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5" name="Google Shape;5315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16" name="Google Shape;5316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17" name="Google Shape;5317;p62"/>
                <p:cNvCxnSpPr>
                  <a:endCxn id="5312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318" name="Google Shape;5318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319" name="Google Shape;5319;p6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5320" name="Google Shape;5320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1" name="Google Shape;5321;p62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z</a:t>
                  </a:r>
                  <a:endParaRPr/>
                </a:p>
              </p:txBody>
            </p:sp>
          </p:grpSp>
        </p:grpSp>
        <p:grpSp>
          <p:nvGrpSpPr>
            <p:cNvPr id="5322" name="Google Shape;5322;p62"/>
            <p:cNvGrpSpPr/>
            <p:nvPr/>
          </p:nvGrpSpPr>
          <p:grpSpPr>
            <a:xfrm>
              <a:off x="4927962" y="3152913"/>
              <a:ext cx="687402" cy="480963"/>
              <a:chOff x="1736090" y="2893762"/>
              <a:chExt cx="565150" cy="347726"/>
            </a:xfrm>
          </p:grpSpPr>
          <p:grpSp>
            <p:nvGrpSpPr>
              <p:cNvPr id="5323" name="Google Shape;5323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324" name="Google Shape;5324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5" name="Google Shape;5325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6" name="Google Shape;5326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7" name="Google Shape;5327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8" name="Google Shape;5328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29" name="Google Shape;5329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0" name="Google Shape;5330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31" name="Google Shape;5331;p62"/>
                <p:cNvCxnSpPr>
                  <a:endCxn id="5326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332" name="Google Shape;5332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333" name="Google Shape;5333;p6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5334" name="Google Shape;5334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5" name="Google Shape;5335;p62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y</a:t>
                  </a:r>
                  <a:endParaRPr/>
                </a:p>
              </p:txBody>
            </p:sp>
          </p:grpSp>
        </p:grpSp>
        <p:grpSp>
          <p:nvGrpSpPr>
            <p:cNvPr id="5336" name="Google Shape;5336;p62"/>
            <p:cNvGrpSpPr/>
            <p:nvPr/>
          </p:nvGrpSpPr>
          <p:grpSpPr>
            <a:xfrm>
              <a:off x="3337414" y="3136841"/>
              <a:ext cx="687402" cy="480963"/>
              <a:chOff x="1736090" y="2893762"/>
              <a:chExt cx="565150" cy="347726"/>
            </a:xfrm>
          </p:grpSpPr>
          <p:grpSp>
            <p:nvGrpSpPr>
              <p:cNvPr id="5337" name="Google Shape;5337;p62"/>
              <p:cNvGrpSpPr/>
              <p:nvPr/>
            </p:nvGrpSpPr>
            <p:grpSpPr>
              <a:xfrm>
                <a:off x="1736090" y="2893762"/>
                <a:ext cx="565150" cy="292100"/>
                <a:chOff x="1871277" y="1576300"/>
                <a:chExt cx="1128371" cy="437861"/>
              </a:xfrm>
            </p:grpSpPr>
            <p:sp>
              <p:nvSpPr>
                <p:cNvPr id="5338" name="Google Shape;5338;p62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39" name="Google Shape;5339;p62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0" name="Google Shape;5340;p62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1" name="Google Shape;5341;p62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2" name="Google Shape;5342;p62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3" name="Google Shape;5343;p62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4" name="Google Shape;5344;p62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345" name="Google Shape;5345;p62"/>
                <p:cNvCxnSpPr>
                  <a:endCxn id="5340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346" name="Google Shape;5346;p62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347" name="Google Shape;5347;p62"/>
              <p:cNvGrpSpPr/>
              <p:nvPr/>
            </p:nvGrpSpPr>
            <p:grpSpPr>
              <a:xfrm>
                <a:off x="1844715" y="2907714"/>
                <a:ext cx="356365" cy="333774"/>
                <a:chOff x="741398" y="1743005"/>
                <a:chExt cx="356365" cy="333774"/>
              </a:xfrm>
            </p:grpSpPr>
            <p:sp>
              <p:nvSpPr>
                <p:cNvPr id="5348" name="Google Shape;5348;p62"/>
                <p:cNvSpPr/>
                <p:nvPr/>
              </p:nvSpPr>
              <p:spPr>
                <a:xfrm>
                  <a:off x="741398" y="1850752"/>
                  <a:ext cx="356365" cy="168450"/>
                </a:xfrm>
                <a:prstGeom prst="ellipse">
                  <a:avLst/>
                </a:prstGeom>
                <a:solidFill>
                  <a:schemeClr val="lt1">
                    <a:alpha val="75686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349" name="Google Shape;5349;p62"/>
                <p:cNvSpPr txBox="1"/>
                <p:nvPr/>
              </p:nvSpPr>
              <p:spPr>
                <a:xfrm>
                  <a:off x="783895" y="1743005"/>
                  <a:ext cx="278343" cy="333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24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x</a:t>
                  </a:r>
                  <a:endParaRPr/>
                </a:p>
              </p:txBody>
            </p:sp>
          </p:grpSp>
        </p:grpSp>
      </p:grpSp>
      <p:grpSp>
        <p:nvGrpSpPr>
          <p:cNvPr id="5350" name="Google Shape;5350;p62"/>
          <p:cNvGrpSpPr/>
          <p:nvPr/>
        </p:nvGrpSpPr>
        <p:grpSpPr>
          <a:xfrm>
            <a:off x="1824193" y="2137617"/>
            <a:ext cx="1838752" cy="1207922"/>
            <a:chOff x="1800839" y="2199110"/>
            <a:chExt cx="1838752" cy="1207922"/>
          </a:xfrm>
        </p:grpSpPr>
        <p:sp>
          <p:nvSpPr>
            <p:cNvPr id="5351" name="Google Shape;5351;p62"/>
            <p:cNvSpPr/>
            <p:nvPr/>
          </p:nvSpPr>
          <p:spPr>
            <a:xfrm>
              <a:off x="1800839" y="2199110"/>
              <a:ext cx="1838752" cy="549777"/>
            </a:xfrm>
            <a:custGeom>
              <a:rect b="b" l="l" r="r" t="t"/>
              <a:pathLst>
                <a:path extrusionOk="0" h="630627" w="1802341">
                  <a:moveTo>
                    <a:pt x="0" y="630627"/>
                  </a:moveTo>
                  <a:lnTo>
                    <a:pt x="818495" y="611670"/>
                  </a:lnTo>
                  <a:lnTo>
                    <a:pt x="1802341" y="0"/>
                  </a:lnTo>
                </a:path>
              </a:pathLst>
            </a:custGeom>
            <a:noFill/>
            <a:ln cap="flat" cmpd="sng" w="508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2" name="Google Shape;5352;p62"/>
            <p:cNvSpPr/>
            <p:nvPr/>
          </p:nvSpPr>
          <p:spPr>
            <a:xfrm flipH="1" rot="10800000">
              <a:off x="1801588" y="2749626"/>
              <a:ext cx="1741891" cy="657406"/>
            </a:xfrm>
            <a:custGeom>
              <a:rect b="b" l="l" r="r" t="t"/>
              <a:pathLst>
                <a:path extrusionOk="0" h="754084" w="1707398">
                  <a:moveTo>
                    <a:pt x="0" y="754084"/>
                  </a:moveTo>
                  <a:lnTo>
                    <a:pt x="818495" y="735127"/>
                  </a:lnTo>
                  <a:lnTo>
                    <a:pt x="1707398" y="0"/>
                  </a:lnTo>
                </a:path>
              </a:pathLst>
            </a:custGeom>
            <a:noFill/>
            <a:ln cap="flat" cmpd="sng" w="50800">
              <a:solidFill>
                <a:srgbClr val="CC0000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7" name="Shape 5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58" name="Google Shape;5358;p63"/>
          <p:cNvGrpSpPr/>
          <p:nvPr/>
        </p:nvGrpSpPr>
        <p:grpSpPr>
          <a:xfrm flipH="1">
            <a:off x="943464" y="2441244"/>
            <a:ext cx="855053" cy="655887"/>
            <a:chOff x="2839" y="3501"/>
            <a:chExt cx="755" cy="803"/>
          </a:xfrm>
        </p:grpSpPr>
        <p:pic>
          <p:nvPicPr>
            <p:cNvPr descr="desktop_computer_stylized_medium" id="5359" name="Google Shape;5359;p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839" y="3501"/>
              <a:ext cx="755" cy="8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60" name="Google Shape;5360;p63"/>
            <p:cNvSpPr/>
            <p:nvPr/>
          </p:nvSpPr>
          <p:spPr>
            <a:xfrm>
              <a:off x="2916" y="3578"/>
              <a:ext cx="356" cy="368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5361" name="Google Shape;5361;p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487" y="847725"/>
            <a:ext cx="6263659" cy="194956"/>
          </a:xfrm>
          <a:prstGeom prst="rect">
            <a:avLst/>
          </a:prstGeom>
          <a:noFill/>
          <a:ln>
            <a:noFill/>
          </a:ln>
        </p:spPr>
      </p:pic>
      <p:sp>
        <p:nvSpPr>
          <p:cNvPr id="5362" name="Google Shape;5362;p63"/>
          <p:cNvSpPr/>
          <p:nvPr/>
        </p:nvSpPr>
        <p:spPr>
          <a:xfrm>
            <a:off x="2066227" y="1330694"/>
            <a:ext cx="5142041" cy="2404002"/>
          </a:xfrm>
          <a:custGeom>
            <a:rect b="b" l="l" r="r" t="t"/>
            <a:pathLst>
              <a:path extrusionOk="0" h="1409" w="2250">
                <a:moveTo>
                  <a:pt x="0" y="624"/>
                </a:moveTo>
                <a:cubicBezTo>
                  <a:pt x="5" y="506"/>
                  <a:pt x="131" y="419"/>
                  <a:pt x="219" y="321"/>
                </a:cubicBezTo>
                <a:cubicBezTo>
                  <a:pt x="307" y="223"/>
                  <a:pt x="307" y="70"/>
                  <a:pt x="529" y="35"/>
                </a:cubicBezTo>
                <a:cubicBezTo>
                  <a:pt x="751" y="0"/>
                  <a:pt x="1311" y="36"/>
                  <a:pt x="1551" y="111"/>
                </a:cubicBezTo>
                <a:cubicBezTo>
                  <a:pt x="1791" y="186"/>
                  <a:pt x="1860" y="351"/>
                  <a:pt x="1968" y="483"/>
                </a:cubicBezTo>
                <a:cubicBezTo>
                  <a:pt x="2076" y="615"/>
                  <a:pt x="2250" y="767"/>
                  <a:pt x="2199" y="906"/>
                </a:cubicBezTo>
                <a:cubicBezTo>
                  <a:pt x="2148" y="1045"/>
                  <a:pt x="1860" y="1234"/>
                  <a:pt x="1659" y="1314"/>
                </a:cubicBezTo>
                <a:cubicBezTo>
                  <a:pt x="1458" y="1394"/>
                  <a:pt x="1192" y="1379"/>
                  <a:pt x="993" y="1386"/>
                </a:cubicBezTo>
                <a:cubicBezTo>
                  <a:pt x="794" y="1393"/>
                  <a:pt x="613" y="1409"/>
                  <a:pt x="465" y="1356"/>
                </a:cubicBezTo>
                <a:cubicBezTo>
                  <a:pt x="317" y="1303"/>
                  <a:pt x="180" y="1190"/>
                  <a:pt x="102" y="1068"/>
                </a:cubicBezTo>
                <a:cubicBezTo>
                  <a:pt x="24" y="946"/>
                  <a:pt x="21" y="716"/>
                  <a:pt x="0" y="624"/>
                </a:cubicBezTo>
                <a:close/>
              </a:path>
            </a:pathLst>
          </a:custGeom>
          <a:solidFill>
            <a:srgbClr val="99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3" name="Google Shape;5363;p63"/>
          <p:cNvSpPr/>
          <p:nvPr/>
        </p:nvSpPr>
        <p:spPr>
          <a:xfrm>
            <a:off x="2834105" y="2267385"/>
            <a:ext cx="781590" cy="317349"/>
          </a:xfrm>
          <a:custGeom>
            <a:rect b="b" l="l" r="r" t="t"/>
            <a:pathLst>
              <a:path extrusionOk="0" h="186" w="342">
                <a:moveTo>
                  <a:pt x="0" y="186"/>
                </a:moveTo>
                <a:lnTo>
                  <a:pt x="342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4" name="Google Shape;5364;p63"/>
          <p:cNvSpPr/>
          <p:nvPr/>
        </p:nvSpPr>
        <p:spPr>
          <a:xfrm>
            <a:off x="3323170" y="3340569"/>
            <a:ext cx="715315" cy="138200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65" name="Google Shape;5365;p63"/>
          <p:cNvCxnSpPr/>
          <p:nvPr/>
        </p:nvCxnSpPr>
        <p:spPr>
          <a:xfrm>
            <a:off x="3323170" y="3328626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66" name="Google Shape;5366;p63"/>
          <p:cNvCxnSpPr/>
          <p:nvPr/>
        </p:nvCxnSpPr>
        <p:spPr>
          <a:xfrm>
            <a:off x="4038485" y="3328626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67" name="Google Shape;5367;p63"/>
          <p:cNvSpPr/>
          <p:nvPr/>
        </p:nvSpPr>
        <p:spPr>
          <a:xfrm>
            <a:off x="3323170" y="3328626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8" name="Google Shape;5368;p63"/>
          <p:cNvSpPr/>
          <p:nvPr/>
        </p:nvSpPr>
        <p:spPr>
          <a:xfrm>
            <a:off x="3316314" y="3227962"/>
            <a:ext cx="715315" cy="162087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9" name="Google Shape;5369;p63"/>
          <p:cNvSpPr/>
          <p:nvPr/>
        </p:nvSpPr>
        <p:spPr>
          <a:xfrm>
            <a:off x="3314029" y="2163308"/>
            <a:ext cx="715315" cy="138200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70" name="Google Shape;5370;p63"/>
          <p:cNvCxnSpPr/>
          <p:nvPr/>
        </p:nvCxnSpPr>
        <p:spPr>
          <a:xfrm>
            <a:off x="3314029" y="2151365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1" name="Google Shape;5371;p63"/>
          <p:cNvCxnSpPr/>
          <p:nvPr/>
        </p:nvCxnSpPr>
        <p:spPr>
          <a:xfrm>
            <a:off x="4029344" y="2151365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72" name="Google Shape;5372;p63"/>
          <p:cNvSpPr/>
          <p:nvPr/>
        </p:nvSpPr>
        <p:spPr>
          <a:xfrm>
            <a:off x="3314029" y="2151365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3" name="Google Shape;5373;p63"/>
          <p:cNvSpPr/>
          <p:nvPr/>
        </p:nvSpPr>
        <p:spPr>
          <a:xfrm>
            <a:off x="3307173" y="2050700"/>
            <a:ext cx="715315" cy="162087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4" name="Google Shape;5374;p63"/>
          <p:cNvSpPr/>
          <p:nvPr/>
        </p:nvSpPr>
        <p:spPr>
          <a:xfrm>
            <a:off x="4874924" y="2156483"/>
            <a:ext cx="713030" cy="138200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75" name="Google Shape;5375;p63"/>
          <p:cNvCxnSpPr/>
          <p:nvPr/>
        </p:nvCxnSpPr>
        <p:spPr>
          <a:xfrm>
            <a:off x="4874924" y="2144540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76" name="Google Shape;5376;p63"/>
          <p:cNvCxnSpPr/>
          <p:nvPr/>
        </p:nvCxnSpPr>
        <p:spPr>
          <a:xfrm>
            <a:off x="5587954" y="2144540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77" name="Google Shape;5377;p63"/>
          <p:cNvSpPr/>
          <p:nvPr/>
        </p:nvSpPr>
        <p:spPr>
          <a:xfrm>
            <a:off x="4874924" y="2144540"/>
            <a:ext cx="706174" cy="83603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8" name="Google Shape;5378;p63"/>
          <p:cNvSpPr/>
          <p:nvPr/>
        </p:nvSpPr>
        <p:spPr>
          <a:xfrm>
            <a:off x="4881780" y="2048994"/>
            <a:ext cx="713030" cy="162087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9" name="Google Shape;5379;p63"/>
          <p:cNvSpPr/>
          <p:nvPr/>
        </p:nvSpPr>
        <p:spPr>
          <a:xfrm>
            <a:off x="4897778" y="3335451"/>
            <a:ext cx="715315" cy="138200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80" name="Google Shape;5380;p63"/>
          <p:cNvCxnSpPr/>
          <p:nvPr/>
        </p:nvCxnSpPr>
        <p:spPr>
          <a:xfrm>
            <a:off x="4897778" y="3323508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1" name="Google Shape;5381;p63"/>
          <p:cNvCxnSpPr/>
          <p:nvPr/>
        </p:nvCxnSpPr>
        <p:spPr>
          <a:xfrm>
            <a:off x="5613093" y="3323508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82" name="Google Shape;5382;p63"/>
          <p:cNvSpPr/>
          <p:nvPr/>
        </p:nvSpPr>
        <p:spPr>
          <a:xfrm>
            <a:off x="4897778" y="3323508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3" name="Google Shape;5383;p63"/>
          <p:cNvSpPr/>
          <p:nvPr/>
        </p:nvSpPr>
        <p:spPr>
          <a:xfrm>
            <a:off x="4890922" y="3222843"/>
            <a:ext cx="715315" cy="162087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4" name="Google Shape;5384;p63"/>
          <p:cNvSpPr/>
          <p:nvPr/>
        </p:nvSpPr>
        <p:spPr>
          <a:xfrm>
            <a:off x="6189001" y="2753645"/>
            <a:ext cx="715315" cy="138200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85" name="Google Shape;5385;p63"/>
          <p:cNvCxnSpPr/>
          <p:nvPr/>
        </p:nvCxnSpPr>
        <p:spPr>
          <a:xfrm>
            <a:off x="6189001" y="2741702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86" name="Google Shape;5386;p63"/>
          <p:cNvCxnSpPr/>
          <p:nvPr/>
        </p:nvCxnSpPr>
        <p:spPr>
          <a:xfrm>
            <a:off x="6904316" y="2741702"/>
            <a:ext cx="0" cy="85309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387" name="Google Shape;5387;p63"/>
          <p:cNvSpPr/>
          <p:nvPr/>
        </p:nvSpPr>
        <p:spPr>
          <a:xfrm>
            <a:off x="6189001" y="2741702"/>
            <a:ext cx="708459" cy="83603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8" name="Google Shape;5388;p63"/>
          <p:cNvSpPr/>
          <p:nvPr/>
        </p:nvSpPr>
        <p:spPr>
          <a:xfrm>
            <a:off x="6182145" y="2641037"/>
            <a:ext cx="715315" cy="162087"/>
          </a:xfrm>
          <a:prstGeom prst="ellipse">
            <a:avLst/>
          </a:prstGeom>
          <a:solidFill>
            <a:schemeClr val="hlink"/>
          </a:solidFill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9" name="Google Shape;5389;p63"/>
          <p:cNvSpPr/>
          <p:nvPr/>
        </p:nvSpPr>
        <p:spPr>
          <a:xfrm>
            <a:off x="5254292" y="2313451"/>
            <a:ext cx="2285" cy="890624"/>
          </a:xfrm>
          <a:custGeom>
            <a:rect b="b" l="l" r="r" t="t"/>
            <a:pathLst>
              <a:path extrusionOk="0" h="522" w="1">
                <a:moveTo>
                  <a:pt x="0" y="0"/>
                </a:moveTo>
                <a:lnTo>
                  <a:pt x="0" y="522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0" name="Google Shape;5390;p63"/>
          <p:cNvSpPr/>
          <p:nvPr/>
        </p:nvSpPr>
        <p:spPr>
          <a:xfrm>
            <a:off x="3670544" y="2323688"/>
            <a:ext cx="2285" cy="916217"/>
          </a:xfrm>
          <a:custGeom>
            <a:rect b="b" l="l" r="r" t="t"/>
            <a:pathLst>
              <a:path extrusionOk="0" h="537" w="1">
                <a:moveTo>
                  <a:pt x="0" y="0"/>
                </a:moveTo>
                <a:lnTo>
                  <a:pt x="0" y="537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1" name="Google Shape;5391;p63"/>
          <p:cNvSpPr/>
          <p:nvPr/>
        </p:nvSpPr>
        <p:spPr>
          <a:xfrm>
            <a:off x="4047627" y="2298096"/>
            <a:ext cx="1151817" cy="1023706"/>
          </a:xfrm>
          <a:custGeom>
            <a:rect b="b" l="l" r="r" t="t"/>
            <a:pathLst>
              <a:path extrusionOk="0" h="174" w="378">
                <a:moveTo>
                  <a:pt x="0" y="174"/>
                </a:moveTo>
                <a:lnTo>
                  <a:pt x="378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2" name="Google Shape;5392;p63"/>
          <p:cNvSpPr/>
          <p:nvPr/>
        </p:nvSpPr>
        <p:spPr>
          <a:xfrm>
            <a:off x="5617663" y="2891845"/>
            <a:ext cx="836439" cy="460668"/>
          </a:xfrm>
          <a:custGeom>
            <a:rect b="b" l="l" r="r" t="t"/>
            <a:pathLst>
              <a:path extrusionOk="0" h="270" w="366">
                <a:moveTo>
                  <a:pt x="0" y="270"/>
                </a:moveTo>
                <a:lnTo>
                  <a:pt x="366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3" name="Google Shape;5393;p63"/>
          <p:cNvSpPr/>
          <p:nvPr/>
        </p:nvSpPr>
        <p:spPr>
          <a:xfrm>
            <a:off x="4061339" y="3372987"/>
            <a:ext cx="836439" cy="1706"/>
          </a:xfrm>
          <a:custGeom>
            <a:rect b="b" l="l" r="r" t="t"/>
            <a:pathLst>
              <a:path extrusionOk="0" h="1" w="366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4" name="Google Shape;5394;p63"/>
          <p:cNvSpPr/>
          <p:nvPr/>
        </p:nvSpPr>
        <p:spPr>
          <a:xfrm>
            <a:off x="2710696" y="2820186"/>
            <a:ext cx="630757" cy="450430"/>
          </a:xfrm>
          <a:custGeom>
            <a:rect b="b" l="l" r="r" t="t"/>
            <a:pathLst>
              <a:path extrusionOk="0" h="264" w="276">
                <a:moveTo>
                  <a:pt x="276" y="264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5" name="Google Shape;5395;p63"/>
          <p:cNvSpPr/>
          <p:nvPr/>
        </p:nvSpPr>
        <p:spPr>
          <a:xfrm>
            <a:off x="4047627" y="2195725"/>
            <a:ext cx="836439" cy="1706"/>
          </a:xfrm>
          <a:custGeom>
            <a:rect b="b" l="l" r="r" t="t"/>
            <a:pathLst>
              <a:path extrusionOk="0" h="1" w="366">
                <a:moveTo>
                  <a:pt x="366" y="0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6" name="Google Shape;5396;p63"/>
          <p:cNvSpPr/>
          <p:nvPr/>
        </p:nvSpPr>
        <p:spPr>
          <a:xfrm>
            <a:off x="5590239" y="2190607"/>
            <a:ext cx="904999" cy="455549"/>
          </a:xfrm>
          <a:custGeom>
            <a:rect b="b" l="l" r="r" t="t"/>
            <a:pathLst>
              <a:path extrusionOk="0" h="267" w="396">
                <a:moveTo>
                  <a:pt x="396" y="267"/>
                </a:moveTo>
                <a:lnTo>
                  <a:pt x="0" y="0"/>
                </a:ln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97" name="Google Shape;5397;p63"/>
          <p:cNvSpPr/>
          <p:nvPr/>
        </p:nvSpPr>
        <p:spPr>
          <a:xfrm>
            <a:off x="2580431" y="1458657"/>
            <a:ext cx="2536740" cy="1100484"/>
          </a:xfrm>
          <a:custGeom>
            <a:rect b="b" l="l" r="r" t="t"/>
            <a:pathLst>
              <a:path extrusionOk="0" h="645" w="1110">
                <a:moveTo>
                  <a:pt x="1110" y="342"/>
                </a:moveTo>
                <a:cubicBezTo>
                  <a:pt x="1104" y="0"/>
                  <a:pt x="21" y="63"/>
                  <a:pt x="0" y="645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98" name="Google Shape;5398;p63"/>
          <p:cNvGrpSpPr/>
          <p:nvPr/>
        </p:nvGrpSpPr>
        <p:grpSpPr>
          <a:xfrm>
            <a:off x="5034899" y="3134122"/>
            <a:ext cx="447929" cy="426544"/>
            <a:chOff x="2958" y="2425"/>
            <a:chExt cx="199" cy="250"/>
          </a:xfrm>
        </p:grpSpPr>
        <p:sp>
          <p:nvSpPr>
            <p:cNvPr id="5399" name="Google Shape;5399;p63"/>
            <p:cNvSpPr/>
            <p:nvPr/>
          </p:nvSpPr>
          <p:spPr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0" name="Google Shape;5400;p63"/>
            <p:cNvSpPr txBox="1"/>
            <p:nvPr/>
          </p:nvSpPr>
          <p:spPr>
            <a:xfrm>
              <a:off x="2958" y="2425"/>
              <a:ext cx="19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1" name="Google Shape;5401;p63"/>
          <p:cNvGrpSpPr/>
          <p:nvPr/>
        </p:nvGrpSpPr>
        <p:grpSpPr>
          <a:xfrm>
            <a:off x="3460291" y="3077818"/>
            <a:ext cx="484495" cy="491379"/>
            <a:chOff x="2951" y="2395"/>
            <a:chExt cx="213" cy="288"/>
          </a:xfrm>
        </p:grpSpPr>
        <p:sp>
          <p:nvSpPr>
            <p:cNvPr id="5402" name="Google Shape;5402;p63"/>
            <p:cNvSpPr/>
            <p:nvPr/>
          </p:nvSpPr>
          <p:spPr>
            <a:xfrm>
              <a:off x="2982" y="2490"/>
              <a:ext cx="144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3" name="Google Shape;5403;p63"/>
            <p:cNvSpPr txBox="1"/>
            <p:nvPr/>
          </p:nvSpPr>
          <p:spPr>
            <a:xfrm>
              <a:off x="2951" y="2395"/>
              <a:ext cx="213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/>
            </a:p>
          </p:txBody>
        </p:sp>
      </p:grpSp>
      <p:grpSp>
        <p:nvGrpSpPr>
          <p:cNvPr id="5404" name="Google Shape;5404;p63"/>
          <p:cNvGrpSpPr/>
          <p:nvPr/>
        </p:nvGrpSpPr>
        <p:grpSpPr>
          <a:xfrm>
            <a:off x="4982336" y="1956861"/>
            <a:ext cx="530202" cy="426544"/>
            <a:chOff x="2941" y="2425"/>
            <a:chExt cx="235" cy="250"/>
          </a:xfrm>
        </p:grpSpPr>
        <p:sp>
          <p:nvSpPr>
            <p:cNvPr id="5405" name="Google Shape;5405;p63"/>
            <p:cNvSpPr/>
            <p:nvPr/>
          </p:nvSpPr>
          <p:spPr>
            <a:xfrm>
              <a:off x="2982" y="2490"/>
              <a:ext cx="146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6" name="Google Shape;5406;p63"/>
            <p:cNvSpPr txBox="1"/>
            <p:nvPr/>
          </p:nvSpPr>
          <p:spPr>
            <a:xfrm>
              <a:off x="2941" y="2425"/>
              <a:ext cx="235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07" name="Google Shape;5407;p63"/>
          <p:cNvGrpSpPr/>
          <p:nvPr/>
        </p:nvGrpSpPr>
        <p:grpSpPr>
          <a:xfrm>
            <a:off x="3458006" y="1956861"/>
            <a:ext cx="447929" cy="426544"/>
            <a:chOff x="2958" y="2425"/>
            <a:chExt cx="199" cy="250"/>
          </a:xfrm>
        </p:grpSpPr>
        <p:sp>
          <p:nvSpPr>
            <p:cNvPr id="5408" name="Google Shape;5408;p63"/>
            <p:cNvSpPr/>
            <p:nvPr/>
          </p:nvSpPr>
          <p:spPr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9" name="Google Shape;5409;p63"/>
            <p:cNvSpPr txBox="1"/>
            <p:nvPr/>
          </p:nvSpPr>
          <p:spPr>
            <a:xfrm>
              <a:off x="2958" y="2425"/>
              <a:ext cx="199" cy="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10" name="Google Shape;5410;p63"/>
          <p:cNvGrpSpPr/>
          <p:nvPr/>
        </p:nvGrpSpPr>
        <p:grpSpPr>
          <a:xfrm>
            <a:off x="6323837" y="2499425"/>
            <a:ext cx="484495" cy="491379"/>
            <a:chOff x="2949" y="2395"/>
            <a:chExt cx="214" cy="288"/>
          </a:xfrm>
        </p:grpSpPr>
        <p:sp>
          <p:nvSpPr>
            <p:cNvPr id="5411" name="Google Shape;5411;p63"/>
            <p:cNvSpPr/>
            <p:nvPr/>
          </p:nvSpPr>
          <p:spPr>
            <a:xfrm>
              <a:off x="2982" y="2490"/>
              <a:ext cx="142" cy="132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2" name="Google Shape;5412;p63"/>
            <p:cNvSpPr txBox="1"/>
            <p:nvPr/>
          </p:nvSpPr>
          <p:spPr>
            <a:xfrm>
              <a:off x="2949" y="2395"/>
              <a:ext cx="214" cy="2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</a:t>
              </a:r>
              <a:endParaRPr/>
            </a:p>
          </p:txBody>
        </p:sp>
      </p:grpSp>
      <p:sp>
        <p:nvSpPr>
          <p:cNvPr id="5413" name="Google Shape;5413;p63"/>
          <p:cNvSpPr txBox="1"/>
          <p:nvPr/>
        </p:nvSpPr>
        <p:spPr>
          <a:xfrm>
            <a:off x="2822678" y="2178663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4" name="Google Shape;5414;p63"/>
          <p:cNvSpPr txBox="1"/>
          <p:nvPr/>
        </p:nvSpPr>
        <p:spPr>
          <a:xfrm>
            <a:off x="3617981" y="2552316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5" name="Google Shape;5415;p63"/>
          <p:cNvSpPr txBox="1"/>
          <p:nvPr/>
        </p:nvSpPr>
        <p:spPr>
          <a:xfrm>
            <a:off x="2623853" y="2915732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6" name="Google Shape;5416;p63"/>
          <p:cNvSpPr txBox="1"/>
          <p:nvPr/>
        </p:nvSpPr>
        <p:spPr>
          <a:xfrm>
            <a:off x="4495556" y="2710990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7" name="Google Shape;5417;p63"/>
          <p:cNvSpPr txBox="1"/>
          <p:nvPr/>
        </p:nvSpPr>
        <p:spPr>
          <a:xfrm>
            <a:off x="4351579" y="3314977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8" name="Google Shape;5418;p63"/>
          <p:cNvSpPr txBox="1"/>
          <p:nvPr/>
        </p:nvSpPr>
        <p:spPr>
          <a:xfrm>
            <a:off x="5174305" y="2583027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19" name="Google Shape;5419;p63"/>
          <p:cNvSpPr txBox="1"/>
          <p:nvPr/>
        </p:nvSpPr>
        <p:spPr>
          <a:xfrm>
            <a:off x="5997032" y="3033458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0" name="Google Shape;5420;p63"/>
          <p:cNvSpPr txBox="1"/>
          <p:nvPr/>
        </p:nvSpPr>
        <p:spPr>
          <a:xfrm>
            <a:off x="5935327" y="2117241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1" name="Google Shape;5421;p63"/>
          <p:cNvSpPr txBox="1"/>
          <p:nvPr/>
        </p:nvSpPr>
        <p:spPr>
          <a:xfrm>
            <a:off x="4255594" y="1861315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2" name="Google Shape;5422;p63"/>
          <p:cNvSpPr txBox="1"/>
          <p:nvPr/>
        </p:nvSpPr>
        <p:spPr>
          <a:xfrm>
            <a:off x="3453435" y="1405766"/>
            <a:ext cx="447929" cy="394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3" name="Google Shape;5423;p63"/>
          <p:cNvSpPr txBox="1"/>
          <p:nvPr>
            <p:ph type="title"/>
          </p:nvPr>
        </p:nvSpPr>
        <p:spPr>
          <a:xfrm>
            <a:off x="530774" y="170272"/>
            <a:ext cx="7772400" cy="796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Traffic engineering: difficult</a:t>
            </a:r>
            <a:endParaRPr/>
          </a:p>
        </p:txBody>
      </p:sp>
      <p:grpSp>
        <p:nvGrpSpPr>
          <p:cNvPr id="5424" name="Google Shape;5424;p63"/>
          <p:cNvGrpSpPr/>
          <p:nvPr/>
        </p:nvGrpSpPr>
        <p:grpSpPr>
          <a:xfrm>
            <a:off x="2096464" y="2397247"/>
            <a:ext cx="978441" cy="597428"/>
            <a:chOff x="4034923" y="3926353"/>
            <a:chExt cx="978441" cy="597428"/>
          </a:xfrm>
        </p:grpSpPr>
        <p:pic>
          <p:nvPicPr>
            <p:cNvPr descr="router.png" id="5425" name="Google Shape;5425;p6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6" name="Google Shape;5426;p63"/>
            <p:cNvSpPr txBox="1"/>
            <p:nvPr/>
          </p:nvSpPr>
          <p:spPr>
            <a:xfrm>
              <a:off x="4339956" y="4136876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7" name="Google Shape;5427;p63"/>
          <p:cNvGrpSpPr/>
          <p:nvPr/>
        </p:nvGrpSpPr>
        <p:grpSpPr>
          <a:xfrm>
            <a:off x="3201386" y="1897890"/>
            <a:ext cx="978441" cy="597428"/>
            <a:chOff x="4034923" y="3926353"/>
            <a:chExt cx="978441" cy="597428"/>
          </a:xfrm>
        </p:grpSpPr>
        <p:pic>
          <p:nvPicPr>
            <p:cNvPr descr="router.png" id="5428" name="Google Shape;5428;p6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29" name="Google Shape;5429;p63"/>
            <p:cNvSpPr txBox="1"/>
            <p:nvPr/>
          </p:nvSpPr>
          <p:spPr>
            <a:xfrm>
              <a:off x="4333613" y="4136876"/>
              <a:ext cx="325730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0" name="Google Shape;5430;p63"/>
          <p:cNvGrpSpPr/>
          <p:nvPr/>
        </p:nvGrpSpPr>
        <p:grpSpPr>
          <a:xfrm>
            <a:off x="3228455" y="3027916"/>
            <a:ext cx="978441" cy="597428"/>
            <a:chOff x="4034923" y="3926353"/>
            <a:chExt cx="978441" cy="597428"/>
          </a:xfrm>
        </p:grpSpPr>
        <p:pic>
          <p:nvPicPr>
            <p:cNvPr descr="router.png" id="5431" name="Google Shape;5431;p6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2" name="Google Shape;5432;p63"/>
            <p:cNvSpPr txBox="1"/>
            <p:nvPr/>
          </p:nvSpPr>
          <p:spPr>
            <a:xfrm>
              <a:off x="4346437" y="4136876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x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3" name="Google Shape;5433;p63"/>
          <p:cNvGrpSpPr/>
          <p:nvPr/>
        </p:nvGrpSpPr>
        <p:grpSpPr>
          <a:xfrm>
            <a:off x="4759505" y="1885171"/>
            <a:ext cx="978441" cy="597428"/>
            <a:chOff x="4034923" y="3926353"/>
            <a:chExt cx="978441" cy="597428"/>
          </a:xfrm>
        </p:grpSpPr>
        <p:pic>
          <p:nvPicPr>
            <p:cNvPr descr="router.png" id="5434" name="Google Shape;5434;p6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5" name="Google Shape;5435;p63"/>
            <p:cNvSpPr txBox="1"/>
            <p:nvPr/>
          </p:nvSpPr>
          <p:spPr>
            <a:xfrm>
              <a:off x="4307965" y="4136876"/>
              <a:ext cx="37702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w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6" name="Google Shape;5436;p63"/>
          <p:cNvGrpSpPr/>
          <p:nvPr/>
        </p:nvGrpSpPr>
        <p:grpSpPr>
          <a:xfrm>
            <a:off x="4786573" y="3031908"/>
            <a:ext cx="978441" cy="597428"/>
            <a:chOff x="4034923" y="3926353"/>
            <a:chExt cx="978441" cy="597428"/>
          </a:xfrm>
        </p:grpSpPr>
        <p:pic>
          <p:nvPicPr>
            <p:cNvPr descr="router.png" id="5437" name="Google Shape;5437;p6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8" name="Google Shape;5438;p63"/>
            <p:cNvSpPr txBox="1"/>
            <p:nvPr/>
          </p:nvSpPr>
          <p:spPr>
            <a:xfrm>
              <a:off x="4340025" y="4136876"/>
              <a:ext cx="312906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39" name="Google Shape;5439;p63"/>
          <p:cNvGrpSpPr/>
          <p:nvPr/>
        </p:nvGrpSpPr>
        <p:grpSpPr>
          <a:xfrm>
            <a:off x="6058604" y="2465712"/>
            <a:ext cx="978441" cy="597428"/>
            <a:chOff x="4034923" y="3926353"/>
            <a:chExt cx="978441" cy="597428"/>
          </a:xfrm>
        </p:grpSpPr>
        <p:pic>
          <p:nvPicPr>
            <p:cNvPr descr="router.png" id="5440" name="Google Shape;5440;p6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4034923" y="3926353"/>
              <a:ext cx="978441" cy="59742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1" name="Google Shape;5441;p63"/>
            <p:cNvSpPr txBox="1"/>
            <p:nvPr/>
          </p:nvSpPr>
          <p:spPr>
            <a:xfrm>
              <a:off x="4346437" y="4136876"/>
              <a:ext cx="300082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z</a:t>
              </a:r>
              <a:endPara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2" name="Google Shape;5442;p63"/>
          <p:cNvGrpSpPr/>
          <p:nvPr/>
        </p:nvGrpSpPr>
        <p:grpSpPr>
          <a:xfrm>
            <a:off x="7391175" y="2426604"/>
            <a:ext cx="427480" cy="711995"/>
            <a:chOff x="4140" y="429"/>
            <a:chExt cx="1425" cy="2396"/>
          </a:xfrm>
        </p:grpSpPr>
        <p:sp>
          <p:nvSpPr>
            <p:cNvPr id="5443" name="Google Shape;5443;p6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4" name="Google Shape;5444;p63"/>
            <p:cNvSpPr/>
            <p:nvPr/>
          </p:nvSpPr>
          <p:spPr>
            <a:xfrm>
              <a:off x="4210" y="429"/>
              <a:ext cx="1046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5" name="Google Shape;5445;p6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6" name="Google Shape;5446;p6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7" name="Google Shape;5447;p63"/>
            <p:cNvSpPr/>
            <p:nvPr/>
          </p:nvSpPr>
          <p:spPr>
            <a:xfrm>
              <a:off x="4210" y="690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48" name="Google Shape;5448;p63"/>
            <p:cNvGrpSpPr/>
            <p:nvPr/>
          </p:nvGrpSpPr>
          <p:grpSpPr>
            <a:xfrm>
              <a:off x="4748" y="666"/>
              <a:ext cx="578" cy="150"/>
              <a:chOff x="613" y="2566"/>
              <a:chExt cx="721" cy="144"/>
            </a:xfrm>
          </p:grpSpPr>
          <p:sp>
            <p:nvSpPr>
              <p:cNvPr id="5449" name="Google Shape;5449;p63"/>
              <p:cNvSpPr/>
              <p:nvPr/>
            </p:nvSpPr>
            <p:spPr>
              <a:xfrm>
                <a:off x="613" y="2566"/>
                <a:ext cx="721" cy="14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0" name="Google Shape;5450;p63"/>
              <p:cNvSpPr/>
              <p:nvPr/>
            </p:nvSpPr>
            <p:spPr>
              <a:xfrm>
                <a:off x="625" y="2581"/>
                <a:ext cx="696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51" name="Google Shape;5451;p63"/>
            <p:cNvSpPr/>
            <p:nvPr/>
          </p:nvSpPr>
          <p:spPr>
            <a:xfrm>
              <a:off x="4220" y="1022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52" name="Google Shape;5452;p63"/>
            <p:cNvGrpSpPr/>
            <p:nvPr/>
          </p:nvGrpSpPr>
          <p:grpSpPr>
            <a:xfrm>
              <a:off x="4748" y="990"/>
              <a:ext cx="578" cy="134"/>
              <a:chOff x="615" y="2564"/>
              <a:chExt cx="721" cy="139"/>
            </a:xfrm>
          </p:grpSpPr>
          <p:sp>
            <p:nvSpPr>
              <p:cNvPr id="5453" name="Google Shape;5453;p63"/>
              <p:cNvSpPr/>
              <p:nvPr/>
            </p:nvSpPr>
            <p:spPr>
              <a:xfrm>
                <a:off x="615" y="2564"/>
                <a:ext cx="721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4" name="Google Shape;5454;p63"/>
              <p:cNvSpPr/>
              <p:nvPr/>
            </p:nvSpPr>
            <p:spPr>
              <a:xfrm>
                <a:off x="628" y="2581"/>
                <a:ext cx="69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55" name="Google Shape;5455;p63"/>
            <p:cNvSpPr/>
            <p:nvPr/>
          </p:nvSpPr>
          <p:spPr>
            <a:xfrm>
              <a:off x="4220" y="1354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6" name="Google Shape;5456;p63"/>
            <p:cNvSpPr/>
            <p:nvPr/>
          </p:nvSpPr>
          <p:spPr>
            <a:xfrm>
              <a:off x="4230" y="1655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57" name="Google Shape;5457;p63"/>
            <p:cNvGrpSpPr/>
            <p:nvPr/>
          </p:nvGrpSpPr>
          <p:grpSpPr>
            <a:xfrm>
              <a:off x="4738" y="1639"/>
              <a:ext cx="578" cy="142"/>
              <a:chOff x="618" y="2579"/>
              <a:chExt cx="720" cy="131"/>
            </a:xfrm>
          </p:grpSpPr>
          <p:sp>
            <p:nvSpPr>
              <p:cNvPr id="5458" name="Google Shape;5458;p63"/>
              <p:cNvSpPr/>
              <p:nvPr/>
            </p:nvSpPr>
            <p:spPr>
              <a:xfrm>
                <a:off x="618" y="2579"/>
                <a:ext cx="720" cy="131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9" name="Google Shape;5459;p63"/>
              <p:cNvSpPr/>
              <p:nvPr/>
            </p:nvSpPr>
            <p:spPr>
              <a:xfrm>
                <a:off x="630" y="2586"/>
                <a:ext cx="695" cy="1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60" name="Google Shape;5460;p6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461" name="Google Shape;5461;p63"/>
            <p:cNvGrpSpPr/>
            <p:nvPr/>
          </p:nvGrpSpPr>
          <p:grpSpPr>
            <a:xfrm>
              <a:off x="4738" y="1330"/>
              <a:ext cx="588" cy="134"/>
              <a:chOff x="613" y="2571"/>
              <a:chExt cx="732" cy="134"/>
            </a:xfrm>
          </p:grpSpPr>
          <p:sp>
            <p:nvSpPr>
              <p:cNvPr id="5462" name="Google Shape;5462;p63"/>
              <p:cNvSpPr/>
              <p:nvPr/>
            </p:nvSpPr>
            <p:spPr>
              <a:xfrm>
                <a:off x="613" y="2571"/>
                <a:ext cx="732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3" name="Google Shape;5463;p63"/>
              <p:cNvSpPr/>
              <p:nvPr/>
            </p:nvSpPr>
            <p:spPr>
              <a:xfrm>
                <a:off x="625" y="2587"/>
                <a:ext cx="720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64" name="Google Shape;5464;p63"/>
            <p:cNvSpPr/>
            <p:nvPr/>
          </p:nvSpPr>
          <p:spPr>
            <a:xfrm>
              <a:off x="5246" y="429"/>
              <a:ext cx="70" cy="2285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5" name="Google Shape;5465;p6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6" name="Google Shape;5466;p6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7" name="Google Shape;5467;p63"/>
            <p:cNvSpPr/>
            <p:nvPr/>
          </p:nvSpPr>
          <p:spPr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8" name="Google Shape;5468;p6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9" name="Google Shape;5469;p63"/>
            <p:cNvSpPr/>
            <p:nvPr/>
          </p:nvSpPr>
          <p:spPr>
            <a:xfrm>
              <a:off x="4140" y="2675"/>
              <a:ext cx="1196" cy="150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0" name="Google Shape;5470;p63"/>
            <p:cNvSpPr/>
            <p:nvPr/>
          </p:nvSpPr>
          <p:spPr>
            <a:xfrm>
              <a:off x="4210" y="2714"/>
              <a:ext cx="1066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1" name="Google Shape;5471;p63"/>
            <p:cNvSpPr/>
            <p:nvPr/>
          </p:nvSpPr>
          <p:spPr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2" name="Google Shape;5472;p63"/>
            <p:cNvSpPr/>
            <p:nvPr/>
          </p:nvSpPr>
          <p:spPr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3" name="Google Shape;5473;p63"/>
            <p:cNvSpPr/>
            <p:nvPr/>
          </p:nvSpPr>
          <p:spPr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4" name="Google Shape;5474;p63"/>
            <p:cNvSpPr/>
            <p:nvPr/>
          </p:nvSpPr>
          <p:spPr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5475" name="Google Shape;5475;p63"/>
          <p:cNvCxnSpPr/>
          <p:nvPr/>
        </p:nvCxnSpPr>
        <p:spPr>
          <a:xfrm>
            <a:off x="1682405" y="2744686"/>
            <a:ext cx="526774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76" name="Google Shape;5476;p63"/>
          <p:cNvCxnSpPr/>
          <p:nvPr/>
        </p:nvCxnSpPr>
        <p:spPr>
          <a:xfrm>
            <a:off x="6895267" y="2779855"/>
            <a:ext cx="526774" cy="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477" name="Google Shape;5477;p63"/>
          <p:cNvSpPr txBox="1"/>
          <p:nvPr/>
        </p:nvSpPr>
        <p:spPr>
          <a:xfrm>
            <a:off x="717422" y="4173425"/>
            <a:ext cx="7945563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Q: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if w wants to route blue and red traffic differently?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 u="sng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A: </a:t>
            </a: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can’t do it (with destination based forwarding, and LS, DV routing)</a:t>
            </a:r>
            <a:endParaRPr/>
          </a:p>
        </p:txBody>
      </p:sp>
      <p:sp>
        <p:nvSpPr>
          <p:cNvPr id="5478" name="Google Shape;5478;p63"/>
          <p:cNvSpPr txBox="1"/>
          <p:nvPr/>
        </p:nvSpPr>
        <p:spPr>
          <a:xfrm>
            <a:off x="7177246" y="0"/>
            <a:ext cx="1966754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Networking 401</a:t>
            </a:r>
            <a:endParaRPr/>
          </a:p>
        </p:txBody>
      </p:sp>
      <p:sp>
        <p:nvSpPr>
          <p:cNvPr id="5479" name="Google Shape;5479;p63"/>
          <p:cNvSpPr/>
          <p:nvPr/>
        </p:nvSpPr>
        <p:spPr>
          <a:xfrm>
            <a:off x="1781883" y="2123278"/>
            <a:ext cx="4644270" cy="644565"/>
          </a:xfrm>
          <a:custGeom>
            <a:rect b="b" l="l" r="r" t="t"/>
            <a:pathLst>
              <a:path extrusionOk="0" h="739355" w="4552304">
                <a:moveTo>
                  <a:pt x="0" y="739355"/>
                </a:moveTo>
                <a:lnTo>
                  <a:pt x="837076" y="720399"/>
                </a:lnTo>
                <a:lnTo>
                  <a:pt x="1820923" y="0"/>
                </a:lnTo>
                <a:lnTo>
                  <a:pt x="3344552" y="21746"/>
                </a:lnTo>
                <a:lnTo>
                  <a:pt x="4552304" y="674119"/>
                </a:lnTo>
              </a:path>
            </a:pathLst>
          </a:custGeom>
          <a:noFill/>
          <a:ln cap="flat" cmpd="sng" w="76200">
            <a:solidFill>
              <a:srgbClr val="CC0000"/>
            </a:solidFill>
            <a:prstDash val="solid"/>
            <a:round/>
            <a:headEnd len="sm" w="sm" type="none"/>
            <a:tailEnd len="med" w="med" type="triangl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0" name="Google Shape;5480;p63"/>
          <p:cNvSpPr/>
          <p:nvPr/>
        </p:nvSpPr>
        <p:spPr>
          <a:xfrm flipH="1" rot="10800000">
            <a:off x="3810198" y="2367837"/>
            <a:ext cx="2747318" cy="1595090"/>
          </a:xfrm>
          <a:custGeom>
            <a:rect b="b" l="l" r="r" t="t"/>
            <a:pathLst>
              <a:path extrusionOk="0" h="1829665" w="2692916">
                <a:moveTo>
                  <a:pt x="2183" y="0"/>
                </a:moveTo>
                <a:cubicBezTo>
                  <a:pt x="1455" y="195994"/>
                  <a:pt x="728" y="391989"/>
                  <a:pt x="0" y="587983"/>
                </a:cubicBezTo>
                <a:lnTo>
                  <a:pt x="1408104" y="1829665"/>
                </a:lnTo>
                <a:cubicBezTo>
                  <a:pt x="1408000" y="1359597"/>
                  <a:pt x="1407897" y="1069945"/>
                  <a:pt x="1407793" y="599877"/>
                </a:cubicBezTo>
                <a:lnTo>
                  <a:pt x="2692916" y="1398749"/>
                </a:lnTo>
              </a:path>
            </a:pathLst>
          </a:custGeom>
          <a:noFill/>
          <a:ln cap="flat" cmpd="sng" w="762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1" name="Google Shape;5481;p63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482" name="Google Shape;5482;p6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7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6" name="Shape 5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7" name="Google Shape;5487;p64"/>
          <p:cNvSpPr txBox="1"/>
          <p:nvPr/>
        </p:nvSpPr>
        <p:spPr>
          <a:xfrm>
            <a:off x="542925" y="236538"/>
            <a:ext cx="692186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Software defined networking (SDN)</a:t>
            </a:r>
            <a:endParaRPr/>
          </a:p>
        </p:txBody>
      </p:sp>
      <p:pic>
        <p:nvPicPr>
          <p:cNvPr descr="underline_base" id="5488" name="Google Shape;5488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422481" cy="2089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89" name="Google Shape;5489;p64"/>
          <p:cNvGrpSpPr/>
          <p:nvPr/>
        </p:nvGrpSpPr>
        <p:grpSpPr>
          <a:xfrm>
            <a:off x="1453484" y="1872855"/>
            <a:ext cx="7050773" cy="4668701"/>
            <a:chOff x="1453484" y="1555350"/>
            <a:chExt cx="7050773" cy="4668701"/>
          </a:xfrm>
        </p:grpSpPr>
        <p:grpSp>
          <p:nvGrpSpPr>
            <p:cNvPr id="5490" name="Google Shape;5490;p64"/>
            <p:cNvGrpSpPr/>
            <p:nvPr/>
          </p:nvGrpSpPr>
          <p:grpSpPr>
            <a:xfrm>
              <a:off x="1453484" y="1555350"/>
              <a:ext cx="6027737" cy="1440135"/>
              <a:chOff x="1492879" y="2061336"/>
              <a:chExt cx="6027737" cy="1440135"/>
            </a:xfrm>
          </p:grpSpPr>
          <p:sp>
            <p:nvSpPr>
              <p:cNvPr id="5491" name="Google Shape;5491;p64"/>
              <p:cNvSpPr/>
              <p:nvPr/>
            </p:nvSpPr>
            <p:spPr>
              <a:xfrm>
                <a:off x="1929251" y="2064703"/>
                <a:ext cx="5043488" cy="1017588"/>
              </a:xfrm>
              <a:prstGeom prst="rect">
                <a:avLst/>
              </a:prstGeom>
              <a:solidFill>
                <a:srgbClr val="D0D0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2" name="Google Shape;5492;p64"/>
              <p:cNvSpPr/>
              <p:nvPr/>
            </p:nvSpPr>
            <p:spPr>
              <a:xfrm>
                <a:off x="1739747" y="2067585"/>
                <a:ext cx="198437" cy="1385888"/>
              </a:xfrm>
              <a:custGeom>
                <a:rect b="b" l="l" r="r" t="t"/>
                <a:pathLst>
                  <a:path extrusionOk="0" h="1385496" w="199855">
                    <a:moveTo>
                      <a:pt x="0" y="745656"/>
                    </a:moveTo>
                    <a:lnTo>
                      <a:pt x="193920" y="0"/>
                    </a:lnTo>
                    <a:cubicBezTo>
                      <a:pt x="195898" y="342623"/>
                      <a:pt x="197877" y="685246"/>
                      <a:pt x="199855" y="1027869"/>
                    </a:cubicBezTo>
                    <a:lnTo>
                      <a:pt x="4471" y="1385496"/>
                    </a:lnTo>
                    <a:cubicBezTo>
                      <a:pt x="2981" y="1172216"/>
                      <a:pt x="1490" y="958936"/>
                      <a:pt x="0" y="7456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0D0F4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93" name="Google Shape;5493;p64"/>
              <p:cNvSpPr/>
              <p:nvPr/>
            </p:nvSpPr>
            <p:spPr>
              <a:xfrm flipH="1">
                <a:off x="6969078" y="2061336"/>
                <a:ext cx="220427" cy="1370587"/>
              </a:xfrm>
              <a:custGeom>
                <a:rect b="b" l="l" r="r" t="t"/>
                <a:pathLst>
                  <a:path extrusionOk="0" h="1370199" w="220239">
                    <a:moveTo>
                      <a:pt x="0" y="730359"/>
                    </a:moveTo>
                    <a:cubicBezTo>
                      <a:pt x="64640" y="481807"/>
                      <a:pt x="154761" y="248552"/>
                      <a:pt x="219401" y="0"/>
                    </a:cubicBezTo>
                    <a:cubicBezTo>
                      <a:pt x="221379" y="342623"/>
                      <a:pt x="218261" y="664850"/>
                      <a:pt x="220239" y="1007473"/>
                    </a:cubicBezTo>
                    <a:lnTo>
                      <a:pt x="4471" y="1370199"/>
                    </a:lnTo>
                    <a:cubicBezTo>
                      <a:pt x="2981" y="1156919"/>
                      <a:pt x="1490" y="943639"/>
                      <a:pt x="0" y="730359"/>
                    </a:cubicBezTo>
                    <a:close/>
                  </a:path>
                </a:pathLst>
              </a:custGeom>
              <a:gradFill>
                <a:gsLst>
                  <a:gs pos="0">
                    <a:srgbClr val="D0D0F4"/>
                  </a:gs>
                  <a:gs pos="100000">
                    <a:schemeClr val="lt1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494" name="Google Shape;5494;p64"/>
              <p:cNvGrpSpPr/>
              <p:nvPr/>
            </p:nvGrpSpPr>
            <p:grpSpPr>
              <a:xfrm>
                <a:off x="1492879" y="2820676"/>
                <a:ext cx="338137" cy="653816"/>
                <a:chOff x="4140" y="429"/>
                <a:chExt cx="1425" cy="2396"/>
              </a:xfrm>
            </p:grpSpPr>
            <p:sp>
              <p:nvSpPr>
                <p:cNvPr id="5495" name="Google Shape;5495;p64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96" name="Google Shape;5496;p64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97" name="Google Shape;5497;p64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98" name="Google Shape;5498;p64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499" name="Google Shape;5499;p64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00" name="Google Shape;5500;p64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5501" name="Google Shape;5501;p64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02" name="Google Shape;5502;p64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03" name="Google Shape;5503;p64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04" name="Google Shape;5504;p64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5505" name="Google Shape;5505;p64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06" name="Google Shape;5506;p64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07" name="Google Shape;5507;p64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08" name="Google Shape;5508;p64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09" name="Google Shape;5509;p64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5510" name="Google Shape;5510;p64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11" name="Google Shape;5511;p64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12" name="Google Shape;5512;p64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13" name="Google Shape;5513;p64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5514" name="Google Shape;5514;p64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15" name="Google Shape;5515;p64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16" name="Google Shape;5516;p64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7" name="Google Shape;5517;p64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8" name="Google Shape;5518;p64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19" name="Google Shape;5519;p64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0" name="Google Shape;5520;p64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1" name="Google Shape;5521;p64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2" name="Google Shape;5522;p64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3" name="Google Shape;5523;p64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4" name="Google Shape;5524;p64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5" name="Google Shape;5525;p64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6" name="Google Shape;5526;p64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527" name="Google Shape;5527;p64"/>
              <p:cNvGrpSpPr/>
              <p:nvPr/>
            </p:nvGrpSpPr>
            <p:grpSpPr>
              <a:xfrm>
                <a:off x="7182479" y="2847655"/>
                <a:ext cx="338137" cy="653816"/>
                <a:chOff x="4140" y="429"/>
                <a:chExt cx="1425" cy="2396"/>
              </a:xfrm>
            </p:grpSpPr>
            <p:sp>
              <p:nvSpPr>
                <p:cNvPr id="5528" name="Google Shape;5528;p64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29" name="Google Shape;5529;p64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0" name="Google Shape;5530;p64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1" name="Google Shape;5531;p64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32" name="Google Shape;5532;p64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33" name="Google Shape;5533;p64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5534" name="Google Shape;5534;p64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35" name="Google Shape;5535;p64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36" name="Google Shape;5536;p64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37" name="Google Shape;5537;p64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5538" name="Google Shape;5538;p64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39" name="Google Shape;5539;p64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40" name="Google Shape;5540;p64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41" name="Google Shape;5541;p64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42" name="Google Shape;5542;p64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5543" name="Google Shape;5543;p64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44" name="Google Shape;5544;p64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45" name="Google Shape;5545;p64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546" name="Google Shape;5546;p64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5547" name="Google Shape;5547;p64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548" name="Google Shape;5548;p64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49" name="Google Shape;5549;p64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0" name="Google Shape;5550;p64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1" name="Google Shape;5551;p64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2" name="Google Shape;5552;p64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3" name="Google Shape;5553;p64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4" name="Google Shape;5554;p64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5" name="Google Shape;5555;p64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6" name="Google Shape;5556;p64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7" name="Google Shape;5557;p64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8" name="Google Shape;5558;p64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59" name="Google Shape;5559;p64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560" name="Google Shape;5560;p64"/>
            <p:cNvSpPr/>
            <p:nvPr/>
          </p:nvSpPr>
          <p:spPr>
            <a:xfrm>
              <a:off x="2592388" y="5284251"/>
              <a:ext cx="4027487" cy="939800"/>
            </a:xfrm>
            <a:custGeom>
              <a:rect b="b" l="l" r="r" t="t"/>
              <a:pathLst>
                <a:path extrusionOk="0" h="10125" w="10001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561" name="Google Shape;5561;p64"/>
            <p:cNvCxnSpPr/>
            <p:nvPr/>
          </p:nvCxnSpPr>
          <p:spPr>
            <a:xfrm flipH="1" rot="10800000">
              <a:off x="3262941" y="5435064"/>
              <a:ext cx="1316038" cy="13176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2" name="Google Shape;5562;p64"/>
            <p:cNvCxnSpPr/>
            <p:nvPr/>
          </p:nvCxnSpPr>
          <p:spPr>
            <a:xfrm>
              <a:off x="3151816" y="5622389"/>
              <a:ext cx="2259013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3" name="Google Shape;5563;p64"/>
            <p:cNvCxnSpPr/>
            <p:nvPr/>
          </p:nvCxnSpPr>
          <p:spPr>
            <a:xfrm>
              <a:off x="3164516" y="5727164"/>
              <a:ext cx="714375" cy="2762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4" name="Google Shape;5564;p64"/>
            <p:cNvCxnSpPr/>
            <p:nvPr/>
          </p:nvCxnSpPr>
          <p:spPr>
            <a:xfrm flipH="1" rot="10800000">
              <a:off x="4182104" y="5920839"/>
              <a:ext cx="1247775" cy="825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5" name="Google Shape;5565;p64"/>
            <p:cNvCxnSpPr/>
            <p:nvPr/>
          </p:nvCxnSpPr>
          <p:spPr>
            <a:xfrm>
              <a:off x="4842504" y="5468401"/>
              <a:ext cx="1057275" cy="1238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6" name="Google Shape;5566;p64"/>
            <p:cNvCxnSpPr/>
            <p:nvPr/>
          </p:nvCxnSpPr>
          <p:spPr>
            <a:xfrm flipH="1" rot="10800000">
              <a:off x="4126541" y="5622389"/>
              <a:ext cx="1790700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7" name="Google Shape;5567;p64"/>
            <p:cNvCxnSpPr/>
            <p:nvPr/>
          </p:nvCxnSpPr>
          <p:spPr>
            <a:xfrm flipH="1" rot="10800000">
              <a:off x="5453691" y="5650964"/>
              <a:ext cx="588963" cy="26987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568" name="Google Shape;5568;p64"/>
            <p:cNvCxnSpPr/>
            <p:nvPr/>
          </p:nvCxnSpPr>
          <p:spPr>
            <a:xfrm>
              <a:off x="4596441" y="5435064"/>
              <a:ext cx="814388" cy="40163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5569" name="Google Shape;5569;p64"/>
            <p:cNvGrpSpPr/>
            <p:nvPr/>
          </p:nvGrpSpPr>
          <p:grpSpPr>
            <a:xfrm>
              <a:off x="1526216" y="2537824"/>
              <a:ext cx="6978041" cy="1096962"/>
              <a:chOff x="1526216" y="3003498"/>
              <a:chExt cx="6978041" cy="1096962"/>
            </a:xfrm>
          </p:grpSpPr>
          <p:sp>
            <p:nvSpPr>
              <p:cNvPr id="5570" name="Google Shape;5570;p64"/>
              <p:cNvSpPr txBox="1"/>
              <p:nvPr/>
            </p:nvSpPr>
            <p:spPr>
              <a:xfrm>
                <a:off x="7714291" y="3628973"/>
                <a:ext cx="595313" cy="471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44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/>
              </a:p>
              <a:p>
                <a:pPr indent="0" lvl="0" marL="0" marR="0" rtl="0" algn="ctr">
                  <a:lnSpc>
                    <a:spcPct val="1044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plane</a:t>
                </a:r>
                <a:endParaRPr/>
              </a:p>
            </p:txBody>
          </p:sp>
          <p:sp>
            <p:nvSpPr>
              <p:cNvPr id="5571" name="Google Shape;5571;p64"/>
              <p:cNvSpPr txBox="1"/>
              <p:nvPr/>
            </p:nvSpPr>
            <p:spPr>
              <a:xfrm>
                <a:off x="7728579" y="3003498"/>
                <a:ext cx="709612" cy="4714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44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control</a:t>
                </a:r>
                <a:endParaRPr/>
              </a:p>
              <a:p>
                <a:pPr indent="0" lvl="0" marL="0" marR="0" rtl="0" algn="ctr">
                  <a:lnSpc>
                    <a:spcPct val="10449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plane</a:t>
                </a:r>
                <a:endParaRPr/>
              </a:p>
            </p:txBody>
          </p:sp>
          <p:cxnSp>
            <p:nvCxnSpPr>
              <p:cNvPr id="5572" name="Google Shape;5572;p64"/>
              <p:cNvCxnSpPr/>
              <p:nvPr/>
            </p:nvCxnSpPr>
            <p:spPr>
              <a:xfrm flipH="1" rot="10800000">
                <a:off x="1526216" y="3579342"/>
                <a:ext cx="6978041" cy="12155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dash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573" name="Google Shape;5573;p64"/>
            <p:cNvGrpSpPr/>
            <p:nvPr/>
          </p:nvGrpSpPr>
          <p:grpSpPr>
            <a:xfrm>
              <a:off x="2436115" y="2269683"/>
              <a:ext cx="4296530" cy="320675"/>
              <a:chOff x="2433511" y="2792360"/>
              <a:chExt cx="4296530" cy="320675"/>
            </a:xfrm>
          </p:grpSpPr>
          <p:grpSp>
            <p:nvGrpSpPr>
              <p:cNvPr id="5574" name="Google Shape;5574;p64"/>
              <p:cNvGrpSpPr/>
              <p:nvPr/>
            </p:nvGrpSpPr>
            <p:grpSpPr>
              <a:xfrm>
                <a:off x="2433511" y="2794329"/>
                <a:ext cx="349250" cy="317500"/>
                <a:chOff x="2931664" y="3912858"/>
                <a:chExt cx="430450" cy="329431"/>
              </a:xfrm>
            </p:grpSpPr>
            <p:sp>
              <p:nvSpPr>
                <p:cNvPr id="5575" name="Google Shape;5575;p64"/>
                <p:cNvSpPr/>
                <p:nvPr/>
              </p:nvSpPr>
              <p:spPr>
                <a:xfrm>
                  <a:off x="2937534" y="3912858"/>
                  <a:ext cx="424580" cy="329431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76" name="Google Shape;5576;p64"/>
                <p:cNvCxnSpPr/>
                <p:nvPr/>
              </p:nvCxnSpPr>
              <p:spPr>
                <a:xfrm>
                  <a:off x="2931664" y="4005099"/>
                  <a:ext cx="424581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77" name="Google Shape;5577;p64"/>
                <p:cNvCxnSpPr/>
                <p:nvPr/>
              </p:nvCxnSpPr>
              <p:spPr>
                <a:xfrm>
                  <a:off x="2931664" y="4067691"/>
                  <a:ext cx="424581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78" name="Google Shape;5578;p64"/>
                <p:cNvCxnSpPr>
                  <a:stCxn id="5575" idx="2"/>
                </p:cNvCxnSpPr>
                <p:nvPr/>
              </p:nvCxnSpPr>
              <p:spPr>
                <a:xfrm rot="10800000">
                  <a:off x="3149824" y="4004989"/>
                  <a:ext cx="0" cy="237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579" name="Google Shape;5579;p64"/>
              <p:cNvGrpSpPr/>
              <p:nvPr/>
            </p:nvGrpSpPr>
            <p:grpSpPr>
              <a:xfrm>
                <a:off x="3348666" y="2792360"/>
                <a:ext cx="350838" cy="317500"/>
                <a:chOff x="2931664" y="3912861"/>
                <a:chExt cx="430450" cy="329431"/>
              </a:xfrm>
            </p:grpSpPr>
            <p:sp>
              <p:nvSpPr>
                <p:cNvPr id="5580" name="Google Shape;5580;p64"/>
                <p:cNvSpPr/>
                <p:nvPr/>
              </p:nvSpPr>
              <p:spPr>
                <a:xfrm>
                  <a:off x="2937508" y="3912861"/>
                  <a:ext cx="424606" cy="329431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81" name="Google Shape;5581;p64"/>
                <p:cNvCxnSpPr/>
                <p:nvPr/>
              </p:nvCxnSpPr>
              <p:spPr>
                <a:xfrm>
                  <a:off x="2931664" y="4005102"/>
                  <a:ext cx="42460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82" name="Google Shape;5582;p64"/>
                <p:cNvCxnSpPr/>
                <p:nvPr/>
              </p:nvCxnSpPr>
              <p:spPr>
                <a:xfrm>
                  <a:off x="2931664" y="4067694"/>
                  <a:ext cx="42460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83" name="Google Shape;5583;p64"/>
                <p:cNvCxnSpPr>
                  <a:stCxn id="5580" idx="2"/>
                </p:cNvCxnSpPr>
                <p:nvPr/>
              </p:nvCxnSpPr>
              <p:spPr>
                <a:xfrm rot="10800000">
                  <a:off x="3148011" y="4004992"/>
                  <a:ext cx="1800" cy="237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584" name="Google Shape;5584;p64"/>
              <p:cNvGrpSpPr/>
              <p:nvPr/>
            </p:nvGrpSpPr>
            <p:grpSpPr>
              <a:xfrm>
                <a:off x="4182104" y="2792360"/>
                <a:ext cx="350837" cy="317500"/>
                <a:chOff x="2931664" y="3912861"/>
                <a:chExt cx="430450" cy="329431"/>
              </a:xfrm>
            </p:grpSpPr>
            <p:sp>
              <p:nvSpPr>
                <p:cNvPr id="5585" name="Google Shape;5585;p64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86" name="Google Shape;5586;p64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87" name="Google Shape;5587;p6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88" name="Google Shape;5588;p64"/>
                <p:cNvCxnSpPr>
                  <a:stCxn id="5585" idx="2"/>
                </p:cNvCxnSpPr>
                <p:nvPr/>
              </p:nvCxnSpPr>
              <p:spPr>
                <a:xfrm rot="10800000">
                  <a:off x="3148011" y="4004992"/>
                  <a:ext cx="1800" cy="237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589" name="Google Shape;5589;p64"/>
              <p:cNvGrpSpPr/>
              <p:nvPr/>
            </p:nvGrpSpPr>
            <p:grpSpPr>
              <a:xfrm>
                <a:off x="5374316" y="2795535"/>
                <a:ext cx="349250" cy="317500"/>
                <a:chOff x="2931664" y="3912862"/>
                <a:chExt cx="430450" cy="329431"/>
              </a:xfrm>
            </p:grpSpPr>
            <p:sp>
              <p:nvSpPr>
                <p:cNvPr id="5590" name="Google Shape;5590;p64"/>
                <p:cNvSpPr/>
                <p:nvPr/>
              </p:nvSpPr>
              <p:spPr>
                <a:xfrm>
                  <a:off x="2937534" y="3912862"/>
                  <a:ext cx="424580" cy="329431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91" name="Google Shape;5591;p64"/>
                <p:cNvCxnSpPr/>
                <p:nvPr/>
              </p:nvCxnSpPr>
              <p:spPr>
                <a:xfrm>
                  <a:off x="2931664" y="4005103"/>
                  <a:ext cx="424581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92" name="Google Shape;5592;p64"/>
                <p:cNvCxnSpPr/>
                <p:nvPr/>
              </p:nvCxnSpPr>
              <p:spPr>
                <a:xfrm>
                  <a:off x="2931664" y="4067695"/>
                  <a:ext cx="424581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93" name="Google Shape;5593;p64"/>
                <p:cNvCxnSpPr>
                  <a:stCxn id="5590" idx="2"/>
                </p:cNvCxnSpPr>
                <p:nvPr/>
              </p:nvCxnSpPr>
              <p:spPr>
                <a:xfrm rot="10800000">
                  <a:off x="3149824" y="4004993"/>
                  <a:ext cx="0" cy="237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594" name="Google Shape;5594;p64"/>
              <p:cNvGrpSpPr/>
              <p:nvPr/>
            </p:nvGrpSpPr>
            <p:grpSpPr>
              <a:xfrm>
                <a:off x="6379204" y="2792360"/>
                <a:ext cx="350837" cy="317500"/>
                <a:chOff x="2931664" y="3912861"/>
                <a:chExt cx="430450" cy="329431"/>
              </a:xfrm>
            </p:grpSpPr>
            <p:sp>
              <p:nvSpPr>
                <p:cNvPr id="5595" name="Google Shape;5595;p64"/>
                <p:cNvSpPr/>
                <p:nvPr/>
              </p:nvSpPr>
              <p:spPr>
                <a:xfrm>
                  <a:off x="2937507" y="3912861"/>
                  <a:ext cx="424607" cy="329431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596" name="Google Shape;5596;p64"/>
                <p:cNvCxnSpPr/>
                <p:nvPr/>
              </p:nvCxnSpPr>
              <p:spPr>
                <a:xfrm>
                  <a:off x="2931664" y="4005102"/>
                  <a:ext cx="424607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97" name="Google Shape;5597;p64"/>
                <p:cNvCxnSpPr/>
                <p:nvPr/>
              </p:nvCxnSpPr>
              <p:spPr>
                <a:xfrm>
                  <a:off x="2931664" y="4067694"/>
                  <a:ext cx="424607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98" name="Google Shape;5598;p64"/>
                <p:cNvCxnSpPr>
                  <a:stCxn id="5595" idx="2"/>
                </p:cNvCxnSpPr>
                <p:nvPr/>
              </p:nvCxnSpPr>
              <p:spPr>
                <a:xfrm rot="10800000">
                  <a:off x="3148011" y="4004992"/>
                  <a:ext cx="1800" cy="2373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5599" name="Google Shape;5599;p64"/>
            <p:cNvGrpSpPr/>
            <p:nvPr/>
          </p:nvGrpSpPr>
          <p:grpSpPr>
            <a:xfrm>
              <a:off x="1856416" y="3244261"/>
              <a:ext cx="5211763" cy="2739614"/>
              <a:chOff x="1856416" y="3709935"/>
              <a:chExt cx="5211763" cy="2739614"/>
            </a:xfrm>
          </p:grpSpPr>
          <p:sp>
            <p:nvSpPr>
              <p:cNvPr id="5600" name="Google Shape;5600;p64"/>
              <p:cNvSpPr/>
              <p:nvPr/>
            </p:nvSpPr>
            <p:spPr>
              <a:xfrm>
                <a:off x="1876731" y="5330139"/>
                <a:ext cx="1280789" cy="759087"/>
              </a:xfrm>
              <a:custGeom>
                <a:rect b="b" l="l" r="r" t="t"/>
                <a:pathLst>
                  <a:path extrusionOk="0" h="759828" w="1280499">
                    <a:moveTo>
                      <a:pt x="965179" y="759828"/>
                    </a:moveTo>
                    <a:cubicBezTo>
                      <a:pt x="301565" y="231725"/>
                      <a:pt x="628999" y="498939"/>
                      <a:pt x="0" y="0"/>
                    </a:cubicBezTo>
                    <a:lnTo>
                      <a:pt x="999231" y="13701"/>
                    </a:lnTo>
                    <a:cubicBezTo>
                      <a:pt x="1112985" y="379881"/>
                      <a:pt x="1055867" y="236107"/>
                      <a:pt x="1280499" y="723135"/>
                    </a:cubicBezTo>
                    <a:cubicBezTo>
                      <a:pt x="1186079" y="728668"/>
                      <a:pt x="1127207" y="701414"/>
                      <a:pt x="965179" y="759828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BFBFBF"/>
                  </a:gs>
                </a:gsLst>
                <a:lin ang="16200000" scaled="0"/>
              </a:gradFill>
              <a:ln cap="flat" cmpd="sng" w="9525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1" name="Google Shape;5601;p64"/>
              <p:cNvSpPr/>
              <p:nvPr/>
            </p:nvSpPr>
            <p:spPr>
              <a:xfrm>
                <a:off x="6202668" y="5429198"/>
                <a:ext cx="865511" cy="553828"/>
              </a:xfrm>
              <a:custGeom>
                <a:rect b="b" l="l" r="r" t="t"/>
                <a:pathLst>
                  <a:path extrusionOk="0" h="553361" w="866251">
                    <a:moveTo>
                      <a:pt x="0" y="540783"/>
                    </a:moveTo>
                    <a:cubicBezTo>
                      <a:pt x="274887" y="134762"/>
                      <a:pt x="159176" y="337938"/>
                      <a:pt x="345787" y="13939"/>
                    </a:cubicBezTo>
                    <a:cubicBezTo>
                      <a:pt x="520528" y="18247"/>
                      <a:pt x="691510" y="-3745"/>
                      <a:pt x="866251" y="563"/>
                    </a:cubicBezTo>
                    <a:cubicBezTo>
                      <a:pt x="252709" y="502795"/>
                      <a:pt x="640047" y="209256"/>
                      <a:pt x="173695" y="553361"/>
                    </a:cubicBezTo>
                    <a:cubicBezTo>
                      <a:pt x="39410" y="524725"/>
                      <a:pt x="196198" y="539317"/>
                      <a:pt x="0" y="54078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54901"/>
                    </a:srgbClr>
                  </a:gs>
                  <a:gs pos="100000">
                    <a:srgbClr val="BFBFBF"/>
                  </a:gs>
                </a:gsLst>
                <a:lin ang="16200000" scaled="0"/>
              </a:gradFill>
              <a:ln cap="flat" cmpd="sng" w="9525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2" name="Google Shape;5602;p64"/>
              <p:cNvSpPr/>
              <p:nvPr/>
            </p:nvSpPr>
            <p:spPr>
              <a:xfrm>
                <a:off x="5378281" y="5449835"/>
                <a:ext cx="675485" cy="896777"/>
              </a:xfrm>
              <a:custGeom>
                <a:rect b="b" l="l" r="r" t="t"/>
                <a:pathLst>
                  <a:path extrusionOk="0" h="896577" w="675040">
                    <a:moveTo>
                      <a:pt x="0" y="894029"/>
                    </a:moveTo>
                    <a:cubicBezTo>
                      <a:pt x="95638" y="409857"/>
                      <a:pt x="76811" y="618448"/>
                      <a:pt x="186623" y="1724"/>
                    </a:cubicBezTo>
                    <a:cubicBezTo>
                      <a:pt x="431451" y="14348"/>
                      <a:pt x="449377" y="35256"/>
                      <a:pt x="675040" y="0"/>
                    </a:cubicBezTo>
                    <a:cubicBezTo>
                      <a:pt x="276172" y="749497"/>
                      <a:pt x="462801" y="344746"/>
                      <a:pt x="179079" y="886531"/>
                    </a:cubicBezTo>
                    <a:cubicBezTo>
                      <a:pt x="44794" y="857895"/>
                      <a:pt x="92525" y="908114"/>
                      <a:pt x="0" y="894029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54901"/>
                    </a:srgbClr>
                  </a:gs>
                  <a:gs pos="100000">
                    <a:srgbClr val="BFBFBF"/>
                  </a:gs>
                </a:gsLst>
                <a:lin ang="16200000" scaled="0"/>
              </a:gradFill>
              <a:ln cap="flat" cmpd="sng" w="9525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3" name="Google Shape;5603;p64"/>
              <p:cNvSpPr/>
              <p:nvPr/>
            </p:nvSpPr>
            <p:spPr>
              <a:xfrm>
                <a:off x="4340854" y="5470471"/>
                <a:ext cx="514350" cy="401843"/>
              </a:xfrm>
              <a:custGeom>
                <a:rect b="b" l="l" r="r" t="t"/>
                <a:pathLst>
                  <a:path extrusionOk="0" h="402193" w="514180">
                    <a:moveTo>
                      <a:pt x="100781" y="402193"/>
                    </a:moveTo>
                    <a:cubicBezTo>
                      <a:pt x="60584" y="194221"/>
                      <a:pt x="96631" y="442038"/>
                      <a:pt x="0" y="0"/>
                    </a:cubicBezTo>
                    <a:lnTo>
                      <a:pt x="514180" y="10891"/>
                    </a:lnTo>
                    <a:cubicBezTo>
                      <a:pt x="417353" y="348331"/>
                      <a:pt x="491637" y="89943"/>
                      <a:pt x="404259" y="386400"/>
                    </a:cubicBezTo>
                    <a:cubicBezTo>
                      <a:pt x="357814" y="390704"/>
                      <a:pt x="168880" y="400727"/>
                      <a:pt x="100781" y="4021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54901"/>
                    </a:srgbClr>
                  </a:gs>
                  <a:gs pos="100000">
                    <a:srgbClr val="BFBFBF"/>
                  </a:gs>
                </a:gsLst>
                <a:lin ang="16200000" scaled="0"/>
              </a:gradFill>
              <a:ln cap="flat" cmpd="sng" w="9525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04" name="Google Shape;5604;p64"/>
              <p:cNvSpPr/>
              <p:nvPr/>
            </p:nvSpPr>
            <p:spPr>
              <a:xfrm>
                <a:off x="3561391" y="5433960"/>
                <a:ext cx="573725" cy="1015589"/>
              </a:xfrm>
              <a:custGeom>
                <a:rect b="b" l="l" r="r" t="t"/>
                <a:pathLst>
                  <a:path extrusionOk="0" h="1015244" w="574100">
                    <a:moveTo>
                      <a:pt x="333190" y="985695"/>
                    </a:moveTo>
                    <a:cubicBezTo>
                      <a:pt x="153901" y="433090"/>
                      <a:pt x="295574" y="908506"/>
                      <a:pt x="0" y="4757"/>
                    </a:cubicBezTo>
                    <a:cubicBezTo>
                      <a:pt x="166537" y="861"/>
                      <a:pt x="336246" y="3896"/>
                      <a:pt x="502783" y="0"/>
                    </a:cubicBezTo>
                    <a:cubicBezTo>
                      <a:pt x="555943" y="995541"/>
                      <a:pt x="537473" y="350120"/>
                      <a:pt x="574100" y="1014877"/>
                    </a:cubicBezTo>
                    <a:cubicBezTo>
                      <a:pt x="476415" y="1019182"/>
                      <a:pt x="529388" y="984229"/>
                      <a:pt x="333190" y="985695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>
                      <a:alpha val="54901"/>
                    </a:srgbClr>
                  </a:gs>
                  <a:gs pos="100000">
                    <a:srgbClr val="BFBFBF"/>
                  </a:gs>
                </a:gsLst>
                <a:lin ang="16200000" scaled="0"/>
              </a:gradFill>
              <a:ln cap="flat" cmpd="sng" w="9525">
                <a:solidFill>
                  <a:srgbClr val="BFBFBF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05" name="Google Shape;5605;p64"/>
              <p:cNvGrpSpPr/>
              <p:nvPr/>
            </p:nvGrpSpPr>
            <p:grpSpPr>
              <a:xfrm>
                <a:off x="1856416" y="3709935"/>
                <a:ext cx="1049338" cy="1739900"/>
                <a:chOff x="1856416" y="3709935"/>
                <a:chExt cx="1049338" cy="1739900"/>
              </a:xfrm>
            </p:grpSpPr>
            <p:sp>
              <p:nvSpPr>
                <p:cNvPr id="5606" name="Google Shape;5606;p64"/>
                <p:cNvSpPr/>
                <p:nvPr/>
              </p:nvSpPr>
              <p:spPr>
                <a:xfrm rot="10800000">
                  <a:off x="1867529" y="3957585"/>
                  <a:ext cx="1027112" cy="611090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607" name="Google Shape;5607;p64"/>
                <p:cNvGrpSpPr/>
                <p:nvPr/>
              </p:nvGrpSpPr>
              <p:grpSpPr>
                <a:xfrm>
                  <a:off x="1859591" y="5089472"/>
                  <a:ext cx="1035050" cy="360362"/>
                  <a:chOff x="4129067" y="3607161"/>
                  <a:chExt cx="567968" cy="338095"/>
                </a:xfrm>
              </p:grpSpPr>
              <p:sp>
                <p:nvSpPr>
                  <p:cNvPr id="5608" name="Google Shape;5608;p64"/>
                  <p:cNvSpPr/>
                  <p:nvPr/>
                </p:nvSpPr>
                <p:spPr>
                  <a:xfrm>
                    <a:off x="4129067" y="3720356"/>
                    <a:ext cx="567968" cy="224900"/>
                  </a:xfrm>
                  <a:prstGeom prst="ellipse">
                    <a:avLst/>
                  </a:prstGeom>
                  <a:solidFill>
                    <a:srgbClr val="262699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09" name="Google Shape;5609;p64"/>
                  <p:cNvSpPr/>
                  <p:nvPr/>
                </p:nvSpPr>
                <p:spPr>
                  <a:xfrm>
                    <a:off x="4129067" y="3720356"/>
                    <a:ext cx="567968" cy="111705"/>
                  </a:xfrm>
                  <a:prstGeom prst="rect">
                    <a:avLst/>
                  </a:prstGeom>
                  <a:solidFill>
                    <a:srgbClr val="2626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10" name="Google Shape;5610;p64"/>
                  <p:cNvSpPr/>
                  <p:nvPr/>
                </p:nvSpPr>
                <p:spPr>
                  <a:xfrm>
                    <a:off x="4129067" y="3607161"/>
                    <a:ext cx="567968" cy="224900"/>
                  </a:xfrm>
                  <a:prstGeom prst="ellipse">
                    <a:avLst/>
                  </a:prstGeom>
                  <a:solidFill>
                    <a:srgbClr val="8383E0">
                      <a:alpha val="69803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11" name="Google Shape;5611;p64"/>
                  <p:cNvCxnSpPr/>
                  <p:nvPr/>
                </p:nvCxnSpPr>
                <p:spPr>
                  <a:xfrm>
                    <a:off x="4697035" y="3720356"/>
                    <a:ext cx="0" cy="111705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cxnSp>
                <p:nvCxnSpPr>
                  <p:cNvPr id="5612" name="Google Shape;5612;p64"/>
                  <p:cNvCxnSpPr/>
                  <p:nvPr/>
                </p:nvCxnSpPr>
                <p:spPr>
                  <a:xfrm>
                    <a:off x="4129067" y="3720356"/>
                    <a:ext cx="0" cy="111705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  <p:sp>
              <p:nvSpPr>
                <p:cNvPr id="5613" name="Google Shape;5613;p64"/>
                <p:cNvSpPr/>
                <p:nvPr/>
              </p:nvSpPr>
              <p:spPr>
                <a:xfrm>
                  <a:off x="1877054" y="4704509"/>
                  <a:ext cx="1028700" cy="523075"/>
                </a:xfrm>
                <a:prstGeom prst="rect">
                  <a:avLst/>
                </a:prstGeom>
                <a:gradFill>
                  <a:gsLst>
                    <a:gs pos="0">
                      <a:srgbClr val="8383E0">
                        <a:alpha val="61960"/>
                      </a:srgbClr>
                    </a:gs>
                    <a:gs pos="54000">
                      <a:srgbClr val="ACACEA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14" name="Google Shape;5614;p64"/>
                <p:cNvCxnSpPr/>
                <p:nvPr/>
              </p:nvCxnSpPr>
              <p:spPr>
                <a:xfrm>
                  <a:off x="1861179" y="3981398"/>
                  <a:ext cx="17462" cy="130175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15" name="Google Shape;5615;p64"/>
                <p:cNvCxnSpPr/>
                <p:nvPr/>
              </p:nvCxnSpPr>
              <p:spPr>
                <a:xfrm flipH="1">
                  <a:off x="2894641" y="3971873"/>
                  <a:ext cx="6350" cy="1270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16" name="Google Shape;5616;p64"/>
                <p:cNvGrpSpPr/>
                <p:nvPr/>
              </p:nvGrpSpPr>
              <p:grpSpPr>
                <a:xfrm>
                  <a:off x="1856416" y="3709935"/>
                  <a:ext cx="1044575" cy="398463"/>
                  <a:chOff x="2183302" y="1574638"/>
                  <a:chExt cx="1199996" cy="429571"/>
                </a:xfrm>
              </p:grpSpPr>
              <p:sp>
                <p:nvSpPr>
                  <p:cNvPr id="5617" name="Google Shape;5617;p64"/>
                  <p:cNvSpPr/>
                  <p:nvPr/>
                </p:nvSpPr>
                <p:spPr>
                  <a:xfrm flipH="1" rot="10800000">
                    <a:off x="2185126" y="1689305"/>
                    <a:ext cx="1196349" cy="314904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31000">
                        <a:srgbClr val="8383E0"/>
                      </a:gs>
                      <a:gs pos="100000">
                        <a:srgbClr val="D5D5F4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18" name="Google Shape;5618;p64"/>
                  <p:cNvSpPr/>
                  <p:nvPr/>
                </p:nvSpPr>
                <p:spPr>
                  <a:xfrm>
                    <a:off x="2183302" y="1735513"/>
                    <a:ext cx="1198173" cy="112955"/>
                  </a:xfrm>
                  <a:prstGeom prst="rect">
                    <a:avLst/>
                  </a:prstGeom>
                  <a:gradFill>
                    <a:gsLst>
                      <a:gs pos="0">
                        <a:srgbClr val="ACACEA"/>
                      </a:gs>
                      <a:gs pos="54000">
                        <a:srgbClr val="8383E0"/>
                      </a:gs>
                      <a:gs pos="100000">
                        <a:srgbClr val="262699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19" name="Google Shape;5619;p64"/>
                  <p:cNvSpPr/>
                  <p:nvPr/>
                </p:nvSpPr>
                <p:spPr>
                  <a:xfrm flipH="1" rot="10800000">
                    <a:off x="2183302" y="1574638"/>
                    <a:ext cx="1196349" cy="314904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20" name="Google Shape;5620;p64"/>
                  <p:cNvSpPr/>
                  <p:nvPr/>
                </p:nvSpPr>
                <p:spPr>
                  <a:xfrm>
                    <a:off x="2489684" y="1670478"/>
                    <a:ext cx="581762" cy="157452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21" name="Google Shape;5621;p64"/>
                  <p:cNvSpPr/>
                  <p:nvPr/>
                </p:nvSpPr>
                <p:spPr>
                  <a:xfrm>
                    <a:off x="2429502" y="1629404"/>
                    <a:ext cx="703949" cy="111244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22" name="Google Shape;5622;p64"/>
                  <p:cNvSpPr/>
                  <p:nvPr/>
                </p:nvSpPr>
                <p:spPr>
                  <a:xfrm>
                    <a:off x="2892723" y="1723534"/>
                    <a:ext cx="257142" cy="95840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23" name="Google Shape;5623;p64"/>
                  <p:cNvSpPr/>
                  <p:nvPr/>
                </p:nvSpPr>
                <p:spPr>
                  <a:xfrm>
                    <a:off x="2416736" y="1725244"/>
                    <a:ext cx="255318" cy="94130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24" name="Google Shape;5624;p64"/>
                  <p:cNvCxnSpPr>
                    <a:endCxn id="5619" idx="2"/>
                  </p:cNvCxnSpPr>
                  <p:nvPr/>
                </p:nvCxnSpPr>
                <p:spPr>
                  <a:xfrm rot="10800000">
                    <a:off x="2183302" y="1732090"/>
                    <a:ext cx="1800" cy="1215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5625" name="Google Shape;5625;p64"/>
                  <p:cNvCxnSpPr/>
                  <p:nvPr/>
                </p:nvCxnSpPr>
                <p:spPr>
                  <a:xfrm rot="10800000">
                    <a:off x="3381475" y="1728667"/>
                    <a:ext cx="1823" cy="121513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</p:grpSp>
          <p:grpSp>
            <p:nvGrpSpPr>
              <p:cNvPr id="5626" name="Google Shape;5626;p64"/>
              <p:cNvGrpSpPr/>
              <p:nvPr/>
            </p:nvGrpSpPr>
            <p:grpSpPr>
              <a:xfrm>
                <a:off x="3566154" y="3862335"/>
                <a:ext cx="514350" cy="1670050"/>
                <a:chOff x="3566154" y="3862335"/>
                <a:chExt cx="514350" cy="1670050"/>
              </a:xfrm>
            </p:grpSpPr>
            <p:sp>
              <p:nvSpPr>
                <p:cNvPr id="5627" name="Google Shape;5627;p64"/>
                <p:cNvSpPr/>
                <p:nvPr/>
              </p:nvSpPr>
              <p:spPr>
                <a:xfrm rot="10800000">
                  <a:off x="3569201" y="3946092"/>
                  <a:ext cx="498084" cy="628647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100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28" name="Google Shape;5628;p64"/>
                <p:cNvCxnSpPr/>
                <p:nvPr/>
              </p:nvCxnSpPr>
              <p:spPr>
                <a:xfrm flipH="1">
                  <a:off x="4078916" y="4019498"/>
                  <a:ext cx="1588" cy="136525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29" name="Google Shape;5629;p64"/>
                <p:cNvGrpSpPr/>
                <p:nvPr/>
              </p:nvGrpSpPr>
              <p:grpSpPr>
                <a:xfrm>
                  <a:off x="3570916" y="5310135"/>
                  <a:ext cx="508000" cy="222250"/>
                  <a:chOff x="4128204" y="3605744"/>
                  <a:chExt cx="568606" cy="339512"/>
                </a:xfrm>
              </p:grpSpPr>
              <p:sp>
                <p:nvSpPr>
                  <p:cNvPr id="5630" name="Google Shape;5630;p64"/>
                  <p:cNvSpPr/>
                  <p:nvPr/>
                </p:nvSpPr>
                <p:spPr>
                  <a:xfrm>
                    <a:off x="4128204" y="3719724"/>
                    <a:ext cx="568606" cy="225532"/>
                  </a:xfrm>
                  <a:prstGeom prst="ellipse">
                    <a:avLst/>
                  </a:prstGeom>
                  <a:solidFill>
                    <a:srgbClr val="262699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31" name="Google Shape;5631;p64"/>
                  <p:cNvSpPr/>
                  <p:nvPr/>
                </p:nvSpPr>
                <p:spPr>
                  <a:xfrm>
                    <a:off x="4128204" y="3719724"/>
                    <a:ext cx="568606" cy="111554"/>
                  </a:xfrm>
                  <a:prstGeom prst="rect">
                    <a:avLst/>
                  </a:prstGeom>
                  <a:solidFill>
                    <a:srgbClr val="2626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32" name="Google Shape;5632;p64"/>
                  <p:cNvSpPr/>
                  <p:nvPr/>
                </p:nvSpPr>
                <p:spPr>
                  <a:xfrm>
                    <a:off x="4128204" y="3605744"/>
                    <a:ext cx="568606" cy="225534"/>
                  </a:xfrm>
                  <a:prstGeom prst="ellipse">
                    <a:avLst/>
                  </a:prstGeom>
                  <a:solidFill>
                    <a:srgbClr val="ACACEA">
                      <a:alpha val="5490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33" name="Google Shape;5633;p64"/>
                  <p:cNvCxnSpPr/>
                  <p:nvPr/>
                </p:nvCxnSpPr>
                <p:spPr>
                  <a:xfrm>
                    <a:off x="4696810" y="3719724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cxnSp>
                <p:nvCxnSpPr>
                  <p:cNvPr id="5634" name="Google Shape;5634;p64"/>
                  <p:cNvCxnSpPr/>
                  <p:nvPr/>
                </p:nvCxnSpPr>
                <p:spPr>
                  <a:xfrm>
                    <a:off x="4128204" y="3719724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  <p:sp>
              <p:nvSpPr>
                <p:cNvPr id="5635" name="Google Shape;5635;p64"/>
                <p:cNvSpPr/>
                <p:nvPr/>
              </p:nvSpPr>
              <p:spPr>
                <a:xfrm>
                  <a:off x="3572504" y="4575123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36" name="Google Shape;5636;p64"/>
                <p:cNvCxnSpPr/>
                <p:nvPr/>
              </p:nvCxnSpPr>
              <p:spPr>
                <a:xfrm flipH="1">
                  <a:off x="3566154" y="4027435"/>
                  <a:ext cx="3175" cy="145097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37" name="Google Shape;5637;p64"/>
                <p:cNvGrpSpPr/>
                <p:nvPr/>
              </p:nvGrpSpPr>
              <p:grpSpPr>
                <a:xfrm>
                  <a:off x="3569329" y="3862335"/>
                  <a:ext cx="503237" cy="247650"/>
                  <a:chOff x="2184879" y="1564542"/>
                  <a:chExt cx="1198746" cy="439251"/>
                </a:xfrm>
              </p:grpSpPr>
              <p:sp>
                <p:nvSpPr>
                  <p:cNvPr id="5638" name="Google Shape;5638;p64"/>
                  <p:cNvSpPr/>
                  <p:nvPr/>
                </p:nvSpPr>
                <p:spPr>
                  <a:xfrm flipH="1" rot="10800000">
                    <a:off x="2188659" y="1691250"/>
                    <a:ext cx="1194966" cy="312543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31000">
                        <a:srgbClr val="8383E0"/>
                      </a:gs>
                      <a:gs pos="100000">
                        <a:schemeClr val="lt1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39" name="Google Shape;5639;p64"/>
                  <p:cNvSpPr/>
                  <p:nvPr/>
                </p:nvSpPr>
                <p:spPr>
                  <a:xfrm>
                    <a:off x="2184879" y="1736302"/>
                    <a:ext cx="1198746" cy="112629"/>
                  </a:xfrm>
                  <a:prstGeom prst="rect">
                    <a:avLst/>
                  </a:prstGeom>
                  <a:gradFill>
                    <a:gsLst>
                      <a:gs pos="0">
                        <a:srgbClr val="ACACEA"/>
                      </a:gs>
                      <a:gs pos="54000">
                        <a:srgbClr val="8383E0"/>
                      </a:gs>
                      <a:gs pos="100000">
                        <a:srgbClr val="262699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0" name="Google Shape;5640;p64"/>
                  <p:cNvSpPr/>
                  <p:nvPr/>
                </p:nvSpPr>
                <p:spPr>
                  <a:xfrm flipH="1" rot="10800000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1" name="Google Shape;5641;p64"/>
                  <p:cNvSpPr/>
                  <p:nvPr/>
                </p:nvSpPr>
                <p:spPr>
                  <a:xfrm>
                    <a:off x="2491182" y="1671539"/>
                    <a:ext cx="582357" cy="154865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2" name="Google Shape;5642;p64"/>
                  <p:cNvSpPr/>
                  <p:nvPr/>
                </p:nvSpPr>
                <p:spPr>
                  <a:xfrm>
                    <a:off x="2430678" y="1629304"/>
                    <a:ext cx="703366" cy="109812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3" name="Google Shape;5643;p64"/>
                  <p:cNvSpPr/>
                  <p:nvPr/>
                </p:nvSpPr>
                <p:spPr>
                  <a:xfrm>
                    <a:off x="2892025" y="1722222"/>
                    <a:ext cx="260927" cy="95734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44" name="Google Shape;5644;p64"/>
                  <p:cNvSpPr/>
                  <p:nvPr/>
                </p:nvSpPr>
                <p:spPr>
                  <a:xfrm>
                    <a:off x="2419334" y="1725039"/>
                    <a:ext cx="253362" cy="95734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45" name="Google Shape;5645;p64"/>
                  <p:cNvCxnSpPr>
                    <a:endCxn id="5640" idx="2"/>
                  </p:cNvCxnSpPr>
                  <p:nvPr/>
                </p:nvCxnSpPr>
                <p:spPr>
                  <a:xfrm rot="10800000">
                    <a:off x="2184879" y="1720814"/>
                    <a:ext cx="3900" cy="1212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5646" name="Google Shape;5646;p64"/>
                  <p:cNvCxnSpPr/>
                  <p:nvPr/>
                </p:nvCxnSpPr>
                <p:spPr>
                  <a:xfrm rot="10800000">
                    <a:off x="3379845" y="1727853"/>
                    <a:ext cx="3780" cy="121077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</p:grpSp>
          <p:grpSp>
            <p:nvGrpSpPr>
              <p:cNvPr id="5647" name="Google Shape;5647;p64"/>
              <p:cNvGrpSpPr/>
              <p:nvPr/>
            </p:nvGrpSpPr>
            <p:grpSpPr>
              <a:xfrm>
                <a:off x="4348791" y="3867098"/>
                <a:ext cx="514350" cy="1670050"/>
                <a:chOff x="4348791" y="3867098"/>
                <a:chExt cx="514350" cy="1670050"/>
              </a:xfrm>
            </p:grpSpPr>
            <p:sp>
              <p:nvSpPr>
                <p:cNvPr id="5648" name="Google Shape;5648;p64"/>
                <p:cNvSpPr/>
                <p:nvPr/>
              </p:nvSpPr>
              <p:spPr>
                <a:xfrm rot="10800000">
                  <a:off x="4351838" y="3950855"/>
                  <a:ext cx="498084" cy="628647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100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49" name="Google Shape;5649;p64"/>
                <p:cNvCxnSpPr/>
                <p:nvPr/>
              </p:nvCxnSpPr>
              <p:spPr>
                <a:xfrm flipH="1">
                  <a:off x="4861554" y="4024260"/>
                  <a:ext cx="1587" cy="136525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50" name="Google Shape;5650;p64"/>
                <p:cNvGrpSpPr/>
                <p:nvPr/>
              </p:nvGrpSpPr>
              <p:grpSpPr>
                <a:xfrm>
                  <a:off x="4353554" y="5314898"/>
                  <a:ext cx="508000" cy="222250"/>
                  <a:chOff x="4128205" y="3605744"/>
                  <a:chExt cx="568606" cy="339512"/>
                </a:xfrm>
              </p:grpSpPr>
              <p:sp>
                <p:nvSpPr>
                  <p:cNvPr id="5651" name="Google Shape;5651;p64"/>
                  <p:cNvSpPr/>
                  <p:nvPr/>
                </p:nvSpPr>
                <p:spPr>
                  <a:xfrm>
                    <a:off x="4128205" y="3719722"/>
                    <a:ext cx="568606" cy="225534"/>
                  </a:xfrm>
                  <a:prstGeom prst="ellipse">
                    <a:avLst/>
                  </a:prstGeom>
                  <a:solidFill>
                    <a:srgbClr val="262699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52" name="Google Shape;5652;p64"/>
                  <p:cNvSpPr/>
                  <p:nvPr/>
                </p:nvSpPr>
                <p:spPr>
                  <a:xfrm>
                    <a:off x="4128205" y="3719722"/>
                    <a:ext cx="568606" cy="111554"/>
                  </a:xfrm>
                  <a:prstGeom prst="rect">
                    <a:avLst/>
                  </a:prstGeom>
                  <a:solidFill>
                    <a:srgbClr val="2626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53" name="Google Shape;5653;p64"/>
                  <p:cNvSpPr/>
                  <p:nvPr/>
                </p:nvSpPr>
                <p:spPr>
                  <a:xfrm>
                    <a:off x="4128205" y="3605744"/>
                    <a:ext cx="568606" cy="225532"/>
                  </a:xfrm>
                  <a:prstGeom prst="ellipse">
                    <a:avLst/>
                  </a:prstGeom>
                  <a:solidFill>
                    <a:srgbClr val="ACACEA">
                      <a:alpha val="5490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54" name="Google Shape;5654;p64"/>
                  <p:cNvCxnSpPr/>
                  <p:nvPr/>
                </p:nvCxnSpPr>
                <p:spPr>
                  <a:xfrm>
                    <a:off x="4696811" y="3719722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cxnSp>
                <p:nvCxnSpPr>
                  <p:cNvPr id="5655" name="Google Shape;5655;p64"/>
                  <p:cNvCxnSpPr/>
                  <p:nvPr/>
                </p:nvCxnSpPr>
                <p:spPr>
                  <a:xfrm>
                    <a:off x="4128205" y="3719722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  <p:sp>
              <p:nvSpPr>
                <p:cNvPr id="5656" name="Google Shape;5656;p64"/>
                <p:cNvSpPr/>
                <p:nvPr/>
              </p:nvSpPr>
              <p:spPr>
                <a:xfrm>
                  <a:off x="4355141" y="4579885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57" name="Google Shape;5657;p64"/>
                <p:cNvCxnSpPr/>
                <p:nvPr/>
              </p:nvCxnSpPr>
              <p:spPr>
                <a:xfrm flipH="1">
                  <a:off x="4348791" y="4032198"/>
                  <a:ext cx="3175" cy="145097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58" name="Google Shape;5658;p64"/>
                <p:cNvGrpSpPr/>
                <p:nvPr/>
              </p:nvGrpSpPr>
              <p:grpSpPr>
                <a:xfrm>
                  <a:off x="4351966" y="3867098"/>
                  <a:ext cx="503238" cy="247650"/>
                  <a:chOff x="2184879" y="1564542"/>
                  <a:chExt cx="1198749" cy="439251"/>
                </a:xfrm>
              </p:grpSpPr>
              <p:sp>
                <p:nvSpPr>
                  <p:cNvPr id="5659" name="Google Shape;5659;p64"/>
                  <p:cNvSpPr/>
                  <p:nvPr/>
                </p:nvSpPr>
                <p:spPr>
                  <a:xfrm flipH="1" rot="10800000">
                    <a:off x="2188662" y="1691248"/>
                    <a:ext cx="1194966" cy="312545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31000">
                        <a:srgbClr val="8383E0"/>
                      </a:gs>
                      <a:gs pos="100000">
                        <a:schemeClr val="lt1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0" name="Google Shape;5660;p64"/>
                  <p:cNvSpPr/>
                  <p:nvPr/>
                </p:nvSpPr>
                <p:spPr>
                  <a:xfrm>
                    <a:off x="2184879" y="1736300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rgbClr val="ACACEA"/>
                      </a:gs>
                      <a:gs pos="54000">
                        <a:srgbClr val="8383E0"/>
                      </a:gs>
                      <a:gs pos="100000">
                        <a:srgbClr val="262699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1" name="Google Shape;5661;p64"/>
                  <p:cNvSpPr/>
                  <p:nvPr/>
                </p:nvSpPr>
                <p:spPr>
                  <a:xfrm flipH="1" rot="10800000">
                    <a:off x="2184879" y="1564542"/>
                    <a:ext cx="1194966" cy="312543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2" name="Google Shape;5662;p64"/>
                  <p:cNvSpPr/>
                  <p:nvPr/>
                </p:nvSpPr>
                <p:spPr>
                  <a:xfrm>
                    <a:off x="2491185" y="1671539"/>
                    <a:ext cx="582357" cy="154863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3" name="Google Shape;5663;p64"/>
                  <p:cNvSpPr/>
                  <p:nvPr/>
                </p:nvSpPr>
                <p:spPr>
                  <a:xfrm>
                    <a:off x="2430680" y="1629303"/>
                    <a:ext cx="703366" cy="109814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4" name="Google Shape;5664;p64"/>
                  <p:cNvSpPr/>
                  <p:nvPr/>
                </p:nvSpPr>
                <p:spPr>
                  <a:xfrm>
                    <a:off x="2892028" y="1722222"/>
                    <a:ext cx="260925" cy="95734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65" name="Google Shape;5665;p64"/>
                  <p:cNvSpPr/>
                  <p:nvPr/>
                </p:nvSpPr>
                <p:spPr>
                  <a:xfrm>
                    <a:off x="2419334" y="1725037"/>
                    <a:ext cx="253364" cy="95734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66" name="Google Shape;5666;p64"/>
                  <p:cNvCxnSpPr>
                    <a:endCxn id="5661" idx="2"/>
                  </p:cNvCxnSpPr>
                  <p:nvPr/>
                </p:nvCxnSpPr>
                <p:spPr>
                  <a:xfrm rot="10800000">
                    <a:off x="2184879" y="1720813"/>
                    <a:ext cx="3900" cy="1212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5667" name="Google Shape;5667;p64"/>
                  <p:cNvCxnSpPr/>
                  <p:nvPr/>
                </p:nvCxnSpPr>
                <p:spPr>
                  <a:xfrm rot="10800000">
                    <a:off x="3379845" y="1727853"/>
                    <a:ext cx="3783" cy="121075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</p:grpSp>
          <p:grpSp>
            <p:nvGrpSpPr>
              <p:cNvPr id="5668" name="Google Shape;5668;p64"/>
              <p:cNvGrpSpPr/>
              <p:nvPr/>
            </p:nvGrpSpPr>
            <p:grpSpPr>
              <a:xfrm>
                <a:off x="5552116" y="3849635"/>
                <a:ext cx="514350" cy="1670050"/>
                <a:chOff x="5552116" y="3849635"/>
                <a:chExt cx="514350" cy="1670050"/>
              </a:xfrm>
            </p:grpSpPr>
            <p:sp>
              <p:nvSpPr>
                <p:cNvPr id="5669" name="Google Shape;5669;p64"/>
                <p:cNvSpPr/>
                <p:nvPr/>
              </p:nvSpPr>
              <p:spPr>
                <a:xfrm rot="10800000">
                  <a:off x="5555163" y="3933392"/>
                  <a:ext cx="498084" cy="628647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100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70" name="Google Shape;5670;p64"/>
                <p:cNvCxnSpPr/>
                <p:nvPr/>
              </p:nvCxnSpPr>
              <p:spPr>
                <a:xfrm flipH="1">
                  <a:off x="6064879" y="4006798"/>
                  <a:ext cx="1587" cy="136525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71" name="Google Shape;5671;p64"/>
                <p:cNvGrpSpPr/>
                <p:nvPr/>
              </p:nvGrpSpPr>
              <p:grpSpPr>
                <a:xfrm>
                  <a:off x="5556879" y="5297435"/>
                  <a:ext cx="508000" cy="222250"/>
                  <a:chOff x="4128205" y="3605744"/>
                  <a:chExt cx="568606" cy="339512"/>
                </a:xfrm>
              </p:grpSpPr>
              <p:sp>
                <p:nvSpPr>
                  <p:cNvPr id="5672" name="Google Shape;5672;p64"/>
                  <p:cNvSpPr/>
                  <p:nvPr/>
                </p:nvSpPr>
                <p:spPr>
                  <a:xfrm>
                    <a:off x="4128205" y="3719724"/>
                    <a:ext cx="568606" cy="225532"/>
                  </a:xfrm>
                  <a:prstGeom prst="ellipse">
                    <a:avLst/>
                  </a:prstGeom>
                  <a:solidFill>
                    <a:srgbClr val="262699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73" name="Google Shape;5673;p64"/>
                  <p:cNvSpPr/>
                  <p:nvPr/>
                </p:nvSpPr>
                <p:spPr>
                  <a:xfrm>
                    <a:off x="4128205" y="3719724"/>
                    <a:ext cx="568606" cy="111554"/>
                  </a:xfrm>
                  <a:prstGeom prst="rect">
                    <a:avLst/>
                  </a:prstGeom>
                  <a:solidFill>
                    <a:srgbClr val="2626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74" name="Google Shape;5674;p64"/>
                  <p:cNvSpPr/>
                  <p:nvPr/>
                </p:nvSpPr>
                <p:spPr>
                  <a:xfrm>
                    <a:off x="4128205" y="3605744"/>
                    <a:ext cx="568606" cy="225534"/>
                  </a:xfrm>
                  <a:prstGeom prst="ellipse">
                    <a:avLst/>
                  </a:prstGeom>
                  <a:solidFill>
                    <a:srgbClr val="ACACEA">
                      <a:alpha val="5490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75" name="Google Shape;5675;p64"/>
                  <p:cNvCxnSpPr/>
                  <p:nvPr/>
                </p:nvCxnSpPr>
                <p:spPr>
                  <a:xfrm>
                    <a:off x="4696811" y="3719724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cxnSp>
                <p:nvCxnSpPr>
                  <p:cNvPr id="5676" name="Google Shape;5676;p64"/>
                  <p:cNvCxnSpPr/>
                  <p:nvPr/>
                </p:nvCxnSpPr>
                <p:spPr>
                  <a:xfrm>
                    <a:off x="4128205" y="3719724"/>
                    <a:ext cx="0" cy="111554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  <p:sp>
              <p:nvSpPr>
                <p:cNvPr id="5677" name="Google Shape;5677;p64"/>
                <p:cNvSpPr/>
                <p:nvPr/>
              </p:nvSpPr>
              <p:spPr>
                <a:xfrm>
                  <a:off x="5558466" y="4562423"/>
                  <a:ext cx="496888" cy="812800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78" name="Google Shape;5678;p64"/>
                <p:cNvCxnSpPr/>
                <p:nvPr/>
              </p:nvCxnSpPr>
              <p:spPr>
                <a:xfrm flipH="1">
                  <a:off x="5552116" y="4014735"/>
                  <a:ext cx="3175" cy="1450975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79" name="Google Shape;5679;p64"/>
                <p:cNvGrpSpPr/>
                <p:nvPr/>
              </p:nvGrpSpPr>
              <p:grpSpPr>
                <a:xfrm>
                  <a:off x="5555291" y="3849635"/>
                  <a:ext cx="503238" cy="247650"/>
                  <a:chOff x="2184879" y="1564542"/>
                  <a:chExt cx="1198749" cy="439251"/>
                </a:xfrm>
              </p:grpSpPr>
              <p:sp>
                <p:nvSpPr>
                  <p:cNvPr id="5680" name="Google Shape;5680;p64"/>
                  <p:cNvSpPr/>
                  <p:nvPr/>
                </p:nvSpPr>
                <p:spPr>
                  <a:xfrm flipH="1" rot="10800000">
                    <a:off x="2188662" y="1691250"/>
                    <a:ext cx="1194966" cy="312543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31000">
                        <a:srgbClr val="8383E0"/>
                      </a:gs>
                      <a:gs pos="100000">
                        <a:schemeClr val="lt1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1" name="Google Shape;5681;p64"/>
                  <p:cNvSpPr/>
                  <p:nvPr/>
                </p:nvSpPr>
                <p:spPr>
                  <a:xfrm>
                    <a:off x="2184879" y="1736302"/>
                    <a:ext cx="1198749" cy="112629"/>
                  </a:xfrm>
                  <a:prstGeom prst="rect">
                    <a:avLst/>
                  </a:prstGeom>
                  <a:gradFill>
                    <a:gsLst>
                      <a:gs pos="0">
                        <a:srgbClr val="ACACEA"/>
                      </a:gs>
                      <a:gs pos="54000">
                        <a:srgbClr val="8383E0"/>
                      </a:gs>
                      <a:gs pos="100000">
                        <a:srgbClr val="262699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2" name="Google Shape;5682;p64"/>
                  <p:cNvSpPr/>
                  <p:nvPr/>
                </p:nvSpPr>
                <p:spPr>
                  <a:xfrm flipH="1" rot="10800000">
                    <a:off x="2184879" y="1564542"/>
                    <a:ext cx="1194966" cy="312545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3" name="Google Shape;5683;p64"/>
                  <p:cNvSpPr/>
                  <p:nvPr/>
                </p:nvSpPr>
                <p:spPr>
                  <a:xfrm>
                    <a:off x="2491185" y="1671539"/>
                    <a:ext cx="582357" cy="154865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4" name="Google Shape;5684;p64"/>
                  <p:cNvSpPr/>
                  <p:nvPr/>
                </p:nvSpPr>
                <p:spPr>
                  <a:xfrm>
                    <a:off x="2430680" y="1629304"/>
                    <a:ext cx="703366" cy="109812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5" name="Google Shape;5685;p64"/>
                  <p:cNvSpPr/>
                  <p:nvPr/>
                </p:nvSpPr>
                <p:spPr>
                  <a:xfrm>
                    <a:off x="2892028" y="1722222"/>
                    <a:ext cx="260925" cy="95734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86" name="Google Shape;5686;p64"/>
                  <p:cNvSpPr/>
                  <p:nvPr/>
                </p:nvSpPr>
                <p:spPr>
                  <a:xfrm>
                    <a:off x="2419334" y="1725039"/>
                    <a:ext cx="253364" cy="95734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87" name="Google Shape;5687;p64"/>
                  <p:cNvCxnSpPr>
                    <a:endCxn id="5682" idx="2"/>
                  </p:cNvCxnSpPr>
                  <p:nvPr/>
                </p:nvCxnSpPr>
                <p:spPr>
                  <a:xfrm rot="10800000">
                    <a:off x="2184879" y="1720814"/>
                    <a:ext cx="3900" cy="1212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5688" name="Google Shape;5688;p64"/>
                  <p:cNvCxnSpPr/>
                  <p:nvPr/>
                </p:nvCxnSpPr>
                <p:spPr>
                  <a:xfrm rot="10800000">
                    <a:off x="3379845" y="1727853"/>
                    <a:ext cx="3783" cy="121077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</p:grpSp>
          <p:grpSp>
            <p:nvGrpSpPr>
              <p:cNvPr id="5689" name="Google Shape;5689;p64"/>
              <p:cNvGrpSpPr/>
              <p:nvPr/>
            </p:nvGrpSpPr>
            <p:grpSpPr>
              <a:xfrm>
                <a:off x="6547479" y="3836935"/>
                <a:ext cx="514350" cy="1671638"/>
                <a:chOff x="6547479" y="3836935"/>
                <a:chExt cx="514350" cy="1671638"/>
              </a:xfrm>
            </p:grpSpPr>
            <p:sp>
              <p:nvSpPr>
                <p:cNvPr id="5690" name="Google Shape;5690;p64"/>
                <p:cNvSpPr/>
                <p:nvPr/>
              </p:nvSpPr>
              <p:spPr>
                <a:xfrm rot="10800000">
                  <a:off x="6550526" y="3920772"/>
                  <a:ext cx="498084" cy="629245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100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91" name="Google Shape;5691;p64"/>
                <p:cNvCxnSpPr/>
                <p:nvPr/>
              </p:nvCxnSpPr>
              <p:spPr>
                <a:xfrm flipH="1">
                  <a:off x="7060241" y="3994098"/>
                  <a:ext cx="1588" cy="136683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692" name="Google Shape;5692;p64"/>
                <p:cNvGrpSpPr/>
                <p:nvPr/>
              </p:nvGrpSpPr>
              <p:grpSpPr>
                <a:xfrm>
                  <a:off x="6552241" y="5286323"/>
                  <a:ext cx="508000" cy="222250"/>
                  <a:chOff x="4128204" y="3606067"/>
                  <a:chExt cx="568606" cy="339189"/>
                </a:xfrm>
              </p:grpSpPr>
              <p:sp>
                <p:nvSpPr>
                  <p:cNvPr id="5693" name="Google Shape;5693;p64"/>
                  <p:cNvSpPr/>
                  <p:nvPr/>
                </p:nvSpPr>
                <p:spPr>
                  <a:xfrm>
                    <a:off x="4128204" y="3719937"/>
                    <a:ext cx="568606" cy="225319"/>
                  </a:xfrm>
                  <a:prstGeom prst="ellipse">
                    <a:avLst/>
                  </a:prstGeom>
                  <a:solidFill>
                    <a:srgbClr val="262699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94" name="Google Shape;5694;p64"/>
                  <p:cNvSpPr/>
                  <p:nvPr/>
                </p:nvSpPr>
                <p:spPr>
                  <a:xfrm>
                    <a:off x="4128204" y="3719937"/>
                    <a:ext cx="568606" cy="111448"/>
                  </a:xfrm>
                  <a:prstGeom prst="rect">
                    <a:avLst/>
                  </a:prstGeom>
                  <a:solidFill>
                    <a:srgbClr val="2626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695" name="Google Shape;5695;p64"/>
                  <p:cNvSpPr/>
                  <p:nvPr/>
                </p:nvSpPr>
                <p:spPr>
                  <a:xfrm>
                    <a:off x="4128204" y="3606067"/>
                    <a:ext cx="568606" cy="225318"/>
                  </a:xfrm>
                  <a:prstGeom prst="ellipse">
                    <a:avLst/>
                  </a:prstGeom>
                  <a:solidFill>
                    <a:srgbClr val="ACACEA">
                      <a:alpha val="54901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696" name="Google Shape;5696;p64"/>
                  <p:cNvCxnSpPr/>
                  <p:nvPr/>
                </p:nvCxnSpPr>
                <p:spPr>
                  <a:xfrm>
                    <a:off x="4696810" y="3719937"/>
                    <a:ext cx="0" cy="111448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  <p:cxnSp>
                <p:nvCxnSpPr>
                  <p:cNvPr id="5697" name="Google Shape;5697;p64"/>
                  <p:cNvCxnSpPr/>
                  <p:nvPr/>
                </p:nvCxnSpPr>
                <p:spPr>
                  <a:xfrm>
                    <a:off x="4128204" y="3719937"/>
                    <a:ext cx="0" cy="111448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</p:cxnSp>
            </p:grpSp>
            <p:sp>
              <p:nvSpPr>
                <p:cNvPr id="5698" name="Google Shape;5698;p64"/>
                <p:cNvSpPr/>
                <p:nvPr/>
              </p:nvSpPr>
              <p:spPr>
                <a:xfrm>
                  <a:off x="6553829" y="4551310"/>
                  <a:ext cx="496887" cy="812800"/>
                </a:xfrm>
                <a:prstGeom prst="rect">
                  <a:avLst/>
                </a:prstGeom>
                <a:gradFill>
                  <a:gsLst>
                    <a:gs pos="0">
                      <a:srgbClr val="262699">
                        <a:alpha val="61960"/>
                      </a:srgbClr>
                    </a:gs>
                    <a:gs pos="54000">
                      <a:srgbClr val="8383E0"/>
                    </a:gs>
                    <a:gs pos="100000">
                      <a:schemeClr val="lt1"/>
                    </a:gs>
                  </a:gsLst>
                  <a:lin ang="162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699" name="Google Shape;5699;p64"/>
                <p:cNvCxnSpPr/>
                <p:nvPr/>
              </p:nvCxnSpPr>
              <p:spPr>
                <a:xfrm flipH="1">
                  <a:off x="6547479" y="4002035"/>
                  <a:ext cx="3175" cy="145256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ash"/>
                  <a:round/>
                  <a:headEnd len="sm" w="sm" type="none"/>
                  <a:tailEnd len="sm" w="sm" type="none"/>
                </a:ln>
              </p:spPr>
            </p:cxnSp>
            <p:grpSp>
              <p:nvGrpSpPr>
                <p:cNvPr id="5700" name="Google Shape;5700;p64"/>
                <p:cNvGrpSpPr/>
                <p:nvPr/>
              </p:nvGrpSpPr>
              <p:grpSpPr>
                <a:xfrm>
                  <a:off x="6550654" y="3836935"/>
                  <a:ext cx="503237" cy="249238"/>
                  <a:chOff x="2184879" y="1564542"/>
                  <a:chExt cx="1198746" cy="441649"/>
                </a:xfrm>
              </p:grpSpPr>
              <p:sp>
                <p:nvSpPr>
                  <p:cNvPr id="5701" name="Google Shape;5701;p64"/>
                  <p:cNvSpPr/>
                  <p:nvPr/>
                </p:nvSpPr>
                <p:spPr>
                  <a:xfrm flipH="1" rot="10800000">
                    <a:off x="2188659" y="1691130"/>
                    <a:ext cx="1194966" cy="315061"/>
                  </a:xfrm>
                  <a:prstGeom prst="ellipse">
                    <a:avLst/>
                  </a:prstGeom>
                  <a:gradFill>
                    <a:gsLst>
                      <a:gs pos="0">
                        <a:srgbClr val="262699"/>
                      </a:gs>
                      <a:gs pos="31000">
                        <a:srgbClr val="8383E0"/>
                      </a:gs>
                      <a:gs pos="100000">
                        <a:schemeClr val="lt1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2" name="Google Shape;5702;p64"/>
                  <p:cNvSpPr/>
                  <p:nvPr/>
                </p:nvSpPr>
                <p:spPr>
                  <a:xfrm>
                    <a:off x="2184879" y="1736138"/>
                    <a:ext cx="1198746" cy="112522"/>
                  </a:xfrm>
                  <a:prstGeom prst="rect">
                    <a:avLst/>
                  </a:prstGeom>
                  <a:gradFill>
                    <a:gsLst>
                      <a:gs pos="0">
                        <a:srgbClr val="ACACEA"/>
                      </a:gs>
                      <a:gs pos="54000">
                        <a:srgbClr val="8383E0"/>
                      </a:gs>
                      <a:gs pos="100000">
                        <a:srgbClr val="262699"/>
                      </a:gs>
                    </a:gsLst>
                    <a:lin ang="1620000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3" name="Google Shape;5703;p64"/>
                  <p:cNvSpPr/>
                  <p:nvPr/>
                </p:nvSpPr>
                <p:spPr>
                  <a:xfrm flipH="1" rot="10800000">
                    <a:off x="2184879" y="1564542"/>
                    <a:ext cx="1194966" cy="315061"/>
                  </a:xfrm>
                  <a:prstGeom prst="ellipse">
                    <a:avLst/>
                  </a:prstGeom>
                  <a:solidFill>
                    <a:srgbClr val="BFBFBF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4" name="Google Shape;5704;p64"/>
                  <p:cNvSpPr/>
                  <p:nvPr/>
                </p:nvSpPr>
                <p:spPr>
                  <a:xfrm>
                    <a:off x="2491182" y="1671438"/>
                    <a:ext cx="582357" cy="157530"/>
                  </a:xfrm>
                  <a:custGeom>
                    <a:rect b="b" l="l" r="r" t="t"/>
                    <a:pathLst>
                      <a:path extrusionOk="0" h="1321259" w="3076069">
                        <a:moveTo>
                          <a:pt x="1537780" y="750825"/>
                        </a:moveTo>
                        <a:lnTo>
                          <a:pt x="313981" y="1321259"/>
                        </a:lnTo>
                        <a:lnTo>
                          <a:pt x="0" y="1228607"/>
                        </a:lnTo>
                        <a:lnTo>
                          <a:pt x="962613" y="837478"/>
                        </a:lnTo>
                        <a:lnTo>
                          <a:pt x="935005" y="450949"/>
                        </a:lnTo>
                        <a:lnTo>
                          <a:pt x="212596" y="119640"/>
                        </a:lnTo>
                        <a:lnTo>
                          <a:pt x="456466" y="50617"/>
                        </a:lnTo>
                        <a:lnTo>
                          <a:pt x="1528577" y="501566"/>
                        </a:lnTo>
                        <a:lnTo>
                          <a:pt x="2623695" y="0"/>
                        </a:lnTo>
                        <a:lnTo>
                          <a:pt x="2927383" y="96632"/>
                        </a:lnTo>
                        <a:lnTo>
                          <a:pt x="2131352" y="432543"/>
                        </a:lnTo>
                        <a:lnTo>
                          <a:pt x="2292399" y="920305"/>
                        </a:lnTo>
                        <a:lnTo>
                          <a:pt x="3076069" y="1228607"/>
                        </a:lnTo>
                        <a:lnTo>
                          <a:pt x="2808172" y="1316375"/>
                        </a:lnTo>
                        <a:lnTo>
                          <a:pt x="1537780" y="750825"/>
                        </a:lnTo>
                        <a:close/>
                      </a:path>
                    </a:pathLst>
                  </a:custGeom>
                  <a:solidFill>
                    <a:srgbClr val="8383E0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5" name="Google Shape;5705;p64"/>
                  <p:cNvSpPr/>
                  <p:nvPr/>
                </p:nvSpPr>
                <p:spPr>
                  <a:xfrm>
                    <a:off x="2430678" y="1629243"/>
                    <a:ext cx="703366" cy="112522"/>
                  </a:xfrm>
                  <a:custGeom>
                    <a:rect b="b" l="l" r="r" t="t"/>
                    <a:pathLst>
                      <a:path extrusionOk="0" h="932950" w="3723451">
                        <a:moveTo>
                          <a:pt x="0" y="228246"/>
                        </a:moveTo>
                        <a:lnTo>
                          <a:pt x="655168" y="2690"/>
                        </a:lnTo>
                        <a:lnTo>
                          <a:pt x="1855778" y="520562"/>
                        </a:lnTo>
                        <a:lnTo>
                          <a:pt x="3001174" y="0"/>
                        </a:lnTo>
                        <a:lnTo>
                          <a:pt x="3723451" y="207149"/>
                        </a:lnTo>
                        <a:lnTo>
                          <a:pt x="3186079" y="461874"/>
                        </a:lnTo>
                        <a:lnTo>
                          <a:pt x="3013067" y="393200"/>
                        </a:lnTo>
                        <a:lnTo>
                          <a:pt x="1876873" y="932950"/>
                        </a:lnTo>
                        <a:lnTo>
                          <a:pt x="711613" y="413055"/>
                        </a:lnTo>
                        <a:lnTo>
                          <a:pt x="523214" y="469166"/>
                        </a:lnTo>
                        <a:lnTo>
                          <a:pt x="0" y="228246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6" name="Google Shape;5706;p64"/>
                  <p:cNvSpPr/>
                  <p:nvPr/>
                </p:nvSpPr>
                <p:spPr>
                  <a:xfrm>
                    <a:off x="2892025" y="1724886"/>
                    <a:ext cx="260927" cy="95643"/>
                  </a:xfrm>
                  <a:custGeom>
                    <a:rect b="b" l="l" r="r" t="t"/>
                    <a:pathLst>
                      <a:path extrusionOk="0" h="809868" w="1366596">
                        <a:moveTo>
                          <a:pt x="0" y="0"/>
                        </a:moveTo>
                        <a:lnTo>
                          <a:pt x="1366596" y="625807"/>
                        </a:lnTo>
                        <a:lnTo>
                          <a:pt x="865050" y="809868"/>
                        </a:lnTo>
                        <a:lnTo>
                          <a:pt x="4601" y="427942"/>
                        </a:lnTo>
                        <a:cubicBezTo>
                          <a:pt x="-1535" y="105836"/>
                          <a:pt x="1534" y="142647"/>
                          <a:pt x="0" y="0"/>
                        </a:cubicBez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07" name="Google Shape;5707;p64"/>
                  <p:cNvSpPr/>
                  <p:nvPr/>
                </p:nvSpPr>
                <p:spPr>
                  <a:xfrm>
                    <a:off x="2419334" y="1727698"/>
                    <a:ext cx="253362" cy="92831"/>
                  </a:xfrm>
                  <a:custGeom>
                    <a:rect b="b" l="l" r="r" t="t"/>
                    <a:pathLst>
                      <a:path extrusionOk="0" h="791462" w="1348191">
                        <a:moveTo>
                          <a:pt x="1329786" y="0"/>
                        </a:moveTo>
                        <a:lnTo>
                          <a:pt x="1348191" y="381926"/>
                        </a:lnTo>
                        <a:lnTo>
                          <a:pt x="487742" y="791462"/>
                        </a:lnTo>
                        <a:lnTo>
                          <a:pt x="0" y="612002"/>
                        </a:lnTo>
                        <a:lnTo>
                          <a:pt x="1329786" y="0"/>
                        </a:lnTo>
                        <a:close/>
                      </a:path>
                    </a:pathLst>
                  </a:custGeom>
                  <a:solidFill>
                    <a:srgbClr val="262699"/>
                  </a:solidFill>
                  <a:ln>
                    <a:noFill/>
                  </a:ln>
                  <a:effectLst>
                    <a:outerShdw blurRad="40000" rotWithShape="0" dir="5400000" dist="23000">
                      <a:srgbClr val="000000">
                        <a:alpha val="34901"/>
                      </a:srgbClr>
                    </a:outerShdw>
                  </a:effectLst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cxnSp>
                <p:nvCxnSpPr>
                  <p:cNvPr id="5708" name="Google Shape;5708;p64"/>
                  <p:cNvCxnSpPr>
                    <a:endCxn id="5703" idx="2"/>
                  </p:cNvCxnSpPr>
                  <p:nvPr/>
                </p:nvCxnSpPr>
                <p:spPr>
                  <a:xfrm rot="10800000">
                    <a:off x="2184879" y="1722072"/>
                    <a:ext cx="3900" cy="12090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  <p:cxnSp>
                <p:nvCxnSpPr>
                  <p:cNvPr id="5709" name="Google Shape;5709;p64"/>
                  <p:cNvCxnSpPr/>
                  <p:nvPr/>
                </p:nvCxnSpPr>
                <p:spPr>
                  <a:xfrm rot="10800000">
                    <a:off x="3379845" y="1730512"/>
                    <a:ext cx="3780" cy="120960"/>
                  </a:xfrm>
                  <a:prstGeom prst="straightConnector1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  <a:effectLst>
                    <a:outerShdw blurRad="40005" rotWithShape="0" algn="tl" dir="5400000" dist="19939">
                      <a:srgbClr val="000000">
                        <a:alpha val="37647"/>
                      </a:srgbClr>
                    </a:outerShdw>
                  </a:effectLst>
                </p:spPr>
              </p:cxnSp>
            </p:grpSp>
          </p:grpSp>
        </p:grpSp>
        <p:grpSp>
          <p:nvGrpSpPr>
            <p:cNvPr id="5710" name="Google Shape;5710;p64"/>
            <p:cNvGrpSpPr/>
            <p:nvPr/>
          </p:nvGrpSpPr>
          <p:grpSpPr>
            <a:xfrm>
              <a:off x="2381956" y="2010251"/>
              <a:ext cx="4415330" cy="2315048"/>
              <a:chOff x="2381956" y="2435173"/>
              <a:chExt cx="4415330" cy="2315048"/>
            </a:xfrm>
          </p:grpSpPr>
          <p:sp>
            <p:nvSpPr>
              <p:cNvPr id="5711" name="Google Shape;5711;p64"/>
              <p:cNvSpPr/>
              <p:nvPr/>
            </p:nvSpPr>
            <p:spPr>
              <a:xfrm>
                <a:off x="2381956" y="2439629"/>
                <a:ext cx="297540" cy="1743187"/>
              </a:xfrm>
              <a:custGeom>
                <a:rect b="b" l="l" r="r" t="t"/>
                <a:pathLst>
                  <a:path extrusionOk="0" h="2022548" w="228538">
                    <a:moveTo>
                      <a:pt x="228538" y="0"/>
                    </a:moveTo>
                    <a:lnTo>
                      <a:pt x="0" y="6607"/>
                    </a:lnTo>
                    <a:lnTo>
                      <a:pt x="0" y="2022548"/>
                    </a:lnTo>
                  </a:path>
                </a:pathLst>
              </a:custGeom>
              <a:noFill/>
              <a:ln cap="flat" cmpd="sng" w="31750">
                <a:solidFill>
                  <a:srgbClr val="CC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2" name="Google Shape;5712;p64"/>
              <p:cNvSpPr/>
              <p:nvPr/>
            </p:nvSpPr>
            <p:spPr>
              <a:xfrm flipH="1">
                <a:off x="6411524" y="2435173"/>
                <a:ext cx="385762" cy="2300562"/>
              </a:xfrm>
              <a:custGeom>
                <a:rect b="b" l="l" r="r" t="t"/>
                <a:pathLst>
                  <a:path extrusionOk="0" h="2117725" w="307275">
                    <a:moveTo>
                      <a:pt x="307275" y="0"/>
                    </a:moveTo>
                    <a:lnTo>
                      <a:pt x="0" y="0"/>
                    </a:lnTo>
                    <a:lnTo>
                      <a:pt x="0" y="2117725"/>
                    </a:lnTo>
                  </a:path>
                </a:pathLst>
              </a:custGeom>
              <a:noFill/>
              <a:ln cap="flat" cmpd="sng" w="31750">
                <a:solidFill>
                  <a:srgbClr val="CC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13" name="Google Shape;5713;p64"/>
              <p:cNvCxnSpPr/>
              <p:nvPr/>
            </p:nvCxnSpPr>
            <p:spPr>
              <a:xfrm flipH="1" rot="10800000">
                <a:off x="5791457" y="2687586"/>
                <a:ext cx="8309" cy="2062635"/>
              </a:xfrm>
              <a:prstGeom prst="straightConnector1">
                <a:avLst/>
              </a:prstGeom>
              <a:noFill/>
              <a:ln cap="flat" cmpd="sng" w="31750">
                <a:solidFill>
                  <a:srgbClr val="CC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5714" name="Google Shape;5714;p64"/>
              <p:cNvCxnSpPr/>
              <p:nvPr/>
            </p:nvCxnSpPr>
            <p:spPr>
              <a:xfrm flipH="1" rot="10800000">
                <a:off x="4598735" y="2708225"/>
                <a:ext cx="18344" cy="2037167"/>
              </a:xfrm>
              <a:prstGeom prst="straightConnector1">
                <a:avLst/>
              </a:prstGeom>
              <a:noFill/>
              <a:ln cap="flat" cmpd="sng" w="31750">
                <a:solidFill>
                  <a:srgbClr val="CC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cxnSp>
            <p:nvCxnSpPr>
              <p:cNvPr id="5715" name="Google Shape;5715;p64"/>
              <p:cNvCxnSpPr/>
              <p:nvPr/>
            </p:nvCxnSpPr>
            <p:spPr>
              <a:xfrm rot="10800000">
                <a:off x="3807455" y="2762199"/>
                <a:ext cx="9009" cy="1983193"/>
              </a:xfrm>
              <a:prstGeom prst="straightConnector1">
                <a:avLst/>
              </a:prstGeom>
              <a:noFill/>
              <a:ln cap="flat" cmpd="sng" w="31750">
                <a:solidFill>
                  <a:srgbClr val="CC0000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</p:grpSp>
        <p:grpSp>
          <p:nvGrpSpPr>
            <p:cNvPr id="5716" name="Google Shape;5716;p64"/>
            <p:cNvGrpSpPr/>
            <p:nvPr/>
          </p:nvGrpSpPr>
          <p:grpSpPr>
            <a:xfrm>
              <a:off x="5856401" y="5478592"/>
              <a:ext cx="588970" cy="242608"/>
              <a:chOff x="1871277" y="1576300"/>
              <a:chExt cx="1128371" cy="437861"/>
            </a:xfrm>
          </p:grpSpPr>
          <p:sp>
            <p:nvSpPr>
              <p:cNvPr id="5717" name="Google Shape;5717;p64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8" name="Google Shape;5718;p64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19" name="Google Shape;5719;p64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0" name="Google Shape;5720;p64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1" name="Google Shape;5721;p64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2" name="Google Shape;5722;p64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3" name="Google Shape;5723;p64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24" name="Google Shape;5724;p64"/>
              <p:cNvCxnSpPr>
                <a:endCxn id="5719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725" name="Google Shape;5725;p64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726" name="Google Shape;5726;p64"/>
            <p:cNvGrpSpPr/>
            <p:nvPr/>
          </p:nvGrpSpPr>
          <p:grpSpPr>
            <a:xfrm>
              <a:off x="4375328" y="5336495"/>
              <a:ext cx="588970" cy="242608"/>
              <a:chOff x="1871277" y="1576300"/>
              <a:chExt cx="1128371" cy="437861"/>
            </a:xfrm>
          </p:grpSpPr>
          <p:sp>
            <p:nvSpPr>
              <p:cNvPr id="5727" name="Google Shape;5727;p64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8" name="Google Shape;5728;p64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29" name="Google Shape;5729;p64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0" name="Google Shape;5730;p64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1" name="Google Shape;5731;p64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2" name="Google Shape;5732;p64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3" name="Google Shape;5733;p64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34" name="Google Shape;5734;p64"/>
              <p:cNvCxnSpPr>
                <a:endCxn id="5729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735" name="Google Shape;5735;p64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736" name="Google Shape;5736;p64"/>
            <p:cNvGrpSpPr/>
            <p:nvPr/>
          </p:nvGrpSpPr>
          <p:grpSpPr>
            <a:xfrm>
              <a:off x="2848241" y="5530308"/>
              <a:ext cx="588970" cy="242608"/>
              <a:chOff x="1871277" y="1576300"/>
              <a:chExt cx="1128371" cy="437861"/>
            </a:xfrm>
          </p:grpSpPr>
          <p:sp>
            <p:nvSpPr>
              <p:cNvPr id="5737" name="Google Shape;5737;p64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8" name="Google Shape;5738;p64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39" name="Google Shape;5739;p64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0" name="Google Shape;5740;p64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1" name="Google Shape;5741;p64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2" name="Google Shape;5742;p64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3" name="Google Shape;5743;p64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44" name="Google Shape;5744;p64"/>
              <p:cNvCxnSpPr>
                <a:endCxn id="5739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745" name="Google Shape;5745;p64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746" name="Google Shape;5746;p64"/>
            <p:cNvGrpSpPr/>
            <p:nvPr/>
          </p:nvGrpSpPr>
          <p:grpSpPr>
            <a:xfrm>
              <a:off x="5166757" y="5796647"/>
              <a:ext cx="588970" cy="242608"/>
              <a:chOff x="1871277" y="1576300"/>
              <a:chExt cx="1128371" cy="437861"/>
            </a:xfrm>
          </p:grpSpPr>
          <p:sp>
            <p:nvSpPr>
              <p:cNvPr id="5747" name="Google Shape;5747;p64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8" name="Google Shape;5748;p64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49" name="Google Shape;5749;p64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0" name="Google Shape;5750;p64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1" name="Google Shape;5751;p64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2" name="Google Shape;5752;p64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3" name="Google Shape;5753;p64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54" name="Google Shape;5754;p64"/>
              <p:cNvCxnSpPr>
                <a:endCxn id="5749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755" name="Google Shape;5755;p64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756" name="Google Shape;5756;p64"/>
            <p:cNvGrpSpPr/>
            <p:nvPr/>
          </p:nvGrpSpPr>
          <p:grpSpPr>
            <a:xfrm>
              <a:off x="3704088" y="5889227"/>
              <a:ext cx="588970" cy="242608"/>
              <a:chOff x="1871277" y="1576300"/>
              <a:chExt cx="1128371" cy="437861"/>
            </a:xfrm>
          </p:grpSpPr>
          <p:sp>
            <p:nvSpPr>
              <p:cNvPr id="5757" name="Google Shape;5757;p64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8" name="Google Shape;5758;p64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9" name="Google Shape;5759;p64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0" name="Google Shape;5760;p64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1" name="Google Shape;5761;p64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2" name="Google Shape;5762;p64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3" name="Google Shape;5763;p64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764" name="Google Shape;5764;p64"/>
              <p:cNvCxnSpPr>
                <a:endCxn id="5759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5765" name="Google Shape;5765;p64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5766" name="Google Shape;5766;p64"/>
            <p:cNvGrpSpPr/>
            <p:nvPr/>
          </p:nvGrpSpPr>
          <p:grpSpPr>
            <a:xfrm>
              <a:off x="1925875" y="1754513"/>
              <a:ext cx="5095391" cy="2833288"/>
              <a:chOff x="1925876" y="2212958"/>
              <a:chExt cx="5095391" cy="2833288"/>
            </a:xfrm>
          </p:grpSpPr>
          <p:grpSp>
            <p:nvGrpSpPr>
              <p:cNvPr id="5767" name="Google Shape;5767;p64"/>
              <p:cNvGrpSpPr/>
              <p:nvPr/>
            </p:nvGrpSpPr>
            <p:grpSpPr>
              <a:xfrm>
                <a:off x="2745416" y="2212958"/>
                <a:ext cx="3597533" cy="493677"/>
                <a:chOff x="2705100" y="2011398"/>
                <a:chExt cx="3597533" cy="493677"/>
              </a:xfrm>
            </p:grpSpPr>
            <p:sp>
              <p:nvSpPr>
                <p:cNvPr id="5768" name="Google Shape;5768;p64"/>
                <p:cNvSpPr/>
                <p:nvPr/>
              </p:nvSpPr>
              <p:spPr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69" name="Google Shape;5769;p64"/>
                <p:cNvSpPr/>
                <p:nvPr/>
              </p:nvSpPr>
              <p:spPr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70" name="Google Shape;5770;p64"/>
                <p:cNvSpPr txBox="1"/>
                <p:nvPr/>
              </p:nvSpPr>
              <p:spPr>
                <a:xfrm>
                  <a:off x="3452664" y="2127167"/>
                  <a:ext cx="2057700" cy="2961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8194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Remote Controller</a:t>
                  </a:r>
                  <a:endParaRPr/>
                </a:p>
              </p:txBody>
            </p:sp>
          </p:grpSp>
          <p:grpSp>
            <p:nvGrpSpPr>
              <p:cNvPr id="5771" name="Google Shape;5771;p64"/>
              <p:cNvGrpSpPr/>
              <p:nvPr/>
            </p:nvGrpSpPr>
            <p:grpSpPr>
              <a:xfrm>
                <a:off x="1925876" y="4223509"/>
                <a:ext cx="923540" cy="405953"/>
                <a:chOff x="2705100" y="2011398"/>
                <a:chExt cx="3597533" cy="493677"/>
              </a:xfrm>
            </p:grpSpPr>
            <p:sp>
              <p:nvSpPr>
                <p:cNvPr id="5772" name="Google Shape;5772;p64"/>
                <p:cNvSpPr/>
                <p:nvPr/>
              </p:nvSpPr>
              <p:spPr>
                <a:xfrm>
                  <a:off x="2722820" y="2011398"/>
                  <a:ext cx="3579813" cy="492125"/>
                </a:xfrm>
                <a:prstGeom prst="ellipse">
                  <a:avLst/>
                </a:prstGeom>
                <a:solidFill>
                  <a:schemeClr val="lt1">
                    <a:alpha val="41960"/>
                  </a:scheme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73" name="Google Shape;5773;p64"/>
                <p:cNvSpPr/>
                <p:nvPr/>
              </p:nvSpPr>
              <p:spPr>
                <a:xfrm>
                  <a:off x="2705100" y="2012950"/>
                  <a:ext cx="3579813" cy="492125"/>
                </a:xfrm>
                <a:prstGeom prst="ellipse">
                  <a:avLst/>
                </a:prstGeom>
                <a:solidFill>
                  <a:srgbClr val="CC0000">
                    <a:alpha val="41960"/>
                  </a:srgbClr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74" name="Google Shape;5774;p64"/>
                <p:cNvSpPr txBox="1"/>
                <p:nvPr/>
              </p:nvSpPr>
              <p:spPr>
                <a:xfrm>
                  <a:off x="3901810" y="2127167"/>
                  <a:ext cx="1159411" cy="2961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81944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/>
                </a:p>
              </p:txBody>
            </p:sp>
          </p:grpSp>
          <p:grpSp>
            <p:nvGrpSpPr>
              <p:cNvPr id="5775" name="Google Shape;5775;p64"/>
              <p:cNvGrpSpPr/>
              <p:nvPr/>
            </p:nvGrpSpPr>
            <p:grpSpPr>
              <a:xfrm>
                <a:off x="3589508" y="4760377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5776" name="Google Shape;5776;p64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5777" name="Google Shape;5777;p64"/>
                  <p:cNvSpPr/>
                  <p:nvPr/>
                </p:nvSpPr>
                <p:spPr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lt1">
                      <a:alpha val="41960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78" name="Google Shape;5778;p64"/>
                  <p:cNvSpPr/>
                  <p:nvPr/>
                </p:nvSpPr>
                <p:spPr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1960"/>
                    </a:srgbClr>
                  </a:solidFill>
                  <a:ln cap="flat" cmpd="sng" w="9525">
                    <a:solidFill>
                      <a:srgbClr val="CC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779" name="Google Shape;5779;p64"/>
                <p:cNvSpPr txBox="1"/>
                <p:nvPr/>
              </p:nvSpPr>
              <p:spPr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5357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780" name="Google Shape;5780;p64"/>
              <p:cNvGrpSpPr/>
              <p:nvPr/>
            </p:nvGrpSpPr>
            <p:grpSpPr>
              <a:xfrm>
                <a:off x="4369656" y="4758258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5781" name="Google Shape;5781;p64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5782" name="Google Shape;5782;p64"/>
                  <p:cNvSpPr/>
                  <p:nvPr/>
                </p:nvSpPr>
                <p:spPr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lt1">
                      <a:alpha val="41960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83" name="Google Shape;5783;p64"/>
                  <p:cNvSpPr/>
                  <p:nvPr/>
                </p:nvSpPr>
                <p:spPr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1960"/>
                    </a:srgbClr>
                  </a:solidFill>
                  <a:ln cap="flat" cmpd="sng" w="9525">
                    <a:solidFill>
                      <a:srgbClr val="CC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784" name="Google Shape;5784;p64"/>
                <p:cNvSpPr txBox="1"/>
                <p:nvPr/>
              </p:nvSpPr>
              <p:spPr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5357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785" name="Google Shape;5785;p64"/>
              <p:cNvGrpSpPr/>
              <p:nvPr/>
            </p:nvGrpSpPr>
            <p:grpSpPr>
              <a:xfrm>
                <a:off x="5569912" y="4756140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5786" name="Google Shape;5786;p64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5787" name="Google Shape;5787;p64"/>
                  <p:cNvSpPr/>
                  <p:nvPr/>
                </p:nvSpPr>
                <p:spPr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lt1">
                      <a:alpha val="41960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88" name="Google Shape;5788;p64"/>
                  <p:cNvSpPr/>
                  <p:nvPr/>
                </p:nvSpPr>
                <p:spPr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1960"/>
                    </a:srgbClr>
                  </a:solidFill>
                  <a:ln cap="flat" cmpd="sng" w="9525">
                    <a:solidFill>
                      <a:srgbClr val="CC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789" name="Google Shape;5789;p64"/>
                <p:cNvSpPr txBox="1"/>
                <p:nvPr/>
              </p:nvSpPr>
              <p:spPr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5357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5790" name="Google Shape;5790;p64"/>
              <p:cNvGrpSpPr/>
              <p:nvPr/>
            </p:nvGrpSpPr>
            <p:grpSpPr>
              <a:xfrm>
                <a:off x="6557699" y="4754022"/>
                <a:ext cx="463568" cy="285869"/>
                <a:chOff x="3558850" y="4573304"/>
                <a:chExt cx="463568" cy="285869"/>
              </a:xfrm>
            </p:grpSpPr>
            <p:grpSp>
              <p:nvGrpSpPr>
                <p:cNvPr id="5791" name="Google Shape;5791;p64"/>
                <p:cNvGrpSpPr/>
                <p:nvPr/>
              </p:nvGrpSpPr>
              <p:grpSpPr>
                <a:xfrm>
                  <a:off x="3558850" y="4577634"/>
                  <a:ext cx="463568" cy="262710"/>
                  <a:chOff x="3558850" y="4577634"/>
                  <a:chExt cx="463568" cy="262710"/>
                </a:xfrm>
              </p:grpSpPr>
              <p:sp>
                <p:nvSpPr>
                  <p:cNvPr id="5792" name="Google Shape;5792;p64"/>
                  <p:cNvSpPr/>
                  <p:nvPr/>
                </p:nvSpPr>
                <p:spPr>
                  <a:xfrm>
                    <a:off x="3573337" y="4577634"/>
                    <a:ext cx="439424" cy="261732"/>
                  </a:xfrm>
                  <a:prstGeom prst="ellipse">
                    <a:avLst/>
                  </a:prstGeom>
                  <a:solidFill>
                    <a:schemeClr val="lt1">
                      <a:alpha val="41960"/>
                    </a:scheme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93" name="Google Shape;5793;p64"/>
                  <p:cNvSpPr/>
                  <p:nvPr/>
                </p:nvSpPr>
                <p:spPr>
                  <a:xfrm>
                    <a:off x="3558850" y="4587291"/>
                    <a:ext cx="463568" cy="253053"/>
                  </a:xfrm>
                  <a:prstGeom prst="ellipse">
                    <a:avLst/>
                  </a:prstGeom>
                  <a:solidFill>
                    <a:srgbClr val="CC0000">
                      <a:alpha val="41960"/>
                    </a:srgbClr>
                  </a:solidFill>
                  <a:ln cap="flat" cmpd="sng" w="9525">
                    <a:solidFill>
                      <a:srgbClr val="CC0000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794" name="Google Shape;5794;p64"/>
                <p:cNvSpPr txBox="1"/>
                <p:nvPr/>
              </p:nvSpPr>
              <p:spPr>
                <a:xfrm>
                  <a:off x="3565935" y="4573304"/>
                  <a:ext cx="434071" cy="28586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5357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US" sz="1400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CA</a:t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5795" name="Google Shape;5795;p64"/>
            <p:cNvGrpSpPr/>
            <p:nvPr/>
          </p:nvGrpSpPr>
          <p:grpSpPr>
            <a:xfrm>
              <a:off x="2050694" y="4240394"/>
              <a:ext cx="4962309" cy="697609"/>
              <a:chOff x="-3809141" y="1128902"/>
              <a:chExt cx="4962309" cy="697609"/>
            </a:xfrm>
          </p:grpSpPr>
          <p:grpSp>
            <p:nvGrpSpPr>
              <p:cNvPr id="5796" name="Google Shape;5796;p64"/>
              <p:cNvGrpSpPr/>
              <p:nvPr/>
            </p:nvGrpSpPr>
            <p:grpSpPr>
              <a:xfrm>
                <a:off x="-2259184" y="1493681"/>
                <a:ext cx="426647" cy="330722"/>
                <a:chOff x="2932185" y="3913304"/>
                <a:chExt cx="426963" cy="330885"/>
              </a:xfrm>
            </p:grpSpPr>
            <p:sp>
              <p:nvSpPr>
                <p:cNvPr id="5797" name="Google Shape;5797;p64"/>
                <p:cNvSpPr/>
                <p:nvPr/>
              </p:nvSpPr>
              <p:spPr>
                <a:xfrm>
                  <a:off x="2933382" y="3913304"/>
                  <a:ext cx="425766" cy="328775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798" name="Google Shape;5798;p6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799" name="Google Shape;5799;p64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0" name="Google Shape;5800;p64"/>
                <p:cNvCxnSpPr/>
                <p:nvPr/>
              </p:nvCxnSpPr>
              <p:spPr>
                <a:xfrm rot="10800000">
                  <a:off x="3134122" y="400542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1" name="Google Shape;5801;p64"/>
                <p:cNvCxnSpPr/>
                <p:nvPr/>
              </p:nvCxnSpPr>
              <p:spPr>
                <a:xfrm rot="10800000">
                  <a:off x="3215190" y="400753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2" name="Google Shape;5802;p64"/>
                <p:cNvCxnSpPr/>
                <p:nvPr/>
              </p:nvCxnSpPr>
              <p:spPr>
                <a:xfrm rot="10800000">
                  <a:off x="3290394" y="4007533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03" name="Google Shape;5803;p64"/>
              <p:cNvGrpSpPr/>
              <p:nvPr/>
            </p:nvGrpSpPr>
            <p:grpSpPr>
              <a:xfrm>
                <a:off x="-3809141" y="1128902"/>
                <a:ext cx="675450" cy="526527"/>
                <a:chOff x="2932185" y="3913304"/>
                <a:chExt cx="430533" cy="332666"/>
              </a:xfrm>
            </p:grpSpPr>
            <p:sp>
              <p:nvSpPr>
                <p:cNvPr id="5804" name="Google Shape;5804;p64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05" name="Google Shape;5805;p6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6" name="Google Shape;5806;p64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7" name="Google Shape;5807;p64"/>
                <p:cNvCxnSpPr/>
                <p:nvPr/>
              </p:nvCxnSpPr>
              <p:spPr>
                <a:xfrm rot="10800000">
                  <a:off x="3182588" y="400542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8" name="Google Shape;5808;p64"/>
                <p:cNvCxnSpPr/>
                <p:nvPr/>
              </p:nvCxnSpPr>
              <p:spPr>
                <a:xfrm rot="10800000">
                  <a:off x="3093297" y="4009316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09" name="Google Shape;5809;p64"/>
                <p:cNvCxnSpPr/>
                <p:nvPr/>
              </p:nvCxnSpPr>
              <p:spPr>
                <a:xfrm rot="10800000">
                  <a:off x="3278747" y="4008109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10" name="Google Shape;5810;p64"/>
              <p:cNvGrpSpPr/>
              <p:nvPr/>
            </p:nvGrpSpPr>
            <p:grpSpPr>
              <a:xfrm>
                <a:off x="-1475553" y="1495789"/>
                <a:ext cx="430214" cy="330722"/>
                <a:chOff x="2932185" y="3913304"/>
                <a:chExt cx="430533" cy="330885"/>
              </a:xfrm>
            </p:grpSpPr>
            <p:sp>
              <p:nvSpPr>
                <p:cNvPr id="5811" name="Google Shape;5811;p64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12" name="Google Shape;5812;p6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13" name="Google Shape;5813;p64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14" name="Google Shape;5814;p64"/>
                <p:cNvCxnSpPr/>
                <p:nvPr/>
              </p:nvCxnSpPr>
              <p:spPr>
                <a:xfrm rot="10800000">
                  <a:off x="3134122" y="400542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15" name="Google Shape;5815;p64"/>
                <p:cNvCxnSpPr/>
                <p:nvPr/>
              </p:nvCxnSpPr>
              <p:spPr>
                <a:xfrm rot="10800000">
                  <a:off x="3215190" y="400753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16" name="Google Shape;5816;p64"/>
                <p:cNvCxnSpPr/>
                <p:nvPr/>
              </p:nvCxnSpPr>
              <p:spPr>
                <a:xfrm rot="10800000">
                  <a:off x="3290394" y="4007533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17" name="Google Shape;5817;p64"/>
              <p:cNvGrpSpPr/>
              <p:nvPr/>
            </p:nvGrpSpPr>
            <p:grpSpPr>
              <a:xfrm>
                <a:off x="-271097" y="1490382"/>
                <a:ext cx="430214" cy="330722"/>
                <a:chOff x="2932185" y="3913304"/>
                <a:chExt cx="430533" cy="330885"/>
              </a:xfrm>
            </p:grpSpPr>
            <p:sp>
              <p:nvSpPr>
                <p:cNvPr id="5818" name="Google Shape;5818;p64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19" name="Google Shape;5819;p6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0" name="Google Shape;5820;p64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1" name="Google Shape;5821;p64"/>
                <p:cNvCxnSpPr/>
                <p:nvPr/>
              </p:nvCxnSpPr>
              <p:spPr>
                <a:xfrm rot="10800000">
                  <a:off x="3134122" y="400542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2" name="Google Shape;5822;p64"/>
                <p:cNvCxnSpPr/>
                <p:nvPr/>
              </p:nvCxnSpPr>
              <p:spPr>
                <a:xfrm rot="10800000">
                  <a:off x="3215190" y="400753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3" name="Google Shape;5823;p64"/>
                <p:cNvCxnSpPr/>
                <p:nvPr/>
              </p:nvCxnSpPr>
              <p:spPr>
                <a:xfrm rot="10800000">
                  <a:off x="3290394" y="4007533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24" name="Google Shape;5824;p64"/>
              <p:cNvGrpSpPr/>
              <p:nvPr/>
            </p:nvGrpSpPr>
            <p:grpSpPr>
              <a:xfrm>
                <a:off x="722954" y="1484975"/>
                <a:ext cx="430214" cy="330722"/>
                <a:chOff x="2932185" y="3913304"/>
                <a:chExt cx="430533" cy="330885"/>
              </a:xfrm>
            </p:grpSpPr>
            <p:sp>
              <p:nvSpPr>
                <p:cNvPr id="5825" name="Google Shape;5825;p64"/>
                <p:cNvSpPr/>
                <p:nvPr/>
              </p:nvSpPr>
              <p:spPr>
                <a:xfrm>
                  <a:off x="2936952" y="3913304"/>
                  <a:ext cx="425766" cy="328775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26" name="Google Shape;5826;p64"/>
                <p:cNvCxnSpPr/>
                <p:nvPr/>
              </p:nvCxnSpPr>
              <p:spPr>
                <a:xfrm>
                  <a:off x="2932185" y="4005425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7" name="Google Shape;5827;p64"/>
                <p:cNvCxnSpPr/>
                <p:nvPr/>
              </p:nvCxnSpPr>
              <p:spPr>
                <a:xfrm>
                  <a:off x="2932185" y="4068956"/>
                  <a:ext cx="425766" cy="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8" name="Google Shape;5828;p64"/>
                <p:cNvCxnSpPr/>
                <p:nvPr/>
              </p:nvCxnSpPr>
              <p:spPr>
                <a:xfrm rot="10800000">
                  <a:off x="3134122" y="400542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29" name="Google Shape;5829;p64"/>
                <p:cNvCxnSpPr/>
                <p:nvPr/>
              </p:nvCxnSpPr>
              <p:spPr>
                <a:xfrm rot="10800000">
                  <a:off x="3215190" y="4007535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30" name="Google Shape;5830;p64"/>
                <p:cNvCxnSpPr/>
                <p:nvPr/>
              </p:nvCxnSpPr>
              <p:spPr>
                <a:xfrm rot="10800000">
                  <a:off x="3290394" y="4007533"/>
                  <a:ext cx="1589" cy="23665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rgbClr val="CC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grpSp>
        <p:nvGrpSpPr>
          <p:cNvPr id="5831" name="Google Shape;5831;p64"/>
          <p:cNvGrpSpPr/>
          <p:nvPr/>
        </p:nvGrpSpPr>
        <p:grpSpPr>
          <a:xfrm>
            <a:off x="148169" y="4974203"/>
            <a:ext cx="2561167" cy="1458647"/>
            <a:chOff x="148169" y="4974203"/>
            <a:chExt cx="2561167" cy="1458647"/>
          </a:xfrm>
        </p:grpSpPr>
        <p:sp>
          <p:nvSpPr>
            <p:cNvPr id="5832" name="Google Shape;5832;p64"/>
            <p:cNvSpPr txBox="1"/>
            <p:nvPr/>
          </p:nvSpPr>
          <p:spPr>
            <a:xfrm>
              <a:off x="148169" y="5588003"/>
              <a:ext cx="2561167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33363" lvl="0" marL="233363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800">
                  <a:solidFill>
                    <a:srgbClr val="000090"/>
                  </a:solidFill>
                  <a:latin typeface="Arial"/>
                  <a:ea typeface="Arial"/>
                  <a:cs typeface="Arial"/>
                  <a:sym typeface="Arial"/>
                </a:rPr>
                <a:t>1: </a:t>
              </a: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generalized“ flow-based” forwarding (e.g., OpenFlow)</a:t>
              </a:r>
              <a:endParaRPr/>
            </a:p>
          </p:txBody>
        </p:sp>
        <p:cxnSp>
          <p:nvCxnSpPr>
            <p:cNvPr id="5833" name="Google Shape;5833;p64"/>
            <p:cNvCxnSpPr>
              <a:stCxn id="5832" idx="0"/>
            </p:cNvCxnSpPr>
            <p:nvPr/>
          </p:nvCxnSpPr>
          <p:spPr>
            <a:xfrm flipH="1" rot="10800000">
              <a:off x="1428752" y="4974203"/>
              <a:ext cx="730200" cy="613800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5834" name="Google Shape;5834;p64"/>
          <p:cNvGrpSpPr/>
          <p:nvPr/>
        </p:nvGrpSpPr>
        <p:grpSpPr>
          <a:xfrm>
            <a:off x="7590196" y="3506216"/>
            <a:ext cx="1667931" cy="1399547"/>
            <a:chOff x="69488" y="5025983"/>
            <a:chExt cx="2561167" cy="1399547"/>
          </a:xfrm>
        </p:grpSpPr>
        <p:sp>
          <p:nvSpPr>
            <p:cNvPr id="5835" name="Google Shape;5835;p64"/>
            <p:cNvSpPr txBox="1"/>
            <p:nvPr/>
          </p:nvSpPr>
          <p:spPr>
            <a:xfrm>
              <a:off x="69488" y="5580683"/>
              <a:ext cx="2561167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33363" lvl="0" marL="233363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800">
                  <a:solidFill>
                    <a:srgbClr val="000090"/>
                  </a:solidFill>
                  <a:latin typeface="Arial"/>
                  <a:ea typeface="Arial"/>
                  <a:cs typeface="Arial"/>
                  <a:sym typeface="Arial"/>
                </a:rPr>
                <a:t>2. </a:t>
              </a: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control, data plane separation</a:t>
              </a:r>
              <a:endParaRPr/>
            </a:p>
          </p:txBody>
        </p:sp>
        <p:cxnSp>
          <p:nvCxnSpPr>
            <p:cNvPr id="5836" name="Google Shape;5836;p64"/>
            <p:cNvCxnSpPr>
              <a:stCxn id="5835" idx="0"/>
            </p:cNvCxnSpPr>
            <p:nvPr/>
          </p:nvCxnSpPr>
          <p:spPr>
            <a:xfrm flipH="1" rot="10800000">
              <a:off x="1350072" y="5025983"/>
              <a:ext cx="1800" cy="554700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sp>
        <p:nvSpPr>
          <p:cNvPr id="5837" name="Google Shape;5837;p64"/>
          <p:cNvSpPr txBox="1"/>
          <p:nvPr/>
        </p:nvSpPr>
        <p:spPr>
          <a:xfrm>
            <a:off x="7057798" y="1089172"/>
            <a:ext cx="2086202" cy="1094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33363" lvl="0" marL="233363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3. </a:t>
            </a: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plane functions external to data-plane switches</a:t>
            </a:r>
            <a:endParaRPr/>
          </a:p>
        </p:txBody>
      </p:sp>
      <p:cxnSp>
        <p:nvCxnSpPr>
          <p:cNvPr id="5838" name="Google Shape;5838;p64"/>
          <p:cNvCxnSpPr/>
          <p:nvPr/>
        </p:nvCxnSpPr>
        <p:spPr>
          <a:xfrm flipH="1" rot="10800000">
            <a:off x="6672036" y="1468338"/>
            <a:ext cx="618473" cy="645305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39" name="Google Shape;5839;p64"/>
          <p:cNvSpPr/>
          <p:nvPr/>
        </p:nvSpPr>
        <p:spPr>
          <a:xfrm>
            <a:off x="2015762" y="1310125"/>
            <a:ext cx="725674" cy="342648"/>
          </a:xfrm>
          <a:prstGeom prst="ellipse">
            <a:avLst/>
          </a:prstGeom>
          <a:solidFill>
            <a:srgbClr val="008000">
              <a:alpha val="69803"/>
            </a:srgbClr>
          </a:solidFill>
          <a:ln cap="flat" cmpd="sng" w="9525">
            <a:solidFill>
              <a:srgbClr val="0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0" name="Google Shape;5840;p64"/>
          <p:cNvSpPr/>
          <p:nvPr/>
        </p:nvSpPr>
        <p:spPr>
          <a:xfrm>
            <a:off x="3014783" y="1301278"/>
            <a:ext cx="725674" cy="342648"/>
          </a:xfrm>
          <a:prstGeom prst="ellipse">
            <a:avLst/>
          </a:prstGeom>
          <a:solidFill>
            <a:srgbClr val="008000">
              <a:alpha val="69803"/>
            </a:srgbClr>
          </a:solidFill>
          <a:ln cap="flat" cmpd="sng" w="9525">
            <a:solidFill>
              <a:srgbClr val="0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1" name="Google Shape;5841;p64"/>
          <p:cNvSpPr/>
          <p:nvPr/>
        </p:nvSpPr>
        <p:spPr>
          <a:xfrm>
            <a:off x="5827987" y="1292433"/>
            <a:ext cx="725674" cy="342648"/>
          </a:xfrm>
          <a:prstGeom prst="ellipse">
            <a:avLst/>
          </a:prstGeom>
          <a:solidFill>
            <a:srgbClr val="008000">
              <a:alpha val="69803"/>
            </a:srgbClr>
          </a:solidFill>
          <a:ln cap="flat" cmpd="sng" w="9525">
            <a:solidFill>
              <a:srgbClr val="008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2" name="Google Shape;5842;p64"/>
          <p:cNvSpPr txBox="1"/>
          <p:nvPr/>
        </p:nvSpPr>
        <p:spPr>
          <a:xfrm>
            <a:off x="4633211" y="1065530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grpSp>
        <p:nvGrpSpPr>
          <p:cNvPr id="5843" name="Google Shape;5843;p64"/>
          <p:cNvGrpSpPr/>
          <p:nvPr/>
        </p:nvGrpSpPr>
        <p:grpSpPr>
          <a:xfrm>
            <a:off x="111998" y="1037741"/>
            <a:ext cx="2273067" cy="844847"/>
            <a:chOff x="111998" y="1037741"/>
            <a:chExt cx="2273067" cy="844847"/>
          </a:xfrm>
        </p:grpSpPr>
        <p:sp>
          <p:nvSpPr>
            <p:cNvPr id="5844" name="Google Shape;5844;p64"/>
            <p:cNvSpPr txBox="1"/>
            <p:nvPr/>
          </p:nvSpPr>
          <p:spPr>
            <a:xfrm>
              <a:off x="111998" y="1037741"/>
              <a:ext cx="2273067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-233363" lvl="0" marL="233363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1" lang="en-US" sz="1800">
                  <a:solidFill>
                    <a:srgbClr val="000090"/>
                  </a:solidFill>
                  <a:latin typeface="Arial"/>
                  <a:ea typeface="Arial"/>
                  <a:cs typeface="Arial"/>
                  <a:sym typeface="Arial"/>
                </a:rPr>
                <a:t>4. </a:t>
              </a:r>
              <a:r>
                <a:rPr i="1"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programmable control applications</a:t>
              </a:r>
              <a:endParaRPr/>
            </a:p>
          </p:txBody>
        </p:sp>
        <p:cxnSp>
          <p:nvCxnSpPr>
            <p:cNvPr id="5845" name="Google Shape;5845;p64"/>
            <p:cNvCxnSpPr/>
            <p:nvPr/>
          </p:nvCxnSpPr>
          <p:spPr>
            <a:xfrm flipH="1" rot="10800000">
              <a:off x="1182107" y="1458376"/>
              <a:ext cx="652881" cy="11039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cxnSp>
        <p:nvCxnSpPr>
          <p:cNvPr id="5846" name="Google Shape;5846;p64"/>
          <p:cNvCxnSpPr/>
          <p:nvPr/>
        </p:nvCxnSpPr>
        <p:spPr>
          <a:xfrm flipH="1" rot="10800000">
            <a:off x="6625009" y="1469572"/>
            <a:ext cx="663883" cy="1006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47" name="Google Shape;5847;p64"/>
          <p:cNvSpPr txBox="1"/>
          <p:nvPr/>
        </p:nvSpPr>
        <p:spPr>
          <a:xfrm>
            <a:off x="2013724" y="1306405"/>
            <a:ext cx="73361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routing</a:t>
            </a:r>
            <a:endParaRPr/>
          </a:p>
        </p:txBody>
      </p:sp>
      <p:sp>
        <p:nvSpPr>
          <p:cNvPr id="5848" name="Google Shape;5848;p64"/>
          <p:cNvSpPr txBox="1"/>
          <p:nvPr/>
        </p:nvSpPr>
        <p:spPr>
          <a:xfrm>
            <a:off x="3041161" y="1268141"/>
            <a:ext cx="809667" cy="410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access control</a:t>
            </a:r>
            <a:endParaRPr/>
          </a:p>
        </p:txBody>
      </p:sp>
      <p:sp>
        <p:nvSpPr>
          <p:cNvPr id="5849" name="Google Shape;5849;p64"/>
          <p:cNvSpPr txBox="1"/>
          <p:nvPr/>
        </p:nvSpPr>
        <p:spPr>
          <a:xfrm>
            <a:off x="5784611" y="1253711"/>
            <a:ext cx="809667" cy="410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</a:t>
            </a:r>
            <a:endParaRPr/>
          </a:p>
          <a:p>
            <a:pPr indent="0" lvl="0" marL="0" marR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balance</a:t>
            </a:r>
            <a:endParaRPr/>
          </a:p>
        </p:txBody>
      </p:sp>
      <p:sp>
        <p:nvSpPr>
          <p:cNvPr id="5850" name="Google Shape;5850;p64"/>
          <p:cNvSpPr txBox="1"/>
          <p:nvPr>
            <p:ph idx="12" type="sldNum"/>
          </p:nvPr>
        </p:nvSpPr>
        <p:spPr>
          <a:xfrm>
            <a:off x="8456154" y="6475895"/>
            <a:ext cx="687845" cy="3821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851" name="Google Shape;5851;p6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5" name="Shape 5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6" name="Google Shape;5856;p65"/>
          <p:cNvSpPr txBox="1"/>
          <p:nvPr/>
        </p:nvSpPr>
        <p:spPr>
          <a:xfrm>
            <a:off x="542925" y="236538"/>
            <a:ext cx="716261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 perspective: data plane switches</a:t>
            </a:r>
            <a:endParaRPr/>
          </a:p>
        </p:txBody>
      </p:sp>
      <p:pic>
        <p:nvPicPr>
          <p:cNvPr descr="underline_base" id="5857" name="Google Shape;5857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7"/>
            <a:ext cx="7078870" cy="211346"/>
          </a:xfrm>
          <a:prstGeom prst="rect">
            <a:avLst/>
          </a:prstGeom>
          <a:noFill/>
          <a:ln>
            <a:noFill/>
          </a:ln>
        </p:spPr>
      </p:pic>
      <p:sp>
        <p:nvSpPr>
          <p:cNvPr id="5858" name="Google Shape;5858;p65"/>
          <p:cNvSpPr txBox="1"/>
          <p:nvPr>
            <p:ph idx="1" type="body"/>
          </p:nvPr>
        </p:nvSpPr>
        <p:spPr>
          <a:xfrm>
            <a:off x="294684" y="1256540"/>
            <a:ext cx="4571424" cy="501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en-US">
                <a:solidFill>
                  <a:srgbClr val="CC0000"/>
                </a:solidFill>
              </a:rPr>
              <a:t>Data plane switches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fast, simple, commodity switches implementing generalized data-plane forwarding (Section 4.4) in hardware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switch flow table computed, installed by controller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API for table-based switch control (e.g., OpenFlow)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defines what is controllable and what is not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protocol for communicating with controller (e.g., OpenFlow)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grpSp>
        <p:nvGrpSpPr>
          <p:cNvPr id="5859" name="Google Shape;5859;p65"/>
          <p:cNvGrpSpPr/>
          <p:nvPr/>
        </p:nvGrpSpPr>
        <p:grpSpPr>
          <a:xfrm>
            <a:off x="4990227" y="1414364"/>
            <a:ext cx="3846765" cy="5169840"/>
            <a:chOff x="4990227" y="910464"/>
            <a:chExt cx="3846765" cy="5169840"/>
          </a:xfrm>
        </p:grpSpPr>
        <p:sp>
          <p:nvSpPr>
            <p:cNvPr id="5860" name="Google Shape;5860;p65"/>
            <p:cNvSpPr txBox="1"/>
            <p:nvPr/>
          </p:nvSpPr>
          <p:spPr>
            <a:xfrm>
              <a:off x="8518490" y="4936685"/>
              <a:ext cx="286930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data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sp>
          <p:nvSpPr>
            <p:cNvPr id="5861" name="Google Shape;5861;p65"/>
            <p:cNvSpPr txBox="1"/>
            <p:nvPr/>
          </p:nvSpPr>
          <p:spPr>
            <a:xfrm>
              <a:off x="8494972" y="2474327"/>
              <a:ext cx="342020" cy="4714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plane</a:t>
              </a:r>
              <a:endParaRPr/>
            </a:p>
          </p:txBody>
        </p:sp>
        <p:cxnSp>
          <p:nvCxnSpPr>
            <p:cNvPr id="5862" name="Google Shape;5862;p65"/>
            <p:cNvCxnSpPr/>
            <p:nvPr/>
          </p:nvCxnSpPr>
          <p:spPr>
            <a:xfrm flipH="1" rot="10800000">
              <a:off x="5272718" y="4529666"/>
              <a:ext cx="2791783" cy="14329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cxnSp>
          <p:nvCxnSpPr>
            <p:cNvPr id="5863" name="Google Shape;5863;p65"/>
            <p:cNvCxnSpPr/>
            <p:nvPr/>
          </p:nvCxnSpPr>
          <p:spPr>
            <a:xfrm flipH="1" rot="10800000">
              <a:off x="5192283" y="2709335"/>
              <a:ext cx="3041550" cy="18563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</p:cxnSp>
        <p:grpSp>
          <p:nvGrpSpPr>
            <p:cNvPr id="5864" name="Google Shape;5864;p65"/>
            <p:cNvGrpSpPr/>
            <p:nvPr/>
          </p:nvGrpSpPr>
          <p:grpSpPr>
            <a:xfrm>
              <a:off x="5164667" y="4826000"/>
              <a:ext cx="2979208" cy="973667"/>
              <a:chOff x="2592388" y="5601756"/>
              <a:chExt cx="4027487" cy="939800"/>
            </a:xfrm>
          </p:grpSpPr>
          <p:sp>
            <p:nvSpPr>
              <p:cNvPr id="5865" name="Google Shape;5865;p65"/>
              <p:cNvSpPr/>
              <p:nvPr/>
            </p:nvSpPr>
            <p:spPr>
              <a:xfrm>
                <a:off x="2592388" y="5601756"/>
                <a:ext cx="4027487" cy="939800"/>
              </a:xfrm>
              <a:custGeom>
                <a:rect b="b" l="l" r="r" t="t"/>
                <a:pathLst>
                  <a:path extrusionOk="0" h="10125" w="10001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5866" name="Google Shape;5866;p65"/>
              <p:cNvCxnSpPr/>
              <p:nvPr/>
            </p:nvCxnSpPr>
            <p:spPr>
              <a:xfrm flipH="1" rot="10800000">
                <a:off x="3262941" y="5752569"/>
                <a:ext cx="1316038" cy="13176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67" name="Google Shape;5867;p65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68" name="Google Shape;5868;p65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69" name="Google Shape;5869;p65"/>
              <p:cNvCxnSpPr/>
              <p:nvPr/>
            </p:nvCxnSpPr>
            <p:spPr>
              <a:xfrm flipH="1" rot="10800000">
                <a:off x="4182104" y="6238344"/>
                <a:ext cx="1247775" cy="825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70" name="Google Shape;5870;p65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71" name="Google Shape;5871;p65"/>
              <p:cNvCxnSpPr/>
              <p:nvPr/>
            </p:nvCxnSpPr>
            <p:spPr>
              <a:xfrm flipH="1" rot="10800000">
                <a:off x="4126541" y="5939894"/>
                <a:ext cx="1790700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72" name="Google Shape;5872;p65"/>
              <p:cNvCxnSpPr/>
              <p:nvPr/>
            </p:nvCxnSpPr>
            <p:spPr>
              <a:xfrm flipH="1" rot="10800000">
                <a:off x="5453691" y="5968469"/>
                <a:ext cx="588963" cy="26987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873" name="Google Shape;5873;p65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874" name="Google Shape;5874;p65"/>
              <p:cNvGrpSpPr/>
              <p:nvPr/>
            </p:nvGrpSpPr>
            <p:grpSpPr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5875" name="Google Shape;5875;p6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76" name="Google Shape;5876;p6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77" name="Google Shape;5877;p6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78" name="Google Shape;5878;p6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79" name="Google Shape;5879;p6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0" name="Google Shape;5880;p6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1" name="Google Shape;5881;p6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82" name="Google Shape;5882;p65"/>
                <p:cNvCxnSpPr>
                  <a:endCxn id="5877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883" name="Google Shape;5883;p6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884" name="Google Shape;5884;p65"/>
              <p:cNvGrpSpPr/>
              <p:nvPr/>
            </p:nvGrpSpPr>
            <p:grpSpPr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5885" name="Google Shape;5885;p6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6" name="Google Shape;5886;p6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7" name="Google Shape;5887;p6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8" name="Google Shape;5888;p6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89" name="Google Shape;5889;p6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0" name="Google Shape;5890;p6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1" name="Google Shape;5891;p6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892" name="Google Shape;5892;p65"/>
                <p:cNvCxnSpPr>
                  <a:endCxn id="5887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893" name="Google Shape;5893;p6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894" name="Google Shape;5894;p65"/>
              <p:cNvGrpSpPr/>
              <p:nvPr/>
            </p:nvGrpSpPr>
            <p:grpSpPr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5895" name="Google Shape;5895;p6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6" name="Google Shape;5896;p6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7" name="Google Shape;5897;p6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8" name="Google Shape;5898;p6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899" name="Google Shape;5899;p6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0" name="Google Shape;5900;p6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1" name="Google Shape;5901;p6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902" name="Google Shape;5902;p65"/>
                <p:cNvCxnSpPr>
                  <a:endCxn id="5897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903" name="Google Shape;5903;p6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904" name="Google Shape;5904;p65"/>
              <p:cNvGrpSpPr/>
              <p:nvPr/>
            </p:nvGrpSpPr>
            <p:grpSpPr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5905" name="Google Shape;5905;p6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6" name="Google Shape;5906;p6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7" name="Google Shape;5907;p6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8" name="Google Shape;5908;p6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09" name="Google Shape;5909;p6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0" name="Google Shape;5910;p6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1" name="Google Shape;5911;p6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912" name="Google Shape;5912;p65"/>
                <p:cNvCxnSpPr>
                  <a:endCxn id="5907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913" name="Google Shape;5913;p6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5914" name="Google Shape;5914;p65"/>
              <p:cNvGrpSpPr/>
              <p:nvPr/>
            </p:nvGrpSpPr>
            <p:grpSpPr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5915" name="Google Shape;5915;p6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6" name="Google Shape;5916;p6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7" name="Google Shape;5917;p6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8" name="Google Shape;5918;p6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19" name="Google Shape;5919;p6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20" name="Google Shape;5920;p6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21" name="Google Shape;5921;p6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5922" name="Google Shape;5922;p65"/>
                <p:cNvCxnSpPr>
                  <a:endCxn id="5917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5923" name="Google Shape;5923;p6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grpSp>
          <p:nvGrpSpPr>
            <p:cNvPr id="5924" name="Google Shape;5924;p65"/>
            <p:cNvGrpSpPr/>
            <p:nvPr/>
          </p:nvGrpSpPr>
          <p:grpSpPr>
            <a:xfrm>
              <a:off x="4990227" y="3046752"/>
              <a:ext cx="3116606" cy="1053561"/>
              <a:chOff x="4990227" y="2877416"/>
              <a:chExt cx="3116606" cy="1053561"/>
            </a:xfrm>
          </p:grpSpPr>
          <p:sp>
            <p:nvSpPr>
              <p:cNvPr id="5925" name="Google Shape;5925;p65"/>
              <p:cNvSpPr/>
              <p:nvPr/>
            </p:nvSpPr>
            <p:spPr>
              <a:xfrm>
                <a:off x="5418665" y="2913389"/>
                <a:ext cx="2688168" cy="1017588"/>
              </a:xfrm>
              <a:prstGeom prst="rect">
                <a:avLst/>
              </a:prstGeom>
              <a:solidFill>
                <a:srgbClr val="D0D0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6" name="Google Shape;5926;p65"/>
              <p:cNvSpPr/>
              <p:nvPr/>
            </p:nvSpPr>
            <p:spPr>
              <a:xfrm>
                <a:off x="5218221" y="2877416"/>
                <a:ext cx="213773" cy="1028160"/>
              </a:xfrm>
              <a:custGeom>
                <a:rect b="b" l="l" r="r" t="t"/>
                <a:pathLst>
                  <a:path extrusionOk="0" h="1027869" w="215301">
                    <a:moveTo>
                      <a:pt x="15446" y="745656"/>
                    </a:moveTo>
                    <a:lnTo>
                      <a:pt x="209366" y="0"/>
                    </a:lnTo>
                    <a:cubicBezTo>
                      <a:pt x="211344" y="342623"/>
                      <a:pt x="213323" y="685246"/>
                      <a:pt x="215301" y="1027869"/>
                    </a:cubicBezTo>
                    <a:cubicBezTo>
                      <a:pt x="115469" y="960083"/>
                      <a:pt x="99918" y="931665"/>
                      <a:pt x="87" y="888484"/>
                    </a:cubicBezTo>
                    <a:cubicBezTo>
                      <a:pt x="-1403" y="675204"/>
                      <a:pt x="16936" y="958936"/>
                      <a:pt x="15446" y="745656"/>
                    </a:cubicBezTo>
                    <a:close/>
                  </a:path>
                </a:pathLst>
              </a:custGeom>
              <a:gradFill>
                <a:gsLst>
                  <a:gs pos="0">
                    <a:srgbClr val="F2F2F2"/>
                  </a:gs>
                  <a:gs pos="100000">
                    <a:srgbClr val="D0D0F4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927" name="Google Shape;5927;p65"/>
              <p:cNvGrpSpPr/>
              <p:nvPr/>
            </p:nvGrpSpPr>
            <p:grpSpPr>
              <a:xfrm>
                <a:off x="4990227" y="3351862"/>
                <a:ext cx="251561" cy="564103"/>
                <a:chOff x="4140" y="429"/>
                <a:chExt cx="1425" cy="2396"/>
              </a:xfrm>
            </p:grpSpPr>
            <p:sp>
              <p:nvSpPr>
                <p:cNvPr id="5928" name="Google Shape;5928;p65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29" name="Google Shape;5929;p65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30" name="Google Shape;5930;p65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31" name="Google Shape;5931;p65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32" name="Google Shape;5932;p65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933" name="Google Shape;5933;p65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5934" name="Google Shape;5934;p65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35" name="Google Shape;5935;p65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936" name="Google Shape;5936;p65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937" name="Google Shape;5937;p65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5938" name="Google Shape;5938;p65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39" name="Google Shape;5939;p65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940" name="Google Shape;5940;p65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41" name="Google Shape;5941;p65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942" name="Google Shape;5942;p65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5943" name="Google Shape;5943;p65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44" name="Google Shape;5944;p65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945" name="Google Shape;5945;p65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946" name="Google Shape;5946;p65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5947" name="Google Shape;5947;p65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48" name="Google Shape;5948;p65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949" name="Google Shape;5949;p65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0" name="Google Shape;5950;p65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1" name="Google Shape;5951;p65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2" name="Google Shape;5952;p65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3" name="Google Shape;5953;p65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4" name="Google Shape;5954;p65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5" name="Google Shape;5955;p65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6" name="Google Shape;5956;p65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7" name="Google Shape;5957;p65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8" name="Google Shape;5958;p65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959" name="Google Shape;5959;p65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960" name="Google Shape;5960;p65"/>
              <p:cNvSpPr txBox="1"/>
              <p:nvPr/>
            </p:nvSpPr>
            <p:spPr>
              <a:xfrm>
                <a:off x="5377031" y="3090332"/>
                <a:ext cx="2659202" cy="61555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SDN Controller</a:t>
                </a:r>
                <a:endParaRPr/>
              </a:p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(network operating system)</a:t>
                </a:r>
                <a:endParaRPr/>
              </a:p>
            </p:txBody>
          </p:sp>
        </p:grpSp>
        <p:sp>
          <p:nvSpPr>
            <p:cNvPr id="5961" name="Google Shape;5961;p65"/>
            <p:cNvSpPr txBox="1"/>
            <p:nvPr/>
          </p:nvSpPr>
          <p:spPr>
            <a:xfrm>
              <a:off x="6837708" y="1058305"/>
              <a:ext cx="595035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8000"/>
                  </a:solidFill>
                  <a:latin typeface="Arial"/>
                  <a:ea typeface="Arial"/>
                  <a:cs typeface="Arial"/>
                  <a:sym typeface="Arial"/>
                </a:rPr>
                <a:t>…</a:t>
              </a:r>
              <a:endParaRPr/>
            </a:p>
          </p:txBody>
        </p:sp>
        <p:grpSp>
          <p:nvGrpSpPr>
            <p:cNvPr id="5962" name="Google Shape;5962;p65"/>
            <p:cNvGrpSpPr/>
            <p:nvPr/>
          </p:nvGrpSpPr>
          <p:grpSpPr>
            <a:xfrm>
              <a:off x="5165914" y="1277466"/>
              <a:ext cx="1023471" cy="590176"/>
              <a:chOff x="4721412" y="1277470"/>
              <a:chExt cx="1023471" cy="590176"/>
            </a:xfrm>
          </p:grpSpPr>
          <p:sp>
            <p:nvSpPr>
              <p:cNvPr id="5963" name="Google Shape;5963;p65"/>
              <p:cNvSpPr/>
              <p:nvPr/>
            </p:nvSpPr>
            <p:spPr>
              <a:xfrm>
                <a:off x="4721412" y="1277470"/>
                <a:ext cx="1023471" cy="590176"/>
              </a:xfrm>
              <a:prstGeom prst="ellipse">
                <a:avLst/>
              </a:prstGeom>
              <a:solidFill>
                <a:srgbClr val="008000">
                  <a:alpha val="69803"/>
                </a:srgbClr>
              </a:solidFill>
              <a:ln cap="flat" cmpd="sng" w="9525">
                <a:solidFill>
                  <a:srgbClr val="008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4" name="Google Shape;5964;p65"/>
              <p:cNvSpPr txBox="1"/>
              <p:nvPr/>
            </p:nvSpPr>
            <p:spPr>
              <a:xfrm>
                <a:off x="4792385" y="1374585"/>
                <a:ext cx="890463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routing</a:t>
                </a:r>
                <a:endParaRPr/>
              </a:p>
            </p:txBody>
          </p:sp>
        </p:grpSp>
        <p:grpSp>
          <p:nvGrpSpPr>
            <p:cNvPr id="5965" name="Google Shape;5965;p65"/>
            <p:cNvGrpSpPr/>
            <p:nvPr/>
          </p:nvGrpSpPr>
          <p:grpSpPr>
            <a:xfrm>
              <a:off x="6000628" y="1798416"/>
              <a:ext cx="1023471" cy="590176"/>
              <a:chOff x="6106459" y="1967753"/>
              <a:chExt cx="1023471" cy="590176"/>
            </a:xfrm>
          </p:grpSpPr>
          <p:sp>
            <p:nvSpPr>
              <p:cNvPr id="5966" name="Google Shape;5966;p65"/>
              <p:cNvSpPr/>
              <p:nvPr/>
            </p:nvSpPr>
            <p:spPr>
              <a:xfrm>
                <a:off x="6106459" y="1967753"/>
                <a:ext cx="1023471" cy="590176"/>
              </a:xfrm>
              <a:prstGeom prst="ellipse">
                <a:avLst/>
              </a:prstGeom>
              <a:solidFill>
                <a:srgbClr val="008000">
                  <a:alpha val="69803"/>
                </a:srgbClr>
              </a:solidFill>
              <a:ln cap="flat" cmpd="sng" w="9525">
                <a:solidFill>
                  <a:srgbClr val="008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7" name="Google Shape;5967;p65"/>
              <p:cNvSpPr txBox="1"/>
              <p:nvPr/>
            </p:nvSpPr>
            <p:spPr>
              <a:xfrm>
                <a:off x="6177429" y="1997637"/>
                <a:ext cx="903087" cy="5447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access </a:t>
                </a:r>
                <a:endParaRPr/>
              </a:p>
              <a:p>
                <a:pPr indent="0" lvl="0" marL="0" marR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control</a:t>
                </a:r>
                <a:endParaRPr/>
              </a:p>
            </p:txBody>
          </p:sp>
        </p:grpSp>
        <p:grpSp>
          <p:nvGrpSpPr>
            <p:cNvPr id="5968" name="Google Shape;5968;p65"/>
            <p:cNvGrpSpPr/>
            <p:nvPr/>
          </p:nvGrpSpPr>
          <p:grpSpPr>
            <a:xfrm>
              <a:off x="7230837" y="1756871"/>
              <a:ext cx="1023471" cy="590176"/>
              <a:chOff x="6938682" y="977153"/>
              <a:chExt cx="1023471" cy="590176"/>
            </a:xfrm>
          </p:grpSpPr>
          <p:sp>
            <p:nvSpPr>
              <p:cNvPr id="5969" name="Google Shape;5969;p65"/>
              <p:cNvSpPr/>
              <p:nvPr/>
            </p:nvSpPr>
            <p:spPr>
              <a:xfrm>
                <a:off x="6938682" y="977153"/>
                <a:ext cx="1023471" cy="590176"/>
              </a:xfrm>
              <a:prstGeom prst="ellipse">
                <a:avLst/>
              </a:prstGeom>
              <a:solidFill>
                <a:srgbClr val="008000">
                  <a:alpha val="69803"/>
                </a:srgbClr>
              </a:solidFill>
              <a:ln cap="flat" cmpd="sng" w="9525">
                <a:solidFill>
                  <a:srgbClr val="008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0" name="Google Shape;5970;p65"/>
              <p:cNvSpPr txBox="1"/>
              <p:nvPr/>
            </p:nvSpPr>
            <p:spPr>
              <a:xfrm>
                <a:off x="6964568" y="1007037"/>
                <a:ext cx="993256" cy="5447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load</a:t>
                </a:r>
                <a:endParaRPr/>
              </a:p>
              <a:p>
                <a:pPr indent="0" lvl="0" marL="0" marR="0" rtl="0" algn="ctr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balance</a:t>
                </a:r>
                <a:endParaRPr/>
              </a:p>
            </p:txBody>
          </p:sp>
        </p:grpSp>
        <p:cxnSp>
          <p:nvCxnSpPr>
            <p:cNvPr id="5971" name="Google Shape;5971;p65"/>
            <p:cNvCxnSpPr/>
            <p:nvPr/>
          </p:nvCxnSpPr>
          <p:spPr>
            <a:xfrm rot="10800000">
              <a:off x="8627245" y="1217948"/>
              <a:ext cx="0" cy="1248832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5972" name="Google Shape;5972;p65"/>
            <p:cNvCxnSpPr/>
            <p:nvPr/>
          </p:nvCxnSpPr>
          <p:spPr>
            <a:xfrm>
              <a:off x="8652645" y="2966181"/>
              <a:ext cx="0" cy="1524424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5973" name="Google Shape;5973;p65"/>
            <p:cNvCxnSpPr/>
            <p:nvPr/>
          </p:nvCxnSpPr>
          <p:spPr>
            <a:xfrm>
              <a:off x="8661016" y="5381629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cxnSp>
          <p:nvCxnSpPr>
            <p:cNvPr id="5974" name="Google Shape;5974;p65"/>
            <p:cNvCxnSpPr/>
            <p:nvPr/>
          </p:nvCxnSpPr>
          <p:spPr>
            <a:xfrm rot="10800000">
              <a:off x="8653320" y="4546025"/>
              <a:ext cx="0" cy="414864"/>
            </a:xfrm>
            <a:prstGeom prst="straightConnector1">
              <a:avLst/>
            </a:prstGeom>
            <a:solidFill>
              <a:schemeClr val="accent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med" w="med" type="triangle"/>
            </a:ln>
          </p:spPr>
        </p:cxnSp>
        <p:sp>
          <p:nvSpPr>
            <p:cNvPr id="5975" name="Google Shape;5975;p65"/>
            <p:cNvSpPr txBox="1"/>
            <p:nvPr/>
          </p:nvSpPr>
          <p:spPr>
            <a:xfrm>
              <a:off x="6650715" y="4235599"/>
              <a:ext cx="1635889" cy="2845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southbound API</a:t>
              </a:r>
              <a:endParaRPr/>
            </a:p>
          </p:txBody>
        </p:sp>
        <p:sp>
          <p:nvSpPr>
            <p:cNvPr id="5976" name="Google Shape;5976;p65"/>
            <p:cNvSpPr txBox="1"/>
            <p:nvPr/>
          </p:nvSpPr>
          <p:spPr>
            <a:xfrm>
              <a:off x="6646778" y="2717781"/>
              <a:ext cx="1635889" cy="2845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northbound API</a:t>
              </a:r>
              <a:endParaRPr/>
            </a:p>
          </p:txBody>
        </p:sp>
        <p:sp>
          <p:nvSpPr>
            <p:cNvPr id="5977" name="Google Shape;5977;p65"/>
            <p:cNvSpPr txBox="1"/>
            <p:nvPr/>
          </p:nvSpPr>
          <p:spPr>
            <a:xfrm>
              <a:off x="5507651" y="5795718"/>
              <a:ext cx="2302688" cy="2845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SDN-controlled switches</a:t>
              </a:r>
              <a:endParaRPr/>
            </a:p>
          </p:txBody>
        </p:sp>
        <p:sp>
          <p:nvSpPr>
            <p:cNvPr id="5978" name="Google Shape;5978;p65"/>
            <p:cNvSpPr txBox="1"/>
            <p:nvPr/>
          </p:nvSpPr>
          <p:spPr>
            <a:xfrm>
              <a:off x="5707907" y="910464"/>
              <a:ext cx="2381659" cy="28458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44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network-control applications</a:t>
              </a:r>
              <a:endParaRPr/>
            </a:p>
          </p:txBody>
        </p:sp>
      </p:grpSp>
      <p:sp>
        <p:nvSpPr>
          <p:cNvPr id="5979" name="Google Shape;5979;p65"/>
          <p:cNvSpPr/>
          <p:nvPr/>
        </p:nvSpPr>
        <p:spPr>
          <a:xfrm>
            <a:off x="4785895" y="1147462"/>
            <a:ext cx="4134334" cy="3947271"/>
          </a:xfrm>
          <a:prstGeom prst="rect">
            <a:avLst/>
          </a:prstGeom>
          <a:solidFill>
            <a:schemeClr val="lt1">
              <a:alpha val="7686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0" name="Google Shape;5980;p65"/>
          <p:cNvSpPr txBox="1"/>
          <p:nvPr>
            <p:ph idx="12" type="sldNum"/>
          </p:nvPr>
        </p:nvSpPr>
        <p:spPr>
          <a:xfrm>
            <a:off x="2226470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5981" name="Google Shape;5981;p65"/>
          <p:cNvSpPr txBox="1"/>
          <p:nvPr>
            <p:ph idx="11" type="ftr"/>
          </p:nvPr>
        </p:nvSpPr>
        <p:spPr>
          <a:xfrm>
            <a:off x="145812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5" name="Shape 5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6" name="Google Shape;5986;p66"/>
          <p:cNvSpPr txBox="1"/>
          <p:nvPr/>
        </p:nvSpPr>
        <p:spPr>
          <a:xfrm>
            <a:off x="542925" y="236538"/>
            <a:ext cx="647034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 perspective: SDN controller</a:t>
            </a:r>
            <a:endParaRPr/>
          </a:p>
        </p:txBody>
      </p:sp>
      <p:pic>
        <p:nvPicPr>
          <p:cNvPr descr="underline_base" id="5987" name="Google Shape;5987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494299" cy="211346"/>
          </a:xfrm>
          <a:prstGeom prst="rect">
            <a:avLst/>
          </a:prstGeom>
          <a:noFill/>
          <a:ln>
            <a:noFill/>
          </a:ln>
        </p:spPr>
      </p:pic>
      <p:sp>
        <p:nvSpPr>
          <p:cNvPr id="5988" name="Google Shape;5988;p66"/>
          <p:cNvSpPr txBox="1"/>
          <p:nvPr/>
        </p:nvSpPr>
        <p:spPr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SDN controller (network OS): 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maintain network state information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interacts with network control applications “above” via northbound API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interacts with network switches “below” via southbound API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implemented as distributed system for performance, scalability, fault-tolerance, robustness</a:t>
            </a:r>
            <a:endParaRPr/>
          </a:p>
          <a:p>
            <a:pPr indent="-165100" lvl="0" marL="3429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989" name="Google Shape;5989;p66"/>
          <p:cNvSpPr txBox="1"/>
          <p:nvPr/>
        </p:nvSpPr>
        <p:spPr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</a:t>
            </a:r>
            <a:endParaRPr/>
          </a:p>
        </p:txBody>
      </p:sp>
      <p:sp>
        <p:nvSpPr>
          <p:cNvPr id="5990" name="Google Shape;5990;p66"/>
          <p:cNvSpPr txBox="1"/>
          <p:nvPr/>
        </p:nvSpPr>
        <p:spPr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</a:t>
            </a:r>
            <a:endParaRPr/>
          </a:p>
        </p:txBody>
      </p:sp>
      <p:cxnSp>
        <p:nvCxnSpPr>
          <p:cNvPr id="5991" name="Google Shape;5991;p66"/>
          <p:cNvCxnSpPr/>
          <p:nvPr/>
        </p:nvCxnSpPr>
        <p:spPr>
          <a:xfrm flipH="1" rot="10800000">
            <a:off x="5272718" y="5033566"/>
            <a:ext cx="2791783" cy="14329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5992" name="Google Shape;5992;p66"/>
          <p:cNvCxnSpPr/>
          <p:nvPr/>
        </p:nvCxnSpPr>
        <p:spPr>
          <a:xfrm flipH="1" rot="10800000">
            <a:off x="5192283" y="3213235"/>
            <a:ext cx="3041550" cy="18563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5993" name="Google Shape;5993;p66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5994" name="Google Shape;5994;p66"/>
            <p:cNvSpPr/>
            <p:nvPr/>
          </p:nvSpPr>
          <p:spPr>
            <a:xfrm>
              <a:off x="2592388" y="5601756"/>
              <a:ext cx="4027487" cy="939800"/>
            </a:xfrm>
            <a:custGeom>
              <a:rect b="b" l="l" r="r" t="t"/>
              <a:pathLst>
                <a:path extrusionOk="0" h="10125" w="10001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95" name="Google Shape;5995;p66"/>
            <p:cNvCxnSpPr/>
            <p:nvPr/>
          </p:nvCxnSpPr>
          <p:spPr>
            <a:xfrm flipH="1" rot="10800000">
              <a:off x="3262941" y="5752569"/>
              <a:ext cx="1316038" cy="13176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96" name="Google Shape;5996;p66"/>
            <p:cNvCxnSpPr/>
            <p:nvPr/>
          </p:nvCxnSpPr>
          <p:spPr>
            <a:xfrm>
              <a:off x="3151816" y="5939894"/>
              <a:ext cx="2259013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97" name="Google Shape;5997;p66"/>
            <p:cNvCxnSpPr/>
            <p:nvPr/>
          </p:nvCxnSpPr>
          <p:spPr>
            <a:xfrm>
              <a:off x="3164516" y="6044669"/>
              <a:ext cx="714375" cy="2762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98" name="Google Shape;5998;p66"/>
            <p:cNvCxnSpPr/>
            <p:nvPr/>
          </p:nvCxnSpPr>
          <p:spPr>
            <a:xfrm flipH="1" rot="10800000">
              <a:off x="4182104" y="6238344"/>
              <a:ext cx="1247775" cy="825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5999" name="Google Shape;5999;p66"/>
            <p:cNvCxnSpPr/>
            <p:nvPr/>
          </p:nvCxnSpPr>
          <p:spPr>
            <a:xfrm>
              <a:off x="4842504" y="5785906"/>
              <a:ext cx="1057275" cy="1238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00" name="Google Shape;6000;p66"/>
            <p:cNvCxnSpPr/>
            <p:nvPr/>
          </p:nvCxnSpPr>
          <p:spPr>
            <a:xfrm flipH="1" rot="10800000">
              <a:off x="4126541" y="5939894"/>
              <a:ext cx="1790700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01" name="Google Shape;6001;p66"/>
            <p:cNvCxnSpPr/>
            <p:nvPr/>
          </p:nvCxnSpPr>
          <p:spPr>
            <a:xfrm flipH="1" rot="10800000">
              <a:off x="5453691" y="5968469"/>
              <a:ext cx="588963" cy="26987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002" name="Google Shape;6002;p66"/>
            <p:cNvCxnSpPr/>
            <p:nvPr/>
          </p:nvCxnSpPr>
          <p:spPr>
            <a:xfrm>
              <a:off x="4596441" y="5752569"/>
              <a:ext cx="814388" cy="40163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6003" name="Google Shape;6003;p66"/>
            <p:cNvGrpSpPr/>
            <p:nvPr/>
          </p:nvGrpSpPr>
          <p:grpSpPr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6004" name="Google Shape;6004;p66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5" name="Google Shape;6005;p66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6" name="Google Shape;6006;p66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7" name="Google Shape;6007;p66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8" name="Google Shape;6008;p66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09" name="Google Shape;6009;p66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0" name="Google Shape;6010;p66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11" name="Google Shape;6011;p66"/>
              <p:cNvCxnSpPr>
                <a:endCxn id="6006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012" name="Google Shape;6012;p66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013" name="Google Shape;6013;p66"/>
            <p:cNvGrpSpPr/>
            <p:nvPr/>
          </p:nvGrpSpPr>
          <p:grpSpPr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6014" name="Google Shape;6014;p66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5" name="Google Shape;6015;p66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6" name="Google Shape;6016;p66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7" name="Google Shape;6017;p66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8" name="Google Shape;6018;p66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19" name="Google Shape;6019;p66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0" name="Google Shape;6020;p66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21" name="Google Shape;6021;p66"/>
              <p:cNvCxnSpPr>
                <a:endCxn id="6016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022" name="Google Shape;6022;p66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023" name="Google Shape;6023;p66"/>
            <p:cNvGrpSpPr/>
            <p:nvPr/>
          </p:nvGrpSpPr>
          <p:grpSpPr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6024" name="Google Shape;6024;p66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5" name="Google Shape;6025;p66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6" name="Google Shape;6026;p66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7" name="Google Shape;6027;p66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8" name="Google Shape;6028;p66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29" name="Google Shape;6029;p66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0" name="Google Shape;6030;p66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31" name="Google Shape;6031;p66"/>
              <p:cNvCxnSpPr>
                <a:endCxn id="6026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032" name="Google Shape;6032;p66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033" name="Google Shape;6033;p66"/>
            <p:cNvGrpSpPr/>
            <p:nvPr/>
          </p:nvGrpSpPr>
          <p:grpSpPr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6034" name="Google Shape;6034;p66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5" name="Google Shape;6035;p66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6" name="Google Shape;6036;p66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7" name="Google Shape;6037;p66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8" name="Google Shape;6038;p66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39" name="Google Shape;6039;p66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0" name="Google Shape;6040;p66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41" name="Google Shape;6041;p66"/>
              <p:cNvCxnSpPr>
                <a:endCxn id="6036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042" name="Google Shape;6042;p66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043" name="Google Shape;6043;p66"/>
            <p:cNvGrpSpPr/>
            <p:nvPr/>
          </p:nvGrpSpPr>
          <p:grpSpPr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6044" name="Google Shape;6044;p66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5" name="Google Shape;6045;p66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6" name="Google Shape;6046;p66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7" name="Google Shape;6047;p66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8" name="Google Shape;6048;p66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49" name="Google Shape;6049;p66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0" name="Google Shape;6050;p66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051" name="Google Shape;6051;p66"/>
              <p:cNvCxnSpPr>
                <a:endCxn id="6046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052" name="Google Shape;6052;p66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</p:grpSp>
      <p:grpSp>
        <p:nvGrpSpPr>
          <p:cNvPr id="6053" name="Google Shape;6053;p66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6054" name="Google Shape;6054;p66"/>
            <p:cNvSpPr/>
            <p:nvPr/>
          </p:nvSpPr>
          <p:spPr>
            <a:xfrm>
              <a:off x="5418665" y="2913389"/>
              <a:ext cx="2688168" cy="1017588"/>
            </a:xfrm>
            <a:prstGeom prst="rect">
              <a:avLst/>
            </a:prstGeom>
            <a:solidFill>
              <a:srgbClr val="D0D0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5" name="Google Shape;6055;p66"/>
            <p:cNvSpPr/>
            <p:nvPr/>
          </p:nvSpPr>
          <p:spPr>
            <a:xfrm>
              <a:off x="5218221" y="2877416"/>
              <a:ext cx="213773" cy="1028160"/>
            </a:xfrm>
            <a:custGeom>
              <a:rect b="b" l="l" r="r" t="t"/>
              <a:pathLst>
                <a:path extrusionOk="0" h="1027869" w="215301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D0D0F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56" name="Google Shape;6056;p66"/>
            <p:cNvGrpSpPr/>
            <p:nvPr/>
          </p:nvGrpSpPr>
          <p:grpSpPr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6057" name="Google Shape;6057;p66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8" name="Google Shape;6058;p66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59" name="Google Shape;6059;p66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0" name="Google Shape;6060;p66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61" name="Google Shape;6061;p66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62" name="Google Shape;6062;p66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063" name="Google Shape;6063;p66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4" name="Google Shape;6064;p66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065" name="Google Shape;6065;p66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66" name="Google Shape;6066;p66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067" name="Google Shape;6067;p66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8" name="Google Shape;6068;p66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069" name="Google Shape;6069;p66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0" name="Google Shape;6070;p66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71" name="Google Shape;6071;p66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072" name="Google Shape;6072;p66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3" name="Google Shape;6073;p66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074" name="Google Shape;6074;p66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075" name="Google Shape;6075;p66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076" name="Google Shape;6076;p66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7" name="Google Shape;6077;p66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078" name="Google Shape;6078;p66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79" name="Google Shape;6079;p66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0" name="Google Shape;6080;p66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1" name="Google Shape;6081;p66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2" name="Google Shape;6082;p66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3" name="Google Shape;6083;p66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4" name="Google Shape;6084;p66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5" name="Google Shape;6085;p66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6" name="Google Shape;6086;p66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7" name="Google Shape;6087;p66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088" name="Google Shape;6088;p66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089" name="Google Shape;6089;p66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SDN Controller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(network operating system)</a:t>
              </a:r>
              <a:endParaRPr/>
            </a:p>
          </p:txBody>
        </p:sp>
      </p:grpSp>
      <p:sp>
        <p:nvSpPr>
          <p:cNvPr id="6090" name="Google Shape;6090;p66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grpSp>
        <p:nvGrpSpPr>
          <p:cNvPr id="6091" name="Google Shape;6091;p66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6092" name="Google Shape;6092;p66"/>
            <p:cNvSpPr/>
            <p:nvPr/>
          </p:nvSpPr>
          <p:spPr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3" name="Google Shape;6093;p66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routing</a:t>
              </a:r>
              <a:endParaRPr/>
            </a:p>
          </p:txBody>
        </p:sp>
      </p:grpSp>
      <p:grpSp>
        <p:nvGrpSpPr>
          <p:cNvPr id="6094" name="Google Shape;6094;p66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6095" name="Google Shape;6095;p66"/>
            <p:cNvSpPr/>
            <p:nvPr/>
          </p:nvSpPr>
          <p:spPr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6" name="Google Shape;6096;p66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 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</p:txBody>
        </p:sp>
      </p:grpSp>
      <p:grpSp>
        <p:nvGrpSpPr>
          <p:cNvPr id="6097" name="Google Shape;6097;p66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6098" name="Google Shape;6098;p66"/>
            <p:cNvSpPr/>
            <p:nvPr/>
          </p:nvSpPr>
          <p:spPr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9" name="Google Shape;6099;p66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load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balance</a:t>
              </a:r>
              <a:endParaRPr/>
            </a:p>
          </p:txBody>
        </p:sp>
      </p:grpSp>
      <p:cxnSp>
        <p:nvCxnSpPr>
          <p:cNvPr id="6100" name="Google Shape;6100;p66"/>
          <p:cNvCxnSpPr/>
          <p:nvPr/>
        </p:nvCxnSpPr>
        <p:spPr>
          <a:xfrm rot="10800000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01" name="Google Shape;6101;p66"/>
          <p:cNvCxnSpPr/>
          <p:nvPr/>
        </p:nvCxnSpPr>
        <p:spPr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02" name="Google Shape;6102;p66"/>
          <p:cNvCxnSpPr/>
          <p:nvPr/>
        </p:nvCxnSpPr>
        <p:spPr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103" name="Google Shape;6103;p66"/>
          <p:cNvCxnSpPr/>
          <p:nvPr/>
        </p:nvCxnSpPr>
        <p:spPr>
          <a:xfrm rot="10800000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104" name="Google Shape;6104;p66"/>
          <p:cNvSpPr txBox="1"/>
          <p:nvPr/>
        </p:nvSpPr>
        <p:spPr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southbound API</a:t>
            </a:r>
            <a:endParaRPr/>
          </a:p>
        </p:txBody>
      </p:sp>
      <p:sp>
        <p:nvSpPr>
          <p:cNvPr id="6105" name="Google Shape;6105;p66"/>
          <p:cNvSpPr txBox="1"/>
          <p:nvPr/>
        </p:nvSpPr>
        <p:spPr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northbound API</a:t>
            </a:r>
            <a:endParaRPr/>
          </a:p>
        </p:txBody>
      </p:sp>
      <p:sp>
        <p:nvSpPr>
          <p:cNvPr id="6106" name="Google Shape;6106;p66"/>
          <p:cNvSpPr txBox="1"/>
          <p:nvPr/>
        </p:nvSpPr>
        <p:spPr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SDN-controlled switches</a:t>
            </a:r>
            <a:endParaRPr/>
          </a:p>
        </p:txBody>
      </p:sp>
      <p:sp>
        <p:nvSpPr>
          <p:cNvPr id="6107" name="Google Shape;6107;p66"/>
          <p:cNvSpPr txBox="1"/>
          <p:nvPr/>
        </p:nvSpPr>
        <p:spPr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network-control applications</a:t>
            </a:r>
            <a:endParaRPr/>
          </a:p>
        </p:txBody>
      </p:sp>
      <p:sp>
        <p:nvSpPr>
          <p:cNvPr id="6108" name="Google Shape;6108;p66"/>
          <p:cNvSpPr/>
          <p:nvPr/>
        </p:nvSpPr>
        <p:spPr>
          <a:xfrm>
            <a:off x="4574869" y="1147463"/>
            <a:ext cx="3794540" cy="1851240"/>
          </a:xfrm>
          <a:prstGeom prst="rect">
            <a:avLst/>
          </a:prstGeom>
          <a:solidFill>
            <a:schemeClr val="lt1">
              <a:alpha val="7686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09" name="Google Shape;6109;p66"/>
          <p:cNvSpPr/>
          <p:nvPr/>
        </p:nvSpPr>
        <p:spPr>
          <a:xfrm>
            <a:off x="4558963" y="1315163"/>
            <a:ext cx="3794540" cy="1851240"/>
          </a:xfrm>
          <a:prstGeom prst="rect">
            <a:avLst/>
          </a:prstGeom>
          <a:solidFill>
            <a:schemeClr val="lt1">
              <a:alpha val="4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0" name="Google Shape;6110;p66"/>
          <p:cNvSpPr/>
          <p:nvPr/>
        </p:nvSpPr>
        <p:spPr>
          <a:xfrm>
            <a:off x="4587026" y="5099336"/>
            <a:ext cx="3794540" cy="1592337"/>
          </a:xfrm>
          <a:prstGeom prst="rect">
            <a:avLst/>
          </a:prstGeom>
          <a:solidFill>
            <a:schemeClr val="lt1">
              <a:alpha val="7686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1" name="Google Shape;6111;p66"/>
          <p:cNvSpPr txBox="1"/>
          <p:nvPr>
            <p:ph idx="12" type="sldNum"/>
          </p:nvPr>
        </p:nvSpPr>
        <p:spPr>
          <a:xfrm>
            <a:off x="2226470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112" name="Google Shape;6112;p66"/>
          <p:cNvSpPr txBox="1"/>
          <p:nvPr>
            <p:ph idx="11" type="ftr"/>
          </p:nvPr>
        </p:nvSpPr>
        <p:spPr>
          <a:xfrm>
            <a:off x="145812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6" name="Shape 6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7" name="Google Shape;6117;p67"/>
          <p:cNvSpPr txBox="1"/>
          <p:nvPr/>
        </p:nvSpPr>
        <p:spPr>
          <a:xfrm>
            <a:off x="542925" y="236538"/>
            <a:ext cx="722099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 perspective: control applications</a:t>
            </a:r>
            <a:endParaRPr/>
          </a:p>
        </p:txBody>
      </p:sp>
      <p:pic>
        <p:nvPicPr>
          <p:cNvPr descr="underline_base" id="6118" name="Google Shape;6118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7159501" cy="191189"/>
          </a:xfrm>
          <a:prstGeom prst="rect">
            <a:avLst/>
          </a:prstGeom>
          <a:noFill/>
          <a:ln>
            <a:noFill/>
          </a:ln>
        </p:spPr>
      </p:pic>
      <p:sp>
        <p:nvSpPr>
          <p:cNvPr id="6119" name="Google Shape;6119;p67"/>
          <p:cNvSpPr txBox="1"/>
          <p:nvPr/>
        </p:nvSpPr>
        <p:spPr>
          <a:xfrm>
            <a:off x="524550" y="1248707"/>
            <a:ext cx="4333436" cy="50108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rPr i="1" lang="en-US" sz="2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network-control apps: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“brains” of control:  implement control functions using lower-level services, API provided by SND controller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i="1"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unbundled: 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can be provided by 3</a:t>
            </a:r>
            <a:r>
              <a:rPr baseline="30000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rd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party: distinct from routing vendor, or SDN controller</a:t>
            </a:r>
            <a:endParaRPr/>
          </a:p>
          <a:p>
            <a:pPr indent="-165100" lvl="0" marL="342900" marR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Noto Sans Symbols"/>
              <a:buNone/>
            </a:pPr>
            <a:r>
              <a:t/>
            </a:r>
            <a:endParaRPr sz="2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120" name="Google Shape;6120;p67"/>
          <p:cNvSpPr txBox="1"/>
          <p:nvPr/>
        </p:nvSpPr>
        <p:spPr>
          <a:xfrm>
            <a:off x="8518490" y="5440585"/>
            <a:ext cx="286930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/>
          </a:p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</a:t>
            </a:r>
            <a:endParaRPr/>
          </a:p>
        </p:txBody>
      </p:sp>
      <p:sp>
        <p:nvSpPr>
          <p:cNvPr id="6121" name="Google Shape;6121;p67"/>
          <p:cNvSpPr txBox="1"/>
          <p:nvPr/>
        </p:nvSpPr>
        <p:spPr>
          <a:xfrm>
            <a:off x="8494972" y="2978227"/>
            <a:ext cx="342020" cy="47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</a:t>
            </a:r>
            <a:endParaRPr/>
          </a:p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plane</a:t>
            </a:r>
            <a:endParaRPr/>
          </a:p>
        </p:txBody>
      </p:sp>
      <p:cxnSp>
        <p:nvCxnSpPr>
          <p:cNvPr id="6122" name="Google Shape;6122;p67"/>
          <p:cNvCxnSpPr/>
          <p:nvPr/>
        </p:nvCxnSpPr>
        <p:spPr>
          <a:xfrm flipH="1" rot="10800000">
            <a:off x="5272718" y="5033566"/>
            <a:ext cx="2791783" cy="14329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123" name="Google Shape;6123;p67"/>
          <p:cNvCxnSpPr/>
          <p:nvPr/>
        </p:nvCxnSpPr>
        <p:spPr>
          <a:xfrm flipH="1" rot="10800000">
            <a:off x="5192283" y="3213235"/>
            <a:ext cx="3041550" cy="18563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6124" name="Google Shape;6124;p67"/>
          <p:cNvGrpSpPr/>
          <p:nvPr/>
        </p:nvGrpSpPr>
        <p:grpSpPr>
          <a:xfrm>
            <a:off x="5164667" y="5329900"/>
            <a:ext cx="2979208" cy="973667"/>
            <a:chOff x="2592388" y="5601756"/>
            <a:chExt cx="4027487" cy="939800"/>
          </a:xfrm>
        </p:grpSpPr>
        <p:sp>
          <p:nvSpPr>
            <p:cNvPr id="6125" name="Google Shape;6125;p67"/>
            <p:cNvSpPr/>
            <p:nvPr/>
          </p:nvSpPr>
          <p:spPr>
            <a:xfrm>
              <a:off x="2592388" y="5601756"/>
              <a:ext cx="4027487" cy="939800"/>
            </a:xfrm>
            <a:custGeom>
              <a:rect b="b" l="l" r="r" t="t"/>
              <a:pathLst>
                <a:path extrusionOk="0" h="10125" w="10001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126" name="Google Shape;6126;p67"/>
            <p:cNvCxnSpPr/>
            <p:nvPr/>
          </p:nvCxnSpPr>
          <p:spPr>
            <a:xfrm flipH="1" rot="10800000">
              <a:off x="3262941" y="5752569"/>
              <a:ext cx="1316038" cy="13176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27" name="Google Shape;6127;p67"/>
            <p:cNvCxnSpPr/>
            <p:nvPr/>
          </p:nvCxnSpPr>
          <p:spPr>
            <a:xfrm>
              <a:off x="3151816" y="5939894"/>
              <a:ext cx="2259013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28" name="Google Shape;6128;p67"/>
            <p:cNvCxnSpPr/>
            <p:nvPr/>
          </p:nvCxnSpPr>
          <p:spPr>
            <a:xfrm>
              <a:off x="3164516" y="6044669"/>
              <a:ext cx="714375" cy="2762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29" name="Google Shape;6129;p67"/>
            <p:cNvCxnSpPr/>
            <p:nvPr/>
          </p:nvCxnSpPr>
          <p:spPr>
            <a:xfrm flipH="1" rot="10800000">
              <a:off x="4182104" y="6238344"/>
              <a:ext cx="1247775" cy="825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30" name="Google Shape;6130;p67"/>
            <p:cNvCxnSpPr/>
            <p:nvPr/>
          </p:nvCxnSpPr>
          <p:spPr>
            <a:xfrm>
              <a:off x="4842504" y="5785906"/>
              <a:ext cx="1057275" cy="1238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31" name="Google Shape;6131;p67"/>
            <p:cNvCxnSpPr/>
            <p:nvPr/>
          </p:nvCxnSpPr>
          <p:spPr>
            <a:xfrm flipH="1" rot="10800000">
              <a:off x="4126541" y="5939894"/>
              <a:ext cx="1790700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32" name="Google Shape;6132;p67"/>
            <p:cNvCxnSpPr/>
            <p:nvPr/>
          </p:nvCxnSpPr>
          <p:spPr>
            <a:xfrm flipH="1" rot="10800000">
              <a:off x="5453691" y="5968469"/>
              <a:ext cx="588963" cy="26987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133" name="Google Shape;6133;p67"/>
            <p:cNvCxnSpPr/>
            <p:nvPr/>
          </p:nvCxnSpPr>
          <p:spPr>
            <a:xfrm>
              <a:off x="4596441" y="5752569"/>
              <a:ext cx="814388" cy="40163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6134" name="Google Shape;6134;p67"/>
            <p:cNvGrpSpPr/>
            <p:nvPr/>
          </p:nvGrpSpPr>
          <p:grpSpPr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6135" name="Google Shape;6135;p67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6" name="Google Shape;6136;p67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7" name="Google Shape;6137;p67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8" name="Google Shape;6138;p67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39" name="Google Shape;6139;p67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0" name="Google Shape;6140;p67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1" name="Google Shape;6141;p67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42" name="Google Shape;6142;p67"/>
              <p:cNvCxnSpPr>
                <a:endCxn id="6137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143" name="Google Shape;6143;p67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144" name="Google Shape;6144;p67"/>
            <p:cNvGrpSpPr/>
            <p:nvPr/>
          </p:nvGrpSpPr>
          <p:grpSpPr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6145" name="Google Shape;6145;p67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6" name="Google Shape;6146;p67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7" name="Google Shape;6147;p67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8" name="Google Shape;6148;p67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9" name="Google Shape;6149;p67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0" name="Google Shape;6150;p67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1" name="Google Shape;6151;p67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52" name="Google Shape;6152;p67"/>
              <p:cNvCxnSpPr>
                <a:endCxn id="6147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153" name="Google Shape;6153;p67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154" name="Google Shape;6154;p67"/>
            <p:cNvGrpSpPr/>
            <p:nvPr/>
          </p:nvGrpSpPr>
          <p:grpSpPr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6155" name="Google Shape;6155;p67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6" name="Google Shape;6156;p67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7" name="Google Shape;6157;p67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8" name="Google Shape;6158;p67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59" name="Google Shape;6159;p67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0" name="Google Shape;6160;p67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1" name="Google Shape;6161;p67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62" name="Google Shape;6162;p67"/>
              <p:cNvCxnSpPr>
                <a:endCxn id="6157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163" name="Google Shape;6163;p67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164" name="Google Shape;6164;p67"/>
            <p:cNvGrpSpPr/>
            <p:nvPr/>
          </p:nvGrpSpPr>
          <p:grpSpPr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6165" name="Google Shape;6165;p67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6" name="Google Shape;6166;p67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7" name="Google Shape;6167;p67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8" name="Google Shape;6168;p67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69" name="Google Shape;6169;p67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0" name="Google Shape;6170;p67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1" name="Google Shape;6171;p67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72" name="Google Shape;6172;p67"/>
              <p:cNvCxnSpPr>
                <a:endCxn id="6167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173" name="Google Shape;6173;p67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174" name="Google Shape;6174;p67"/>
            <p:cNvGrpSpPr/>
            <p:nvPr/>
          </p:nvGrpSpPr>
          <p:grpSpPr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6175" name="Google Shape;6175;p67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6" name="Google Shape;6176;p67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7" name="Google Shape;6177;p67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8" name="Google Shape;6178;p67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9" name="Google Shape;6179;p67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0" name="Google Shape;6180;p67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1" name="Google Shape;6181;p67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182" name="Google Shape;6182;p67"/>
              <p:cNvCxnSpPr>
                <a:endCxn id="6177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183" name="Google Shape;6183;p67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</p:grpSp>
      <p:grpSp>
        <p:nvGrpSpPr>
          <p:cNvPr id="6184" name="Google Shape;6184;p67"/>
          <p:cNvGrpSpPr/>
          <p:nvPr/>
        </p:nvGrpSpPr>
        <p:grpSpPr>
          <a:xfrm>
            <a:off x="4990227" y="3550652"/>
            <a:ext cx="3116606" cy="1053561"/>
            <a:chOff x="4990227" y="2877416"/>
            <a:chExt cx="3116606" cy="1053561"/>
          </a:xfrm>
        </p:grpSpPr>
        <p:sp>
          <p:nvSpPr>
            <p:cNvPr id="6185" name="Google Shape;6185;p67"/>
            <p:cNvSpPr/>
            <p:nvPr/>
          </p:nvSpPr>
          <p:spPr>
            <a:xfrm>
              <a:off x="5418665" y="2913389"/>
              <a:ext cx="2688168" cy="1017588"/>
            </a:xfrm>
            <a:prstGeom prst="rect">
              <a:avLst/>
            </a:prstGeom>
            <a:solidFill>
              <a:srgbClr val="D0D0F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6" name="Google Shape;6186;p67"/>
            <p:cNvSpPr/>
            <p:nvPr/>
          </p:nvSpPr>
          <p:spPr>
            <a:xfrm>
              <a:off x="5218221" y="2877416"/>
              <a:ext cx="213773" cy="1028160"/>
            </a:xfrm>
            <a:custGeom>
              <a:rect b="b" l="l" r="r" t="t"/>
              <a:pathLst>
                <a:path extrusionOk="0" h="1027869" w="215301">
                  <a:moveTo>
                    <a:pt x="15446" y="745656"/>
                  </a:moveTo>
                  <a:lnTo>
                    <a:pt x="209366" y="0"/>
                  </a:lnTo>
                  <a:cubicBezTo>
                    <a:pt x="211344" y="342623"/>
                    <a:pt x="213323" y="685246"/>
                    <a:pt x="215301" y="1027869"/>
                  </a:cubicBezTo>
                  <a:cubicBezTo>
                    <a:pt x="115469" y="960083"/>
                    <a:pt x="99918" y="931665"/>
                    <a:pt x="87" y="888484"/>
                  </a:cubicBezTo>
                  <a:cubicBezTo>
                    <a:pt x="-1403" y="675204"/>
                    <a:pt x="16936" y="958936"/>
                    <a:pt x="15446" y="745656"/>
                  </a:cubicBezTo>
                  <a:close/>
                </a:path>
              </a:pathLst>
            </a:custGeom>
            <a:gradFill>
              <a:gsLst>
                <a:gs pos="0">
                  <a:srgbClr val="F2F2F2"/>
                </a:gs>
                <a:gs pos="100000">
                  <a:srgbClr val="D0D0F4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187" name="Google Shape;6187;p67"/>
            <p:cNvGrpSpPr/>
            <p:nvPr/>
          </p:nvGrpSpPr>
          <p:grpSpPr>
            <a:xfrm>
              <a:off x="4990227" y="3351862"/>
              <a:ext cx="251561" cy="564103"/>
              <a:chOff x="4140" y="429"/>
              <a:chExt cx="1425" cy="2396"/>
            </a:xfrm>
          </p:grpSpPr>
          <p:sp>
            <p:nvSpPr>
              <p:cNvPr id="6188" name="Google Shape;6188;p67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89" name="Google Shape;6189;p67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0" name="Google Shape;6190;p67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1" name="Google Shape;6191;p67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92" name="Google Shape;6192;p67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93" name="Google Shape;6193;p67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194" name="Google Shape;6194;p67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95" name="Google Shape;6195;p67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196" name="Google Shape;6196;p67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197" name="Google Shape;6197;p67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198" name="Google Shape;6198;p67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99" name="Google Shape;6199;p67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0" name="Google Shape;6200;p67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1" name="Google Shape;6201;p67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02" name="Google Shape;6202;p67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203" name="Google Shape;6203;p67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04" name="Google Shape;6204;p67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5" name="Google Shape;6205;p67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206" name="Google Shape;6206;p67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207" name="Google Shape;6207;p67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208" name="Google Shape;6208;p67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209" name="Google Shape;6209;p67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0" name="Google Shape;6210;p67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1" name="Google Shape;6211;p67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2" name="Google Shape;6212;p67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3" name="Google Shape;6213;p67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4" name="Google Shape;6214;p67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5" name="Google Shape;6215;p67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6" name="Google Shape;6216;p67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7" name="Google Shape;6217;p67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8" name="Google Shape;6218;p67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9" name="Google Shape;6219;p67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20" name="Google Shape;6220;p67"/>
            <p:cNvSpPr txBox="1"/>
            <p:nvPr/>
          </p:nvSpPr>
          <p:spPr>
            <a:xfrm>
              <a:off x="5377031" y="3090332"/>
              <a:ext cx="2659202" cy="61555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SDN Controller</a:t>
              </a:r>
              <a:endParaRPr/>
            </a:p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(network operating system)</a:t>
              </a:r>
              <a:endParaRPr/>
            </a:p>
          </p:txBody>
        </p:sp>
      </p:grpSp>
      <p:sp>
        <p:nvSpPr>
          <p:cNvPr id="6221" name="Google Shape;6221;p67"/>
          <p:cNvSpPr txBox="1"/>
          <p:nvPr/>
        </p:nvSpPr>
        <p:spPr>
          <a:xfrm>
            <a:off x="6837708" y="1562205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grpSp>
        <p:nvGrpSpPr>
          <p:cNvPr id="6222" name="Google Shape;6222;p67"/>
          <p:cNvGrpSpPr/>
          <p:nvPr/>
        </p:nvGrpSpPr>
        <p:grpSpPr>
          <a:xfrm>
            <a:off x="5165914" y="1781366"/>
            <a:ext cx="1023471" cy="590176"/>
            <a:chOff x="4721412" y="1277470"/>
            <a:chExt cx="1023471" cy="590176"/>
          </a:xfrm>
        </p:grpSpPr>
        <p:sp>
          <p:nvSpPr>
            <p:cNvPr id="6223" name="Google Shape;6223;p67"/>
            <p:cNvSpPr/>
            <p:nvPr/>
          </p:nvSpPr>
          <p:spPr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4" name="Google Shape;6224;p67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routing</a:t>
              </a:r>
              <a:endParaRPr/>
            </a:p>
          </p:txBody>
        </p:sp>
      </p:grpSp>
      <p:grpSp>
        <p:nvGrpSpPr>
          <p:cNvPr id="6225" name="Google Shape;6225;p67"/>
          <p:cNvGrpSpPr/>
          <p:nvPr/>
        </p:nvGrpSpPr>
        <p:grpSpPr>
          <a:xfrm>
            <a:off x="6000628" y="2302316"/>
            <a:ext cx="1023471" cy="590176"/>
            <a:chOff x="6106459" y="1967753"/>
            <a:chExt cx="1023471" cy="590176"/>
          </a:xfrm>
        </p:grpSpPr>
        <p:sp>
          <p:nvSpPr>
            <p:cNvPr id="6226" name="Google Shape;6226;p67"/>
            <p:cNvSpPr/>
            <p:nvPr/>
          </p:nvSpPr>
          <p:spPr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7" name="Google Shape;6227;p67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 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</p:txBody>
        </p:sp>
      </p:grpSp>
      <p:grpSp>
        <p:nvGrpSpPr>
          <p:cNvPr id="6228" name="Google Shape;6228;p67"/>
          <p:cNvGrpSpPr/>
          <p:nvPr/>
        </p:nvGrpSpPr>
        <p:grpSpPr>
          <a:xfrm>
            <a:off x="7230837" y="2260771"/>
            <a:ext cx="1023471" cy="590176"/>
            <a:chOff x="6938682" y="977153"/>
            <a:chExt cx="1023471" cy="590176"/>
          </a:xfrm>
        </p:grpSpPr>
        <p:sp>
          <p:nvSpPr>
            <p:cNvPr id="6229" name="Google Shape;6229;p67"/>
            <p:cNvSpPr/>
            <p:nvPr/>
          </p:nvSpPr>
          <p:spPr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0" name="Google Shape;6230;p67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load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balance</a:t>
              </a:r>
              <a:endParaRPr/>
            </a:p>
          </p:txBody>
        </p:sp>
      </p:grpSp>
      <p:cxnSp>
        <p:nvCxnSpPr>
          <p:cNvPr id="6231" name="Google Shape;6231;p67"/>
          <p:cNvCxnSpPr/>
          <p:nvPr/>
        </p:nvCxnSpPr>
        <p:spPr>
          <a:xfrm rot="10800000">
            <a:off x="8627245" y="1721848"/>
            <a:ext cx="0" cy="1248832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232" name="Google Shape;6232;p67"/>
          <p:cNvCxnSpPr/>
          <p:nvPr/>
        </p:nvCxnSpPr>
        <p:spPr>
          <a:xfrm>
            <a:off x="8652645" y="3470081"/>
            <a:ext cx="0" cy="152442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233" name="Google Shape;6233;p67"/>
          <p:cNvCxnSpPr/>
          <p:nvPr/>
        </p:nvCxnSpPr>
        <p:spPr>
          <a:xfrm>
            <a:off x="8661016" y="5885529"/>
            <a:ext cx="0" cy="41486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234" name="Google Shape;6234;p67"/>
          <p:cNvCxnSpPr/>
          <p:nvPr/>
        </p:nvCxnSpPr>
        <p:spPr>
          <a:xfrm rot="10800000">
            <a:off x="8653320" y="5049925"/>
            <a:ext cx="0" cy="41486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6235" name="Google Shape;6235;p67"/>
          <p:cNvSpPr txBox="1"/>
          <p:nvPr/>
        </p:nvSpPr>
        <p:spPr>
          <a:xfrm>
            <a:off x="6650715" y="4739499"/>
            <a:ext cx="163588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southbound API</a:t>
            </a:r>
            <a:endParaRPr/>
          </a:p>
        </p:txBody>
      </p:sp>
      <p:sp>
        <p:nvSpPr>
          <p:cNvPr id="6236" name="Google Shape;6236;p67"/>
          <p:cNvSpPr txBox="1"/>
          <p:nvPr/>
        </p:nvSpPr>
        <p:spPr>
          <a:xfrm>
            <a:off x="6646778" y="3221681"/>
            <a:ext cx="163588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northbound API</a:t>
            </a:r>
            <a:endParaRPr/>
          </a:p>
        </p:txBody>
      </p:sp>
      <p:sp>
        <p:nvSpPr>
          <p:cNvPr id="6237" name="Google Shape;6237;p67"/>
          <p:cNvSpPr txBox="1"/>
          <p:nvPr/>
        </p:nvSpPr>
        <p:spPr>
          <a:xfrm>
            <a:off x="5507651" y="6299618"/>
            <a:ext cx="2302688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SDN-controlled switches</a:t>
            </a:r>
            <a:endParaRPr/>
          </a:p>
        </p:txBody>
      </p:sp>
      <p:sp>
        <p:nvSpPr>
          <p:cNvPr id="6238" name="Google Shape;6238;p67"/>
          <p:cNvSpPr txBox="1"/>
          <p:nvPr/>
        </p:nvSpPr>
        <p:spPr>
          <a:xfrm>
            <a:off x="5707907" y="1414364"/>
            <a:ext cx="2381659" cy="284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44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network-control applications</a:t>
            </a:r>
            <a:endParaRPr/>
          </a:p>
        </p:txBody>
      </p:sp>
      <p:sp>
        <p:nvSpPr>
          <p:cNvPr id="6239" name="Google Shape;6239;p67"/>
          <p:cNvSpPr/>
          <p:nvPr/>
        </p:nvSpPr>
        <p:spPr>
          <a:xfrm>
            <a:off x="4697273" y="3090498"/>
            <a:ext cx="3549731" cy="3442387"/>
          </a:xfrm>
          <a:prstGeom prst="rect">
            <a:avLst/>
          </a:prstGeom>
          <a:solidFill>
            <a:schemeClr val="lt1">
              <a:alpha val="7098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40" name="Google Shape;6240;p67"/>
          <p:cNvSpPr txBox="1"/>
          <p:nvPr>
            <p:ph idx="12" type="sldNum"/>
          </p:nvPr>
        </p:nvSpPr>
        <p:spPr>
          <a:xfrm>
            <a:off x="2226470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241" name="Google Shape;6241;p67"/>
          <p:cNvSpPr txBox="1"/>
          <p:nvPr>
            <p:ph idx="11" type="ftr"/>
          </p:nvPr>
        </p:nvSpPr>
        <p:spPr>
          <a:xfrm>
            <a:off x="145812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5" name="Shape 6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" name="Google Shape;6246;p68"/>
          <p:cNvSpPr/>
          <p:nvPr/>
        </p:nvSpPr>
        <p:spPr>
          <a:xfrm>
            <a:off x="2341231" y="2082088"/>
            <a:ext cx="5228030" cy="3568673"/>
          </a:xfrm>
          <a:prstGeom prst="rect">
            <a:avLst/>
          </a:prstGeom>
          <a:solidFill>
            <a:srgbClr val="D0D0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47" name="Google Shape;6247;p68"/>
          <p:cNvCxnSpPr>
            <a:endCxn id="6248" idx="4"/>
          </p:cNvCxnSpPr>
          <p:nvPr/>
        </p:nvCxnSpPr>
        <p:spPr>
          <a:xfrm rot="10800000">
            <a:off x="5777281" y="1910774"/>
            <a:ext cx="600" cy="4077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606060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249" name="Google Shape;6249;p68"/>
          <p:cNvSpPr/>
          <p:nvPr/>
        </p:nvSpPr>
        <p:spPr>
          <a:xfrm>
            <a:off x="2479739" y="3165861"/>
            <a:ext cx="4945030" cy="1553784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0" name="Google Shape;6250;p68"/>
          <p:cNvSpPr/>
          <p:nvPr/>
        </p:nvSpPr>
        <p:spPr>
          <a:xfrm>
            <a:off x="2479739" y="4779178"/>
            <a:ext cx="4959028" cy="737977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51" name="Google Shape;6251;p68"/>
          <p:cNvCxnSpPr/>
          <p:nvPr/>
        </p:nvCxnSpPr>
        <p:spPr>
          <a:xfrm>
            <a:off x="2564746" y="5687428"/>
            <a:ext cx="4860022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252" name="Google Shape;6252;p68"/>
          <p:cNvSpPr txBox="1"/>
          <p:nvPr/>
        </p:nvSpPr>
        <p:spPr>
          <a:xfrm>
            <a:off x="2496429" y="3773215"/>
            <a:ext cx="5089063" cy="3257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Network-wide distributed, robust  state management</a:t>
            </a:r>
            <a:endParaRPr/>
          </a:p>
        </p:txBody>
      </p:sp>
      <p:sp>
        <p:nvSpPr>
          <p:cNvPr id="6253" name="Google Shape;6253;p68"/>
          <p:cNvSpPr txBox="1"/>
          <p:nvPr/>
        </p:nvSpPr>
        <p:spPr>
          <a:xfrm>
            <a:off x="2884907" y="5171961"/>
            <a:ext cx="4033912" cy="3257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 to/from controlled devices</a:t>
            </a:r>
            <a:endParaRPr/>
          </a:p>
        </p:txBody>
      </p:sp>
      <p:grpSp>
        <p:nvGrpSpPr>
          <p:cNvPr id="6254" name="Google Shape;6254;p68"/>
          <p:cNvGrpSpPr/>
          <p:nvPr/>
        </p:nvGrpSpPr>
        <p:grpSpPr>
          <a:xfrm>
            <a:off x="2798837" y="4140643"/>
            <a:ext cx="1244650" cy="459826"/>
            <a:chOff x="3128876" y="457817"/>
            <a:chExt cx="1432326" cy="459826"/>
          </a:xfrm>
        </p:grpSpPr>
        <p:sp>
          <p:nvSpPr>
            <p:cNvPr id="6255" name="Google Shape;6255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6" name="Google Shape;6256;p68"/>
            <p:cNvSpPr txBox="1"/>
            <p:nvPr/>
          </p:nvSpPr>
          <p:spPr>
            <a:xfrm>
              <a:off x="3198388" y="541671"/>
              <a:ext cx="130238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Link-state info</a:t>
              </a:r>
              <a:endParaRPr/>
            </a:p>
          </p:txBody>
        </p:sp>
      </p:grpSp>
      <p:grpSp>
        <p:nvGrpSpPr>
          <p:cNvPr id="6257" name="Google Shape;6257;p68"/>
          <p:cNvGrpSpPr/>
          <p:nvPr/>
        </p:nvGrpSpPr>
        <p:grpSpPr>
          <a:xfrm>
            <a:off x="5882441" y="4140643"/>
            <a:ext cx="1022824" cy="459826"/>
            <a:chOff x="3086839" y="457817"/>
            <a:chExt cx="1525489" cy="459826"/>
          </a:xfrm>
        </p:grpSpPr>
        <p:sp>
          <p:nvSpPr>
            <p:cNvPr id="6258" name="Google Shape;6258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9" name="Google Shape;6259;p68"/>
            <p:cNvSpPr txBox="1"/>
            <p:nvPr/>
          </p:nvSpPr>
          <p:spPr>
            <a:xfrm>
              <a:off x="3086839" y="541671"/>
              <a:ext cx="1525489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switch info</a:t>
              </a:r>
              <a:endParaRPr/>
            </a:p>
          </p:txBody>
        </p:sp>
      </p:grpSp>
      <p:grpSp>
        <p:nvGrpSpPr>
          <p:cNvPr id="6260" name="Google Shape;6260;p68"/>
          <p:cNvGrpSpPr/>
          <p:nvPr/>
        </p:nvGrpSpPr>
        <p:grpSpPr>
          <a:xfrm>
            <a:off x="4190969" y="4140643"/>
            <a:ext cx="960359" cy="459826"/>
            <a:chOff x="3128876" y="457817"/>
            <a:chExt cx="1432326" cy="459826"/>
          </a:xfrm>
        </p:grpSpPr>
        <p:sp>
          <p:nvSpPr>
            <p:cNvPr id="6261" name="Google Shape;6261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2" name="Google Shape;6262;p68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 info</a:t>
              </a:r>
              <a:endParaRPr/>
            </a:p>
          </p:txBody>
        </p:sp>
      </p:grpSp>
      <p:grpSp>
        <p:nvGrpSpPr>
          <p:cNvPr id="6263" name="Google Shape;6263;p68"/>
          <p:cNvGrpSpPr/>
          <p:nvPr/>
        </p:nvGrpSpPr>
        <p:grpSpPr>
          <a:xfrm>
            <a:off x="3647075" y="3277496"/>
            <a:ext cx="889706" cy="459826"/>
            <a:chOff x="3128876" y="457817"/>
            <a:chExt cx="1432326" cy="459826"/>
          </a:xfrm>
        </p:grpSpPr>
        <p:sp>
          <p:nvSpPr>
            <p:cNvPr id="6264" name="Google Shape;6264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5" name="Google Shape;6265;p68"/>
            <p:cNvSpPr txBox="1"/>
            <p:nvPr/>
          </p:nvSpPr>
          <p:spPr>
            <a:xfrm>
              <a:off x="3198565" y="541671"/>
              <a:ext cx="1302042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statistics</a:t>
              </a:r>
              <a:endParaRPr/>
            </a:p>
          </p:txBody>
        </p:sp>
      </p:grpSp>
      <p:grpSp>
        <p:nvGrpSpPr>
          <p:cNvPr id="6266" name="Google Shape;6266;p68"/>
          <p:cNvGrpSpPr/>
          <p:nvPr/>
        </p:nvGrpSpPr>
        <p:grpSpPr>
          <a:xfrm>
            <a:off x="5445049" y="3289355"/>
            <a:ext cx="1032905" cy="459826"/>
            <a:chOff x="3079326" y="457817"/>
            <a:chExt cx="1540525" cy="459826"/>
          </a:xfrm>
        </p:grpSpPr>
        <p:sp>
          <p:nvSpPr>
            <p:cNvPr id="6267" name="Google Shape;6267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68" name="Google Shape;6268;p68"/>
            <p:cNvSpPr txBox="1"/>
            <p:nvPr/>
          </p:nvSpPr>
          <p:spPr>
            <a:xfrm>
              <a:off x="3079326" y="541671"/>
              <a:ext cx="154052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flow tables</a:t>
              </a:r>
              <a:endParaRPr/>
            </a:p>
          </p:txBody>
        </p:sp>
      </p:grpSp>
      <p:sp>
        <p:nvSpPr>
          <p:cNvPr id="6269" name="Google Shape;6269;p68"/>
          <p:cNvSpPr txBox="1"/>
          <p:nvPr/>
        </p:nvSpPr>
        <p:spPr>
          <a:xfrm>
            <a:off x="4667424" y="3073206"/>
            <a:ext cx="5702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270" name="Google Shape;6270;p68"/>
          <p:cNvSpPr txBox="1"/>
          <p:nvPr/>
        </p:nvSpPr>
        <p:spPr>
          <a:xfrm>
            <a:off x="5213945" y="3979419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grpSp>
        <p:nvGrpSpPr>
          <p:cNvPr id="6271" name="Google Shape;6271;p68"/>
          <p:cNvGrpSpPr/>
          <p:nvPr/>
        </p:nvGrpSpPr>
        <p:grpSpPr>
          <a:xfrm>
            <a:off x="3400736" y="4871857"/>
            <a:ext cx="1257452" cy="286824"/>
            <a:chOff x="3128876" y="457775"/>
            <a:chExt cx="1432326" cy="459868"/>
          </a:xfrm>
        </p:grpSpPr>
        <p:sp>
          <p:nvSpPr>
            <p:cNvPr id="6272" name="Google Shape;6272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3" name="Google Shape;6273;p68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OpenFlow</a:t>
              </a:r>
              <a:endParaRPr/>
            </a:p>
          </p:txBody>
        </p:sp>
      </p:grpSp>
      <p:grpSp>
        <p:nvGrpSpPr>
          <p:cNvPr id="6274" name="Google Shape;6274;p68"/>
          <p:cNvGrpSpPr/>
          <p:nvPr/>
        </p:nvGrpSpPr>
        <p:grpSpPr>
          <a:xfrm>
            <a:off x="5269968" y="4876640"/>
            <a:ext cx="1244650" cy="307410"/>
            <a:chOff x="3128876" y="457817"/>
            <a:chExt cx="1432326" cy="459826"/>
          </a:xfrm>
        </p:grpSpPr>
        <p:sp>
          <p:nvSpPr>
            <p:cNvPr id="6275" name="Google Shape;6275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76" name="Google Shape;6276;p68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SNMP</a:t>
              </a:r>
              <a:endParaRPr/>
            </a:p>
          </p:txBody>
        </p:sp>
      </p:grpSp>
      <p:sp>
        <p:nvSpPr>
          <p:cNvPr id="6277" name="Google Shape;6277;p68"/>
          <p:cNvSpPr txBox="1"/>
          <p:nvPr/>
        </p:nvSpPr>
        <p:spPr>
          <a:xfrm>
            <a:off x="4652725" y="4585147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cxnSp>
        <p:nvCxnSpPr>
          <p:cNvPr id="6278" name="Google Shape;6278;p68"/>
          <p:cNvCxnSpPr>
            <a:endCxn id="6279" idx="4"/>
          </p:cNvCxnSpPr>
          <p:nvPr/>
        </p:nvCxnSpPr>
        <p:spPr>
          <a:xfrm flipH="1" rot="10800000">
            <a:off x="3368892" y="1866354"/>
            <a:ext cx="4800" cy="3882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60606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280" name="Google Shape;6280;p68"/>
          <p:cNvCxnSpPr>
            <a:endCxn id="6281" idx="2"/>
          </p:cNvCxnSpPr>
          <p:nvPr/>
        </p:nvCxnSpPr>
        <p:spPr>
          <a:xfrm rot="10800000">
            <a:off x="4598165" y="1876324"/>
            <a:ext cx="5700" cy="3024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606060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6282" name="Google Shape;6282;p68"/>
          <p:cNvCxnSpPr/>
          <p:nvPr/>
        </p:nvCxnSpPr>
        <p:spPr>
          <a:xfrm>
            <a:off x="2606437" y="2342893"/>
            <a:ext cx="4818331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283" name="Google Shape;6283;p68"/>
          <p:cNvSpPr/>
          <p:nvPr/>
        </p:nvSpPr>
        <p:spPr>
          <a:xfrm>
            <a:off x="2479739" y="2182258"/>
            <a:ext cx="4951677" cy="932987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84" name="Google Shape;6284;p68"/>
          <p:cNvGrpSpPr/>
          <p:nvPr/>
        </p:nvGrpSpPr>
        <p:grpSpPr>
          <a:xfrm>
            <a:off x="2969133" y="2550631"/>
            <a:ext cx="1033900" cy="504412"/>
            <a:chOff x="3103238" y="432317"/>
            <a:chExt cx="1461287" cy="504412"/>
          </a:xfrm>
        </p:grpSpPr>
        <p:sp>
          <p:nvSpPr>
            <p:cNvPr id="6285" name="Google Shape;6285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6" name="Google Shape;6286;p68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 graph</a:t>
              </a:r>
              <a:endParaRPr/>
            </a:p>
          </p:txBody>
        </p:sp>
      </p:grpSp>
      <p:grpSp>
        <p:nvGrpSpPr>
          <p:cNvPr id="6287" name="Google Shape;6287;p68"/>
          <p:cNvGrpSpPr/>
          <p:nvPr/>
        </p:nvGrpSpPr>
        <p:grpSpPr>
          <a:xfrm>
            <a:off x="5936687" y="2596585"/>
            <a:ext cx="1033900" cy="459826"/>
            <a:chOff x="3103238" y="457817"/>
            <a:chExt cx="1461287" cy="459826"/>
          </a:xfrm>
        </p:grpSpPr>
        <p:sp>
          <p:nvSpPr>
            <p:cNvPr id="6288" name="Google Shape;6288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9" name="Google Shape;6289;p68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intent</a:t>
              </a:r>
              <a:endParaRPr/>
            </a:p>
          </p:txBody>
        </p:sp>
      </p:grpSp>
      <p:grpSp>
        <p:nvGrpSpPr>
          <p:cNvPr id="6290" name="Google Shape;6290;p68"/>
          <p:cNvGrpSpPr/>
          <p:nvPr/>
        </p:nvGrpSpPr>
        <p:grpSpPr>
          <a:xfrm>
            <a:off x="4160760" y="2549087"/>
            <a:ext cx="1033900" cy="504412"/>
            <a:chOff x="3103238" y="432317"/>
            <a:chExt cx="1461287" cy="504412"/>
          </a:xfrm>
        </p:grpSpPr>
        <p:sp>
          <p:nvSpPr>
            <p:cNvPr id="6291" name="Google Shape;6291;p68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2" name="Google Shape;6292;p68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RESTful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API</a:t>
              </a:r>
              <a:endParaRPr/>
            </a:p>
          </p:txBody>
        </p:sp>
      </p:grpSp>
      <p:sp>
        <p:nvSpPr>
          <p:cNvPr id="6293" name="Google Shape;6293;p68"/>
          <p:cNvSpPr txBox="1"/>
          <p:nvPr/>
        </p:nvSpPr>
        <p:spPr>
          <a:xfrm>
            <a:off x="5282722" y="2399633"/>
            <a:ext cx="627904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294" name="Google Shape;6294;p68"/>
          <p:cNvSpPr txBox="1"/>
          <p:nvPr/>
        </p:nvSpPr>
        <p:spPr>
          <a:xfrm>
            <a:off x="2710618" y="2216488"/>
            <a:ext cx="4914815" cy="3257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Interface, abstractions for network control apps</a:t>
            </a:r>
            <a:endParaRPr/>
          </a:p>
        </p:txBody>
      </p:sp>
      <p:cxnSp>
        <p:nvCxnSpPr>
          <p:cNvPr id="6295" name="Google Shape;6295;p68"/>
          <p:cNvCxnSpPr/>
          <p:nvPr/>
        </p:nvCxnSpPr>
        <p:spPr>
          <a:xfrm>
            <a:off x="2561183" y="2010842"/>
            <a:ext cx="4753400" cy="19546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296" name="Google Shape;6296;p68"/>
          <p:cNvSpPr txBox="1"/>
          <p:nvPr/>
        </p:nvSpPr>
        <p:spPr>
          <a:xfrm>
            <a:off x="7493875" y="3521589"/>
            <a:ext cx="146227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controller</a:t>
            </a:r>
            <a:endParaRPr/>
          </a:p>
        </p:txBody>
      </p:sp>
      <p:grpSp>
        <p:nvGrpSpPr>
          <p:cNvPr id="6297" name="Google Shape;6297;p68"/>
          <p:cNvGrpSpPr/>
          <p:nvPr/>
        </p:nvGrpSpPr>
        <p:grpSpPr>
          <a:xfrm>
            <a:off x="3471457" y="5780474"/>
            <a:ext cx="2979208" cy="973667"/>
            <a:chOff x="2592388" y="5601756"/>
            <a:chExt cx="4027487" cy="939800"/>
          </a:xfrm>
        </p:grpSpPr>
        <p:sp>
          <p:nvSpPr>
            <p:cNvPr id="6298" name="Google Shape;6298;p68"/>
            <p:cNvSpPr/>
            <p:nvPr/>
          </p:nvSpPr>
          <p:spPr>
            <a:xfrm>
              <a:off x="2592388" y="5601756"/>
              <a:ext cx="4027487" cy="939800"/>
            </a:xfrm>
            <a:custGeom>
              <a:rect b="b" l="l" r="r" t="t"/>
              <a:pathLst>
                <a:path extrusionOk="0" h="10125" w="10001">
                  <a:moveTo>
                    <a:pt x="4" y="4039"/>
                  </a:moveTo>
                  <a:cubicBezTo>
                    <a:pt x="-29" y="2271"/>
                    <a:pt x="194" y="2100"/>
                    <a:pt x="715" y="1595"/>
                  </a:cubicBezTo>
                  <a:cubicBezTo>
                    <a:pt x="1236" y="1089"/>
                    <a:pt x="2417" y="1272"/>
                    <a:pt x="3130" y="1006"/>
                  </a:cubicBezTo>
                  <a:cubicBezTo>
                    <a:pt x="3843" y="740"/>
                    <a:pt x="4397" y="0"/>
                    <a:pt x="4995" y="0"/>
                  </a:cubicBezTo>
                  <a:cubicBezTo>
                    <a:pt x="5593" y="1"/>
                    <a:pt x="6206" y="926"/>
                    <a:pt x="6720" y="1009"/>
                  </a:cubicBezTo>
                  <a:cubicBezTo>
                    <a:pt x="7234" y="1092"/>
                    <a:pt x="7536" y="241"/>
                    <a:pt x="8082" y="497"/>
                  </a:cubicBezTo>
                  <a:cubicBezTo>
                    <a:pt x="8628" y="756"/>
                    <a:pt x="9854" y="442"/>
                    <a:pt x="9989" y="2989"/>
                  </a:cubicBezTo>
                  <a:cubicBezTo>
                    <a:pt x="10124" y="5536"/>
                    <a:pt x="9098" y="5742"/>
                    <a:pt x="8599" y="6797"/>
                  </a:cubicBezTo>
                  <a:cubicBezTo>
                    <a:pt x="8100" y="7852"/>
                    <a:pt x="7544" y="8981"/>
                    <a:pt x="6995" y="9322"/>
                  </a:cubicBezTo>
                  <a:cubicBezTo>
                    <a:pt x="6446" y="9663"/>
                    <a:pt x="5793" y="8957"/>
                    <a:pt x="5307" y="8843"/>
                  </a:cubicBezTo>
                  <a:cubicBezTo>
                    <a:pt x="4819" y="8726"/>
                    <a:pt x="4628" y="10048"/>
                    <a:pt x="4371" y="9912"/>
                  </a:cubicBezTo>
                  <a:cubicBezTo>
                    <a:pt x="4114" y="9775"/>
                    <a:pt x="3505" y="10355"/>
                    <a:pt x="3140" y="10019"/>
                  </a:cubicBezTo>
                  <a:cubicBezTo>
                    <a:pt x="2774" y="9683"/>
                    <a:pt x="2820" y="8138"/>
                    <a:pt x="2179" y="7895"/>
                  </a:cubicBezTo>
                  <a:cubicBezTo>
                    <a:pt x="1586" y="6800"/>
                    <a:pt x="1549" y="8137"/>
                    <a:pt x="1187" y="7495"/>
                  </a:cubicBezTo>
                  <a:cubicBezTo>
                    <a:pt x="825" y="6852"/>
                    <a:pt x="-7" y="6157"/>
                    <a:pt x="4" y="4039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299" name="Google Shape;6299;p68"/>
            <p:cNvCxnSpPr/>
            <p:nvPr/>
          </p:nvCxnSpPr>
          <p:spPr>
            <a:xfrm flipH="1" rot="10800000">
              <a:off x="3262941" y="5752569"/>
              <a:ext cx="1316038" cy="131762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0" name="Google Shape;6300;p68"/>
            <p:cNvCxnSpPr/>
            <p:nvPr/>
          </p:nvCxnSpPr>
          <p:spPr>
            <a:xfrm>
              <a:off x="3151816" y="5939894"/>
              <a:ext cx="2259013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1" name="Google Shape;6301;p68"/>
            <p:cNvCxnSpPr/>
            <p:nvPr/>
          </p:nvCxnSpPr>
          <p:spPr>
            <a:xfrm>
              <a:off x="3164516" y="6044669"/>
              <a:ext cx="714375" cy="2762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2" name="Google Shape;6302;p68"/>
            <p:cNvCxnSpPr/>
            <p:nvPr/>
          </p:nvCxnSpPr>
          <p:spPr>
            <a:xfrm flipH="1" rot="10800000">
              <a:off x="4182104" y="6238344"/>
              <a:ext cx="1247775" cy="825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3" name="Google Shape;6303;p68"/>
            <p:cNvCxnSpPr/>
            <p:nvPr/>
          </p:nvCxnSpPr>
          <p:spPr>
            <a:xfrm>
              <a:off x="4842504" y="5785906"/>
              <a:ext cx="1057275" cy="12382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4" name="Google Shape;6304;p68"/>
            <p:cNvCxnSpPr/>
            <p:nvPr/>
          </p:nvCxnSpPr>
          <p:spPr>
            <a:xfrm flipH="1" rot="10800000">
              <a:off x="4126541" y="5939894"/>
              <a:ext cx="1790700" cy="29845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5" name="Google Shape;6305;p68"/>
            <p:cNvCxnSpPr/>
            <p:nvPr/>
          </p:nvCxnSpPr>
          <p:spPr>
            <a:xfrm flipH="1" rot="10800000">
              <a:off x="5453691" y="5968469"/>
              <a:ext cx="588963" cy="269875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306" name="Google Shape;6306;p68"/>
            <p:cNvCxnSpPr/>
            <p:nvPr/>
          </p:nvCxnSpPr>
          <p:spPr>
            <a:xfrm>
              <a:off x="4596441" y="5752569"/>
              <a:ext cx="814388" cy="40163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6307" name="Google Shape;6307;p68"/>
            <p:cNvGrpSpPr/>
            <p:nvPr/>
          </p:nvGrpSpPr>
          <p:grpSpPr>
            <a:xfrm>
              <a:off x="5856401" y="5796097"/>
              <a:ext cx="588970" cy="242608"/>
              <a:chOff x="1871277" y="1576300"/>
              <a:chExt cx="1128371" cy="437861"/>
            </a:xfrm>
          </p:grpSpPr>
          <p:sp>
            <p:nvSpPr>
              <p:cNvPr id="6308" name="Google Shape;6308;p68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09" name="Google Shape;6309;p68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0" name="Google Shape;6310;p68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1" name="Google Shape;6311;p68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2" name="Google Shape;6312;p68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3" name="Google Shape;6313;p68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4" name="Google Shape;6314;p68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315" name="Google Shape;6315;p68"/>
              <p:cNvCxnSpPr>
                <a:endCxn id="6310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316" name="Google Shape;6316;p68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317" name="Google Shape;6317;p68"/>
            <p:cNvGrpSpPr/>
            <p:nvPr/>
          </p:nvGrpSpPr>
          <p:grpSpPr>
            <a:xfrm>
              <a:off x="4375328" y="5654000"/>
              <a:ext cx="588970" cy="242608"/>
              <a:chOff x="1871277" y="1576300"/>
              <a:chExt cx="1128371" cy="437861"/>
            </a:xfrm>
          </p:grpSpPr>
          <p:sp>
            <p:nvSpPr>
              <p:cNvPr id="6318" name="Google Shape;6318;p68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19" name="Google Shape;6319;p68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0" name="Google Shape;6320;p68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1" name="Google Shape;6321;p68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2" name="Google Shape;6322;p68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3" name="Google Shape;6323;p68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4" name="Google Shape;6324;p68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325" name="Google Shape;6325;p68"/>
              <p:cNvCxnSpPr>
                <a:endCxn id="6320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326" name="Google Shape;6326;p68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327" name="Google Shape;6327;p68"/>
            <p:cNvGrpSpPr/>
            <p:nvPr/>
          </p:nvGrpSpPr>
          <p:grpSpPr>
            <a:xfrm>
              <a:off x="2848241" y="5847813"/>
              <a:ext cx="588970" cy="242608"/>
              <a:chOff x="1871277" y="1576300"/>
              <a:chExt cx="1128371" cy="437861"/>
            </a:xfrm>
          </p:grpSpPr>
          <p:sp>
            <p:nvSpPr>
              <p:cNvPr id="6328" name="Google Shape;6328;p68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29" name="Google Shape;6329;p68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0" name="Google Shape;6330;p68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1" name="Google Shape;6331;p68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2" name="Google Shape;6332;p68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3" name="Google Shape;6333;p68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4" name="Google Shape;6334;p68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335" name="Google Shape;6335;p68"/>
              <p:cNvCxnSpPr>
                <a:endCxn id="6330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336" name="Google Shape;6336;p68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337" name="Google Shape;6337;p68"/>
            <p:cNvGrpSpPr/>
            <p:nvPr/>
          </p:nvGrpSpPr>
          <p:grpSpPr>
            <a:xfrm>
              <a:off x="5166757" y="6114152"/>
              <a:ext cx="588970" cy="242608"/>
              <a:chOff x="1871277" y="1576300"/>
              <a:chExt cx="1128371" cy="437861"/>
            </a:xfrm>
          </p:grpSpPr>
          <p:sp>
            <p:nvSpPr>
              <p:cNvPr id="6338" name="Google Shape;6338;p68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9" name="Google Shape;6339;p68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0" name="Google Shape;6340;p68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1" name="Google Shape;6341;p68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2" name="Google Shape;6342;p68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3" name="Google Shape;6343;p68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4" name="Google Shape;6344;p68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345" name="Google Shape;6345;p68"/>
              <p:cNvCxnSpPr>
                <a:endCxn id="6340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346" name="Google Shape;6346;p68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347" name="Google Shape;6347;p68"/>
            <p:cNvGrpSpPr/>
            <p:nvPr/>
          </p:nvGrpSpPr>
          <p:grpSpPr>
            <a:xfrm>
              <a:off x="3704088" y="6206732"/>
              <a:ext cx="588970" cy="242608"/>
              <a:chOff x="1871277" y="1576300"/>
              <a:chExt cx="1128371" cy="437861"/>
            </a:xfrm>
          </p:grpSpPr>
          <p:sp>
            <p:nvSpPr>
              <p:cNvPr id="6348" name="Google Shape;6348;p68"/>
              <p:cNvSpPr/>
              <p:nvPr/>
            </p:nvSpPr>
            <p:spPr>
              <a:xfrm flipH="1" rot="10800000">
                <a:off x="1874446" y="1694641"/>
                <a:ext cx="1125202" cy="319520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49" name="Google Shape;6349;p68"/>
              <p:cNvSpPr/>
              <p:nvPr/>
            </p:nvSpPr>
            <p:spPr>
              <a:xfrm>
                <a:off x="1871277" y="1739611"/>
                <a:ext cx="1128371" cy="115973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0" name="Google Shape;6350;p68"/>
              <p:cNvSpPr/>
              <p:nvPr/>
            </p:nvSpPr>
            <p:spPr>
              <a:xfrm flipH="1" rot="10800000">
                <a:off x="1871277" y="1576300"/>
                <a:ext cx="1125200" cy="319520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1" name="Google Shape;6351;p68"/>
              <p:cNvSpPr/>
              <p:nvPr/>
            </p:nvSpPr>
            <p:spPr>
              <a:xfrm>
                <a:off x="2159708" y="1673340"/>
                <a:ext cx="548339" cy="160943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2" name="Google Shape;6352;p68"/>
              <p:cNvSpPr/>
              <p:nvPr/>
            </p:nvSpPr>
            <p:spPr>
              <a:xfrm>
                <a:off x="2102655" y="1633103"/>
                <a:ext cx="662444" cy="111241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3" name="Google Shape;6353;p68"/>
              <p:cNvSpPr/>
              <p:nvPr/>
            </p:nvSpPr>
            <p:spPr>
              <a:xfrm>
                <a:off x="2536889" y="1727776"/>
                <a:ext cx="244057" cy="97040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54" name="Google Shape;6354;p68"/>
              <p:cNvSpPr/>
              <p:nvPr/>
            </p:nvSpPr>
            <p:spPr>
              <a:xfrm>
                <a:off x="2089977" y="1730144"/>
                <a:ext cx="240888" cy="97039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355" name="Google Shape;6355;p68"/>
              <p:cNvCxnSpPr>
                <a:endCxn id="6350" idx="2"/>
              </p:cNvCxnSpPr>
              <p:nvPr/>
            </p:nvCxnSpPr>
            <p:spPr>
              <a:xfrm rot="10800000">
                <a:off x="1871277" y="1736060"/>
                <a:ext cx="3300" cy="1230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356" name="Google Shape;6356;p68"/>
              <p:cNvCxnSpPr/>
              <p:nvPr/>
            </p:nvCxnSpPr>
            <p:spPr>
              <a:xfrm rot="10800000">
                <a:off x="2996477" y="1734877"/>
                <a:ext cx="3171" cy="123074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</p:grpSp>
      <p:sp>
        <p:nvSpPr>
          <p:cNvPr id="6357" name="Google Shape;6357;p68"/>
          <p:cNvSpPr/>
          <p:nvPr/>
        </p:nvSpPr>
        <p:spPr>
          <a:xfrm>
            <a:off x="2606860" y="5724971"/>
            <a:ext cx="5334198" cy="1133029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58" name="Google Shape;6358;p68"/>
          <p:cNvGrpSpPr/>
          <p:nvPr/>
        </p:nvGrpSpPr>
        <p:grpSpPr>
          <a:xfrm>
            <a:off x="2861956" y="1276178"/>
            <a:ext cx="1023471" cy="590176"/>
            <a:chOff x="4721412" y="1277470"/>
            <a:chExt cx="1023471" cy="590176"/>
          </a:xfrm>
        </p:grpSpPr>
        <p:sp>
          <p:nvSpPr>
            <p:cNvPr id="6279" name="Google Shape;6279;p68"/>
            <p:cNvSpPr/>
            <p:nvPr/>
          </p:nvSpPr>
          <p:spPr>
            <a:xfrm>
              <a:off x="4721412" y="1277470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9" name="Google Shape;6359;p68"/>
            <p:cNvSpPr txBox="1"/>
            <p:nvPr/>
          </p:nvSpPr>
          <p:spPr>
            <a:xfrm>
              <a:off x="4792385" y="1374585"/>
              <a:ext cx="89046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routing</a:t>
              </a:r>
              <a:endParaRPr/>
            </a:p>
          </p:txBody>
        </p:sp>
      </p:grpSp>
      <p:grpSp>
        <p:nvGrpSpPr>
          <p:cNvPr id="6360" name="Google Shape;6360;p68"/>
          <p:cNvGrpSpPr/>
          <p:nvPr/>
        </p:nvGrpSpPr>
        <p:grpSpPr>
          <a:xfrm>
            <a:off x="4075652" y="1301675"/>
            <a:ext cx="1023471" cy="590176"/>
            <a:chOff x="6106459" y="1967753"/>
            <a:chExt cx="1023471" cy="590176"/>
          </a:xfrm>
        </p:grpSpPr>
        <p:sp>
          <p:nvSpPr>
            <p:cNvPr id="6361" name="Google Shape;6361;p68"/>
            <p:cNvSpPr/>
            <p:nvPr/>
          </p:nvSpPr>
          <p:spPr>
            <a:xfrm>
              <a:off x="6106459" y="19677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1" name="Google Shape;6281;p68"/>
            <p:cNvSpPr txBox="1"/>
            <p:nvPr/>
          </p:nvSpPr>
          <p:spPr>
            <a:xfrm>
              <a:off x="6177429" y="1997637"/>
              <a:ext cx="903087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 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</p:txBody>
        </p:sp>
      </p:grpSp>
      <p:grpSp>
        <p:nvGrpSpPr>
          <p:cNvPr id="6362" name="Google Shape;6362;p68"/>
          <p:cNvGrpSpPr/>
          <p:nvPr/>
        </p:nvGrpSpPr>
        <p:grpSpPr>
          <a:xfrm>
            <a:off x="5265545" y="1320598"/>
            <a:ext cx="1023471" cy="590176"/>
            <a:chOff x="6938682" y="977153"/>
            <a:chExt cx="1023471" cy="590176"/>
          </a:xfrm>
        </p:grpSpPr>
        <p:sp>
          <p:nvSpPr>
            <p:cNvPr id="6248" name="Google Shape;6248;p68"/>
            <p:cNvSpPr/>
            <p:nvPr/>
          </p:nvSpPr>
          <p:spPr>
            <a:xfrm>
              <a:off x="6938682" y="977153"/>
              <a:ext cx="1023471" cy="590176"/>
            </a:xfrm>
            <a:prstGeom prst="ellipse">
              <a:avLst/>
            </a:prstGeom>
            <a:solidFill>
              <a:srgbClr val="008000">
                <a:alpha val="69803"/>
              </a:srgbClr>
            </a:solidFill>
            <a:ln cap="flat" cmpd="sng" w="9525">
              <a:solidFill>
                <a:srgbClr val="008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3" name="Google Shape;6363;p68"/>
            <p:cNvSpPr txBox="1"/>
            <p:nvPr/>
          </p:nvSpPr>
          <p:spPr>
            <a:xfrm>
              <a:off x="6964568" y="1007037"/>
              <a:ext cx="993256" cy="5447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load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balance</a:t>
              </a:r>
              <a:endParaRPr/>
            </a:p>
          </p:txBody>
        </p:sp>
      </p:grpSp>
      <p:sp>
        <p:nvSpPr>
          <p:cNvPr id="6364" name="Google Shape;6364;p68"/>
          <p:cNvSpPr/>
          <p:nvPr/>
        </p:nvSpPr>
        <p:spPr>
          <a:xfrm>
            <a:off x="2243683" y="1143000"/>
            <a:ext cx="4965002" cy="783590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5" name="Google Shape;6365;p68"/>
          <p:cNvSpPr/>
          <p:nvPr/>
        </p:nvSpPr>
        <p:spPr>
          <a:xfrm rot="10800000">
            <a:off x="7562568" y="4626242"/>
            <a:ext cx="222179" cy="1166655"/>
          </a:xfrm>
          <a:custGeom>
            <a:rect b="b" l="l" r="r" t="t"/>
            <a:pathLst>
              <a:path extrusionOk="0" h="1166325" w="223767">
                <a:moveTo>
                  <a:pt x="11247" y="0"/>
                </a:moveTo>
                <a:lnTo>
                  <a:pt x="217832" y="138456"/>
                </a:lnTo>
                <a:cubicBezTo>
                  <a:pt x="219810" y="481079"/>
                  <a:pt x="221789" y="823702"/>
                  <a:pt x="223767" y="1166325"/>
                </a:cubicBezTo>
                <a:cubicBezTo>
                  <a:pt x="98607" y="641817"/>
                  <a:pt x="99941" y="672062"/>
                  <a:pt x="110" y="226631"/>
                </a:cubicBezTo>
                <a:cubicBezTo>
                  <a:pt x="-1380" y="13351"/>
                  <a:pt x="12737" y="213280"/>
                  <a:pt x="11247" y="0"/>
                </a:cubicBezTo>
                <a:close/>
              </a:path>
            </a:pathLst>
          </a:custGeom>
          <a:gradFill>
            <a:gsLst>
              <a:gs pos="0">
                <a:srgbClr val="F2F2F2"/>
              </a:gs>
              <a:gs pos="100000">
                <a:srgbClr val="D0D0F4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66" name="Google Shape;6366;p68"/>
          <p:cNvGrpSpPr/>
          <p:nvPr/>
        </p:nvGrpSpPr>
        <p:grpSpPr>
          <a:xfrm>
            <a:off x="7763077" y="5170004"/>
            <a:ext cx="251561" cy="564103"/>
            <a:chOff x="4140" y="429"/>
            <a:chExt cx="1425" cy="2396"/>
          </a:xfrm>
        </p:grpSpPr>
        <p:sp>
          <p:nvSpPr>
            <p:cNvPr id="6367" name="Google Shape;6367;p68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8" name="Google Shape;6368;p68"/>
            <p:cNvSpPr/>
            <p:nvPr/>
          </p:nvSpPr>
          <p:spPr>
            <a:xfrm>
              <a:off x="4210" y="429"/>
              <a:ext cx="1046" cy="2285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9" name="Google Shape;6369;p68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0" name="Google Shape;6370;p68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1" name="Google Shape;6371;p68"/>
            <p:cNvSpPr/>
            <p:nvPr/>
          </p:nvSpPr>
          <p:spPr>
            <a:xfrm>
              <a:off x="4210" y="690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72" name="Google Shape;6372;p68"/>
            <p:cNvGrpSpPr/>
            <p:nvPr/>
          </p:nvGrpSpPr>
          <p:grpSpPr>
            <a:xfrm>
              <a:off x="4748" y="666"/>
              <a:ext cx="578" cy="150"/>
              <a:chOff x="613" y="2566"/>
              <a:chExt cx="721" cy="144"/>
            </a:xfrm>
          </p:grpSpPr>
          <p:sp>
            <p:nvSpPr>
              <p:cNvPr id="6373" name="Google Shape;6373;p68"/>
              <p:cNvSpPr/>
              <p:nvPr/>
            </p:nvSpPr>
            <p:spPr>
              <a:xfrm>
                <a:off x="613" y="2566"/>
                <a:ext cx="721" cy="14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4" name="Google Shape;6374;p68"/>
              <p:cNvSpPr/>
              <p:nvPr/>
            </p:nvSpPr>
            <p:spPr>
              <a:xfrm>
                <a:off x="625" y="2581"/>
                <a:ext cx="696" cy="114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75" name="Google Shape;6375;p68"/>
            <p:cNvSpPr/>
            <p:nvPr/>
          </p:nvSpPr>
          <p:spPr>
            <a:xfrm>
              <a:off x="4220" y="1022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76" name="Google Shape;6376;p68"/>
            <p:cNvGrpSpPr/>
            <p:nvPr/>
          </p:nvGrpSpPr>
          <p:grpSpPr>
            <a:xfrm>
              <a:off x="4748" y="990"/>
              <a:ext cx="578" cy="134"/>
              <a:chOff x="615" y="2564"/>
              <a:chExt cx="721" cy="139"/>
            </a:xfrm>
          </p:grpSpPr>
          <p:sp>
            <p:nvSpPr>
              <p:cNvPr id="6377" name="Google Shape;6377;p68"/>
              <p:cNvSpPr/>
              <p:nvPr/>
            </p:nvSpPr>
            <p:spPr>
              <a:xfrm>
                <a:off x="615" y="2564"/>
                <a:ext cx="721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78" name="Google Shape;6378;p68"/>
              <p:cNvSpPr/>
              <p:nvPr/>
            </p:nvSpPr>
            <p:spPr>
              <a:xfrm>
                <a:off x="628" y="2581"/>
                <a:ext cx="696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79" name="Google Shape;6379;p68"/>
            <p:cNvSpPr/>
            <p:nvPr/>
          </p:nvSpPr>
          <p:spPr>
            <a:xfrm>
              <a:off x="4220" y="1354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0" name="Google Shape;6380;p68"/>
            <p:cNvSpPr/>
            <p:nvPr/>
          </p:nvSpPr>
          <p:spPr>
            <a:xfrm>
              <a:off x="4230" y="1655"/>
              <a:ext cx="598" cy="47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81" name="Google Shape;6381;p68"/>
            <p:cNvGrpSpPr/>
            <p:nvPr/>
          </p:nvGrpSpPr>
          <p:grpSpPr>
            <a:xfrm>
              <a:off x="4738" y="1647"/>
              <a:ext cx="578" cy="135"/>
              <a:chOff x="618" y="2586"/>
              <a:chExt cx="720" cy="124"/>
            </a:xfrm>
          </p:grpSpPr>
          <p:sp>
            <p:nvSpPr>
              <p:cNvPr id="6382" name="Google Shape;6382;p68"/>
              <p:cNvSpPr/>
              <p:nvPr/>
            </p:nvSpPr>
            <p:spPr>
              <a:xfrm>
                <a:off x="618" y="2586"/>
                <a:ext cx="720" cy="12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3" name="Google Shape;6383;p68"/>
              <p:cNvSpPr/>
              <p:nvPr/>
            </p:nvSpPr>
            <p:spPr>
              <a:xfrm>
                <a:off x="630" y="2586"/>
                <a:ext cx="695" cy="1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84" name="Google Shape;6384;p68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85" name="Google Shape;6385;p68"/>
            <p:cNvGrpSpPr/>
            <p:nvPr/>
          </p:nvGrpSpPr>
          <p:grpSpPr>
            <a:xfrm>
              <a:off x="4738" y="1330"/>
              <a:ext cx="588" cy="134"/>
              <a:chOff x="613" y="2571"/>
              <a:chExt cx="732" cy="134"/>
            </a:xfrm>
          </p:grpSpPr>
          <p:sp>
            <p:nvSpPr>
              <p:cNvPr id="6386" name="Google Shape;6386;p68"/>
              <p:cNvSpPr/>
              <p:nvPr/>
            </p:nvSpPr>
            <p:spPr>
              <a:xfrm>
                <a:off x="613" y="2571"/>
                <a:ext cx="732" cy="134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7" name="Google Shape;6387;p68"/>
              <p:cNvSpPr/>
              <p:nvPr/>
            </p:nvSpPr>
            <p:spPr>
              <a:xfrm>
                <a:off x="625" y="2587"/>
                <a:ext cx="720" cy="103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388" name="Google Shape;6388;p68"/>
            <p:cNvSpPr/>
            <p:nvPr/>
          </p:nvSpPr>
          <p:spPr>
            <a:xfrm>
              <a:off x="5246" y="429"/>
              <a:ext cx="70" cy="2285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9" name="Google Shape;6389;p68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0" name="Google Shape;6390;p68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1" name="Google Shape;6391;p68"/>
            <p:cNvSpPr/>
            <p:nvPr/>
          </p:nvSpPr>
          <p:spPr>
            <a:xfrm>
              <a:off x="5515" y="2611"/>
              <a:ext cx="50" cy="95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2" name="Google Shape;6392;p68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3" name="Google Shape;6393;p68"/>
            <p:cNvSpPr/>
            <p:nvPr/>
          </p:nvSpPr>
          <p:spPr>
            <a:xfrm>
              <a:off x="4140" y="2675"/>
              <a:ext cx="1196" cy="150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4" name="Google Shape;6394;p68"/>
            <p:cNvSpPr/>
            <p:nvPr/>
          </p:nvSpPr>
          <p:spPr>
            <a:xfrm>
              <a:off x="4210" y="2714"/>
              <a:ext cx="1066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5" name="Google Shape;6395;p68"/>
            <p:cNvSpPr/>
            <p:nvPr/>
          </p:nvSpPr>
          <p:spPr>
            <a:xfrm>
              <a:off x="4309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6" name="Google Shape;6396;p68"/>
            <p:cNvSpPr/>
            <p:nvPr/>
          </p:nvSpPr>
          <p:spPr>
            <a:xfrm>
              <a:off x="4489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7" name="Google Shape;6397;p68"/>
            <p:cNvSpPr/>
            <p:nvPr/>
          </p:nvSpPr>
          <p:spPr>
            <a:xfrm>
              <a:off x="4658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8" name="Google Shape;6398;p68"/>
            <p:cNvSpPr/>
            <p:nvPr/>
          </p:nvSpPr>
          <p:spPr>
            <a:xfrm>
              <a:off x="5067" y="1837"/>
              <a:ext cx="80" cy="759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99" name="Google Shape;6399;p68"/>
          <p:cNvSpPr txBox="1"/>
          <p:nvPr/>
        </p:nvSpPr>
        <p:spPr>
          <a:xfrm>
            <a:off x="542925" y="236538"/>
            <a:ext cx="616895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Components of SDN controller</a:t>
            </a:r>
            <a:endParaRPr/>
          </a:p>
        </p:txBody>
      </p:sp>
      <p:pic>
        <p:nvPicPr>
          <p:cNvPr descr="underline_base" id="6400" name="Google Shape;6400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1025" y="776288"/>
            <a:ext cx="6181825" cy="156981"/>
          </a:xfrm>
          <a:prstGeom prst="rect">
            <a:avLst/>
          </a:prstGeom>
          <a:noFill/>
          <a:ln>
            <a:noFill/>
          </a:ln>
        </p:spPr>
      </p:pic>
      <p:sp>
        <p:nvSpPr>
          <p:cNvPr id="6401" name="Google Shape;6401;p68"/>
          <p:cNvSpPr txBox="1"/>
          <p:nvPr/>
        </p:nvSpPr>
        <p:spPr>
          <a:xfrm>
            <a:off x="229508" y="4804221"/>
            <a:ext cx="1989074" cy="13434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communication layer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communicate between SDN controller and controlled switches</a:t>
            </a:r>
            <a:endParaRPr/>
          </a:p>
        </p:txBody>
      </p:sp>
      <p:sp>
        <p:nvSpPr>
          <p:cNvPr id="6402" name="Google Shape;6402;p68"/>
          <p:cNvSpPr txBox="1"/>
          <p:nvPr/>
        </p:nvSpPr>
        <p:spPr>
          <a:xfrm>
            <a:off x="213602" y="3120682"/>
            <a:ext cx="2127384" cy="1592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Network-wide state management layer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: state of networks links, switches, services: a </a:t>
            </a:r>
            <a:r>
              <a:rPr i="1" lang="en-US" sz="18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distributed database</a:t>
            </a:r>
            <a:endParaRPr/>
          </a:p>
        </p:txBody>
      </p:sp>
      <p:sp>
        <p:nvSpPr>
          <p:cNvPr id="6403" name="Google Shape;6403;p68"/>
          <p:cNvSpPr txBox="1"/>
          <p:nvPr/>
        </p:nvSpPr>
        <p:spPr>
          <a:xfrm>
            <a:off x="267459" y="1957325"/>
            <a:ext cx="2127384" cy="10941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Gill Sans"/>
                <a:ea typeface="Gill Sans"/>
                <a:cs typeface="Gill Sans"/>
                <a:sym typeface="Gill Sans"/>
              </a:rPr>
              <a:t>Interface layer to network control apps:  </a:t>
            </a:r>
            <a:r>
              <a:rPr lang="en-US"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abstractions API</a:t>
            </a:r>
            <a:endParaRPr i="1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6404" name="Google Shape;6404;p6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405" name="Google Shape;6405;p6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9" name="Shape 6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6410" name="Google Shape;641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058" y="854421"/>
            <a:ext cx="4626765" cy="242741"/>
          </a:xfrm>
          <a:prstGeom prst="rect">
            <a:avLst/>
          </a:prstGeom>
          <a:noFill/>
          <a:ln>
            <a:noFill/>
          </a:ln>
        </p:spPr>
      </p:pic>
      <p:sp>
        <p:nvSpPr>
          <p:cNvPr id="6411" name="Google Shape;6411;p69"/>
          <p:cNvSpPr txBox="1"/>
          <p:nvPr>
            <p:ph type="title"/>
          </p:nvPr>
        </p:nvSpPr>
        <p:spPr>
          <a:xfrm>
            <a:off x="533400" y="16916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OpenFlow protocol</a:t>
            </a:r>
            <a:endParaRPr/>
          </a:p>
        </p:txBody>
      </p:sp>
      <p:sp>
        <p:nvSpPr>
          <p:cNvPr id="6412" name="Google Shape;6412;p69"/>
          <p:cNvSpPr txBox="1"/>
          <p:nvPr>
            <p:ph idx="2" type="body"/>
          </p:nvPr>
        </p:nvSpPr>
        <p:spPr>
          <a:xfrm>
            <a:off x="4495800" y="1350693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operates between controller, switch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TCP used to exchange messages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optional encryption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three classes of  OpenFlow messages: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controller-to-switch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asynchronous (switch to controller)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symmetric (misc)</a:t>
            </a:r>
            <a:endParaRPr/>
          </a:p>
        </p:txBody>
      </p:sp>
      <p:grpSp>
        <p:nvGrpSpPr>
          <p:cNvPr id="6413" name="Google Shape;6413;p69"/>
          <p:cNvGrpSpPr/>
          <p:nvPr/>
        </p:nvGrpSpPr>
        <p:grpSpPr>
          <a:xfrm>
            <a:off x="460628" y="1850015"/>
            <a:ext cx="3899341" cy="4512949"/>
            <a:chOff x="460628" y="1850015"/>
            <a:chExt cx="3899341" cy="4512949"/>
          </a:xfrm>
        </p:grpSpPr>
        <p:sp>
          <p:nvSpPr>
            <p:cNvPr id="6414" name="Google Shape;6414;p69"/>
            <p:cNvSpPr/>
            <p:nvPr/>
          </p:nvSpPr>
          <p:spPr>
            <a:xfrm>
              <a:off x="460628" y="4246149"/>
              <a:ext cx="3899341" cy="2116815"/>
            </a:xfrm>
            <a:prstGeom prst="cloud">
              <a:avLst/>
            </a:prstGeom>
            <a:noFill/>
            <a:ln cap="flat" cmpd="sng" w="9525">
              <a:solidFill>
                <a:srgbClr val="00009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A3A3E9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15" name="Google Shape;6415;p69"/>
            <p:cNvCxnSpPr/>
            <p:nvPr/>
          </p:nvCxnSpPr>
          <p:spPr>
            <a:xfrm flipH="1" rot="10800000">
              <a:off x="1124345" y="4538650"/>
              <a:ext cx="1203228" cy="819025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16" name="Google Shape;6416;p69"/>
            <p:cNvCxnSpPr/>
            <p:nvPr/>
          </p:nvCxnSpPr>
          <p:spPr>
            <a:xfrm>
              <a:off x="1124345" y="5357675"/>
              <a:ext cx="1203228" cy="642373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17" name="Google Shape;6417;p69"/>
            <p:cNvCxnSpPr/>
            <p:nvPr/>
          </p:nvCxnSpPr>
          <p:spPr>
            <a:xfrm>
              <a:off x="2133750" y="4795599"/>
              <a:ext cx="319671" cy="1027797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18" name="Google Shape;6418;p69"/>
            <p:cNvCxnSpPr/>
            <p:nvPr/>
          </p:nvCxnSpPr>
          <p:spPr>
            <a:xfrm>
              <a:off x="2404480" y="4715303"/>
              <a:ext cx="1307416" cy="337246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6419" name="Google Shape;6419;p69"/>
            <p:cNvCxnSpPr/>
            <p:nvPr/>
          </p:nvCxnSpPr>
          <p:spPr>
            <a:xfrm flipH="1" rot="10800000">
              <a:off x="2596747" y="5245260"/>
              <a:ext cx="1115149" cy="754789"/>
            </a:xfrm>
            <a:prstGeom prst="straightConnector1">
              <a:avLst/>
            </a:prstGeom>
            <a:noFill/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grpSp>
          <p:nvGrpSpPr>
            <p:cNvPr id="6420" name="Google Shape;6420;p69"/>
            <p:cNvGrpSpPr/>
            <p:nvPr/>
          </p:nvGrpSpPr>
          <p:grpSpPr>
            <a:xfrm>
              <a:off x="1839080" y="2785594"/>
              <a:ext cx="549038" cy="880838"/>
              <a:chOff x="4140" y="429"/>
              <a:chExt cx="1425" cy="2396"/>
            </a:xfrm>
          </p:grpSpPr>
          <p:sp>
            <p:nvSpPr>
              <p:cNvPr id="6421" name="Google Shape;6421;p69"/>
              <p:cNvSpPr/>
              <p:nvPr/>
            </p:nvSpPr>
            <p:spPr>
              <a:xfrm>
                <a:off x="5268" y="433"/>
                <a:ext cx="283" cy="2286"/>
              </a:xfrm>
              <a:custGeom>
                <a:rect b="b" l="l" r="r" t="t"/>
                <a:pathLst>
                  <a:path extrusionOk="0" h="2742" w="354">
                    <a:moveTo>
                      <a:pt x="63" y="0"/>
                    </a:moveTo>
                    <a:lnTo>
                      <a:pt x="354" y="339"/>
                    </a:lnTo>
                    <a:lnTo>
                      <a:pt x="346" y="2624"/>
                    </a:lnTo>
                    <a:lnTo>
                      <a:pt x="0" y="2742"/>
                    </a:lnTo>
                    <a:lnTo>
                      <a:pt x="63" y="0"/>
                    </a:lnTo>
                    <a:close/>
                  </a:path>
                </a:pathLst>
              </a:custGeom>
              <a:gradFill>
                <a:gsLst>
                  <a:gs pos="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2" name="Google Shape;6422;p69"/>
              <p:cNvSpPr/>
              <p:nvPr/>
            </p:nvSpPr>
            <p:spPr>
              <a:xfrm>
                <a:off x="4210" y="429"/>
                <a:ext cx="1046" cy="2285"/>
              </a:xfrm>
              <a:prstGeom prst="rect">
                <a:avLst/>
              </a:pr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3" name="Google Shape;6423;p69"/>
              <p:cNvSpPr/>
              <p:nvPr/>
            </p:nvSpPr>
            <p:spPr>
              <a:xfrm>
                <a:off x="5321" y="570"/>
                <a:ext cx="169" cy="2115"/>
              </a:xfrm>
              <a:custGeom>
                <a:rect b="b" l="l" r="r" t="t"/>
                <a:pathLst>
                  <a:path extrusionOk="0" h="2537" w="211">
                    <a:moveTo>
                      <a:pt x="7" y="0"/>
                    </a:moveTo>
                    <a:cubicBezTo>
                      <a:pt x="7" y="0"/>
                      <a:pt x="57" y="28"/>
                      <a:pt x="211" y="218"/>
                    </a:cubicBezTo>
                    <a:cubicBezTo>
                      <a:pt x="0" y="1229"/>
                      <a:pt x="41" y="2537"/>
                      <a:pt x="7" y="2501"/>
                    </a:cubicBezTo>
                    <a:lnTo>
                      <a:pt x="7" y="0"/>
                    </a:lnTo>
                    <a:close/>
                  </a:path>
                </a:pathLst>
              </a:custGeom>
              <a:gradFill>
                <a:gsLst>
                  <a:gs pos="0">
                    <a:srgbClr val="808080"/>
                  </a:gs>
                  <a:gs pos="100000">
                    <a:srgbClr val="F8F8F8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4" name="Google Shape;6424;p69"/>
              <p:cNvSpPr/>
              <p:nvPr/>
            </p:nvSpPr>
            <p:spPr>
              <a:xfrm>
                <a:off x="5284" y="1640"/>
                <a:ext cx="263" cy="189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25" name="Google Shape;6425;p69"/>
              <p:cNvSpPr/>
              <p:nvPr/>
            </p:nvSpPr>
            <p:spPr>
              <a:xfrm>
                <a:off x="4210" y="690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26" name="Google Shape;6426;p69"/>
              <p:cNvGrpSpPr/>
              <p:nvPr/>
            </p:nvGrpSpPr>
            <p:grpSpPr>
              <a:xfrm>
                <a:off x="4748" y="666"/>
                <a:ext cx="578" cy="150"/>
                <a:chOff x="613" y="2566"/>
                <a:chExt cx="721" cy="144"/>
              </a:xfrm>
            </p:grpSpPr>
            <p:sp>
              <p:nvSpPr>
                <p:cNvPr id="6427" name="Google Shape;6427;p69"/>
                <p:cNvSpPr/>
                <p:nvPr/>
              </p:nvSpPr>
              <p:spPr>
                <a:xfrm>
                  <a:off x="613" y="2566"/>
                  <a:ext cx="721" cy="14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8" name="Google Shape;6428;p69"/>
                <p:cNvSpPr/>
                <p:nvPr/>
              </p:nvSpPr>
              <p:spPr>
                <a:xfrm>
                  <a:off x="625" y="2581"/>
                  <a:ext cx="696" cy="114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29" name="Google Shape;6429;p69"/>
              <p:cNvSpPr/>
              <p:nvPr/>
            </p:nvSpPr>
            <p:spPr>
              <a:xfrm>
                <a:off x="4220" y="1022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30" name="Google Shape;6430;p69"/>
              <p:cNvGrpSpPr/>
              <p:nvPr/>
            </p:nvGrpSpPr>
            <p:grpSpPr>
              <a:xfrm>
                <a:off x="4748" y="990"/>
                <a:ext cx="578" cy="134"/>
                <a:chOff x="615" y="2564"/>
                <a:chExt cx="721" cy="139"/>
              </a:xfrm>
            </p:grpSpPr>
            <p:sp>
              <p:nvSpPr>
                <p:cNvPr id="6431" name="Google Shape;6431;p69"/>
                <p:cNvSpPr/>
                <p:nvPr/>
              </p:nvSpPr>
              <p:spPr>
                <a:xfrm>
                  <a:off x="615" y="2564"/>
                  <a:ext cx="721" cy="139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2" name="Google Shape;6432;p69"/>
                <p:cNvSpPr/>
                <p:nvPr/>
              </p:nvSpPr>
              <p:spPr>
                <a:xfrm>
                  <a:off x="628" y="2581"/>
                  <a:ext cx="696" cy="107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33" name="Google Shape;6433;p69"/>
              <p:cNvSpPr/>
              <p:nvPr/>
            </p:nvSpPr>
            <p:spPr>
              <a:xfrm>
                <a:off x="4220" y="1354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4" name="Google Shape;6434;p69"/>
              <p:cNvSpPr/>
              <p:nvPr/>
            </p:nvSpPr>
            <p:spPr>
              <a:xfrm>
                <a:off x="4230" y="1655"/>
                <a:ext cx="598" cy="47"/>
              </a:xfrm>
              <a:prstGeom prst="rect">
                <a:avLst/>
              </a:pr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35" name="Google Shape;6435;p69"/>
              <p:cNvGrpSpPr/>
              <p:nvPr/>
            </p:nvGrpSpPr>
            <p:grpSpPr>
              <a:xfrm>
                <a:off x="4738" y="1647"/>
                <a:ext cx="578" cy="135"/>
                <a:chOff x="618" y="2586"/>
                <a:chExt cx="720" cy="124"/>
              </a:xfrm>
            </p:grpSpPr>
            <p:sp>
              <p:nvSpPr>
                <p:cNvPr id="6436" name="Google Shape;6436;p69"/>
                <p:cNvSpPr/>
                <p:nvPr/>
              </p:nvSpPr>
              <p:spPr>
                <a:xfrm>
                  <a:off x="618" y="2586"/>
                  <a:ext cx="720" cy="12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7" name="Google Shape;6437;p69"/>
                <p:cNvSpPr/>
                <p:nvPr/>
              </p:nvSpPr>
              <p:spPr>
                <a:xfrm>
                  <a:off x="630" y="2586"/>
                  <a:ext cx="695" cy="10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38" name="Google Shape;6438;p69"/>
              <p:cNvSpPr/>
              <p:nvPr/>
            </p:nvSpPr>
            <p:spPr>
              <a:xfrm>
                <a:off x="5288" y="1354"/>
                <a:ext cx="263" cy="188"/>
              </a:xfrm>
              <a:custGeom>
                <a:rect b="b" l="l" r="r" t="t"/>
                <a:pathLst>
                  <a:path extrusionOk="0" h="226" w="328">
                    <a:moveTo>
                      <a:pt x="4" y="0"/>
                    </a:moveTo>
                    <a:cubicBezTo>
                      <a:pt x="60" y="10"/>
                      <a:pt x="182" y="74"/>
                      <a:pt x="328" y="128"/>
                    </a:cubicBezTo>
                    <a:cubicBezTo>
                      <a:pt x="326" y="162"/>
                      <a:pt x="326" y="158"/>
                      <a:pt x="326" y="226"/>
                    </a:cubicBezTo>
                    <a:cubicBezTo>
                      <a:pt x="326" y="226"/>
                      <a:pt x="169" y="155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6439" name="Google Shape;6439;p69"/>
              <p:cNvGrpSpPr/>
              <p:nvPr/>
            </p:nvGrpSpPr>
            <p:grpSpPr>
              <a:xfrm>
                <a:off x="4738" y="1330"/>
                <a:ext cx="588" cy="134"/>
                <a:chOff x="613" y="2571"/>
                <a:chExt cx="732" cy="134"/>
              </a:xfrm>
            </p:grpSpPr>
            <p:sp>
              <p:nvSpPr>
                <p:cNvPr id="6440" name="Google Shape;6440;p69"/>
                <p:cNvSpPr/>
                <p:nvPr/>
              </p:nvSpPr>
              <p:spPr>
                <a:xfrm>
                  <a:off x="613" y="2571"/>
                  <a:ext cx="732" cy="134"/>
                </a:xfrm>
                <a:prstGeom prst="roundRect">
                  <a:avLst>
                    <a:gd fmla="val 50000" name="adj"/>
                  </a:avLst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1" name="Google Shape;6441;p69"/>
                <p:cNvSpPr/>
                <p:nvPr/>
              </p:nvSpPr>
              <p:spPr>
                <a:xfrm>
                  <a:off x="625" y="2587"/>
                  <a:ext cx="720" cy="103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rgbClr val="0000FF"/>
                    </a:gs>
                    <a:gs pos="50000">
                      <a:srgbClr val="99CCFF"/>
                    </a:gs>
                    <a:gs pos="100000">
                      <a:srgbClr val="0000FF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6442" name="Google Shape;6442;p69"/>
              <p:cNvSpPr/>
              <p:nvPr/>
            </p:nvSpPr>
            <p:spPr>
              <a:xfrm>
                <a:off x="5246" y="429"/>
                <a:ext cx="70" cy="2285"/>
              </a:xfrm>
              <a:prstGeom prst="rect">
                <a:avLst/>
              </a:prstGeom>
              <a:gradFill>
                <a:gsLst>
                  <a:gs pos="0">
                    <a:srgbClr val="333333"/>
                  </a:gs>
                  <a:gs pos="50000">
                    <a:srgbClr val="DDDDDD"/>
                  </a:gs>
                  <a:gs pos="100000">
                    <a:srgbClr val="333333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3" name="Google Shape;6443;p69"/>
              <p:cNvSpPr/>
              <p:nvPr/>
            </p:nvSpPr>
            <p:spPr>
              <a:xfrm>
                <a:off x="5312" y="1007"/>
                <a:ext cx="237" cy="213"/>
              </a:xfrm>
              <a:custGeom>
                <a:rect b="b" l="l" r="r" t="t"/>
                <a:pathLst>
                  <a:path extrusionOk="0" h="256" w="296">
                    <a:moveTo>
                      <a:pt x="4" y="0"/>
                    </a:moveTo>
                    <a:cubicBezTo>
                      <a:pt x="55" y="10"/>
                      <a:pt x="144" y="68"/>
                      <a:pt x="292" y="144"/>
                    </a:cubicBezTo>
                    <a:cubicBezTo>
                      <a:pt x="290" y="178"/>
                      <a:pt x="296" y="188"/>
                      <a:pt x="296" y="256"/>
                    </a:cubicBezTo>
                    <a:cubicBezTo>
                      <a:pt x="296" y="256"/>
                      <a:pt x="160" y="176"/>
                      <a:pt x="0" y="100"/>
                    </a:cubicBezTo>
                    <a:cubicBezTo>
                      <a:pt x="0" y="48"/>
                      <a:pt x="4" y="17"/>
                      <a:pt x="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4" name="Google Shape;6444;p69"/>
              <p:cNvSpPr/>
              <p:nvPr/>
            </p:nvSpPr>
            <p:spPr>
              <a:xfrm>
                <a:off x="5315" y="680"/>
                <a:ext cx="244" cy="240"/>
              </a:xfrm>
              <a:custGeom>
                <a:rect b="b" l="l" r="r" t="t"/>
                <a:pathLst>
                  <a:path extrusionOk="0" h="288" w="304">
                    <a:moveTo>
                      <a:pt x="0" y="0"/>
                    </a:moveTo>
                    <a:cubicBezTo>
                      <a:pt x="51" y="10"/>
                      <a:pt x="148" y="76"/>
                      <a:pt x="304" y="164"/>
                    </a:cubicBezTo>
                    <a:cubicBezTo>
                      <a:pt x="302" y="198"/>
                      <a:pt x="284" y="220"/>
                      <a:pt x="284" y="288"/>
                    </a:cubicBezTo>
                    <a:cubicBezTo>
                      <a:pt x="284" y="288"/>
                      <a:pt x="163" y="179"/>
                      <a:pt x="8" y="124"/>
                    </a:cubicBezTo>
                    <a:cubicBezTo>
                      <a:pt x="8" y="72"/>
                      <a:pt x="0" y="17"/>
                      <a:pt x="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292929"/>
                  </a:gs>
                  <a:gs pos="100000">
                    <a:srgbClr val="808080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5" name="Google Shape;6445;p69"/>
              <p:cNvSpPr/>
              <p:nvPr/>
            </p:nvSpPr>
            <p:spPr>
              <a:xfrm>
                <a:off x="5515" y="2611"/>
                <a:ext cx="50" cy="95"/>
              </a:xfrm>
              <a:prstGeom prst="ellipse">
                <a:avLst/>
              </a:prstGeom>
              <a:solidFill>
                <a:srgbClr val="3333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6" name="Google Shape;6446;p69"/>
              <p:cNvSpPr/>
              <p:nvPr/>
            </p:nvSpPr>
            <p:spPr>
              <a:xfrm>
                <a:off x="5302" y="2614"/>
                <a:ext cx="245" cy="200"/>
              </a:xfrm>
              <a:custGeom>
                <a:rect b="b" l="l" r="r" t="t"/>
                <a:pathLst>
                  <a:path extrusionOk="0" h="240" w="306">
                    <a:moveTo>
                      <a:pt x="0" y="106"/>
                    </a:moveTo>
                    <a:lnTo>
                      <a:pt x="2" y="240"/>
                    </a:lnTo>
                    <a:lnTo>
                      <a:pt x="306" y="110"/>
                    </a:lnTo>
                    <a:lnTo>
                      <a:pt x="300" y="0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7" name="Google Shape;6447;p69"/>
              <p:cNvSpPr/>
              <p:nvPr/>
            </p:nvSpPr>
            <p:spPr>
              <a:xfrm>
                <a:off x="4140" y="2675"/>
                <a:ext cx="1196" cy="150"/>
              </a:xfrm>
              <a:prstGeom prst="roundRect">
                <a:avLst>
                  <a:gd fmla="val 50000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8" name="Google Shape;6448;p69"/>
              <p:cNvSpPr/>
              <p:nvPr/>
            </p:nvSpPr>
            <p:spPr>
              <a:xfrm>
                <a:off x="4210" y="2714"/>
                <a:ext cx="1066" cy="7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chemeClr val="dk2"/>
                  </a:gs>
                  <a:gs pos="100000">
                    <a:schemeClr val="lt2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49" name="Google Shape;6449;p69"/>
              <p:cNvSpPr/>
              <p:nvPr/>
            </p:nvSpPr>
            <p:spPr>
              <a:xfrm>
                <a:off x="4309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0" name="Google Shape;6450;p69"/>
              <p:cNvSpPr/>
              <p:nvPr/>
            </p:nvSpPr>
            <p:spPr>
              <a:xfrm>
                <a:off x="4489" y="2382"/>
                <a:ext cx="159" cy="142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1" name="Google Shape;6451;p69"/>
              <p:cNvSpPr/>
              <p:nvPr/>
            </p:nvSpPr>
            <p:spPr>
              <a:xfrm>
                <a:off x="4658" y="2382"/>
                <a:ext cx="159" cy="142"/>
              </a:xfrm>
              <a:prstGeom prst="ellipse">
                <a:avLst/>
              </a:prstGeom>
              <a:solidFill>
                <a:srgbClr val="33CC3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2" name="Google Shape;6452;p69"/>
              <p:cNvSpPr/>
              <p:nvPr/>
            </p:nvSpPr>
            <p:spPr>
              <a:xfrm>
                <a:off x="5067" y="1837"/>
                <a:ext cx="80" cy="759"/>
              </a:xfrm>
              <a:prstGeom prst="rect">
                <a:avLst/>
              </a:prstGeom>
              <a:solidFill>
                <a:srgbClr val="292929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453" name="Google Shape;6453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304880" y="2227106"/>
              <a:ext cx="1629624" cy="43137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4" name="Google Shape;6454;p69"/>
            <p:cNvSpPr txBox="1"/>
            <p:nvPr/>
          </p:nvSpPr>
          <p:spPr>
            <a:xfrm>
              <a:off x="994856" y="1850015"/>
              <a:ext cx="245679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OpenFlow Controller</a:t>
              </a:r>
              <a:endParaRPr/>
            </a:p>
          </p:txBody>
        </p:sp>
        <p:grpSp>
          <p:nvGrpSpPr>
            <p:cNvPr id="6455" name="Google Shape;6455;p69"/>
            <p:cNvGrpSpPr/>
            <p:nvPr/>
          </p:nvGrpSpPr>
          <p:grpSpPr>
            <a:xfrm>
              <a:off x="2112211" y="5801894"/>
              <a:ext cx="736172" cy="452961"/>
              <a:chOff x="1871277" y="1576300"/>
              <a:chExt cx="1128371" cy="437861"/>
            </a:xfrm>
          </p:grpSpPr>
          <p:sp>
            <p:nvSpPr>
              <p:cNvPr id="6456" name="Google Shape;6456;p69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7" name="Google Shape;6457;p69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8" name="Google Shape;6458;p69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59" name="Google Shape;6459;p69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0" name="Google Shape;6460;p69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1" name="Google Shape;6461;p69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2" name="Google Shape;6462;p69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463" name="Google Shape;6463;p69"/>
              <p:cNvCxnSpPr>
                <a:endCxn id="645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464" name="Google Shape;6464;p69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465" name="Google Shape;6465;p69"/>
            <p:cNvGrpSpPr/>
            <p:nvPr/>
          </p:nvGrpSpPr>
          <p:grpSpPr>
            <a:xfrm>
              <a:off x="3547978" y="4938294"/>
              <a:ext cx="736172" cy="452961"/>
              <a:chOff x="1871277" y="1576300"/>
              <a:chExt cx="1128371" cy="437861"/>
            </a:xfrm>
          </p:grpSpPr>
          <p:sp>
            <p:nvSpPr>
              <p:cNvPr id="6466" name="Google Shape;6466;p69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7" name="Google Shape;6467;p69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8" name="Google Shape;6468;p69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69" name="Google Shape;6469;p69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0" name="Google Shape;6470;p69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1" name="Google Shape;6471;p69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2" name="Google Shape;6472;p69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473" name="Google Shape;6473;p69"/>
              <p:cNvCxnSpPr>
                <a:endCxn id="646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474" name="Google Shape;6474;p69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475" name="Google Shape;6475;p69"/>
            <p:cNvGrpSpPr/>
            <p:nvPr/>
          </p:nvGrpSpPr>
          <p:grpSpPr>
            <a:xfrm>
              <a:off x="665747" y="5144167"/>
              <a:ext cx="736172" cy="452961"/>
              <a:chOff x="1871277" y="1576300"/>
              <a:chExt cx="1128371" cy="437861"/>
            </a:xfrm>
          </p:grpSpPr>
          <p:sp>
            <p:nvSpPr>
              <p:cNvPr id="6476" name="Google Shape;6476;p69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7" name="Google Shape;6477;p69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8" name="Google Shape;6478;p69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79" name="Google Shape;6479;p69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0" name="Google Shape;6480;p69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1" name="Google Shape;6481;p69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2" name="Google Shape;6482;p69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483" name="Google Shape;6483;p69"/>
              <p:cNvCxnSpPr>
                <a:endCxn id="647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484" name="Google Shape;6484;p69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485" name="Google Shape;6485;p69"/>
            <p:cNvGrpSpPr/>
            <p:nvPr/>
          </p:nvGrpSpPr>
          <p:grpSpPr>
            <a:xfrm>
              <a:off x="1753937" y="4440989"/>
              <a:ext cx="736172" cy="452961"/>
              <a:chOff x="1871277" y="1576300"/>
              <a:chExt cx="1128371" cy="437861"/>
            </a:xfrm>
          </p:grpSpPr>
          <p:sp>
            <p:nvSpPr>
              <p:cNvPr id="6486" name="Google Shape;6486;p69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7" name="Google Shape;6487;p69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8" name="Google Shape;6488;p69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89" name="Google Shape;6489;p69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0" name="Google Shape;6490;p69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1" name="Google Shape;6491;p69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92" name="Google Shape;6492;p69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493" name="Google Shape;6493;p69"/>
              <p:cNvCxnSpPr>
                <a:endCxn id="6488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494" name="Google Shape;6494;p69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sp>
          <p:nvSpPr>
            <p:cNvPr id="6495" name="Google Shape;6495;p69"/>
            <p:cNvSpPr/>
            <p:nvPr/>
          </p:nvSpPr>
          <p:spPr>
            <a:xfrm rot="-458791">
              <a:off x="2269785" y="3718179"/>
              <a:ext cx="191874" cy="2107535"/>
            </a:xfrm>
            <a:prstGeom prst="upDownArrow">
              <a:avLst>
                <a:gd fmla="val 50000" name="adj1"/>
                <a:gd fmla="val 50000" name="adj2"/>
              </a:avLst>
            </a:prstGeom>
            <a:solidFill>
              <a:srgbClr val="CC0000">
                <a:alpha val="7764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6" name="Google Shape;6496;p69"/>
            <p:cNvSpPr/>
            <p:nvPr/>
          </p:nvSpPr>
          <p:spPr>
            <a:xfrm>
              <a:off x="1974262" y="3714785"/>
              <a:ext cx="191874" cy="823865"/>
            </a:xfrm>
            <a:prstGeom prst="upDownArrow">
              <a:avLst>
                <a:gd fmla="val 50000" name="adj1"/>
                <a:gd fmla="val 50000" name="adj2"/>
              </a:avLst>
            </a:prstGeom>
            <a:solidFill>
              <a:srgbClr val="CC0000">
                <a:alpha val="7764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7" name="Google Shape;6497;p69"/>
            <p:cNvSpPr/>
            <p:nvPr/>
          </p:nvSpPr>
          <p:spPr>
            <a:xfrm rot="-2545602">
              <a:off x="2872397" y="3460483"/>
              <a:ext cx="196901" cy="1849334"/>
            </a:xfrm>
            <a:prstGeom prst="upDownArrow">
              <a:avLst>
                <a:gd fmla="val 50000" name="adj1"/>
                <a:gd fmla="val 50000" name="adj2"/>
              </a:avLst>
            </a:prstGeom>
            <a:solidFill>
              <a:srgbClr val="CC0000">
                <a:alpha val="7764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8" name="Google Shape;6498;p69"/>
            <p:cNvSpPr/>
            <p:nvPr/>
          </p:nvSpPr>
          <p:spPr>
            <a:xfrm flipH="1" rot="1537304">
              <a:off x="1441528" y="3583584"/>
              <a:ext cx="196901" cy="1720974"/>
            </a:xfrm>
            <a:prstGeom prst="upDownArrow">
              <a:avLst>
                <a:gd fmla="val 50000" name="adj1"/>
                <a:gd fmla="val 50000" name="adj2"/>
              </a:avLst>
            </a:prstGeom>
            <a:solidFill>
              <a:srgbClr val="CC0000">
                <a:alpha val="77647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99" name="Google Shape;6499;p6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500" name="Google Shape;6500;p6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4" name="Shape 6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5" name="Google Shape;6505;p70"/>
          <p:cNvSpPr txBox="1"/>
          <p:nvPr>
            <p:ph type="title"/>
          </p:nvPr>
        </p:nvSpPr>
        <p:spPr>
          <a:xfrm>
            <a:off x="507772" y="16916"/>
            <a:ext cx="822098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OpenFlow: </a:t>
            </a:r>
            <a:r>
              <a:rPr lang="en-US" sz="3600"/>
              <a:t>controller-to-switch messages</a:t>
            </a:r>
            <a:endParaRPr/>
          </a:p>
        </p:txBody>
      </p:sp>
      <p:sp>
        <p:nvSpPr>
          <p:cNvPr id="6506" name="Google Shape;6506;p70"/>
          <p:cNvSpPr txBox="1"/>
          <p:nvPr>
            <p:ph idx="2" type="body"/>
          </p:nvPr>
        </p:nvSpPr>
        <p:spPr>
          <a:xfrm>
            <a:off x="396929" y="1527156"/>
            <a:ext cx="512423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en-US">
                <a:solidFill>
                  <a:srgbClr val="000090"/>
                </a:solidFill>
              </a:rPr>
              <a:t>Key controller-to-switch messages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features: </a:t>
            </a:r>
            <a:r>
              <a:rPr lang="en-US"/>
              <a:t>controller queries switch features, switch replies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configure: </a:t>
            </a:r>
            <a:r>
              <a:rPr lang="en-US"/>
              <a:t>controller queries/sets switch configuration parameters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modify-state: </a:t>
            </a:r>
            <a:r>
              <a:rPr lang="en-US"/>
              <a:t>add, delete, modify flow entries in the OpenFlow tables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packet-out: </a:t>
            </a:r>
            <a:r>
              <a:rPr lang="en-US"/>
              <a:t>controller can send this packet out of specific switch port</a:t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underline_base" id="6507" name="Google Shape;650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058" y="854421"/>
            <a:ext cx="7651267" cy="24274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08" name="Google Shape;6508;p70"/>
          <p:cNvGrpSpPr/>
          <p:nvPr/>
        </p:nvGrpSpPr>
        <p:grpSpPr>
          <a:xfrm>
            <a:off x="5841999" y="1871579"/>
            <a:ext cx="2822601" cy="3194648"/>
            <a:chOff x="5841999" y="1871579"/>
            <a:chExt cx="2822601" cy="3194648"/>
          </a:xfrm>
        </p:grpSpPr>
        <p:sp>
          <p:nvSpPr>
            <p:cNvPr id="6509" name="Google Shape;6509;p70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noFill/>
            <a:ln cap="flat" cmpd="sng" w="22225">
              <a:solidFill>
                <a:srgbClr val="CC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10" name="Google Shape;6510;p70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6511" name="Google Shape;6511;p70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 cap="flat" cmpd="sng" w="9525">
                <a:solidFill>
                  <a:srgbClr val="00009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A3A3E9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512" name="Google Shape;6512;p70"/>
              <p:cNvCxnSpPr/>
              <p:nvPr/>
            </p:nvCxnSpPr>
            <p:spPr>
              <a:xfrm flipH="1" rot="10800000">
                <a:off x="1124345" y="4538650"/>
                <a:ext cx="1203228" cy="819025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513" name="Google Shape;6513;p70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514" name="Google Shape;6514;p70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515" name="Google Shape;6515;p70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516" name="Google Shape;6516;p70"/>
              <p:cNvCxnSpPr/>
              <p:nvPr/>
            </p:nvCxnSpPr>
            <p:spPr>
              <a:xfrm flipH="1" rot="10800000">
                <a:off x="2596747" y="5245260"/>
                <a:ext cx="1115149" cy="754789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6517" name="Google Shape;6517;p70"/>
              <p:cNvGrpSpPr/>
              <p:nvPr/>
            </p:nvGrpSpPr>
            <p:grpSpPr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6518" name="Google Shape;6518;p70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19" name="Google Shape;6519;p70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0" name="Google Shape;6520;p70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1" name="Google Shape;6521;p70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2" name="Google Shape;6522;p70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523" name="Google Shape;6523;p70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524" name="Google Shape;6524;p70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25" name="Google Shape;6525;p70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26" name="Google Shape;6526;p70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527" name="Google Shape;6527;p70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528" name="Google Shape;6528;p70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29" name="Google Shape;6529;p70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30" name="Google Shape;6530;p70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1" name="Google Shape;6531;p70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532" name="Google Shape;6532;p70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533" name="Google Shape;6533;p70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34" name="Google Shape;6534;p70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35" name="Google Shape;6535;p70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536" name="Google Shape;6536;p70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537" name="Google Shape;6537;p70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38" name="Google Shape;6538;p70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539" name="Google Shape;6539;p70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0" name="Google Shape;6540;p70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1" name="Google Shape;6541;p70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2" name="Google Shape;6542;p70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3" name="Google Shape;6543;p70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4" name="Google Shape;6544;p70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5" name="Google Shape;6545;p70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6" name="Google Shape;6546;p70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7" name="Google Shape;6547;p70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8" name="Google Shape;6548;p70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9" name="Google Shape;6549;p70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6550" name="Google Shape;6550;p70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551" name="Google Shape;6551;p70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OpenFlow Controller</a:t>
                </a:r>
                <a:endParaRPr/>
              </a:p>
            </p:txBody>
          </p:sp>
          <p:grpSp>
            <p:nvGrpSpPr>
              <p:cNvPr id="6552" name="Google Shape;6552;p70"/>
              <p:cNvGrpSpPr/>
              <p:nvPr/>
            </p:nvGrpSpPr>
            <p:grpSpPr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6553" name="Google Shape;6553;p70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4" name="Google Shape;6554;p70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5" name="Google Shape;6555;p70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6" name="Google Shape;6556;p70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7" name="Google Shape;6557;p70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8" name="Google Shape;6558;p70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9" name="Google Shape;6559;p70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560" name="Google Shape;6560;p70"/>
                <p:cNvCxnSpPr>
                  <a:endCxn id="655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561" name="Google Shape;6561;p70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562" name="Google Shape;6562;p70"/>
              <p:cNvGrpSpPr/>
              <p:nvPr/>
            </p:nvGrpSpPr>
            <p:grpSpPr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6563" name="Google Shape;6563;p70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4" name="Google Shape;6564;p70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5" name="Google Shape;6565;p70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6" name="Google Shape;6566;p70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7" name="Google Shape;6567;p70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8" name="Google Shape;6568;p70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9" name="Google Shape;6569;p70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570" name="Google Shape;6570;p70"/>
                <p:cNvCxnSpPr>
                  <a:endCxn id="656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571" name="Google Shape;6571;p70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572" name="Google Shape;6572;p70"/>
              <p:cNvGrpSpPr/>
              <p:nvPr/>
            </p:nvGrpSpPr>
            <p:grpSpPr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6573" name="Google Shape;6573;p70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4" name="Google Shape;6574;p70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5" name="Google Shape;6575;p70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6" name="Google Shape;6576;p70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7" name="Google Shape;6577;p70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8" name="Google Shape;6578;p70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9" name="Google Shape;6579;p70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580" name="Google Shape;6580;p70"/>
                <p:cNvCxnSpPr>
                  <a:endCxn id="657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581" name="Google Shape;6581;p70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582" name="Google Shape;6582;p70"/>
              <p:cNvGrpSpPr/>
              <p:nvPr/>
            </p:nvGrpSpPr>
            <p:grpSpPr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6583" name="Google Shape;6583;p70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4" name="Google Shape;6584;p70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5" name="Google Shape;6585;p70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6" name="Google Shape;6586;p70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7" name="Google Shape;6587;p70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8" name="Google Shape;6588;p70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9" name="Google Shape;6589;p70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590" name="Google Shape;6590;p70"/>
                <p:cNvCxnSpPr>
                  <a:endCxn id="6585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591" name="Google Shape;6591;p70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sp>
            <p:nvSpPr>
              <p:cNvPr id="6592" name="Google Shape;6592;p70"/>
              <p:cNvSpPr/>
              <p:nvPr/>
            </p:nvSpPr>
            <p:spPr>
              <a:xfrm rot="-458791">
                <a:off x="2269785" y="3718179"/>
                <a:ext cx="191874" cy="2107535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3" name="Google Shape;6593;p70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4" name="Google Shape;6594;p70"/>
              <p:cNvSpPr/>
              <p:nvPr/>
            </p:nvSpPr>
            <p:spPr>
              <a:xfrm rot="-2545602">
                <a:off x="2872397" y="3460483"/>
                <a:ext cx="196901" cy="1849334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5" name="Google Shape;6595;p70"/>
              <p:cNvSpPr/>
              <p:nvPr/>
            </p:nvSpPr>
            <p:spPr>
              <a:xfrm flipH="1" rot="1537304">
                <a:off x="1441528" y="3583584"/>
                <a:ext cx="196901" cy="1720974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596" name="Google Shape;6596;p7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597" name="Google Shape;6597;p7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1" name="Shape 6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6602" name="Google Shape;660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274" y="795640"/>
            <a:ext cx="8154854" cy="193624"/>
          </a:xfrm>
          <a:prstGeom prst="rect">
            <a:avLst/>
          </a:prstGeom>
          <a:noFill/>
          <a:ln>
            <a:noFill/>
          </a:ln>
        </p:spPr>
      </p:pic>
      <p:sp>
        <p:nvSpPr>
          <p:cNvPr id="6603" name="Google Shape;6603;p71"/>
          <p:cNvSpPr txBox="1"/>
          <p:nvPr>
            <p:ph type="title"/>
          </p:nvPr>
        </p:nvSpPr>
        <p:spPr>
          <a:xfrm>
            <a:off x="354146" y="16916"/>
            <a:ext cx="822098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OpenFlow: </a:t>
            </a:r>
            <a:r>
              <a:rPr lang="en-US" sz="3600"/>
              <a:t>switch-to-controller messages</a:t>
            </a:r>
            <a:endParaRPr/>
          </a:p>
        </p:txBody>
      </p:sp>
      <p:sp>
        <p:nvSpPr>
          <p:cNvPr id="6604" name="Google Shape;6604;p71"/>
          <p:cNvSpPr txBox="1"/>
          <p:nvPr>
            <p:ph idx="2" type="body"/>
          </p:nvPr>
        </p:nvSpPr>
        <p:spPr>
          <a:xfrm>
            <a:off x="396928" y="1299900"/>
            <a:ext cx="5732959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i="1" lang="en-US">
                <a:solidFill>
                  <a:srgbClr val="000090"/>
                </a:solidFill>
              </a:rPr>
              <a:t>Key switch-to-controller messages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packet-in: </a:t>
            </a:r>
            <a:r>
              <a:rPr lang="en-US"/>
              <a:t>transfer packet (and its control) to controller.  See packet-out message from controller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flow-removed: </a:t>
            </a:r>
            <a:r>
              <a:rPr lang="en-US"/>
              <a:t>flow table entry deleted at switch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i="1" lang="en-US">
                <a:solidFill>
                  <a:srgbClr val="CC0000"/>
                </a:solidFill>
              </a:rPr>
              <a:t>port status: </a:t>
            </a:r>
            <a:r>
              <a:rPr lang="en-US"/>
              <a:t>inform controller of a change on a port.</a:t>
            </a:r>
            <a:endParaRPr/>
          </a:p>
        </p:txBody>
      </p:sp>
      <p:sp>
        <p:nvSpPr>
          <p:cNvPr id="6605" name="Google Shape;6605;p71"/>
          <p:cNvSpPr txBox="1"/>
          <p:nvPr/>
        </p:nvSpPr>
        <p:spPr>
          <a:xfrm>
            <a:off x="679538" y="5108719"/>
            <a:ext cx="7876252" cy="120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90"/>
                </a:solidFill>
                <a:latin typeface="Gill Sans"/>
                <a:ea typeface="Gill Sans"/>
                <a:cs typeface="Gill Sans"/>
                <a:sym typeface="Gill Sans"/>
              </a:rPr>
              <a:t>Fortunately, network operators don’t “program” switches by creating/sending OpenFlow messages directly.  Instead use higher-level abstraction at controller</a:t>
            </a:r>
            <a:endParaRPr/>
          </a:p>
        </p:txBody>
      </p:sp>
      <p:grpSp>
        <p:nvGrpSpPr>
          <p:cNvPr id="6606" name="Google Shape;6606;p71"/>
          <p:cNvGrpSpPr/>
          <p:nvPr/>
        </p:nvGrpSpPr>
        <p:grpSpPr>
          <a:xfrm>
            <a:off x="5841999" y="1644323"/>
            <a:ext cx="2822601" cy="3194648"/>
            <a:chOff x="5841999" y="1871579"/>
            <a:chExt cx="2822601" cy="3194648"/>
          </a:xfrm>
        </p:grpSpPr>
        <p:sp>
          <p:nvSpPr>
            <p:cNvPr id="6607" name="Google Shape;6607;p71"/>
            <p:cNvSpPr/>
            <p:nvPr/>
          </p:nvSpPr>
          <p:spPr>
            <a:xfrm flipH="1">
              <a:off x="6510423" y="2429821"/>
              <a:ext cx="1078571" cy="751277"/>
            </a:xfrm>
            <a:prstGeom prst="ellipse">
              <a:avLst/>
            </a:prstGeom>
            <a:noFill/>
            <a:ln cap="flat" cmpd="sng" w="22225">
              <a:solidFill>
                <a:srgbClr val="CC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608" name="Google Shape;6608;p71"/>
            <p:cNvGrpSpPr/>
            <p:nvPr/>
          </p:nvGrpSpPr>
          <p:grpSpPr>
            <a:xfrm>
              <a:off x="5841999" y="1871579"/>
              <a:ext cx="2822601" cy="3194648"/>
              <a:chOff x="460628" y="1850015"/>
              <a:chExt cx="3899341" cy="4512949"/>
            </a:xfrm>
          </p:grpSpPr>
          <p:sp>
            <p:nvSpPr>
              <p:cNvPr id="6609" name="Google Shape;6609;p71"/>
              <p:cNvSpPr/>
              <p:nvPr/>
            </p:nvSpPr>
            <p:spPr>
              <a:xfrm>
                <a:off x="460628" y="4246149"/>
                <a:ext cx="3899341" cy="2116815"/>
              </a:xfrm>
              <a:prstGeom prst="cloud">
                <a:avLst/>
              </a:prstGeom>
              <a:noFill/>
              <a:ln cap="flat" cmpd="sng" w="9525">
                <a:solidFill>
                  <a:srgbClr val="000090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A3A3E9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610" name="Google Shape;6610;p71"/>
              <p:cNvCxnSpPr/>
              <p:nvPr/>
            </p:nvCxnSpPr>
            <p:spPr>
              <a:xfrm flipH="1" rot="10800000">
                <a:off x="1124345" y="4538650"/>
                <a:ext cx="1203228" cy="819025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611" name="Google Shape;6611;p71"/>
              <p:cNvCxnSpPr/>
              <p:nvPr/>
            </p:nvCxnSpPr>
            <p:spPr>
              <a:xfrm>
                <a:off x="1124345" y="5357675"/>
                <a:ext cx="1203228" cy="642373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612" name="Google Shape;6612;p71"/>
              <p:cNvCxnSpPr/>
              <p:nvPr/>
            </p:nvCxnSpPr>
            <p:spPr>
              <a:xfrm>
                <a:off x="2133750" y="4795599"/>
                <a:ext cx="319671" cy="1027797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613" name="Google Shape;6613;p71"/>
              <p:cNvCxnSpPr/>
              <p:nvPr/>
            </p:nvCxnSpPr>
            <p:spPr>
              <a:xfrm>
                <a:off x="2404480" y="4715303"/>
                <a:ext cx="1307416" cy="337246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614" name="Google Shape;6614;p71"/>
              <p:cNvCxnSpPr/>
              <p:nvPr/>
            </p:nvCxnSpPr>
            <p:spPr>
              <a:xfrm flipH="1" rot="10800000">
                <a:off x="2596747" y="5245260"/>
                <a:ext cx="1115149" cy="754789"/>
              </a:xfrm>
              <a:prstGeom prst="straightConnector1">
                <a:avLst/>
              </a:prstGeom>
              <a:noFill/>
              <a:ln cap="flat" cmpd="sng" w="254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6615" name="Google Shape;6615;p71"/>
              <p:cNvGrpSpPr/>
              <p:nvPr/>
            </p:nvGrpSpPr>
            <p:grpSpPr>
              <a:xfrm>
                <a:off x="1839080" y="2785594"/>
                <a:ext cx="549038" cy="880838"/>
                <a:chOff x="4140" y="429"/>
                <a:chExt cx="1425" cy="2396"/>
              </a:xfrm>
            </p:grpSpPr>
            <p:sp>
              <p:nvSpPr>
                <p:cNvPr id="6616" name="Google Shape;6616;p71"/>
                <p:cNvSpPr/>
                <p:nvPr/>
              </p:nvSpPr>
              <p:spPr>
                <a:xfrm>
                  <a:off x="5268" y="433"/>
                  <a:ext cx="283" cy="2286"/>
                </a:xfrm>
                <a:custGeom>
                  <a:rect b="b" l="l" r="r" t="t"/>
                  <a:pathLst>
                    <a:path extrusionOk="0" h="2742" w="354">
                      <a:moveTo>
                        <a:pt x="63" y="0"/>
                      </a:moveTo>
                      <a:lnTo>
                        <a:pt x="354" y="339"/>
                      </a:lnTo>
                      <a:lnTo>
                        <a:pt x="346" y="2624"/>
                      </a:lnTo>
                      <a:lnTo>
                        <a:pt x="0" y="2742"/>
                      </a:lnTo>
                      <a:lnTo>
                        <a:pt x="63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7" name="Google Shape;6617;p71"/>
                <p:cNvSpPr/>
                <p:nvPr/>
              </p:nvSpPr>
              <p:spPr>
                <a:xfrm>
                  <a:off x="4210" y="429"/>
                  <a:ext cx="1046" cy="2285"/>
                </a:xfrm>
                <a:prstGeom prst="rect">
                  <a:avLst/>
                </a:pr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8" name="Google Shape;6618;p71"/>
                <p:cNvSpPr/>
                <p:nvPr/>
              </p:nvSpPr>
              <p:spPr>
                <a:xfrm>
                  <a:off x="5321" y="570"/>
                  <a:ext cx="169" cy="2115"/>
                </a:xfrm>
                <a:custGeom>
                  <a:rect b="b" l="l" r="r" t="t"/>
                  <a:pathLst>
                    <a:path extrusionOk="0" h="2537" w="211">
                      <a:moveTo>
                        <a:pt x="7" y="0"/>
                      </a:moveTo>
                      <a:cubicBezTo>
                        <a:pt x="7" y="0"/>
                        <a:pt x="57" y="28"/>
                        <a:pt x="211" y="218"/>
                      </a:cubicBezTo>
                      <a:cubicBezTo>
                        <a:pt x="0" y="1229"/>
                        <a:pt x="41" y="2537"/>
                        <a:pt x="7" y="2501"/>
                      </a:cubicBezTo>
                      <a:lnTo>
                        <a:pt x="7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808080"/>
                    </a:gs>
                    <a:gs pos="100000">
                      <a:srgbClr val="F8F8F8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9" name="Google Shape;6619;p71"/>
                <p:cNvSpPr/>
                <p:nvPr/>
              </p:nvSpPr>
              <p:spPr>
                <a:xfrm>
                  <a:off x="5284" y="1640"/>
                  <a:ext cx="263" cy="189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0" name="Google Shape;6620;p71"/>
                <p:cNvSpPr/>
                <p:nvPr/>
              </p:nvSpPr>
              <p:spPr>
                <a:xfrm>
                  <a:off x="4210" y="690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621" name="Google Shape;6621;p71"/>
                <p:cNvGrpSpPr/>
                <p:nvPr/>
              </p:nvGrpSpPr>
              <p:grpSpPr>
                <a:xfrm>
                  <a:off x="4748" y="666"/>
                  <a:ext cx="578" cy="150"/>
                  <a:chOff x="613" y="2566"/>
                  <a:chExt cx="721" cy="144"/>
                </a:xfrm>
              </p:grpSpPr>
              <p:sp>
                <p:nvSpPr>
                  <p:cNvPr id="6622" name="Google Shape;6622;p71"/>
                  <p:cNvSpPr/>
                  <p:nvPr/>
                </p:nvSpPr>
                <p:spPr>
                  <a:xfrm>
                    <a:off x="613" y="2566"/>
                    <a:ext cx="721" cy="14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23" name="Google Shape;6623;p71"/>
                  <p:cNvSpPr/>
                  <p:nvPr/>
                </p:nvSpPr>
                <p:spPr>
                  <a:xfrm>
                    <a:off x="625" y="2581"/>
                    <a:ext cx="696" cy="114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624" name="Google Shape;6624;p71"/>
                <p:cNvSpPr/>
                <p:nvPr/>
              </p:nvSpPr>
              <p:spPr>
                <a:xfrm>
                  <a:off x="4220" y="1022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625" name="Google Shape;6625;p71"/>
                <p:cNvGrpSpPr/>
                <p:nvPr/>
              </p:nvGrpSpPr>
              <p:grpSpPr>
                <a:xfrm>
                  <a:off x="4748" y="990"/>
                  <a:ext cx="578" cy="134"/>
                  <a:chOff x="615" y="2564"/>
                  <a:chExt cx="721" cy="139"/>
                </a:xfrm>
              </p:grpSpPr>
              <p:sp>
                <p:nvSpPr>
                  <p:cNvPr id="6626" name="Google Shape;6626;p71"/>
                  <p:cNvSpPr/>
                  <p:nvPr/>
                </p:nvSpPr>
                <p:spPr>
                  <a:xfrm>
                    <a:off x="615" y="2564"/>
                    <a:ext cx="721" cy="139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27" name="Google Shape;6627;p71"/>
                  <p:cNvSpPr/>
                  <p:nvPr/>
                </p:nvSpPr>
                <p:spPr>
                  <a:xfrm>
                    <a:off x="628" y="2581"/>
                    <a:ext cx="696" cy="107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628" name="Google Shape;6628;p71"/>
                <p:cNvSpPr/>
                <p:nvPr/>
              </p:nvSpPr>
              <p:spPr>
                <a:xfrm>
                  <a:off x="4220" y="1354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9" name="Google Shape;6629;p71"/>
                <p:cNvSpPr/>
                <p:nvPr/>
              </p:nvSpPr>
              <p:spPr>
                <a:xfrm>
                  <a:off x="4230" y="1655"/>
                  <a:ext cx="598" cy="47"/>
                </a:xfrm>
                <a:prstGeom prst="rect">
                  <a:avLst/>
                </a:pr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630" name="Google Shape;6630;p71"/>
                <p:cNvGrpSpPr/>
                <p:nvPr/>
              </p:nvGrpSpPr>
              <p:grpSpPr>
                <a:xfrm>
                  <a:off x="4738" y="1647"/>
                  <a:ext cx="578" cy="135"/>
                  <a:chOff x="618" y="2586"/>
                  <a:chExt cx="720" cy="124"/>
                </a:xfrm>
              </p:grpSpPr>
              <p:sp>
                <p:nvSpPr>
                  <p:cNvPr id="6631" name="Google Shape;6631;p71"/>
                  <p:cNvSpPr/>
                  <p:nvPr/>
                </p:nvSpPr>
                <p:spPr>
                  <a:xfrm>
                    <a:off x="618" y="2586"/>
                    <a:ext cx="720" cy="12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32" name="Google Shape;6632;p71"/>
                  <p:cNvSpPr/>
                  <p:nvPr/>
                </p:nvSpPr>
                <p:spPr>
                  <a:xfrm>
                    <a:off x="630" y="2586"/>
                    <a:ext cx="695" cy="109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633" name="Google Shape;6633;p71"/>
                <p:cNvSpPr/>
                <p:nvPr/>
              </p:nvSpPr>
              <p:spPr>
                <a:xfrm>
                  <a:off x="5288" y="1354"/>
                  <a:ext cx="263" cy="188"/>
                </a:xfrm>
                <a:custGeom>
                  <a:rect b="b" l="l" r="r" t="t"/>
                  <a:pathLst>
                    <a:path extrusionOk="0" h="226" w="328">
                      <a:moveTo>
                        <a:pt x="4" y="0"/>
                      </a:moveTo>
                      <a:cubicBezTo>
                        <a:pt x="60" y="10"/>
                        <a:pt x="182" y="74"/>
                        <a:pt x="328" y="128"/>
                      </a:cubicBezTo>
                      <a:cubicBezTo>
                        <a:pt x="326" y="162"/>
                        <a:pt x="326" y="158"/>
                        <a:pt x="326" y="226"/>
                      </a:cubicBezTo>
                      <a:cubicBezTo>
                        <a:pt x="326" y="226"/>
                        <a:pt x="169" y="155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6634" name="Google Shape;6634;p71"/>
                <p:cNvGrpSpPr/>
                <p:nvPr/>
              </p:nvGrpSpPr>
              <p:grpSpPr>
                <a:xfrm>
                  <a:off x="4738" y="1330"/>
                  <a:ext cx="588" cy="134"/>
                  <a:chOff x="613" y="2571"/>
                  <a:chExt cx="732" cy="134"/>
                </a:xfrm>
              </p:grpSpPr>
              <p:sp>
                <p:nvSpPr>
                  <p:cNvPr id="6635" name="Google Shape;6635;p71"/>
                  <p:cNvSpPr/>
                  <p:nvPr/>
                </p:nvSpPr>
                <p:spPr>
                  <a:xfrm>
                    <a:off x="613" y="2571"/>
                    <a:ext cx="732" cy="134"/>
                  </a:xfrm>
                  <a:prstGeom prst="roundRect">
                    <a:avLst>
                      <a:gd fmla="val 50000" name="adj"/>
                    </a:avLst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36" name="Google Shape;6636;p71"/>
                  <p:cNvSpPr/>
                  <p:nvPr/>
                </p:nvSpPr>
                <p:spPr>
                  <a:xfrm>
                    <a:off x="625" y="2587"/>
                    <a:ext cx="720" cy="103"/>
                  </a:xfrm>
                  <a:prstGeom prst="roundRect">
                    <a:avLst>
                      <a:gd fmla="val 50000" name="adj"/>
                    </a:avLst>
                  </a:prstGeom>
                  <a:gradFill>
                    <a:gsLst>
                      <a:gs pos="0">
                        <a:srgbClr val="0000FF"/>
                      </a:gs>
                      <a:gs pos="50000">
                        <a:srgbClr val="99CCFF"/>
                      </a:gs>
                      <a:gs pos="100000">
                        <a:srgbClr val="0000FF"/>
                      </a:gs>
                    </a:gsLst>
                    <a:lin ang="0" scaled="0"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6637" name="Google Shape;6637;p71"/>
                <p:cNvSpPr/>
                <p:nvPr/>
              </p:nvSpPr>
              <p:spPr>
                <a:xfrm>
                  <a:off x="5246" y="429"/>
                  <a:ext cx="70" cy="2285"/>
                </a:xfrm>
                <a:prstGeom prst="rect">
                  <a:avLst/>
                </a:prstGeom>
                <a:gradFill>
                  <a:gsLst>
                    <a:gs pos="0">
                      <a:srgbClr val="333333"/>
                    </a:gs>
                    <a:gs pos="50000">
                      <a:srgbClr val="DDDDDD"/>
                    </a:gs>
                    <a:gs pos="100000">
                      <a:srgbClr val="333333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8" name="Google Shape;6638;p71"/>
                <p:cNvSpPr/>
                <p:nvPr/>
              </p:nvSpPr>
              <p:spPr>
                <a:xfrm>
                  <a:off x="5312" y="1007"/>
                  <a:ext cx="237" cy="213"/>
                </a:xfrm>
                <a:custGeom>
                  <a:rect b="b" l="l" r="r" t="t"/>
                  <a:pathLst>
                    <a:path extrusionOk="0" h="256" w="296">
                      <a:moveTo>
                        <a:pt x="4" y="0"/>
                      </a:moveTo>
                      <a:cubicBezTo>
                        <a:pt x="55" y="10"/>
                        <a:pt x="144" y="68"/>
                        <a:pt x="292" y="144"/>
                      </a:cubicBezTo>
                      <a:cubicBezTo>
                        <a:pt x="290" y="178"/>
                        <a:pt x="296" y="188"/>
                        <a:pt x="296" y="256"/>
                      </a:cubicBezTo>
                      <a:cubicBezTo>
                        <a:pt x="296" y="256"/>
                        <a:pt x="160" y="176"/>
                        <a:pt x="0" y="100"/>
                      </a:cubicBezTo>
                      <a:cubicBezTo>
                        <a:pt x="0" y="48"/>
                        <a:pt x="4" y="17"/>
                        <a:pt x="4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9" name="Google Shape;6639;p71"/>
                <p:cNvSpPr/>
                <p:nvPr/>
              </p:nvSpPr>
              <p:spPr>
                <a:xfrm>
                  <a:off x="5315" y="680"/>
                  <a:ext cx="244" cy="240"/>
                </a:xfrm>
                <a:custGeom>
                  <a:rect b="b" l="l" r="r" t="t"/>
                  <a:pathLst>
                    <a:path extrusionOk="0" h="288" w="304">
                      <a:moveTo>
                        <a:pt x="0" y="0"/>
                      </a:moveTo>
                      <a:cubicBezTo>
                        <a:pt x="51" y="10"/>
                        <a:pt x="148" y="76"/>
                        <a:pt x="304" y="164"/>
                      </a:cubicBezTo>
                      <a:cubicBezTo>
                        <a:pt x="302" y="198"/>
                        <a:pt x="284" y="220"/>
                        <a:pt x="284" y="288"/>
                      </a:cubicBezTo>
                      <a:cubicBezTo>
                        <a:pt x="284" y="288"/>
                        <a:pt x="163" y="179"/>
                        <a:pt x="8" y="124"/>
                      </a:cubicBezTo>
                      <a:cubicBezTo>
                        <a:pt x="8" y="72"/>
                        <a:pt x="0" y="17"/>
                        <a:pt x="0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292929"/>
                    </a:gs>
                    <a:gs pos="100000">
                      <a:srgbClr val="808080"/>
                    </a:gs>
                  </a:gsLst>
                  <a:lin ang="0" scaled="0"/>
                </a:gra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0" name="Google Shape;6640;p71"/>
                <p:cNvSpPr/>
                <p:nvPr/>
              </p:nvSpPr>
              <p:spPr>
                <a:xfrm>
                  <a:off x="5515" y="2611"/>
                  <a:ext cx="50" cy="95"/>
                </a:xfrm>
                <a:prstGeom prst="ellipse">
                  <a:avLst/>
                </a:pr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1" name="Google Shape;6641;p71"/>
                <p:cNvSpPr/>
                <p:nvPr/>
              </p:nvSpPr>
              <p:spPr>
                <a:xfrm>
                  <a:off x="5302" y="2614"/>
                  <a:ext cx="245" cy="200"/>
                </a:xfrm>
                <a:custGeom>
                  <a:rect b="b" l="l" r="r" t="t"/>
                  <a:pathLst>
                    <a:path extrusionOk="0" h="240" w="306">
                      <a:moveTo>
                        <a:pt x="0" y="106"/>
                      </a:moveTo>
                      <a:lnTo>
                        <a:pt x="2" y="240"/>
                      </a:lnTo>
                      <a:lnTo>
                        <a:pt x="306" y="110"/>
                      </a:lnTo>
                      <a:lnTo>
                        <a:pt x="300" y="0"/>
                      </a:lnTo>
                      <a:lnTo>
                        <a:pt x="0" y="106"/>
                      </a:lnTo>
                      <a:close/>
                    </a:path>
                  </a:pathLst>
                </a:custGeom>
                <a:solidFill>
                  <a:srgbClr val="333333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2" name="Google Shape;6642;p71"/>
                <p:cNvSpPr/>
                <p:nvPr/>
              </p:nvSpPr>
              <p:spPr>
                <a:xfrm>
                  <a:off x="4140" y="2675"/>
                  <a:ext cx="1196" cy="150"/>
                </a:xfrm>
                <a:prstGeom prst="roundRect">
                  <a:avLst>
                    <a:gd fmla="val 50000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3" name="Google Shape;6643;p71"/>
                <p:cNvSpPr/>
                <p:nvPr/>
              </p:nvSpPr>
              <p:spPr>
                <a:xfrm>
                  <a:off x="4210" y="2714"/>
                  <a:ext cx="1066" cy="79"/>
                </a:xfrm>
                <a:prstGeom prst="roundRect">
                  <a:avLst>
                    <a:gd fmla="val 50000" name="adj"/>
                  </a:avLst>
                </a:prstGeom>
                <a:gradFill>
                  <a:gsLst>
                    <a:gs pos="0">
                      <a:schemeClr val="dk2"/>
                    </a:gs>
                    <a:gs pos="100000">
                      <a:schemeClr val="lt2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4" name="Google Shape;6644;p71"/>
                <p:cNvSpPr/>
                <p:nvPr/>
              </p:nvSpPr>
              <p:spPr>
                <a:xfrm>
                  <a:off x="4309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5" name="Google Shape;6645;p71"/>
                <p:cNvSpPr/>
                <p:nvPr/>
              </p:nvSpPr>
              <p:spPr>
                <a:xfrm>
                  <a:off x="4489" y="2382"/>
                  <a:ext cx="159" cy="142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6" name="Google Shape;6646;p71"/>
                <p:cNvSpPr/>
                <p:nvPr/>
              </p:nvSpPr>
              <p:spPr>
                <a:xfrm>
                  <a:off x="4658" y="2382"/>
                  <a:ext cx="159" cy="142"/>
                </a:xfrm>
                <a:prstGeom prst="ellipse">
                  <a:avLst/>
                </a:prstGeom>
                <a:solidFill>
                  <a:srgbClr val="33CC3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7" name="Google Shape;6647;p71"/>
                <p:cNvSpPr/>
                <p:nvPr/>
              </p:nvSpPr>
              <p:spPr>
                <a:xfrm>
                  <a:off x="5067" y="1837"/>
                  <a:ext cx="80" cy="759"/>
                </a:xfrm>
                <a:prstGeom prst="rect">
                  <a:avLst/>
                </a:prstGeom>
                <a:solidFill>
                  <a:srgbClr val="292929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6648" name="Google Shape;6648;p7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304880" y="2227106"/>
                <a:ext cx="1629624" cy="43137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6649" name="Google Shape;6649;p71"/>
              <p:cNvSpPr txBox="1"/>
              <p:nvPr/>
            </p:nvSpPr>
            <p:spPr>
              <a:xfrm>
                <a:off x="994856" y="1850015"/>
                <a:ext cx="2456797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OpenFlow Controller</a:t>
                </a:r>
                <a:endParaRPr/>
              </a:p>
            </p:txBody>
          </p:sp>
          <p:grpSp>
            <p:nvGrpSpPr>
              <p:cNvPr id="6650" name="Google Shape;6650;p71"/>
              <p:cNvGrpSpPr/>
              <p:nvPr/>
            </p:nvGrpSpPr>
            <p:grpSpPr>
              <a:xfrm>
                <a:off x="2112211" y="58018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6651" name="Google Shape;6651;p7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2" name="Google Shape;6652;p7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3" name="Google Shape;6653;p7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4" name="Google Shape;6654;p7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5" name="Google Shape;6655;p7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6" name="Google Shape;6656;p7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7" name="Google Shape;6657;p7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658" name="Google Shape;6658;p71"/>
                <p:cNvCxnSpPr>
                  <a:endCxn id="665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659" name="Google Shape;6659;p7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660" name="Google Shape;6660;p71"/>
              <p:cNvGrpSpPr/>
              <p:nvPr/>
            </p:nvGrpSpPr>
            <p:grpSpPr>
              <a:xfrm>
                <a:off x="3547978" y="4938294"/>
                <a:ext cx="736172" cy="452961"/>
                <a:chOff x="1871277" y="1576300"/>
                <a:chExt cx="1128371" cy="437861"/>
              </a:xfrm>
            </p:grpSpPr>
            <p:sp>
              <p:nvSpPr>
                <p:cNvPr id="6661" name="Google Shape;6661;p7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2" name="Google Shape;6662;p7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3" name="Google Shape;6663;p7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4" name="Google Shape;6664;p7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5" name="Google Shape;6665;p7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6" name="Google Shape;6666;p7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7" name="Google Shape;6667;p7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668" name="Google Shape;6668;p71"/>
                <p:cNvCxnSpPr>
                  <a:endCxn id="666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669" name="Google Shape;6669;p7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670" name="Google Shape;6670;p71"/>
              <p:cNvGrpSpPr/>
              <p:nvPr/>
            </p:nvGrpSpPr>
            <p:grpSpPr>
              <a:xfrm>
                <a:off x="665747" y="5144167"/>
                <a:ext cx="736172" cy="452961"/>
                <a:chOff x="1871277" y="1576300"/>
                <a:chExt cx="1128371" cy="437861"/>
              </a:xfrm>
            </p:grpSpPr>
            <p:sp>
              <p:nvSpPr>
                <p:cNvPr id="6671" name="Google Shape;6671;p7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2" name="Google Shape;6672;p7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3" name="Google Shape;6673;p7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4" name="Google Shape;6674;p7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5" name="Google Shape;6675;p7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6" name="Google Shape;6676;p7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7" name="Google Shape;6677;p7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678" name="Google Shape;6678;p71"/>
                <p:cNvCxnSpPr>
                  <a:endCxn id="667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679" name="Google Shape;6679;p7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6680" name="Google Shape;6680;p71"/>
              <p:cNvGrpSpPr/>
              <p:nvPr/>
            </p:nvGrpSpPr>
            <p:grpSpPr>
              <a:xfrm>
                <a:off x="1753937" y="4440989"/>
                <a:ext cx="736172" cy="452961"/>
                <a:chOff x="1871277" y="1576300"/>
                <a:chExt cx="1128371" cy="437861"/>
              </a:xfrm>
            </p:grpSpPr>
            <p:sp>
              <p:nvSpPr>
                <p:cNvPr id="6681" name="Google Shape;6681;p71"/>
                <p:cNvSpPr/>
                <p:nvPr/>
              </p:nvSpPr>
              <p:spPr>
                <a:xfrm flipH="1" rot="10800000">
                  <a:off x="1874446" y="1692905"/>
                  <a:ext cx="1125202" cy="321256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2" name="Google Shape;6682;p71"/>
                <p:cNvSpPr/>
                <p:nvPr/>
              </p:nvSpPr>
              <p:spPr>
                <a:xfrm>
                  <a:off x="1871277" y="1740499"/>
                  <a:ext cx="1128371" cy="114225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3" name="Google Shape;6683;p71"/>
                <p:cNvSpPr/>
                <p:nvPr/>
              </p:nvSpPr>
              <p:spPr>
                <a:xfrm flipH="1" rot="10800000">
                  <a:off x="1871277" y="1576300"/>
                  <a:ext cx="1125200" cy="321257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4" name="Google Shape;6684;p71"/>
                <p:cNvSpPr/>
                <p:nvPr/>
              </p:nvSpPr>
              <p:spPr>
                <a:xfrm>
                  <a:off x="2159708" y="1673868"/>
                  <a:ext cx="548339" cy="159438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5" name="Google Shape;6685;p71"/>
                <p:cNvSpPr/>
                <p:nvPr/>
              </p:nvSpPr>
              <p:spPr>
                <a:xfrm>
                  <a:off x="2102655" y="1633412"/>
                  <a:ext cx="662444" cy="111846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6" name="Google Shape;6686;p71"/>
                <p:cNvSpPr/>
                <p:nvPr/>
              </p:nvSpPr>
              <p:spPr>
                <a:xfrm>
                  <a:off x="2536889" y="1728599"/>
                  <a:ext cx="244057" cy="97568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7" name="Google Shape;6687;p71"/>
                <p:cNvSpPr/>
                <p:nvPr/>
              </p:nvSpPr>
              <p:spPr>
                <a:xfrm>
                  <a:off x="2089977" y="1730980"/>
                  <a:ext cx="240888" cy="95187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6688" name="Google Shape;6688;p71"/>
                <p:cNvCxnSpPr>
                  <a:endCxn id="6683" idx="2"/>
                </p:cNvCxnSpPr>
                <p:nvPr/>
              </p:nvCxnSpPr>
              <p:spPr>
                <a:xfrm rot="10800000">
                  <a:off x="1871277" y="1736929"/>
                  <a:ext cx="3300" cy="1236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6689" name="Google Shape;6689;p71"/>
                <p:cNvCxnSpPr/>
                <p:nvPr/>
              </p:nvCxnSpPr>
              <p:spPr>
                <a:xfrm rot="10800000">
                  <a:off x="2996477" y="1733359"/>
                  <a:ext cx="3171" cy="123743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sp>
            <p:nvSpPr>
              <p:cNvPr id="6690" name="Google Shape;6690;p71"/>
              <p:cNvSpPr/>
              <p:nvPr/>
            </p:nvSpPr>
            <p:spPr>
              <a:xfrm rot="-458791">
                <a:off x="2269785" y="3718179"/>
                <a:ext cx="191874" cy="2107535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1" name="Google Shape;6691;p71"/>
              <p:cNvSpPr/>
              <p:nvPr/>
            </p:nvSpPr>
            <p:spPr>
              <a:xfrm>
                <a:off x="1974262" y="3714785"/>
                <a:ext cx="191874" cy="823865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2" name="Google Shape;6692;p71"/>
              <p:cNvSpPr/>
              <p:nvPr/>
            </p:nvSpPr>
            <p:spPr>
              <a:xfrm rot="-2545602">
                <a:off x="2872397" y="3460483"/>
                <a:ext cx="196901" cy="1849334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693" name="Google Shape;6693;p71"/>
              <p:cNvSpPr/>
              <p:nvPr/>
            </p:nvSpPr>
            <p:spPr>
              <a:xfrm flipH="1" rot="1537304">
                <a:off x="1441528" y="3583584"/>
                <a:ext cx="196901" cy="1720974"/>
              </a:xfrm>
              <a:prstGeom prst="upDownArrow">
                <a:avLst>
                  <a:gd fmla="val 50000" name="adj1"/>
                  <a:gd fmla="val 50000" name="adj2"/>
                </a:avLst>
              </a:prstGeom>
              <a:solidFill>
                <a:srgbClr val="CC0000">
                  <a:alpha val="77647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694" name="Google Shape;6694;p7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695" name="Google Shape;6695;p7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9" name="Shape 6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0" name="Google Shape;6700;p72"/>
          <p:cNvSpPr/>
          <p:nvPr/>
        </p:nvSpPr>
        <p:spPr>
          <a:xfrm>
            <a:off x="441168" y="2793983"/>
            <a:ext cx="4211052" cy="1062452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1" name="Google Shape;6701;p72"/>
          <p:cNvSpPr/>
          <p:nvPr/>
        </p:nvSpPr>
        <p:spPr>
          <a:xfrm>
            <a:off x="467904" y="3990524"/>
            <a:ext cx="4184316" cy="545543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02" name="Google Shape;6702;p72"/>
          <p:cNvCxnSpPr/>
          <p:nvPr/>
        </p:nvCxnSpPr>
        <p:spPr>
          <a:xfrm>
            <a:off x="508006" y="4638847"/>
            <a:ext cx="4104106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6703" name="Google Shape;6703;p72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6704" name="Google Shape;6704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5" name="Google Shape;6705;p72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Link-state info</a:t>
              </a:r>
              <a:endParaRPr/>
            </a:p>
          </p:txBody>
        </p:sp>
      </p:grpSp>
      <p:grpSp>
        <p:nvGrpSpPr>
          <p:cNvPr id="6706" name="Google Shape;6706;p72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6707" name="Google Shape;6707;p72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8" name="Google Shape;6708;p72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switch info</a:t>
              </a:r>
              <a:endParaRPr/>
            </a:p>
          </p:txBody>
        </p:sp>
      </p:grpSp>
      <p:grpSp>
        <p:nvGrpSpPr>
          <p:cNvPr id="6709" name="Google Shape;6709;p72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6710" name="Google Shape;6710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1" name="Google Shape;6711;p72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 info</a:t>
              </a:r>
              <a:endParaRPr/>
            </a:p>
          </p:txBody>
        </p:sp>
      </p:grpSp>
      <p:grpSp>
        <p:nvGrpSpPr>
          <p:cNvPr id="6712" name="Google Shape;6712;p72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6713" name="Google Shape;6713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4" name="Google Shape;6714;p72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statistics</a:t>
              </a:r>
              <a:endParaRPr/>
            </a:p>
          </p:txBody>
        </p:sp>
      </p:grpSp>
      <p:grpSp>
        <p:nvGrpSpPr>
          <p:cNvPr id="6715" name="Google Shape;6715;p72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6716" name="Google Shape;6716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7" name="Google Shape;6717;p72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flow tables</a:t>
              </a:r>
              <a:endParaRPr/>
            </a:p>
          </p:txBody>
        </p:sp>
      </p:grpSp>
      <p:sp>
        <p:nvSpPr>
          <p:cNvPr id="6718" name="Google Shape;6718;p72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719" name="Google Shape;6719;p72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grpSp>
        <p:nvGrpSpPr>
          <p:cNvPr id="6720" name="Google Shape;6720;p72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6721" name="Google Shape;6721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2" name="Google Shape;6722;p72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OpenFlow</a:t>
              </a:r>
              <a:endParaRPr/>
            </a:p>
          </p:txBody>
        </p:sp>
      </p:grpSp>
      <p:grpSp>
        <p:nvGrpSpPr>
          <p:cNvPr id="6723" name="Google Shape;6723;p72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6724" name="Google Shape;6724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5" name="Google Shape;6725;p72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SNMP</a:t>
              </a:r>
              <a:endParaRPr/>
            </a:p>
          </p:txBody>
        </p:sp>
      </p:grpSp>
      <p:sp>
        <p:nvSpPr>
          <p:cNvPr id="6726" name="Google Shape;6726;p72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727" name="Google Shape;6727;p72"/>
          <p:cNvSpPr/>
          <p:nvPr/>
        </p:nvSpPr>
        <p:spPr>
          <a:xfrm>
            <a:off x="441167" y="2098823"/>
            <a:ext cx="4211053" cy="574748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28" name="Google Shape;6728;p72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6729" name="Google Shape;6729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0" name="Google Shape;6730;p7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 graph</a:t>
              </a:r>
              <a:endParaRPr/>
            </a:p>
          </p:txBody>
        </p:sp>
      </p:grpSp>
      <p:grpSp>
        <p:nvGrpSpPr>
          <p:cNvPr id="6731" name="Google Shape;6731;p72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6732" name="Google Shape;6732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3" name="Google Shape;6733;p72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intent</a:t>
              </a:r>
              <a:endParaRPr/>
            </a:p>
          </p:txBody>
        </p:sp>
      </p:grpSp>
      <p:grpSp>
        <p:nvGrpSpPr>
          <p:cNvPr id="6734" name="Google Shape;6734;p72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6735" name="Google Shape;6735;p72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6" name="Google Shape;6736;p72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RESTful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API</a:t>
              </a:r>
              <a:endParaRPr/>
            </a:p>
          </p:txBody>
        </p:sp>
      </p:grpSp>
      <p:sp>
        <p:nvSpPr>
          <p:cNvPr id="6737" name="Google Shape;6737;p72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cxnSp>
        <p:nvCxnSpPr>
          <p:cNvPr id="6738" name="Google Shape;6738;p72"/>
          <p:cNvCxnSpPr/>
          <p:nvPr/>
        </p:nvCxnSpPr>
        <p:spPr>
          <a:xfrm flipH="1" rot="10800000">
            <a:off x="521378" y="1925056"/>
            <a:ext cx="4117474" cy="1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739" name="Google Shape;6739;p72"/>
          <p:cNvSpPr/>
          <p:nvPr/>
        </p:nvSpPr>
        <p:spPr>
          <a:xfrm>
            <a:off x="509074" y="5069969"/>
            <a:ext cx="4057421" cy="1393030"/>
          </a:xfrm>
          <a:custGeom>
            <a:rect b="b" l="l" r="r" t="t"/>
            <a:pathLst>
              <a:path extrusionOk="0" h="933" w="1794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40" name="Google Shape;6740;p72"/>
          <p:cNvCxnSpPr/>
          <p:nvPr/>
        </p:nvCxnSpPr>
        <p:spPr>
          <a:xfrm flipH="1" rot="10800000">
            <a:off x="1592143" y="5453530"/>
            <a:ext cx="615520" cy="282224"/>
          </a:xfrm>
          <a:prstGeom prst="straightConnector1">
            <a:avLst/>
          </a:prstGeom>
          <a:solidFill>
            <a:schemeClr val="accent1"/>
          </a:solidFill>
          <a:ln cap="flat" cmpd="sng" w="349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41" name="Google Shape;6741;p72"/>
          <p:cNvCxnSpPr/>
          <p:nvPr/>
        </p:nvCxnSpPr>
        <p:spPr>
          <a:xfrm>
            <a:off x="1581927" y="5759398"/>
            <a:ext cx="1651340" cy="13860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42" name="Google Shape;6742;p72"/>
          <p:cNvCxnSpPr>
            <a:endCxn id="6743" idx="1"/>
          </p:cNvCxnSpPr>
          <p:nvPr/>
        </p:nvCxnSpPr>
        <p:spPr>
          <a:xfrm>
            <a:off x="1592145" y="5816016"/>
            <a:ext cx="318000" cy="3876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44" name="Google Shape;6744;p72"/>
          <p:cNvCxnSpPr>
            <a:stCxn id="6745" idx="3"/>
          </p:cNvCxnSpPr>
          <p:nvPr/>
        </p:nvCxnSpPr>
        <p:spPr>
          <a:xfrm>
            <a:off x="2893995" y="5449380"/>
            <a:ext cx="333000" cy="4212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46" name="Google Shape;6746;p72"/>
          <p:cNvCxnSpPr/>
          <p:nvPr/>
        </p:nvCxnSpPr>
        <p:spPr>
          <a:xfrm flipH="1" rot="10800000">
            <a:off x="2371572" y="5956693"/>
            <a:ext cx="861695" cy="275422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47" name="Google Shape;6747;p72"/>
          <p:cNvSpPr/>
          <p:nvPr/>
        </p:nvSpPr>
        <p:spPr>
          <a:xfrm>
            <a:off x="1449442" y="1774754"/>
            <a:ext cx="710887" cy="3730652"/>
          </a:xfrm>
          <a:custGeom>
            <a:rect b="b" l="l" r="r" t="t"/>
            <a:pathLst>
              <a:path extrusionOk="0" h="2943061" w="710887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48" name="Google Shape;6748;p72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6749" name="Google Shape;6749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0" name="Google Shape;6750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6751" name="Google Shape;6751;p72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6752" name="Google Shape;6752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3" name="Google Shape;6753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6754" name="Google Shape;6754;p72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6755" name="Google Shape;6755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6" name="Google Shape;6756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cxnSp>
        <p:nvCxnSpPr>
          <p:cNvPr id="6757" name="Google Shape;6757;p72"/>
          <p:cNvCxnSpPr/>
          <p:nvPr/>
        </p:nvCxnSpPr>
        <p:spPr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6758" name="Google Shape;6758;p72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6759" name="Google Shape;6759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0" name="Google Shape;6760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6761" name="Google Shape;6761;p72"/>
          <p:cNvSpPr/>
          <p:nvPr/>
        </p:nvSpPr>
        <p:spPr>
          <a:xfrm>
            <a:off x="2295799" y="1680415"/>
            <a:ext cx="1029459" cy="3309980"/>
          </a:xfrm>
          <a:custGeom>
            <a:rect b="b" l="l" r="r" t="t"/>
            <a:pathLst>
              <a:path extrusionOk="0" h="2611201" w="1029459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62" name="Google Shape;6762;p72"/>
          <p:cNvCxnSpPr/>
          <p:nvPr/>
        </p:nvCxnSpPr>
        <p:spPr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763" name="Google Shape;6763;p72"/>
          <p:cNvCxnSpPr/>
          <p:nvPr/>
        </p:nvCxnSpPr>
        <p:spPr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6764" name="Google Shape;6764;p72"/>
          <p:cNvGrpSpPr/>
          <p:nvPr/>
        </p:nvGrpSpPr>
        <p:grpSpPr>
          <a:xfrm rot="-153638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6765" name="Google Shape;6765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6" name="Google Shape;6766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grpSp>
        <p:nvGrpSpPr>
          <p:cNvPr id="6767" name="Google Shape;6767;p72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6768" name="Google Shape;6768;p72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9" name="Google Shape;6769;p72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6770" name="Google Shape;6770;p72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rgbClr val="47FFD0"/>
          </a:solidFill>
          <a:ln>
            <a:noFill/>
          </a:ln>
          <a:effectLst>
            <a:outerShdw blurRad="50800" rotWithShape="0" algn="tl" dir="2700000" dist="38100">
              <a:srgbClr val="009972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1" name="Google Shape;6771;p72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Dijkstra’s link-state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Routing</a:t>
            </a:r>
            <a:endParaRPr/>
          </a:p>
        </p:txBody>
      </p:sp>
      <p:grpSp>
        <p:nvGrpSpPr>
          <p:cNvPr id="6772" name="Google Shape;6772;p72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6773" name="Google Shape;6773;p7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774" name="Google Shape;6774;p7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5" name="Google Shape;6775;p7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6" name="Google Shape;6776;p7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7" name="Google Shape;6777;p7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8" name="Google Shape;6778;p7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79" name="Google Shape;6779;p7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0" name="Google Shape;6780;p7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781" name="Google Shape;6781;p72"/>
              <p:cNvCxnSpPr>
                <a:endCxn id="677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782" name="Google Shape;6782;p7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783" name="Google Shape;6783;p72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6784" name="Google Shape;6784;p72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5" name="Google Shape;6785;p72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s1</a:t>
                </a:r>
                <a:endParaRPr/>
              </a:p>
            </p:txBody>
          </p:sp>
        </p:grpSp>
      </p:grpSp>
      <p:grpSp>
        <p:nvGrpSpPr>
          <p:cNvPr id="6786" name="Google Shape;6786;p72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6787" name="Google Shape;6787;p7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788" name="Google Shape;6788;p7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5" name="Google Shape;6745;p7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89" name="Google Shape;6789;p7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0" name="Google Shape;6790;p7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1" name="Google Shape;6791;p7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2" name="Google Shape;6792;p7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3" name="Google Shape;6793;p7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794" name="Google Shape;6794;p72"/>
              <p:cNvCxnSpPr>
                <a:endCxn id="6789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795" name="Google Shape;6795;p7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796" name="Google Shape;6796;p7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797" name="Google Shape;6797;p72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98" name="Google Shape;6798;p72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s2</a:t>
                </a:r>
                <a:endParaRPr/>
              </a:p>
            </p:txBody>
          </p:sp>
        </p:grpSp>
      </p:grpSp>
      <p:grpSp>
        <p:nvGrpSpPr>
          <p:cNvPr id="6799" name="Google Shape;6799;p72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6800" name="Google Shape;6800;p7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801" name="Google Shape;6801;p7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43" name="Google Shape;6743;p7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2" name="Google Shape;6802;p7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3" name="Google Shape;6803;p7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4" name="Google Shape;6804;p7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5" name="Google Shape;6805;p7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06" name="Google Shape;6806;p7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807" name="Google Shape;6807;p72"/>
              <p:cNvCxnSpPr>
                <a:endCxn id="6802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808" name="Google Shape;6808;p7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809" name="Google Shape;6809;p7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810" name="Google Shape;6810;p72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1" name="Google Shape;6811;p72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s3</a:t>
                </a:r>
                <a:endParaRPr/>
              </a:p>
            </p:txBody>
          </p:sp>
        </p:grpSp>
      </p:grpSp>
      <p:grpSp>
        <p:nvGrpSpPr>
          <p:cNvPr id="6812" name="Google Shape;6812;p72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6813" name="Google Shape;6813;p72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814" name="Google Shape;6814;p72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5" name="Google Shape;6815;p72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6" name="Google Shape;6816;p72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7" name="Google Shape;6817;p72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8" name="Google Shape;6818;p72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19" name="Google Shape;6819;p72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0" name="Google Shape;6820;p72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821" name="Google Shape;6821;p72"/>
              <p:cNvCxnSpPr>
                <a:endCxn id="6816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822" name="Google Shape;6822;p72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823" name="Google Shape;6823;p72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824" name="Google Shape;6824;p72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25" name="Google Shape;6825;p72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s4</a:t>
                </a:r>
                <a:endParaRPr/>
              </a:p>
            </p:txBody>
          </p:sp>
        </p:grpSp>
      </p:grpSp>
      <p:cxnSp>
        <p:nvCxnSpPr>
          <p:cNvPr id="6826" name="Google Shape;6826;p72"/>
          <p:cNvCxnSpPr/>
          <p:nvPr/>
        </p:nvCxnSpPr>
        <p:spPr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descr="underline_base" id="6827" name="Google Shape;682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</p:spPr>
      </p:pic>
      <p:sp>
        <p:nvSpPr>
          <p:cNvPr id="6828" name="Google Shape;6828;p72"/>
          <p:cNvSpPr txBox="1"/>
          <p:nvPr/>
        </p:nvSpPr>
        <p:spPr>
          <a:xfrm>
            <a:off x="354145" y="177332"/>
            <a:ext cx="86428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SDN: control/data plane interaction example</a:t>
            </a:r>
            <a:endParaRPr/>
          </a:p>
        </p:txBody>
      </p:sp>
      <p:grpSp>
        <p:nvGrpSpPr>
          <p:cNvPr id="6829" name="Google Shape;6829;p72"/>
          <p:cNvGrpSpPr/>
          <p:nvPr/>
        </p:nvGrpSpPr>
        <p:grpSpPr>
          <a:xfrm>
            <a:off x="5313965" y="1234279"/>
            <a:ext cx="3388878" cy="858751"/>
            <a:chOff x="5313965" y="1301119"/>
            <a:chExt cx="3388878" cy="858751"/>
          </a:xfrm>
        </p:grpSpPr>
        <p:sp>
          <p:nvSpPr>
            <p:cNvPr id="6830" name="Google Shape;6830;p72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S1, experiencing link failure using OpenFlow port status message to notify controller</a:t>
              </a:r>
              <a:endParaRPr/>
            </a:p>
          </p:txBody>
        </p:sp>
        <p:grpSp>
          <p:nvGrpSpPr>
            <p:cNvPr id="6831" name="Google Shape;6831;p72"/>
            <p:cNvGrpSpPr/>
            <p:nvPr/>
          </p:nvGrpSpPr>
          <p:grpSpPr>
            <a:xfrm>
              <a:off x="5313965" y="1301119"/>
              <a:ext cx="338263" cy="369332"/>
              <a:chOff x="418816" y="1964112"/>
              <a:chExt cx="313044" cy="369332"/>
            </a:xfrm>
          </p:grpSpPr>
          <p:sp>
            <p:nvSpPr>
              <p:cNvPr id="6832" name="Google Shape;6832;p72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3" name="Google Shape;6833;p72"/>
              <p:cNvSpPr txBox="1"/>
              <p:nvPr/>
            </p:nvSpPr>
            <p:spPr>
              <a:xfrm>
                <a:off x="418816" y="1964112"/>
                <a:ext cx="31304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1</a:t>
                </a:r>
                <a:endParaRPr/>
              </a:p>
            </p:txBody>
          </p:sp>
        </p:grpSp>
      </p:grpSp>
      <p:grpSp>
        <p:nvGrpSpPr>
          <p:cNvPr id="6834" name="Google Shape;6834;p72"/>
          <p:cNvGrpSpPr/>
          <p:nvPr/>
        </p:nvGrpSpPr>
        <p:grpSpPr>
          <a:xfrm>
            <a:off x="5359418" y="2228890"/>
            <a:ext cx="3388878" cy="858751"/>
            <a:chOff x="5313965" y="1301119"/>
            <a:chExt cx="3388878" cy="858751"/>
          </a:xfrm>
        </p:grpSpPr>
        <p:sp>
          <p:nvSpPr>
            <p:cNvPr id="6835" name="Google Shape;6835;p72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SDN controller receives OpenFlow message, updates link status info</a:t>
              </a:r>
              <a:endParaRPr/>
            </a:p>
          </p:txBody>
        </p:sp>
        <p:grpSp>
          <p:nvGrpSpPr>
            <p:cNvPr id="6836" name="Google Shape;6836;p72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6837" name="Google Shape;6837;p72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38" name="Google Shape;6838;p72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2</a:t>
                </a:r>
                <a:endParaRPr/>
              </a:p>
            </p:txBody>
          </p:sp>
        </p:grpSp>
      </p:grpSp>
      <p:grpSp>
        <p:nvGrpSpPr>
          <p:cNvPr id="6839" name="Google Shape;6839;p72"/>
          <p:cNvGrpSpPr/>
          <p:nvPr/>
        </p:nvGrpSpPr>
        <p:grpSpPr>
          <a:xfrm>
            <a:off x="5364768" y="3156658"/>
            <a:ext cx="3388878" cy="1357349"/>
            <a:chOff x="5313965" y="1301119"/>
            <a:chExt cx="3388878" cy="1357349"/>
          </a:xfrm>
        </p:grpSpPr>
        <p:sp>
          <p:nvSpPr>
            <p:cNvPr id="6840" name="Google Shape;6840;p72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Dijkstra’s routing algorithm application has previously registered to be called when ever link status changes.  It is called.</a:t>
              </a:r>
              <a:endParaRPr/>
            </a:p>
          </p:txBody>
        </p:sp>
        <p:grpSp>
          <p:nvGrpSpPr>
            <p:cNvPr id="6841" name="Google Shape;6841;p72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6842" name="Google Shape;6842;p72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3" name="Google Shape;6843;p72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3</a:t>
                </a:r>
                <a:endParaRPr/>
              </a:p>
            </p:txBody>
          </p:sp>
        </p:grpSp>
      </p:grpSp>
      <p:grpSp>
        <p:nvGrpSpPr>
          <p:cNvPr id="6844" name="Google Shape;6844;p72"/>
          <p:cNvGrpSpPr/>
          <p:nvPr/>
        </p:nvGrpSpPr>
        <p:grpSpPr>
          <a:xfrm>
            <a:off x="5356749" y="4538949"/>
            <a:ext cx="3388878" cy="1108050"/>
            <a:chOff x="5313965" y="1301119"/>
            <a:chExt cx="3388878" cy="1108050"/>
          </a:xfrm>
        </p:grpSpPr>
        <p:sp>
          <p:nvSpPr>
            <p:cNvPr id="6845" name="Google Shape;6845;p72"/>
            <p:cNvSpPr txBox="1"/>
            <p:nvPr/>
          </p:nvSpPr>
          <p:spPr>
            <a:xfrm>
              <a:off x="5654651" y="1315023"/>
              <a:ext cx="3048192" cy="10941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Dijkstra’s routing algorithm access network graph info, link state info in controller,  computes new routes</a:t>
              </a:r>
              <a:endParaRPr/>
            </a:p>
          </p:txBody>
        </p:sp>
        <p:grpSp>
          <p:nvGrpSpPr>
            <p:cNvPr id="6846" name="Google Shape;6846;p72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6847" name="Google Shape;6847;p72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48" name="Google Shape;6848;p72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4</a:t>
                </a:r>
                <a:endParaRPr/>
              </a:p>
            </p:txBody>
          </p:sp>
        </p:grpSp>
      </p:grpSp>
      <p:sp>
        <p:nvSpPr>
          <p:cNvPr id="6849" name="Google Shape;6849;p7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850" name="Google Shape;6850;p7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4" name="Shape 6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5" name="Google Shape;6855;p73"/>
          <p:cNvSpPr/>
          <p:nvPr/>
        </p:nvSpPr>
        <p:spPr>
          <a:xfrm>
            <a:off x="441168" y="2793983"/>
            <a:ext cx="4211052" cy="1062452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6" name="Google Shape;6856;p73"/>
          <p:cNvSpPr/>
          <p:nvPr/>
        </p:nvSpPr>
        <p:spPr>
          <a:xfrm>
            <a:off x="467904" y="3990524"/>
            <a:ext cx="4184316" cy="545543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57" name="Google Shape;6857;p73"/>
          <p:cNvCxnSpPr/>
          <p:nvPr/>
        </p:nvCxnSpPr>
        <p:spPr>
          <a:xfrm>
            <a:off x="508006" y="4638847"/>
            <a:ext cx="4104106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6858" name="Google Shape;6858;p73"/>
          <p:cNvGrpSpPr/>
          <p:nvPr/>
        </p:nvGrpSpPr>
        <p:grpSpPr>
          <a:xfrm>
            <a:off x="590136" y="3368823"/>
            <a:ext cx="1244650" cy="411995"/>
            <a:chOff x="3128876" y="457817"/>
            <a:chExt cx="1432326" cy="459826"/>
          </a:xfrm>
        </p:grpSpPr>
        <p:sp>
          <p:nvSpPr>
            <p:cNvPr id="6859" name="Google Shape;6859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0" name="Google Shape;6860;p73"/>
            <p:cNvSpPr txBox="1"/>
            <p:nvPr/>
          </p:nvSpPr>
          <p:spPr>
            <a:xfrm>
              <a:off x="3178769" y="541671"/>
              <a:ext cx="130238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Link-state info</a:t>
              </a:r>
              <a:endParaRPr/>
            </a:p>
          </p:txBody>
        </p:sp>
      </p:grpSp>
      <p:grpSp>
        <p:nvGrpSpPr>
          <p:cNvPr id="6861" name="Google Shape;6861;p73"/>
          <p:cNvGrpSpPr/>
          <p:nvPr/>
        </p:nvGrpSpPr>
        <p:grpSpPr>
          <a:xfrm>
            <a:off x="3459852" y="3382192"/>
            <a:ext cx="1165638" cy="398626"/>
            <a:chOff x="3034354" y="534843"/>
            <a:chExt cx="1525489" cy="382800"/>
          </a:xfrm>
        </p:grpSpPr>
        <p:sp>
          <p:nvSpPr>
            <p:cNvPr id="6862" name="Google Shape;6862;p73"/>
            <p:cNvSpPr/>
            <p:nvPr/>
          </p:nvSpPr>
          <p:spPr>
            <a:xfrm>
              <a:off x="3128876" y="534843"/>
              <a:ext cx="1325987" cy="382800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3" name="Google Shape;6863;p73"/>
            <p:cNvSpPr txBox="1"/>
            <p:nvPr/>
          </p:nvSpPr>
          <p:spPr>
            <a:xfrm>
              <a:off x="3034354" y="593020"/>
              <a:ext cx="1525489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switch info</a:t>
              </a:r>
              <a:endParaRPr/>
            </a:p>
          </p:txBody>
        </p:sp>
      </p:grpSp>
      <p:grpSp>
        <p:nvGrpSpPr>
          <p:cNvPr id="6864" name="Google Shape;6864;p73"/>
          <p:cNvGrpSpPr/>
          <p:nvPr/>
        </p:nvGrpSpPr>
        <p:grpSpPr>
          <a:xfrm>
            <a:off x="1982268" y="3368823"/>
            <a:ext cx="960359" cy="411995"/>
            <a:chOff x="3128876" y="457817"/>
            <a:chExt cx="1432326" cy="459826"/>
          </a:xfrm>
        </p:grpSpPr>
        <p:sp>
          <p:nvSpPr>
            <p:cNvPr id="6865" name="Google Shape;6865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6" name="Google Shape;6866;p73"/>
            <p:cNvSpPr txBox="1"/>
            <p:nvPr/>
          </p:nvSpPr>
          <p:spPr>
            <a:xfrm>
              <a:off x="3205754" y="541671"/>
              <a:ext cx="1287660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 info</a:t>
              </a:r>
              <a:endParaRPr/>
            </a:p>
          </p:txBody>
        </p:sp>
      </p:grpSp>
      <p:grpSp>
        <p:nvGrpSpPr>
          <p:cNvPr id="6867" name="Google Shape;6867;p73"/>
          <p:cNvGrpSpPr/>
          <p:nvPr/>
        </p:nvGrpSpPr>
        <p:grpSpPr>
          <a:xfrm>
            <a:off x="521932" y="2874191"/>
            <a:ext cx="889706" cy="382826"/>
            <a:chOff x="3128876" y="457817"/>
            <a:chExt cx="1432326" cy="459826"/>
          </a:xfrm>
        </p:grpSpPr>
        <p:sp>
          <p:nvSpPr>
            <p:cNvPr id="6868" name="Google Shape;6868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9" name="Google Shape;6869;p73"/>
            <p:cNvSpPr txBox="1"/>
            <p:nvPr/>
          </p:nvSpPr>
          <p:spPr>
            <a:xfrm>
              <a:off x="3198565" y="509557"/>
              <a:ext cx="1302043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statistics</a:t>
              </a:r>
              <a:endParaRPr/>
            </a:p>
          </p:txBody>
        </p:sp>
      </p:grpSp>
      <p:grpSp>
        <p:nvGrpSpPr>
          <p:cNvPr id="6870" name="Google Shape;6870;p73"/>
          <p:cNvGrpSpPr/>
          <p:nvPr/>
        </p:nvGrpSpPr>
        <p:grpSpPr>
          <a:xfrm>
            <a:off x="3249716" y="2860821"/>
            <a:ext cx="1032905" cy="404965"/>
            <a:chOff x="3099264" y="457817"/>
            <a:chExt cx="1540525" cy="459826"/>
          </a:xfrm>
        </p:grpSpPr>
        <p:sp>
          <p:nvSpPr>
            <p:cNvPr id="6871" name="Google Shape;6871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2" name="Google Shape;6872;p73"/>
            <p:cNvSpPr txBox="1"/>
            <p:nvPr/>
          </p:nvSpPr>
          <p:spPr>
            <a:xfrm>
              <a:off x="3099264" y="526493"/>
              <a:ext cx="1540525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flow tables</a:t>
              </a:r>
              <a:endParaRPr/>
            </a:p>
          </p:txBody>
        </p:sp>
      </p:grpSp>
      <p:sp>
        <p:nvSpPr>
          <p:cNvPr id="6873" name="Google Shape;6873;p73"/>
          <p:cNvSpPr txBox="1"/>
          <p:nvPr/>
        </p:nvSpPr>
        <p:spPr>
          <a:xfrm>
            <a:off x="2458723" y="2496236"/>
            <a:ext cx="570238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874" name="Google Shape;6874;p73"/>
          <p:cNvSpPr txBox="1"/>
          <p:nvPr/>
        </p:nvSpPr>
        <p:spPr>
          <a:xfrm>
            <a:off x="3005244" y="3133033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grpSp>
        <p:nvGrpSpPr>
          <p:cNvPr id="6875" name="Google Shape;6875;p73"/>
          <p:cNvGrpSpPr/>
          <p:nvPr/>
        </p:nvGrpSpPr>
        <p:grpSpPr>
          <a:xfrm>
            <a:off x="1076595" y="4121691"/>
            <a:ext cx="1257452" cy="286824"/>
            <a:chOff x="3128876" y="457775"/>
            <a:chExt cx="1432326" cy="459868"/>
          </a:xfrm>
        </p:grpSpPr>
        <p:sp>
          <p:nvSpPr>
            <p:cNvPr id="6876" name="Google Shape;6876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7" name="Google Shape;6877;p73"/>
            <p:cNvSpPr txBox="1"/>
            <p:nvPr/>
          </p:nvSpPr>
          <p:spPr>
            <a:xfrm>
              <a:off x="3278378" y="457775"/>
              <a:ext cx="1142401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OpenFlow</a:t>
              </a:r>
              <a:endParaRPr/>
            </a:p>
          </p:txBody>
        </p:sp>
      </p:grpSp>
      <p:grpSp>
        <p:nvGrpSpPr>
          <p:cNvPr id="6878" name="Google Shape;6878;p73"/>
          <p:cNvGrpSpPr/>
          <p:nvPr/>
        </p:nvGrpSpPr>
        <p:grpSpPr>
          <a:xfrm>
            <a:off x="2945827" y="4126474"/>
            <a:ext cx="1244650" cy="307410"/>
            <a:chOff x="3128876" y="457817"/>
            <a:chExt cx="1432326" cy="459826"/>
          </a:xfrm>
        </p:grpSpPr>
        <p:sp>
          <p:nvSpPr>
            <p:cNvPr id="6879" name="Google Shape;6879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0" name="Google Shape;6880;p73"/>
            <p:cNvSpPr txBox="1"/>
            <p:nvPr/>
          </p:nvSpPr>
          <p:spPr>
            <a:xfrm>
              <a:off x="3446730" y="484746"/>
              <a:ext cx="805702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SNMP</a:t>
              </a:r>
              <a:endParaRPr/>
            </a:p>
          </p:txBody>
        </p:sp>
      </p:grpSp>
      <p:sp>
        <p:nvSpPr>
          <p:cNvPr id="6881" name="Google Shape;6881;p73"/>
          <p:cNvSpPr txBox="1"/>
          <p:nvPr/>
        </p:nvSpPr>
        <p:spPr>
          <a:xfrm>
            <a:off x="2328584" y="3796493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6882" name="Google Shape;6882;p73"/>
          <p:cNvSpPr/>
          <p:nvPr/>
        </p:nvSpPr>
        <p:spPr>
          <a:xfrm>
            <a:off x="441167" y="2098823"/>
            <a:ext cx="4211053" cy="574748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83" name="Google Shape;6883;p73"/>
          <p:cNvGrpSpPr/>
          <p:nvPr/>
        </p:nvGrpSpPr>
        <p:grpSpPr>
          <a:xfrm>
            <a:off x="535393" y="2131433"/>
            <a:ext cx="1033900" cy="504412"/>
            <a:chOff x="3103238" y="432317"/>
            <a:chExt cx="1461287" cy="504412"/>
          </a:xfrm>
        </p:grpSpPr>
        <p:sp>
          <p:nvSpPr>
            <p:cNvPr id="6884" name="Google Shape;6884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5" name="Google Shape;6885;p73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network graph</a:t>
              </a:r>
              <a:endParaRPr/>
            </a:p>
          </p:txBody>
        </p:sp>
      </p:grpSp>
      <p:grpSp>
        <p:nvGrpSpPr>
          <p:cNvPr id="6886" name="Google Shape;6886;p73"/>
          <p:cNvGrpSpPr/>
          <p:nvPr/>
        </p:nvGrpSpPr>
        <p:grpSpPr>
          <a:xfrm>
            <a:off x="3508898" y="2156720"/>
            <a:ext cx="1033900" cy="459826"/>
            <a:chOff x="3103238" y="457817"/>
            <a:chExt cx="1461287" cy="459826"/>
          </a:xfrm>
        </p:grpSpPr>
        <p:sp>
          <p:nvSpPr>
            <p:cNvPr id="6887" name="Google Shape;6887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8" name="Google Shape;6888;p73"/>
            <p:cNvSpPr txBox="1"/>
            <p:nvPr/>
          </p:nvSpPr>
          <p:spPr>
            <a:xfrm>
              <a:off x="3103238" y="553253"/>
              <a:ext cx="1461287" cy="2992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intent</a:t>
              </a:r>
              <a:endParaRPr/>
            </a:p>
          </p:txBody>
        </p:sp>
      </p:grpSp>
      <p:grpSp>
        <p:nvGrpSpPr>
          <p:cNvPr id="6889" name="Google Shape;6889;p73"/>
          <p:cNvGrpSpPr/>
          <p:nvPr/>
        </p:nvGrpSpPr>
        <p:grpSpPr>
          <a:xfrm>
            <a:off x="1952059" y="2129889"/>
            <a:ext cx="1033900" cy="504412"/>
            <a:chOff x="3103238" y="432317"/>
            <a:chExt cx="1461287" cy="504412"/>
          </a:xfrm>
        </p:grpSpPr>
        <p:sp>
          <p:nvSpPr>
            <p:cNvPr id="6890" name="Google Shape;6890;p73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1" name="Google Shape;6891;p73"/>
            <p:cNvSpPr txBox="1"/>
            <p:nvPr/>
          </p:nvSpPr>
          <p:spPr>
            <a:xfrm>
              <a:off x="3103238" y="432317"/>
              <a:ext cx="1461287" cy="5044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RESTful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1142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API</a:t>
              </a:r>
              <a:endParaRPr/>
            </a:p>
          </p:txBody>
        </p:sp>
      </p:grpSp>
      <p:sp>
        <p:nvSpPr>
          <p:cNvPr id="6892" name="Google Shape;6892;p73"/>
          <p:cNvSpPr txBox="1"/>
          <p:nvPr/>
        </p:nvSpPr>
        <p:spPr>
          <a:xfrm>
            <a:off x="3007181" y="1957959"/>
            <a:ext cx="627904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47FFD0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cxnSp>
        <p:nvCxnSpPr>
          <p:cNvPr id="6893" name="Google Shape;6893;p73"/>
          <p:cNvCxnSpPr/>
          <p:nvPr/>
        </p:nvCxnSpPr>
        <p:spPr>
          <a:xfrm flipH="1" rot="10800000">
            <a:off x="521378" y="1925056"/>
            <a:ext cx="4117474" cy="1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6894" name="Google Shape;6894;p73"/>
          <p:cNvSpPr/>
          <p:nvPr/>
        </p:nvSpPr>
        <p:spPr>
          <a:xfrm>
            <a:off x="509074" y="5069969"/>
            <a:ext cx="4057421" cy="1393030"/>
          </a:xfrm>
          <a:custGeom>
            <a:rect b="b" l="l" r="r" t="t"/>
            <a:pathLst>
              <a:path extrusionOk="0" h="933" w="1794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95" name="Google Shape;6895;p73"/>
          <p:cNvCxnSpPr/>
          <p:nvPr/>
        </p:nvCxnSpPr>
        <p:spPr>
          <a:xfrm flipH="1" rot="10800000">
            <a:off x="1592143" y="5453530"/>
            <a:ext cx="615520" cy="282224"/>
          </a:xfrm>
          <a:prstGeom prst="straightConnector1">
            <a:avLst/>
          </a:prstGeom>
          <a:solidFill>
            <a:schemeClr val="accent1"/>
          </a:solidFill>
          <a:ln cap="flat" cmpd="sng" w="349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96" name="Google Shape;6896;p73"/>
          <p:cNvCxnSpPr/>
          <p:nvPr/>
        </p:nvCxnSpPr>
        <p:spPr>
          <a:xfrm>
            <a:off x="1581927" y="5759398"/>
            <a:ext cx="1651340" cy="138604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97" name="Google Shape;6897;p73"/>
          <p:cNvCxnSpPr>
            <a:endCxn id="6898" idx="1"/>
          </p:cNvCxnSpPr>
          <p:nvPr/>
        </p:nvCxnSpPr>
        <p:spPr>
          <a:xfrm>
            <a:off x="1592145" y="5816016"/>
            <a:ext cx="318000" cy="3876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99" name="Google Shape;6899;p73"/>
          <p:cNvCxnSpPr>
            <a:stCxn id="6900" idx="3"/>
          </p:cNvCxnSpPr>
          <p:nvPr/>
        </p:nvCxnSpPr>
        <p:spPr>
          <a:xfrm>
            <a:off x="2893995" y="5449380"/>
            <a:ext cx="333000" cy="42120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01" name="Google Shape;6901;p73"/>
          <p:cNvCxnSpPr/>
          <p:nvPr/>
        </p:nvCxnSpPr>
        <p:spPr>
          <a:xfrm flipH="1" rot="10800000">
            <a:off x="2371572" y="5956693"/>
            <a:ext cx="861695" cy="275422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02" name="Google Shape;6902;p73"/>
          <p:cNvSpPr/>
          <p:nvPr/>
        </p:nvSpPr>
        <p:spPr>
          <a:xfrm>
            <a:off x="1449442" y="1774754"/>
            <a:ext cx="710887" cy="3730652"/>
          </a:xfrm>
          <a:custGeom>
            <a:rect b="b" l="l" r="r" t="t"/>
            <a:pathLst>
              <a:path extrusionOk="0" h="2943061" w="710887">
                <a:moveTo>
                  <a:pt x="34392" y="2943061"/>
                </a:moveTo>
                <a:cubicBezTo>
                  <a:pt x="643118" y="2216702"/>
                  <a:pt x="436371" y="2471136"/>
                  <a:pt x="710887" y="2082254"/>
                </a:cubicBezTo>
                <a:cubicBezTo>
                  <a:pt x="710690" y="1923079"/>
                  <a:pt x="710492" y="1881572"/>
                  <a:pt x="710295" y="1722397"/>
                </a:cubicBezTo>
                <a:cubicBezTo>
                  <a:pt x="566067" y="1680698"/>
                  <a:pt x="166093" y="1573759"/>
                  <a:pt x="21865" y="1532060"/>
                </a:cubicBezTo>
                <a:cubicBezTo>
                  <a:pt x="5542" y="849989"/>
                  <a:pt x="1676" y="727768"/>
                  <a:pt x="0" y="0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903" name="Google Shape;6903;p73"/>
          <p:cNvGrpSpPr/>
          <p:nvPr/>
        </p:nvGrpSpPr>
        <p:grpSpPr>
          <a:xfrm>
            <a:off x="1672399" y="4825035"/>
            <a:ext cx="313044" cy="369332"/>
            <a:chOff x="418816" y="1964112"/>
            <a:chExt cx="313044" cy="369332"/>
          </a:xfrm>
        </p:grpSpPr>
        <p:sp>
          <p:nvSpPr>
            <p:cNvPr id="6904" name="Google Shape;6904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5" name="Google Shape;6905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grpSp>
        <p:nvGrpSpPr>
          <p:cNvPr id="6906" name="Google Shape;6906;p73"/>
          <p:cNvGrpSpPr/>
          <p:nvPr/>
        </p:nvGrpSpPr>
        <p:grpSpPr>
          <a:xfrm>
            <a:off x="1765227" y="3717809"/>
            <a:ext cx="313044" cy="369332"/>
            <a:chOff x="418816" y="1964112"/>
            <a:chExt cx="313044" cy="369332"/>
          </a:xfrm>
        </p:grpSpPr>
        <p:sp>
          <p:nvSpPr>
            <p:cNvPr id="6907" name="Google Shape;6907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8" name="Google Shape;6908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grpSp>
        <p:nvGrpSpPr>
          <p:cNvPr id="6909" name="Google Shape;6909;p73"/>
          <p:cNvGrpSpPr/>
          <p:nvPr/>
        </p:nvGrpSpPr>
        <p:grpSpPr>
          <a:xfrm>
            <a:off x="1285507" y="2532088"/>
            <a:ext cx="313044" cy="369332"/>
            <a:chOff x="418816" y="1964112"/>
            <a:chExt cx="313044" cy="369332"/>
          </a:xfrm>
        </p:grpSpPr>
        <p:sp>
          <p:nvSpPr>
            <p:cNvPr id="6910" name="Google Shape;6910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1" name="Google Shape;6911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cxnSp>
        <p:nvCxnSpPr>
          <p:cNvPr id="6912" name="Google Shape;6912;p73"/>
          <p:cNvCxnSpPr/>
          <p:nvPr/>
        </p:nvCxnSpPr>
        <p:spPr>
          <a:xfrm>
            <a:off x="1635543" y="1382172"/>
            <a:ext cx="36856" cy="1995939"/>
          </a:xfrm>
          <a:prstGeom prst="straightConnector1">
            <a:avLst/>
          </a:prstGeom>
          <a:solidFill>
            <a:schemeClr val="accent1"/>
          </a:solidFill>
          <a:ln cap="flat" cmpd="sng" w="127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6913" name="Google Shape;6913;p73"/>
          <p:cNvGrpSpPr/>
          <p:nvPr/>
        </p:nvGrpSpPr>
        <p:grpSpPr>
          <a:xfrm>
            <a:off x="1506590" y="1883932"/>
            <a:ext cx="313044" cy="369332"/>
            <a:chOff x="418816" y="1964112"/>
            <a:chExt cx="313044" cy="369332"/>
          </a:xfrm>
        </p:grpSpPr>
        <p:sp>
          <p:nvSpPr>
            <p:cNvPr id="6914" name="Google Shape;6914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5" name="Google Shape;6915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6916" name="Google Shape;6916;p73"/>
          <p:cNvSpPr/>
          <p:nvPr/>
        </p:nvSpPr>
        <p:spPr>
          <a:xfrm>
            <a:off x="2295799" y="1680415"/>
            <a:ext cx="1029459" cy="3309980"/>
          </a:xfrm>
          <a:custGeom>
            <a:rect b="b" l="l" r="r" t="t"/>
            <a:pathLst>
              <a:path extrusionOk="0" h="2611201" w="1029459">
                <a:moveTo>
                  <a:pt x="19366" y="2611201"/>
                </a:moveTo>
                <a:lnTo>
                  <a:pt x="0" y="1719468"/>
                </a:lnTo>
                <a:lnTo>
                  <a:pt x="690772" y="1713969"/>
                </a:lnTo>
                <a:cubicBezTo>
                  <a:pt x="953779" y="1301650"/>
                  <a:pt x="837892" y="1502072"/>
                  <a:pt x="1029198" y="1174881"/>
                </a:cubicBezTo>
                <a:cubicBezTo>
                  <a:pt x="1031684" y="714767"/>
                  <a:pt x="1016613" y="902614"/>
                  <a:pt x="976765" y="0"/>
                </a:cubicBezTo>
              </a:path>
            </a:pathLst>
          </a:custGeom>
          <a:noFill/>
          <a:ln cap="flat" cmpd="sng" w="127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917" name="Google Shape;6917;p73"/>
          <p:cNvCxnSpPr/>
          <p:nvPr/>
        </p:nvCxnSpPr>
        <p:spPr>
          <a:xfrm>
            <a:off x="2334047" y="4796373"/>
            <a:ext cx="165857" cy="444033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6918" name="Google Shape;6918;p73"/>
          <p:cNvCxnSpPr/>
          <p:nvPr/>
        </p:nvCxnSpPr>
        <p:spPr>
          <a:xfrm flipH="1">
            <a:off x="1630957" y="4825035"/>
            <a:ext cx="697629" cy="762950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grpSp>
        <p:nvGrpSpPr>
          <p:cNvPr id="6919" name="Google Shape;6919;p73"/>
          <p:cNvGrpSpPr/>
          <p:nvPr/>
        </p:nvGrpSpPr>
        <p:grpSpPr>
          <a:xfrm rot="-153638">
            <a:off x="2189794" y="4667337"/>
            <a:ext cx="313044" cy="369332"/>
            <a:chOff x="418816" y="1964112"/>
            <a:chExt cx="313044" cy="369332"/>
          </a:xfrm>
        </p:grpSpPr>
        <p:sp>
          <p:nvSpPr>
            <p:cNvPr id="6920" name="Google Shape;6920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1" name="Google Shape;6921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6</a:t>
              </a:r>
              <a:endParaRPr/>
            </a:p>
          </p:txBody>
        </p:sp>
      </p:grpSp>
      <p:grpSp>
        <p:nvGrpSpPr>
          <p:cNvPr id="6922" name="Google Shape;6922;p73"/>
          <p:cNvGrpSpPr/>
          <p:nvPr/>
        </p:nvGrpSpPr>
        <p:grpSpPr>
          <a:xfrm>
            <a:off x="3130061" y="1900424"/>
            <a:ext cx="313044" cy="369332"/>
            <a:chOff x="418816" y="1964112"/>
            <a:chExt cx="313044" cy="369332"/>
          </a:xfrm>
        </p:grpSpPr>
        <p:sp>
          <p:nvSpPr>
            <p:cNvPr id="6923" name="Google Shape;6923;p73"/>
            <p:cNvSpPr/>
            <p:nvPr/>
          </p:nvSpPr>
          <p:spPr>
            <a:xfrm>
              <a:off x="448041" y="2026177"/>
              <a:ext cx="251755" cy="263122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4" name="Google Shape;6924;p73"/>
            <p:cNvSpPr txBox="1"/>
            <p:nvPr/>
          </p:nvSpPr>
          <p:spPr>
            <a:xfrm>
              <a:off x="418816" y="1964112"/>
              <a:ext cx="313044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/>
            </a:p>
          </p:txBody>
        </p:sp>
      </p:grpSp>
      <p:sp>
        <p:nvSpPr>
          <p:cNvPr id="6925" name="Google Shape;6925;p73"/>
          <p:cNvSpPr/>
          <p:nvPr/>
        </p:nvSpPr>
        <p:spPr>
          <a:xfrm rot="5400000">
            <a:off x="1970416" y="419579"/>
            <a:ext cx="631007" cy="2235263"/>
          </a:xfrm>
          <a:prstGeom prst="ellipse">
            <a:avLst/>
          </a:prstGeom>
          <a:solidFill>
            <a:srgbClr val="47FFD0"/>
          </a:solidFill>
          <a:ln>
            <a:noFill/>
          </a:ln>
          <a:effectLst>
            <a:outerShdw blurRad="50800" rotWithShape="0" algn="tl" dir="2700000" dist="38100">
              <a:srgbClr val="009972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6" name="Google Shape;6926;p73"/>
          <p:cNvSpPr txBox="1"/>
          <p:nvPr/>
        </p:nvSpPr>
        <p:spPr>
          <a:xfrm>
            <a:off x="1336780" y="1336100"/>
            <a:ext cx="1891162" cy="509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Dijkstra’s link-state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Routing</a:t>
            </a:r>
            <a:endParaRPr/>
          </a:p>
        </p:txBody>
      </p:sp>
      <p:grpSp>
        <p:nvGrpSpPr>
          <p:cNvPr id="6927" name="Google Shape;6927;p73"/>
          <p:cNvGrpSpPr/>
          <p:nvPr/>
        </p:nvGrpSpPr>
        <p:grpSpPr>
          <a:xfrm>
            <a:off x="921872" y="5536490"/>
            <a:ext cx="687402" cy="470408"/>
            <a:chOff x="1736090" y="2893762"/>
            <a:chExt cx="565150" cy="340093"/>
          </a:xfrm>
        </p:grpSpPr>
        <p:grpSp>
          <p:nvGrpSpPr>
            <p:cNvPr id="6928" name="Google Shape;6928;p73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929" name="Google Shape;6929;p73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0" name="Google Shape;6930;p73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1" name="Google Shape;6931;p73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2" name="Google Shape;6932;p73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3" name="Google Shape;6933;p73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4" name="Google Shape;6934;p73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35" name="Google Shape;6935;p73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936" name="Google Shape;6936;p73"/>
              <p:cNvCxnSpPr>
                <a:endCxn id="6931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937" name="Google Shape;6937;p73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938" name="Google Shape;6938;p73"/>
            <p:cNvGrpSpPr/>
            <p:nvPr/>
          </p:nvGrpSpPr>
          <p:grpSpPr>
            <a:xfrm>
              <a:off x="1828502" y="2944584"/>
              <a:ext cx="374530" cy="289271"/>
              <a:chOff x="725185" y="1779875"/>
              <a:chExt cx="374530" cy="289271"/>
            </a:xfrm>
          </p:grpSpPr>
          <p:sp>
            <p:nvSpPr>
              <p:cNvPr id="6939" name="Google Shape;6939;p73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0" name="Google Shape;6940;p73"/>
              <p:cNvSpPr txBox="1"/>
              <p:nvPr/>
            </p:nvSpPr>
            <p:spPr>
              <a:xfrm>
                <a:off x="725185" y="1779875"/>
                <a:ext cx="374530" cy="289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s1</a:t>
                </a:r>
                <a:endParaRPr/>
              </a:p>
            </p:txBody>
          </p:sp>
        </p:grpSp>
      </p:grpSp>
      <p:grpSp>
        <p:nvGrpSpPr>
          <p:cNvPr id="6941" name="Google Shape;6941;p73"/>
          <p:cNvGrpSpPr/>
          <p:nvPr/>
        </p:nvGrpSpPr>
        <p:grpSpPr>
          <a:xfrm>
            <a:off x="2206593" y="5245170"/>
            <a:ext cx="687402" cy="470406"/>
            <a:chOff x="1736090" y="2893762"/>
            <a:chExt cx="565150" cy="340091"/>
          </a:xfrm>
        </p:grpSpPr>
        <p:grpSp>
          <p:nvGrpSpPr>
            <p:cNvPr id="6942" name="Google Shape;6942;p73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943" name="Google Shape;6943;p73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00" name="Google Shape;6900;p73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4" name="Google Shape;6944;p73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5" name="Google Shape;6945;p73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6" name="Google Shape;6946;p73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7" name="Google Shape;6947;p73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48" name="Google Shape;6948;p73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949" name="Google Shape;6949;p73"/>
              <p:cNvCxnSpPr>
                <a:endCxn id="6944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950" name="Google Shape;6950;p73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951" name="Google Shape;6951;p73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952" name="Google Shape;6952;p73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3" name="Google Shape;6953;p73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s2</a:t>
                </a:r>
                <a:endParaRPr/>
              </a:p>
            </p:txBody>
          </p:sp>
        </p:grpSp>
      </p:grpSp>
      <p:grpSp>
        <p:nvGrpSpPr>
          <p:cNvPr id="6954" name="Google Shape;6954;p73"/>
          <p:cNvGrpSpPr/>
          <p:nvPr/>
        </p:nvGrpSpPr>
        <p:grpSpPr>
          <a:xfrm>
            <a:off x="1910145" y="5999406"/>
            <a:ext cx="687402" cy="470406"/>
            <a:chOff x="1736090" y="2893762"/>
            <a:chExt cx="565150" cy="340091"/>
          </a:xfrm>
        </p:grpSpPr>
        <p:grpSp>
          <p:nvGrpSpPr>
            <p:cNvPr id="6955" name="Google Shape;6955;p73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956" name="Google Shape;6956;p73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98" name="Google Shape;6898;p73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7" name="Google Shape;6957;p73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8" name="Google Shape;6958;p73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59" name="Google Shape;6959;p73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0" name="Google Shape;6960;p73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1" name="Google Shape;6961;p73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962" name="Google Shape;6962;p73"/>
              <p:cNvCxnSpPr>
                <a:endCxn id="6957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963" name="Google Shape;6963;p73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964" name="Google Shape;6964;p73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965" name="Google Shape;6965;p73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66" name="Google Shape;6966;p73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s3</a:t>
                </a:r>
                <a:endParaRPr/>
              </a:p>
            </p:txBody>
          </p:sp>
        </p:grpSp>
      </p:grpSp>
      <p:grpSp>
        <p:nvGrpSpPr>
          <p:cNvPr id="6967" name="Google Shape;6967;p73"/>
          <p:cNvGrpSpPr/>
          <p:nvPr/>
        </p:nvGrpSpPr>
        <p:grpSpPr>
          <a:xfrm>
            <a:off x="3077553" y="5718280"/>
            <a:ext cx="687402" cy="470406"/>
            <a:chOff x="1736090" y="2893762"/>
            <a:chExt cx="565150" cy="340091"/>
          </a:xfrm>
        </p:grpSpPr>
        <p:grpSp>
          <p:nvGrpSpPr>
            <p:cNvPr id="6968" name="Google Shape;6968;p73"/>
            <p:cNvGrpSpPr/>
            <p:nvPr/>
          </p:nvGrpSpPr>
          <p:grpSpPr>
            <a:xfrm>
              <a:off x="1736090" y="2893762"/>
              <a:ext cx="565150" cy="292100"/>
              <a:chOff x="1871277" y="1576300"/>
              <a:chExt cx="1128371" cy="437861"/>
            </a:xfrm>
          </p:grpSpPr>
          <p:sp>
            <p:nvSpPr>
              <p:cNvPr id="6969" name="Google Shape;6969;p73"/>
              <p:cNvSpPr/>
              <p:nvPr/>
            </p:nvSpPr>
            <p:spPr>
              <a:xfrm flipH="1" rot="10800000">
                <a:off x="1874446" y="1692905"/>
                <a:ext cx="1125202" cy="321256"/>
              </a:xfrm>
              <a:prstGeom prst="ellipse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0" scaled="0"/>
              </a:gra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0" name="Google Shape;6970;p73"/>
              <p:cNvSpPr/>
              <p:nvPr/>
            </p:nvSpPr>
            <p:spPr>
              <a:xfrm>
                <a:off x="1871277" y="1740499"/>
                <a:ext cx="1128371" cy="114225"/>
              </a:xfrm>
              <a:prstGeom prst="rect">
                <a:avLst/>
              </a:prstGeom>
              <a:gradFill>
                <a:gsLst>
                  <a:gs pos="0">
                    <a:srgbClr val="262699"/>
                  </a:gs>
                  <a:gs pos="52999">
                    <a:srgbClr val="8383E0"/>
                  </a:gs>
                  <a:gs pos="100000">
                    <a:srgbClr val="262699"/>
                  </a:gs>
                </a:gsLst>
                <a:lin ang="1080000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1" name="Google Shape;6971;p73"/>
              <p:cNvSpPr/>
              <p:nvPr/>
            </p:nvSpPr>
            <p:spPr>
              <a:xfrm flipH="1" rot="10800000">
                <a:off x="1871277" y="1576300"/>
                <a:ext cx="1125200" cy="321257"/>
              </a:xfrm>
              <a:prstGeom prst="ellipse">
                <a:avLst/>
              </a:prstGeom>
              <a:solidFill>
                <a:srgbClr val="BFBFBF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2" name="Google Shape;6972;p73"/>
              <p:cNvSpPr/>
              <p:nvPr/>
            </p:nvSpPr>
            <p:spPr>
              <a:xfrm>
                <a:off x="2159708" y="1673868"/>
                <a:ext cx="548339" cy="159438"/>
              </a:xfrm>
              <a:custGeom>
                <a:rect b="b" l="l" r="r" t="t"/>
                <a:pathLst>
                  <a:path extrusionOk="0" h="1321259" w="3076069">
                    <a:moveTo>
                      <a:pt x="1537780" y="750825"/>
                    </a:moveTo>
                    <a:lnTo>
                      <a:pt x="313981" y="1321259"/>
                    </a:lnTo>
                    <a:lnTo>
                      <a:pt x="0" y="1228607"/>
                    </a:lnTo>
                    <a:lnTo>
                      <a:pt x="962613" y="837478"/>
                    </a:lnTo>
                    <a:lnTo>
                      <a:pt x="935005" y="450949"/>
                    </a:lnTo>
                    <a:lnTo>
                      <a:pt x="212596" y="119640"/>
                    </a:lnTo>
                    <a:lnTo>
                      <a:pt x="456466" y="50617"/>
                    </a:lnTo>
                    <a:lnTo>
                      <a:pt x="1528577" y="501566"/>
                    </a:lnTo>
                    <a:lnTo>
                      <a:pt x="2623695" y="0"/>
                    </a:lnTo>
                    <a:lnTo>
                      <a:pt x="2927383" y="96632"/>
                    </a:lnTo>
                    <a:lnTo>
                      <a:pt x="2131352" y="432543"/>
                    </a:lnTo>
                    <a:lnTo>
                      <a:pt x="2292399" y="920305"/>
                    </a:lnTo>
                    <a:lnTo>
                      <a:pt x="3076069" y="1228607"/>
                    </a:lnTo>
                    <a:lnTo>
                      <a:pt x="2808172" y="1316375"/>
                    </a:lnTo>
                    <a:lnTo>
                      <a:pt x="1537780" y="750825"/>
                    </a:lnTo>
                    <a:close/>
                  </a:path>
                </a:pathLst>
              </a:custGeom>
              <a:solidFill>
                <a:srgbClr val="8383E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3" name="Google Shape;6973;p73"/>
              <p:cNvSpPr/>
              <p:nvPr/>
            </p:nvSpPr>
            <p:spPr>
              <a:xfrm>
                <a:off x="2102655" y="1633412"/>
                <a:ext cx="662444" cy="111846"/>
              </a:xfrm>
              <a:custGeom>
                <a:rect b="b" l="l" r="r" t="t"/>
                <a:pathLst>
                  <a:path extrusionOk="0" h="932950" w="3723451">
                    <a:moveTo>
                      <a:pt x="0" y="228246"/>
                    </a:moveTo>
                    <a:lnTo>
                      <a:pt x="655168" y="2690"/>
                    </a:lnTo>
                    <a:lnTo>
                      <a:pt x="1855778" y="520562"/>
                    </a:lnTo>
                    <a:lnTo>
                      <a:pt x="3001174" y="0"/>
                    </a:lnTo>
                    <a:lnTo>
                      <a:pt x="3723451" y="207149"/>
                    </a:lnTo>
                    <a:lnTo>
                      <a:pt x="3186079" y="461874"/>
                    </a:lnTo>
                    <a:lnTo>
                      <a:pt x="3013067" y="393200"/>
                    </a:lnTo>
                    <a:lnTo>
                      <a:pt x="1876873" y="932950"/>
                    </a:lnTo>
                    <a:lnTo>
                      <a:pt x="711613" y="413055"/>
                    </a:lnTo>
                    <a:lnTo>
                      <a:pt x="523214" y="469166"/>
                    </a:lnTo>
                    <a:lnTo>
                      <a:pt x="0" y="228246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4" name="Google Shape;6974;p73"/>
              <p:cNvSpPr/>
              <p:nvPr/>
            </p:nvSpPr>
            <p:spPr>
              <a:xfrm>
                <a:off x="2536889" y="1728599"/>
                <a:ext cx="244057" cy="97568"/>
              </a:xfrm>
              <a:custGeom>
                <a:rect b="b" l="l" r="r" t="t"/>
                <a:pathLst>
                  <a:path extrusionOk="0" h="809868" w="1366596">
                    <a:moveTo>
                      <a:pt x="0" y="0"/>
                    </a:moveTo>
                    <a:lnTo>
                      <a:pt x="1366596" y="625807"/>
                    </a:lnTo>
                    <a:lnTo>
                      <a:pt x="865050" y="809868"/>
                    </a:lnTo>
                    <a:lnTo>
                      <a:pt x="4601" y="427942"/>
                    </a:lnTo>
                    <a:cubicBezTo>
                      <a:pt x="-1535" y="105836"/>
                      <a:pt x="1534" y="142647"/>
                      <a:pt x="0" y="0"/>
                    </a:cubicBez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75" name="Google Shape;6975;p73"/>
              <p:cNvSpPr/>
              <p:nvPr/>
            </p:nvSpPr>
            <p:spPr>
              <a:xfrm>
                <a:off x="2089977" y="1730980"/>
                <a:ext cx="240888" cy="95187"/>
              </a:xfrm>
              <a:custGeom>
                <a:rect b="b" l="l" r="r" t="t"/>
                <a:pathLst>
                  <a:path extrusionOk="0" h="791462" w="1348191">
                    <a:moveTo>
                      <a:pt x="1329786" y="0"/>
                    </a:moveTo>
                    <a:lnTo>
                      <a:pt x="1348191" y="381926"/>
                    </a:lnTo>
                    <a:lnTo>
                      <a:pt x="487742" y="791462"/>
                    </a:lnTo>
                    <a:lnTo>
                      <a:pt x="0" y="612002"/>
                    </a:lnTo>
                    <a:lnTo>
                      <a:pt x="1329786" y="0"/>
                    </a:lnTo>
                    <a:close/>
                  </a:path>
                </a:pathLst>
              </a:custGeom>
              <a:solidFill>
                <a:srgbClr val="262699"/>
              </a:solidFill>
              <a:ln>
                <a:noFill/>
              </a:ln>
              <a:effectLst>
                <a:outerShdw blurRad="40000" rotWithShape="0" dir="5400000" dist="23000">
                  <a:srgbClr val="000000">
                    <a:alpha val="34901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6976" name="Google Shape;6976;p73"/>
              <p:cNvCxnSpPr>
                <a:endCxn id="6971" idx="2"/>
              </p:cNvCxnSpPr>
              <p:nvPr/>
            </p:nvCxnSpPr>
            <p:spPr>
              <a:xfrm rot="10800000">
                <a:off x="1871277" y="1736929"/>
                <a:ext cx="3300" cy="12360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  <p:cxnSp>
            <p:nvCxnSpPr>
              <p:cNvPr id="6977" name="Google Shape;6977;p73"/>
              <p:cNvCxnSpPr/>
              <p:nvPr/>
            </p:nvCxnSpPr>
            <p:spPr>
              <a:xfrm rot="10800000">
                <a:off x="2996477" y="1733359"/>
                <a:ext cx="3171" cy="123743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40005" rotWithShape="0" algn="tl" dir="5400000" dist="19939">
                  <a:srgbClr val="000000">
                    <a:alpha val="37647"/>
                  </a:srgbClr>
                </a:outerShdw>
              </a:effectLst>
            </p:spPr>
          </p:cxnSp>
        </p:grpSp>
        <p:grpSp>
          <p:nvGrpSpPr>
            <p:cNvPr id="6978" name="Google Shape;6978;p73"/>
            <p:cNvGrpSpPr/>
            <p:nvPr/>
          </p:nvGrpSpPr>
          <p:grpSpPr>
            <a:xfrm>
              <a:off x="1828502" y="2944584"/>
              <a:ext cx="374531" cy="289269"/>
              <a:chOff x="725185" y="1779875"/>
              <a:chExt cx="374531" cy="289269"/>
            </a:xfrm>
          </p:grpSpPr>
          <p:sp>
            <p:nvSpPr>
              <p:cNvPr id="6979" name="Google Shape;6979;p73"/>
              <p:cNvSpPr/>
              <p:nvPr/>
            </p:nvSpPr>
            <p:spPr>
              <a:xfrm>
                <a:off x="741398" y="1850752"/>
                <a:ext cx="356365" cy="168450"/>
              </a:xfrm>
              <a:prstGeom prst="ellipse">
                <a:avLst/>
              </a:prstGeom>
              <a:solidFill>
                <a:schemeClr val="lt1">
                  <a:alpha val="75686"/>
                </a:scheme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0" name="Google Shape;6980;p73"/>
              <p:cNvSpPr txBox="1"/>
              <p:nvPr/>
            </p:nvSpPr>
            <p:spPr>
              <a:xfrm>
                <a:off x="725185" y="1779875"/>
                <a:ext cx="374531" cy="28926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s4</a:t>
                </a:r>
                <a:endParaRPr/>
              </a:p>
            </p:txBody>
          </p:sp>
        </p:grpSp>
      </p:grpSp>
      <p:cxnSp>
        <p:nvCxnSpPr>
          <p:cNvPr id="6981" name="Google Shape;6981;p73"/>
          <p:cNvCxnSpPr/>
          <p:nvPr/>
        </p:nvCxnSpPr>
        <p:spPr>
          <a:xfrm>
            <a:off x="2475946" y="4898482"/>
            <a:ext cx="906274" cy="769733"/>
          </a:xfrm>
          <a:prstGeom prst="straightConnector1">
            <a:avLst/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descr="underline_base" id="6982" name="Google Shape;698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0274" y="702064"/>
            <a:ext cx="8154854" cy="193624"/>
          </a:xfrm>
          <a:prstGeom prst="rect">
            <a:avLst/>
          </a:prstGeom>
          <a:noFill/>
          <a:ln>
            <a:noFill/>
          </a:ln>
        </p:spPr>
      </p:pic>
      <p:sp>
        <p:nvSpPr>
          <p:cNvPr id="6983" name="Google Shape;6983;p73"/>
          <p:cNvSpPr txBox="1"/>
          <p:nvPr/>
        </p:nvSpPr>
        <p:spPr>
          <a:xfrm>
            <a:off x="354145" y="177332"/>
            <a:ext cx="8642801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SDN: control/data plane interaction example</a:t>
            </a:r>
            <a:endParaRPr/>
          </a:p>
        </p:txBody>
      </p:sp>
      <p:grpSp>
        <p:nvGrpSpPr>
          <p:cNvPr id="6984" name="Google Shape;6984;p73"/>
          <p:cNvGrpSpPr/>
          <p:nvPr/>
        </p:nvGrpSpPr>
        <p:grpSpPr>
          <a:xfrm>
            <a:off x="5359418" y="2228890"/>
            <a:ext cx="3388878" cy="1357349"/>
            <a:chOff x="5313965" y="1301119"/>
            <a:chExt cx="3388878" cy="1357349"/>
          </a:xfrm>
        </p:grpSpPr>
        <p:sp>
          <p:nvSpPr>
            <p:cNvPr id="6985" name="Google Shape;6985;p73"/>
            <p:cNvSpPr txBox="1"/>
            <p:nvPr/>
          </p:nvSpPr>
          <p:spPr>
            <a:xfrm>
              <a:off x="5654651" y="1315023"/>
              <a:ext cx="3048192" cy="13434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link state routing app interacts with flow-table-computation component in SDN controller, which computes new flow tables needed</a:t>
              </a:r>
              <a:endParaRPr/>
            </a:p>
          </p:txBody>
        </p:sp>
        <p:grpSp>
          <p:nvGrpSpPr>
            <p:cNvPr id="6986" name="Google Shape;6986;p7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6987" name="Google Shape;6987;p73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88" name="Google Shape;6988;p73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5</a:t>
                </a:r>
                <a:endParaRPr/>
              </a:p>
            </p:txBody>
          </p:sp>
        </p:grpSp>
      </p:grpSp>
      <p:grpSp>
        <p:nvGrpSpPr>
          <p:cNvPr id="6989" name="Google Shape;6989;p73"/>
          <p:cNvGrpSpPr/>
          <p:nvPr/>
        </p:nvGrpSpPr>
        <p:grpSpPr>
          <a:xfrm>
            <a:off x="5450329" y="3736844"/>
            <a:ext cx="3388878" cy="858751"/>
            <a:chOff x="5313965" y="1301119"/>
            <a:chExt cx="3388878" cy="858751"/>
          </a:xfrm>
        </p:grpSpPr>
        <p:sp>
          <p:nvSpPr>
            <p:cNvPr id="6990" name="Google Shape;6990;p73"/>
            <p:cNvSpPr txBox="1"/>
            <p:nvPr/>
          </p:nvSpPr>
          <p:spPr>
            <a:xfrm>
              <a:off x="5654651" y="1315023"/>
              <a:ext cx="3048192" cy="844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000000"/>
                  </a:solidFill>
                  <a:latin typeface="Gill Sans"/>
                  <a:ea typeface="Gill Sans"/>
                  <a:cs typeface="Gill Sans"/>
                  <a:sym typeface="Gill Sans"/>
                </a:rPr>
                <a:t>Controller uses OpenFlow to install new tables in switches that need updating</a:t>
              </a:r>
              <a:endParaRPr/>
            </a:p>
          </p:txBody>
        </p:sp>
        <p:grpSp>
          <p:nvGrpSpPr>
            <p:cNvPr id="6991" name="Google Shape;6991;p73"/>
            <p:cNvGrpSpPr/>
            <p:nvPr/>
          </p:nvGrpSpPr>
          <p:grpSpPr>
            <a:xfrm>
              <a:off x="5313965" y="1301119"/>
              <a:ext cx="313044" cy="369332"/>
              <a:chOff x="418816" y="1964112"/>
              <a:chExt cx="289705" cy="369332"/>
            </a:xfrm>
          </p:grpSpPr>
          <p:sp>
            <p:nvSpPr>
              <p:cNvPr id="6992" name="Google Shape;6992;p73"/>
              <p:cNvSpPr/>
              <p:nvPr/>
            </p:nvSpPr>
            <p:spPr>
              <a:xfrm>
                <a:off x="448041" y="2026177"/>
                <a:ext cx="251755" cy="263122"/>
              </a:xfrm>
              <a:prstGeom prst="ellipse">
                <a:avLst/>
              </a:prstGeom>
              <a:solidFill>
                <a:schemeClr val="lt1"/>
              </a:solidFill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993" name="Google Shape;6993;p73"/>
              <p:cNvSpPr txBox="1"/>
              <p:nvPr/>
            </p:nvSpPr>
            <p:spPr>
              <a:xfrm>
                <a:off x="418816" y="1964112"/>
                <a:ext cx="289705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6</a:t>
                </a:r>
                <a:endParaRPr/>
              </a:p>
            </p:txBody>
          </p:sp>
        </p:grpSp>
      </p:grpSp>
      <p:sp>
        <p:nvSpPr>
          <p:cNvPr id="6994" name="Google Shape;6994;p7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6995" name="Google Shape;6995;p7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9" name="Shape 6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0" name="Google Shape;7000;p74"/>
          <p:cNvSpPr/>
          <p:nvPr/>
        </p:nvSpPr>
        <p:spPr>
          <a:xfrm>
            <a:off x="441164" y="2526628"/>
            <a:ext cx="5253789" cy="2392948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1" name="Google Shape;7001;p74"/>
          <p:cNvSpPr/>
          <p:nvPr/>
        </p:nvSpPr>
        <p:spPr>
          <a:xfrm>
            <a:off x="2099837" y="2566732"/>
            <a:ext cx="3421328" cy="1774553"/>
          </a:xfrm>
          <a:prstGeom prst="roundRect">
            <a:avLst>
              <a:gd fmla="val 16667" name="adj"/>
            </a:avLst>
          </a:prstGeom>
          <a:solidFill>
            <a:srgbClr val="008000"/>
          </a:solidFill>
          <a:ln cap="flat" cmpd="sng" w="12700">
            <a:solidFill>
              <a:srgbClr val="60C89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CCFFCC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02" name="Google Shape;7002;p74"/>
          <p:cNvGrpSpPr/>
          <p:nvPr/>
        </p:nvGrpSpPr>
        <p:grpSpPr>
          <a:xfrm>
            <a:off x="2163980" y="3041095"/>
            <a:ext cx="991851" cy="563864"/>
            <a:chOff x="-2789389" y="3644860"/>
            <a:chExt cx="991851" cy="563864"/>
          </a:xfrm>
        </p:grpSpPr>
        <p:sp>
          <p:nvSpPr>
            <p:cNvPr id="7003" name="Google Shape;7003;p7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>
                <a:gd fmla="val 16667" name="adj"/>
              </a:avLst>
            </a:prstGeom>
            <a:solidFill>
              <a:srgbClr val="CCFFCC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4" name="Google Shape;7004;p74"/>
            <p:cNvSpPr txBox="1"/>
            <p:nvPr/>
          </p:nvSpPr>
          <p:spPr>
            <a:xfrm>
              <a:off x="-2789389" y="3644860"/>
              <a:ext cx="991851" cy="5168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topology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manager</a:t>
              </a:r>
              <a:endParaRPr/>
            </a:p>
          </p:txBody>
        </p:sp>
      </p:grpSp>
      <p:sp>
        <p:nvSpPr>
          <p:cNvPr id="7005" name="Google Shape;7005;p74"/>
          <p:cNvSpPr txBox="1"/>
          <p:nvPr/>
        </p:nvSpPr>
        <p:spPr>
          <a:xfrm>
            <a:off x="2501202" y="2675114"/>
            <a:ext cx="2846484" cy="2778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Basic Network Service Functions</a:t>
            </a:r>
            <a:endParaRPr/>
          </a:p>
        </p:txBody>
      </p:sp>
      <p:grpSp>
        <p:nvGrpSpPr>
          <p:cNvPr id="7006" name="Google Shape;7006;p74"/>
          <p:cNvGrpSpPr/>
          <p:nvPr/>
        </p:nvGrpSpPr>
        <p:grpSpPr>
          <a:xfrm>
            <a:off x="441163" y="1938421"/>
            <a:ext cx="5160211" cy="515156"/>
            <a:chOff x="1045007" y="1459973"/>
            <a:chExt cx="6401028" cy="554537"/>
          </a:xfrm>
        </p:grpSpPr>
        <p:sp>
          <p:nvSpPr>
            <p:cNvPr id="7007" name="Google Shape;7007;p74"/>
            <p:cNvSpPr/>
            <p:nvPr/>
          </p:nvSpPr>
          <p:spPr>
            <a:xfrm>
              <a:off x="1045007" y="1459973"/>
              <a:ext cx="6401028" cy="554537"/>
            </a:xfrm>
            <a:prstGeom prst="roundRect">
              <a:avLst>
                <a:gd fmla="val 16667" name="adj"/>
              </a:avLst>
            </a:prstGeom>
            <a:solidFill>
              <a:srgbClr val="60C89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08" name="Google Shape;7008;p74"/>
            <p:cNvGrpSpPr/>
            <p:nvPr/>
          </p:nvGrpSpPr>
          <p:grpSpPr>
            <a:xfrm>
              <a:off x="2827550" y="1535145"/>
              <a:ext cx="2597382" cy="375164"/>
              <a:chOff x="2793561" y="3559145"/>
              <a:chExt cx="2597382" cy="375164"/>
            </a:xfrm>
          </p:grpSpPr>
          <p:sp>
            <p:nvSpPr>
              <p:cNvPr id="7009" name="Google Shape;7009;p74"/>
              <p:cNvSpPr/>
              <p:nvPr/>
            </p:nvSpPr>
            <p:spPr>
              <a:xfrm>
                <a:off x="2793561" y="3559145"/>
                <a:ext cx="2597382" cy="375164"/>
              </a:xfrm>
              <a:prstGeom prst="roundRect">
                <a:avLst>
                  <a:gd fmla="val 16667" name="adj"/>
                </a:avLst>
              </a:prstGeom>
              <a:solidFill>
                <a:srgbClr val="008000"/>
              </a:solidFill>
              <a:ln cap="flat" cmpd="sng" w="12700">
                <a:solidFill>
                  <a:srgbClr val="60C89B"/>
                </a:solidFill>
                <a:prstDash val="solid"/>
                <a:round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2745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600"/>
                  <a:buFont typeface="Arial"/>
                  <a:buNone/>
                </a:pPr>
                <a:r>
                  <a:t/>
                </a:r>
                <a:endParaRPr b="0" i="0" sz="16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10" name="Google Shape;7010;p74"/>
              <p:cNvSpPr txBox="1"/>
              <p:nvPr/>
            </p:nvSpPr>
            <p:spPr>
              <a:xfrm>
                <a:off x="3410430" y="3583293"/>
                <a:ext cx="1560720" cy="3308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125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REST    API</a:t>
                </a:r>
                <a:endParaRPr/>
              </a:p>
            </p:txBody>
          </p:sp>
        </p:grpSp>
      </p:grpSp>
      <p:sp>
        <p:nvSpPr>
          <p:cNvPr id="7011" name="Google Shape;7011;p74"/>
          <p:cNvSpPr/>
          <p:nvPr/>
        </p:nvSpPr>
        <p:spPr>
          <a:xfrm>
            <a:off x="427796" y="4998554"/>
            <a:ext cx="5293895" cy="627346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12" name="Google Shape;7012;p74"/>
          <p:cNvGrpSpPr/>
          <p:nvPr/>
        </p:nvGrpSpPr>
        <p:grpSpPr>
          <a:xfrm>
            <a:off x="1297733" y="5114776"/>
            <a:ext cx="1410942" cy="456940"/>
            <a:chOff x="2740484" y="4054371"/>
            <a:chExt cx="1574963" cy="373904"/>
          </a:xfrm>
        </p:grpSpPr>
        <p:sp>
          <p:nvSpPr>
            <p:cNvPr id="7013" name="Google Shape;7013;p74"/>
            <p:cNvSpPr/>
            <p:nvPr/>
          </p:nvSpPr>
          <p:spPr>
            <a:xfrm>
              <a:off x="2785250" y="4054371"/>
              <a:ext cx="1530197" cy="373904"/>
            </a:xfrm>
            <a:prstGeom prst="rect">
              <a:avLst/>
            </a:prstGeom>
            <a:solidFill>
              <a:srgbClr val="008000"/>
            </a:solidFill>
            <a:ln cap="flat" cmpd="sng" w="12700">
              <a:solidFill>
                <a:srgbClr val="47FFD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chemeClr val="lt1">
                  <a:alpha val="42745"/>
                </a:scheme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4" name="Google Shape;7014;p74"/>
            <p:cNvSpPr txBox="1"/>
            <p:nvPr/>
          </p:nvSpPr>
          <p:spPr>
            <a:xfrm>
              <a:off x="2740484" y="4076248"/>
              <a:ext cx="1462059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OpenFlow 1.0</a:t>
              </a:r>
              <a:endParaRPr/>
            </a:p>
          </p:txBody>
        </p:sp>
      </p:grpSp>
      <p:sp>
        <p:nvSpPr>
          <p:cNvPr id="7015" name="Google Shape;7015;p74"/>
          <p:cNvSpPr txBox="1"/>
          <p:nvPr/>
        </p:nvSpPr>
        <p:spPr>
          <a:xfrm>
            <a:off x="2783284" y="4825720"/>
            <a:ext cx="533066" cy="7146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8000"/>
                </a:solidFill>
                <a:latin typeface="Arial"/>
                <a:ea typeface="Arial"/>
                <a:cs typeface="Arial"/>
                <a:sym typeface="Arial"/>
              </a:rPr>
              <a:t>…</a:t>
            </a:r>
            <a:endParaRPr/>
          </a:p>
        </p:txBody>
      </p:sp>
      <p:grpSp>
        <p:nvGrpSpPr>
          <p:cNvPr id="7016" name="Google Shape;7016;p74"/>
          <p:cNvGrpSpPr/>
          <p:nvPr/>
        </p:nvGrpSpPr>
        <p:grpSpPr>
          <a:xfrm>
            <a:off x="3430771" y="5114776"/>
            <a:ext cx="811437" cy="433015"/>
            <a:chOff x="5082411" y="4394035"/>
            <a:chExt cx="905766" cy="354327"/>
          </a:xfrm>
        </p:grpSpPr>
        <p:sp>
          <p:nvSpPr>
            <p:cNvPr id="7017" name="Google Shape;7017;p74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cap="flat" cmpd="sng" w="12700">
              <a:solidFill>
                <a:srgbClr val="47FFD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chemeClr val="lt1">
                  <a:alpha val="42745"/>
                </a:scheme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8" name="Google Shape;7018;p74"/>
            <p:cNvSpPr txBox="1"/>
            <p:nvPr/>
          </p:nvSpPr>
          <p:spPr>
            <a:xfrm>
              <a:off x="5121486" y="4394035"/>
              <a:ext cx="774571" cy="354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SNMP</a:t>
              </a:r>
              <a:endParaRPr/>
            </a:p>
          </p:txBody>
        </p:sp>
      </p:grpSp>
      <p:grpSp>
        <p:nvGrpSpPr>
          <p:cNvPr id="7019" name="Google Shape;7019;p74"/>
          <p:cNvGrpSpPr/>
          <p:nvPr/>
        </p:nvGrpSpPr>
        <p:grpSpPr>
          <a:xfrm>
            <a:off x="4289994" y="5109661"/>
            <a:ext cx="864376" cy="467213"/>
            <a:chOff x="5023318" y="4394035"/>
            <a:chExt cx="964859" cy="382310"/>
          </a:xfrm>
        </p:grpSpPr>
        <p:sp>
          <p:nvSpPr>
            <p:cNvPr id="7020" name="Google Shape;7020;p74"/>
            <p:cNvSpPr/>
            <p:nvPr/>
          </p:nvSpPr>
          <p:spPr>
            <a:xfrm>
              <a:off x="5082411" y="4394035"/>
              <a:ext cx="905766" cy="354327"/>
            </a:xfrm>
            <a:prstGeom prst="rect">
              <a:avLst/>
            </a:prstGeom>
            <a:solidFill>
              <a:srgbClr val="008000"/>
            </a:solidFill>
            <a:ln cap="flat" cmpd="sng" w="12700">
              <a:solidFill>
                <a:srgbClr val="47FFD0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chemeClr val="lt1">
                  <a:alpha val="42745"/>
                </a:scheme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1" name="Google Shape;7021;p74"/>
            <p:cNvSpPr txBox="1"/>
            <p:nvPr/>
          </p:nvSpPr>
          <p:spPr>
            <a:xfrm>
              <a:off x="5023318" y="4437791"/>
              <a:ext cx="903012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OVSDB</a:t>
              </a:r>
              <a:endParaRPr/>
            </a:p>
          </p:txBody>
        </p:sp>
      </p:grpSp>
      <p:grpSp>
        <p:nvGrpSpPr>
          <p:cNvPr id="7022" name="Google Shape;7022;p74"/>
          <p:cNvGrpSpPr/>
          <p:nvPr/>
        </p:nvGrpSpPr>
        <p:grpSpPr>
          <a:xfrm>
            <a:off x="2704254" y="3663505"/>
            <a:ext cx="1022911" cy="563864"/>
            <a:chOff x="-2804918" y="3644860"/>
            <a:chExt cx="1022911" cy="563864"/>
          </a:xfrm>
        </p:grpSpPr>
        <p:sp>
          <p:nvSpPr>
            <p:cNvPr id="7023" name="Google Shape;7023;p7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>
                <a:gd fmla="val 16667" name="adj"/>
              </a:avLst>
            </a:prstGeom>
            <a:solidFill>
              <a:srgbClr val="CCFFCC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4" name="Google Shape;7024;p74"/>
            <p:cNvSpPr txBox="1"/>
            <p:nvPr/>
          </p:nvSpPr>
          <p:spPr>
            <a:xfrm>
              <a:off x="-2804918" y="3644860"/>
              <a:ext cx="1022911" cy="551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forwarding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manager</a:t>
              </a:r>
              <a:endParaRPr/>
            </a:p>
          </p:txBody>
        </p:sp>
      </p:grpSp>
      <p:grpSp>
        <p:nvGrpSpPr>
          <p:cNvPr id="7025" name="Google Shape;7025;p74"/>
          <p:cNvGrpSpPr/>
          <p:nvPr/>
        </p:nvGrpSpPr>
        <p:grpSpPr>
          <a:xfrm>
            <a:off x="3312541" y="3029086"/>
            <a:ext cx="975975" cy="563864"/>
            <a:chOff x="-2789389" y="3644860"/>
            <a:chExt cx="975975" cy="563864"/>
          </a:xfrm>
        </p:grpSpPr>
        <p:sp>
          <p:nvSpPr>
            <p:cNvPr id="7026" name="Google Shape;7026;p7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>
                <a:gd fmla="val 16667" name="adj"/>
              </a:avLst>
            </a:prstGeom>
            <a:solidFill>
              <a:srgbClr val="CCFFCC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7" name="Google Shape;7027;p74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switch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manager</a:t>
              </a:r>
              <a:endParaRPr/>
            </a:p>
          </p:txBody>
        </p:sp>
      </p:grpSp>
      <p:grpSp>
        <p:nvGrpSpPr>
          <p:cNvPr id="7028" name="Google Shape;7028;p74"/>
          <p:cNvGrpSpPr/>
          <p:nvPr/>
        </p:nvGrpSpPr>
        <p:grpSpPr>
          <a:xfrm>
            <a:off x="3913381" y="3651496"/>
            <a:ext cx="975975" cy="563864"/>
            <a:chOff x="-2789389" y="3644860"/>
            <a:chExt cx="975975" cy="563864"/>
          </a:xfrm>
        </p:grpSpPr>
        <p:sp>
          <p:nvSpPr>
            <p:cNvPr id="7029" name="Google Shape;7029;p7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>
                <a:gd fmla="val 16667" name="adj"/>
              </a:avLst>
            </a:prstGeom>
            <a:solidFill>
              <a:srgbClr val="CCFFCC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0" name="Google Shape;7030;p74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manager</a:t>
              </a:r>
              <a:endParaRPr/>
            </a:p>
          </p:txBody>
        </p:sp>
      </p:grpSp>
      <p:grpSp>
        <p:nvGrpSpPr>
          <p:cNvPr id="7031" name="Google Shape;7031;p74"/>
          <p:cNvGrpSpPr/>
          <p:nvPr/>
        </p:nvGrpSpPr>
        <p:grpSpPr>
          <a:xfrm>
            <a:off x="4466158" y="3017077"/>
            <a:ext cx="975975" cy="563864"/>
            <a:chOff x="-2789389" y="3644860"/>
            <a:chExt cx="975975" cy="563864"/>
          </a:xfrm>
        </p:grpSpPr>
        <p:sp>
          <p:nvSpPr>
            <p:cNvPr id="7032" name="Google Shape;7032;p74"/>
            <p:cNvSpPr/>
            <p:nvPr/>
          </p:nvSpPr>
          <p:spPr>
            <a:xfrm>
              <a:off x="-2789389" y="3656869"/>
              <a:ext cx="975975" cy="551855"/>
            </a:xfrm>
            <a:prstGeom prst="roundRect">
              <a:avLst>
                <a:gd fmla="val 16667" name="adj"/>
              </a:avLst>
            </a:prstGeom>
            <a:solidFill>
              <a:srgbClr val="CCFFCC"/>
            </a:solidFill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3" name="Google Shape;7033;p74"/>
            <p:cNvSpPr txBox="1"/>
            <p:nvPr/>
          </p:nvSpPr>
          <p:spPr>
            <a:xfrm>
              <a:off x="-2744868" y="3644860"/>
              <a:ext cx="902811" cy="551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stats</a:t>
              </a:r>
              <a:endParaRPr/>
            </a:p>
            <a:p>
              <a:pPr indent="0" lvl="0" marL="0" marR="0" rtl="0" algn="ctr">
                <a:lnSpc>
                  <a:spcPct val="12857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manager</a:t>
              </a:r>
              <a:endParaRPr/>
            </a:p>
          </p:txBody>
        </p:sp>
      </p:grpSp>
      <p:sp>
        <p:nvSpPr>
          <p:cNvPr id="7034" name="Google Shape;7034;p74"/>
          <p:cNvSpPr/>
          <p:nvPr/>
        </p:nvSpPr>
        <p:spPr>
          <a:xfrm>
            <a:off x="561484" y="2566733"/>
            <a:ext cx="1470518" cy="1766072"/>
          </a:xfrm>
          <a:prstGeom prst="roundRect">
            <a:avLst>
              <a:gd fmla="val 16667" name="adj"/>
            </a:avLst>
          </a:prstGeom>
          <a:solidFill>
            <a:srgbClr val="008000"/>
          </a:solidFill>
          <a:ln cap="flat" cmpd="sng" w="12700">
            <a:solidFill>
              <a:srgbClr val="60C89B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CCFFCC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5" name="Google Shape;7035;p74"/>
          <p:cNvSpPr txBox="1"/>
          <p:nvPr/>
        </p:nvSpPr>
        <p:spPr>
          <a:xfrm>
            <a:off x="604415" y="2578421"/>
            <a:ext cx="1375017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Network service apps </a:t>
            </a:r>
            <a:endParaRPr/>
          </a:p>
        </p:txBody>
      </p:sp>
      <p:grpSp>
        <p:nvGrpSpPr>
          <p:cNvPr id="7036" name="Google Shape;7036;p74"/>
          <p:cNvGrpSpPr/>
          <p:nvPr/>
        </p:nvGrpSpPr>
        <p:grpSpPr>
          <a:xfrm>
            <a:off x="561479" y="4412544"/>
            <a:ext cx="5013159" cy="404700"/>
            <a:chOff x="1092699" y="3559145"/>
            <a:chExt cx="6178678" cy="404700"/>
          </a:xfrm>
        </p:grpSpPr>
        <p:sp>
          <p:nvSpPr>
            <p:cNvPr id="7037" name="Google Shape;7037;p74"/>
            <p:cNvSpPr/>
            <p:nvPr/>
          </p:nvSpPr>
          <p:spPr>
            <a:xfrm>
              <a:off x="1092699" y="3559145"/>
              <a:ext cx="6178678" cy="404700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8" name="Google Shape;7038;p74"/>
            <p:cNvSpPr txBox="1"/>
            <p:nvPr/>
          </p:nvSpPr>
          <p:spPr>
            <a:xfrm>
              <a:off x="2426534" y="3588680"/>
              <a:ext cx="3800001" cy="3257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2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Service Abstraction Layer (SAL)</a:t>
              </a:r>
              <a:endParaRPr/>
            </a:p>
          </p:txBody>
        </p:sp>
      </p:grpSp>
      <p:cxnSp>
        <p:nvCxnSpPr>
          <p:cNvPr id="7039" name="Google Shape;7039;p74"/>
          <p:cNvCxnSpPr/>
          <p:nvPr/>
        </p:nvCxnSpPr>
        <p:spPr>
          <a:xfrm>
            <a:off x="1016318" y="3561284"/>
            <a:ext cx="0" cy="919152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664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0" name="Google Shape;7040;p74"/>
          <p:cNvCxnSpPr/>
          <p:nvPr/>
        </p:nvCxnSpPr>
        <p:spPr>
          <a:xfrm>
            <a:off x="1632306" y="4032908"/>
            <a:ext cx="0" cy="388921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00664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1" name="Google Shape;7041;p74"/>
          <p:cNvCxnSpPr/>
          <p:nvPr/>
        </p:nvCxnSpPr>
        <p:spPr>
          <a:xfrm>
            <a:off x="2658231" y="3604959"/>
            <a:ext cx="0" cy="83712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CCFF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2" name="Google Shape;7042;p74"/>
          <p:cNvCxnSpPr/>
          <p:nvPr/>
        </p:nvCxnSpPr>
        <p:spPr>
          <a:xfrm>
            <a:off x="4988035" y="3580519"/>
            <a:ext cx="0" cy="908139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CCFF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3" name="Google Shape;7043;p74"/>
          <p:cNvCxnSpPr/>
          <p:nvPr/>
        </p:nvCxnSpPr>
        <p:spPr>
          <a:xfrm>
            <a:off x="3792442" y="3590225"/>
            <a:ext cx="0" cy="851854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CCFF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4" name="Google Shape;7044;p74"/>
          <p:cNvCxnSpPr/>
          <p:nvPr/>
        </p:nvCxnSpPr>
        <p:spPr>
          <a:xfrm>
            <a:off x="4400399" y="4209886"/>
            <a:ext cx="0" cy="278772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CCFF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5" name="Google Shape;7045;p74"/>
          <p:cNvCxnSpPr/>
          <p:nvPr/>
        </p:nvCxnSpPr>
        <p:spPr>
          <a:xfrm>
            <a:off x="3218224" y="4215360"/>
            <a:ext cx="0" cy="226719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rgbClr val="CCFFCC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46" name="Google Shape;7046;p74"/>
          <p:cNvCxnSpPr/>
          <p:nvPr/>
        </p:nvCxnSpPr>
        <p:spPr>
          <a:xfrm>
            <a:off x="467901" y="5681579"/>
            <a:ext cx="5186947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047" name="Google Shape;7047;p74"/>
          <p:cNvCxnSpPr/>
          <p:nvPr/>
        </p:nvCxnSpPr>
        <p:spPr>
          <a:xfrm>
            <a:off x="454533" y="1871579"/>
            <a:ext cx="5026526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grpSp>
        <p:nvGrpSpPr>
          <p:cNvPr id="7048" name="Google Shape;7048;p74"/>
          <p:cNvGrpSpPr/>
          <p:nvPr/>
        </p:nvGrpSpPr>
        <p:grpSpPr>
          <a:xfrm>
            <a:off x="629185" y="3141575"/>
            <a:ext cx="1108720" cy="553739"/>
            <a:chOff x="-1602715" y="2206422"/>
            <a:chExt cx="1179425" cy="631007"/>
          </a:xfrm>
        </p:grpSpPr>
        <p:sp>
          <p:nvSpPr>
            <p:cNvPr id="7049" name="Google Shape;7049;p74"/>
            <p:cNvSpPr/>
            <p:nvPr/>
          </p:nvSpPr>
          <p:spPr>
            <a:xfrm rot="5400000">
              <a:off x="-1328506" y="1932213"/>
              <a:ext cx="631007" cy="1179425"/>
            </a:xfrm>
            <a:prstGeom prst="ellipse">
              <a:avLst/>
            </a:prstGeom>
            <a:solidFill>
              <a:srgbClr val="47FFD0"/>
            </a:solidFill>
            <a:ln>
              <a:noFill/>
            </a:ln>
            <a:effectLst>
              <a:outerShdw blurRad="50800" rotWithShape="0" algn="tl" dir="2700000" dist="38100">
                <a:srgbClr val="009972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0" name="Google Shape;7050;p74"/>
            <p:cNvSpPr txBox="1"/>
            <p:nvPr/>
          </p:nvSpPr>
          <p:spPr>
            <a:xfrm>
              <a:off x="-1381328" y="2261840"/>
              <a:ext cx="763425" cy="4837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Control</a:t>
              </a:r>
              <a:endParaRPr/>
            </a:p>
          </p:txBody>
        </p:sp>
      </p:grpSp>
      <p:sp>
        <p:nvSpPr>
          <p:cNvPr id="7051" name="Google Shape;7051;p74"/>
          <p:cNvSpPr/>
          <p:nvPr/>
        </p:nvSpPr>
        <p:spPr>
          <a:xfrm rot="5400000">
            <a:off x="1237809" y="3522133"/>
            <a:ext cx="534744" cy="905600"/>
          </a:xfrm>
          <a:prstGeom prst="ellipse">
            <a:avLst/>
          </a:prstGeom>
          <a:solidFill>
            <a:srgbClr val="47FFD0"/>
          </a:solidFill>
          <a:ln>
            <a:noFill/>
          </a:ln>
          <a:effectLst>
            <a:outerShdw blurRad="50800" rotWithShape="0" algn="tl" dir="2700000" dist="38100">
              <a:srgbClr val="009972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52" name="Google Shape;7052;p74"/>
          <p:cNvGrpSpPr/>
          <p:nvPr/>
        </p:nvGrpSpPr>
        <p:grpSpPr>
          <a:xfrm>
            <a:off x="1181541" y="1016000"/>
            <a:ext cx="3296896" cy="785006"/>
            <a:chOff x="2625316" y="928382"/>
            <a:chExt cx="3262118" cy="779044"/>
          </a:xfrm>
        </p:grpSpPr>
        <p:grpSp>
          <p:nvGrpSpPr>
            <p:cNvPr id="7053" name="Google Shape;7053;p74"/>
            <p:cNvGrpSpPr/>
            <p:nvPr/>
          </p:nvGrpSpPr>
          <p:grpSpPr>
            <a:xfrm>
              <a:off x="2625316" y="1073061"/>
              <a:ext cx="1442229" cy="631007"/>
              <a:chOff x="9766434" y="1112781"/>
              <a:chExt cx="1442229" cy="631007"/>
            </a:xfrm>
          </p:grpSpPr>
          <p:sp>
            <p:nvSpPr>
              <p:cNvPr id="7054" name="Google Shape;7054;p74"/>
              <p:cNvSpPr/>
              <p:nvPr/>
            </p:nvSpPr>
            <p:spPr>
              <a:xfrm rot="5400000">
                <a:off x="10172045" y="707170"/>
                <a:ext cx="631007" cy="1442229"/>
              </a:xfrm>
              <a:prstGeom prst="ellipse">
                <a:avLst/>
              </a:prstGeom>
              <a:solidFill>
                <a:srgbClr val="47FFD0"/>
              </a:solidFill>
              <a:ln>
                <a:noFill/>
              </a:ln>
              <a:effectLst>
                <a:outerShdw blurRad="50800" rotWithShape="0" algn="tl" dir="2700000" dist="38100">
                  <a:srgbClr val="009972">
                    <a:alpha val="42745"/>
                  </a:srgbClr>
                </a:outerShdw>
              </a:effectLst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55" name="Google Shape;7055;p74"/>
              <p:cNvSpPr txBox="1"/>
              <p:nvPr/>
            </p:nvSpPr>
            <p:spPr>
              <a:xfrm>
                <a:off x="9865113" y="1189921"/>
                <a:ext cx="1279817" cy="5095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Traffic</a:t>
                </a:r>
                <a:endParaRPr/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Engineering</a:t>
                </a:r>
                <a:endParaRPr/>
              </a:p>
            </p:txBody>
          </p:sp>
        </p:grpSp>
        <p:sp>
          <p:nvSpPr>
            <p:cNvPr id="7056" name="Google Shape;7056;p74"/>
            <p:cNvSpPr txBox="1"/>
            <p:nvPr/>
          </p:nvSpPr>
          <p:spPr>
            <a:xfrm>
              <a:off x="4112974" y="928382"/>
              <a:ext cx="595035" cy="5847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>
                  <a:solidFill>
                    <a:srgbClr val="009972"/>
                  </a:solidFill>
                  <a:latin typeface="Arial"/>
                  <a:ea typeface="Arial"/>
                  <a:cs typeface="Arial"/>
                  <a:sym typeface="Arial"/>
                </a:rPr>
                <a:t>…  </a:t>
              </a:r>
              <a:endParaRPr/>
            </a:p>
          </p:txBody>
        </p:sp>
        <p:sp>
          <p:nvSpPr>
            <p:cNvPr id="7057" name="Google Shape;7057;p74"/>
            <p:cNvSpPr/>
            <p:nvPr/>
          </p:nvSpPr>
          <p:spPr>
            <a:xfrm rot="5400000">
              <a:off x="4982218" y="802210"/>
              <a:ext cx="631007" cy="1179425"/>
            </a:xfrm>
            <a:prstGeom prst="ellipse">
              <a:avLst/>
            </a:prstGeom>
            <a:solidFill>
              <a:srgbClr val="47FFD0"/>
            </a:solidFill>
            <a:ln>
              <a:noFill/>
            </a:ln>
            <a:effectLst>
              <a:outerShdw blurRad="50800" rotWithShape="0" algn="tl" dir="2700000" dist="38100">
                <a:srgbClr val="009972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58" name="Google Shape;7058;p74"/>
          <p:cNvGrpSpPr/>
          <p:nvPr/>
        </p:nvGrpSpPr>
        <p:grpSpPr>
          <a:xfrm>
            <a:off x="1470534" y="5735053"/>
            <a:ext cx="3248526" cy="1029368"/>
            <a:chOff x="-1550737" y="5173579"/>
            <a:chExt cx="3248526" cy="1029368"/>
          </a:xfrm>
        </p:grpSpPr>
        <p:grpSp>
          <p:nvGrpSpPr>
            <p:cNvPr id="7059" name="Google Shape;7059;p74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7060" name="Google Shape;7060;p74"/>
              <p:cNvSpPr/>
              <p:nvPr/>
            </p:nvSpPr>
            <p:spPr>
              <a:xfrm>
                <a:off x="2592388" y="5601756"/>
                <a:ext cx="4027487" cy="939800"/>
              </a:xfrm>
              <a:custGeom>
                <a:rect b="b" l="l" r="r" t="t"/>
                <a:pathLst>
                  <a:path extrusionOk="0" h="10125" w="10001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7061" name="Google Shape;7061;p74"/>
              <p:cNvCxnSpPr/>
              <p:nvPr/>
            </p:nvCxnSpPr>
            <p:spPr>
              <a:xfrm flipH="1" rot="10800000">
                <a:off x="3262941" y="5752569"/>
                <a:ext cx="1316038" cy="13176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2" name="Google Shape;7062;p74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3" name="Google Shape;7063;p74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4" name="Google Shape;7064;p74"/>
              <p:cNvCxnSpPr/>
              <p:nvPr/>
            </p:nvCxnSpPr>
            <p:spPr>
              <a:xfrm flipH="1" rot="10800000">
                <a:off x="4182104" y="6238344"/>
                <a:ext cx="1247775" cy="825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5" name="Google Shape;7065;p74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6" name="Google Shape;7066;p74"/>
              <p:cNvCxnSpPr/>
              <p:nvPr/>
            </p:nvCxnSpPr>
            <p:spPr>
              <a:xfrm flipH="1" rot="10800000">
                <a:off x="4126541" y="5939894"/>
                <a:ext cx="1790700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7" name="Google Shape;7067;p74"/>
              <p:cNvCxnSpPr/>
              <p:nvPr/>
            </p:nvCxnSpPr>
            <p:spPr>
              <a:xfrm flipH="1" rot="10800000">
                <a:off x="5453691" y="5968469"/>
                <a:ext cx="588963" cy="26987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068" name="Google Shape;7068;p74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069" name="Google Shape;7069;p74"/>
              <p:cNvGrpSpPr/>
              <p:nvPr/>
            </p:nvGrpSpPr>
            <p:grpSpPr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7070" name="Google Shape;7070;p74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1" name="Google Shape;7071;p74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2" name="Google Shape;7072;p74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3" name="Google Shape;7073;p74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4" name="Google Shape;7074;p74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5" name="Google Shape;7075;p74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76" name="Google Shape;7076;p74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077" name="Google Shape;7077;p74"/>
                <p:cNvCxnSpPr>
                  <a:endCxn id="7072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078" name="Google Shape;7078;p74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079" name="Google Shape;7079;p74"/>
              <p:cNvGrpSpPr/>
              <p:nvPr/>
            </p:nvGrpSpPr>
            <p:grpSpPr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7080" name="Google Shape;7080;p74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1" name="Google Shape;7081;p74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2" name="Google Shape;7082;p74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3" name="Google Shape;7083;p74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4" name="Google Shape;7084;p74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5" name="Google Shape;7085;p74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86" name="Google Shape;7086;p74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087" name="Google Shape;7087;p74"/>
                <p:cNvCxnSpPr>
                  <a:endCxn id="7082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088" name="Google Shape;7088;p74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089" name="Google Shape;7089;p74"/>
              <p:cNvGrpSpPr/>
              <p:nvPr/>
            </p:nvGrpSpPr>
            <p:grpSpPr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7090" name="Google Shape;7090;p74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1" name="Google Shape;7091;p74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2" name="Google Shape;7092;p74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3" name="Google Shape;7093;p74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4" name="Google Shape;7094;p74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5" name="Google Shape;7095;p74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096" name="Google Shape;7096;p74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097" name="Google Shape;7097;p74"/>
                <p:cNvCxnSpPr>
                  <a:endCxn id="7092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098" name="Google Shape;7098;p74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099" name="Google Shape;7099;p74"/>
              <p:cNvGrpSpPr/>
              <p:nvPr/>
            </p:nvGrpSpPr>
            <p:grpSpPr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7100" name="Google Shape;7100;p74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1" name="Google Shape;7101;p74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2" name="Google Shape;7102;p74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3" name="Google Shape;7103;p74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4" name="Google Shape;7104;p74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5" name="Google Shape;7105;p74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06" name="Google Shape;7106;p74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107" name="Google Shape;7107;p74"/>
                <p:cNvCxnSpPr>
                  <a:endCxn id="7102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108" name="Google Shape;7108;p74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109" name="Google Shape;7109;p74"/>
              <p:cNvGrpSpPr/>
              <p:nvPr/>
            </p:nvGrpSpPr>
            <p:grpSpPr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7110" name="Google Shape;7110;p74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1" name="Google Shape;7111;p74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2" name="Google Shape;7112;p74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3" name="Google Shape;7113;p74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4" name="Google Shape;7114;p74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5" name="Google Shape;7115;p74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116" name="Google Shape;7116;p74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117" name="Google Shape;7117;p74"/>
                <p:cNvCxnSpPr>
                  <a:endCxn id="7112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118" name="Google Shape;7118;p74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sp>
          <p:nvSpPr>
            <p:cNvPr id="7119" name="Google Shape;7119;p74"/>
            <p:cNvSpPr/>
            <p:nvPr/>
          </p:nvSpPr>
          <p:spPr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lt1">
                <a:alpha val="7686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7120" name="Google Shape;7120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218" y="707374"/>
            <a:ext cx="7253205" cy="188316"/>
          </a:xfrm>
          <a:prstGeom prst="rect">
            <a:avLst/>
          </a:prstGeom>
          <a:noFill/>
          <a:ln>
            <a:noFill/>
          </a:ln>
        </p:spPr>
      </p:pic>
      <p:sp>
        <p:nvSpPr>
          <p:cNvPr id="7121" name="Google Shape;7121;p74"/>
          <p:cNvSpPr txBox="1"/>
          <p:nvPr/>
        </p:nvSpPr>
        <p:spPr>
          <a:xfrm>
            <a:off x="399720" y="120318"/>
            <a:ext cx="7772400" cy="972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OpenDaylight (ODL) controller</a:t>
            </a:r>
            <a:endParaRPr/>
          </a:p>
        </p:txBody>
      </p:sp>
      <p:sp>
        <p:nvSpPr>
          <p:cNvPr id="7122" name="Google Shape;7122;p74"/>
          <p:cNvSpPr txBox="1"/>
          <p:nvPr/>
        </p:nvSpPr>
        <p:spPr>
          <a:xfrm>
            <a:off x="5915061" y="1433585"/>
            <a:ext cx="313536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ODL Lithium controller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network apps may be contained within, or be external to SDN controller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Service Abstraction Layer: interconnects internal, external applications and services</a:t>
            </a:r>
            <a:endParaRPr/>
          </a:p>
        </p:txBody>
      </p:sp>
      <p:sp>
        <p:nvSpPr>
          <p:cNvPr id="7123" name="Google Shape;7123;p7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124" name="Google Shape;7124;p7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8" name="Shape 7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9" name="Google Shape;7129;p75"/>
          <p:cNvSpPr/>
          <p:nvPr/>
        </p:nvSpPr>
        <p:spPr>
          <a:xfrm>
            <a:off x="404938" y="2840593"/>
            <a:ext cx="4898361" cy="1408726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0" name="Google Shape;7130;p75"/>
          <p:cNvSpPr txBox="1"/>
          <p:nvPr/>
        </p:nvSpPr>
        <p:spPr>
          <a:xfrm>
            <a:off x="386925" y="1301692"/>
            <a:ext cx="1302460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Network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control apps </a:t>
            </a:r>
            <a:endParaRPr/>
          </a:p>
        </p:txBody>
      </p:sp>
      <p:sp>
        <p:nvSpPr>
          <p:cNvPr id="7131" name="Google Shape;7131;p75"/>
          <p:cNvSpPr/>
          <p:nvPr/>
        </p:nvSpPr>
        <p:spPr>
          <a:xfrm rot="5400000">
            <a:off x="2177010" y="841271"/>
            <a:ext cx="631007" cy="1442229"/>
          </a:xfrm>
          <a:prstGeom prst="ellipse">
            <a:avLst/>
          </a:prstGeom>
          <a:solidFill>
            <a:srgbClr val="47FFD0"/>
          </a:solidFill>
          <a:ln>
            <a:noFill/>
          </a:ln>
          <a:effectLst>
            <a:outerShdw blurRad="50800" rotWithShape="0" algn="tl" dir="2700000" dist="38100">
              <a:srgbClr val="009972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2" name="Google Shape;7132;p75"/>
          <p:cNvSpPr txBox="1"/>
          <p:nvPr/>
        </p:nvSpPr>
        <p:spPr>
          <a:xfrm>
            <a:off x="3259058" y="1102203"/>
            <a:ext cx="595035" cy="5847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rgbClr val="009972"/>
                </a:solidFill>
                <a:latin typeface="Arial"/>
                <a:ea typeface="Arial"/>
                <a:cs typeface="Arial"/>
                <a:sym typeface="Arial"/>
              </a:rPr>
              <a:t>…  </a:t>
            </a:r>
            <a:endParaRPr/>
          </a:p>
        </p:txBody>
      </p:sp>
      <p:sp>
        <p:nvSpPr>
          <p:cNvPr id="7133" name="Google Shape;7133;p75"/>
          <p:cNvSpPr/>
          <p:nvPr/>
        </p:nvSpPr>
        <p:spPr>
          <a:xfrm>
            <a:off x="404938" y="2058742"/>
            <a:ext cx="4811594" cy="665305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134" name="Google Shape;7134;p75"/>
          <p:cNvGrpSpPr/>
          <p:nvPr/>
        </p:nvGrpSpPr>
        <p:grpSpPr>
          <a:xfrm>
            <a:off x="666771" y="2244682"/>
            <a:ext cx="1503376" cy="375164"/>
            <a:chOff x="2793562" y="3559145"/>
            <a:chExt cx="1607438" cy="375164"/>
          </a:xfrm>
        </p:grpSpPr>
        <p:sp>
          <p:nvSpPr>
            <p:cNvPr id="7135" name="Google Shape;7135;p75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6" name="Google Shape;7136;p75"/>
            <p:cNvSpPr txBox="1"/>
            <p:nvPr/>
          </p:nvSpPr>
          <p:spPr>
            <a:xfrm>
              <a:off x="2840280" y="3583293"/>
              <a:ext cx="1560720" cy="3308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2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REST    API</a:t>
              </a:r>
              <a:endParaRPr/>
            </a:p>
          </p:txBody>
        </p:sp>
      </p:grpSp>
      <p:sp>
        <p:nvSpPr>
          <p:cNvPr id="7137" name="Google Shape;7137;p75"/>
          <p:cNvSpPr/>
          <p:nvPr/>
        </p:nvSpPr>
        <p:spPr>
          <a:xfrm>
            <a:off x="383727" y="4578311"/>
            <a:ext cx="5005602" cy="880097"/>
          </a:xfrm>
          <a:prstGeom prst="roundRect">
            <a:avLst>
              <a:gd fmla="val 16667" name="adj"/>
            </a:avLst>
          </a:prstGeom>
          <a:solidFill>
            <a:srgbClr val="60C89B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38" name="Google Shape;7138;p75"/>
          <p:cNvCxnSpPr/>
          <p:nvPr/>
        </p:nvCxnSpPr>
        <p:spPr>
          <a:xfrm>
            <a:off x="505728" y="4402051"/>
            <a:ext cx="4811594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cxnSp>
        <p:nvCxnSpPr>
          <p:cNvPr id="7139" name="Google Shape;7139;p75"/>
          <p:cNvCxnSpPr/>
          <p:nvPr/>
        </p:nvCxnSpPr>
        <p:spPr>
          <a:xfrm>
            <a:off x="404938" y="2002183"/>
            <a:ext cx="4811594" cy="0"/>
          </a:xfrm>
          <a:prstGeom prst="straightConnector1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</p:cxnSp>
      <p:sp>
        <p:nvSpPr>
          <p:cNvPr id="7140" name="Google Shape;7140;p75"/>
          <p:cNvSpPr/>
          <p:nvPr/>
        </p:nvSpPr>
        <p:spPr>
          <a:xfrm rot="5400000">
            <a:off x="4128302" y="976031"/>
            <a:ext cx="631007" cy="1179425"/>
          </a:xfrm>
          <a:prstGeom prst="ellipse">
            <a:avLst/>
          </a:prstGeom>
          <a:solidFill>
            <a:srgbClr val="47FFD0"/>
          </a:solidFill>
          <a:ln>
            <a:noFill/>
          </a:ln>
          <a:effectLst>
            <a:outerShdw blurRad="50800" rotWithShape="0" algn="tl" dir="2700000" dist="38100">
              <a:srgbClr val="009972">
                <a:alpha val="42745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1" name="Google Shape;7141;p75"/>
          <p:cNvSpPr txBox="1"/>
          <p:nvPr/>
        </p:nvSpPr>
        <p:spPr>
          <a:xfrm>
            <a:off x="4076818" y="3493314"/>
            <a:ext cx="1356273" cy="761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ONOS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distributed core</a:t>
            </a:r>
            <a:endParaRPr/>
          </a:p>
        </p:txBody>
      </p:sp>
      <p:sp>
        <p:nvSpPr>
          <p:cNvPr id="7142" name="Google Shape;7142;p75"/>
          <p:cNvSpPr txBox="1"/>
          <p:nvPr/>
        </p:nvSpPr>
        <p:spPr>
          <a:xfrm>
            <a:off x="4012781" y="4621982"/>
            <a:ext cx="1610917" cy="761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southbound abstractions,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protocols</a:t>
            </a:r>
            <a:endParaRPr/>
          </a:p>
        </p:txBody>
      </p:sp>
      <p:grpSp>
        <p:nvGrpSpPr>
          <p:cNvPr id="7143" name="Google Shape;7143;p75"/>
          <p:cNvGrpSpPr/>
          <p:nvPr/>
        </p:nvGrpSpPr>
        <p:grpSpPr>
          <a:xfrm>
            <a:off x="514814" y="5040198"/>
            <a:ext cx="1119818" cy="338554"/>
            <a:chOff x="1929852" y="4542126"/>
            <a:chExt cx="1119818" cy="338554"/>
          </a:xfrm>
        </p:grpSpPr>
        <p:sp>
          <p:nvSpPr>
            <p:cNvPr id="7144" name="Google Shape;7144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5" name="Google Shape;7145;p75"/>
            <p:cNvSpPr txBox="1"/>
            <p:nvPr/>
          </p:nvSpPr>
          <p:spPr>
            <a:xfrm>
              <a:off x="1929852" y="4542126"/>
              <a:ext cx="1119818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OpenFlow</a:t>
              </a:r>
              <a:endParaRPr/>
            </a:p>
          </p:txBody>
        </p:sp>
      </p:grpSp>
      <p:grpSp>
        <p:nvGrpSpPr>
          <p:cNvPr id="7146" name="Google Shape;7146;p75"/>
          <p:cNvGrpSpPr/>
          <p:nvPr/>
        </p:nvGrpSpPr>
        <p:grpSpPr>
          <a:xfrm>
            <a:off x="1726606" y="5041658"/>
            <a:ext cx="1062275" cy="338554"/>
            <a:chOff x="2774641" y="4248836"/>
            <a:chExt cx="1062275" cy="338554"/>
          </a:xfrm>
        </p:grpSpPr>
        <p:sp>
          <p:nvSpPr>
            <p:cNvPr id="7147" name="Google Shape;7147;p75"/>
            <p:cNvSpPr/>
            <p:nvPr/>
          </p:nvSpPr>
          <p:spPr>
            <a:xfrm>
              <a:off x="2774641" y="4279216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8" name="Google Shape;7148;p75"/>
            <p:cNvSpPr txBox="1"/>
            <p:nvPr/>
          </p:nvSpPr>
          <p:spPr>
            <a:xfrm>
              <a:off x="2873106" y="4248836"/>
              <a:ext cx="902811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Netconf</a:t>
              </a:r>
              <a:endParaRPr/>
            </a:p>
          </p:txBody>
        </p:sp>
      </p:grpSp>
      <p:grpSp>
        <p:nvGrpSpPr>
          <p:cNvPr id="7149" name="Google Shape;7149;p75"/>
          <p:cNvGrpSpPr/>
          <p:nvPr/>
        </p:nvGrpSpPr>
        <p:grpSpPr>
          <a:xfrm>
            <a:off x="2979322" y="5053826"/>
            <a:ext cx="858974" cy="413739"/>
            <a:chOff x="4304185" y="4617263"/>
            <a:chExt cx="858974" cy="413739"/>
          </a:xfrm>
        </p:grpSpPr>
        <p:sp>
          <p:nvSpPr>
            <p:cNvPr id="7150" name="Google Shape;7150;p75"/>
            <p:cNvSpPr/>
            <p:nvPr/>
          </p:nvSpPr>
          <p:spPr>
            <a:xfrm>
              <a:off x="4304185" y="4647691"/>
              <a:ext cx="858974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1" name="Google Shape;7151;p75"/>
            <p:cNvSpPr txBox="1"/>
            <p:nvPr/>
          </p:nvSpPr>
          <p:spPr>
            <a:xfrm>
              <a:off x="4307335" y="4617263"/>
              <a:ext cx="842600" cy="4137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OVSDB</a:t>
              </a:r>
              <a:endParaRPr/>
            </a:p>
          </p:txBody>
        </p:sp>
      </p:grpSp>
      <p:grpSp>
        <p:nvGrpSpPr>
          <p:cNvPr id="7152" name="Google Shape;7152;p75"/>
          <p:cNvGrpSpPr/>
          <p:nvPr/>
        </p:nvGrpSpPr>
        <p:grpSpPr>
          <a:xfrm>
            <a:off x="524833" y="4631710"/>
            <a:ext cx="777777" cy="338554"/>
            <a:chOff x="1929852" y="4542126"/>
            <a:chExt cx="1083553" cy="338554"/>
          </a:xfrm>
        </p:grpSpPr>
        <p:sp>
          <p:nvSpPr>
            <p:cNvPr id="7153" name="Google Shape;7153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4" name="Google Shape;7154;p75"/>
            <p:cNvSpPr txBox="1"/>
            <p:nvPr/>
          </p:nvSpPr>
          <p:spPr>
            <a:xfrm>
              <a:off x="1929852" y="4542126"/>
              <a:ext cx="777777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device</a:t>
              </a:r>
              <a:endParaRPr/>
            </a:p>
          </p:txBody>
        </p:sp>
      </p:grpSp>
      <p:grpSp>
        <p:nvGrpSpPr>
          <p:cNvPr id="7155" name="Google Shape;7155;p75"/>
          <p:cNvGrpSpPr/>
          <p:nvPr/>
        </p:nvGrpSpPr>
        <p:grpSpPr>
          <a:xfrm>
            <a:off x="1356003" y="4629752"/>
            <a:ext cx="573691" cy="338554"/>
            <a:chOff x="1951130" y="4538598"/>
            <a:chExt cx="1062275" cy="338554"/>
          </a:xfrm>
        </p:grpSpPr>
        <p:sp>
          <p:nvSpPr>
            <p:cNvPr id="7156" name="Google Shape;7156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7" name="Google Shape;7157;p75"/>
            <p:cNvSpPr txBox="1"/>
            <p:nvPr/>
          </p:nvSpPr>
          <p:spPr>
            <a:xfrm>
              <a:off x="2014708" y="4538598"/>
              <a:ext cx="703908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link</a:t>
              </a:r>
              <a:endParaRPr/>
            </a:p>
          </p:txBody>
        </p:sp>
      </p:grpSp>
      <p:grpSp>
        <p:nvGrpSpPr>
          <p:cNvPr id="7158" name="Google Shape;7158;p75"/>
          <p:cNvGrpSpPr/>
          <p:nvPr/>
        </p:nvGrpSpPr>
        <p:grpSpPr>
          <a:xfrm>
            <a:off x="1964566" y="4630736"/>
            <a:ext cx="561323" cy="338554"/>
            <a:chOff x="1921370" y="4542126"/>
            <a:chExt cx="1092035" cy="338554"/>
          </a:xfrm>
        </p:grpSpPr>
        <p:sp>
          <p:nvSpPr>
            <p:cNvPr id="7159" name="Google Shape;7159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0" name="Google Shape;7160;p75"/>
            <p:cNvSpPr txBox="1"/>
            <p:nvPr/>
          </p:nvSpPr>
          <p:spPr>
            <a:xfrm>
              <a:off x="1921370" y="4542126"/>
              <a:ext cx="797563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host</a:t>
              </a:r>
              <a:endParaRPr/>
            </a:p>
          </p:txBody>
        </p:sp>
      </p:grpSp>
      <p:grpSp>
        <p:nvGrpSpPr>
          <p:cNvPr id="7161" name="Google Shape;7161;p75"/>
          <p:cNvGrpSpPr/>
          <p:nvPr/>
        </p:nvGrpSpPr>
        <p:grpSpPr>
          <a:xfrm>
            <a:off x="2571425" y="4630736"/>
            <a:ext cx="533020" cy="338554"/>
            <a:chOff x="1933590" y="4542126"/>
            <a:chExt cx="1079815" cy="338554"/>
          </a:xfrm>
        </p:grpSpPr>
        <p:sp>
          <p:nvSpPr>
            <p:cNvPr id="7162" name="Google Shape;7162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3" name="Google Shape;7163;p75"/>
            <p:cNvSpPr txBox="1"/>
            <p:nvPr/>
          </p:nvSpPr>
          <p:spPr>
            <a:xfrm>
              <a:off x="1933590" y="4542126"/>
              <a:ext cx="765598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flow</a:t>
              </a:r>
              <a:endParaRPr/>
            </a:p>
          </p:txBody>
        </p:sp>
      </p:grpSp>
      <p:grpSp>
        <p:nvGrpSpPr>
          <p:cNvPr id="7164" name="Google Shape;7164;p75"/>
          <p:cNvGrpSpPr/>
          <p:nvPr/>
        </p:nvGrpSpPr>
        <p:grpSpPr>
          <a:xfrm>
            <a:off x="3122581" y="4615304"/>
            <a:ext cx="768563" cy="341965"/>
            <a:chOff x="1907908" y="4523169"/>
            <a:chExt cx="1105497" cy="341965"/>
          </a:xfrm>
        </p:grpSpPr>
        <p:sp>
          <p:nvSpPr>
            <p:cNvPr id="7165" name="Google Shape;7165;p75"/>
            <p:cNvSpPr/>
            <p:nvPr/>
          </p:nvSpPr>
          <p:spPr>
            <a:xfrm>
              <a:off x="1951130" y="4566892"/>
              <a:ext cx="1062275" cy="298242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CCFFCC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6" name="Google Shape;7166;p75"/>
            <p:cNvSpPr txBox="1"/>
            <p:nvPr/>
          </p:nvSpPr>
          <p:spPr>
            <a:xfrm>
              <a:off x="1907908" y="4523169"/>
              <a:ext cx="1099465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packet</a:t>
              </a:r>
              <a:endParaRPr/>
            </a:p>
          </p:txBody>
        </p:sp>
      </p:grpSp>
      <p:sp>
        <p:nvSpPr>
          <p:cNvPr id="7167" name="Google Shape;7167;p75"/>
          <p:cNvSpPr txBox="1"/>
          <p:nvPr/>
        </p:nvSpPr>
        <p:spPr>
          <a:xfrm>
            <a:off x="3905769" y="2005996"/>
            <a:ext cx="1610917" cy="7612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northbound abstractions,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protocols</a:t>
            </a:r>
            <a:endParaRPr/>
          </a:p>
        </p:txBody>
      </p:sp>
      <p:grpSp>
        <p:nvGrpSpPr>
          <p:cNvPr id="7168" name="Google Shape;7168;p75"/>
          <p:cNvGrpSpPr/>
          <p:nvPr/>
        </p:nvGrpSpPr>
        <p:grpSpPr>
          <a:xfrm>
            <a:off x="2270558" y="2244682"/>
            <a:ext cx="1362970" cy="375164"/>
            <a:chOff x="2793562" y="3559145"/>
            <a:chExt cx="1457313" cy="375164"/>
          </a:xfrm>
        </p:grpSpPr>
        <p:sp>
          <p:nvSpPr>
            <p:cNvPr id="7169" name="Google Shape;7169;p75"/>
            <p:cNvSpPr/>
            <p:nvPr/>
          </p:nvSpPr>
          <p:spPr>
            <a:xfrm>
              <a:off x="2793562" y="3559145"/>
              <a:ext cx="1457313" cy="375164"/>
            </a:xfrm>
            <a:prstGeom prst="roundRect">
              <a:avLst>
                <a:gd fmla="val 16667" name="adj"/>
              </a:avLst>
            </a:prstGeom>
            <a:solidFill>
              <a:srgbClr val="008000"/>
            </a:solidFill>
            <a:ln cap="flat" cmpd="sng" w="12700">
              <a:solidFill>
                <a:srgbClr val="60C89B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2745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t/>
              </a:r>
              <a:endPara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0" name="Google Shape;7170;p75"/>
            <p:cNvSpPr txBox="1"/>
            <p:nvPr/>
          </p:nvSpPr>
          <p:spPr>
            <a:xfrm>
              <a:off x="3085361" y="3583293"/>
              <a:ext cx="895069" cy="3308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125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Intent</a:t>
              </a:r>
              <a:endParaRPr/>
            </a:p>
          </p:txBody>
        </p:sp>
      </p:grpSp>
      <p:grpSp>
        <p:nvGrpSpPr>
          <p:cNvPr id="7171" name="Google Shape;7171;p75"/>
          <p:cNvGrpSpPr/>
          <p:nvPr/>
        </p:nvGrpSpPr>
        <p:grpSpPr>
          <a:xfrm>
            <a:off x="2879342" y="3577951"/>
            <a:ext cx="971340" cy="459826"/>
            <a:chOff x="3067713" y="457817"/>
            <a:chExt cx="1563748" cy="459826"/>
          </a:xfrm>
        </p:grpSpPr>
        <p:sp>
          <p:nvSpPr>
            <p:cNvPr id="7172" name="Google Shape;7172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3" name="Google Shape;7173;p75"/>
            <p:cNvSpPr txBox="1"/>
            <p:nvPr/>
          </p:nvSpPr>
          <p:spPr>
            <a:xfrm>
              <a:off x="3067713" y="541671"/>
              <a:ext cx="1563748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statistics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4" name="Google Shape;7174;p75"/>
          <p:cNvGrpSpPr/>
          <p:nvPr/>
        </p:nvGrpSpPr>
        <p:grpSpPr>
          <a:xfrm>
            <a:off x="637141" y="3564396"/>
            <a:ext cx="889706" cy="459826"/>
            <a:chOff x="3128876" y="457817"/>
            <a:chExt cx="1432326" cy="459826"/>
          </a:xfrm>
        </p:grpSpPr>
        <p:sp>
          <p:nvSpPr>
            <p:cNvPr id="7175" name="Google Shape;7175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6" name="Google Shape;7176;p75"/>
            <p:cNvSpPr txBox="1"/>
            <p:nvPr/>
          </p:nvSpPr>
          <p:spPr>
            <a:xfrm>
              <a:off x="3140940" y="541671"/>
              <a:ext cx="1417294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devices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7" name="Google Shape;7177;p75"/>
          <p:cNvGrpSpPr/>
          <p:nvPr/>
        </p:nvGrpSpPr>
        <p:grpSpPr>
          <a:xfrm>
            <a:off x="648682" y="3004281"/>
            <a:ext cx="889706" cy="459826"/>
            <a:chOff x="3128876" y="457817"/>
            <a:chExt cx="1432326" cy="459826"/>
          </a:xfrm>
        </p:grpSpPr>
        <p:sp>
          <p:nvSpPr>
            <p:cNvPr id="7178" name="Google Shape;7178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9" name="Google Shape;7179;p75"/>
            <p:cNvSpPr txBox="1"/>
            <p:nvPr/>
          </p:nvSpPr>
          <p:spPr>
            <a:xfrm>
              <a:off x="3306184" y="541671"/>
              <a:ext cx="1086810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hosts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0" name="Google Shape;7180;p75"/>
          <p:cNvGrpSpPr/>
          <p:nvPr/>
        </p:nvGrpSpPr>
        <p:grpSpPr>
          <a:xfrm>
            <a:off x="1778595" y="3564396"/>
            <a:ext cx="889706" cy="459826"/>
            <a:chOff x="3128876" y="457817"/>
            <a:chExt cx="1432326" cy="459826"/>
          </a:xfrm>
        </p:grpSpPr>
        <p:sp>
          <p:nvSpPr>
            <p:cNvPr id="7181" name="Google Shape;7181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2" name="Google Shape;7182;p75"/>
            <p:cNvSpPr txBox="1"/>
            <p:nvPr/>
          </p:nvSpPr>
          <p:spPr>
            <a:xfrm>
              <a:off x="3370539" y="541671"/>
              <a:ext cx="958100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links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3" name="Google Shape;7183;p75"/>
          <p:cNvGrpSpPr/>
          <p:nvPr/>
        </p:nvGrpSpPr>
        <p:grpSpPr>
          <a:xfrm>
            <a:off x="1778595" y="3004281"/>
            <a:ext cx="889706" cy="459826"/>
            <a:chOff x="3128876" y="457817"/>
            <a:chExt cx="1432326" cy="459826"/>
          </a:xfrm>
        </p:grpSpPr>
        <p:sp>
          <p:nvSpPr>
            <p:cNvPr id="7184" name="Google Shape;7184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5" name="Google Shape;7185;p75"/>
            <p:cNvSpPr txBox="1"/>
            <p:nvPr/>
          </p:nvSpPr>
          <p:spPr>
            <a:xfrm>
              <a:off x="3296911" y="541671"/>
              <a:ext cx="1105358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paths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6" name="Google Shape;7186;p75"/>
          <p:cNvGrpSpPr/>
          <p:nvPr/>
        </p:nvGrpSpPr>
        <p:grpSpPr>
          <a:xfrm>
            <a:off x="2809351" y="3004281"/>
            <a:ext cx="1166221" cy="459826"/>
            <a:chOff x="3003364" y="457817"/>
            <a:chExt cx="1692457" cy="459826"/>
          </a:xfrm>
        </p:grpSpPr>
        <p:sp>
          <p:nvSpPr>
            <p:cNvPr id="7187" name="Google Shape;7187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8" name="Google Shape;7188;p75"/>
            <p:cNvSpPr txBox="1"/>
            <p:nvPr/>
          </p:nvSpPr>
          <p:spPr>
            <a:xfrm>
              <a:off x="3003364" y="541671"/>
              <a:ext cx="1692457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flow rules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9" name="Google Shape;7189;p75"/>
          <p:cNvGrpSpPr/>
          <p:nvPr/>
        </p:nvGrpSpPr>
        <p:grpSpPr>
          <a:xfrm>
            <a:off x="4110124" y="3008876"/>
            <a:ext cx="986973" cy="459826"/>
            <a:chOff x="3128876" y="457817"/>
            <a:chExt cx="1432326" cy="459826"/>
          </a:xfrm>
        </p:grpSpPr>
        <p:sp>
          <p:nvSpPr>
            <p:cNvPr id="7190" name="Google Shape;7190;p75"/>
            <p:cNvSpPr/>
            <p:nvPr/>
          </p:nvSpPr>
          <p:spPr>
            <a:xfrm>
              <a:off x="3128876" y="457817"/>
              <a:ext cx="1432326" cy="459826"/>
            </a:xfrm>
            <a:prstGeom prst="roundRect">
              <a:avLst>
                <a:gd fmla="val 16667" name="adj"/>
              </a:avLst>
            </a:prstGeom>
            <a:solidFill>
              <a:srgbClr val="47FFD0"/>
            </a:solidFill>
            <a:ln cap="flat" cmpd="sng" w="12700">
              <a:solidFill>
                <a:srgbClr val="C1FEEF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9972">
                  <a:alpha val="98823"/>
                </a:srgbClr>
              </a:outerShdw>
            </a:effectLst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1" name="Google Shape;7191;p75"/>
            <p:cNvSpPr txBox="1"/>
            <p:nvPr/>
          </p:nvSpPr>
          <p:spPr>
            <a:xfrm>
              <a:off x="3152699" y="541671"/>
              <a:ext cx="1393790" cy="3043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topology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92" name="Google Shape;7192;p75"/>
          <p:cNvGrpSpPr/>
          <p:nvPr/>
        </p:nvGrpSpPr>
        <p:grpSpPr>
          <a:xfrm>
            <a:off x="1470534" y="5574637"/>
            <a:ext cx="3248526" cy="1029368"/>
            <a:chOff x="-1550737" y="5173579"/>
            <a:chExt cx="3248526" cy="1029368"/>
          </a:xfrm>
        </p:grpSpPr>
        <p:grpSp>
          <p:nvGrpSpPr>
            <p:cNvPr id="7193" name="Google Shape;7193;p75"/>
            <p:cNvGrpSpPr/>
            <p:nvPr/>
          </p:nvGrpSpPr>
          <p:grpSpPr>
            <a:xfrm>
              <a:off x="-1425965" y="5182847"/>
              <a:ext cx="2979208" cy="973667"/>
              <a:chOff x="2592388" y="5601756"/>
              <a:chExt cx="4027487" cy="939800"/>
            </a:xfrm>
          </p:grpSpPr>
          <p:sp>
            <p:nvSpPr>
              <p:cNvPr id="7194" name="Google Shape;7194;p75"/>
              <p:cNvSpPr/>
              <p:nvPr/>
            </p:nvSpPr>
            <p:spPr>
              <a:xfrm>
                <a:off x="2592388" y="5601756"/>
                <a:ext cx="4027487" cy="939800"/>
              </a:xfrm>
              <a:custGeom>
                <a:rect b="b" l="l" r="r" t="t"/>
                <a:pathLst>
                  <a:path extrusionOk="0" h="10125" w="10001">
                    <a:moveTo>
                      <a:pt x="4" y="4039"/>
                    </a:moveTo>
                    <a:cubicBezTo>
                      <a:pt x="-29" y="2271"/>
                      <a:pt x="194" y="2100"/>
                      <a:pt x="715" y="1595"/>
                    </a:cubicBezTo>
                    <a:cubicBezTo>
                      <a:pt x="1236" y="1089"/>
                      <a:pt x="2417" y="1272"/>
                      <a:pt x="3130" y="1006"/>
                    </a:cubicBezTo>
                    <a:cubicBezTo>
                      <a:pt x="3843" y="740"/>
                      <a:pt x="4397" y="0"/>
                      <a:pt x="4995" y="0"/>
                    </a:cubicBezTo>
                    <a:cubicBezTo>
                      <a:pt x="5593" y="1"/>
                      <a:pt x="6206" y="926"/>
                      <a:pt x="6720" y="1009"/>
                    </a:cubicBezTo>
                    <a:cubicBezTo>
                      <a:pt x="7234" y="1092"/>
                      <a:pt x="7536" y="241"/>
                      <a:pt x="8082" y="497"/>
                    </a:cubicBezTo>
                    <a:cubicBezTo>
                      <a:pt x="8628" y="756"/>
                      <a:pt x="9854" y="442"/>
                      <a:pt x="9989" y="2989"/>
                    </a:cubicBezTo>
                    <a:cubicBezTo>
                      <a:pt x="10124" y="5536"/>
                      <a:pt x="9098" y="5742"/>
                      <a:pt x="8599" y="6797"/>
                    </a:cubicBezTo>
                    <a:cubicBezTo>
                      <a:pt x="8100" y="7852"/>
                      <a:pt x="7544" y="8981"/>
                      <a:pt x="6995" y="9322"/>
                    </a:cubicBezTo>
                    <a:cubicBezTo>
                      <a:pt x="6446" y="9663"/>
                      <a:pt x="5793" y="8957"/>
                      <a:pt x="5307" y="8843"/>
                    </a:cubicBezTo>
                    <a:cubicBezTo>
                      <a:pt x="4819" y="8726"/>
                      <a:pt x="4628" y="10048"/>
                      <a:pt x="4371" y="9912"/>
                    </a:cubicBezTo>
                    <a:cubicBezTo>
                      <a:pt x="4114" y="9775"/>
                      <a:pt x="3505" y="10355"/>
                      <a:pt x="3140" y="10019"/>
                    </a:cubicBezTo>
                    <a:cubicBezTo>
                      <a:pt x="2774" y="9683"/>
                      <a:pt x="2820" y="8138"/>
                      <a:pt x="2179" y="7895"/>
                    </a:cubicBezTo>
                    <a:cubicBezTo>
                      <a:pt x="1586" y="6800"/>
                      <a:pt x="1549" y="8137"/>
                      <a:pt x="1187" y="7495"/>
                    </a:cubicBezTo>
                    <a:cubicBezTo>
                      <a:pt x="825" y="6852"/>
                      <a:pt x="-7" y="6157"/>
                      <a:pt x="4" y="4039"/>
                    </a:cubicBezTo>
                    <a:close/>
                  </a:path>
                </a:pathLst>
              </a:custGeom>
              <a:solidFill>
                <a:srgbClr val="66CC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7195" name="Google Shape;7195;p75"/>
              <p:cNvCxnSpPr/>
              <p:nvPr/>
            </p:nvCxnSpPr>
            <p:spPr>
              <a:xfrm flipH="1" rot="10800000">
                <a:off x="3262941" y="5752569"/>
                <a:ext cx="1316038" cy="131762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96" name="Google Shape;7196;p75"/>
              <p:cNvCxnSpPr/>
              <p:nvPr/>
            </p:nvCxnSpPr>
            <p:spPr>
              <a:xfrm>
                <a:off x="3151816" y="5939894"/>
                <a:ext cx="2259013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97" name="Google Shape;7197;p75"/>
              <p:cNvCxnSpPr/>
              <p:nvPr/>
            </p:nvCxnSpPr>
            <p:spPr>
              <a:xfrm>
                <a:off x="3164516" y="6044669"/>
                <a:ext cx="714375" cy="2762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98" name="Google Shape;7198;p75"/>
              <p:cNvCxnSpPr/>
              <p:nvPr/>
            </p:nvCxnSpPr>
            <p:spPr>
              <a:xfrm flipH="1" rot="10800000">
                <a:off x="4182104" y="6238344"/>
                <a:ext cx="1247775" cy="825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199" name="Google Shape;7199;p75"/>
              <p:cNvCxnSpPr/>
              <p:nvPr/>
            </p:nvCxnSpPr>
            <p:spPr>
              <a:xfrm>
                <a:off x="4842504" y="5785906"/>
                <a:ext cx="1057275" cy="12382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00" name="Google Shape;7200;p75"/>
              <p:cNvCxnSpPr/>
              <p:nvPr/>
            </p:nvCxnSpPr>
            <p:spPr>
              <a:xfrm flipH="1" rot="10800000">
                <a:off x="4126541" y="5939894"/>
                <a:ext cx="1790700" cy="298450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01" name="Google Shape;7201;p75"/>
              <p:cNvCxnSpPr/>
              <p:nvPr/>
            </p:nvCxnSpPr>
            <p:spPr>
              <a:xfrm flipH="1" rot="10800000">
                <a:off x="5453691" y="5968469"/>
                <a:ext cx="588963" cy="269875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202" name="Google Shape;7202;p75"/>
              <p:cNvCxnSpPr/>
              <p:nvPr/>
            </p:nvCxnSpPr>
            <p:spPr>
              <a:xfrm>
                <a:off x="4596441" y="5752569"/>
                <a:ext cx="814388" cy="401637"/>
              </a:xfrm>
              <a:prstGeom prst="straightConnector1">
                <a:avLst/>
              </a:prstGeom>
              <a:noFill/>
              <a:ln cap="flat" cmpd="sng" w="127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203" name="Google Shape;7203;p75"/>
              <p:cNvGrpSpPr/>
              <p:nvPr/>
            </p:nvGrpSpPr>
            <p:grpSpPr>
              <a:xfrm>
                <a:off x="5856401" y="5796097"/>
                <a:ext cx="588970" cy="242608"/>
                <a:chOff x="1871277" y="1576300"/>
                <a:chExt cx="1128371" cy="437861"/>
              </a:xfrm>
            </p:grpSpPr>
            <p:sp>
              <p:nvSpPr>
                <p:cNvPr id="7204" name="Google Shape;7204;p7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05" name="Google Shape;7205;p7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06" name="Google Shape;7206;p7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07" name="Google Shape;7207;p7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08" name="Google Shape;7208;p7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09" name="Google Shape;7209;p7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0" name="Google Shape;7210;p7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211" name="Google Shape;7211;p75"/>
                <p:cNvCxnSpPr>
                  <a:endCxn id="7206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212" name="Google Shape;7212;p7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213" name="Google Shape;7213;p75"/>
              <p:cNvGrpSpPr/>
              <p:nvPr/>
            </p:nvGrpSpPr>
            <p:grpSpPr>
              <a:xfrm>
                <a:off x="4375328" y="5654000"/>
                <a:ext cx="588970" cy="242608"/>
                <a:chOff x="1871277" y="1576300"/>
                <a:chExt cx="1128371" cy="437861"/>
              </a:xfrm>
            </p:grpSpPr>
            <p:sp>
              <p:nvSpPr>
                <p:cNvPr id="7214" name="Google Shape;7214;p7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5" name="Google Shape;7215;p7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6" name="Google Shape;7216;p7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7" name="Google Shape;7217;p7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8" name="Google Shape;7218;p7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19" name="Google Shape;7219;p7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0" name="Google Shape;7220;p7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221" name="Google Shape;7221;p75"/>
                <p:cNvCxnSpPr>
                  <a:endCxn id="7216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222" name="Google Shape;7222;p7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223" name="Google Shape;7223;p75"/>
              <p:cNvGrpSpPr/>
              <p:nvPr/>
            </p:nvGrpSpPr>
            <p:grpSpPr>
              <a:xfrm>
                <a:off x="2848241" y="5847813"/>
                <a:ext cx="588970" cy="242608"/>
                <a:chOff x="1871277" y="1576300"/>
                <a:chExt cx="1128371" cy="437861"/>
              </a:xfrm>
            </p:grpSpPr>
            <p:sp>
              <p:nvSpPr>
                <p:cNvPr id="7224" name="Google Shape;7224;p7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5" name="Google Shape;7225;p7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6" name="Google Shape;7226;p7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7" name="Google Shape;7227;p7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8" name="Google Shape;7228;p7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29" name="Google Shape;7229;p7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0" name="Google Shape;7230;p7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231" name="Google Shape;7231;p75"/>
                <p:cNvCxnSpPr>
                  <a:endCxn id="7226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232" name="Google Shape;7232;p7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233" name="Google Shape;7233;p75"/>
              <p:cNvGrpSpPr/>
              <p:nvPr/>
            </p:nvGrpSpPr>
            <p:grpSpPr>
              <a:xfrm>
                <a:off x="5166757" y="6114152"/>
                <a:ext cx="588970" cy="242608"/>
                <a:chOff x="1871277" y="1576300"/>
                <a:chExt cx="1128371" cy="437861"/>
              </a:xfrm>
            </p:grpSpPr>
            <p:sp>
              <p:nvSpPr>
                <p:cNvPr id="7234" name="Google Shape;7234;p7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5" name="Google Shape;7235;p7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6" name="Google Shape;7236;p7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7" name="Google Shape;7237;p7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8" name="Google Shape;7238;p7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39" name="Google Shape;7239;p7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0" name="Google Shape;7240;p7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241" name="Google Shape;7241;p75"/>
                <p:cNvCxnSpPr>
                  <a:endCxn id="7236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242" name="Google Shape;7242;p7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  <p:grpSp>
            <p:nvGrpSpPr>
              <p:cNvPr id="7243" name="Google Shape;7243;p75"/>
              <p:cNvGrpSpPr/>
              <p:nvPr/>
            </p:nvGrpSpPr>
            <p:grpSpPr>
              <a:xfrm>
                <a:off x="3704088" y="6206732"/>
                <a:ext cx="588970" cy="242608"/>
                <a:chOff x="1871277" y="1576300"/>
                <a:chExt cx="1128371" cy="437861"/>
              </a:xfrm>
            </p:grpSpPr>
            <p:sp>
              <p:nvSpPr>
                <p:cNvPr id="7244" name="Google Shape;7244;p75"/>
                <p:cNvSpPr/>
                <p:nvPr/>
              </p:nvSpPr>
              <p:spPr>
                <a:xfrm flipH="1" rot="10800000">
                  <a:off x="1874446" y="1694641"/>
                  <a:ext cx="1125202" cy="319520"/>
                </a:xfrm>
                <a:prstGeom prst="ellipse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0" scaled="0"/>
                </a:gra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5" name="Google Shape;7245;p75"/>
                <p:cNvSpPr/>
                <p:nvPr/>
              </p:nvSpPr>
              <p:spPr>
                <a:xfrm>
                  <a:off x="1871277" y="1739611"/>
                  <a:ext cx="1128371" cy="115973"/>
                </a:xfrm>
                <a:prstGeom prst="rect">
                  <a:avLst/>
                </a:prstGeom>
                <a:gradFill>
                  <a:gsLst>
                    <a:gs pos="0">
                      <a:srgbClr val="262699"/>
                    </a:gs>
                    <a:gs pos="52999">
                      <a:srgbClr val="8383E0"/>
                    </a:gs>
                    <a:gs pos="100000">
                      <a:srgbClr val="262699"/>
                    </a:gs>
                  </a:gsLst>
                  <a:lin ang="10800000" scaled="0"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6" name="Google Shape;7246;p75"/>
                <p:cNvSpPr/>
                <p:nvPr/>
              </p:nvSpPr>
              <p:spPr>
                <a:xfrm flipH="1" rot="10800000">
                  <a:off x="1871277" y="1576300"/>
                  <a:ext cx="1125200" cy="319520"/>
                </a:xfrm>
                <a:prstGeom prst="ellipse">
                  <a:avLst/>
                </a:prstGeom>
                <a:solidFill>
                  <a:srgbClr val="BFBFBF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7" name="Google Shape;7247;p75"/>
                <p:cNvSpPr/>
                <p:nvPr/>
              </p:nvSpPr>
              <p:spPr>
                <a:xfrm>
                  <a:off x="2159708" y="1673340"/>
                  <a:ext cx="548339" cy="160943"/>
                </a:xfrm>
                <a:custGeom>
                  <a:rect b="b" l="l" r="r" t="t"/>
                  <a:pathLst>
                    <a:path extrusionOk="0" h="1321259" w="3076069">
                      <a:moveTo>
                        <a:pt x="1537780" y="750825"/>
                      </a:moveTo>
                      <a:lnTo>
                        <a:pt x="313981" y="1321259"/>
                      </a:lnTo>
                      <a:lnTo>
                        <a:pt x="0" y="1228607"/>
                      </a:lnTo>
                      <a:lnTo>
                        <a:pt x="962613" y="837478"/>
                      </a:lnTo>
                      <a:lnTo>
                        <a:pt x="935005" y="450949"/>
                      </a:lnTo>
                      <a:lnTo>
                        <a:pt x="212596" y="119640"/>
                      </a:lnTo>
                      <a:lnTo>
                        <a:pt x="456466" y="50617"/>
                      </a:lnTo>
                      <a:lnTo>
                        <a:pt x="1528577" y="501566"/>
                      </a:lnTo>
                      <a:lnTo>
                        <a:pt x="2623695" y="0"/>
                      </a:lnTo>
                      <a:lnTo>
                        <a:pt x="2927383" y="96632"/>
                      </a:lnTo>
                      <a:lnTo>
                        <a:pt x="2131352" y="432543"/>
                      </a:lnTo>
                      <a:lnTo>
                        <a:pt x="2292399" y="920305"/>
                      </a:lnTo>
                      <a:lnTo>
                        <a:pt x="3076069" y="1228607"/>
                      </a:lnTo>
                      <a:lnTo>
                        <a:pt x="2808172" y="1316375"/>
                      </a:lnTo>
                      <a:lnTo>
                        <a:pt x="1537780" y="750825"/>
                      </a:lnTo>
                      <a:close/>
                    </a:path>
                  </a:pathLst>
                </a:custGeom>
                <a:solidFill>
                  <a:srgbClr val="8383E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8" name="Google Shape;7248;p75"/>
                <p:cNvSpPr/>
                <p:nvPr/>
              </p:nvSpPr>
              <p:spPr>
                <a:xfrm>
                  <a:off x="2102655" y="1633103"/>
                  <a:ext cx="662444" cy="111241"/>
                </a:xfrm>
                <a:custGeom>
                  <a:rect b="b" l="l" r="r" t="t"/>
                  <a:pathLst>
                    <a:path extrusionOk="0" h="932950" w="3723451">
                      <a:moveTo>
                        <a:pt x="0" y="228246"/>
                      </a:moveTo>
                      <a:lnTo>
                        <a:pt x="655168" y="2690"/>
                      </a:lnTo>
                      <a:lnTo>
                        <a:pt x="1855778" y="520562"/>
                      </a:lnTo>
                      <a:lnTo>
                        <a:pt x="3001174" y="0"/>
                      </a:lnTo>
                      <a:lnTo>
                        <a:pt x="3723451" y="207149"/>
                      </a:lnTo>
                      <a:lnTo>
                        <a:pt x="3186079" y="461874"/>
                      </a:lnTo>
                      <a:lnTo>
                        <a:pt x="3013067" y="393200"/>
                      </a:lnTo>
                      <a:lnTo>
                        <a:pt x="1876873" y="932950"/>
                      </a:lnTo>
                      <a:lnTo>
                        <a:pt x="711613" y="413055"/>
                      </a:lnTo>
                      <a:lnTo>
                        <a:pt x="523214" y="469166"/>
                      </a:lnTo>
                      <a:lnTo>
                        <a:pt x="0" y="228246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49" name="Google Shape;7249;p75"/>
                <p:cNvSpPr/>
                <p:nvPr/>
              </p:nvSpPr>
              <p:spPr>
                <a:xfrm>
                  <a:off x="2536889" y="1727776"/>
                  <a:ext cx="244057" cy="97040"/>
                </a:xfrm>
                <a:custGeom>
                  <a:rect b="b" l="l" r="r" t="t"/>
                  <a:pathLst>
                    <a:path extrusionOk="0" h="809868" w="1366596">
                      <a:moveTo>
                        <a:pt x="0" y="0"/>
                      </a:moveTo>
                      <a:lnTo>
                        <a:pt x="1366596" y="625807"/>
                      </a:lnTo>
                      <a:lnTo>
                        <a:pt x="865050" y="809868"/>
                      </a:lnTo>
                      <a:lnTo>
                        <a:pt x="4601" y="427942"/>
                      </a:lnTo>
                      <a:cubicBezTo>
                        <a:pt x="-1535" y="105836"/>
                        <a:pt x="1534" y="142647"/>
                        <a:pt x="0" y="0"/>
                      </a:cubicBez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7250" name="Google Shape;7250;p75"/>
                <p:cNvSpPr/>
                <p:nvPr/>
              </p:nvSpPr>
              <p:spPr>
                <a:xfrm>
                  <a:off x="2089977" y="1730144"/>
                  <a:ext cx="240888" cy="97039"/>
                </a:xfrm>
                <a:custGeom>
                  <a:rect b="b" l="l" r="r" t="t"/>
                  <a:pathLst>
                    <a:path extrusionOk="0" h="791462" w="1348191">
                      <a:moveTo>
                        <a:pt x="1329786" y="0"/>
                      </a:moveTo>
                      <a:lnTo>
                        <a:pt x="1348191" y="381926"/>
                      </a:lnTo>
                      <a:lnTo>
                        <a:pt x="487742" y="791462"/>
                      </a:lnTo>
                      <a:lnTo>
                        <a:pt x="0" y="612002"/>
                      </a:lnTo>
                      <a:lnTo>
                        <a:pt x="1329786" y="0"/>
                      </a:lnTo>
                      <a:close/>
                    </a:path>
                  </a:pathLst>
                </a:custGeom>
                <a:solidFill>
                  <a:srgbClr val="262699"/>
                </a:solidFill>
                <a:ln>
                  <a:noFill/>
                </a:ln>
                <a:effectLst>
                  <a:outerShdw blurRad="40000" rotWithShape="0" dir="5400000" dist="23000">
                    <a:srgbClr val="000000">
                      <a:alpha val="34901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7251" name="Google Shape;7251;p75"/>
                <p:cNvCxnSpPr>
                  <a:endCxn id="7246" idx="2"/>
                </p:cNvCxnSpPr>
                <p:nvPr/>
              </p:nvCxnSpPr>
              <p:spPr>
                <a:xfrm rot="10800000">
                  <a:off x="1871277" y="1736060"/>
                  <a:ext cx="3300" cy="123000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  <p:cxnSp>
              <p:nvCxnSpPr>
                <p:cNvPr id="7252" name="Google Shape;7252;p75"/>
                <p:cNvCxnSpPr/>
                <p:nvPr/>
              </p:nvCxnSpPr>
              <p:spPr>
                <a:xfrm rot="10800000">
                  <a:off x="2996477" y="1734877"/>
                  <a:ext cx="3171" cy="123074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effectLst>
                  <a:outerShdw blurRad="40005" rotWithShape="0" algn="tl" dir="5400000" dist="19939">
                    <a:srgbClr val="000000">
                      <a:alpha val="37647"/>
                    </a:srgbClr>
                  </a:outerShdw>
                </a:effectLst>
              </p:spPr>
            </p:cxnSp>
          </p:grpSp>
        </p:grpSp>
        <p:sp>
          <p:nvSpPr>
            <p:cNvPr id="7253" name="Google Shape;7253;p75"/>
            <p:cNvSpPr/>
            <p:nvPr/>
          </p:nvSpPr>
          <p:spPr>
            <a:xfrm>
              <a:off x="-1550737" y="5173579"/>
              <a:ext cx="3248526" cy="1029368"/>
            </a:xfrm>
            <a:prstGeom prst="rect">
              <a:avLst/>
            </a:prstGeom>
            <a:solidFill>
              <a:schemeClr val="lt1">
                <a:alpha val="76862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underline_base" id="7254" name="Google Shape;725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7114" y="720742"/>
            <a:ext cx="4579519" cy="188310"/>
          </a:xfrm>
          <a:prstGeom prst="rect">
            <a:avLst/>
          </a:prstGeom>
          <a:noFill/>
          <a:ln>
            <a:noFill/>
          </a:ln>
        </p:spPr>
      </p:pic>
      <p:sp>
        <p:nvSpPr>
          <p:cNvPr id="7255" name="Google Shape;7255;p75"/>
          <p:cNvSpPr txBox="1"/>
          <p:nvPr/>
        </p:nvSpPr>
        <p:spPr>
          <a:xfrm>
            <a:off x="399720" y="120318"/>
            <a:ext cx="7772400" cy="9727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ONOS controller</a:t>
            </a:r>
            <a:endParaRPr/>
          </a:p>
        </p:txBody>
      </p:sp>
      <p:sp>
        <p:nvSpPr>
          <p:cNvPr id="7256" name="Google Shape;7256;p75"/>
          <p:cNvSpPr txBox="1"/>
          <p:nvPr/>
        </p:nvSpPr>
        <p:spPr>
          <a:xfrm>
            <a:off x="5768007" y="1647479"/>
            <a:ext cx="313536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control apps separate from controller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intent framework: high-level specification of service: what rather than how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considerable emphasis on distributed core: service reliability, replication performance scaling</a:t>
            </a:r>
            <a:endParaRPr/>
          </a:p>
        </p:txBody>
      </p:sp>
      <p:sp>
        <p:nvSpPr>
          <p:cNvPr id="7257" name="Google Shape;7257;p7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58" name="Google Shape;7258;p7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2" name="Shape 7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3" name="Google Shape;7263;p76"/>
          <p:cNvSpPr txBox="1"/>
          <p:nvPr/>
        </p:nvSpPr>
        <p:spPr>
          <a:xfrm>
            <a:off x="371475" y="17991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SDN:  selected challenges</a:t>
            </a:r>
            <a:endParaRPr/>
          </a:p>
        </p:txBody>
      </p:sp>
      <p:pic>
        <p:nvPicPr>
          <p:cNvPr descr="underline_base" id="7264" name="Google Shape;7264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40" y="836758"/>
            <a:ext cx="5845283" cy="186921"/>
          </a:xfrm>
          <a:prstGeom prst="rect">
            <a:avLst/>
          </a:prstGeom>
          <a:noFill/>
          <a:ln>
            <a:noFill/>
          </a:ln>
        </p:spPr>
      </p:pic>
      <p:sp>
        <p:nvSpPr>
          <p:cNvPr id="7265" name="Google Shape;7265;p76"/>
          <p:cNvSpPr txBox="1"/>
          <p:nvPr>
            <p:ph idx="1" type="body"/>
          </p:nvPr>
        </p:nvSpPr>
        <p:spPr>
          <a:xfrm>
            <a:off x="533400" y="1287364"/>
            <a:ext cx="77724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hardening the control plane: dependable, reliable, performance-scalable, secure distributed system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robustness to failures: leverage strong theory of reliable distributed system for control plane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dependability, security: “baked in” from day one?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networks, protocols meeting mission-specific requirements</a:t>
            </a:r>
            <a:endParaRPr/>
          </a:p>
          <a:p>
            <a:pPr indent="-2857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e.g., real-time, ultra-reliable, ultra-secure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Internet-scaling </a:t>
            </a:r>
            <a:endParaRPr/>
          </a:p>
          <a:p>
            <a:pPr indent="-1651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  <a:p>
            <a:pPr indent="-133350" lvl="1" marL="74295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-1651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266" name="Google Shape;7266;p7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67" name="Google Shape;7267;p7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1" name="Shape 7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272" name="Google Shape;727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273" name="Google Shape;7273;p77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274" name="Google Shape;7274;p77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CC0000"/>
                </a:solidFill>
              </a:rPr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5.7 Network management and SNMP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275" name="Google Shape;7275;p77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7276" name="Google Shape;7276;p77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77" name="Google Shape;7277;p77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1" name="Shape 7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2" name="Google Shape;7282;p78"/>
          <p:cNvSpPr txBox="1"/>
          <p:nvPr>
            <p:ph type="title"/>
          </p:nvPr>
        </p:nvSpPr>
        <p:spPr>
          <a:xfrm>
            <a:off x="533400" y="228600"/>
            <a:ext cx="8124825" cy="87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Gill Sans"/>
                <a:ea typeface="Gill Sans"/>
                <a:cs typeface="Gill Sans"/>
                <a:sym typeface="Gill Sans"/>
              </a:rPr>
              <a:t>ICMP: internet control message protocol</a:t>
            </a: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283" name="Google Shape;7283;p78"/>
          <p:cNvSpPr txBox="1"/>
          <p:nvPr>
            <p:ph idx="1" type="body"/>
          </p:nvPr>
        </p:nvSpPr>
        <p:spPr>
          <a:xfrm>
            <a:off x="477838" y="1544638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used by hosts &amp; routers to communicate network-level information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error reporting: unreachable host, network, port, protocol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echo request/reply (used by ping)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network-layer “above” IP: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>
                <a:latin typeface="Gill Sans"/>
                <a:ea typeface="Gill Sans"/>
                <a:cs typeface="Gill Sans"/>
                <a:sym typeface="Gill Sans"/>
              </a:rPr>
              <a:t>ICMP msgs carried in IP datagrams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ICMP message:</a:t>
            </a: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 type, code plus first 8 bytes of IP datagram causing error</a:t>
            </a:r>
            <a:endParaRPr/>
          </a:p>
        </p:txBody>
      </p:sp>
      <p:sp>
        <p:nvSpPr>
          <p:cNvPr id="7284" name="Google Shape;7284;p78"/>
          <p:cNvSpPr txBox="1"/>
          <p:nvPr/>
        </p:nvSpPr>
        <p:spPr>
          <a:xfrm>
            <a:off x="4584700" y="1760538"/>
            <a:ext cx="4260850" cy="4486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Code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US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description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0        0         echo reply (ping)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0         dest. network unreachable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1         dest host unreachable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2         dest protocol unreachable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3         dest port unreachable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6         dest network unknown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        7         dest host unknown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       0         source quench (congestion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   control - not used)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        0         echo request (ping)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        0         route advertisement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      0         router discovery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      0         TTL expired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      0         bad IP header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derline_base" id="7285" name="Google Shape;7285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1825" y="955675"/>
            <a:ext cx="7769225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286" name="Google Shape;7286;p78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87" name="Google Shape;7287;p78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1" name="Shape 7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2" name="Google Shape;7292;p79"/>
          <p:cNvSpPr txBox="1"/>
          <p:nvPr>
            <p:ph type="title"/>
          </p:nvPr>
        </p:nvSpPr>
        <p:spPr>
          <a:xfrm>
            <a:off x="533400" y="85725"/>
            <a:ext cx="7772400" cy="974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Traceroute and ICMP</a:t>
            </a:r>
            <a:endParaRPr/>
          </a:p>
        </p:txBody>
      </p:sp>
      <p:sp>
        <p:nvSpPr>
          <p:cNvPr id="7293" name="Google Shape;7293;p79"/>
          <p:cNvSpPr txBox="1"/>
          <p:nvPr>
            <p:ph idx="1" type="body"/>
          </p:nvPr>
        </p:nvSpPr>
        <p:spPr>
          <a:xfrm>
            <a:off x="511175" y="1166813"/>
            <a:ext cx="3887788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28257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source sends series of UDP segments to destination</a:t>
            </a:r>
            <a:endParaRPr/>
          </a:p>
          <a:p>
            <a:pPr indent="-222250" lvl="1" marL="5651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first set has TTL =1</a:t>
            </a:r>
            <a:endParaRPr/>
          </a:p>
          <a:p>
            <a:pPr indent="-222250" lvl="1" marL="5651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second set has TTL=2, etc.</a:t>
            </a:r>
            <a:endParaRPr/>
          </a:p>
          <a:p>
            <a:pPr indent="-222250" lvl="1" marL="565150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unlikely port number</a:t>
            </a:r>
            <a:endParaRPr/>
          </a:p>
          <a:p>
            <a:pPr indent="-282575" lvl="0" marL="28257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when datagram in </a:t>
            </a:r>
            <a:r>
              <a:rPr i="1" lang="en-US" sz="2400"/>
              <a:t>n</a:t>
            </a:r>
            <a:r>
              <a:rPr lang="en-US" sz="2400"/>
              <a:t>th set arrives to nth router:</a:t>
            </a:r>
            <a:endParaRPr/>
          </a:p>
          <a:p>
            <a:pPr indent="-180975" lvl="1" marL="523875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router discards datagram and sends source ICMP message (type 11, code 0)</a:t>
            </a:r>
            <a:endParaRPr/>
          </a:p>
          <a:p>
            <a:pPr indent="-180975" lvl="1" marL="523875" rtl="0" algn="l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en-US" sz="2000"/>
              <a:t>ICMP message include name of router &amp; IP address</a:t>
            </a:r>
            <a:endParaRPr/>
          </a:p>
        </p:txBody>
      </p:sp>
      <p:sp>
        <p:nvSpPr>
          <p:cNvPr id="7294" name="Google Shape;7294;p79"/>
          <p:cNvSpPr txBox="1"/>
          <p:nvPr>
            <p:ph idx="2" type="body"/>
          </p:nvPr>
        </p:nvSpPr>
        <p:spPr>
          <a:xfrm>
            <a:off x="4895850" y="1177925"/>
            <a:ext cx="3810000" cy="20050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2575" lvl="0" marL="282575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when ICMP message arrives, source records RTTs</a:t>
            </a:r>
            <a:endParaRPr/>
          </a:p>
        </p:txBody>
      </p:sp>
      <p:sp>
        <p:nvSpPr>
          <p:cNvPr id="7295" name="Google Shape;7295;p79"/>
          <p:cNvSpPr/>
          <p:nvPr/>
        </p:nvSpPr>
        <p:spPr>
          <a:xfrm>
            <a:off x="4892675" y="2411413"/>
            <a:ext cx="3810000" cy="3043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560"/>
              <a:buFont typeface="Noto Sans Symbols"/>
              <a:buNone/>
            </a:pP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stopping criteria: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UDP segment eventually arrives at destination host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destination returns ICMP “port unreachable” message (type 3, code 3)</a:t>
            </a:r>
            <a:endParaRPr/>
          </a:p>
          <a:p>
            <a:pPr indent="-342900" lvl="0" marL="342900" marR="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Noto Sans Symbols"/>
              <a:buChar char="▪"/>
            </a:pP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source stops</a:t>
            </a:r>
            <a:endParaRPr/>
          </a:p>
        </p:txBody>
      </p:sp>
      <p:pic>
        <p:nvPicPr>
          <p:cNvPr descr="underline_base" id="7296" name="Google Shape;7296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9763" y="811213"/>
            <a:ext cx="5484812" cy="1730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297" name="Google Shape;7297;p79"/>
          <p:cNvCxnSpPr/>
          <p:nvPr/>
        </p:nvCxnSpPr>
        <p:spPr>
          <a:xfrm>
            <a:off x="1285875" y="5684890"/>
            <a:ext cx="288925" cy="26511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8" name="Google Shape;7298;p79"/>
          <p:cNvCxnSpPr/>
          <p:nvPr/>
        </p:nvCxnSpPr>
        <p:spPr>
          <a:xfrm flipH="1" rot="10800000">
            <a:off x="2079625" y="5735690"/>
            <a:ext cx="458788" cy="2079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299" name="Google Shape;7299;p79"/>
          <p:cNvCxnSpPr/>
          <p:nvPr/>
        </p:nvCxnSpPr>
        <p:spPr>
          <a:xfrm>
            <a:off x="3014663" y="5719815"/>
            <a:ext cx="485775" cy="2079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0" name="Google Shape;7300;p79"/>
          <p:cNvCxnSpPr/>
          <p:nvPr/>
        </p:nvCxnSpPr>
        <p:spPr>
          <a:xfrm flipH="1">
            <a:off x="2776538" y="5451528"/>
            <a:ext cx="349250" cy="152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1" name="Google Shape;7301;p79"/>
          <p:cNvCxnSpPr/>
          <p:nvPr/>
        </p:nvCxnSpPr>
        <p:spPr>
          <a:xfrm flipH="1">
            <a:off x="3990975" y="5780140"/>
            <a:ext cx="620713" cy="1444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2" name="Google Shape;7302;p79"/>
          <p:cNvCxnSpPr/>
          <p:nvPr/>
        </p:nvCxnSpPr>
        <p:spPr>
          <a:xfrm>
            <a:off x="5110163" y="5745215"/>
            <a:ext cx="485775" cy="20796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3" name="Google Shape;7303;p79"/>
          <p:cNvCxnSpPr/>
          <p:nvPr/>
        </p:nvCxnSpPr>
        <p:spPr>
          <a:xfrm flipH="1">
            <a:off x="6048375" y="5691240"/>
            <a:ext cx="557213" cy="277813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4" name="Google Shape;7304;p79"/>
          <p:cNvCxnSpPr/>
          <p:nvPr/>
        </p:nvCxnSpPr>
        <p:spPr>
          <a:xfrm>
            <a:off x="2744788" y="5851578"/>
            <a:ext cx="228600" cy="3111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5" name="Google Shape;7305;p79"/>
          <p:cNvCxnSpPr/>
          <p:nvPr/>
        </p:nvCxnSpPr>
        <p:spPr>
          <a:xfrm>
            <a:off x="4668838" y="5438828"/>
            <a:ext cx="228600" cy="3111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6" name="Google Shape;7306;p79"/>
          <p:cNvCxnSpPr/>
          <p:nvPr/>
        </p:nvCxnSpPr>
        <p:spPr>
          <a:xfrm flipH="1">
            <a:off x="3386138" y="6042078"/>
            <a:ext cx="349250" cy="15240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07" name="Google Shape;7307;p79"/>
          <p:cNvCxnSpPr/>
          <p:nvPr/>
        </p:nvCxnSpPr>
        <p:spPr>
          <a:xfrm>
            <a:off x="3741738" y="5546778"/>
            <a:ext cx="6350" cy="260350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308" name="Google Shape;7308;p79"/>
          <p:cNvSpPr txBox="1"/>
          <p:nvPr/>
        </p:nvSpPr>
        <p:spPr>
          <a:xfrm>
            <a:off x="1387475" y="5403903"/>
            <a:ext cx="1073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3 probes</a:t>
            </a:r>
            <a:endParaRPr/>
          </a:p>
        </p:txBody>
      </p:sp>
      <p:sp>
        <p:nvSpPr>
          <p:cNvPr id="7309" name="Google Shape;7309;p79"/>
          <p:cNvSpPr txBox="1"/>
          <p:nvPr/>
        </p:nvSpPr>
        <p:spPr>
          <a:xfrm>
            <a:off x="2001838" y="5964290"/>
            <a:ext cx="10731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3 probes</a:t>
            </a:r>
            <a:endParaRPr/>
          </a:p>
        </p:txBody>
      </p:sp>
      <p:sp>
        <p:nvSpPr>
          <p:cNvPr id="7310" name="Google Shape;7310;p79"/>
          <p:cNvSpPr txBox="1"/>
          <p:nvPr/>
        </p:nvSpPr>
        <p:spPr>
          <a:xfrm>
            <a:off x="3025775" y="5378503"/>
            <a:ext cx="1073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3 probes</a:t>
            </a:r>
            <a:endParaRPr/>
          </a:p>
        </p:txBody>
      </p:sp>
      <p:grpSp>
        <p:nvGrpSpPr>
          <p:cNvPr id="7311" name="Google Shape;7311;p79"/>
          <p:cNvGrpSpPr/>
          <p:nvPr/>
        </p:nvGrpSpPr>
        <p:grpSpPr>
          <a:xfrm>
            <a:off x="517525" y="5340403"/>
            <a:ext cx="820738" cy="688975"/>
            <a:chOff x="-44" y="1473"/>
            <a:chExt cx="981" cy="1105"/>
          </a:xfrm>
        </p:grpSpPr>
        <p:pic>
          <p:nvPicPr>
            <p:cNvPr descr="desktop_computer_stylized_medium" id="7312" name="Google Shape;7312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13" name="Google Shape;7313;p79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14" name="Google Shape;7314;p79"/>
          <p:cNvGrpSpPr/>
          <p:nvPr/>
        </p:nvGrpSpPr>
        <p:grpSpPr>
          <a:xfrm flipH="1">
            <a:off x="6565900" y="5378503"/>
            <a:ext cx="754063" cy="669925"/>
            <a:chOff x="-44" y="1473"/>
            <a:chExt cx="981" cy="1105"/>
          </a:xfrm>
        </p:grpSpPr>
        <p:pic>
          <p:nvPicPr>
            <p:cNvPr descr="desktop_computer_stylized_medium" id="7315" name="Google Shape;7315;p7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16" name="Google Shape;7316;p79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17" name="Google Shape;7317;p79"/>
          <p:cNvGrpSpPr/>
          <p:nvPr/>
        </p:nvGrpSpPr>
        <p:grpSpPr>
          <a:xfrm>
            <a:off x="5513388" y="5878565"/>
            <a:ext cx="617537" cy="250825"/>
            <a:chOff x="2356" y="1300"/>
            <a:chExt cx="555" cy="194"/>
          </a:xfrm>
        </p:grpSpPr>
        <p:sp>
          <p:nvSpPr>
            <p:cNvPr id="7318" name="Google Shape;7318;p7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19" name="Google Shape;7319;p7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0" name="Google Shape;7320;p7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321" name="Google Shape;7321;p7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322" name="Google Shape;7322;p7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23" name="Google Shape;7323;p7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7324" name="Google Shape;7324;p79"/>
            <p:cNvCxnSpPr/>
            <p:nvPr/>
          </p:nvCxnSpPr>
          <p:spPr>
            <a:xfrm>
              <a:off x="2357" y="1361"/>
              <a:ext cx="0" cy="8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25" name="Google Shape;7325;p79"/>
            <p:cNvCxnSpPr/>
            <p:nvPr/>
          </p:nvCxnSpPr>
          <p:spPr>
            <a:xfrm>
              <a:off x="2907" y="1363"/>
              <a:ext cx="0" cy="8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26" name="Google Shape;7326;p79"/>
          <p:cNvGrpSpPr/>
          <p:nvPr/>
        </p:nvGrpSpPr>
        <p:grpSpPr>
          <a:xfrm>
            <a:off x="4545013" y="5607103"/>
            <a:ext cx="617537" cy="250825"/>
            <a:chOff x="2356" y="1300"/>
            <a:chExt cx="555" cy="194"/>
          </a:xfrm>
        </p:grpSpPr>
        <p:sp>
          <p:nvSpPr>
            <p:cNvPr id="7327" name="Google Shape;7327;p7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8" name="Google Shape;7328;p7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29" name="Google Shape;7329;p7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330" name="Google Shape;7330;p7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331" name="Google Shape;7331;p7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32" name="Google Shape;7332;p7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7333" name="Google Shape;7333;p79"/>
            <p:cNvCxnSpPr/>
            <p:nvPr/>
          </p:nvCxnSpPr>
          <p:spPr>
            <a:xfrm>
              <a:off x="2357" y="1361"/>
              <a:ext cx="0" cy="8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34" name="Google Shape;7334;p79"/>
            <p:cNvCxnSpPr/>
            <p:nvPr/>
          </p:nvCxnSpPr>
          <p:spPr>
            <a:xfrm>
              <a:off x="2907" y="1363"/>
              <a:ext cx="0" cy="8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35" name="Google Shape;7335;p79"/>
          <p:cNvGrpSpPr/>
          <p:nvPr/>
        </p:nvGrpSpPr>
        <p:grpSpPr>
          <a:xfrm>
            <a:off x="3394075" y="5816653"/>
            <a:ext cx="617538" cy="250825"/>
            <a:chOff x="2356" y="1300"/>
            <a:chExt cx="555" cy="194"/>
          </a:xfrm>
        </p:grpSpPr>
        <p:sp>
          <p:nvSpPr>
            <p:cNvPr id="7336" name="Google Shape;7336;p7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37" name="Google Shape;7337;p7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38" name="Google Shape;7338;p7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339" name="Google Shape;7339;p7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340" name="Google Shape;7340;p7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41" name="Google Shape;7341;p7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7342" name="Google Shape;7342;p79"/>
            <p:cNvCxnSpPr/>
            <p:nvPr/>
          </p:nvCxnSpPr>
          <p:spPr>
            <a:xfrm>
              <a:off x="2357" y="1361"/>
              <a:ext cx="0" cy="8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43" name="Google Shape;7343;p79"/>
            <p:cNvCxnSpPr/>
            <p:nvPr/>
          </p:nvCxnSpPr>
          <p:spPr>
            <a:xfrm>
              <a:off x="2907" y="1363"/>
              <a:ext cx="0" cy="8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44" name="Google Shape;7344;p79"/>
          <p:cNvGrpSpPr/>
          <p:nvPr/>
        </p:nvGrpSpPr>
        <p:grpSpPr>
          <a:xfrm>
            <a:off x="2392363" y="5570590"/>
            <a:ext cx="617537" cy="250825"/>
            <a:chOff x="2356" y="1300"/>
            <a:chExt cx="555" cy="194"/>
          </a:xfrm>
        </p:grpSpPr>
        <p:sp>
          <p:nvSpPr>
            <p:cNvPr id="7345" name="Google Shape;7345;p7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46" name="Google Shape;7346;p7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47" name="Google Shape;7347;p7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348" name="Google Shape;7348;p7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349" name="Google Shape;7349;p7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0" name="Google Shape;7350;p7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7351" name="Google Shape;7351;p79"/>
            <p:cNvCxnSpPr/>
            <p:nvPr/>
          </p:nvCxnSpPr>
          <p:spPr>
            <a:xfrm>
              <a:off x="2357" y="1361"/>
              <a:ext cx="0" cy="8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52" name="Google Shape;7352;p79"/>
            <p:cNvCxnSpPr/>
            <p:nvPr/>
          </p:nvCxnSpPr>
          <p:spPr>
            <a:xfrm>
              <a:off x="2907" y="1363"/>
              <a:ext cx="0" cy="8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353" name="Google Shape;7353;p79"/>
          <p:cNvGrpSpPr/>
          <p:nvPr/>
        </p:nvGrpSpPr>
        <p:grpSpPr>
          <a:xfrm>
            <a:off x="1517650" y="5837290"/>
            <a:ext cx="617538" cy="250825"/>
            <a:chOff x="2356" y="1300"/>
            <a:chExt cx="555" cy="194"/>
          </a:xfrm>
        </p:grpSpPr>
        <p:sp>
          <p:nvSpPr>
            <p:cNvPr id="7354" name="Google Shape;7354;p79"/>
            <p:cNvSpPr/>
            <p:nvPr/>
          </p:nvSpPr>
          <p:spPr>
            <a:xfrm>
              <a:off x="2357" y="1385"/>
              <a:ext cx="551" cy="109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55" name="Google Shape;7355;p79"/>
            <p:cNvSpPr/>
            <p:nvPr/>
          </p:nvSpPr>
          <p:spPr>
            <a:xfrm>
              <a:off x="2357" y="1374"/>
              <a:ext cx="554" cy="66"/>
            </a:xfrm>
            <a:prstGeom prst="rect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356" name="Google Shape;7356;p79"/>
            <p:cNvSpPr/>
            <p:nvPr/>
          </p:nvSpPr>
          <p:spPr>
            <a:xfrm>
              <a:off x="2356" y="1300"/>
              <a:ext cx="551" cy="127"/>
            </a:xfrm>
            <a:prstGeom prst="ellipse">
              <a:avLst/>
            </a:prstGeom>
            <a:gradFill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pSp>
          <p:nvGrpSpPr>
            <p:cNvPr id="7357" name="Google Shape;7357;p79"/>
            <p:cNvGrpSpPr/>
            <p:nvPr/>
          </p:nvGrpSpPr>
          <p:grpSpPr>
            <a:xfrm>
              <a:off x="2468" y="1332"/>
              <a:ext cx="310" cy="60"/>
              <a:chOff x="2468" y="1332"/>
              <a:chExt cx="310" cy="60"/>
            </a:xfrm>
          </p:grpSpPr>
          <p:sp>
            <p:nvSpPr>
              <p:cNvPr id="7358" name="Google Shape;7358;p79"/>
              <p:cNvSpPr/>
              <p:nvPr/>
            </p:nvSpPr>
            <p:spPr>
              <a:xfrm>
                <a:off x="2468" y="1332"/>
                <a:ext cx="310" cy="60"/>
              </a:xfrm>
              <a:custGeom>
                <a:rect b="b" l="l" r="r" t="t"/>
                <a:pathLst>
                  <a:path extrusionOk="0" h="60" w="310">
                    <a:moveTo>
                      <a:pt x="0" y="60"/>
                    </a:moveTo>
                    <a:lnTo>
                      <a:pt x="96" y="60"/>
                    </a:lnTo>
                    <a:lnTo>
                      <a:pt x="192" y="0"/>
                    </a:lnTo>
                    <a:lnTo>
                      <a:pt x="310" y="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59" name="Google Shape;7359;p79"/>
              <p:cNvSpPr/>
              <p:nvPr/>
            </p:nvSpPr>
            <p:spPr>
              <a:xfrm>
                <a:off x="2482" y="1332"/>
                <a:ext cx="282" cy="60"/>
              </a:xfrm>
              <a:custGeom>
                <a:rect b="b" l="l" r="r" t="t"/>
                <a:pathLst>
                  <a:path extrusionOk="0" h="60" w="282">
                    <a:moveTo>
                      <a:pt x="0" y="0"/>
                    </a:moveTo>
                    <a:lnTo>
                      <a:pt x="96" y="0"/>
                    </a:lnTo>
                    <a:lnTo>
                      <a:pt x="192" y="60"/>
                    </a:lnTo>
                    <a:lnTo>
                      <a:pt x="282" y="60"/>
                    </a:lnTo>
                  </a:path>
                </a:pathLst>
              </a:cu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cxnSp>
          <p:nvCxnSpPr>
            <p:cNvPr id="7360" name="Google Shape;7360;p79"/>
            <p:cNvCxnSpPr/>
            <p:nvPr/>
          </p:nvCxnSpPr>
          <p:spPr>
            <a:xfrm>
              <a:off x="2357" y="1361"/>
              <a:ext cx="0" cy="82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61" name="Google Shape;7361;p79"/>
            <p:cNvCxnSpPr/>
            <p:nvPr/>
          </p:nvCxnSpPr>
          <p:spPr>
            <a:xfrm>
              <a:off x="2907" y="1363"/>
              <a:ext cx="0" cy="86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62" name="Google Shape;7362;p79"/>
          <p:cNvSpPr/>
          <p:nvPr/>
        </p:nvSpPr>
        <p:spPr>
          <a:xfrm>
            <a:off x="1257300" y="5624565"/>
            <a:ext cx="2247900" cy="403225"/>
          </a:xfrm>
          <a:custGeom>
            <a:rect b="b" l="l" r="r" t="t"/>
            <a:pathLst>
              <a:path extrusionOk="0" h="254" w="1416">
                <a:moveTo>
                  <a:pt x="76" y="30"/>
                </a:moveTo>
                <a:cubicBezTo>
                  <a:pt x="137" y="11"/>
                  <a:pt x="200" y="170"/>
                  <a:pt x="324" y="170"/>
                </a:cubicBezTo>
                <a:cubicBezTo>
                  <a:pt x="461" y="165"/>
                  <a:pt x="717" y="0"/>
                  <a:pt x="896" y="2"/>
                </a:cubicBezTo>
                <a:cubicBezTo>
                  <a:pt x="1075" y="4"/>
                  <a:pt x="1416" y="122"/>
                  <a:pt x="1400" y="182"/>
                </a:cubicBezTo>
                <a:cubicBezTo>
                  <a:pt x="1384" y="242"/>
                  <a:pt x="1073" y="63"/>
                  <a:pt x="896" y="74"/>
                </a:cubicBezTo>
                <a:cubicBezTo>
                  <a:pt x="719" y="85"/>
                  <a:pt x="489" y="254"/>
                  <a:pt x="340" y="250"/>
                </a:cubicBezTo>
                <a:cubicBezTo>
                  <a:pt x="191" y="246"/>
                  <a:pt x="62" y="32"/>
                  <a:pt x="0" y="50"/>
                </a:cubicBezTo>
              </a:path>
            </a:pathLst>
          </a:cu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3" name="Google Shape;7363;p79"/>
          <p:cNvSpPr/>
          <p:nvPr/>
        </p:nvSpPr>
        <p:spPr>
          <a:xfrm>
            <a:off x="1289050" y="5661078"/>
            <a:ext cx="419100" cy="419100"/>
          </a:xfrm>
          <a:custGeom>
            <a:rect b="b" l="l" r="r" t="t"/>
            <a:pathLst>
              <a:path extrusionOk="0" h="264" w="264">
                <a:moveTo>
                  <a:pt x="60" y="0"/>
                </a:moveTo>
                <a:cubicBezTo>
                  <a:pt x="86" y="31"/>
                  <a:pt x="264" y="176"/>
                  <a:pt x="228" y="220"/>
                </a:cubicBezTo>
                <a:cubicBezTo>
                  <a:pt x="192" y="264"/>
                  <a:pt x="60" y="109"/>
                  <a:pt x="0" y="88"/>
                </a:cubicBezTo>
              </a:path>
            </a:pathLst>
          </a:cu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4" name="Google Shape;7364;p79"/>
          <p:cNvSpPr/>
          <p:nvPr/>
        </p:nvSpPr>
        <p:spPr>
          <a:xfrm>
            <a:off x="1282700" y="5575353"/>
            <a:ext cx="1346200" cy="474662"/>
          </a:xfrm>
          <a:custGeom>
            <a:rect b="b" l="l" r="r" t="t"/>
            <a:pathLst>
              <a:path extrusionOk="0" h="299" w="848">
                <a:moveTo>
                  <a:pt x="76" y="76"/>
                </a:moveTo>
                <a:cubicBezTo>
                  <a:pt x="137" y="57"/>
                  <a:pt x="200" y="216"/>
                  <a:pt x="324" y="216"/>
                </a:cubicBezTo>
                <a:cubicBezTo>
                  <a:pt x="448" y="216"/>
                  <a:pt x="792" y="0"/>
                  <a:pt x="820" y="76"/>
                </a:cubicBezTo>
                <a:cubicBezTo>
                  <a:pt x="848" y="152"/>
                  <a:pt x="469" y="245"/>
                  <a:pt x="340" y="296"/>
                </a:cubicBezTo>
                <a:cubicBezTo>
                  <a:pt x="203" y="299"/>
                  <a:pt x="62" y="78"/>
                  <a:pt x="0" y="96"/>
                </a:cubicBezTo>
              </a:path>
            </a:pathLst>
          </a:cu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5" name="Google Shape;7365;p79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66" name="Google Shape;7366;p79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0" name="Shape 7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371" name="Google Shape;7371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663" y="1025525"/>
            <a:ext cx="4113212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372" name="Google Shape;7372;p80"/>
          <p:cNvSpPr txBox="1"/>
          <p:nvPr>
            <p:ph idx="1" type="body"/>
          </p:nvPr>
        </p:nvSpPr>
        <p:spPr>
          <a:xfrm>
            <a:off x="5334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5.1 introduction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5.2 routing protocols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link state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distance vector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5.3 intra-AS routing in the Internet: OSPF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5.4 routing among the ISPs: BGP</a:t>
            </a:r>
            <a:endParaRPr sz="2400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73" name="Google Shape;7373;p80"/>
          <p:cNvSpPr txBox="1"/>
          <p:nvPr>
            <p:ph idx="2" type="body"/>
          </p:nvPr>
        </p:nvSpPr>
        <p:spPr>
          <a:xfrm>
            <a:off x="4495800" y="1600200"/>
            <a:ext cx="3810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61963" lvl="0" marL="46196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>
                <a:latin typeface="Gill Sans"/>
                <a:ea typeface="Gill Sans"/>
                <a:cs typeface="Gill Sans"/>
                <a:sym typeface="Gill Sans"/>
              </a:rPr>
              <a:t>5.5 The SDN control plane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000000"/>
                </a:solidFill>
              </a:rPr>
              <a:t>5.6 ICMP: The Internet Control Message Protocol </a:t>
            </a:r>
            <a:endParaRPr/>
          </a:p>
          <a:p>
            <a:pPr indent="-461963" lvl="0" marL="461963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lang="en-US" sz="2400">
                <a:solidFill>
                  <a:srgbClr val="CC0000"/>
                </a:solidFill>
              </a:rPr>
              <a:t>5.7 Network management and SNMP</a:t>
            </a:r>
            <a:endParaRPr sz="2400">
              <a:solidFill>
                <a:srgbClr val="CC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374" name="Google Shape;7374;p80"/>
          <p:cNvSpPr/>
          <p:nvPr/>
        </p:nvSpPr>
        <p:spPr>
          <a:xfrm>
            <a:off x="533400" y="228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Chapter 5: outline</a:t>
            </a:r>
            <a:endParaRPr/>
          </a:p>
        </p:txBody>
      </p:sp>
      <p:sp>
        <p:nvSpPr>
          <p:cNvPr id="7375" name="Google Shape;7375;p80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76" name="Google Shape;7376;p80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1" name="Shape 7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382" name="Google Shape;7382;p8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7225" y="870123"/>
            <a:ext cx="7313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383" name="Google Shape;7383;p81"/>
          <p:cNvSpPr txBox="1"/>
          <p:nvPr>
            <p:ph type="title"/>
          </p:nvPr>
        </p:nvSpPr>
        <p:spPr>
          <a:xfrm>
            <a:off x="533400" y="41448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What is network management?</a:t>
            </a:r>
            <a:endParaRPr/>
          </a:p>
        </p:txBody>
      </p:sp>
      <p:sp>
        <p:nvSpPr>
          <p:cNvPr id="7384" name="Google Shape;7384;p81"/>
          <p:cNvSpPr txBox="1"/>
          <p:nvPr>
            <p:ph idx="1" type="body"/>
          </p:nvPr>
        </p:nvSpPr>
        <p:spPr>
          <a:xfrm>
            <a:off x="533400" y="1252632"/>
            <a:ext cx="8191500" cy="306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US" sz="2400">
                <a:solidFill>
                  <a:srgbClr val="CC0000"/>
                </a:solidFill>
              </a:rPr>
              <a:t>autonomous systems (aka </a:t>
            </a: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en-US" sz="2400">
                <a:solidFill>
                  <a:srgbClr val="CC0000"/>
                </a:solidFill>
              </a:rPr>
              <a:t>network</a:t>
            </a:r>
            <a:r>
              <a:rPr lang="en-US" sz="24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r>
              <a:rPr lang="en-US" sz="2400">
                <a:solidFill>
                  <a:srgbClr val="CC0000"/>
                </a:solidFill>
              </a:rPr>
              <a:t>): </a:t>
            </a:r>
            <a:r>
              <a:rPr lang="en-US" sz="2400"/>
              <a:t>1000s of interacting hardware/software components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▪"/>
            </a:pPr>
            <a:r>
              <a:rPr lang="en-US" sz="2400"/>
              <a:t>other complex systems requiring monitoring, control: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jet airplane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nuclear power plant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others?</a:t>
            </a:r>
            <a:endParaRPr/>
          </a:p>
        </p:txBody>
      </p:sp>
      <p:sp>
        <p:nvSpPr>
          <p:cNvPr id="7385" name="Google Shape;7385;p81"/>
          <p:cNvSpPr txBox="1"/>
          <p:nvPr/>
        </p:nvSpPr>
        <p:spPr>
          <a:xfrm>
            <a:off x="1522413" y="3845193"/>
            <a:ext cx="6962775" cy="200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lang="en-US" sz="20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Network management</a:t>
            </a: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includes the deployment, integration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coordination of the hardware, software, and human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elements to monitor, test, poll, configure, analyze, evaluate,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control the network and element resources to meet the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real-time, operational performance, and Quality of Service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requirements at a reasonable cost."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7386" name="Google Shape;7386;p81"/>
          <p:cNvSpPr/>
          <p:nvPr/>
        </p:nvSpPr>
        <p:spPr>
          <a:xfrm>
            <a:off x="1427163" y="3815030"/>
            <a:ext cx="7148512" cy="2093913"/>
          </a:xfrm>
          <a:prstGeom prst="rect">
            <a:avLst/>
          </a:prstGeom>
          <a:noFill/>
          <a:ln cap="flat" cmpd="sng" w="28575">
            <a:solidFill>
              <a:srgbClr val="CC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7387" name="Google Shape;7387;p81"/>
          <p:cNvGraphicFramePr/>
          <p:nvPr/>
        </p:nvGraphicFramePr>
        <p:xfrm>
          <a:off x="342900" y="4008705"/>
          <a:ext cx="1123950" cy="1600200"/>
        </p:xfrm>
        <a:graphic>
          <a:graphicData uri="http://schemas.openxmlformats.org/presentationml/2006/ole">
            <mc:AlternateContent>
              <mc:Choice Requires="v">
                <p:oleObj r:id="rId5" imgH="1600200" imgW="1123950" progId="MS_ClipArt_Gallery.2" spid="_x0000_s1">
                  <p:embed/>
                </p:oleObj>
              </mc:Choice>
              <mc:Fallback>
                <p:oleObj r:id="rId6" imgH="1600200" imgW="1123950" progId="MS_ClipArt_Gallery.2">
                  <p:embed/>
                  <p:pic>
                    <p:nvPicPr>
                      <p:cNvPr id="7387" name="Google Shape;7387;p81"/>
                      <p:cNvPicPr preferRelativeResize="0"/>
                      <p:nvPr/>
                    </p:nvPicPr>
                    <p:blipFill rotWithShape="1">
                      <a:blip r:embed="rId7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42900" y="4008705"/>
                        <a:ext cx="112395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88" name="Google Shape;7388;p81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389" name="Google Shape;7389;p81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4" name="Shape 7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5" name="Google Shape;7395;p82"/>
          <p:cNvSpPr/>
          <p:nvPr/>
        </p:nvSpPr>
        <p:spPr>
          <a:xfrm rot="-5216633">
            <a:off x="1251820" y="2563335"/>
            <a:ext cx="4057421" cy="2452239"/>
          </a:xfrm>
          <a:custGeom>
            <a:rect b="b" l="l" r="r" t="t"/>
            <a:pathLst>
              <a:path extrusionOk="0" h="933" w="1794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derline_base" id="7396" name="Google Shape;7396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3225" y="898525"/>
            <a:ext cx="82280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397" name="Google Shape;7397;p82"/>
          <p:cNvSpPr txBox="1"/>
          <p:nvPr>
            <p:ph type="title"/>
          </p:nvPr>
        </p:nvSpPr>
        <p:spPr>
          <a:xfrm>
            <a:off x="304800" y="188913"/>
            <a:ext cx="8631238" cy="9477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Infrastructure for network management</a:t>
            </a:r>
            <a:endParaRPr/>
          </a:p>
        </p:txBody>
      </p:sp>
      <p:cxnSp>
        <p:nvCxnSpPr>
          <p:cNvPr id="7398" name="Google Shape;7398;p82"/>
          <p:cNvCxnSpPr/>
          <p:nvPr/>
        </p:nvCxnSpPr>
        <p:spPr>
          <a:xfrm flipH="1" rot="10800000">
            <a:off x="3308350" y="2808288"/>
            <a:ext cx="338138" cy="10429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99" name="Google Shape;7399;p82"/>
          <p:cNvCxnSpPr/>
          <p:nvPr/>
        </p:nvCxnSpPr>
        <p:spPr>
          <a:xfrm flipH="1" rot="10800000">
            <a:off x="3641725" y="3762375"/>
            <a:ext cx="187325" cy="21113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0" name="Google Shape;7400;p82"/>
          <p:cNvCxnSpPr/>
          <p:nvPr/>
        </p:nvCxnSpPr>
        <p:spPr>
          <a:xfrm flipH="1" rot="10800000">
            <a:off x="3117850" y="5441950"/>
            <a:ext cx="350838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01" name="Google Shape;7401;p82"/>
          <p:cNvCxnSpPr/>
          <p:nvPr/>
        </p:nvCxnSpPr>
        <p:spPr>
          <a:xfrm>
            <a:off x="3541713" y="4252913"/>
            <a:ext cx="373062" cy="55403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402" name="Google Shape;7402;p82"/>
          <p:cNvSpPr txBox="1"/>
          <p:nvPr/>
        </p:nvSpPr>
        <p:spPr>
          <a:xfrm>
            <a:off x="2014538" y="5565775"/>
            <a:ext cx="16903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/>
          </a:p>
        </p:txBody>
      </p:sp>
      <p:sp>
        <p:nvSpPr>
          <p:cNvPr id="7403" name="Google Shape;7403;p82"/>
          <p:cNvSpPr txBox="1"/>
          <p:nvPr/>
        </p:nvSpPr>
        <p:spPr>
          <a:xfrm>
            <a:off x="3860800" y="5299075"/>
            <a:ext cx="16903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/>
          </a:p>
        </p:txBody>
      </p:sp>
      <p:sp>
        <p:nvSpPr>
          <p:cNvPr id="7404" name="Google Shape;7404;p82"/>
          <p:cNvSpPr txBox="1"/>
          <p:nvPr/>
        </p:nvSpPr>
        <p:spPr>
          <a:xfrm>
            <a:off x="4079792" y="2506245"/>
            <a:ext cx="16903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/>
          </a:p>
        </p:txBody>
      </p:sp>
      <p:sp>
        <p:nvSpPr>
          <p:cNvPr id="7405" name="Google Shape;7405;p82"/>
          <p:cNvSpPr txBox="1"/>
          <p:nvPr/>
        </p:nvSpPr>
        <p:spPr>
          <a:xfrm>
            <a:off x="4033838" y="3765550"/>
            <a:ext cx="16903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/>
          </a:p>
        </p:txBody>
      </p:sp>
      <p:sp>
        <p:nvSpPr>
          <p:cNvPr id="7406" name="Google Shape;7406;p82"/>
          <p:cNvSpPr txBox="1"/>
          <p:nvPr/>
        </p:nvSpPr>
        <p:spPr>
          <a:xfrm>
            <a:off x="436563" y="1217613"/>
            <a:ext cx="1770062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definitions:</a:t>
            </a:r>
            <a:endParaRPr/>
          </a:p>
        </p:txBody>
      </p:sp>
      <p:sp>
        <p:nvSpPr>
          <p:cNvPr id="7407" name="Google Shape;7407;p82"/>
          <p:cNvSpPr txBox="1"/>
          <p:nvPr/>
        </p:nvSpPr>
        <p:spPr>
          <a:xfrm>
            <a:off x="5996822" y="2283242"/>
            <a:ext cx="2973388" cy="26161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managed devices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contain </a:t>
            </a: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managed objects</a:t>
            </a:r>
            <a:r>
              <a:rPr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whose  data is gathered into a </a:t>
            </a:r>
            <a:r>
              <a:rPr i="1" lang="en-US" sz="2400">
                <a:solidFill>
                  <a:srgbClr val="000099"/>
                </a:solidFill>
                <a:latin typeface="Gill Sans"/>
                <a:ea typeface="Gill Sans"/>
                <a:cs typeface="Gill Sans"/>
                <a:sym typeface="Gill Sans"/>
              </a:rPr>
              <a:t>Management Information Base (MIB)</a:t>
            </a:r>
            <a:r>
              <a:rPr i="1" lang="en-US" sz="24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08" name="Google Shape;7408;p82"/>
          <p:cNvGrpSpPr/>
          <p:nvPr/>
        </p:nvGrpSpPr>
        <p:grpSpPr>
          <a:xfrm>
            <a:off x="428625" y="1933575"/>
            <a:ext cx="2047875" cy="1133475"/>
            <a:chOff x="428625" y="1933980"/>
            <a:chExt cx="2047875" cy="1133070"/>
          </a:xfrm>
        </p:grpSpPr>
        <p:grpSp>
          <p:nvGrpSpPr>
            <p:cNvPr id="7409" name="Google Shape;7409;p82"/>
            <p:cNvGrpSpPr/>
            <p:nvPr/>
          </p:nvGrpSpPr>
          <p:grpSpPr>
            <a:xfrm>
              <a:off x="428625" y="2295525"/>
              <a:ext cx="2047875" cy="771525"/>
              <a:chOff x="396" y="1116"/>
              <a:chExt cx="1290" cy="486"/>
            </a:xfrm>
          </p:grpSpPr>
          <p:sp>
            <p:nvSpPr>
              <p:cNvPr id="7410" name="Google Shape;7410;p82"/>
              <p:cNvSpPr/>
              <p:nvPr/>
            </p:nvSpPr>
            <p:spPr>
              <a:xfrm>
                <a:off x="396" y="1116"/>
                <a:ext cx="1290" cy="486"/>
              </a:xfrm>
              <a:prstGeom prst="ellipse">
                <a:avLst/>
              </a:prstGeom>
              <a:solidFill>
                <a:schemeClr val="lt1"/>
              </a:solidFill>
              <a:ln cap="flat" cmpd="sng" w="19050">
                <a:solidFill>
                  <a:srgbClr val="FF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11" name="Google Shape;7411;p82"/>
              <p:cNvSpPr txBox="1"/>
              <p:nvPr/>
            </p:nvSpPr>
            <p:spPr>
              <a:xfrm>
                <a:off x="445" y="1142"/>
                <a:ext cx="684" cy="36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managing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rPr>
                  <a:t>entity</a:t>
                </a:r>
                <a:endParaRPr/>
              </a:p>
            </p:txBody>
          </p:sp>
          <p:sp>
            <p:nvSpPr>
              <p:cNvPr id="7412" name="Google Shape;7412;p82"/>
              <p:cNvSpPr txBox="1"/>
              <p:nvPr/>
            </p:nvSpPr>
            <p:spPr>
              <a:xfrm>
                <a:off x="1160" y="1262"/>
                <a:ext cx="368" cy="2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13" name="Google Shape;7413;p82"/>
            <p:cNvSpPr txBox="1"/>
            <p:nvPr/>
          </p:nvSpPr>
          <p:spPr>
            <a:xfrm>
              <a:off x="455613" y="1933980"/>
              <a:ext cx="1657486" cy="338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managing entity</a:t>
              </a:r>
              <a:endParaRPr sz="16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414" name="Google Shape;7414;p8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4163" y="3857625"/>
            <a:ext cx="876300" cy="3889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415" name="Google Shape;7415;p82"/>
          <p:cNvGrpSpPr/>
          <p:nvPr/>
        </p:nvGrpSpPr>
        <p:grpSpPr>
          <a:xfrm>
            <a:off x="3786188" y="4800600"/>
            <a:ext cx="366712" cy="579438"/>
            <a:chOff x="4140" y="429"/>
            <a:chExt cx="1425" cy="2396"/>
          </a:xfrm>
        </p:grpSpPr>
        <p:sp>
          <p:nvSpPr>
            <p:cNvPr id="7416" name="Google Shape;7416;p82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7" name="Google Shape;7417;p82"/>
            <p:cNvSpPr/>
            <p:nvPr/>
          </p:nvSpPr>
          <p:spPr>
            <a:xfrm>
              <a:off x="4208" y="429"/>
              <a:ext cx="1043" cy="2284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8" name="Google Shape;7418;p82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9" name="Google Shape;7419;p82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0" name="Google Shape;7420;p82"/>
            <p:cNvSpPr/>
            <p:nvPr/>
          </p:nvSpPr>
          <p:spPr>
            <a:xfrm>
              <a:off x="4214" y="692"/>
              <a:ext cx="592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21" name="Google Shape;7421;p82"/>
            <p:cNvGrpSpPr/>
            <p:nvPr/>
          </p:nvGrpSpPr>
          <p:grpSpPr>
            <a:xfrm>
              <a:off x="4751" y="665"/>
              <a:ext cx="580" cy="131"/>
              <a:chOff x="616" y="2565"/>
              <a:chExt cx="724" cy="126"/>
            </a:xfrm>
          </p:grpSpPr>
          <p:sp>
            <p:nvSpPr>
              <p:cNvPr id="7422" name="Google Shape;7422;p82"/>
              <p:cNvSpPr/>
              <p:nvPr/>
            </p:nvSpPr>
            <p:spPr>
              <a:xfrm>
                <a:off x="616" y="2565"/>
                <a:ext cx="724" cy="12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3" name="Google Shape;7423;p82"/>
              <p:cNvSpPr/>
              <p:nvPr/>
            </p:nvSpPr>
            <p:spPr>
              <a:xfrm>
                <a:off x="632" y="2584"/>
                <a:ext cx="693" cy="10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24" name="Google Shape;7424;p82"/>
            <p:cNvSpPr/>
            <p:nvPr/>
          </p:nvSpPr>
          <p:spPr>
            <a:xfrm>
              <a:off x="4226" y="1020"/>
              <a:ext cx="592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25" name="Google Shape;7425;p82"/>
            <p:cNvGrpSpPr/>
            <p:nvPr/>
          </p:nvGrpSpPr>
          <p:grpSpPr>
            <a:xfrm>
              <a:off x="4745" y="994"/>
              <a:ext cx="586" cy="131"/>
              <a:chOff x="611" y="2568"/>
              <a:chExt cx="731" cy="136"/>
            </a:xfrm>
          </p:grpSpPr>
          <p:sp>
            <p:nvSpPr>
              <p:cNvPr id="7426" name="Google Shape;7426;p82"/>
              <p:cNvSpPr/>
              <p:nvPr/>
            </p:nvSpPr>
            <p:spPr>
              <a:xfrm>
                <a:off x="611" y="2568"/>
                <a:ext cx="731" cy="136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27" name="Google Shape;7427;p82"/>
              <p:cNvSpPr/>
              <p:nvPr/>
            </p:nvSpPr>
            <p:spPr>
              <a:xfrm>
                <a:off x="626" y="2581"/>
                <a:ext cx="700" cy="109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28" name="Google Shape;7428;p82"/>
            <p:cNvSpPr/>
            <p:nvPr/>
          </p:nvSpPr>
          <p:spPr>
            <a:xfrm>
              <a:off x="4214" y="1361"/>
              <a:ext cx="598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9" name="Google Shape;7429;p82"/>
            <p:cNvSpPr/>
            <p:nvPr/>
          </p:nvSpPr>
          <p:spPr>
            <a:xfrm>
              <a:off x="4226" y="1657"/>
              <a:ext cx="598" cy="46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30" name="Google Shape;7430;p82"/>
            <p:cNvGrpSpPr/>
            <p:nvPr/>
          </p:nvGrpSpPr>
          <p:grpSpPr>
            <a:xfrm>
              <a:off x="4733" y="1630"/>
              <a:ext cx="586" cy="151"/>
              <a:chOff x="611" y="2571"/>
              <a:chExt cx="730" cy="139"/>
            </a:xfrm>
          </p:grpSpPr>
          <p:sp>
            <p:nvSpPr>
              <p:cNvPr id="7431" name="Google Shape;7431;p82"/>
              <p:cNvSpPr/>
              <p:nvPr/>
            </p:nvSpPr>
            <p:spPr>
              <a:xfrm>
                <a:off x="611" y="2571"/>
                <a:ext cx="730" cy="139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2" name="Google Shape;7432;p82"/>
              <p:cNvSpPr/>
              <p:nvPr/>
            </p:nvSpPr>
            <p:spPr>
              <a:xfrm>
                <a:off x="626" y="2589"/>
                <a:ext cx="699" cy="11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33" name="Google Shape;7433;p82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434" name="Google Shape;7434;p82"/>
            <p:cNvGrpSpPr/>
            <p:nvPr/>
          </p:nvGrpSpPr>
          <p:grpSpPr>
            <a:xfrm>
              <a:off x="4738" y="1328"/>
              <a:ext cx="574" cy="138"/>
              <a:chOff x="613" y="2569"/>
              <a:chExt cx="715" cy="138"/>
            </a:xfrm>
          </p:grpSpPr>
          <p:sp>
            <p:nvSpPr>
              <p:cNvPr id="7435" name="Google Shape;7435;p82"/>
              <p:cNvSpPr/>
              <p:nvPr/>
            </p:nvSpPr>
            <p:spPr>
              <a:xfrm>
                <a:off x="613" y="2569"/>
                <a:ext cx="715" cy="138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36" name="Google Shape;7436;p82"/>
              <p:cNvSpPr/>
              <p:nvPr/>
            </p:nvSpPr>
            <p:spPr>
              <a:xfrm>
                <a:off x="629" y="2582"/>
                <a:ext cx="692" cy="105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437" name="Google Shape;7437;p82"/>
            <p:cNvSpPr/>
            <p:nvPr/>
          </p:nvSpPr>
          <p:spPr>
            <a:xfrm>
              <a:off x="5250" y="429"/>
              <a:ext cx="68" cy="2291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8" name="Google Shape;7438;p82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9" name="Google Shape;7439;p82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0" name="Google Shape;7440;p82"/>
            <p:cNvSpPr/>
            <p:nvPr/>
          </p:nvSpPr>
          <p:spPr>
            <a:xfrm>
              <a:off x="5516" y="2608"/>
              <a:ext cx="49" cy="98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1" name="Google Shape;7441;p82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2" name="Google Shape;7442;p82"/>
            <p:cNvSpPr/>
            <p:nvPr/>
          </p:nvSpPr>
          <p:spPr>
            <a:xfrm>
              <a:off x="4140" y="2681"/>
              <a:ext cx="1197" cy="144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3" name="Google Shape;7443;p82"/>
            <p:cNvSpPr/>
            <p:nvPr/>
          </p:nvSpPr>
          <p:spPr>
            <a:xfrm>
              <a:off x="4208" y="2713"/>
              <a:ext cx="1067" cy="79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4" name="Google Shape;7444;p82"/>
            <p:cNvSpPr/>
            <p:nvPr/>
          </p:nvSpPr>
          <p:spPr>
            <a:xfrm>
              <a:off x="4307" y="2385"/>
              <a:ext cx="160" cy="138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5" name="Google Shape;7445;p82"/>
            <p:cNvSpPr/>
            <p:nvPr/>
          </p:nvSpPr>
          <p:spPr>
            <a:xfrm>
              <a:off x="4485" y="2385"/>
              <a:ext cx="160" cy="144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6" name="Google Shape;7446;p82"/>
            <p:cNvSpPr/>
            <p:nvPr/>
          </p:nvSpPr>
          <p:spPr>
            <a:xfrm>
              <a:off x="4664" y="2379"/>
              <a:ext cx="154" cy="144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7" name="Google Shape;7447;p82"/>
            <p:cNvSpPr/>
            <p:nvPr/>
          </p:nvSpPr>
          <p:spPr>
            <a:xfrm>
              <a:off x="5059" y="1834"/>
              <a:ext cx="86" cy="761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48" name="Google Shape;7448;p82"/>
          <p:cNvGrpSpPr/>
          <p:nvPr/>
        </p:nvGrpSpPr>
        <p:grpSpPr>
          <a:xfrm>
            <a:off x="3251200" y="2220913"/>
            <a:ext cx="903288" cy="727075"/>
            <a:chOff x="-44" y="1473"/>
            <a:chExt cx="981" cy="1105"/>
          </a:xfrm>
        </p:grpSpPr>
        <p:pic>
          <p:nvPicPr>
            <p:cNvPr descr="desktop_computer_stylized_medium" id="7449" name="Google Shape;7449;p8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50" name="Google Shape;7450;p8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51" name="Google Shape;7451;p82"/>
          <p:cNvGrpSpPr/>
          <p:nvPr/>
        </p:nvGrpSpPr>
        <p:grpSpPr>
          <a:xfrm>
            <a:off x="2055813" y="2655888"/>
            <a:ext cx="903287" cy="727075"/>
            <a:chOff x="-44" y="1473"/>
            <a:chExt cx="981" cy="1105"/>
          </a:xfrm>
        </p:grpSpPr>
        <p:pic>
          <p:nvPicPr>
            <p:cNvPr descr="desktop_computer_stylized_medium" id="7452" name="Google Shape;7452;p8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53" name="Google Shape;7453;p82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454" name="Google Shape;7454;p82"/>
          <p:cNvCxnSpPr/>
          <p:nvPr/>
        </p:nvCxnSpPr>
        <p:spPr>
          <a:xfrm>
            <a:off x="2733675" y="3303588"/>
            <a:ext cx="371475" cy="55403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55" name="Google Shape;7455;p82"/>
          <p:cNvCxnSpPr/>
          <p:nvPr/>
        </p:nvCxnSpPr>
        <p:spPr>
          <a:xfrm flipH="1">
            <a:off x="2947988" y="4241800"/>
            <a:ext cx="309562" cy="1023938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456" name="Google Shape;7456;p82"/>
          <p:cNvGrpSpPr/>
          <p:nvPr/>
        </p:nvGrpSpPr>
        <p:grpSpPr>
          <a:xfrm>
            <a:off x="4006850" y="4752975"/>
            <a:ext cx="1293813" cy="615950"/>
            <a:chOff x="6563312" y="4346525"/>
            <a:chExt cx="1292995" cy="615298"/>
          </a:xfrm>
        </p:grpSpPr>
        <p:sp>
          <p:nvSpPr>
            <p:cNvPr id="7457" name="Google Shape;7457;p82"/>
            <p:cNvSpPr/>
            <p:nvPr/>
          </p:nvSpPr>
          <p:spPr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8" name="Google Shape;7458;p82"/>
            <p:cNvSpPr txBox="1"/>
            <p:nvPr/>
          </p:nvSpPr>
          <p:spPr>
            <a:xfrm>
              <a:off x="6607734" y="4465462"/>
              <a:ext cx="633544" cy="30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/>
            </a:p>
          </p:txBody>
        </p:sp>
        <p:grpSp>
          <p:nvGrpSpPr>
            <p:cNvPr id="7459" name="Google Shape;7459;p82"/>
            <p:cNvGrpSpPr/>
            <p:nvPr/>
          </p:nvGrpSpPr>
          <p:grpSpPr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7460" name="Google Shape;7460;p82"/>
              <p:cNvSpPr/>
              <p:nvPr/>
            </p:nvSpPr>
            <p:spPr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1" name="Google Shape;7461;p82"/>
              <p:cNvSpPr txBox="1"/>
              <p:nvPr/>
            </p:nvSpPr>
            <p:spPr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62" name="Google Shape;7462;p82"/>
          <p:cNvGrpSpPr/>
          <p:nvPr/>
        </p:nvGrpSpPr>
        <p:grpSpPr>
          <a:xfrm>
            <a:off x="3856037" y="1949450"/>
            <a:ext cx="1293812" cy="614363"/>
            <a:chOff x="6563312" y="4346525"/>
            <a:chExt cx="1292995" cy="615298"/>
          </a:xfrm>
        </p:grpSpPr>
        <p:sp>
          <p:nvSpPr>
            <p:cNvPr id="7463" name="Google Shape;7463;p82"/>
            <p:cNvSpPr/>
            <p:nvPr/>
          </p:nvSpPr>
          <p:spPr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4" name="Google Shape;7464;p82"/>
            <p:cNvSpPr txBox="1"/>
            <p:nvPr/>
          </p:nvSpPr>
          <p:spPr>
            <a:xfrm>
              <a:off x="6607734" y="4465769"/>
              <a:ext cx="633545" cy="308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/>
            </a:p>
          </p:txBody>
        </p:sp>
        <p:grpSp>
          <p:nvGrpSpPr>
            <p:cNvPr id="7465" name="Google Shape;7465;p82"/>
            <p:cNvGrpSpPr/>
            <p:nvPr/>
          </p:nvGrpSpPr>
          <p:grpSpPr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7466" name="Google Shape;7466;p82"/>
              <p:cNvSpPr/>
              <p:nvPr/>
            </p:nvSpPr>
            <p:spPr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67" name="Google Shape;7467;p82"/>
              <p:cNvSpPr txBox="1"/>
              <p:nvPr/>
            </p:nvSpPr>
            <p:spPr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68" name="Google Shape;7468;p82"/>
          <p:cNvGrpSpPr/>
          <p:nvPr/>
        </p:nvGrpSpPr>
        <p:grpSpPr>
          <a:xfrm>
            <a:off x="-231252" y="2262188"/>
            <a:ext cx="4327002" cy="2670175"/>
            <a:chOff x="-230765" y="2262935"/>
            <a:chExt cx="4326515" cy="2669941"/>
          </a:xfrm>
        </p:grpSpPr>
        <p:sp>
          <p:nvSpPr>
            <p:cNvPr id="7469" name="Google Shape;7469;p82"/>
            <p:cNvSpPr txBox="1"/>
            <p:nvPr/>
          </p:nvSpPr>
          <p:spPr>
            <a:xfrm>
              <a:off x="-230765" y="3396311"/>
              <a:ext cx="1926485" cy="8309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network</a:t>
              </a:r>
              <a:endParaRPr/>
            </a:p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management</a:t>
              </a:r>
              <a:endParaRPr/>
            </a:p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600">
                  <a:solidFill>
                    <a:srgbClr val="000099"/>
                  </a:solidFill>
                  <a:latin typeface="Arial"/>
                  <a:ea typeface="Arial"/>
                  <a:cs typeface="Arial"/>
                  <a:sym typeface="Arial"/>
                </a:rPr>
                <a:t>protocol</a:t>
              </a:r>
              <a:endParaRPr sz="16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470" name="Google Shape;7470;p82"/>
            <p:cNvCxnSpPr/>
            <p:nvPr/>
          </p:nvCxnSpPr>
          <p:spPr>
            <a:xfrm>
              <a:off x="2210012" y="2934388"/>
              <a:ext cx="1885738" cy="1657205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471" name="Google Shape;7471;p82"/>
            <p:cNvCxnSpPr/>
            <p:nvPr/>
          </p:nvCxnSpPr>
          <p:spPr>
            <a:xfrm flipH="1" rot="10800000">
              <a:off x="2410014" y="2262935"/>
              <a:ext cx="1431764" cy="242866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472" name="Google Shape;7472;p82"/>
            <p:cNvCxnSpPr/>
            <p:nvPr/>
          </p:nvCxnSpPr>
          <p:spPr>
            <a:xfrm>
              <a:off x="2429062" y="2762953"/>
              <a:ext cx="1666688" cy="638119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473" name="Google Shape;7473;p82"/>
            <p:cNvCxnSpPr/>
            <p:nvPr/>
          </p:nvCxnSpPr>
          <p:spPr>
            <a:xfrm>
              <a:off x="1486193" y="3051853"/>
              <a:ext cx="369846" cy="1881023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474" name="Google Shape;7474;p82"/>
            <p:cNvCxnSpPr/>
            <p:nvPr/>
          </p:nvCxnSpPr>
          <p:spPr>
            <a:xfrm>
              <a:off x="1800483" y="3045503"/>
              <a:ext cx="479371" cy="763521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7475" name="Google Shape;7475;p82"/>
          <p:cNvSpPr txBox="1"/>
          <p:nvPr/>
        </p:nvSpPr>
        <p:spPr>
          <a:xfrm>
            <a:off x="1475707" y="4334377"/>
            <a:ext cx="169038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/>
          </a:p>
        </p:txBody>
      </p:sp>
      <p:grpSp>
        <p:nvGrpSpPr>
          <p:cNvPr id="7476" name="Google Shape;7476;p82"/>
          <p:cNvGrpSpPr/>
          <p:nvPr/>
        </p:nvGrpSpPr>
        <p:grpSpPr>
          <a:xfrm>
            <a:off x="1858962" y="3810000"/>
            <a:ext cx="1293812" cy="615950"/>
            <a:chOff x="6563312" y="4346525"/>
            <a:chExt cx="1292995" cy="615298"/>
          </a:xfrm>
        </p:grpSpPr>
        <p:sp>
          <p:nvSpPr>
            <p:cNvPr id="7477" name="Google Shape;7477;p82"/>
            <p:cNvSpPr/>
            <p:nvPr/>
          </p:nvSpPr>
          <p:spPr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8" name="Google Shape;7478;p82"/>
            <p:cNvSpPr txBox="1"/>
            <p:nvPr/>
          </p:nvSpPr>
          <p:spPr>
            <a:xfrm>
              <a:off x="6607734" y="4465462"/>
              <a:ext cx="633545" cy="30745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/>
            </a:p>
          </p:txBody>
        </p:sp>
        <p:grpSp>
          <p:nvGrpSpPr>
            <p:cNvPr id="7479" name="Google Shape;7479;p82"/>
            <p:cNvGrpSpPr/>
            <p:nvPr/>
          </p:nvGrpSpPr>
          <p:grpSpPr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7480" name="Google Shape;7480;p82"/>
              <p:cNvSpPr/>
              <p:nvPr/>
            </p:nvSpPr>
            <p:spPr>
              <a:xfrm>
                <a:off x="747" y="2026"/>
                <a:ext cx="314" cy="199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81" name="Google Shape;7481;p82"/>
              <p:cNvSpPr txBox="1"/>
              <p:nvPr/>
            </p:nvSpPr>
            <p:spPr>
              <a:xfrm>
                <a:off x="714" y="2006"/>
                <a:ext cx="326" cy="1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82" name="Google Shape;7482;p82"/>
          <p:cNvGrpSpPr/>
          <p:nvPr/>
        </p:nvGrpSpPr>
        <p:grpSpPr>
          <a:xfrm>
            <a:off x="2526083" y="5188911"/>
            <a:ext cx="687402" cy="404026"/>
            <a:chOff x="1871277" y="1576300"/>
            <a:chExt cx="1128371" cy="437861"/>
          </a:xfrm>
        </p:grpSpPr>
        <p:sp>
          <p:nvSpPr>
            <p:cNvPr id="7483" name="Google Shape;7483;p82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4" name="Google Shape;7484;p82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5" name="Google Shape;7485;p82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6" name="Google Shape;7486;p82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7" name="Google Shape;7487;p82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8" name="Google Shape;7488;p82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9" name="Google Shape;7489;p82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490" name="Google Shape;7490;p82"/>
            <p:cNvCxnSpPr>
              <a:endCxn id="7485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491" name="Google Shape;7491;p82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cxnSp>
        <p:nvCxnSpPr>
          <p:cNvPr id="7492" name="Google Shape;7492;p82"/>
          <p:cNvCxnSpPr/>
          <p:nvPr/>
        </p:nvCxnSpPr>
        <p:spPr>
          <a:xfrm flipH="1" rot="10800000">
            <a:off x="2201863" y="5435600"/>
            <a:ext cx="350837" cy="4763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493" name="Google Shape;7493;p82"/>
          <p:cNvGrpSpPr/>
          <p:nvPr/>
        </p:nvGrpSpPr>
        <p:grpSpPr>
          <a:xfrm>
            <a:off x="1458913" y="4940300"/>
            <a:ext cx="1292225" cy="614363"/>
            <a:chOff x="6563312" y="4346525"/>
            <a:chExt cx="1292995" cy="615298"/>
          </a:xfrm>
        </p:grpSpPr>
        <p:sp>
          <p:nvSpPr>
            <p:cNvPr id="7494" name="Google Shape;7494;p82"/>
            <p:cNvSpPr/>
            <p:nvPr/>
          </p:nvSpPr>
          <p:spPr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5" name="Google Shape;7495;p82"/>
            <p:cNvSpPr txBox="1"/>
            <p:nvPr/>
          </p:nvSpPr>
          <p:spPr>
            <a:xfrm>
              <a:off x="6607788" y="4465769"/>
              <a:ext cx="634323" cy="3082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/>
            </a:p>
          </p:txBody>
        </p:sp>
        <p:grpSp>
          <p:nvGrpSpPr>
            <p:cNvPr id="7496" name="Google Shape;7496;p82"/>
            <p:cNvGrpSpPr/>
            <p:nvPr/>
          </p:nvGrpSpPr>
          <p:grpSpPr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7497" name="Google Shape;7497;p82"/>
              <p:cNvSpPr/>
              <p:nvPr/>
            </p:nvSpPr>
            <p:spPr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98" name="Google Shape;7498;p82"/>
              <p:cNvSpPr txBox="1"/>
              <p:nvPr/>
            </p:nvSpPr>
            <p:spPr>
              <a:xfrm>
                <a:off x="714" y="2006"/>
                <a:ext cx="327" cy="1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499" name="Google Shape;7499;p82"/>
          <p:cNvGrpSpPr/>
          <p:nvPr/>
        </p:nvGrpSpPr>
        <p:grpSpPr>
          <a:xfrm>
            <a:off x="3715872" y="3464385"/>
            <a:ext cx="687402" cy="404025"/>
            <a:chOff x="1871277" y="1576300"/>
            <a:chExt cx="1128371" cy="437861"/>
          </a:xfrm>
        </p:grpSpPr>
        <p:sp>
          <p:nvSpPr>
            <p:cNvPr id="7500" name="Google Shape;7500;p82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1" name="Google Shape;7501;p82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2" name="Google Shape;7502;p82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3" name="Google Shape;7503;p82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4" name="Google Shape;7504;p82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5" name="Google Shape;7505;p82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6" name="Google Shape;7506;p82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507" name="Google Shape;7507;p82"/>
            <p:cNvCxnSpPr>
              <a:endCxn id="7502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508" name="Google Shape;7508;p82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cxnSp>
        <p:nvCxnSpPr>
          <p:cNvPr id="7509" name="Google Shape;7509;p82"/>
          <p:cNvCxnSpPr/>
          <p:nvPr/>
        </p:nvCxnSpPr>
        <p:spPr>
          <a:xfrm flipH="1" rot="10800000">
            <a:off x="4410075" y="3738563"/>
            <a:ext cx="350838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7510" name="Google Shape;7510;p82"/>
          <p:cNvGrpSpPr/>
          <p:nvPr/>
        </p:nvGrpSpPr>
        <p:grpSpPr>
          <a:xfrm>
            <a:off x="4013200" y="3148013"/>
            <a:ext cx="1292225" cy="614362"/>
            <a:chOff x="6563312" y="4346525"/>
            <a:chExt cx="1292995" cy="615298"/>
          </a:xfrm>
        </p:grpSpPr>
        <p:sp>
          <p:nvSpPr>
            <p:cNvPr id="7511" name="Google Shape;7511;p82"/>
            <p:cNvSpPr/>
            <p:nvPr/>
          </p:nvSpPr>
          <p:spPr>
            <a:xfrm>
              <a:off x="6563312" y="4346525"/>
              <a:ext cx="1292995" cy="615298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2" name="Google Shape;7512;p82"/>
            <p:cNvSpPr txBox="1"/>
            <p:nvPr/>
          </p:nvSpPr>
          <p:spPr>
            <a:xfrm>
              <a:off x="6607788" y="4465768"/>
              <a:ext cx="634323" cy="3082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/>
            </a:p>
          </p:txBody>
        </p:sp>
        <p:grpSp>
          <p:nvGrpSpPr>
            <p:cNvPr id="7513" name="Google Shape;7513;p82"/>
            <p:cNvGrpSpPr/>
            <p:nvPr/>
          </p:nvGrpSpPr>
          <p:grpSpPr>
            <a:xfrm>
              <a:off x="7112206" y="4464844"/>
              <a:ext cx="567758" cy="370756"/>
              <a:chOff x="714" y="2006"/>
              <a:chExt cx="347" cy="219"/>
            </a:xfrm>
          </p:grpSpPr>
          <p:sp>
            <p:nvSpPr>
              <p:cNvPr id="7514" name="Google Shape;7514;p82"/>
              <p:cNvSpPr/>
              <p:nvPr/>
            </p:nvSpPr>
            <p:spPr>
              <a:xfrm>
                <a:off x="747" y="2025"/>
                <a:ext cx="314" cy="200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15" name="Google Shape;7515;p82"/>
              <p:cNvSpPr txBox="1"/>
              <p:nvPr/>
            </p:nvSpPr>
            <p:spPr>
              <a:xfrm>
                <a:off x="714" y="2006"/>
                <a:ext cx="327" cy="18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4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516" name="Google Shape;7516;p82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517" name="Google Shape;7517;p82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2" name="Shape 7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3" name="Google Shape;7523;p83"/>
          <p:cNvSpPr/>
          <p:nvPr/>
        </p:nvSpPr>
        <p:spPr>
          <a:xfrm rot="-5216633">
            <a:off x="5235611" y="2469756"/>
            <a:ext cx="4057421" cy="2452239"/>
          </a:xfrm>
          <a:custGeom>
            <a:rect b="b" l="l" r="r" t="t"/>
            <a:pathLst>
              <a:path extrusionOk="0" h="933" w="1794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4" name="Google Shape;7524;p83"/>
          <p:cNvSpPr/>
          <p:nvPr/>
        </p:nvSpPr>
        <p:spPr>
          <a:xfrm rot="-5216633">
            <a:off x="1011196" y="2563335"/>
            <a:ext cx="4057421" cy="2452239"/>
          </a:xfrm>
          <a:custGeom>
            <a:rect b="b" l="l" r="r" t="t"/>
            <a:pathLst>
              <a:path extrusionOk="0" h="933" w="1794">
                <a:moveTo>
                  <a:pt x="6" y="483"/>
                </a:moveTo>
                <a:cubicBezTo>
                  <a:pt x="0" y="365"/>
                  <a:pt x="16" y="189"/>
                  <a:pt x="108" y="125"/>
                </a:cubicBezTo>
                <a:cubicBezTo>
                  <a:pt x="200" y="61"/>
                  <a:pt x="389" y="116"/>
                  <a:pt x="559" y="100"/>
                </a:cubicBezTo>
                <a:cubicBezTo>
                  <a:pt x="729" y="84"/>
                  <a:pt x="935" y="0"/>
                  <a:pt x="1128" y="29"/>
                </a:cubicBezTo>
                <a:cubicBezTo>
                  <a:pt x="1321" y="58"/>
                  <a:pt x="1638" y="142"/>
                  <a:pt x="1716" y="275"/>
                </a:cubicBezTo>
                <a:cubicBezTo>
                  <a:pt x="1794" y="408"/>
                  <a:pt x="1652" y="721"/>
                  <a:pt x="1596" y="827"/>
                </a:cubicBezTo>
                <a:cubicBezTo>
                  <a:pt x="1540" y="933"/>
                  <a:pt x="1506" y="894"/>
                  <a:pt x="1380" y="911"/>
                </a:cubicBezTo>
                <a:cubicBezTo>
                  <a:pt x="1254" y="928"/>
                  <a:pt x="1001" y="929"/>
                  <a:pt x="840" y="929"/>
                </a:cubicBezTo>
                <a:cubicBezTo>
                  <a:pt x="679" y="929"/>
                  <a:pt x="530" y="927"/>
                  <a:pt x="414" y="911"/>
                </a:cubicBezTo>
                <a:cubicBezTo>
                  <a:pt x="298" y="895"/>
                  <a:pt x="211" y="903"/>
                  <a:pt x="143" y="832"/>
                </a:cubicBezTo>
                <a:cubicBezTo>
                  <a:pt x="75" y="761"/>
                  <a:pt x="4" y="624"/>
                  <a:pt x="6" y="483"/>
                </a:cubicBezTo>
                <a:close/>
              </a:path>
            </a:pathLst>
          </a:custGeom>
          <a:solidFill>
            <a:srgbClr val="66CC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525" name="Google Shape;7525;p83"/>
          <p:cNvCxnSpPr/>
          <p:nvPr/>
        </p:nvCxnSpPr>
        <p:spPr>
          <a:xfrm flipH="1" rot="10800000">
            <a:off x="7246938" y="2713038"/>
            <a:ext cx="327025" cy="9620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6" name="Google Shape;7526;p83"/>
          <p:cNvCxnSpPr/>
          <p:nvPr/>
        </p:nvCxnSpPr>
        <p:spPr>
          <a:xfrm flipH="1" rot="10800000">
            <a:off x="7567613" y="3592513"/>
            <a:ext cx="182562" cy="1952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7" name="Google Shape;7527;p83"/>
          <p:cNvCxnSpPr/>
          <p:nvPr/>
        </p:nvCxnSpPr>
        <p:spPr>
          <a:xfrm flipH="1" rot="10800000">
            <a:off x="8388350" y="3576638"/>
            <a:ext cx="339725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8" name="Google Shape;7528;p83"/>
          <p:cNvCxnSpPr/>
          <p:nvPr/>
        </p:nvCxnSpPr>
        <p:spPr>
          <a:xfrm flipH="1" rot="10800000">
            <a:off x="7061200" y="5143500"/>
            <a:ext cx="339725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29" name="Google Shape;7529;p83"/>
          <p:cNvCxnSpPr/>
          <p:nvPr/>
        </p:nvCxnSpPr>
        <p:spPr>
          <a:xfrm flipH="1" rot="10800000">
            <a:off x="6175375" y="5138738"/>
            <a:ext cx="339725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30" name="Google Shape;7530;p83"/>
          <p:cNvCxnSpPr/>
          <p:nvPr/>
        </p:nvCxnSpPr>
        <p:spPr>
          <a:xfrm>
            <a:off x="7364413" y="3983038"/>
            <a:ext cx="468312" cy="5746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531" name="Google Shape;7531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4513" y="3681413"/>
            <a:ext cx="712787" cy="303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32" name="Google Shape;7532;p83"/>
          <p:cNvGrpSpPr/>
          <p:nvPr/>
        </p:nvGrpSpPr>
        <p:grpSpPr>
          <a:xfrm>
            <a:off x="7707395" y="4551407"/>
            <a:ext cx="355487" cy="534865"/>
            <a:chOff x="4140" y="427"/>
            <a:chExt cx="1428" cy="2396"/>
          </a:xfrm>
        </p:grpSpPr>
        <p:sp>
          <p:nvSpPr>
            <p:cNvPr id="7533" name="Google Shape;7533;p8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4" name="Google Shape;7534;p83"/>
            <p:cNvSpPr/>
            <p:nvPr/>
          </p:nvSpPr>
          <p:spPr>
            <a:xfrm>
              <a:off x="4210" y="427"/>
              <a:ext cx="1046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5" name="Google Shape;7535;p8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6" name="Google Shape;7536;p8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7" name="Google Shape;7537;p83"/>
            <p:cNvSpPr/>
            <p:nvPr/>
          </p:nvSpPr>
          <p:spPr>
            <a:xfrm>
              <a:off x="4216" y="690"/>
              <a:ext cx="593" cy="4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38" name="Google Shape;7538;p83"/>
            <p:cNvGrpSpPr/>
            <p:nvPr/>
          </p:nvGrpSpPr>
          <p:grpSpPr>
            <a:xfrm>
              <a:off x="4752" y="669"/>
              <a:ext cx="580" cy="136"/>
              <a:chOff x="618" y="2569"/>
              <a:chExt cx="724" cy="130"/>
            </a:xfrm>
          </p:grpSpPr>
          <p:sp>
            <p:nvSpPr>
              <p:cNvPr id="7539" name="Google Shape;7539;p83"/>
              <p:cNvSpPr/>
              <p:nvPr/>
            </p:nvSpPr>
            <p:spPr>
              <a:xfrm>
                <a:off x="618" y="2569"/>
                <a:ext cx="724" cy="13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0" name="Google Shape;7540;p83"/>
              <p:cNvSpPr/>
              <p:nvPr/>
            </p:nvSpPr>
            <p:spPr>
              <a:xfrm>
                <a:off x="633" y="2582"/>
                <a:ext cx="692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41" name="Google Shape;7541;p83"/>
            <p:cNvSpPr/>
            <p:nvPr/>
          </p:nvSpPr>
          <p:spPr>
            <a:xfrm>
              <a:off x="4229" y="1017"/>
              <a:ext cx="593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42" name="Google Shape;7542;p83"/>
            <p:cNvGrpSpPr/>
            <p:nvPr/>
          </p:nvGrpSpPr>
          <p:grpSpPr>
            <a:xfrm>
              <a:off x="4745" y="988"/>
              <a:ext cx="587" cy="135"/>
              <a:chOff x="612" y="2562"/>
              <a:chExt cx="732" cy="140"/>
            </a:xfrm>
          </p:grpSpPr>
          <p:sp>
            <p:nvSpPr>
              <p:cNvPr id="7543" name="Google Shape;7543;p83"/>
              <p:cNvSpPr/>
              <p:nvPr/>
            </p:nvSpPr>
            <p:spPr>
              <a:xfrm>
                <a:off x="612" y="2562"/>
                <a:ext cx="732" cy="14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4" name="Google Shape;7544;p83"/>
              <p:cNvSpPr/>
              <p:nvPr/>
            </p:nvSpPr>
            <p:spPr>
              <a:xfrm>
                <a:off x="628" y="2577"/>
                <a:ext cx="700" cy="11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45" name="Google Shape;7545;p83"/>
            <p:cNvSpPr/>
            <p:nvPr/>
          </p:nvSpPr>
          <p:spPr>
            <a:xfrm>
              <a:off x="4216" y="1358"/>
              <a:ext cx="599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6" name="Google Shape;7546;p83"/>
            <p:cNvSpPr/>
            <p:nvPr/>
          </p:nvSpPr>
          <p:spPr>
            <a:xfrm>
              <a:off x="4229" y="1657"/>
              <a:ext cx="599" cy="4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47" name="Google Shape;7547;p83"/>
            <p:cNvGrpSpPr/>
            <p:nvPr/>
          </p:nvGrpSpPr>
          <p:grpSpPr>
            <a:xfrm>
              <a:off x="4739" y="1628"/>
              <a:ext cx="580" cy="149"/>
              <a:chOff x="619" y="2569"/>
              <a:chExt cx="723" cy="137"/>
            </a:xfrm>
          </p:grpSpPr>
          <p:sp>
            <p:nvSpPr>
              <p:cNvPr id="7548" name="Google Shape;7548;p83"/>
              <p:cNvSpPr/>
              <p:nvPr/>
            </p:nvSpPr>
            <p:spPr>
              <a:xfrm>
                <a:off x="619" y="2569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49" name="Google Shape;7549;p83"/>
              <p:cNvSpPr/>
              <p:nvPr/>
            </p:nvSpPr>
            <p:spPr>
              <a:xfrm>
                <a:off x="635" y="2589"/>
                <a:ext cx="691" cy="11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50" name="Google Shape;7550;p8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51" name="Google Shape;7551;p83"/>
            <p:cNvGrpSpPr/>
            <p:nvPr/>
          </p:nvGrpSpPr>
          <p:grpSpPr>
            <a:xfrm>
              <a:off x="4739" y="1323"/>
              <a:ext cx="580" cy="142"/>
              <a:chOff x="614" y="2564"/>
              <a:chExt cx="723" cy="142"/>
            </a:xfrm>
          </p:grpSpPr>
          <p:sp>
            <p:nvSpPr>
              <p:cNvPr id="7552" name="Google Shape;7552;p83"/>
              <p:cNvSpPr/>
              <p:nvPr/>
            </p:nvSpPr>
            <p:spPr>
              <a:xfrm>
                <a:off x="614" y="2564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53" name="Google Shape;7553;p83"/>
              <p:cNvSpPr/>
              <p:nvPr/>
            </p:nvSpPr>
            <p:spPr>
              <a:xfrm>
                <a:off x="630" y="2578"/>
                <a:ext cx="699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54" name="Google Shape;7554;p83"/>
            <p:cNvSpPr/>
            <p:nvPr/>
          </p:nvSpPr>
          <p:spPr>
            <a:xfrm>
              <a:off x="5249" y="427"/>
              <a:ext cx="70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5" name="Google Shape;7555;p8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6" name="Google Shape;7556;p8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7" name="Google Shape;7557;p83"/>
            <p:cNvSpPr/>
            <p:nvPr/>
          </p:nvSpPr>
          <p:spPr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8" name="Google Shape;7558;p8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9" name="Google Shape;7559;p83"/>
            <p:cNvSpPr/>
            <p:nvPr/>
          </p:nvSpPr>
          <p:spPr>
            <a:xfrm>
              <a:off x="4140" y="2681"/>
              <a:ext cx="1199" cy="142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0" name="Google Shape;7560;p83"/>
            <p:cNvSpPr/>
            <p:nvPr/>
          </p:nvSpPr>
          <p:spPr>
            <a:xfrm>
              <a:off x="4210" y="2710"/>
              <a:ext cx="1065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1" name="Google Shape;7561;p83"/>
            <p:cNvSpPr/>
            <p:nvPr/>
          </p:nvSpPr>
          <p:spPr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2" name="Google Shape;7562;p83"/>
            <p:cNvSpPr/>
            <p:nvPr/>
          </p:nvSpPr>
          <p:spPr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3" name="Google Shape;7563;p83"/>
            <p:cNvSpPr/>
            <p:nvPr/>
          </p:nvSpPr>
          <p:spPr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4" name="Google Shape;7564;p83"/>
            <p:cNvSpPr/>
            <p:nvPr/>
          </p:nvSpPr>
          <p:spPr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65" name="Google Shape;7565;p83"/>
          <p:cNvGrpSpPr/>
          <p:nvPr/>
        </p:nvGrpSpPr>
        <p:grpSpPr>
          <a:xfrm>
            <a:off x="7190928" y="2171180"/>
            <a:ext cx="873545" cy="670537"/>
            <a:chOff x="-44" y="1473"/>
            <a:chExt cx="981" cy="1105"/>
          </a:xfrm>
        </p:grpSpPr>
        <p:pic>
          <p:nvPicPr>
            <p:cNvPr descr="desktop_computer_stylized_medium" id="7566" name="Google Shape;7566;p8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7" name="Google Shape;7567;p8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68" name="Google Shape;7568;p83"/>
          <p:cNvGrpSpPr/>
          <p:nvPr/>
        </p:nvGrpSpPr>
        <p:grpSpPr>
          <a:xfrm>
            <a:off x="6034088" y="2572384"/>
            <a:ext cx="873545" cy="670537"/>
            <a:chOff x="-44" y="1473"/>
            <a:chExt cx="981" cy="1105"/>
          </a:xfrm>
        </p:grpSpPr>
        <p:pic>
          <p:nvPicPr>
            <p:cNvPr descr="desktop_computer_stylized_medium" id="7569" name="Google Shape;7569;p8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70" name="Google Shape;7570;p8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571" name="Google Shape;7571;p83"/>
          <p:cNvCxnSpPr/>
          <p:nvPr/>
        </p:nvCxnSpPr>
        <p:spPr>
          <a:xfrm>
            <a:off x="6689725" y="3170238"/>
            <a:ext cx="360363" cy="511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2" name="Google Shape;7572;p83"/>
          <p:cNvCxnSpPr/>
          <p:nvPr/>
        </p:nvCxnSpPr>
        <p:spPr>
          <a:xfrm flipH="1">
            <a:off x="6897688" y="3975100"/>
            <a:ext cx="257175" cy="10064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3" name="Google Shape;7573;p83"/>
          <p:cNvCxnSpPr/>
          <p:nvPr/>
        </p:nvCxnSpPr>
        <p:spPr>
          <a:xfrm flipH="1" rot="10800000">
            <a:off x="3033713" y="2732088"/>
            <a:ext cx="327025" cy="96202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4" name="Google Shape;7574;p83"/>
          <p:cNvCxnSpPr/>
          <p:nvPr/>
        </p:nvCxnSpPr>
        <p:spPr>
          <a:xfrm flipH="1" rot="10800000">
            <a:off x="3354388" y="3611563"/>
            <a:ext cx="182562" cy="195262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5" name="Google Shape;7575;p83"/>
          <p:cNvCxnSpPr/>
          <p:nvPr/>
        </p:nvCxnSpPr>
        <p:spPr>
          <a:xfrm flipH="1" rot="10800000">
            <a:off x="4175125" y="3595688"/>
            <a:ext cx="339725" cy="1587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6" name="Google Shape;7576;p83"/>
          <p:cNvCxnSpPr/>
          <p:nvPr/>
        </p:nvCxnSpPr>
        <p:spPr>
          <a:xfrm flipH="1" rot="10800000">
            <a:off x="2847975" y="5162550"/>
            <a:ext cx="339725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7" name="Google Shape;7577;p83"/>
          <p:cNvCxnSpPr/>
          <p:nvPr/>
        </p:nvCxnSpPr>
        <p:spPr>
          <a:xfrm flipH="1" rot="10800000">
            <a:off x="2055726" y="5171156"/>
            <a:ext cx="339725" cy="3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78" name="Google Shape;7578;p83"/>
          <p:cNvCxnSpPr/>
          <p:nvPr/>
        </p:nvCxnSpPr>
        <p:spPr>
          <a:xfrm>
            <a:off x="3151188" y="4002088"/>
            <a:ext cx="468312" cy="5746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579" name="Google Shape;7579;p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81288" y="3700463"/>
            <a:ext cx="712787" cy="30321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80" name="Google Shape;7580;p83"/>
          <p:cNvGrpSpPr/>
          <p:nvPr/>
        </p:nvGrpSpPr>
        <p:grpSpPr>
          <a:xfrm>
            <a:off x="3494170" y="4570457"/>
            <a:ext cx="355487" cy="534865"/>
            <a:chOff x="4140" y="427"/>
            <a:chExt cx="1428" cy="2396"/>
          </a:xfrm>
        </p:grpSpPr>
        <p:sp>
          <p:nvSpPr>
            <p:cNvPr id="7581" name="Google Shape;7581;p83"/>
            <p:cNvSpPr/>
            <p:nvPr/>
          </p:nvSpPr>
          <p:spPr>
            <a:xfrm>
              <a:off x="5268" y="433"/>
              <a:ext cx="283" cy="2286"/>
            </a:xfrm>
            <a:custGeom>
              <a:rect b="b" l="l" r="r" t="t"/>
              <a:pathLst>
                <a:path extrusionOk="0" h="2742" w="354">
                  <a:moveTo>
                    <a:pt x="63" y="0"/>
                  </a:moveTo>
                  <a:lnTo>
                    <a:pt x="354" y="339"/>
                  </a:lnTo>
                  <a:lnTo>
                    <a:pt x="346" y="2624"/>
                  </a:lnTo>
                  <a:lnTo>
                    <a:pt x="0" y="2742"/>
                  </a:lnTo>
                  <a:lnTo>
                    <a:pt x="63" y="0"/>
                  </a:lnTo>
                  <a:close/>
                </a:path>
              </a:pathLst>
            </a:custGeom>
            <a:gradFill>
              <a:gsLst>
                <a:gs pos="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2" name="Google Shape;7582;p83"/>
            <p:cNvSpPr/>
            <p:nvPr/>
          </p:nvSpPr>
          <p:spPr>
            <a:xfrm>
              <a:off x="4210" y="427"/>
              <a:ext cx="1046" cy="2283"/>
            </a:xfrm>
            <a:prstGeom prst="rect">
              <a:avLst/>
            </a:pr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3" name="Google Shape;7583;p83"/>
            <p:cNvSpPr/>
            <p:nvPr/>
          </p:nvSpPr>
          <p:spPr>
            <a:xfrm>
              <a:off x="5321" y="570"/>
              <a:ext cx="169" cy="2115"/>
            </a:xfrm>
            <a:custGeom>
              <a:rect b="b" l="l" r="r" t="t"/>
              <a:pathLst>
                <a:path extrusionOk="0" h="2537" w="211">
                  <a:moveTo>
                    <a:pt x="7" y="0"/>
                  </a:moveTo>
                  <a:cubicBezTo>
                    <a:pt x="7" y="0"/>
                    <a:pt x="57" y="28"/>
                    <a:pt x="211" y="218"/>
                  </a:cubicBezTo>
                  <a:cubicBezTo>
                    <a:pt x="0" y="1229"/>
                    <a:pt x="41" y="2537"/>
                    <a:pt x="7" y="2501"/>
                  </a:cubicBezTo>
                  <a:lnTo>
                    <a:pt x="7" y="0"/>
                  </a:lnTo>
                  <a:close/>
                </a:path>
              </a:pathLst>
            </a:custGeom>
            <a:gradFill>
              <a:gsLst>
                <a:gs pos="0">
                  <a:srgbClr val="808080"/>
                </a:gs>
                <a:gs pos="100000">
                  <a:srgbClr val="F8F8F8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4" name="Google Shape;7584;p83"/>
            <p:cNvSpPr/>
            <p:nvPr/>
          </p:nvSpPr>
          <p:spPr>
            <a:xfrm>
              <a:off x="5284" y="1640"/>
              <a:ext cx="263" cy="189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5" name="Google Shape;7585;p83"/>
            <p:cNvSpPr/>
            <p:nvPr/>
          </p:nvSpPr>
          <p:spPr>
            <a:xfrm>
              <a:off x="4216" y="690"/>
              <a:ext cx="593" cy="4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86" name="Google Shape;7586;p83"/>
            <p:cNvGrpSpPr/>
            <p:nvPr/>
          </p:nvGrpSpPr>
          <p:grpSpPr>
            <a:xfrm>
              <a:off x="4752" y="669"/>
              <a:ext cx="580" cy="136"/>
              <a:chOff x="618" y="2569"/>
              <a:chExt cx="724" cy="130"/>
            </a:xfrm>
          </p:grpSpPr>
          <p:sp>
            <p:nvSpPr>
              <p:cNvPr id="7587" name="Google Shape;7587;p83"/>
              <p:cNvSpPr/>
              <p:nvPr/>
            </p:nvSpPr>
            <p:spPr>
              <a:xfrm>
                <a:off x="618" y="2569"/>
                <a:ext cx="724" cy="13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88" name="Google Shape;7588;p83"/>
              <p:cNvSpPr/>
              <p:nvPr/>
            </p:nvSpPr>
            <p:spPr>
              <a:xfrm>
                <a:off x="633" y="2582"/>
                <a:ext cx="692" cy="102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89" name="Google Shape;7589;p83"/>
            <p:cNvSpPr/>
            <p:nvPr/>
          </p:nvSpPr>
          <p:spPr>
            <a:xfrm>
              <a:off x="4229" y="1017"/>
              <a:ext cx="593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90" name="Google Shape;7590;p83"/>
            <p:cNvGrpSpPr/>
            <p:nvPr/>
          </p:nvGrpSpPr>
          <p:grpSpPr>
            <a:xfrm>
              <a:off x="4745" y="988"/>
              <a:ext cx="587" cy="135"/>
              <a:chOff x="612" y="2562"/>
              <a:chExt cx="732" cy="140"/>
            </a:xfrm>
          </p:grpSpPr>
          <p:sp>
            <p:nvSpPr>
              <p:cNvPr id="7591" name="Google Shape;7591;p83"/>
              <p:cNvSpPr/>
              <p:nvPr/>
            </p:nvSpPr>
            <p:spPr>
              <a:xfrm>
                <a:off x="612" y="2562"/>
                <a:ext cx="732" cy="140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2" name="Google Shape;7592;p83"/>
              <p:cNvSpPr/>
              <p:nvPr/>
            </p:nvSpPr>
            <p:spPr>
              <a:xfrm>
                <a:off x="628" y="2577"/>
                <a:ext cx="700" cy="11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93" name="Google Shape;7593;p83"/>
            <p:cNvSpPr/>
            <p:nvPr/>
          </p:nvSpPr>
          <p:spPr>
            <a:xfrm>
              <a:off x="4216" y="1358"/>
              <a:ext cx="599" cy="5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4" name="Google Shape;7594;p83"/>
            <p:cNvSpPr/>
            <p:nvPr/>
          </p:nvSpPr>
          <p:spPr>
            <a:xfrm>
              <a:off x="4229" y="1657"/>
              <a:ext cx="599" cy="43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95" name="Google Shape;7595;p83"/>
            <p:cNvGrpSpPr/>
            <p:nvPr/>
          </p:nvGrpSpPr>
          <p:grpSpPr>
            <a:xfrm>
              <a:off x="4739" y="1628"/>
              <a:ext cx="580" cy="149"/>
              <a:chOff x="619" y="2569"/>
              <a:chExt cx="723" cy="137"/>
            </a:xfrm>
          </p:grpSpPr>
          <p:sp>
            <p:nvSpPr>
              <p:cNvPr id="7596" name="Google Shape;7596;p83"/>
              <p:cNvSpPr/>
              <p:nvPr/>
            </p:nvSpPr>
            <p:spPr>
              <a:xfrm>
                <a:off x="619" y="2569"/>
                <a:ext cx="723" cy="137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97" name="Google Shape;7597;p83"/>
              <p:cNvSpPr/>
              <p:nvPr/>
            </p:nvSpPr>
            <p:spPr>
              <a:xfrm>
                <a:off x="635" y="2589"/>
                <a:ext cx="691" cy="111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98" name="Google Shape;7598;p83"/>
            <p:cNvSpPr/>
            <p:nvPr/>
          </p:nvSpPr>
          <p:spPr>
            <a:xfrm>
              <a:off x="5288" y="1354"/>
              <a:ext cx="263" cy="188"/>
            </a:xfrm>
            <a:custGeom>
              <a:rect b="b" l="l" r="r" t="t"/>
              <a:pathLst>
                <a:path extrusionOk="0" h="226" w="328">
                  <a:moveTo>
                    <a:pt x="4" y="0"/>
                  </a:moveTo>
                  <a:cubicBezTo>
                    <a:pt x="60" y="10"/>
                    <a:pt x="182" y="74"/>
                    <a:pt x="328" y="128"/>
                  </a:cubicBezTo>
                  <a:cubicBezTo>
                    <a:pt x="326" y="162"/>
                    <a:pt x="326" y="158"/>
                    <a:pt x="326" y="226"/>
                  </a:cubicBezTo>
                  <a:cubicBezTo>
                    <a:pt x="326" y="226"/>
                    <a:pt x="169" y="155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599" name="Google Shape;7599;p83"/>
            <p:cNvGrpSpPr/>
            <p:nvPr/>
          </p:nvGrpSpPr>
          <p:grpSpPr>
            <a:xfrm>
              <a:off x="4739" y="1323"/>
              <a:ext cx="580" cy="142"/>
              <a:chOff x="614" y="2564"/>
              <a:chExt cx="723" cy="142"/>
            </a:xfrm>
          </p:grpSpPr>
          <p:sp>
            <p:nvSpPr>
              <p:cNvPr id="7600" name="Google Shape;7600;p83"/>
              <p:cNvSpPr/>
              <p:nvPr/>
            </p:nvSpPr>
            <p:spPr>
              <a:xfrm>
                <a:off x="614" y="2564"/>
                <a:ext cx="723" cy="142"/>
              </a:xfrm>
              <a:prstGeom prst="roundRect">
                <a:avLst>
                  <a:gd fmla="val 50000" name="adj"/>
                </a:avLst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01" name="Google Shape;7601;p83"/>
              <p:cNvSpPr/>
              <p:nvPr/>
            </p:nvSpPr>
            <p:spPr>
              <a:xfrm>
                <a:off x="630" y="2578"/>
                <a:ext cx="699" cy="107"/>
              </a:xfrm>
              <a:prstGeom prst="roundRect">
                <a:avLst>
                  <a:gd fmla="val 50000" name="adj"/>
                </a:avLst>
              </a:prstGeom>
              <a:gradFill>
                <a:gsLst>
                  <a:gs pos="0">
                    <a:srgbClr val="0000FF"/>
                  </a:gs>
                  <a:gs pos="50000">
                    <a:srgbClr val="99CCFF"/>
                  </a:gs>
                  <a:gs pos="100000">
                    <a:srgbClr val="0000FF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602" name="Google Shape;7602;p83"/>
            <p:cNvSpPr/>
            <p:nvPr/>
          </p:nvSpPr>
          <p:spPr>
            <a:xfrm>
              <a:off x="5249" y="427"/>
              <a:ext cx="70" cy="2290"/>
            </a:xfrm>
            <a:prstGeom prst="rect">
              <a:avLst/>
            </a:prstGeom>
            <a:gradFill>
              <a:gsLst>
                <a:gs pos="0">
                  <a:srgbClr val="333333"/>
                </a:gs>
                <a:gs pos="50000">
                  <a:srgbClr val="DDDDDD"/>
                </a:gs>
                <a:gs pos="100000">
                  <a:srgbClr val="333333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3" name="Google Shape;7603;p83"/>
            <p:cNvSpPr/>
            <p:nvPr/>
          </p:nvSpPr>
          <p:spPr>
            <a:xfrm>
              <a:off x="5312" y="1007"/>
              <a:ext cx="237" cy="213"/>
            </a:xfrm>
            <a:custGeom>
              <a:rect b="b" l="l" r="r" t="t"/>
              <a:pathLst>
                <a:path extrusionOk="0" h="256" w="296">
                  <a:moveTo>
                    <a:pt x="4" y="0"/>
                  </a:moveTo>
                  <a:cubicBezTo>
                    <a:pt x="55" y="10"/>
                    <a:pt x="144" y="68"/>
                    <a:pt x="292" y="144"/>
                  </a:cubicBezTo>
                  <a:cubicBezTo>
                    <a:pt x="290" y="178"/>
                    <a:pt x="296" y="188"/>
                    <a:pt x="296" y="256"/>
                  </a:cubicBezTo>
                  <a:cubicBezTo>
                    <a:pt x="296" y="256"/>
                    <a:pt x="160" y="176"/>
                    <a:pt x="0" y="100"/>
                  </a:cubicBezTo>
                  <a:cubicBezTo>
                    <a:pt x="0" y="48"/>
                    <a:pt x="4" y="17"/>
                    <a:pt x="4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4" name="Google Shape;7604;p83"/>
            <p:cNvSpPr/>
            <p:nvPr/>
          </p:nvSpPr>
          <p:spPr>
            <a:xfrm>
              <a:off x="5315" y="680"/>
              <a:ext cx="244" cy="240"/>
            </a:xfrm>
            <a:custGeom>
              <a:rect b="b" l="l" r="r" t="t"/>
              <a:pathLst>
                <a:path extrusionOk="0" h="288" w="304">
                  <a:moveTo>
                    <a:pt x="0" y="0"/>
                  </a:moveTo>
                  <a:cubicBezTo>
                    <a:pt x="51" y="10"/>
                    <a:pt x="148" y="76"/>
                    <a:pt x="304" y="164"/>
                  </a:cubicBezTo>
                  <a:cubicBezTo>
                    <a:pt x="302" y="198"/>
                    <a:pt x="284" y="220"/>
                    <a:pt x="284" y="288"/>
                  </a:cubicBezTo>
                  <a:cubicBezTo>
                    <a:pt x="284" y="288"/>
                    <a:pt x="163" y="179"/>
                    <a:pt x="8" y="124"/>
                  </a:cubicBezTo>
                  <a:cubicBezTo>
                    <a:pt x="8" y="72"/>
                    <a:pt x="0" y="17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292929"/>
                </a:gs>
                <a:gs pos="100000">
                  <a:srgbClr val="808080"/>
                </a:gs>
              </a:gsLst>
              <a:lin ang="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5" name="Google Shape;7605;p83"/>
            <p:cNvSpPr/>
            <p:nvPr/>
          </p:nvSpPr>
          <p:spPr>
            <a:xfrm>
              <a:off x="5517" y="2603"/>
              <a:ext cx="51" cy="100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6" name="Google Shape;7606;p83"/>
            <p:cNvSpPr/>
            <p:nvPr/>
          </p:nvSpPr>
          <p:spPr>
            <a:xfrm>
              <a:off x="5302" y="2614"/>
              <a:ext cx="245" cy="200"/>
            </a:xfrm>
            <a:custGeom>
              <a:rect b="b" l="l" r="r" t="t"/>
              <a:pathLst>
                <a:path extrusionOk="0" h="240" w="306">
                  <a:moveTo>
                    <a:pt x="0" y="106"/>
                  </a:moveTo>
                  <a:lnTo>
                    <a:pt x="2" y="240"/>
                  </a:lnTo>
                  <a:lnTo>
                    <a:pt x="306" y="110"/>
                  </a:lnTo>
                  <a:lnTo>
                    <a:pt x="300" y="0"/>
                  </a:lnTo>
                  <a:lnTo>
                    <a:pt x="0" y="106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7" name="Google Shape;7607;p83"/>
            <p:cNvSpPr/>
            <p:nvPr/>
          </p:nvSpPr>
          <p:spPr>
            <a:xfrm>
              <a:off x="4140" y="2681"/>
              <a:ext cx="1199" cy="142"/>
            </a:xfrm>
            <a:prstGeom prst="roundRect">
              <a:avLst>
                <a:gd fmla="val 50000" name="adj"/>
              </a:avLst>
            </a:prstGeom>
            <a:solidFill>
              <a:srgbClr val="DDDDDD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8" name="Google Shape;7608;p83"/>
            <p:cNvSpPr/>
            <p:nvPr/>
          </p:nvSpPr>
          <p:spPr>
            <a:xfrm>
              <a:off x="4210" y="2710"/>
              <a:ext cx="1065" cy="78"/>
            </a:xfrm>
            <a:prstGeom prst="roundRect">
              <a:avLst>
                <a:gd fmla="val 50000" name="adj"/>
              </a:avLst>
            </a:prstGeom>
            <a:gradFill>
              <a:gsLst>
                <a:gs pos="0">
                  <a:schemeClr val="dk2"/>
                </a:gs>
                <a:gs pos="100000">
                  <a:schemeClr val="lt2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9" name="Google Shape;7609;p83"/>
            <p:cNvSpPr/>
            <p:nvPr/>
          </p:nvSpPr>
          <p:spPr>
            <a:xfrm>
              <a:off x="4305" y="2382"/>
              <a:ext cx="159" cy="142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0" name="Google Shape;7610;p83"/>
            <p:cNvSpPr/>
            <p:nvPr/>
          </p:nvSpPr>
          <p:spPr>
            <a:xfrm>
              <a:off x="4484" y="2382"/>
              <a:ext cx="159" cy="142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1" name="Google Shape;7611;p83"/>
            <p:cNvSpPr/>
            <p:nvPr/>
          </p:nvSpPr>
          <p:spPr>
            <a:xfrm>
              <a:off x="4663" y="2375"/>
              <a:ext cx="159" cy="149"/>
            </a:xfrm>
            <a:prstGeom prst="ellipse">
              <a:avLst/>
            </a:prstGeom>
            <a:solidFill>
              <a:srgbClr val="33CC3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2" name="Google Shape;7612;p83"/>
            <p:cNvSpPr/>
            <p:nvPr/>
          </p:nvSpPr>
          <p:spPr>
            <a:xfrm>
              <a:off x="5058" y="1835"/>
              <a:ext cx="89" cy="761"/>
            </a:xfrm>
            <a:prstGeom prst="rect">
              <a:avLst/>
            </a:prstGeom>
            <a:solidFill>
              <a:srgbClr val="292929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13" name="Google Shape;7613;p83"/>
          <p:cNvGrpSpPr/>
          <p:nvPr/>
        </p:nvGrpSpPr>
        <p:grpSpPr>
          <a:xfrm>
            <a:off x="2977703" y="2190230"/>
            <a:ext cx="873545" cy="670537"/>
            <a:chOff x="-44" y="1473"/>
            <a:chExt cx="981" cy="1105"/>
          </a:xfrm>
        </p:grpSpPr>
        <p:pic>
          <p:nvPicPr>
            <p:cNvPr descr="desktop_computer_stylized_medium" id="7614" name="Google Shape;7614;p8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15" name="Google Shape;7615;p8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16" name="Google Shape;7616;p83"/>
          <p:cNvGrpSpPr/>
          <p:nvPr/>
        </p:nvGrpSpPr>
        <p:grpSpPr>
          <a:xfrm>
            <a:off x="1820863" y="2591434"/>
            <a:ext cx="873545" cy="670537"/>
            <a:chOff x="-44" y="1473"/>
            <a:chExt cx="981" cy="1105"/>
          </a:xfrm>
        </p:grpSpPr>
        <p:pic>
          <p:nvPicPr>
            <p:cNvPr descr="desktop_computer_stylized_medium" id="7617" name="Google Shape;7617;p8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 flipH="1">
              <a:off x="-44" y="1473"/>
              <a:ext cx="981" cy="11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18" name="Google Shape;7618;p83"/>
            <p:cNvSpPr/>
            <p:nvPr/>
          </p:nvSpPr>
          <p:spPr>
            <a:xfrm flipH="1">
              <a:off x="374" y="1579"/>
              <a:ext cx="477" cy="506"/>
            </a:xfrm>
            <a:custGeom>
              <a:rect b="b" l="l" r="r" t="t"/>
              <a:pathLst>
                <a:path extrusionOk="0" h="368" w="356">
                  <a:moveTo>
                    <a:pt x="0" y="0"/>
                  </a:moveTo>
                  <a:lnTo>
                    <a:pt x="300" y="14"/>
                  </a:lnTo>
                  <a:lnTo>
                    <a:pt x="356" y="294"/>
                  </a:lnTo>
                  <a:lnTo>
                    <a:pt x="78" y="368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000099"/>
                </a:gs>
                <a:gs pos="100000">
                  <a:schemeClr val="lt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7619" name="Google Shape;7619;p83"/>
          <p:cNvCxnSpPr/>
          <p:nvPr/>
        </p:nvCxnSpPr>
        <p:spPr>
          <a:xfrm>
            <a:off x="2476500" y="3189288"/>
            <a:ext cx="360363" cy="5111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20" name="Google Shape;7620;p83"/>
          <p:cNvCxnSpPr/>
          <p:nvPr/>
        </p:nvCxnSpPr>
        <p:spPr>
          <a:xfrm flipH="1">
            <a:off x="2684463" y="3994150"/>
            <a:ext cx="257175" cy="1006475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underline_base" id="7621" name="Google Shape;7621;p8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96900" y="767101"/>
            <a:ext cx="3656013" cy="173037"/>
          </a:xfrm>
          <a:prstGeom prst="rect">
            <a:avLst/>
          </a:prstGeom>
          <a:noFill/>
          <a:ln>
            <a:noFill/>
          </a:ln>
        </p:spPr>
      </p:pic>
      <p:sp>
        <p:nvSpPr>
          <p:cNvPr id="7622" name="Google Shape;7622;p83"/>
          <p:cNvSpPr txBox="1"/>
          <p:nvPr>
            <p:ph type="title"/>
          </p:nvPr>
        </p:nvSpPr>
        <p:spPr>
          <a:xfrm>
            <a:off x="533400" y="82888"/>
            <a:ext cx="4827588" cy="90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SNMP protocol</a:t>
            </a:r>
            <a:endParaRPr/>
          </a:p>
        </p:txBody>
      </p:sp>
      <p:sp>
        <p:nvSpPr>
          <p:cNvPr id="7623" name="Google Shape;7623;p83"/>
          <p:cNvSpPr txBox="1"/>
          <p:nvPr>
            <p:ph idx="1" type="body"/>
          </p:nvPr>
        </p:nvSpPr>
        <p:spPr>
          <a:xfrm>
            <a:off x="597067" y="1156453"/>
            <a:ext cx="7772400" cy="603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2400"/>
              <a:buFont typeface="Noto Sans Symbols"/>
              <a:buNone/>
            </a:pPr>
            <a:r>
              <a:rPr lang="en-US" sz="2400"/>
              <a:t>Two ways to convey MIB info, commands:</a:t>
            </a:r>
            <a:endParaRPr/>
          </a:p>
        </p:txBody>
      </p:sp>
      <p:grpSp>
        <p:nvGrpSpPr>
          <p:cNvPr id="7624" name="Google Shape;7624;p83"/>
          <p:cNvGrpSpPr/>
          <p:nvPr/>
        </p:nvGrpSpPr>
        <p:grpSpPr>
          <a:xfrm>
            <a:off x="925513" y="4475163"/>
            <a:ext cx="1704975" cy="627062"/>
            <a:chOff x="1189" y="3477"/>
            <a:chExt cx="1074" cy="395"/>
          </a:xfrm>
        </p:grpSpPr>
        <p:sp>
          <p:nvSpPr>
            <p:cNvPr id="7625" name="Google Shape;7625;p83"/>
            <p:cNvSpPr/>
            <p:nvPr/>
          </p:nvSpPr>
          <p:spPr>
            <a:xfrm>
              <a:off x="1189" y="3477"/>
              <a:ext cx="1074" cy="39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6" name="Google Shape;7626;p83"/>
            <p:cNvSpPr txBox="1"/>
            <p:nvPr/>
          </p:nvSpPr>
          <p:spPr>
            <a:xfrm>
              <a:off x="1216" y="3545"/>
              <a:ext cx="4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27" name="Google Shape;7627;p83"/>
            <p:cNvGrpSpPr/>
            <p:nvPr/>
          </p:nvGrpSpPr>
          <p:grpSpPr>
            <a:xfrm>
              <a:off x="1701" y="3547"/>
              <a:ext cx="399" cy="244"/>
              <a:chOff x="698" y="2006"/>
              <a:chExt cx="399" cy="244"/>
            </a:xfrm>
          </p:grpSpPr>
          <p:sp>
            <p:nvSpPr>
              <p:cNvPr id="7628" name="Google Shape;7628;p83"/>
              <p:cNvSpPr/>
              <p:nvPr/>
            </p:nvSpPr>
            <p:spPr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29" name="Google Shape;7629;p83"/>
              <p:cNvSpPr txBox="1"/>
              <p:nvPr/>
            </p:nvSpPr>
            <p:spPr>
              <a:xfrm>
                <a:off x="698" y="2006"/>
                <a:ext cx="399" cy="2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630" name="Google Shape;7630;p83"/>
          <p:cNvSpPr txBox="1"/>
          <p:nvPr/>
        </p:nvSpPr>
        <p:spPr>
          <a:xfrm>
            <a:off x="1322388" y="5259388"/>
            <a:ext cx="18669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31" name="Google Shape;7631;p83"/>
          <p:cNvGrpSpPr/>
          <p:nvPr/>
        </p:nvGrpSpPr>
        <p:grpSpPr>
          <a:xfrm>
            <a:off x="839788" y="2232025"/>
            <a:ext cx="1941512" cy="646113"/>
            <a:chOff x="728" y="1420"/>
            <a:chExt cx="1223" cy="407"/>
          </a:xfrm>
        </p:grpSpPr>
        <p:sp>
          <p:nvSpPr>
            <p:cNvPr id="7632" name="Google Shape;7632;p83"/>
            <p:cNvSpPr/>
            <p:nvPr/>
          </p:nvSpPr>
          <p:spPr>
            <a:xfrm>
              <a:off x="728" y="1446"/>
              <a:ext cx="1223" cy="37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3" name="Google Shape;7633;p83"/>
            <p:cNvSpPr txBox="1"/>
            <p:nvPr/>
          </p:nvSpPr>
          <p:spPr>
            <a:xfrm>
              <a:off x="944" y="1420"/>
              <a:ext cx="755" cy="4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managing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entity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34" name="Google Shape;7634;p83"/>
          <p:cNvGrpSpPr/>
          <p:nvPr/>
        </p:nvGrpSpPr>
        <p:grpSpPr>
          <a:xfrm>
            <a:off x="5064125" y="4448175"/>
            <a:ext cx="1704975" cy="627063"/>
            <a:chOff x="1189" y="3477"/>
            <a:chExt cx="1074" cy="395"/>
          </a:xfrm>
        </p:grpSpPr>
        <p:sp>
          <p:nvSpPr>
            <p:cNvPr id="7635" name="Google Shape;7635;p83"/>
            <p:cNvSpPr/>
            <p:nvPr/>
          </p:nvSpPr>
          <p:spPr>
            <a:xfrm>
              <a:off x="1189" y="3477"/>
              <a:ext cx="1074" cy="39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6" name="Google Shape;7636;p83"/>
            <p:cNvSpPr txBox="1"/>
            <p:nvPr/>
          </p:nvSpPr>
          <p:spPr>
            <a:xfrm>
              <a:off x="1216" y="3545"/>
              <a:ext cx="488" cy="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agent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37" name="Google Shape;7637;p83"/>
            <p:cNvGrpSpPr/>
            <p:nvPr/>
          </p:nvGrpSpPr>
          <p:grpSpPr>
            <a:xfrm>
              <a:off x="1701" y="3547"/>
              <a:ext cx="399" cy="244"/>
              <a:chOff x="698" y="2006"/>
              <a:chExt cx="399" cy="244"/>
            </a:xfrm>
          </p:grpSpPr>
          <p:sp>
            <p:nvSpPr>
              <p:cNvPr id="7638" name="Google Shape;7638;p83"/>
              <p:cNvSpPr/>
              <p:nvPr/>
            </p:nvSpPr>
            <p:spPr>
              <a:xfrm>
                <a:off x="714" y="2016"/>
                <a:ext cx="372" cy="234"/>
              </a:xfrm>
              <a:prstGeom prst="rect">
                <a:avLst/>
              </a:prstGeom>
              <a:solidFill>
                <a:schemeClr val="accent2"/>
              </a:solidFill>
              <a:ln cap="flat" cmpd="sng" w="9525">
                <a:solidFill>
                  <a:schemeClr val="accent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39" name="Google Shape;7639;p83"/>
              <p:cNvSpPr txBox="1"/>
              <p:nvPr/>
            </p:nvSpPr>
            <p:spPr>
              <a:xfrm>
                <a:off x="698" y="2006"/>
                <a:ext cx="399" cy="2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data</a:t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640" name="Google Shape;7640;p83"/>
          <p:cNvSpPr txBox="1"/>
          <p:nvPr/>
        </p:nvSpPr>
        <p:spPr>
          <a:xfrm>
            <a:off x="5461000" y="5232400"/>
            <a:ext cx="1878013" cy="369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managed device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41" name="Google Shape;7641;p83"/>
          <p:cNvGrpSpPr/>
          <p:nvPr/>
        </p:nvGrpSpPr>
        <p:grpSpPr>
          <a:xfrm>
            <a:off x="4978400" y="2205038"/>
            <a:ext cx="1941513" cy="646112"/>
            <a:chOff x="728" y="1420"/>
            <a:chExt cx="1223" cy="407"/>
          </a:xfrm>
        </p:grpSpPr>
        <p:sp>
          <p:nvSpPr>
            <p:cNvPr id="7642" name="Google Shape;7642;p83"/>
            <p:cNvSpPr/>
            <p:nvPr/>
          </p:nvSpPr>
          <p:spPr>
            <a:xfrm>
              <a:off x="728" y="1446"/>
              <a:ext cx="1223" cy="375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FF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3" name="Google Shape;7643;p83"/>
            <p:cNvSpPr txBox="1"/>
            <p:nvPr/>
          </p:nvSpPr>
          <p:spPr>
            <a:xfrm>
              <a:off x="944" y="1420"/>
              <a:ext cx="755" cy="4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managing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entity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44" name="Google Shape;7644;p83"/>
          <p:cNvGrpSpPr/>
          <p:nvPr/>
        </p:nvGrpSpPr>
        <p:grpSpPr>
          <a:xfrm>
            <a:off x="5186363" y="2870200"/>
            <a:ext cx="2455681" cy="1538288"/>
            <a:chOff x="5186363" y="2870200"/>
            <a:chExt cx="2455681" cy="1538288"/>
          </a:xfrm>
        </p:grpSpPr>
        <p:sp>
          <p:nvSpPr>
            <p:cNvPr id="7645" name="Google Shape;7645;p83"/>
            <p:cNvSpPr/>
            <p:nvPr/>
          </p:nvSpPr>
          <p:spPr>
            <a:xfrm>
              <a:off x="5784850" y="2870200"/>
              <a:ext cx="74613" cy="1538288"/>
            </a:xfrm>
            <a:custGeom>
              <a:rect b="b" l="l" r="r" t="t"/>
              <a:pathLst>
                <a:path extrusionOk="0" h="1044" w="1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triangl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6" name="Google Shape;7646;p83"/>
            <p:cNvSpPr/>
            <p:nvPr/>
          </p:nvSpPr>
          <p:spPr>
            <a:xfrm>
              <a:off x="5186363" y="3503613"/>
              <a:ext cx="1693862" cy="38735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7" name="Google Shape;7647;p83"/>
            <p:cNvSpPr txBox="1"/>
            <p:nvPr/>
          </p:nvSpPr>
          <p:spPr>
            <a:xfrm>
              <a:off x="5384619" y="3466849"/>
              <a:ext cx="22574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trap msg</a:t>
              </a:r>
              <a:endParaRPr sz="1800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48" name="Google Shape;7648;p83"/>
          <p:cNvGrpSpPr/>
          <p:nvPr/>
        </p:nvGrpSpPr>
        <p:grpSpPr>
          <a:xfrm>
            <a:off x="261939" y="2786063"/>
            <a:ext cx="1601788" cy="1657350"/>
            <a:chOff x="419102" y="2801938"/>
            <a:chExt cx="1601788" cy="1657350"/>
          </a:xfrm>
        </p:grpSpPr>
        <p:sp>
          <p:nvSpPr>
            <p:cNvPr id="7649" name="Google Shape;7649;p83"/>
            <p:cNvSpPr/>
            <p:nvPr/>
          </p:nvSpPr>
          <p:spPr>
            <a:xfrm>
              <a:off x="1143001" y="2801938"/>
              <a:ext cx="1587" cy="1657350"/>
            </a:xfrm>
            <a:custGeom>
              <a:rect b="b" l="l" r="r" t="t"/>
              <a:pathLst>
                <a:path extrusionOk="0" h="1044" w="1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sm" w="sm" type="none"/>
              <a:tailEnd len="med" w="med" type="triangl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650" name="Google Shape;7650;p83"/>
            <p:cNvGrpSpPr/>
            <p:nvPr/>
          </p:nvGrpSpPr>
          <p:grpSpPr>
            <a:xfrm>
              <a:off x="419102" y="3213100"/>
              <a:ext cx="1601788" cy="457200"/>
              <a:chOff x="3657" y="439"/>
              <a:chExt cx="1009" cy="288"/>
            </a:xfrm>
          </p:grpSpPr>
          <p:sp>
            <p:nvSpPr>
              <p:cNvPr id="7651" name="Google Shape;7651;p83"/>
              <p:cNvSpPr/>
              <p:nvPr/>
            </p:nvSpPr>
            <p:spPr>
              <a:xfrm>
                <a:off x="3657" y="446"/>
                <a:ext cx="844" cy="244"/>
              </a:xfrm>
              <a:prstGeom prst="rect">
                <a:avLst/>
              </a:prstGeom>
              <a:solidFill>
                <a:srgbClr val="FFFFFF"/>
              </a:solidFill>
              <a:ln cap="flat" cmpd="sng" w="19050">
                <a:solidFill>
                  <a:srgbClr val="FF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52" name="Google Shape;7652;p83"/>
              <p:cNvSpPr txBox="1"/>
              <p:nvPr/>
            </p:nvSpPr>
            <p:spPr>
              <a:xfrm>
                <a:off x="3750" y="439"/>
                <a:ext cx="916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800">
                    <a:solidFill>
                      <a:srgbClr val="CC0000"/>
                    </a:solidFill>
                    <a:latin typeface="Arial"/>
                    <a:ea typeface="Arial"/>
                    <a:cs typeface="Arial"/>
                    <a:sym typeface="Arial"/>
                  </a:rPr>
                  <a:t>request</a:t>
                </a:r>
                <a:endParaRPr/>
              </a:p>
            </p:txBody>
          </p:sp>
        </p:grpSp>
      </p:grpSp>
      <p:sp>
        <p:nvSpPr>
          <p:cNvPr id="7653" name="Google Shape;7653;p83"/>
          <p:cNvSpPr txBox="1"/>
          <p:nvPr/>
        </p:nvSpPr>
        <p:spPr>
          <a:xfrm>
            <a:off x="1687596" y="6047457"/>
            <a:ext cx="26098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request/response mode</a:t>
            </a:r>
            <a:endParaRPr/>
          </a:p>
        </p:txBody>
      </p:sp>
      <p:sp>
        <p:nvSpPr>
          <p:cNvPr id="7654" name="Google Shape;7654;p83"/>
          <p:cNvSpPr txBox="1"/>
          <p:nvPr/>
        </p:nvSpPr>
        <p:spPr>
          <a:xfrm>
            <a:off x="6735512" y="6035674"/>
            <a:ext cx="12239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trap mode</a:t>
            </a:r>
            <a:endParaRPr/>
          </a:p>
        </p:txBody>
      </p:sp>
      <p:grpSp>
        <p:nvGrpSpPr>
          <p:cNvPr id="7655" name="Google Shape;7655;p83"/>
          <p:cNvGrpSpPr/>
          <p:nvPr/>
        </p:nvGrpSpPr>
        <p:grpSpPr>
          <a:xfrm>
            <a:off x="1084263" y="2936875"/>
            <a:ext cx="2383238" cy="1466850"/>
            <a:chOff x="9064738" y="1353594"/>
            <a:chExt cx="2383238" cy="1466850"/>
          </a:xfrm>
        </p:grpSpPr>
        <p:sp>
          <p:nvSpPr>
            <p:cNvPr id="7656" name="Google Shape;7656;p83"/>
            <p:cNvSpPr/>
            <p:nvPr/>
          </p:nvSpPr>
          <p:spPr>
            <a:xfrm>
              <a:off x="9820388" y="1353594"/>
              <a:ext cx="74612" cy="1466850"/>
            </a:xfrm>
            <a:custGeom>
              <a:rect b="b" l="l" r="r" t="t"/>
              <a:pathLst>
                <a:path extrusionOk="0" h="1044" w="1">
                  <a:moveTo>
                    <a:pt x="0" y="0"/>
                  </a:moveTo>
                  <a:lnTo>
                    <a:pt x="0" y="1044"/>
                  </a:lnTo>
                </a:path>
              </a:pathLst>
            </a:custGeom>
            <a:noFill/>
            <a:ln cap="flat" cmpd="sng" w="38100">
              <a:solidFill>
                <a:srgbClr val="FF0000"/>
              </a:solidFill>
              <a:prstDash val="solid"/>
              <a:round/>
              <a:headEnd len="med" w="med" type="triangl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7" name="Google Shape;7657;p83"/>
            <p:cNvSpPr/>
            <p:nvPr/>
          </p:nvSpPr>
          <p:spPr>
            <a:xfrm>
              <a:off x="9064738" y="2155282"/>
              <a:ext cx="1422400" cy="387350"/>
            </a:xfrm>
            <a:prstGeom prst="rect">
              <a:avLst/>
            </a:prstGeom>
            <a:solidFill>
              <a:srgbClr val="FFFFFF"/>
            </a:solidFill>
            <a:ln cap="flat" cmpd="sng" w="19050">
              <a:solidFill>
                <a:srgbClr val="FF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8" name="Google Shape;7658;p83"/>
            <p:cNvSpPr txBox="1"/>
            <p:nvPr/>
          </p:nvSpPr>
          <p:spPr>
            <a:xfrm>
              <a:off x="9190551" y="2152272"/>
              <a:ext cx="2257425" cy="45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rgbClr val="CC0000"/>
                  </a:solidFill>
                  <a:latin typeface="Arial"/>
                  <a:ea typeface="Arial"/>
                  <a:cs typeface="Arial"/>
                  <a:sym typeface="Arial"/>
                </a:rPr>
                <a:t>response</a:t>
              </a:r>
              <a:endParaRPr/>
            </a:p>
          </p:txBody>
        </p:sp>
      </p:grpSp>
      <p:grpSp>
        <p:nvGrpSpPr>
          <p:cNvPr id="7659" name="Google Shape;7659;p83"/>
          <p:cNvGrpSpPr/>
          <p:nvPr/>
        </p:nvGrpSpPr>
        <p:grpSpPr>
          <a:xfrm>
            <a:off x="2365660" y="4961649"/>
            <a:ext cx="687402" cy="404025"/>
            <a:chOff x="1871277" y="1576300"/>
            <a:chExt cx="1128371" cy="437861"/>
          </a:xfrm>
        </p:grpSpPr>
        <p:sp>
          <p:nvSpPr>
            <p:cNvPr id="7660" name="Google Shape;7660;p83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1" name="Google Shape;7661;p83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2" name="Google Shape;7662;p83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3" name="Google Shape;7663;p83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4" name="Google Shape;7664;p83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5" name="Google Shape;7665;p83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6" name="Google Shape;7666;p83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67" name="Google Shape;7667;p83"/>
            <p:cNvCxnSpPr>
              <a:endCxn id="7662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668" name="Google Shape;7668;p83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7669" name="Google Shape;7669;p83"/>
          <p:cNvGrpSpPr/>
          <p:nvPr/>
        </p:nvGrpSpPr>
        <p:grpSpPr>
          <a:xfrm>
            <a:off x="3534062" y="3389522"/>
            <a:ext cx="687402" cy="404025"/>
            <a:chOff x="1871277" y="1576300"/>
            <a:chExt cx="1128371" cy="437861"/>
          </a:xfrm>
        </p:grpSpPr>
        <p:sp>
          <p:nvSpPr>
            <p:cNvPr id="7670" name="Google Shape;7670;p83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1" name="Google Shape;7671;p83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2" name="Google Shape;7672;p83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3" name="Google Shape;7673;p83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4" name="Google Shape;7674;p83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5" name="Google Shape;7675;p83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6" name="Google Shape;7676;p83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77" name="Google Shape;7677;p83"/>
            <p:cNvCxnSpPr>
              <a:endCxn id="7672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678" name="Google Shape;7678;p83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7679" name="Google Shape;7679;p83"/>
          <p:cNvGrpSpPr/>
          <p:nvPr/>
        </p:nvGrpSpPr>
        <p:grpSpPr>
          <a:xfrm>
            <a:off x="7670251" y="3394869"/>
            <a:ext cx="687402" cy="404025"/>
            <a:chOff x="1871277" y="1576300"/>
            <a:chExt cx="1128371" cy="437861"/>
          </a:xfrm>
        </p:grpSpPr>
        <p:sp>
          <p:nvSpPr>
            <p:cNvPr id="7680" name="Google Shape;7680;p83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1" name="Google Shape;7681;p83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2" name="Google Shape;7682;p83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3" name="Google Shape;7683;p83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4" name="Google Shape;7684;p83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5" name="Google Shape;7685;p83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6" name="Google Shape;7686;p83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87" name="Google Shape;7687;p83"/>
            <p:cNvCxnSpPr>
              <a:endCxn id="7682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688" name="Google Shape;7688;p83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grpSp>
        <p:nvGrpSpPr>
          <p:cNvPr id="7689" name="Google Shape;7689;p83"/>
          <p:cNvGrpSpPr/>
          <p:nvPr/>
        </p:nvGrpSpPr>
        <p:grpSpPr>
          <a:xfrm>
            <a:off x="6525914" y="4937584"/>
            <a:ext cx="687402" cy="404025"/>
            <a:chOff x="1871277" y="1576300"/>
            <a:chExt cx="1128371" cy="437861"/>
          </a:xfrm>
        </p:grpSpPr>
        <p:sp>
          <p:nvSpPr>
            <p:cNvPr id="7690" name="Google Shape;7690;p83"/>
            <p:cNvSpPr/>
            <p:nvPr/>
          </p:nvSpPr>
          <p:spPr>
            <a:xfrm flipH="1" rot="10800000">
              <a:off x="1874446" y="1692905"/>
              <a:ext cx="1125202" cy="321256"/>
            </a:xfrm>
            <a:prstGeom prst="ellipse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0" scaled="0"/>
            </a:gra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1" name="Google Shape;7691;p83"/>
            <p:cNvSpPr/>
            <p:nvPr/>
          </p:nvSpPr>
          <p:spPr>
            <a:xfrm>
              <a:off x="1871277" y="1740499"/>
              <a:ext cx="1128371" cy="114225"/>
            </a:xfrm>
            <a:prstGeom prst="rect">
              <a:avLst/>
            </a:prstGeom>
            <a:gradFill>
              <a:gsLst>
                <a:gs pos="0">
                  <a:srgbClr val="262699"/>
                </a:gs>
                <a:gs pos="52999">
                  <a:srgbClr val="8383E0"/>
                </a:gs>
                <a:gs pos="100000">
                  <a:srgbClr val="262699"/>
                </a:gs>
              </a:gsLst>
              <a:lin ang="10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2" name="Google Shape;7692;p83"/>
            <p:cNvSpPr/>
            <p:nvPr/>
          </p:nvSpPr>
          <p:spPr>
            <a:xfrm flipH="1" rot="10800000">
              <a:off x="1871277" y="1576300"/>
              <a:ext cx="1125200" cy="321257"/>
            </a:xfrm>
            <a:prstGeom prst="ellipse">
              <a:avLst/>
            </a:prstGeom>
            <a:solidFill>
              <a:srgbClr val="BFBFB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3" name="Google Shape;7693;p83"/>
            <p:cNvSpPr/>
            <p:nvPr/>
          </p:nvSpPr>
          <p:spPr>
            <a:xfrm>
              <a:off x="2159708" y="1673868"/>
              <a:ext cx="548339" cy="159438"/>
            </a:xfrm>
            <a:custGeom>
              <a:rect b="b" l="l" r="r" t="t"/>
              <a:pathLst>
                <a:path extrusionOk="0" h="1321259" w="3076069">
                  <a:moveTo>
                    <a:pt x="1537780" y="750825"/>
                  </a:moveTo>
                  <a:lnTo>
                    <a:pt x="313981" y="1321259"/>
                  </a:lnTo>
                  <a:lnTo>
                    <a:pt x="0" y="1228607"/>
                  </a:lnTo>
                  <a:lnTo>
                    <a:pt x="962613" y="837478"/>
                  </a:lnTo>
                  <a:lnTo>
                    <a:pt x="935005" y="450949"/>
                  </a:lnTo>
                  <a:lnTo>
                    <a:pt x="212596" y="119640"/>
                  </a:lnTo>
                  <a:lnTo>
                    <a:pt x="456466" y="50617"/>
                  </a:lnTo>
                  <a:lnTo>
                    <a:pt x="1528577" y="501566"/>
                  </a:lnTo>
                  <a:lnTo>
                    <a:pt x="2623695" y="0"/>
                  </a:lnTo>
                  <a:lnTo>
                    <a:pt x="2927383" y="96632"/>
                  </a:lnTo>
                  <a:lnTo>
                    <a:pt x="2131352" y="432543"/>
                  </a:lnTo>
                  <a:lnTo>
                    <a:pt x="2292399" y="920305"/>
                  </a:lnTo>
                  <a:lnTo>
                    <a:pt x="3076069" y="1228607"/>
                  </a:lnTo>
                  <a:lnTo>
                    <a:pt x="2808172" y="1316375"/>
                  </a:lnTo>
                  <a:lnTo>
                    <a:pt x="1537780" y="750825"/>
                  </a:lnTo>
                  <a:close/>
                </a:path>
              </a:pathLst>
            </a:custGeom>
            <a:solidFill>
              <a:srgbClr val="8383E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4" name="Google Shape;7694;p83"/>
            <p:cNvSpPr/>
            <p:nvPr/>
          </p:nvSpPr>
          <p:spPr>
            <a:xfrm>
              <a:off x="2102655" y="1633412"/>
              <a:ext cx="662444" cy="111846"/>
            </a:xfrm>
            <a:custGeom>
              <a:rect b="b" l="l" r="r" t="t"/>
              <a:pathLst>
                <a:path extrusionOk="0" h="932950" w="3723451">
                  <a:moveTo>
                    <a:pt x="0" y="228246"/>
                  </a:moveTo>
                  <a:lnTo>
                    <a:pt x="655168" y="2690"/>
                  </a:lnTo>
                  <a:lnTo>
                    <a:pt x="1855778" y="520562"/>
                  </a:lnTo>
                  <a:lnTo>
                    <a:pt x="3001174" y="0"/>
                  </a:lnTo>
                  <a:lnTo>
                    <a:pt x="3723451" y="207149"/>
                  </a:lnTo>
                  <a:lnTo>
                    <a:pt x="3186079" y="461874"/>
                  </a:lnTo>
                  <a:lnTo>
                    <a:pt x="3013067" y="393200"/>
                  </a:lnTo>
                  <a:lnTo>
                    <a:pt x="1876873" y="932950"/>
                  </a:lnTo>
                  <a:lnTo>
                    <a:pt x="711613" y="413055"/>
                  </a:lnTo>
                  <a:lnTo>
                    <a:pt x="523214" y="469166"/>
                  </a:lnTo>
                  <a:lnTo>
                    <a:pt x="0" y="228246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5" name="Google Shape;7695;p83"/>
            <p:cNvSpPr/>
            <p:nvPr/>
          </p:nvSpPr>
          <p:spPr>
            <a:xfrm>
              <a:off x="2536889" y="1728599"/>
              <a:ext cx="244057" cy="97568"/>
            </a:xfrm>
            <a:custGeom>
              <a:rect b="b" l="l" r="r" t="t"/>
              <a:pathLst>
                <a:path extrusionOk="0" h="809868" w="1366596">
                  <a:moveTo>
                    <a:pt x="0" y="0"/>
                  </a:moveTo>
                  <a:lnTo>
                    <a:pt x="1366596" y="625807"/>
                  </a:lnTo>
                  <a:lnTo>
                    <a:pt x="865050" y="809868"/>
                  </a:lnTo>
                  <a:lnTo>
                    <a:pt x="4601" y="427942"/>
                  </a:lnTo>
                  <a:cubicBezTo>
                    <a:pt x="-1535" y="105836"/>
                    <a:pt x="1534" y="142647"/>
                    <a:pt x="0" y="0"/>
                  </a:cubicBez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6" name="Google Shape;7696;p83"/>
            <p:cNvSpPr/>
            <p:nvPr/>
          </p:nvSpPr>
          <p:spPr>
            <a:xfrm>
              <a:off x="2089977" y="1730980"/>
              <a:ext cx="240888" cy="95187"/>
            </a:xfrm>
            <a:custGeom>
              <a:rect b="b" l="l" r="r" t="t"/>
              <a:pathLst>
                <a:path extrusionOk="0" h="791462" w="1348191">
                  <a:moveTo>
                    <a:pt x="1329786" y="0"/>
                  </a:moveTo>
                  <a:lnTo>
                    <a:pt x="1348191" y="381926"/>
                  </a:lnTo>
                  <a:lnTo>
                    <a:pt x="487742" y="791462"/>
                  </a:lnTo>
                  <a:lnTo>
                    <a:pt x="0" y="612002"/>
                  </a:lnTo>
                  <a:lnTo>
                    <a:pt x="1329786" y="0"/>
                  </a:lnTo>
                  <a:close/>
                </a:path>
              </a:pathLst>
            </a:custGeom>
            <a:solidFill>
              <a:srgbClr val="262699"/>
            </a:solidFill>
            <a:ln>
              <a:noFill/>
            </a:ln>
            <a:effectLst>
              <a:outerShdw blurRad="40000" rotWithShape="0" dir="5400000" dist="23000">
                <a:srgbClr val="000000">
                  <a:alpha val="34901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7697" name="Google Shape;7697;p83"/>
            <p:cNvCxnSpPr>
              <a:endCxn id="7692" idx="2"/>
            </p:cNvCxnSpPr>
            <p:nvPr/>
          </p:nvCxnSpPr>
          <p:spPr>
            <a:xfrm rot="10800000">
              <a:off x="1871277" y="1736929"/>
              <a:ext cx="3300" cy="123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  <p:cxnSp>
          <p:nvCxnSpPr>
            <p:cNvPr id="7698" name="Google Shape;7698;p83"/>
            <p:cNvCxnSpPr/>
            <p:nvPr/>
          </p:nvCxnSpPr>
          <p:spPr>
            <a:xfrm rot="10800000">
              <a:off x="2996477" y="1733359"/>
              <a:ext cx="3171" cy="123743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5" rotWithShape="0" algn="tl" dir="5400000" dist="19939">
                <a:srgbClr val="000000">
                  <a:alpha val="37647"/>
                </a:srgbClr>
              </a:outerShdw>
            </a:effectLst>
          </p:spPr>
        </p:cxnSp>
      </p:grpSp>
      <p:sp>
        <p:nvSpPr>
          <p:cNvPr id="7699" name="Google Shape;7699;p83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00" name="Google Shape;7700;p83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5" name="Shape 7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706" name="Google Shape;7706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3725" y="822325"/>
            <a:ext cx="7313613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707" name="Google Shape;7707;p84"/>
          <p:cNvSpPr txBox="1"/>
          <p:nvPr>
            <p:ph type="title"/>
          </p:nvPr>
        </p:nvSpPr>
        <p:spPr>
          <a:xfrm>
            <a:off x="533400" y="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SNMP protocol: message types</a:t>
            </a:r>
            <a:endParaRPr/>
          </a:p>
        </p:txBody>
      </p:sp>
      <p:sp>
        <p:nvSpPr>
          <p:cNvPr id="7708" name="Google Shape;7708;p84"/>
          <p:cNvSpPr txBox="1"/>
          <p:nvPr/>
        </p:nvSpPr>
        <p:spPr>
          <a:xfrm>
            <a:off x="506413" y="1806575"/>
            <a:ext cx="2468562" cy="120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GetRequest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GetNextRequest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GetBulkRequest</a:t>
            </a:r>
            <a:endParaRPr/>
          </a:p>
        </p:txBody>
      </p:sp>
      <p:sp>
        <p:nvSpPr>
          <p:cNvPr id="7709" name="Google Shape;7709;p84"/>
          <p:cNvSpPr txBox="1"/>
          <p:nvPr/>
        </p:nvSpPr>
        <p:spPr>
          <a:xfrm>
            <a:off x="3453732" y="1971675"/>
            <a:ext cx="48167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manager-to-agent: “get me data”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(data instance, next data in list, block of data)</a:t>
            </a:r>
            <a:endParaRPr/>
          </a:p>
        </p:txBody>
      </p:sp>
      <p:sp>
        <p:nvSpPr>
          <p:cNvPr id="7710" name="Google Shape;7710;p84"/>
          <p:cNvSpPr txBox="1"/>
          <p:nvPr/>
        </p:nvSpPr>
        <p:spPr>
          <a:xfrm>
            <a:off x="568325" y="1265238"/>
            <a:ext cx="241935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Message type</a:t>
            </a:r>
            <a:endParaRPr sz="2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1" name="Google Shape;7711;p84"/>
          <p:cNvSpPr txBox="1"/>
          <p:nvPr/>
        </p:nvSpPr>
        <p:spPr>
          <a:xfrm>
            <a:off x="3614738" y="1263650"/>
            <a:ext cx="1562100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u="sng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Function</a:t>
            </a:r>
            <a:endParaRPr sz="2800">
              <a:solidFill>
                <a:srgbClr val="CC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12" name="Google Shape;7712;p84"/>
          <p:cNvCxnSpPr/>
          <p:nvPr/>
        </p:nvCxnSpPr>
        <p:spPr>
          <a:xfrm>
            <a:off x="1330325" y="3081338"/>
            <a:ext cx="5373688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13" name="Google Shape;7713;p84"/>
          <p:cNvSpPr txBox="1"/>
          <p:nvPr/>
        </p:nvSpPr>
        <p:spPr>
          <a:xfrm>
            <a:off x="361950" y="3225800"/>
            <a:ext cx="2578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InformRequest</a:t>
            </a:r>
            <a:endParaRPr/>
          </a:p>
        </p:txBody>
      </p:sp>
      <p:sp>
        <p:nvSpPr>
          <p:cNvPr id="7714" name="Google Shape;7714;p84"/>
          <p:cNvSpPr txBox="1"/>
          <p:nvPr/>
        </p:nvSpPr>
        <p:spPr>
          <a:xfrm>
            <a:off x="3537786" y="3240088"/>
            <a:ext cx="45085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manager-to-manager: here’s MIB value</a:t>
            </a:r>
            <a:endParaRPr/>
          </a:p>
        </p:txBody>
      </p:sp>
      <p:cxnSp>
        <p:nvCxnSpPr>
          <p:cNvPr id="7715" name="Google Shape;7715;p84"/>
          <p:cNvCxnSpPr/>
          <p:nvPr/>
        </p:nvCxnSpPr>
        <p:spPr>
          <a:xfrm>
            <a:off x="1363663" y="3797300"/>
            <a:ext cx="5373687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16" name="Google Shape;7716;p84"/>
          <p:cNvSpPr txBox="1"/>
          <p:nvPr/>
        </p:nvSpPr>
        <p:spPr>
          <a:xfrm>
            <a:off x="417513" y="3886200"/>
            <a:ext cx="2578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SetRequest</a:t>
            </a:r>
            <a:endParaRPr/>
          </a:p>
        </p:txBody>
      </p:sp>
      <p:sp>
        <p:nvSpPr>
          <p:cNvPr id="7717" name="Google Shape;7717;p84"/>
          <p:cNvSpPr txBox="1"/>
          <p:nvPr/>
        </p:nvSpPr>
        <p:spPr>
          <a:xfrm>
            <a:off x="3557923" y="3921794"/>
            <a:ext cx="42735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manager-to-agent: set MIB value</a:t>
            </a:r>
            <a:endParaRPr/>
          </a:p>
        </p:txBody>
      </p:sp>
      <p:cxnSp>
        <p:nvCxnSpPr>
          <p:cNvPr id="7718" name="Google Shape;7718;p84"/>
          <p:cNvCxnSpPr/>
          <p:nvPr/>
        </p:nvCxnSpPr>
        <p:spPr>
          <a:xfrm>
            <a:off x="1327150" y="4491038"/>
            <a:ext cx="5373688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19" name="Google Shape;7719;p84"/>
          <p:cNvSpPr txBox="1"/>
          <p:nvPr/>
        </p:nvSpPr>
        <p:spPr>
          <a:xfrm>
            <a:off x="395288" y="4675188"/>
            <a:ext cx="2578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Response</a:t>
            </a:r>
            <a:endParaRPr/>
          </a:p>
        </p:txBody>
      </p:sp>
      <p:sp>
        <p:nvSpPr>
          <p:cNvPr id="7720" name="Google Shape;7720;p84"/>
          <p:cNvSpPr txBox="1"/>
          <p:nvPr/>
        </p:nvSpPr>
        <p:spPr>
          <a:xfrm>
            <a:off x="3516313" y="4578350"/>
            <a:ext cx="423737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Agent-to-manager: value, response to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Request</a:t>
            </a:r>
            <a:endParaRPr/>
          </a:p>
        </p:txBody>
      </p:sp>
      <p:cxnSp>
        <p:nvCxnSpPr>
          <p:cNvPr id="7721" name="Google Shape;7721;p84"/>
          <p:cNvCxnSpPr/>
          <p:nvPr/>
        </p:nvCxnSpPr>
        <p:spPr>
          <a:xfrm>
            <a:off x="1387475" y="5407025"/>
            <a:ext cx="5373688" cy="0"/>
          </a:xfrm>
          <a:prstGeom prst="straightConnector1">
            <a:avLst/>
          </a:prstGeom>
          <a:noFill/>
          <a:ln cap="flat" cmpd="sng" w="127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22" name="Google Shape;7722;p84"/>
          <p:cNvSpPr txBox="1"/>
          <p:nvPr/>
        </p:nvSpPr>
        <p:spPr>
          <a:xfrm>
            <a:off x="411163" y="5553075"/>
            <a:ext cx="25781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Trap</a:t>
            </a:r>
            <a:endParaRPr/>
          </a:p>
        </p:txBody>
      </p:sp>
      <p:cxnSp>
        <p:nvCxnSpPr>
          <p:cNvPr id="7723" name="Google Shape;7723;p84"/>
          <p:cNvCxnSpPr/>
          <p:nvPr/>
        </p:nvCxnSpPr>
        <p:spPr>
          <a:xfrm>
            <a:off x="3279775" y="1352550"/>
            <a:ext cx="0" cy="4964113"/>
          </a:xfrm>
          <a:prstGeom prst="straightConnector1">
            <a:avLst/>
          </a:prstGeom>
          <a:noFill/>
          <a:ln cap="flat" cmpd="sng" w="25400">
            <a:solidFill>
              <a:srgbClr val="CC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24" name="Google Shape;7724;p84"/>
          <p:cNvSpPr txBox="1"/>
          <p:nvPr/>
        </p:nvSpPr>
        <p:spPr>
          <a:xfrm>
            <a:off x="3505200" y="5541963"/>
            <a:ext cx="479266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Agent-to-manager: inform manager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 exceptional event</a:t>
            </a:r>
            <a:endParaRPr/>
          </a:p>
        </p:txBody>
      </p:sp>
      <p:sp>
        <p:nvSpPr>
          <p:cNvPr id="7725" name="Google Shape;7725;p84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26" name="Google Shape;7726;p84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1" name="Shape 7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732" name="Google Shape;7732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8475" y="889000"/>
            <a:ext cx="7769225" cy="173038"/>
          </a:xfrm>
          <a:prstGeom prst="rect">
            <a:avLst/>
          </a:prstGeom>
          <a:noFill/>
          <a:ln>
            <a:noFill/>
          </a:ln>
        </p:spPr>
      </p:pic>
      <p:sp>
        <p:nvSpPr>
          <p:cNvPr id="7733" name="Google Shape;7733;p85"/>
          <p:cNvSpPr txBox="1"/>
          <p:nvPr>
            <p:ph type="title"/>
          </p:nvPr>
        </p:nvSpPr>
        <p:spPr>
          <a:xfrm>
            <a:off x="415925" y="219075"/>
            <a:ext cx="7772400" cy="835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/>
              <a:t>SNMP protocol: message formats</a:t>
            </a:r>
            <a:endParaRPr/>
          </a:p>
        </p:txBody>
      </p:sp>
      <p:sp>
        <p:nvSpPr>
          <p:cNvPr id="7734" name="Google Shape;7734;p85"/>
          <p:cNvSpPr/>
          <p:nvPr/>
        </p:nvSpPr>
        <p:spPr>
          <a:xfrm>
            <a:off x="939392" y="1751775"/>
            <a:ext cx="6943725" cy="1004888"/>
          </a:xfrm>
          <a:prstGeom prst="rect">
            <a:avLst/>
          </a:prstGeom>
          <a:solidFill>
            <a:srgbClr val="00663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35" name="Google Shape;7735;p85"/>
          <p:cNvCxnSpPr/>
          <p:nvPr/>
        </p:nvCxnSpPr>
        <p:spPr>
          <a:xfrm>
            <a:off x="1856967" y="1756538"/>
            <a:ext cx="0" cy="1020762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36" name="Google Shape;7736;p85"/>
          <p:cNvSpPr txBox="1"/>
          <p:nvPr/>
        </p:nvSpPr>
        <p:spPr>
          <a:xfrm>
            <a:off x="7386229" y="2110550"/>
            <a:ext cx="496888" cy="2619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….</a:t>
            </a:r>
            <a:endParaRPr/>
          </a:p>
        </p:txBody>
      </p:sp>
      <p:sp>
        <p:nvSpPr>
          <p:cNvPr id="7737" name="Google Shape;7737;p85"/>
          <p:cNvSpPr txBox="1"/>
          <p:nvPr/>
        </p:nvSpPr>
        <p:spPr>
          <a:xfrm>
            <a:off x="1152117" y="1778763"/>
            <a:ext cx="5842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PDU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type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(0-3)</a:t>
            </a:r>
            <a:endParaRPr/>
          </a:p>
        </p:txBody>
      </p:sp>
      <p:cxnSp>
        <p:nvCxnSpPr>
          <p:cNvPr id="7738" name="Google Shape;7738;p85"/>
          <p:cNvCxnSpPr/>
          <p:nvPr/>
        </p:nvCxnSpPr>
        <p:spPr>
          <a:xfrm>
            <a:off x="2750729" y="1743838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39" name="Google Shape;7739;p85"/>
          <p:cNvCxnSpPr/>
          <p:nvPr/>
        </p:nvCxnSpPr>
        <p:spPr>
          <a:xfrm>
            <a:off x="3644492" y="173590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0" name="Google Shape;7740;p85"/>
          <p:cNvCxnSpPr/>
          <p:nvPr/>
        </p:nvCxnSpPr>
        <p:spPr>
          <a:xfrm>
            <a:off x="4546192" y="1758125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1" name="Google Shape;7741;p85"/>
          <p:cNvCxnSpPr/>
          <p:nvPr/>
        </p:nvCxnSpPr>
        <p:spPr>
          <a:xfrm>
            <a:off x="5255804" y="1750188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2" name="Google Shape;7742;p85"/>
          <p:cNvCxnSpPr/>
          <p:nvPr/>
        </p:nvCxnSpPr>
        <p:spPr>
          <a:xfrm>
            <a:off x="5978117" y="174225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3" name="Google Shape;7743;p85"/>
          <p:cNvCxnSpPr/>
          <p:nvPr/>
        </p:nvCxnSpPr>
        <p:spPr>
          <a:xfrm>
            <a:off x="6681379" y="1734313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44" name="Google Shape;7744;p85"/>
          <p:cNvCxnSpPr/>
          <p:nvPr/>
        </p:nvCxnSpPr>
        <p:spPr>
          <a:xfrm>
            <a:off x="7403692" y="176130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45" name="Google Shape;7745;p85"/>
          <p:cNvSpPr txBox="1"/>
          <p:nvPr/>
        </p:nvSpPr>
        <p:spPr>
          <a:xfrm>
            <a:off x="1858554" y="1926400"/>
            <a:ext cx="889000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Request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ID</a:t>
            </a:r>
            <a:endParaRPr/>
          </a:p>
        </p:txBody>
      </p:sp>
      <p:sp>
        <p:nvSpPr>
          <p:cNvPr id="7746" name="Google Shape;7746;p85"/>
          <p:cNvSpPr txBox="1"/>
          <p:nvPr/>
        </p:nvSpPr>
        <p:spPr>
          <a:xfrm>
            <a:off x="2842804" y="1781938"/>
            <a:ext cx="720725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Error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Status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(0-5)</a:t>
            </a:r>
            <a:endParaRPr/>
          </a:p>
        </p:txBody>
      </p:sp>
      <p:sp>
        <p:nvSpPr>
          <p:cNvPr id="7747" name="Google Shape;7747;p85"/>
          <p:cNvSpPr txBox="1"/>
          <p:nvPr/>
        </p:nvSpPr>
        <p:spPr>
          <a:xfrm>
            <a:off x="3774667" y="1929575"/>
            <a:ext cx="647700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Error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Index</a:t>
            </a:r>
            <a:endParaRPr/>
          </a:p>
        </p:txBody>
      </p:sp>
      <p:sp>
        <p:nvSpPr>
          <p:cNvPr id="7748" name="Google Shape;7748;p85"/>
          <p:cNvSpPr txBox="1"/>
          <p:nvPr/>
        </p:nvSpPr>
        <p:spPr>
          <a:xfrm>
            <a:off x="4549367" y="2064513"/>
            <a:ext cx="690562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Name</a:t>
            </a:r>
            <a:endParaRPr/>
          </a:p>
        </p:txBody>
      </p:sp>
      <p:sp>
        <p:nvSpPr>
          <p:cNvPr id="7749" name="Google Shape;7749;p85"/>
          <p:cNvSpPr txBox="1"/>
          <p:nvPr/>
        </p:nvSpPr>
        <p:spPr>
          <a:xfrm>
            <a:off x="5289142" y="2074038"/>
            <a:ext cx="65563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Value</a:t>
            </a:r>
            <a:endParaRPr/>
          </a:p>
        </p:txBody>
      </p:sp>
      <p:sp>
        <p:nvSpPr>
          <p:cNvPr id="7750" name="Google Shape;7750;p85"/>
          <p:cNvSpPr txBox="1"/>
          <p:nvPr/>
        </p:nvSpPr>
        <p:spPr>
          <a:xfrm>
            <a:off x="5984467" y="2074038"/>
            <a:ext cx="6889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Name</a:t>
            </a:r>
            <a:endParaRPr/>
          </a:p>
        </p:txBody>
      </p:sp>
      <p:sp>
        <p:nvSpPr>
          <p:cNvPr id="7751" name="Google Shape;7751;p85"/>
          <p:cNvSpPr txBox="1"/>
          <p:nvPr/>
        </p:nvSpPr>
        <p:spPr>
          <a:xfrm>
            <a:off x="6717892" y="2083563"/>
            <a:ext cx="6540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Value</a:t>
            </a:r>
            <a:endParaRPr/>
          </a:p>
        </p:txBody>
      </p:sp>
      <p:sp>
        <p:nvSpPr>
          <p:cNvPr id="7752" name="Google Shape;7752;p85"/>
          <p:cNvSpPr/>
          <p:nvPr/>
        </p:nvSpPr>
        <p:spPr>
          <a:xfrm>
            <a:off x="902879" y="3267838"/>
            <a:ext cx="6943725" cy="1004887"/>
          </a:xfrm>
          <a:prstGeom prst="rect">
            <a:avLst/>
          </a:prstGeom>
          <a:solidFill>
            <a:srgbClr val="006633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53" name="Google Shape;7753;p85"/>
          <p:cNvCxnSpPr/>
          <p:nvPr/>
        </p:nvCxnSpPr>
        <p:spPr>
          <a:xfrm>
            <a:off x="1820454" y="3274188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54" name="Google Shape;7754;p85"/>
          <p:cNvSpPr txBox="1"/>
          <p:nvPr/>
        </p:nvSpPr>
        <p:spPr>
          <a:xfrm>
            <a:off x="7349717" y="3628200"/>
            <a:ext cx="496887" cy="260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….</a:t>
            </a:r>
            <a:endParaRPr/>
          </a:p>
        </p:txBody>
      </p:sp>
      <p:sp>
        <p:nvSpPr>
          <p:cNvPr id="7755" name="Google Shape;7755;p85"/>
          <p:cNvSpPr txBox="1"/>
          <p:nvPr/>
        </p:nvSpPr>
        <p:spPr>
          <a:xfrm>
            <a:off x="1115604" y="3296413"/>
            <a:ext cx="584200" cy="922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PDU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type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4</a:t>
            </a:r>
            <a:endParaRPr/>
          </a:p>
        </p:txBody>
      </p:sp>
      <p:cxnSp>
        <p:nvCxnSpPr>
          <p:cNvPr id="7756" name="Google Shape;7756;p85"/>
          <p:cNvCxnSpPr/>
          <p:nvPr/>
        </p:nvCxnSpPr>
        <p:spPr>
          <a:xfrm>
            <a:off x="2714217" y="325990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7" name="Google Shape;7757;p85"/>
          <p:cNvCxnSpPr/>
          <p:nvPr/>
        </p:nvCxnSpPr>
        <p:spPr>
          <a:xfrm>
            <a:off x="3433354" y="3258313"/>
            <a:ext cx="0" cy="1020762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8" name="Google Shape;7758;p85"/>
          <p:cNvCxnSpPr/>
          <p:nvPr/>
        </p:nvCxnSpPr>
        <p:spPr>
          <a:xfrm>
            <a:off x="4327117" y="3267838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59" name="Google Shape;7759;p85"/>
          <p:cNvCxnSpPr/>
          <p:nvPr/>
        </p:nvCxnSpPr>
        <p:spPr>
          <a:xfrm>
            <a:off x="5179604" y="326625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0" name="Google Shape;7760;p85"/>
          <p:cNvCxnSpPr/>
          <p:nvPr/>
        </p:nvCxnSpPr>
        <p:spPr>
          <a:xfrm>
            <a:off x="6013042" y="3258313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1" name="Google Shape;7761;p85"/>
          <p:cNvCxnSpPr/>
          <p:nvPr/>
        </p:nvCxnSpPr>
        <p:spPr>
          <a:xfrm>
            <a:off x="6722654" y="3244025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62" name="Google Shape;7762;p85"/>
          <p:cNvCxnSpPr/>
          <p:nvPr/>
        </p:nvCxnSpPr>
        <p:spPr>
          <a:xfrm>
            <a:off x="7373529" y="3272600"/>
            <a:ext cx="0" cy="1019175"/>
          </a:xfrm>
          <a:prstGeom prst="straightConnector1">
            <a:avLst/>
          </a:prstGeom>
          <a:noFill/>
          <a:ln cap="flat" cmpd="sng" w="2540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63" name="Google Shape;7763;p85"/>
          <p:cNvSpPr txBox="1"/>
          <p:nvPr/>
        </p:nvSpPr>
        <p:spPr>
          <a:xfrm>
            <a:off x="1788704" y="3578988"/>
            <a:ext cx="954088" cy="3381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Enterprise</a:t>
            </a:r>
            <a:endParaRPr/>
          </a:p>
        </p:txBody>
      </p:sp>
      <p:sp>
        <p:nvSpPr>
          <p:cNvPr id="7764" name="Google Shape;7764;p85"/>
          <p:cNvSpPr txBox="1"/>
          <p:nvPr/>
        </p:nvSpPr>
        <p:spPr>
          <a:xfrm>
            <a:off x="2749142" y="3453575"/>
            <a:ext cx="679450" cy="646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Agent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Addr</a:t>
            </a:r>
            <a:endParaRPr/>
          </a:p>
        </p:txBody>
      </p:sp>
      <p:sp>
        <p:nvSpPr>
          <p:cNvPr id="7765" name="Google Shape;7765;p85"/>
          <p:cNvSpPr txBox="1"/>
          <p:nvPr/>
        </p:nvSpPr>
        <p:spPr>
          <a:xfrm>
            <a:off x="3563529" y="3317050"/>
            <a:ext cx="595313" cy="922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Trap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Type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(0-7)</a:t>
            </a:r>
            <a:endParaRPr/>
          </a:p>
        </p:txBody>
      </p:sp>
      <p:sp>
        <p:nvSpPr>
          <p:cNvPr id="7766" name="Google Shape;7766;p85"/>
          <p:cNvSpPr txBox="1"/>
          <p:nvPr/>
        </p:nvSpPr>
        <p:spPr>
          <a:xfrm>
            <a:off x="4330292" y="3458338"/>
            <a:ext cx="847725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Specific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code</a:t>
            </a:r>
            <a:endParaRPr/>
          </a:p>
        </p:txBody>
      </p:sp>
      <p:sp>
        <p:nvSpPr>
          <p:cNvPr id="7767" name="Google Shape;7767;p85"/>
          <p:cNvSpPr txBox="1"/>
          <p:nvPr/>
        </p:nvSpPr>
        <p:spPr>
          <a:xfrm>
            <a:off x="5249454" y="3467863"/>
            <a:ext cx="700088" cy="646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Time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stamp</a:t>
            </a:r>
            <a:endParaRPr/>
          </a:p>
        </p:txBody>
      </p:sp>
      <p:sp>
        <p:nvSpPr>
          <p:cNvPr id="7768" name="Google Shape;7768;p85"/>
          <p:cNvSpPr txBox="1"/>
          <p:nvPr/>
        </p:nvSpPr>
        <p:spPr>
          <a:xfrm>
            <a:off x="6032092" y="3591688"/>
            <a:ext cx="6889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Name</a:t>
            </a:r>
            <a:endParaRPr/>
          </a:p>
        </p:txBody>
      </p:sp>
      <p:sp>
        <p:nvSpPr>
          <p:cNvPr id="7769" name="Google Shape;7769;p85"/>
          <p:cNvSpPr txBox="1"/>
          <p:nvPr/>
        </p:nvSpPr>
        <p:spPr>
          <a:xfrm>
            <a:off x="6713129" y="3601213"/>
            <a:ext cx="655638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Value</a:t>
            </a:r>
            <a:endParaRPr/>
          </a:p>
        </p:txBody>
      </p:sp>
      <p:cxnSp>
        <p:nvCxnSpPr>
          <p:cNvPr id="7770" name="Google Shape;7770;p85"/>
          <p:cNvCxnSpPr/>
          <p:nvPr/>
        </p:nvCxnSpPr>
        <p:spPr>
          <a:xfrm>
            <a:off x="1836329" y="4482692"/>
            <a:ext cx="4170363" cy="0"/>
          </a:xfrm>
          <a:prstGeom prst="straightConnector1">
            <a:avLst/>
          </a:prstGeom>
          <a:solidFill>
            <a:schemeClr val="accent1"/>
          </a:solidFill>
          <a:ln cap="flat" cmpd="sng" w="3175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771" name="Google Shape;7771;p85"/>
          <p:cNvCxnSpPr/>
          <p:nvPr/>
        </p:nvCxnSpPr>
        <p:spPr>
          <a:xfrm>
            <a:off x="6016217" y="4479517"/>
            <a:ext cx="1817687" cy="0"/>
          </a:xfrm>
          <a:prstGeom prst="straightConnector1">
            <a:avLst/>
          </a:prstGeom>
          <a:solidFill>
            <a:schemeClr val="accent1"/>
          </a:solidFill>
          <a:ln cap="flat" cmpd="sng" w="3175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772" name="Google Shape;7772;p85"/>
          <p:cNvCxnSpPr/>
          <p:nvPr/>
        </p:nvCxnSpPr>
        <p:spPr>
          <a:xfrm>
            <a:off x="1831567" y="1537463"/>
            <a:ext cx="2709862" cy="0"/>
          </a:xfrm>
          <a:prstGeom prst="straightConnector1">
            <a:avLst/>
          </a:prstGeom>
          <a:solidFill>
            <a:schemeClr val="accent1"/>
          </a:solidFill>
          <a:ln cap="flat" cmpd="sng" w="3175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773" name="Google Shape;7773;p85"/>
          <p:cNvCxnSpPr/>
          <p:nvPr/>
        </p:nvCxnSpPr>
        <p:spPr>
          <a:xfrm>
            <a:off x="4533492" y="1553338"/>
            <a:ext cx="3309937" cy="0"/>
          </a:xfrm>
          <a:prstGeom prst="straightConnector1">
            <a:avLst/>
          </a:prstGeom>
          <a:solidFill>
            <a:schemeClr val="accent1"/>
          </a:solidFill>
          <a:ln cap="flat" cmpd="sng" w="3175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774" name="Google Shape;7774;p85"/>
          <p:cNvSpPr txBox="1"/>
          <p:nvPr/>
        </p:nvSpPr>
        <p:spPr>
          <a:xfrm>
            <a:off x="2401479" y="1345375"/>
            <a:ext cx="1711325" cy="3698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Get/set header</a:t>
            </a:r>
            <a:endParaRPr/>
          </a:p>
        </p:txBody>
      </p:sp>
      <p:sp>
        <p:nvSpPr>
          <p:cNvPr id="7775" name="Google Shape;7775;p85"/>
          <p:cNvSpPr txBox="1"/>
          <p:nvPr/>
        </p:nvSpPr>
        <p:spPr>
          <a:xfrm>
            <a:off x="5104992" y="1342200"/>
            <a:ext cx="2157412" cy="3698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Variables to get/set</a:t>
            </a:r>
            <a:endParaRPr/>
          </a:p>
        </p:txBody>
      </p:sp>
      <p:sp>
        <p:nvSpPr>
          <p:cNvPr id="7776" name="Google Shape;7776;p85"/>
          <p:cNvSpPr txBox="1"/>
          <p:nvPr/>
        </p:nvSpPr>
        <p:spPr>
          <a:xfrm>
            <a:off x="3246029" y="4290604"/>
            <a:ext cx="1433513" cy="368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Trap header</a:t>
            </a:r>
            <a:endParaRPr/>
          </a:p>
        </p:txBody>
      </p:sp>
      <p:sp>
        <p:nvSpPr>
          <p:cNvPr id="7777" name="Google Shape;7777;p85"/>
          <p:cNvSpPr txBox="1"/>
          <p:nvPr/>
        </p:nvSpPr>
        <p:spPr>
          <a:xfrm>
            <a:off x="6282917" y="4279492"/>
            <a:ext cx="1087437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Trap info</a:t>
            </a:r>
            <a:endParaRPr/>
          </a:p>
        </p:txBody>
      </p:sp>
      <p:cxnSp>
        <p:nvCxnSpPr>
          <p:cNvPr id="7778" name="Google Shape;7778;p85"/>
          <p:cNvCxnSpPr/>
          <p:nvPr/>
        </p:nvCxnSpPr>
        <p:spPr>
          <a:xfrm>
            <a:off x="913992" y="5083938"/>
            <a:ext cx="6932612" cy="0"/>
          </a:xfrm>
          <a:prstGeom prst="straightConnector1">
            <a:avLst/>
          </a:prstGeom>
          <a:solidFill>
            <a:schemeClr val="accent1"/>
          </a:solidFill>
          <a:ln cap="flat" cmpd="sng" w="31750">
            <a:solidFill>
              <a:srgbClr val="CC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779" name="Google Shape;7779;p85"/>
          <p:cNvSpPr txBox="1"/>
          <p:nvPr/>
        </p:nvSpPr>
        <p:spPr>
          <a:xfrm>
            <a:off x="3641317" y="4896613"/>
            <a:ext cx="1398587" cy="3698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SNMP PDU</a:t>
            </a:r>
            <a:endParaRPr/>
          </a:p>
        </p:txBody>
      </p:sp>
      <p:sp>
        <p:nvSpPr>
          <p:cNvPr id="7780" name="Google Shape;7780;p85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81" name="Google Shape;7781;p85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  <p:sp>
        <p:nvSpPr>
          <p:cNvPr id="7782" name="Google Shape;7782;p85"/>
          <p:cNvSpPr txBox="1"/>
          <p:nvPr/>
        </p:nvSpPr>
        <p:spPr>
          <a:xfrm>
            <a:off x="655052" y="5708316"/>
            <a:ext cx="613806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More on network management: 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 earlier editions of text!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6" name="Shape 7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rline_base" id="7787" name="Google Shape;7787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400" y="866696"/>
            <a:ext cx="4165600" cy="189413"/>
          </a:xfrm>
          <a:prstGeom prst="rect">
            <a:avLst/>
          </a:prstGeom>
          <a:noFill/>
          <a:ln>
            <a:noFill/>
          </a:ln>
        </p:spPr>
      </p:pic>
      <p:sp>
        <p:nvSpPr>
          <p:cNvPr id="7788" name="Google Shape;7788;p86"/>
          <p:cNvSpPr txBox="1"/>
          <p:nvPr>
            <p:ph type="title"/>
          </p:nvPr>
        </p:nvSpPr>
        <p:spPr>
          <a:xfrm>
            <a:off x="533400" y="68184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Chapter 5: </a:t>
            </a:r>
            <a:r>
              <a:rPr lang="en-US" sz="3600"/>
              <a:t>summary</a:t>
            </a:r>
            <a:endParaRPr/>
          </a:p>
        </p:txBody>
      </p:sp>
      <p:sp>
        <p:nvSpPr>
          <p:cNvPr id="7789" name="Google Shape;7789;p86"/>
          <p:cNvSpPr txBox="1"/>
          <p:nvPr>
            <p:ph idx="1" type="body"/>
          </p:nvPr>
        </p:nvSpPr>
        <p:spPr>
          <a:xfrm>
            <a:off x="640347" y="1199153"/>
            <a:ext cx="8503653" cy="3680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r>
              <a:rPr i="1" lang="en-US" sz="3200">
                <a:solidFill>
                  <a:srgbClr val="CC0000"/>
                </a:solidFill>
              </a:rPr>
              <a:t>we’ve learned a lot!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approaches to network control plane</a:t>
            </a:r>
            <a:endParaRPr/>
          </a:p>
          <a:p>
            <a:pPr indent="-346075" lvl="1" marL="74612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0"/>
              </a:buClr>
              <a:buSzPts val="2400"/>
              <a:buChar char="•"/>
            </a:pPr>
            <a:r>
              <a:rPr lang="en-US"/>
              <a:t>per-router control (traditional)</a:t>
            </a:r>
            <a:endParaRPr/>
          </a:p>
          <a:p>
            <a:pPr indent="-346075" lvl="1" marL="746125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Clr>
                <a:srgbClr val="000090"/>
              </a:buClr>
              <a:buSzPts val="2400"/>
              <a:buChar char="•"/>
            </a:pPr>
            <a:r>
              <a:rPr lang="en-US"/>
              <a:t>logically centralized control (software defined networking)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traditional routing algorithms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implementation in Internet: OSPF, BGP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SDN controllers</a:t>
            </a:r>
            <a:endParaRPr/>
          </a:p>
          <a:p>
            <a:pPr indent="-285750" lvl="1" marL="742950" rtl="0" algn="l">
              <a:lnSpc>
                <a:spcPct val="85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</a:pPr>
            <a:r>
              <a:rPr lang="en-US"/>
              <a:t>implementation in practice: ODL, ONOS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Internet Control Message Protocol</a:t>
            </a:r>
            <a:endParaRPr/>
          </a:p>
          <a:p>
            <a:pPr indent="-342900" lvl="0" marL="34290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Char char="▪"/>
            </a:pPr>
            <a:r>
              <a:rPr lang="en-US"/>
              <a:t>network management</a:t>
            </a:r>
            <a:endParaRPr/>
          </a:p>
          <a:p>
            <a:pPr indent="0" lvl="0" marL="0" rtl="0" algn="l">
              <a:lnSpc>
                <a:spcPct val="85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/>
          </a:p>
        </p:txBody>
      </p:sp>
      <p:sp>
        <p:nvSpPr>
          <p:cNvPr id="7790" name="Google Shape;7790;p86"/>
          <p:cNvSpPr txBox="1"/>
          <p:nvPr/>
        </p:nvSpPr>
        <p:spPr>
          <a:xfrm>
            <a:off x="708530" y="5721690"/>
            <a:ext cx="354474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800">
                <a:solidFill>
                  <a:srgbClr val="000099"/>
                </a:solidFill>
                <a:latin typeface="Arial"/>
                <a:ea typeface="Arial"/>
                <a:cs typeface="Arial"/>
                <a:sym typeface="Arial"/>
              </a:rPr>
              <a:t>next stop:  link layer!</a:t>
            </a:r>
            <a:endParaRPr/>
          </a:p>
        </p:txBody>
      </p:sp>
      <p:sp>
        <p:nvSpPr>
          <p:cNvPr id="7791" name="Google Shape;7791;p86"/>
          <p:cNvSpPr txBox="1"/>
          <p:nvPr>
            <p:ph idx="12" type="sldNum"/>
          </p:nvPr>
        </p:nvSpPr>
        <p:spPr>
          <a:xfrm>
            <a:off x="8456154" y="6475895"/>
            <a:ext cx="548655" cy="272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5-</a:t>
            </a:r>
            <a:fld id="{00000000-1234-1234-1234-123412341234}" type="slidenum">
              <a:rPr lang="en-US" sz="12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sz="12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792" name="Google Shape;7792;p86"/>
          <p:cNvSpPr txBox="1"/>
          <p:nvPr>
            <p:ph idx="11" type="ftr"/>
          </p:nvPr>
        </p:nvSpPr>
        <p:spPr>
          <a:xfrm>
            <a:off x="6375496" y="6475081"/>
            <a:ext cx="2177473" cy="241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Network Layer: Control Plane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1999-10-08T19:08:27Z</dcterms:created>
  <dc:creator>Jim Kurose and Keith Ross</dc:creator>
</cp:coreProperties>
</file>