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19"/>
  </p:notesMasterIdLst>
  <p:handoutMasterIdLst>
    <p:handoutMasterId r:id="rId20"/>
  </p:handoutMasterIdLst>
  <p:sldIdLst>
    <p:sldId id="270" r:id="rId2"/>
    <p:sldId id="275" r:id="rId3"/>
    <p:sldId id="281" r:id="rId4"/>
    <p:sldId id="282" r:id="rId5"/>
    <p:sldId id="283" r:id="rId6"/>
    <p:sldId id="299" r:id="rId7"/>
    <p:sldId id="284" r:id="rId8"/>
    <p:sldId id="285" r:id="rId9"/>
    <p:sldId id="290" r:id="rId10"/>
    <p:sldId id="291" r:id="rId11"/>
    <p:sldId id="292" r:id="rId12"/>
    <p:sldId id="293" r:id="rId13"/>
    <p:sldId id="294" r:id="rId14"/>
    <p:sldId id="296" r:id="rId15"/>
    <p:sldId id="295" r:id="rId16"/>
    <p:sldId id="297" r:id="rId17"/>
    <p:sldId id="298" r:id="rId18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tx1"/>
      </a:buClr>
      <a:buSzPct val="60000"/>
      <a:buFont typeface="Wingdings" pitchFamily="2" charset="2"/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808080"/>
    <a:srgbClr val="5F5F5F"/>
    <a:srgbClr val="3399FF"/>
    <a:srgbClr val="000066"/>
    <a:srgbClr val="0033CC"/>
    <a:srgbClr val="003399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4" autoAdjust="0"/>
    <p:restoredTop sz="94686" autoAdjust="0"/>
  </p:normalViewPr>
  <p:slideViewPr>
    <p:cSldViewPr>
      <p:cViewPr varScale="1">
        <p:scale>
          <a:sx n="131" d="100"/>
          <a:sy n="131" d="100"/>
        </p:scale>
        <p:origin x="1412" y="1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116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The University of Adelaide, School of Computer Science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75300" y="0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9B8F6142-F1D0-4637-96F7-E4664D4176A5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Chapter 2 — Instructions: Language of the Computer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75300" y="9723438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57C84157-CAC9-4329-91AD-EB3C6746FA3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The University of Adelaide, School of Computer Science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FCF21089-5A8E-4805-BE21-6386A8343079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r>
              <a:rPr lang="en-US"/>
              <a:t>Chapter 2 — Instructions: Language of the Computer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0" hangingPunct="0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EE145C4F-ECA4-4DD7-819E-C9FECED2784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EACD53A-8E89-45F2-8D4A-35AFD266EB30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CEACC0-B677-4A29-B1E6-BCE98563D55B}" type="slidenum">
              <a:rPr lang="en-US"/>
              <a:pPr/>
              <a:t>1</a:t>
            </a:fld>
            <a:endParaRPr lang="en-US"/>
          </a:p>
        </p:txBody>
      </p:sp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4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5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7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8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9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10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11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12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13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14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15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16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The University of Adelaide, School of Computer Science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DA533B-45CB-4337-89C6-857AE8953CCB}" type="datetime3">
              <a:rPr lang="en-US"/>
              <a:pPr/>
              <a:t>12 October 2016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Chapter 2 — Instructions: Language of the Computer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67176E-D0DA-4D40-9114-1A30A59F807E}" type="slidenum">
              <a:rPr lang="en-US"/>
              <a:pPr/>
              <a:t>17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Hennessy_cover-v2 (Final)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1412776"/>
            <a:ext cx="1872208" cy="2309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064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767D7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GB" sz="240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40649" name="Rectangle 9"/>
          <p:cNvSpPr>
            <a:spLocks noChangeArrowheads="1"/>
          </p:cNvSpPr>
          <p:nvPr userDrawn="1"/>
        </p:nvSpPr>
        <p:spPr bwMode="auto">
          <a:xfrm>
            <a:off x="0" y="76517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40657" name="Picture 17" descr="MK_logo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50800"/>
            <a:ext cx="1228725" cy="714375"/>
          </a:xfrm>
          <a:prstGeom prst="rect">
            <a:avLst/>
          </a:prstGeom>
          <a:noFill/>
        </p:spPr>
      </p:pic>
      <p:sp>
        <p:nvSpPr>
          <p:cNvPr id="240659" name="Rectangle 19"/>
          <p:cNvSpPr>
            <a:spLocks noChangeArrowheads="1"/>
          </p:cNvSpPr>
          <p:nvPr userDrawn="1"/>
        </p:nvSpPr>
        <p:spPr bwMode="auto">
          <a:xfrm>
            <a:off x="2197100" y="765175"/>
            <a:ext cx="46038" cy="5732463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60" name="Rectangle 20"/>
          <p:cNvSpPr>
            <a:spLocks noChangeArrowheads="1"/>
          </p:cNvSpPr>
          <p:nvPr userDrawn="1"/>
        </p:nvSpPr>
        <p:spPr bwMode="auto">
          <a:xfrm>
            <a:off x="2559050" y="1195388"/>
            <a:ext cx="46038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61" name="Rectangle 21"/>
          <p:cNvSpPr>
            <a:spLocks noChangeArrowheads="1"/>
          </p:cNvSpPr>
          <p:nvPr userDrawn="1"/>
        </p:nvSpPr>
        <p:spPr bwMode="auto">
          <a:xfrm>
            <a:off x="2341563" y="1916113"/>
            <a:ext cx="6623050" cy="46037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78" name="Rectangle 38"/>
          <p:cNvSpPr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767D7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79" name="Rectangle 39"/>
          <p:cNvSpPr>
            <a:spLocks noChangeArrowheads="1"/>
          </p:cNvSpPr>
          <p:nvPr userDrawn="1"/>
        </p:nvSpPr>
        <p:spPr bwMode="auto">
          <a:xfrm>
            <a:off x="0" y="630872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0680" name="Rectangle 4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  <p:pic>
        <p:nvPicPr>
          <p:cNvPr id="240681" name="Picture 41" descr="MK_logo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6381750"/>
            <a:ext cx="792162" cy="460375"/>
          </a:xfrm>
          <a:prstGeom prst="rect">
            <a:avLst/>
          </a:prstGeom>
          <a:noFill/>
        </p:spPr>
      </p:pic>
      <p:sp>
        <p:nvSpPr>
          <p:cNvPr id="240682" name="Text Box 42"/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63BBFCE6-A6C8-4251-973B-1D0917AA6A4E}" type="slidenum">
              <a:rPr lang="en-AU" sz="1200" b="1">
                <a:latin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‹#›</a:t>
            </a:fld>
            <a:endParaRPr lang="en-GB" sz="12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69113" y="115888"/>
            <a:ext cx="2085975" cy="6121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115888"/>
            <a:ext cx="6105525" cy="6121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4213" y="1125538"/>
            <a:ext cx="8270875" cy="51117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8281987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042988" y="6381750"/>
            <a:ext cx="7272337" cy="358775"/>
          </a:xfrm>
        </p:spPr>
        <p:txBody>
          <a:bodyPr/>
          <a:lstStyle>
            <a:lvl1pPr>
              <a:defRPr/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28" name="Rectangle 12"/>
          <p:cNvSpPr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767D7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29" name="Rectangle 13"/>
          <p:cNvSpPr>
            <a:spLocks noChangeArrowheads="1"/>
          </p:cNvSpPr>
          <p:nvPr userDrawn="1"/>
        </p:nvSpPr>
        <p:spPr bwMode="auto">
          <a:xfrm>
            <a:off x="0" y="6308725"/>
            <a:ext cx="9144000" cy="17463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125538"/>
            <a:ext cx="827087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</a:p>
        </p:txBody>
      </p:sp>
      <p:sp>
        <p:nvSpPr>
          <p:cNvPr id="2396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42988" y="6381750"/>
            <a:ext cx="727233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200" b="1">
                <a:latin typeface="+mn-lt"/>
              </a:defRPr>
            </a:lvl1pPr>
          </a:lstStyle>
          <a:p>
            <a:r>
              <a:rPr lang="en-AU" dirty="0"/>
              <a:t>Copyright © 2012, Elsevier Inc. All rights reserved.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115888"/>
            <a:ext cx="82819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AU"/>
              <a:t>Click to edit Master title style</a:t>
            </a:r>
          </a:p>
        </p:txBody>
      </p:sp>
      <p:pic>
        <p:nvPicPr>
          <p:cNvPr id="239627" name="Picture 11" descr="MK_logo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79388" y="6381750"/>
            <a:ext cx="792162" cy="460375"/>
          </a:xfrm>
          <a:prstGeom prst="rect">
            <a:avLst/>
          </a:prstGeom>
          <a:noFill/>
        </p:spPr>
      </p:pic>
      <p:sp>
        <p:nvSpPr>
          <p:cNvPr id="239630" name="Text Box 14"/>
          <p:cNvSpPr txBox="1">
            <a:spLocks noChangeArrowheads="1"/>
          </p:cNvSpPr>
          <p:nvPr userDrawn="1"/>
        </p:nvSpPr>
        <p:spPr bwMode="auto">
          <a:xfrm>
            <a:off x="8388350" y="6497638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28EC741E-FC11-4977-9AC4-393A11CE0A97}" type="slidenum">
              <a:rPr lang="en-AU" sz="1200" b="1">
                <a:latin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‹#›</a:t>
            </a:fld>
            <a:endParaRPr lang="en-GB" sz="1200">
              <a:latin typeface="Arial" charset="0"/>
            </a:endParaRPr>
          </a:p>
        </p:txBody>
      </p:sp>
      <p:sp>
        <p:nvSpPr>
          <p:cNvPr id="239631" name="Rectangle 15"/>
          <p:cNvSpPr>
            <a:spLocks noChangeArrowheads="1"/>
          </p:cNvSpPr>
          <p:nvPr userDrawn="1"/>
        </p:nvSpPr>
        <p:spPr bwMode="auto">
          <a:xfrm>
            <a:off x="252413" y="44450"/>
            <a:ext cx="36512" cy="3816350"/>
          </a:xfrm>
          <a:prstGeom prst="rect">
            <a:avLst/>
          </a:prstGeom>
          <a:gradFill rotWithShape="1">
            <a:gsLst>
              <a:gs pos="0">
                <a:srgbClr val="767D79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9632" name="Rectangle 16"/>
          <p:cNvSpPr>
            <a:spLocks noChangeArrowheads="1"/>
          </p:cNvSpPr>
          <p:nvPr userDrawn="1"/>
        </p:nvSpPr>
        <p:spPr bwMode="auto">
          <a:xfrm>
            <a:off x="34925" y="693738"/>
            <a:ext cx="8569325" cy="7143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0066FF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33CC"/>
        </a:buClr>
        <a:buSzPct val="60000"/>
        <a:buFont typeface="Wingdings" pitchFamily="2" charset="2"/>
        <a:buChar char="n"/>
        <a:defRPr sz="3200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3399"/>
        </a:buClr>
        <a:buSzPct val="55000"/>
        <a:buFont typeface="Wingdings" pitchFamily="2" charset="2"/>
        <a:buChar char="n"/>
        <a:defRPr sz="2800">
          <a:solidFill>
            <a:srgbClr val="0033CC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33CC"/>
        </a:buClr>
        <a:buSzPct val="50000"/>
        <a:buFont typeface="Wingdings" pitchFamily="2" charset="2"/>
        <a:buChar char="n"/>
        <a:defRPr sz="2400">
          <a:solidFill>
            <a:srgbClr val="0000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0066"/>
        </a:buClr>
        <a:buSzPct val="55000"/>
        <a:buFont typeface="Wingdings" pitchFamily="2" charset="2"/>
        <a:buChar char="n"/>
        <a:defRPr sz="2000">
          <a:solidFill>
            <a:srgbClr val="0066FF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99FF"/>
        </a:buClr>
        <a:buSzPct val="50000"/>
        <a:buFont typeface="Wingdings" pitchFamily="2" charset="2"/>
        <a:buChar char="n"/>
        <a:defRPr sz="2000">
          <a:solidFill>
            <a:srgbClr val="3399FF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33483" name="Rectangle 11"/>
          <p:cNvSpPr>
            <a:spLocks noChangeArrowheads="1"/>
          </p:cNvSpPr>
          <p:nvPr/>
        </p:nvSpPr>
        <p:spPr bwMode="auto">
          <a:xfrm>
            <a:off x="2843213" y="1254125"/>
            <a:ext cx="1983235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dirty="0">
                <a:solidFill>
                  <a:srgbClr val="000099"/>
                </a:solidFill>
                <a:latin typeface="Arial" charset="0"/>
              </a:rPr>
              <a:t>Chapter 2</a:t>
            </a:r>
            <a:endParaRPr lang="en-GB" dirty="0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233484" name="Rectangle 12"/>
          <p:cNvSpPr>
            <a:spLocks noChangeArrowheads="1"/>
          </p:cNvSpPr>
          <p:nvPr/>
        </p:nvSpPr>
        <p:spPr bwMode="auto">
          <a:xfrm>
            <a:off x="2843213" y="2060575"/>
            <a:ext cx="5832475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AU" dirty="0">
                <a:solidFill>
                  <a:srgbClr val="0066FF"/>
                </a:solidFill>
                <a:latin typeface="Arial" charset="0"/>
              </a:rPr>
              <a:t>Memory Hierarchy Design</a:t>
            </a:r>
            <a:endParaRPr lang="en-GB" dirty="0">
              <a:solidFill>
                <a:srgbClr val="0066FF"/>
              </a:solidFill>
              <a:latin typeface="Arial" charset="0"/>
            </a:endParaRPr>
          </a:p>
        </p:txBody>
      </p:sp>
      <p:sp>
        <p:nvSpPr>
          <p:cNvPr id="233485" name="Text Box 13"/>
          <p:cNvSpPr txBox="1">
            <a:spLocks noChangeArrowheads="1"/>
          </p:cNvSpPr>
          <p:nvPr/>
        </p:nvSpPr>
        <p:spPr bwMode="auto">
          <a:xfrm>
            <a:off x="2825351" y="-100013"/>
            <a:ext cx="4429932" cy="8925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itchFamily="18" charset="0"/>
              </a:rPr>
              <a:t>Computer Architecture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charset="0"/>
              </a:rPr>
              <a:t>A Quantitative Approach, Fifth Edition</a:t>
            </a:r>
            <a:endParaRPr lang="en-GB" sz="2000" dirty="0">
              <a:solidFill>
                <a:schemeClr val="bg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Hierarchy</a:t>
            </a:r>
            <a:endParaRPr lang="en-AU" dirty="0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 rot="5400000">
            <a:off x="8265583" y="511587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Introduction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124744"/>
            <a:ext cx="7291536" cy="4842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misses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Compulsory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First reference to a block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Capacity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Blocks discarded and later retrieved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Conflict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Program makes repeated references to multiple addresses from different blocks that map to the same location in the cache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 rot="5400000">
            <a:off x="8265583" y="511587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Note that speculative and multithreaded processors may execute other instructions during a miss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Reduces performance impact of misses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373" y="2492896"/>
            <a:ext cx="72580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412776"/>
            <a:ext cx="84677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Hierarchy Basics</a:t>
            </a:r>
            <a:endParaRPr lang="en-AU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 rot="5400000">
            <a:off x="8265583" y="511587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Introduction</a:t>
            </a:r>
          </a:p>
        </p:txBody>
      </p:sp>
      <p:sp>
        <p:nvSpPr>
          <p:cNvPr id="5109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109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Hierarchy Basics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Six basic cache optimizations: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Larger block size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Reduces compulsory misses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Increases capacity and conflict misses, increases miss penalty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Larger total cache capacity to reduce miss rate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Increases hit time, increases power consumption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Higher associativity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Reduces conflict misses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Increases hit time, increases power consumption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Higher number of cache levels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Reduces overall memory access time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Giving priority to read misses over writes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Use a write buffer!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Reduces miss penalty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Avoiding address translation in cache indexing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Reduces hit time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 rot="5400000">
            <a:off x="8265583" y="511587"/>
            <a:ext cx="1390124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Introduction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23439"/>
          </a:xfrm>
        </p:spPr>
        <p:txBody>
          <a:bodyPr/>
          <a:lstStyle/>
          <a:p>
            <a:r>
              <a:rPr lang="en-US" dirty="0"/>
              <a:t>Advanced cache optimizations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Copyright © 2012, Elsevier Inc. All rights reserved.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72110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71232"/>
            <a:ext cx="8281987" cy="646331"/>
          </a:xfrm>
        </p:spPr>
        <p:txBody>
          <a:bodyPr/>
          <a:lstStyle/>
          <a:p>
            <a:r>
              <a:rPr lang="en-US" sz="3600" dirty="0"/>
              <a:t>1. Small and simple first level caches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Critical timing path: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addressing tag memory, then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comparing tags, then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selecting correct set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Direct-mapped caches can overlap tag compare and transmission of data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Lower associativity reduces power because fewer cache lines are accessed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 rot="5400000">
            <a:off x="7623071" y="1151597"/>
            <a:ext cx="2672526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Advanced Optimizations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Way Prediction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To improve hit time, predict the way to pre-set </a:t>
            </a:r>
            <a:r>
              <a:rPr lang="en-US" sz="2800" dirty="0" err="1"/>
              <a:t>mux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 err="1"/>
              <a:t>Mis</a:t>
            </a:r>
            <a:r>
              <a:rPr lang="en-US" sz="2400" dirty="0"/>
              <a:t>-prediction gives longer hit time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Prediction accuracy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&gt; 90% for two-way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&gt; 80% for four-way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I-cache has better accuracy than D-cache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First used on MIPS R10000 in mid-90s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Used on ARM Cortex-A8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Extend to predict block as well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“Way selection”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Increases </a:t>
            </a:r>
            <a:r>
              <a:rPr lang="en-US" sz="2400" dirty="0" err="1"/>
              <a:t>mis</a:t>
            </a:r>
            <a:r>
              <a:rPr lang="en-US" sz="2400" dirty="0"/>
              <a:t>-prediction penalty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 rot="5400000">
            <a:off x="7623071" y="1151597"/>
            <a:ext cx="2672526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Advanced Optimizations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Pipelining Cache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Pipeline cache access to improve bandwidth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Examples: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Pentium:  1 cycle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Pentium Pro – Pentium III:  2 cycles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Pentium 4 – Core i7:  4 cycles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sz="2800" dirty="0"/>
              <a:t>Increases branch </a:t>
            </a:r>
            <a:r>
              <a:rPr lang="en-US" sz="2800" dirty="0" err="1"/>
              <a:t>mis</a:t>
            </a:r>
            <a:r>
              <a:rPr lang="en-US" sz="2800" dirty="0"/>
              <a:t>-prediction penalty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Makes it easier to increase associativity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 rot="5400000">
            <a:off x="7623071" y="1151597"/>
            <a:ext cx="2672526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Advanced Optimizations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</a:t>
            </a:r>
            <a:r>
              <a:rPr lang="en-US" dirty="0" err="1"/>
              <a:t>Nonblocking</a:t>
            </a:r>
            <a:r>
              <a:rPr lang="en-US" dirty="0"/>
              <a:t> Caches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3383731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Allow hits before previous misses complete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“Hit under miss”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“Hit under multiple miss”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L2 must support this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In general, processors can hide L1 miss penalty but not L2 miss penalty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 rot="5400000">
            <a:off x="7623071" y="1151597"/>
            <a:ext cx="2672526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Advanced Optimizations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1744" y="1221134"/>
            <a:ext cx="4680520" cy="4071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</a:t>
            </a:r>
            <a:r>
              <a:rPr lang="en-US" dirty="0" err="1"/>
              <a:t>Multibanked</a:t>
            </a:r>
            <a:r>
              <a:rPr lang="en-US" dirty="0"/>
              <a:t> Caches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776219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Organize cache as independent banks to support simultaneous access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ARM Cortex-A8 supports 1-4 banks for L2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Intel i7 supports 4 banks for L1 and 8 banks for L2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sz="2800" dirty="0"/>
              <a:t>Interleave banks according to block address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 rot="5400000">
            <a:off x="7623071" y="1151597"/>
            <a:ext cx="2672526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Advanced Optimizations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3925788"/>
            <a:ext cx="62865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71232"/>
            <a:ext cx="8281987" cy="646331"/>
          </a:xfrm>
        </p:spPr>
        <p:txBody>
          <a:bodyPr/>
          <a:lstStyle/>
          <a:p>
            <a:r>
              <a:rPr lang="en-US" sz="3600" dirty="0"/>
              <a:t>6. Critical Word First, Early Restart</a:t>
            </a:r>
            <a:endParaRPr lang="en-AU" sz="3600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776219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Critical word first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Request missed word from memory first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Send it to the processor as soon as it arrives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Early restart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Request words in normal order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Send missed work to the processor as soon as it arrives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Effectiveness of these strategies depends on block size and likelihood of another access to the portion of the block that has not yet been fetched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 rot="5400000">
            <a:off x="7623071" y="1151597"/>
            <a:ext cx="2672526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Advanced Optimizations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 Merging Write Buffer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776219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When storing to a block that is already pending in the write buffer, update write buffer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Reduces stalls due to full write buffer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Do not apply to I/O addresses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 rot="5400000">
            <a:off x="7623071" y="1151597"/>
            <a:ext cx="2672526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Advanced Optimizations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68144" y="3284984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99"/>
                </a:solidFill>
                <a:latin typeface="+mn-lt"/>
              </a:rPr>
              <a:t>No write buffering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68144" y="5055567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99"/>
                </a:solidFill>
                <a:latin typeface="+mn-lt"/>
              </a:rPr>
              <a:t>Write buffering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2841" y="2708920"/>
            <a:ext cx="4623295" cy="3298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8. Compiler Optimizations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776219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Loop Interchange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Swap nested loops to access memory in sequential order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Blocking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Instead of accessing entire rows or columns, subdivide matrices into blocks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Requires more memory accesses but improves locality of accesses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 rot="5400000">
            <a:off x="7623071" y="1151597"/>
            <a:ext cx="2672526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Advanced Optimizations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9. Hardware Prefetching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776219" cy="5111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Fetch two blocks on miss (include next sequential block)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 rot="5400000">
            <a:off x="7623071" y="1151597"/>
            <a:ext cx="2672526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Advanced Optimizations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3568" y="5661248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3399"/>
                </a:solidFill>
                <a:latin typeface="+mn-lt"/>
              </a:rPr>
              <a:t>Pentium 4 Pre-fetching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2060848"/>
            <a:ext cx="6624736" cy="352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 Compiler Prefetching</a:t>
            </a:r>
            <a:endParaRPr lang="en-AU" dirty="0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7776219" cy="511177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Insert </a:t>
            </a:r>
            <a:r>
              <a:rPr lang="en-US" sz="2800" dirty="0" err="1"/>
              <a:t>prefetch</a:t>
            </a:r>
            <a:r>
              <a:rPr lang="en-US" sz="2800" dirty="0"/>
              <a:t> instructions before data is needed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Non-faulting:  </a:t>
            </a:r>
            <a:r>
              <a:rPr lang="en-US" sz="2800" dirty="0" err="1"/>
              <a:t>prefetch</a:t>
            </a:r>
            <a:r>
              <a:rPr lang="en-US" sz="2800" dirty="0"/>
              <a:t> doesn’t cause exceptions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Register </a:t>
            </a:r>
            <a:r>
              <a:rPr lang="en-US" sz="2800" dirty="0" err="1"/>
              <a:t>prefetch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Loads data into register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Cache </a:t>
            </a:r>
            <a:r>
              <a:rPr lang="en-US" sz="2800" dirty="0" err="1"/>
              <a:t>prefetch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Loads data into cache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Combine with loop unrolling and software pipelining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 rot="5400000">
            <a:off x="7623071" y="1151597"/>
            <a:ext cx="2672526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Advanced Optimizations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© 2012, Elsevier Inc. All rights reserved.</a:t>
            </a:r>
            <a:endParaRPr lang="en-AU" dirty="0"/>
          </a:p>
        </p:txBody>
      </p:sp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AU" dirty="0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 rot="5400000">
            <a:off x="7623071" y="1151597"/>
            <a:ext cx="2672526" cy="369332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dirty="0">
                <a:solidFill>
                  <a:srgbClr val="0066FF"/>
                </a:solidFill>
                <a:latin typeface="Arial" charset="0"/>
              </a:rPr>
              <a:t>Advanced Optimizations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21296" y="908720"/>
            <a:ext cx="6347048" cy="5296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cod4e">
  <a:themeElements>
    <a:clrScheme name="1_cod4e 7">
      <a:dk1>
        <a:srgbClr val="000000"/>
      </a:dk1>
      <a:lt1>
        <a:srgbClr val="FFFFFF"/>
      </a:lt1>
      <a:dk2>
        <a:srgbClr val="0039A6"/>
      </a:dk2>
      <a:lt2>
        <a:srgbClr val="808080"/>
      </a:lt2>
      <a:accent1>
        <a:srgbClr val="9FCAD3"/>
      </a:accent1>
      <a:accent2>
        <a:srgbClr val="C0C0C0"/>
      </a:accent2>
      <a:accent3>
        <a:srgbClr val="FFFFFF"/>
      </a:accent3>
      <a:accent4>
        <a:srgbClr val="000000"/>
      </a:accent4>
      <a:accent5>
        <a:srgbClr val="CDE1E6"/>
      </a:accent5>
      <a:accent6>
        <a:srgbClr val="AEAEAE"/>
      </a:accent6>
      <a:hlink>
        <a:srgbClr val="91AFBF"/>
      </a:hlink>
      <a:folHlink>
        <a:srgbClr val="ECEAAC"/>
      </a:folHlink>
    </a:clrScheme>
    <a:fontScheme name="1_cod4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60000"/>
          <a:buFont typeface="Wingdings" pitchFamily="2" charset="2"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60000"/>
          <a:buFont typeface="Wingdings" pitchFamily="2" charset="2"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1_cod4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d4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d4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7">
        <a:dk1>
          <a:srgbClr val="000000"/>
        </a:dk1>
        <a:lt1>
          <a:srgbClr val="FFFFFF"/>
        </a:lt1>
        <a:dk2>
          <a:srgbClr val="0039A6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cod4e</Template>
  <TotalTime>26047</TotalTime>
  <Words>1118</Words>
  <Application>Microsoft Office PowerPoint</Application>
  <PresentationFormat>On-screen Show (4:3)</PresentationFormat>
  <Paragraphs>211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Arial Black</vt:lpstr>
      <vt:lpstr>Times New Roman</vt:lpstr>
      <vt:lpstr>Wingdings</vt:lpstr>
      <vt:lpstr>1_cod4e</vt:lpstr>
      <vt:lpstr>PowerPoint Presentation</vt:lpstr>
      <vt:lpstr>Memory Hierarchy</vt:lpstr>
      <vt:lpstr>Causes of misses</vt:lpstr>
      <vt:lpstr>Memory Hierarchy Basics</vt:lpstr>
      <vt:lpstr>Memory Hierarchy Basics</vt:lpstr>
      <vt:lpstr>Advanced cache optimizations</vt:lpstr>
      <vt:lpstr>1. Small and simple first level caches</vt:lpstr>
      <vt:lpstr>2. Way Prediction</vt:lpstr>
      <vt:lpstr>3. Pipelining Cache</vt:lpstr>
      <vt:lpstr>4. Nonblocking Caches</vt:lpstr>
      <vt:lpstr>5. Multibanked Caches</vt:lpstr>
      <vt:lpstr>6. Critical Word First, Early Restart</vt:lpstr>
      <vt:lpstr>7. Merging Write Buffer</vt:lpstr>
      <vt:lpstr>8. Compiler Optimizations</vt:lpstr>
      <vt:lpstr>9. Hardware Prefetching</vt:lpstr>
      <vt:lpstr>10. Compiler Prefetching</vt:lpstr>
      <vt:lpstr>Summary</vt:lpstr>
    </vt:vector>
  </TitlesOfParts>
  <Company>Ashenden Designs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2: Memory Hierarchy Design</dc:title>
  <dc:subject>Memory Hierarchy Design</dc:subject>
  <dc:creator>John L. Hennessy, David A. Patterson, Jason D. Bakos</dc:creator>
  <cp:keywords>memory system design, hardware-software co-design, high-performance memory systems, high-performance pipelines, virtual machines, memory hierarchy, locality, temporal locality, spatial locality, inclusion property, static power, dynamic power, block, set associative, tag, write-through, write-back, full associative, miss rate, misses per instruction, average memory access time, hit time</cp:keywords>
  <dc:description> Copyright © 2012, Elsevier Inc. All rights reserved.</dc:description>
  <cp:lastModifiedBy>Ladislau Boloni</cp:lastModifiedBy>
  <cp:revision>673</cp:revision>
  <dcterms:created xsi:type="dcterms:W3CDTF">2008-07-27T22:34:41Z</dcterms:created>
  <dcterms:modified xsi:type="dcterms:W3CDTF">2016-10-12T17:44:37Z</dcterms:modified>
</cp:coreProperties>
</file>