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651" r:id="rId1"/>
  </p:sldMasterIdLst>
  <p:notesMasterIdLst>
    <p:notesMasterId r:id="rId79"/>
  </p:notesMasterIdLst>
  <p:handoutMasterIdLst>
    <p:handoutMasterId r:id="rId80"/>
  </p:handoutMasterIdLst>
  <p:sldIdLst>
    <p:sldId id="270" r:id="rId2"/>
    <p:sldId id="272" r:id="rId3"/>
    <p:sldId id="273" r:id="rId4"/>
    <p:sldId id="274" r:id="rId5"/>
    <p:sldId id="271" r:id="rId6"/>
    <p:sldId id="358" r:id="rId7"/>
    <p:sldId id="368" r:id="rId8"/>
    <p:sldId id="369" r:id="rId9"/>
    <p:sldId id="359" r:id="rId10"/>
    <p:sldId id="370" r:id="rId11"/>
    <p:sldId id="366" r:id="rId12"/>
    <p:sldId id="367" r:id="rId13"/>
    <p:sldId id="362" r:id="rId14"/>
    <p:sldId id="363" r:id="rId15"/>
    <p:sldId id="364" r:id="rId16"/>
    <p:sldId id="365" r:id="rId17"/>
    <p:sldId id="275" r:id="rId18"/>
    <p:sldId id="276" r:id="rId19"/>
    <p:sldId id="277" r:id="rId20"/>
    <p:sldId id="278" r:id="rId21"/>
    <p:sldId id="279" r:id="rId22"/>
    <p:sldId id="280" r:id="rId23"/>
    <p:sldId id="281" r:id="rId24"/>
    <p:sldId id="282" r:id="rId25"/>
    <p:sldId id="283" r:id="rId26"/>
    <p:sldId id="284" r:id="rId27"/>
    <p:sldId id="285" r:id="rId28"/>
    <p:sldId id="286" r:id="rId29"/>
    <p:sldId id="287" r:id="rId30"/>
    <p:sldId id="288" r:id="rId31"/>
    <p:sldId id="289" r:id="rId32"/>
    <p:sldId id="290" r:id="rId33"/>
    <p:sldId id="334" r:id="rId34"/>
    <p:sldId id="291" r:id="rId35"/>
    <p:sldId id="295" r:id="rId36"/>
    <p:sldId id="296" r:id="rId37"/>
    <p:sldId id="336" r:id="rId38"/>
    <p:sldId id="298" r:id="rId39"/>
    <p:sldId id="299" r:id="rId40"/>
    <p:sldId id="300" r:id="rId41"/>
    <p:sldId id="301" r:id="rId42"/>
    <p:sldId id="302" r:id="rId43"/>
    <p:sldId id="303" r:id="rId44"/>
    <p:sldId id="304" r:id="rId45"/>
    <p:sldId id="306" r:id="rId46"/>
    <p:sldId id="393" r:id="rId47"/>
    <p:sldId id="307" r:id="rId48"/>
    <p:sldId id="308" r:id="rId49"/>
    <p:sldId id="309" r:id="rId50"/>
    <p:sldId id="310" r:id="rId51"/>
    <p:sldId id="311" r:id="rId52"/>
    <p:sldId id="392" r:id="rId53"/>
    <p:sldId id="371" r:id="rId54"/>
    <p:sldId id="372" r:id="rId55"/>
    <p:sldId id="373" r:id="rId56"/>
    <p:sldId id="374" r:id="rId57"/>
    <p:sldId id="389" r:id="rId58"/>
    <p:sldId id="324" r:id="rId59"/>
    <p:sldId id="384" r:id="rId60"/>
    <p:sldId id="385" r:id="rId61"/>
    <p:sldId id="386" r:id="rId62"/>
    <p:sldId id="387" r:id="rId63"/>
    <p:sldId id="390" r:id="rId64"/>
    <p:sldId id="391" r:id="rId65"/>
    <p:sldId id="313" r:id="rId66"/>
    <p:sldId id="314" r:id="rId67"/>
    <p:sldId id="315" r:id="rId68"/>
    <p:sldId id="316" r:id="rId69"/>
    <p:sldId id="318" r:id="rId70"/>
    <p:sldId id="317" r:id="rId71"/>
    <p:sldId id="319" r:id="rId72"/>
    <p:sldId id="320" r:id="rId73"/>
    <p:sldId id="321" r:id="rId74"/>
    <p:sldId id="322" r:id="rId75"/>
    <p:sldId id="337" r:id="rId76"/>
    <p:sldId id="338" r:id="rId77"/>
    <p:sldId id="323" r:id="rId78"/>
  </p:sldIdLst>
  <p:sldSz cx="9144000" cy="6858000" type="screen4x3"/>
  <p:notesSz cx="7099300" cy="10234613"/>
  <p:defaultTextStyle>
    <a:defPPr>
      <a:defRPr lang="en-AU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CCFFFF"/>
    <a:srgbClr val="66FF66"/>
    <a:srgbClr val="009900"/>
    <a:srgbClr val="008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234" autoAdjust="0"/>
    <p:restoredTop sz="94686" autoAdjust="0"/>
  </p:normalViewPr>
  <p:slideViewPr>
    <p:cSldViewPr snapToObjects="1">
      <p:cViewPr varScale="1">
        <p:scale>
          <a:sx n="72" d="100"/>
          <a:sy n="72" d="100"/>
        </p:scale>
        <p:origin x="756" y="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4632"/>
    </p:cViewPr>
  </p:sorterViewPr>
  <p:notesViewPr>
    <p:cSldViewPr snapToObjects="1"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tableStyles" Target="tableStyle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5437188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>
              <a:defRPr sz="1300">
                <a:latin typeface="Times New Roman" pitchFamily="18" charset="0"/>
              </a:defRPr>
            </a:lvl1pPr>
          </a:lstStyle>
          <a:p>
            <a:pPr>
              <a:defRPr/>
            </a:pPr>
            <a:r>
              <a:rPr lang="en-AU"/>
              <a:t>Morgan Kaufmann Publishers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575300" y="0"/>
            <a:ext cx="1524000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defTabSz="966788">
              <a:defRPr sz="1300">
                <a:latin typeface="Times New Roman" pitchFamily="18" charset="0"/>
              </a:defRPr>
            </a:lvl1pPr>
          </a:lstStyle>
          <a:p>
            <a:pPr>
              <a:defRPr/>
            </a:pPr>
            <a:fld id="{8C5F86FC-C41A-4A70-B7C0-89608746AFFA}" type="datetime3">
              <a:rPr lang="en-AU"/>
              <a:pPr>
                <a:defRPr/>
              </a:pPr>
              <a:t>26 September, 2016</a:t>
            </a:fld>
            <a:endParaRPr lang="en-AU"/>
          </a:p>
        </p:txBody>
      </p:sp>
      <p:sp>
        <p:nvSpPr>
          <p:cNvPr id="614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23438"/>
            <a:ext cx="5437188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>
              <a:defRPr sz="1300">
                <a:latin typeface="Times New Roman" pitchFamily="18" charset="0"/>
              </a:defRPr>
            </a:lvl1pPr>
          </a:lstStyle>
          <a:p>
            <a:pPr>
              <a:defRPr/>
            </a:pPr>
            <a:r>
              <a:rPr lang="en-AU"/>
              <a:t>Chapter 5 — Large and Fast: Exploiting Memory Hierarchy</a:t>
            </a:r>
          </a:p>
        </p:txBody>
      </p:sp>
      <p:sp>
        <p:nvSpPr>
          <p:cNvPr id="614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575300" y="9723438"/>
            <a:ext cx="1524000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defTabSz="966788">
              <a:defRPr sz="1300">
                <a:latin typeface="Times New Roman" panose="02020603050405020304" pitchFamily="18" charset="0"/>
              </a:defRPr>
            </a:lvl1pPr>
          </a:lstStyle>
          <a:p>
            <a:fld id="{8A08430D-71A6-4F36-B9C6-31DC08C824C2}" type="slidenum">
              <a:rPr lang="en-AU" altLang="en-US"/>
              <a:pPr/>
              <a:t>‹#›</a:t>
            </a:fld>
            <a:endParaRPr lang="en-AU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>
              <a:defRPr sz="1300">
                <a:latin typeface="Times New Roman" pitchFamily="18" charset="0"/>
              </a:defRPr>
            </a:lvl1pPr>
          </a:lstStyle>
          <a:p>
            <a:pPr>
              <a:defRPr/>
            </a:pPr>
            <a:r>
              <a:rPr lang="en-AU"/>
              <a:t>Morgan Kaufmann Publishers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2725" y="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defTabSz="966788">
              <a:defRPr sz="1300">
                <a:latin typeface="Times New Roman" pitchFamily="18" charset="0"/>
              </a:defRPr>
            </a:lvl1pPr>
          </a:lstStyle>
          <a:p>
            <a:pPr>
              <a:defRPr/>
            </a:pPr>
            <a:fld id="{88B9A042-1BE6-4D66-8007-DFF22663310E}" type="datetime3">
              <a:rPr lang="en-AU"/>
              <a:pPr>
                <a:defRPr/>
              </a:pPr>
              <a:t>26 September, 2016</a:t>
            </a:fld>
            <a:endParaRPr lang="en-AU"/>
          </a:p>
        </p:txBody>
      </p:sp>
      <p:sp>
        <p:nvSpPr>
          <p:cNvPr id="11059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8350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46150" y="4862513"/>
            <a:ext cx="5207000" cy="4603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AU" noProof="0"/>
              <a:t>Click to edit Master text styles</a:t>
            </a:r>
          </a:p>
          <a:p>
            <a:pPr lvl="1"/>
            <a:r>
              <a:rPr lang="en-AU" noProof="0"/>
              <a:t>Second level</a:t>
            </a:r>
          </a:p>
          <a:p>
            <a:pPr lvl="2"/>
            <a:r>
              <a:rPr lang="en-AU" noProof="0"/>
              <a:t>Third level</a:t>
            </a:r>
          </a:p>
          <a:p>
            <a:pPr lvl="3"/>
            <a:r>
              <a:rPr lang="en-AU" noProof="0"/>
              <a:t>Fourth level</a:t>
            </a:r>
          </a:p>
          <a:p>
            <a:pPr lvl="4"/>
            <a:r>
              <a:rPr lang="en-AU" noProof="0"/>
              <a:t>Fifth level</a:t>
            </a:r>
          </a:p>
        </p:txBody>
      </p:sp>
      <p:sp>
        <p:nvSpPr>
          <p:cNvPr id="819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23438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>
              <a:defRPr sz="1300">
                <a:latin typeface="Times New Roman" pitchFamily="18" charset="0"/>
              </a:defRPr>
            </a:lvl1pPr>
          </a:lstStyle>
          <a:p>
            <a:pPr>
              <a:defRPr/>
            </a:pPr>
            <a:r>
              <a:rPr lang="en-AU"/>
              <a:t>Chapter 5 — Large and Fast: Exploiting Memory Hierarchy</a:t>
            </a:r>
          </a:p>
        </p:txBody>
      </p:sp>
      <p:sp>
        <p:nvSpPr>
          <p:cNvPr id="819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2725" y="9723438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defTabSz="966788">
              <a:defRPr sz="1300">
                <a:latin typeface="Times New Roman" panose="02020603050405020304" pitchFamily="18" charset="0"/>
              </a:defRPr>
            </a:lvl1pPr>
          </a:lstStyle>
          <a:p>
            <a:fld id="{8948F8CF-FDF3-44FB-A5B9-DA2C6D2B8106}" type="slidenum">
              <a:rPr lang="en-AU" altLang="en-US"/>
              <a:pPr/>
              <a:t>‹#›</a:t>
            </a:fld>
            <a:endParaRPr lang="en-AU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>
                <a:latin typeface="Times New Roman" panose="02020603050405020304" pitchFamily="18" charset="0"/>
              </a:rPr>
              <a:t>Morgan Kaufmann Publishers</a:t>
            </a:r>
          </a:p>
        </p:txBody>
      </p:sp>
      <p:sp>
        <p:nvSpPr>
          <p:cNvPr id="111619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6192FAAD-0D37-44A1-AAF5-4844EC57E35F}" type="datetime3">
              <a:rPr lang="en-AU" altLang="en-US" smtClean="0">
                <a:latin typeface="Times New Roman" panose="02020603050405020304" pitchFamily="18" charset="0"/>
              </a:rPr>
              <a:pPr/>
              <a:t>26 September, 2016</a:t>
            </a:fld>
            <a:endParaRPr lang="en-AU" altLang="en-US">
              <a:latin typeface="Times New Roman" panose="02020603050405020304" pitchFamily="18" charset="0"/>
            </a:endParaRPr>
          </a:p>
        </p:txBody>
      </p:sp>
      <p:sp>
        <p:nvSpPr>
          <p:cNvPr id="111620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>
                <a:latin typeface="Times New Roman" panose="02020603050405020304" pitchFamily="18" charset="0"/>
              </a:rPr>
              <a:t>Chapter 5 — Large and Fast: Exploiting Memory Hierarchy</a:t>
            </a:r>
          </a:p>
        </p:txBody>
      </p:sp>
      <p:sp>
        <p:nvSpPr>
          <p:cNvPr id="11162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D749104B-F744-4430-A889-A50477269389}" type="slidenum">
              <a:rPr lang="en-AU" altLang="en-US">
                <a:latin typeface="Times New Roman" panose="02020603050405020304" pitchFamily="18" charset="0"/>
              </a:rPr>
              <a:pPr/>
              <a:t>1</a:t>
            </a:fld>
            <a:endParaRPr lang="en-AU" altLang="en-US">
              <a:latin typeface="Times New Roman" panose="02020603050405020304" pitchFamily="18" charset="0"/>
            </a:endParaRPr>
          </a:p>
        </p:txBody>
      </p:sp>
      <p:sp>
        <p:nvSpPr>
          <p:cNvPr id="1116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162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>
                <a:latin typeface="Times New Roman" panose="02020603050405020304" pitchFamily="18" charset="0"/>
              </a:rPr>
              <a:t>Morgan Kaufmann Publishers</a:t>
            </a:r>
          </a:p>
        </p:txBody>
      </p:sp>
      <p:sp>
        <p:nvSpPr>
          <p:cNvPr id="112643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3FF8FC4D-A2FF-467F-8990-6E94AF043143}" type="datetime3">
              <a:rPr lang="en-AU" altLang="en-US" smtClean="0">
                <a:latin typeface="Times New Roman" panose="02020603050405020304" pitchFamily="18" charset="0"/>
              </a:rPr>
              <a:pPr/>
              <a:t>26 September, 2016</a:t>
            </a:fld>
            <a:endParaRPr lang="en-AU" altLang="en-US">
              <a:latin typeface="Times New Roman" panose="02020603050405020304" pitchFamily="18" charset="0"/>
            </a:endParaRPr>
          </a:p>
        </p:txBody>
      </p:sp>
      <p:sp>
        <p:nvSpPr>
          <p:cNvPr id="112644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>
                <a:latin typeface="Times New Roman" panose="02020603050405020304" pitchFamily="18" charset="0"/>
              </a:rPr>
              <a:t>Chapter 5 — Large and Fast: Exploiting Memory Hierarchy</a:t>
            </a:r>
          </a:p>
        </p:txBody>
      </p:sp>
      <p:sp>
        <p:nvSpPr>
          <p:cNvPr id="11264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88A7DC70-9407-47EB-BED1-C49078913536}" type="slidenum">
              <a:rPr lang="en-AU" altLang="en-US">
                <a:latin typeface="Times New Roman" panose="02020603050405020304" pitchFamily="18" charset="0"/>
              </a:rPr>
              <a:pPr/>
              <a:t>2</a:t>
            </a:fld>
            <a:endParaRPr lang="en-AU" altLang="en-US">
              <a:latin typeface="Times New Roman" panose="02020603050405020304" pitchFamily="18" charset="0"/>
            </a:endParaRPr>
          </a:p>
        </p:txBody>
      </p:sp>
      <p:sp>
        <p:nvSpPr>
          <p:cNvPr id="1126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>
                <a:latin typeface="Times New Roman" panose="02020603050405020304" pitchFamily="18" charset="0"/>
              </a:rPr>
              <a:t>Morgan Kaufmann Publishers</a:t>
            </a:r>
          </a:p>
        </p:txBody>
      </p:sp>
      <p:sp>
        <p:nvSpPr>
          <p:cNvPr id="113667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897C3CB5-54C5-4B93-AFE7-ABF4125F9196}" type="datetime3">
              <a:rPr lang="en-AU" altLang="en-US" smtClean="0">
                <a:latin typeface="Times New Roman" panose="02020603050405020304" pitchFamily="18" charset="0"/>
              </a:rPr>
              <a:pPr/>
              <a:t>26 September, 2016</a:t>
            </a:fld>
            <a:endParaRPr lang="en-AU" altLang="en-US">
              <a:latin typeface="Times New Roman" panose="02020603050405020304" pitchFamily="18" charset="0"/>
            </a:endParaRPr>
          </a:p>
        </p:txBody>
      </p:sp>
      <p:sp>
        <p:nvSpPr>
          <p:cNvPr id="113668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>
                <a:latin typeface="Times New Roman" panose="02020603050405020304" pitchFamily="18" charset="0"/>
              </a:rPr>
              <a:t>Chapter 5 — Large and Fast: Exploiting Memory Hierarchy</a:t>
            </a:r>
          </a:p>
        </p:txBody>
      </p:sp>
      <p:sp>
        <p:nvSpPr>
          <p:cNvPr id="11366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07D458C7-1C51-4FC6-9AD6-9D79669D7CE3}" type="slidenum">
              <a:rPr lang="en-AU" altLang="en-US">
                <a:latin typeface="Times New Roman" panose="02020603050405020304" pitchFamily="18" charset="0"/>
              </a:rPr>
              <a:pPr/>
              <a:t>3</a:t>
            </a:fld>
            <a:endParaRPr lang="en-AU" altLang="en-US">
              <a:latin typeface="Times New Roman" panose="02020603050405020304" pitchFamily="18" charset="0"/>
            </a:endParaRPr>
          </a:p>
        </p:txBody>
      </p:sp>
      <p:sp>
        <p:nvSpPr>
          <p:cNvPr id="1136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367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>
                <a:latin typeface="Times New Roman" panose="02020603050405020304" pitchFamily="18" charset="0"/>
              </a:rPr>
              <a:t>Morgan Kaufmann Publishers</a:t>
            </a:r>
          </a:p>
        </p:txBody>
      </p:sp>
      <p:sp>
        <p:nvSpPr>
          <p:cNvPr id="114691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BF859C8A-E9D5-42F8-B145-47F7101D4B2E}" type="datetime3">
              <a:rPr lang="en-AU" altLang="en-US" smtClean="0">
                <a:latin typeface="Times New Roman" panose="02020603050405020304" pitchFamily="18" charset="0"/>
              </a:rPr>
              <a:pPr/>
              <a:t>26 September, 2016</a:t>
            </a:fld>
            <a:endParaRPr lang="en-AU" altLang="en-US">
              <a:latin typeface="Times New Roman" panose="02020603050405020304" pitchFamily="18" charset="0"/>
            </a:endParaRPr>
          </a:p>
        </p:txBody>
      </p:sp>
      <p:sp>
        <p:nvSpPr>
          <p:cNvPr id="114692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>
                <a:latin typeface="Times New Roman" panose="02020603050405020304" pitchFamily="18" charset="0"/>
              </a:rPr>
              <a:t>Chapter 5 — Large and Fast: Exploiting Memory Hierarchy</a:t>
            </a:r>
          </a:p>
        </p:txBody>
      </p:sp>
      <p:sp>
        <p:nvSpPr>
          <p:cNvPr id="11469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9082EECC-3AE1-4E42-BCBC-8973C43C2D74}" type="slidenum">
              <a:rPr lang="en-AU" altLang="en-US">
                <a:latin typeface="Times New Roman" panose="02020603050405020304" pitchFamily="18" charset="0"/>
              </a:rPr>
              <a:pPr/>
              <a:t>4</a:t>
            </a:fld>
            <a:endParaRPr lang="en-AU" altLang="en-US">
              <a:latin typeface="Times New Roman" panose="02020603050405020304" pitchFamily="18" charset="0"/>
            </a:endParaRPr>
          </a:p>
        </p:txBody>
      </p:sp>
      <p:sp>
        <p:nvSpPr>
          <p:cNvPr id="1146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469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>
                <a:latin typeface="Times New Roman" panose="02020603050405020304" pitchFamily="18" charset="0"/>
              </a:rPr>
              <a:t>Morgan Kaufmann Publishers</a:t>
            </a:r>
          </a:p>
        </p:txBody>
      </p:sp>
      <p:sp>
        <p:nvSpPr>
          <p:cNvPr id="115715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5AF80FAE-E7BE-4689-91AF-A349CCE7FF46}" type="datetime3">
              <a:rPr lang="en-AU" altLang="en-US" smtClean="0">
                <a:latin typeface="Times New Roman" panose="02020603050405020304" pitchFamily="18" charset="0"/>
              </a:rPr>
              <a:pPr/>
              <a:t>26 September, 2016</a:t>
            </a:fld>
            <a:endParaRPr lang="en-AU" altLang="en-US">
              <a:latin typeface="Times New Roman" panose="02020603050405020304" pitchFamily="18" charset="0"/>
            </a:endParaRPr>
          </a:p>
        </p:txBody>
      </p:sp>
      <p:sp>
        <p:nvSpPr>
          <p:cNvPr id="115716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>
                <a:latin typeface="Times New Roman" panose="02020603050405020304" pitchFamily="18" charset="0"/>
              </a:rPr>
              <a:t>Chapter 5 — Large and Fast: Exploiting Memory Hierarchy</a:t>
            </a:r>
          </a:p>
        </p:txBody>
      </p:sp>
      <p:sp>
        <p:nvSpPr>
          <p:cNvPr id="11571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FDD54110-1A38-4A60-87D9-BC2960B12F9A}" type="slidenum">
              <a:rPr lang="en-AU" altLang="en-US">
                <a:latin typeface="Times New Roman" panose="02020603050405020304" pitchFamily="18" charset="0"/>
              </a:rPr>
              <a:pPr/>
              <a:t>5</a:t>
            </a:fld>
            <a:endParaRPr lang="en-AU" altLang="en-US">
              <a:latin typeface="Times New Roman" panose="02020603050405020304" pitchFamily="18" charset="0"/>
            </a:endParaRPr>
          </a:p>
        </p:txBody>
      </p:sp>
      <p:sp>
        <p:nvSpPr>
          <p:cNvPr id="1157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57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>
                <a:latin typeface="Times New Roman" panose="02020603050405020304" pitchFamily="18" charset="0"/>
              </a:rPr>
              <a:t>Morgan Kaufmann Publishers</a:t>
            </a:r>
          </a:p>
        </p:txBody>
      </p:sp>
      <p:sp>
        <p:nvSpPr>
          <p:cNvPr id="116739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B8506446-A0CC-4423-BA5F-FC01AB869761}" type="datetime3">
              <a:rPr lang="en-AU" altLang="en-US" smtClean="0">
                <a:latin typeface="Times New Roman" panose="02020603050405020304" pitchFamily="18" charset="0"/>
              </a:rPr>
              <a:pPr/>
              <a:t>26 September, 2016</a:t>
            </a:fld>
            <a:endParaRPr lang="en-AU" altLang="en-US">
              <a:latin typeface="Times New Roman" panose="02020603050405020304" pitchFamily="18" charset="0"/>
            </a:endParaRPr>
          </a:p>
        </p:txBody>
      </p:sp>
      <p:sp>
        <p:nvSpPr>
          <p:cNvPr id="116740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>
                <a:latin typeface="Times New Roman" panose="02020603050405020304" pitchFamily="18" charset="0"/>
              </a:rPr>
              <a:t>Chapter 5 — Large and Fast: Exploiting Memory Hierarchy</a:t>
            </a:r>
          </a:p>
        </p:txBody>
      </p:sp>
      <p:sp>
        <p:nvSpPr>
          <p:cNvPr id="11674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671BA633-380B-46D2-ADD0-068690A6A662}" type="slidenum">
              <a:rPr lang="en-AU" altLang="en-US">
                <a:latin typeface="Times New Roman" panose="02020603050405020304" pitchFamily="18" charset="0"/>
              </a:rPr>
              <a:pPr/>
              <a:t>7</a:t>
            </a:fld>
            <a:endParaRPr lang="en-AU" altLang="en-US">
              <a:latin typeface="Times New Roman" panose="02020603050405020304" pitchFamily="18" charset="0"/>
            </a:endParaRPr>
          </a:p>
        </p:txBody>
      </p:sp>
      <p:sp>
        <p:nvSpPr>
          <p:cNvPr id="1167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674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>
                <a:latin typeface="Times New Roman" panose="02020603050405020304" pitchFamily="18" charset="0"/>
              </a:rPr>
              <a:t>Morgan Kaufmann Publishers</a:t>
            </a:r>
          </a:p>
        </p:txBody>
      </p:sp>
      <p:sp>
        <p:nvSpPr>
          <p:cNvPr id="117763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00FE6FB1-C1A3-4800-859E-674621BCB13B}" type="datetime3">
              <a:rPr lang="en-AU" altLang="en-US" smtClean="0">
                <a:latin typeface="Times New Roman" panose="02020603050405020304" pitchFamily="18" charset="0"/>
              </a:rPr>
              <a:pPr/>
              <a:t>26 September, 2016</a:t>
            </a:fld>
            <a:endParaRPr lang="en-AU" altLang="en-US">
              <a:latin typeface="Times New Roman" panose="02020603050405020304" pitchFamily="18" charset="0"/>
            </a:endParaRPr>
          </a:p>
        </p:txBody>
      </p:sp>
      <p:sp>
        <p:nvSpPr>
          <p:cNvPr id="117764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>
                <a:latin typeface="Times New Roman" panose="02020603050405020304" pitchFamily="18" charset="0"/>
              </a:rPr>
              <a:t>Chapter 5 — Large and Fast: Exploiting Memory Hierarchy</a:t>
            </a:r>
          </a:p>
        </p:txBody>
      </p:sp>
      <p:sp>
        <p:nvSpPr>
          <p:cNvPr id="11776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9A3C38D2-16C3-49D5-825B-91B3B3ED781B}" type="slidenum">
              <a:rPr lang="en-AU" altLang="en-US">
                <a:latin typeface="Times New Roman" panose="02020603050405020304" pitchFamily="18" charset="0"/>
              </a:rPr>
              <a:pPr/>
              <a:t>8</a:t>
            </a:fld>
            <a:endParaRPr lang="en-AU" altLang="en-US">
              <a:latin typeface="Times New Roman" panose="02020603050405020304" pitchFamily="18" charset="0"/>
            </a:endParaRPr>
          </a:p>
        </p:txBody>
      </p:sp>
      <p:sp>
        <p:nvSpPr>
          <p:cNvPr id="1177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776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>
                <a:latin typeface="Times New Roman" panose="02020603050405020304" pitchFamily="18" charset="0"/>
              </a:rPr>
              <a:t>Morgan Kaufmann Publishers</a:t>
            </a:r>
          </a:p>
        </p:txBody>
      </p:sp>
      <p:sp>
        <p:nvSpPr>
          <p:cNvPr id="118787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C7C1050C-DC5E-4CA4-8C1A-4743052D736C}" type="datetime3">
              <a:rPr lang="en-AU" altLang="en-US" smtClean="0">
                <a:latin typeface="Times New Roman" panose="02020603050405020304" pitchFamily="18" charset="0"/>
              </a:rPr>
              <a:pPr/>
              <a:t>26 September, 2016</a:t>
            </a:fld>
            <a:endParaRPr lang="en-AU" altLang="en-US">
              <a:latin typeface="Times New Roman" panose="02020603050405020304" pitchFamily="18" charset="0"/>
            </a:endParaRPr>
          </a:p>
        </p:txBody>
      </p:sp>
      <p:sp>
        <p:nvSpPr>
          <p:cNvPr id="118788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>
                <a:latin typeface="Times New Roman" panose="02020603050405020304" pitchFamily="18" charset="0"/>
              </a:rPr>
              <a:t>Chapter 5 — Large and Fast: Exploiting Memory Hierarchy</a:t>
            </a:r>
          </a:p>
        </p:txBody>
      </p:sp>
      <p:sp>
        <p:nvSpPr>
          <p:cNvPr id="11878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18243B17-2477-4463-8511-E41439A93DAE}" type="slidenum">
              <a:rPr lang="en-AU" altLang="en-US">
                <a:latin typeface="Times New Roman" panose="02020603050405020304" pitchFamily="18" charset="0"/>
              </a:rPr>
              <a:pPr/>
              <a:t>10</a:t>
            </a:fld>
            <a:endParaRPr lang="en-AU" altLang="en-US">
              <a:latin typeface="Times New Roman" panose="02020603050405020304" pitchFamily="18" charset="0"/>
            </a:endParaRPr>
          </a:p>
        </p:txBody>
      </p:sp>
      <p:sp>
        <p:nvSpPr>
          <p:cNvPr id="1187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879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dirty="0"/>
              <a:t>The assumption here</a:t>
            </a:r>
            <a:r>
              <a:rPr lang="en-US" altLang="en-US" baseline="0" dirty="0"/>
              <a:t> is that the 15 are the number of cycles you need to wait until the value appears.</a:t>
            </a:r>
            <a:endParaRPr lang="en-US" altLang="en-US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>
                <a:latin typeface="Times New Roman" panose="02020603050405020304" pitchFamily="18" charset="0"/>
              </a:rPr>
              <a:t>Morgan Kaufmann Publishers</a:t>
            </a:r>
          </a:p>
        </p:txBody>
      </p:sp>
      <p:sp>
        <p:nvSpPr>
          <p:cNvPr id="119811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EC09751B-4719-4B89-998D-35FEF2AAA8EF}" type="datetime3">
              <a:rPr lang="en-AU" altLang="en-US" smtClean="0">
                <a:latin typeface="Times New Roman" panose="02020603050405020304" pitchFamily="18" charset="0"/>
              </a:rPr>
              <a:pPr/>
              <a:t>26 September, 2016</a:t>
            </a:fld>
            <a:endParaRPr lang="en-AU" altLang="en-US">
              <a:latin typeface="Times New Roman" panose="02020603050405020304" pitchFamily="18" charset="0"/>
            </a:endParaRPr>
          </a:p>
        </p:txBody>
      </p:sp>
      <p:sp>
        <p:nvSpPr>
          <p:cNvPr id="119812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>
                <a:latin typeface="Times New Roman" panose="02020603050405020304" pitchFamily="18" charset="0"/>
              </a:rPr>
              <a:t>Chapter 6 — Storage and Other I/O Topics</a:t>
            </a:r>
          </a:p>
        </p:txBody>
      </p:sp>
      <p:sp>
        <p:nvSpPr>
          <p:cNvPr id="11981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F509357D-F11A-4C7A-989B-9339BD0E4A09}" type="slidenum">
              <a:rPr lang="en-AU" altLang="en-US">
                <a:latin typeface="Times New Roman" panose="02020603050405020304" pitchFamily="18" charset="0"/>
              </a:rPr>
              <a:pPr/>
              <a:t>11</a:t>
            </a:fld>
            <a:endParaRPr lang="en-AU" altLang="en-US">
              <a:latin typeface="Times New Roman" panose="02020603050405020304" pitchFamily="18" charset="0"/>
            </a:endParaRPr>
          </a:p>
        </p:txBody>
      </p:sp>
      <p:sp>
        <p:nvSpPr>
          <p:cNvPr id="1198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981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>
                <a:latin typeface="Times New Roman" panose="02020603050405020304" pitchFamily="18" charset="0"/>
              </a:rPr>
              <a:t>Morgan Kaufmann Publishers</a:t>
            </a:r>
          </a:p>
        </p:txBody>
      </p:sp>
      <p:sp>
        <p:nvSpPr>
          <p:cNvPr id="120835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257941F7-7023-4B52-936B-F31E48220352}" type="datetime3">
              <a:rPr lang="en-AU" altLang="en-US" smtClean="0">
                <a:latin typeface="Times New Roman" panose="02020603050405020304" pitchFamily="18" charset="0"/>
              </a:rPr>
              <a:pPr/>
              <a:t>26 September, 2016</a:t>
            </a:fld>
            <a:endParaRPr lang="en-AU" altLang="en-US">
              <a:latin typeface="Times New Roman" panose="02020603050405020304" pitchFamily="18" charset="0"/>
            </a:endParaRPr>
          </a:p>
        </p:txBody>
      </p:sp>
      <p:sp>
        <p:nvSpPr>
          <p:cNvPr id="120836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>
                <a:latin typeface="Times New Roman" panose="02020603050405020304" pitchFamily="18" charset="0"/>
              </a:rPr>
              <a:t>Chapter 6 — Storage and Other I/O Topics</a:t>
            </a:r>
          </a:p>
        </p:txBody>
      </p:sp>
      <p:sp>
        <p:nvSpPr>
          <p:cNvPr id="12083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E3EE651B-AAFA-41C0-BAE9-420CD2F88D37}" type="slidenum">
              <a:rPr lang="en-AU" altLang="en-US">
                <a:latin typeface="Times New Roman" panose="02020603050405020304" pitchFamily="18" charset="0"/>
              </a:rPr>
              <a:pPr/>
              <a:t>12</a:t>
            </a:fld>
            <a:endParaRPr lang="en-AU" altLang="en-US">
              <a:latin typeface="Times New Roman" panose="02020603050405020304" pitchFamily="18" charset="0"/>
            </a:endParaRPr>
          </a:p>
        </p:txBody>
      </p:sp>
      <p:sp>
        <p:nvSpPr>
          <p:cNvPr id="1208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083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>
                <a:latin typeface="Times New Roman" panose="02020603050405020304" pitchFamily="18" charset="0"/>
              </a:rPr>
              <a:t>Morgan Kaufmann Publishers</a:t>
            </a:r>
          </a:p>
        </p:txBody>
      </p:sp>
      <p:sp>
        <p:nvSpPr>
          <p:cNvPr id="121859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F726D32B-18B5-4F99-952D-94F843764381}" type="datetime3">
              <a:rPr lang="en-AU" altLang="en-US" smtClean="0">
                <a:latin typeface="Times New Roman" panose="02020603050405020304" pitchFamily="18" charset="0"/>
              </a:rPr>
              <a:pPr/>
              <a:t>26 September, 2016</a:t>
            </a:fld>
            <a:endParaRPr lang="en-AU" altLang="en-US">
              <a:latin typeface="Times New Roman" panose="02020603050405020304" pitchFamily="18" charset="0"/>
            </a:endParaRPr>
          </a:p>
        </p:txBody>
      </p:sp>
      <p:sp>
        <p:nvSpPr>
          <p:cNvPr id="121860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>
                <a:latin typeface="Times New Roman" panose="02020603050405020304" pitchFamily="18" charset="0"/>
              </a:rPr>
              <a:t>Chapter 6 — Storage and Other I/O Topics</a:t>
            </a:r>
          </a:p>
        </p:txBody>
      </p:sp>
      <p:sp>
        <p:nvSpPr>
          <p:cNvPr id="1218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B23DDA49-53C3-459B-9BAB-6F3A600A17DF}" type="slidenum">
              <a:rPr lang="en-AU" altLang="en-US">
                <a:latin typeface="Times New Roman" panose="02020603050405020304" pitchFamily="18" charset="0"/>
              </a:rPr>
              <a:pPr/>
              <a:t>13</a:t>
            </a:fld>
            <a:endParaRPr lang="en-AU" altLang="en-US">
              <a:latin typeface="Times New Roman" panose="02020603050405020304" pitchFamily="18" charset="0"/>
            </a:endParaRPr>
          </a:p>
        </p:txBody>
      </p:sp>
      <p:sp>
        <p:nvSpPr>
          <p:cNvPr id="1218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18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>
                <a:latin typeface="Times New Roman" panose="02020603050405020304" pitchFamily="18" charset="0"/>
              </a:rPr>
              <a:t>Morgan Kaufmann Publishers</a:t>
            </a:r>
          </a:p>
        </p:txBody>
      </p:sp>
      <p:sp>
        <p:nvSpPr>
          <p:cNvPr id="122883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8E9DAE43-88EC-40BF-98C0-2D2C0D3873C7}" type="datetime3">
              <a:rPr lang="en-AU" altLang="en-US" smtClean="0">
                <a:latin typeface="Times New Roman" panose="02020603050405020304" pitchFamily="18" charset="0"/>
              </a:rPr>
              <a:pPr/>
              <a:t>26 September, 2016</a:t>
            </a:fld>
            <a:endParaRPr lang="en-AU" altLang="en-US">
              <a:latin typeface="Times New Roman" panose="02020603050405020304" pitchFamily="18" charset="0"/>
            </a:endParaRPr>
          </a:p>
        </p:txBody>
      </p:sp>
      <p:sp>
        <p:nvSpPr>
          <p:cNvPr id="122884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>
                <a:latin typeface="Times New Roman" panose="02020603050405020304" pitchFamily="18" charset="0"/>
              </a:rPr>
              <a:t>Chapter 6 — Storage and Other I/O Topics</a:t>
            </a:r>
          </a:p>
        </p:txBody>
      </p:sp>
      <p:sp>
        <p:nvSpPr>
          <p:cNvPr id="12288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CE9A0C3F-D438-4F7E-9550-9FB107F64E02}" type="slidenum">
              <a:rPr lang="en-AU" altLang="en-US">
                <a:latin typeface="Times New Roman" panose="02020603050405020304" pitchFamily="18" charset="0"/>
              </a:rPr>
              <a:pPr/>
              <a:t>14</a:t>
            </a:fld>
            <a:endParaRPr lang="en-AU" altLang="en-US">
              <a:latin typeface="Times New Roman" panose="02020603050405020304" pitchFamily="18" charset="0"/>
            </a:endParaRPr>
          </a:p>
        </p:txBody>
      </p:sp>
      <p:sp>
        <p:nvSpPr>
          <p:cNvPr id="1228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8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>
                <a:latin typeface="Times New Roman" panose="02020603050405020304" pitchFamily="18" charset="0"/>
              </a:rPr>
              <a:t>Morgan Kaufmann Publishers</a:t>
            </a:r>
          </a:p>
        </p:txBody>
      </p:sp>
      <p:sp>
        <p:nvSpPr>
          <p:cNvPr id="123907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E865963D-15A7-4B2A-84D7-D1350EE703FF}" type="datetime3">
              <a:rPr lang="en-AU" altLang="en-US" smtClean="0">
                <a:latin typeface="Times New Roman" panose="02020603050405020304" pitchFamily="18" charset="0"/>
              </a:rPr>
              <a:pPr/>
              <a:t>26 September, 2016</a:t>
            </a:fld>
            <a:endParaRPr lang="en-AU" altLang="en-US">
              <a:latin typeface="Times New Roman" panose="02020603050405020304" pitchFamily="18" charset="0"/>
            </a:endParaRPr>
          </a:p>
        </p:txBody>
      </p:sp>
      <p:sp>
        <p:nvSpPr>
          <p:cNvPr id="123908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>
                <a:latin typeface="Times New Roman" panose="02020603050405020304" pitchFamily="18" charset="0"/>
              </a:rPr>
              <a:t>Chapter 6 — Storage and Other I/O Topics</a:t>
            </a:r>
          </a:p>
        </p:txBody>
      </p:sp>
      <p:sp>
        <p:nvSpPr>
          <p:cNvPr id="12390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7C7F72C9-E190-4DC0-A4E8-68B257F3E5A9}" type="slidenum">
              <a:rPr lang="en-AU" altLang="en-US">
                <a:latin typeface="Times New Roman" panose="02020603050405020304" pitchFamily="18" charset="0"/>
              </a:rPr>
              <a:pPr/>
              <a:t>15</a:t>
            </a:fld>
            <a:endParaRPr lang="en-AU" altLang="en-US">
              <a:latin typeface="Times New Roman" panose="02020603050405020304" pitchFamily="18" charset="0"/>
            </a:endParaRPr>
          </a:p>
        </p:txBody>
      </p:sp>
      <p:sp>
        <p:nvSpPr>
          <p:cNvPr id="1239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391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>
                <a:latin typeface="Times New Roman" panose="02020603050405020304" pitchFamily="18" charset="0"/>
              </a:rPr>
              <a:t>Morgan Kaufmann Publishers</a:t>
            </a:r>
          </a:p>
        </p:txBody>
      </p:sp>
      <p:sp>
        <p:nvSpPr>
          <p:cNvPr id="124931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CD05BD60-5BC3-4319-A8E1-EA55D41005D0}" type="datetime3">
              <a:rPr lang="en-AU" altLang="en-US" smtClean="0">
                <a:latin typeface="Times New Roman" panose="02020603050405020304" pitchFamily="18" charset="0"/>
              </a:rPr>
              <a:pPr/>
              <a:t>26 September, 2016</a:t>
            </a:fld>
            <a:endParaRPr lang="en-AU" altLang="en-US">
              <a:latin typeface="Times New Roman" panose="02020603050405020304" pitchFamily="18" charset="0"/>
            </a:endParaRPr>
          </a:p>
        </p:txBody>
      </p:sp>
      <p:sp>
        <p:nvSpPr>
          <p:cNvPr id="124932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>
                <a:latin typeface="Times New Roman" panose="02020603050405020304" pitchFamily="18" charset="0"/>
              </a:rPr>
              <a:t>Chapter 6 — Storage and Other I/O Topics</a:t>
            </a:r>
          </a:p>
        </p:txBody>
      </p:sp>
      <p:sp>
        <p:nvSpPr>
          <p:cNvPr id="12493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A324E6F3-1EA3-40DE-85AB-DBDC2745FBE1}" type="slidenum">
              <a:rPr lang="en-AU" altLang="en-US">
                <a:latin typeface="Times New Roman" panose="02020603050405020304" pitchFamily="18" charset="0"/>
              </a:rPr>
              <a:pPr/>
              <a:t>16</a:t>
            </a:fld>
            <a:endParaRPr lang="en-AU" altLang="en-US">
              <a:latin typeface="Times New Roman" panose="02020603050405020304" pitchFamily="18" charset="0"/>
            </a:endParaRPr>
          </a:p>
        </p:txBody>
      </p:sp>
      <p:sp>
        <p:nvSpPr>
          <p:cNvPr id="1249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493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>
                <a:latin typeface="Times New Roman" panose="02020603050405020304" pitchFamily="18" charset="0"/>
              </a:rPr>
              <a:t>Morgan Kaufmann Publishers</a:t>
            </a:r>
          </a:p>
        </p:txBody>
      </p:sp>
      <p:sp>
        <p:nvSpPr>
          <p:cNvPr id="125955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67F00FEA-E218-4C62-9E5C-CA3B51A417F6}" type="datetime3">
              <a:rPr lang="en-AU" altLang="en-US" smtClean="0">
                <a:latin typeface="Times New Roman" panose="02020603050405020304" pitchFamily="18" charset="0"/>
              </a:rPr>
              <a:pPr/>
              <a:t>26 September, 2016</a:t>
            </a:fld>
            <a:endParaRPr lang="en-AU" altLang="en-US">
              <a:latin typeface="Times New Roman" panose="02020603050405020304" pitchFamily="18" charset="0"/>
            </a:endParaRPr>
          </a:p>
        </p:txBody>
      </p:sp>
      <p:sp>
        <p:nvSpPr>
          <p:cNvPr id="125956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>
                <a:latin typeface="Times New Roman" panose="02020603050405020304" pitchFamily="18" charset="0"/>
              </a:rPr>
              <a:t>Chapter 5 — Large and Fast: Exploiting Memory Hierarchy</a:t>
            </a:r>
          </a:p>
        </p:txBody>
      </p:sp>
      <p:sp>
        <p:nvSpPr>
          <p:cNvPr id="12595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6C5A90E8-39CF-442B-8C1A-7322BA2777B2}" type="slidenum">
              <a:rPr lang="en-AU" altLang="en-US">
                <a:latin typeface="Times New Roman" panose="02020603050405020304" pitchFamily="18" charset="0"/>
              </a:rPr>
              <a:pPr/>
              <a:t>17</a:t>
            </a:fld>
            <a:endParaRPr lang="en-AU" altLang="en-US">
              <a:latin typeface="Times New Roman" panose="02020603050405020304" pitchFamily="18" charset="0"/>
            </a:endParaRPr>
          </a:p>
        </p:txBody>
      </p:sp>
      <p:sp>
        <p:nvSpPr>
          <p:cNvPr id="1259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595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>
                <a:latin typeface="Times New Roman" panose="02020603050405020304" pitchFamily="18" charset="0"/>
              </a:rPr>
              <a:t>Morgan Kaufmann Publishers</a:t>
            </a:r>
          </a:p>
        </p:txBody>
      </p:sp>
      <p:sp>
        <p:nvSpPr>
          <p:cNvPr id="126979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C64F4996-DC03-4371-9B5D-27F7F9E89B60}" type="datetime3">
              <a:rPr lang="en-AU" altLang="en-US" smtClean="0">
                <a:latin typeface="Times New Roman" panose="02020603050405020304" pitchFamily="18" charset="0"/>
              </a:rPr>
              <a:pPr/>
              <a:t>26 September, 2016</a:t>
            </a:fld>
            <a:endParaRPr lang="en-AU" altLang="en-US">
              <a:latin typeface="Times New Roman" panose="02020603050405020304" pitchFamily="18" charset="0"/>
            </a:endParaRPr>
          </a:p>
        </p:txBody>
      </p:sp>
      <p:sp>
        <p:nvSpPr>
          <p:cNvPr id="126980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>
                <a:latin typeface="Times New Roman" panose="02020603050405020304" pitchFamily="18" charset="0"/>
              </a:rPr>
              <a:t>Chapter 5 — Large and Fast: Exploiting Memory Hierarchy</a:t>
            </a:r>
          </a:p>
        </p:txBody>
      </p:sp>
      <p:sp>
        <p:nvSpPr>
          <p:cNvPr id="1269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FECE41D1-C7BE-4561-AEBA-C2AA2B0AC882}" type="slidenum">
              <a:rPr lang="en-AU" altLang="en-US">
                <a:latin typeface="Times New Roman" panose="02020603050405020304" pitchFamily="18" charset="0"/>
              </a:rPr>
              <a:pPr/>
              <a:t>18</a:t>
            </a:fld>
            <a:endParaRPr lang="en-AU" altLang="en-US">
              <a:latin typeface="Times New Roman" panose="02020603050405020304" pitchFamily="18" charset="0"/>
            </a:endParaRPr>
          </a:p>
        </p:txBody>
      </p:sp>
      <p:sp>
        <p:nvSpPr>
          <p:cNvPr id="1269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69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>
                <a:latin typeface="Times New Roman" panose="02020603050405020304" pitchFamily="18" charset="0"/>
              </a:rPr>
              <a:t>Morgan Kaufmann Publishers</a:t>
            </a:r>
          </a:p>
        </p:txBody>
      </p:sp>
      <p:sp>
        <p:nvSpPr>
          <p:cNvPr id="128003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EF194DD2-7081-4846-8EA5-B0C6102D3517}" type="datetime3">
              <a:rPr lang="en-AU" altLang="en-US" smtClean="0">
                <a:latin typeface="Times New Roman" panose="02020603050405020304" pitchFamily="18" charset="0"/>
              </a:rPr>
              <a:pPr/>
              <a:t>26 September, 2016</a:t>
            </a:fld>
            <a:endParaRPr lang="en-AU" altLang="en-US">
              <a:latin typeface="Times New Roman" panose="02020603050405020304" pitchFamily="18" charset="0"/>
            </a:endParaRPr>
          </a:p>
        </p:txBody>
      </p:sp>
      <p:sp>
        <p:nvSpPr>
          <p:cNvPr id="128004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>
                <a:latin typeface="Times New Roman" panose="02020603050405020304" pitchFamily="18" charset="0"/>
              </a:rPr>
              <a:t>Chapter 5 — Large and Fast: Exploiting Memory Hierarchy</a:t>
            </a:r>
          </a:p>
        </p:txBody>
      </p:sp>
      <p:sp>
        <p:nvSpPr>
          <p:cNvPr id="12800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08A3B384-8547-4409-B31D-B5C491DFB620}" type="slidenum">
              <a:rPr lang="en-AU" altLang="en-US">
                <a:latin typeface="Times New Roman" panose="02020603050405020304" pitchFamily="18" charset="0"/>
              </a:rPr>
              <a:pPr/>
              <a:t>19</a:t>
            </a:fld>
            <a:endParaRPr lang="en-AU" altLang="en-US">
              <a:latin typeface="Times New Roman" panose="02020603050405020304" pitchFamily="18" charset="0"/>
            </a:endParaRPr>
          </a:p>
        </p:txBody>
      </p:sp>
      <p:sp>
        <p:nvSpPr>
          <p:cNvPr id="1280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80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>
                <a:latin typeface="Times New Roman" panose="02020603050405020304" pitchFamily="18" charset="0"/>
              </a:rPr>
              <a:t>Morgan Kaufmann Publishers</a:t>
            </a:r>
          </a:p>
        </p:txBody>
      </p:sp>
      <p:sp>
        <p:nvSpPr>
          <p:cNvPr id="129027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7AF79B86-4AC5-4813-8996-95F613E833B5}" type="datetime3">
              <a:rPr lang="en-AU" altLang="en-US" smtClean="0">
                <a:latin typeface="Times New Roman" panose="02020603050405020304" pitchFamily="18" charset="0"/>
              </a:rPr>
              <a:pPr/>
              <a:t>26 September, 2016</a:t>
            </a:fld>
            <a:endParaRPr lang="en-AU" altLang="en-US">
              <a:latin typeface="Times New Roman" panose="02020603050405020304" pitchFamily="18" charset="0"/>
            </a:endParaRPr>
          </a:p>
        </p:txBody>
      </p:sp>
      <p:sp>
        <p:nvSpPr>
          <p:cNvPr id="129028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>
                <a:latin typeface="Times New Roman" panose="02020603050405020304" pitchFamily="18" charset="0"/>
              </a:rPr>
              <a:t>Chapter 5 — Large and Fast: Exploiting Memory Hierarchy</a:t>
            </a:r>
          </a:p>
        </p:txBody>
      </p:sp>
      <p:sp>
        <p:nvSpPr>
          <p:cNvPr id="1290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7F7BE1E8-0C0F-42DC-83A2-2B2784013C6D}" type="slidenum">
              <a:rPr lang="en-AU" altLang="en-US">
                <a:latin typeface="Times New Roman" panose="02020603050405020304" pitchFamily="18" charset="0"/>
              </a:rPr>
              <a:pPr/>
              <a:t>20</a:t>
            </a:fld>
            <a:endParaRPr lang="en-AU" altLang="en-US">
              <a:latin typeface="Times New Roman" panose="02020603050405020304" pitchFamily="18" charset="0"/>
            </a:endParaRPr>
          </a:p>
        </p:txBody>
      </p:sp>
      <p:sp>
        <p:nvSpPr>
          <p:cNvPr id="1290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90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>
                <a:latin typeface="Times New Roman" panose="02020603050405020304" pitchFamily="18" charset="0"/>
              </a:rPr>
              <a:t>Morgan Kaufmann Publishers</a:t>
            </a:r>
          </a:p>
        </p:txBody>
      </p:sp>
      <p:sp>
        <p:nvSpPr>
          <p:cNvPr id="130051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B09BAF97-F604-458B-93F3-E4C91D31D340}" type="datetime3">
              <a:rPr lang="en-AU" altLang="en-US" smtClean="0">
                <a:latin typeface="Times New Roman" panose="02020603050405020304" pitchFamily="18" charset="0"/>
              </a:rPr>
              <a:pPr/>
              <a:t>26 September, 2016</a:t>
            </a:fld>
            <a:endParaRPr lang="en-AU" altLang="en-US">
              <a:latin typeface="Times New Roman" panose="02020603050405020304" pitchFamily="18" charset="0"/>
            </a:endParaRPr>
          </a:p>
        </p:txBody>
      </p:sp>
      <p:sp>
        <p:nvSpPr>
          <p:cNvPr id="130052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>
                <a:latin typeface="Times New Roman" panose="02020603050405020304" pitchFamily="18" charset="0"/>
              </a:rPr>
              <a:t>Chapter 5 — Large and Fast: Exploiting Memory Hierarchy</a:t>
            </a:r>
          </a:p>
        </p:txBody>
      </p:sp>
      <p:sp>
        <p:nvSpPr>
          <p:cNvPr id="13005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3B2EB560-9DB5-49DF-A400-6B6FD4515D7F}" type="slidenum">
              <a:rPr lang="en-AU" altLang="en-US">
                <a:latin typeface="Times New Roman" panose="02020603050405020304" pitchFamily="18" charset="0"/>
              </a:rPr>
              <a:pPr/>
              <a:t>21</a:t>
            </a:fld>
            <a:endParaRPr lang="en-AU" altLang="en-US">
              <a:latin typeface="Times New Roman" panose="02020603050405020304" pitchFamily="18" charset="0"/>
            </a:endParaRPr>
          </a:p>
        </p:txBody>
      </p:sp>
      <p:sp>
        <p:nvSpPr>
          <p:cNvPr id="1300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005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>
                <a:latin typeface="Times New Roman" panose="02020603050405020304" pitchFamily="18" charset="0"/>
              </a:rPr>
              <a:t>Morgan Kaufmann Publishers</a:t>
            </a:r>
          </a:p>
        </p:txBody>
      </p:sp>
      <p:sp>
        <p:nvSpPr>
          <p:cNvPr id="131075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C98AB432-6E32-4953-A681-F7A57564CF5E}" type="datetime3">
              <a:rPr lang="en-AU" altLang="en-US" smtClean="0">
                <a:latin typeface="Times New Roman" panose="02020603050405020304" pitchFamily="18" charset="0"/>
              </a:rPr>
              <a:pPr/>
              <a:t>26 September, 2016</a:t>
            </a:fld>
            <a:endParaRPr lang="en-AU" altLang="en-US">
              <a:latin typeface="Times New Roman" panose="02020603050405020304" pitchFamily="18" charset="0"/>
            </a:endParaRPr>
          </a:p>
        </p:txBody>
      </p:sp>
      <p:sp>
        <p:nvSpPr>
          <p:cNvPr id="131076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>
                <a:latin typeface="Times New Roman" panose="02020603050405020304" pitchFamily="18" charset="0"/>
              </a:rPr>
              <a:t>Chapter 5 — Large and Fast: Exploiting Memory Hierarchy</a:t>
            </a:r>
          </a:p>
        </p:txBody>
      </p:sp>
      <p:sp>
        <p:nvSpPr>
          <p:cNvPr id="13107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7383C549-42AB-423A-97A4-4C8F2FC361DB}" type="slidenum">
              <a:rPr lang="en-AU" altLang="en-US">
                <a:latin typeface="Times New Roman" panose="02020603050405020304" pitchFamily="18" charset="0"/>
              </a:rPr>
              <a:pPr/>
              <a:t>22</a:t>
            </a:fld>
            <a:endParaRPr lang="en-AU" altLang="en-US">
              <a:latin typeface="Times New Roman" panose="02020603050405020304" pitchFamily="18" charset="0"/>
            </a:endParaRPr>
          </a:p>
        </p:txBody>
      </p:sp>
      <p:sp>
        <p:nvSpPr>
          <p:cNvPr id="1310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107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>
                <a:latin typeface="Times New Roman" panose="02020603050405020304" pitchFamily="18" charset="0"/>
              </a:rPr>
              <a:t>Morgan Kaufmann Publishers</a:t>
            </a:r>
          </a:p>
        </p:txBody>
      </p:sp>
      <p:sp>
        <p:nvSpPr>
          <p:cNvPr id="132099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D57393E0-DB75-4D30-A65C-A289E3B7A1C0}" type="datetime3">
              <a:rPr lang="en-AU" altLang="en-US" smtClean="0">
                <a:latin typeface="Times New Roman" panose="02020603050405020304" pitchFamily="18" charset="0"/>
              </a:rPr>
              <a:pPr/>
              <a:t>26 September, 2016</a:t>
            </a:fld>
            <a:endParaRPr lang="en-AU" altLang="en-US">
              <a:latin typeface="Times New Roman" panose="02020603050405020304" pitchFamily="18" charset="0"/>
            </a:endParaRPr>
          </a:p>
        </p:txBody>
      </p:sp>
      <p:sp>
        <p:nvSpPr>
          <p:cNvPr id="132100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>
                <a:latin typeface="Times New Roman" panose="02020603050405020304" pitchFamily="18" charset="0"/>
              </a:rPr>
              <a:t>Chapter 5 — Large and Fast: Exploiting Memory Hierarchy</a:t>
            </a:r>
          </a:p>
        </p:txBody>
      </p:sp>
      <p:sp>
        <p:nvSpPr>
          <p:cNvPr id="13210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01F34DC3-CC29-4984-8306-A957B175DB66}" type="slidenum">
              <a:rPr lang="en-AU" altLang="en-US">
                <a:latin typeface="Times New Roman" panose="02020603050405020304" pitchFamily="18" charset="0"/>
              </a:rPr>
              <a:pPr/>
              <a:t>23</a:t>
            </a:fld>
            <a:endParaRPr lang="en-AU" altLang="en-US">
              <a:latin typeface="Times New Roman" panose="02020603050405020304" pitchFamily="18" charset="0"/>
            </a:endParaRPr>
          </a:p>
        </p:txBody>
      </p:sp>
      <p:sp>
        <p:nvSpPr>
          <p:cNvPr id="1321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210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>
                <a:latin typeface="Times New Roman" panose="02020603050405020304" pitchFamily="18" charset="0"/>
              </a:rPr>
              <a:t>Morgan Kaufmann Publishers</a:t>
            </a:r>
          </a:p>
        </p:txBody>
      </p:sp>
      <p:sp>
        <p:nvSpPr>
          <p:cNvPr id="133123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C3B50D36-571D-46E1-98DD-A2AD24475B71}" type="datetime3">
              <a:rPr lang="en-AU" altLang="en-US" smtClean="0">
                <a:latin typeface="Times New Roman" panose="02020603050405020304" pitchFamily="18" charset="0"/>
              </a:rPr>
              <a:pPr/>
              <a:t>26 September, 2016</a:t>
            </a:fld>
            <a:endParaRPr lang="en-AU" altLang="en-US">
              <a:latin typeface="Times New Roman" panose="02020603050405020304" pitchFamily="18" charset="0"/>
            </a:endParaRPr>
          </a:p>
        </p:txBody>
      </p:sp>
      <p:sp>
        <p:nvSpPr>
          <p:cNvPr id="133124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>
                <a:latin typeface="Times New Roman" panose="02020603050405020304" pitchFamily="18" charset="0"/>
              </a:rPr>
              <a:t>Chapter 5 — Large and Fast: Exploiting Memory Hierarchy</a:t>
            </a:r>
          </a:p>
        </p:txBody>
      </p:sp>
      <p:sp>
        <p:nvSpPr>
          <p:cNvPr id="13312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D216542A-C3B7-4D26-BB51-E9A3E00EBCB1}" type="slidenum">
              <a:rPr lang="en-AU" altLang="en-US">
                <a:latin typeface="Times New Roman" panose="02020603050405020304" pitchFamily="18" charset="0"/>
              </a:rPr>
              <a:pPr/>
              <a:t>24</a:t>
            </a:fld>
            <a:endParaRPr lang="en-AU" altLang="en-US">
              <a:latin typeface="Times New Roman" panose="02020603050405020304" pitchFamily="18" charset="0"/>
            </a:endParaRPr>
          </a:p>
        </p:txBody>
      </p:sp>
      <p:sp>
        <p:nvSpPr>
          <p:cNvPr id="1331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2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>
                <a:latin typeface="Times New Roman" panose="02020603050405020304" pitchFamily="18" charset="0"/>
              </a:rPr>
              <a:t>Morgan Kaufmann Publishers</a:t>
            </a:r>
          </a:p>
        </p:txBody>
      </p:sp>
      <p:sp>
        <p:nvSpPr>
          <p:cNvPr id="134147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47735C00-C95D-4930-B55C-33E348ECBB46}" type="datetime3">
              <a:rPr lang="en-AU" altLang="en-US" smtClean="0">
                <a:latin typeface="Times New Roman" panose="02020603050405020304" pitchFamily="18" charset="0"/>
              </a:rPr>
              <a:pPr/>
              <a:t>26 September, 2016</a:t>
            </a:fld>
            <a:endParaRPr lang="en-AU" altLang="en-US">
              <a:latin typeface="Times New Roman" panose="02020603050405020304" pitchFamily="18" charset="0"/>
            </a:endParaRPr>
          </a:p>
        </p:txBody>
      </p:sp>
      <p:sp>
        <p:nvSpPr>
          <p:cNvPr id="134148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>
                <a:latin typeface="Times New Roman" panose="02020603050405020304" pitchFamily="18" charset="0"/>
              </a:rPr>
              <a:t>Chapter 5 — Large and Fast: Exploiting Memory Hierarchy</a:t>
            </a:r>
          </a:p>
        </p:txBody>
      </p:sp>
      <p:sp>
        <p:nvSpPr>
          <p:cNvPr id="13414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74C6E18A-71C5-43E8-9E83-A51899ACB07E}" type="slidenum">
              <a:rPr lang="en-AU" altLang="en-US">
                <a:latin typeface="Times New Roman" panose="02020603050405020304" pitchFamily="18" charset="0"/>
              </a:rPr>
              <a:pPr/>
              <a:t>25</a:t>
            </a:fld>
            <a:endParaRPr lang="en-AU" altLang="en-US">
              <a:latin typeface="Times New Roman" panose="02020603050405020304" pitchFamily="18" charset="0"/>
            </a:endParaRPr>
          </a:p>
        </p:txBody>
      </p:sp>
      <p:sp>
        <p:nvSpPr>
          <p:cNvPr id="1341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415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>
                <a:latin typeface="Times New Roman" panose="02020603050405020304" pitchFamily="18" charset="0"/>
              </a:rPr>
              <a:t>Morgan Kaufmann Publishers</a:t>
            </a:r>
          </a:p>
        </p:txBody>
      </p:sp>
      <p:sp>
        <p:nvSpPr>
          <p:cNvPr id="135171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944F7090-2BAC-432B-9700-C04680F1DADE}" type="datetime3">
              <a:rPr lang="en-AU" altLang="en-US" smtClean="0">
                <a:latin typeface="Times New Roman" panose="02020603050405020304" pitchFamily="18" charset="0"/>
              </a:rPr>
              <a:pPr/>
              <a:t>26 September, 2016</a:t>
            </a:fld>
            <a:endParaRPr lang="en-AU" altLang="en-US">
              <a:latin typeface="Times New Roman" panose="02020603050405020304" pitchFamily="18" charset="0"/>
            </a:endParaRPr>
          </a:p>
        </p:txBody>
      </p:sp>
      <p:sp>
        <p:nvSpPr>
          <p:cNvPr id="135172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>
                <a:latin typeface="Times New Roman" panose="02020603050405020304" pitchFamily="18" charset="0"/>
              </a:rPr>
              <a:t>Chapter 5 — Large and Fast: Exploiting Memory Hierarchy</a:t>
            </a:r>
          </a:p>
        </p:txBody>
      </p:sp>
      <p:sp>
        <p:nvSpPr>
          <p:cNvPr id="13517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97A9BFF5-EB8F-4566-B1FC-E9406A7C84E0}" type="slidenum">
              <a:rPr lang="en-AU" altLang="en-US">
                <a:latin typeface="Times New Roman" panose="02020603050405020304" pitchFamily="18" charset="0"/>
              </a:rPr>
              <a:pPr/>
              <a:t>26</a:t>
            </a:fld>
            <a:endParaRPr lang="en-AU" altLang="en-US">
              <a:latin typeface="Times New Roman" panose="02020603050405020304" pitchFamily="18" charset="0"/>
            </a:endParaRPr>
          </a:p>
        </p:txBody>
      </p:sp>
      <p:sp>
        <p:nvSpPr>
          <p:cNvPr id="1351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517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>
                <a:latin typeface="Times New Roman" panose="02020603050405020304" pitchFamily="18" charset="0"/>
              </a:rPr>
              <a:t>Morgan Kaufmann Publishers</a:t>
            </a:r>
          </a:p>
        </p:txBody>
      </p:sp>
      <p:sp>
        <p:nvSpPr>
          <p:cNvPr id="136195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7EEFBCF6-F2A3-4803-887A-E7C83B3A9B8D}" type="datetime3">
              <a:rPr lang="en-AU" altLang="en-US" smtClean="0">
                <a:latin typeface="Times New Roman" panose="02020603050405020304" pitchFamily="18" charset="0"/>
              </a:rPr>
              <a:pPr/>
              <a:t>26 September, 2016</a:t>
            </a:fld>
            <a:endParaRPr lang="en-AU" altLang="en-US">
              <a:latin typeface="Times New Roman" panose="02020603050405020304" pitchFamily="18" charset="0"/>
            </a:endParaRPr>
          </a:p>
        </p:txBody>
      </p:sp>
      <p:sp>
        <p:nvSpPr>
          <p:cNvPr id="136196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>
                <a:latin typeface="Times New Roman" panose="02020603050405020304" pitchFamily="18" charset="0"/>
              </a:rPr>
              <a:t>Chapter 5 — Large and Fast: Exploiting Memory Hierarchy</a:t>
            </a:r>
          </a:p>
        </p:txBody>
      </p:sp>
      <p:sp>
        <p:nvSpPr>
          <p:cNvPr id="13619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CFB21EC7-B4E1-4C53-8DDB-90A59E939A88}" type="slidenum">
              <a:rPr lang="en-AU" altLang="en-US">
                <a:latin typeface="Times New Roman" panose="02020603050405020304" pitchFamily="18" charset="0"/>
              </a:rPr>
              <a:pPr/>
              <a:t>27</a:t>
            </a:fld>
            <a:endParaRPr lang="en-AU" altLang="en-US">
              <a:latin typeface="Times New Roman" panose="02020603050405020304" pitchFamily="18" charset="0"/>
            </a:endParaRPr>
          </a:p>
        </p:txBody>
      </p:sp>
      <p:sp>
        <p:nvSpPr>
          <p:cNvPr id="1361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61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>
                <a:latin typeface="Times New Roman" panose="02020603050405020304" pitchFamily="18" charset="0"/>
              </a:rPr>
              <a:t>Morgan Kaufmann Publishers</a:t>
            </a:r>
          </a:p>
        </p:txBody>
      </p:sp>
      <p:sp>
        <p:nvSpPr>
          <p:cNvPr id="137219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E75E7959-2F94-4724-B36C-D6593F989640}" type="datetime3">
              <a:rPr lang="en-AU" altLang="en-US" smtClean="0">
                <a:latin typeface="Times New Roman" panose="02020603050405020304" pitchFamily="18" charset="0"/>
              </a:rPr>
              <a:pPr/>
              <a:t>26 September, 2016</a:t>
            </a:fld>
            <a:endParaRPr lang="en-AU" altLang="en-US">
              <a:latin typeface="Times New Roman" panose="02020603050405020304" pitchFamily="18" charset="0"/>
            </a:endParaRPr>
          </a:p>
        </p:txBody>
      </p:sp>
      <p:sp>
        <p:nvSpPr>
          <p:cNvPr id="137220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>
                <a:latin typeface="Times New Roman" panose="02020603050405020304" pitchFamily="18" charset="0"/>
              </a:rPr>
              <a:t>Chapter 5 — Large and Fast: Exploiting Memory Hierarchy</a:t>
            </a:r>
          </a:p>
        </p:txBody>
      </p:sp>
      <p:sp>
        <p:nvSpPr>
          <p:cNvPr id="13722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38F7B4E9-F0D9-40FE-BB95-1B690D710B50}" type="slidenum">
              <a:rPr lang="en-AU" altLang="en-US">
                <a:latin typeface="Times New Roman" panose="02020603050405020304" pitchFamily="18" charset="0"/>
              </a:rPr>
              <a:pPr/>
              <a:t>28</a:t>
            </a:fld>
            <a:endParaRPr lang="en-AU" altLang="en-US">
              <a:latin typeface="Times New Roman" panose="02020603050405020304" pitchFamily="18" charset="0"/>
            </a:endParaRPr>
          </a:p>
        </p:txBody>
      </p:sp>
      <p:sp>
        <p:nvSpPr>
          <p:cNvPr id="1372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722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>
                <a:latin typeface="Times New Roman" panose="02020603050405020304" pitchFamily="18" charset="0"/>
              </a:rPr>
              <a:t>Morgan Kaufmann Publishers</a:t>
            </a:r>
          </a:p>
        </p:txBody>
      </p:sp>
      <p:sp>
        <p:nvSpPr>
          <p:cNvPr id="138243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FA325067-D8A4-4133-A1F2-80F39DBC08F1}" type="datetime3">
              <a:rPr lang="en-AU" altLang="en-US" smtClean="0">
                <a:latin typeface="Times New Roman" panose="02020603050405020304" pitchFamily="18" charset="0"/>
              </a:rPr>
              <a:pPr/>
              <a:t>26 September, 2016</a:t>
            </a:fld>
            <a:endParaRPr lang="en-AU" altLang="en-US">
              <a:latin typeface="Times New Roman" panose="02020603050405020304" pitchFamily="18" charset="0"/>
            </a:endParaRPr>
          </a:p>
        </p:txBody>
      </p:sp>
      <p:sp>
        <p:nvSpPr>
          <p:cNvPr id="138244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>
                <a:latin typeface="Times New Roman" panose="02020603050405020304" pitchFamily="18" charset="0"/>
              </a:rPr>
              <a:t>Chapter 5 — Large and Fast: Exploiting Memory Hierarchy</a:t>
            </a:r>
          </a:p>
        </p:txBody>
      </p:sp>
      <p:sp>
        <p:nvSpPr>
          <p:cNvPr id="13824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E0733E98-671D-4360-B95B-16C10AEE5E0E}" type="slidenum">
              <a:rPr lang="en-AU" altLang="en-US">
                <a:latin typeface="Times New Roman" panose="02020603050405020304" pitchFamily="18" charset="0"/>
              </a:rPr>
              <a:pPr/>
              <a:t>29</a:t>
            </a:fld>
            <a:endParaRPr lang="en-AU" altLang="en-US">
              <a:latin typeface="Times New Roman" panose="02020603050405020304" pitchFamily="18" charset="0"/>
            </a:endParaRPr>
          </a:p>
        </p:txBody>
      </p:sp>
      <p:sp>
        <p:nvSpPr>
          <p:cNvPr id="1382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82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>
                <a:latin typeface="Times New Roman" panose="02020603050405020304" pitchFamily="18" charset="0"/>
              </a:rPr>
              <a:t>Morgan Kaufmann Publishers</a:t>
            </a:r>
          </a:p>
        </p:txBody>
      </p:sp>
      <p:sp>
        <p:nvSpPr>
          <p:cNvPr id="139267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8F3C99F3-7758-4F60-9796-3380B56801B1}" type="datetime3">
              <a:rPr lang="en-AU" altLang="en-US" smtClean="0">
                <a:latin typeface="Times New Roman" panose="02020603050405020304" pitchFamily="18" charset="0"/>
              </a:rPr>
              <a:pPr/>
              <a:t>26 September, 2016</a:t>
            </a:fld>
            <a:endParaRPr lang="en-AU" altLang="en-US">
              <a:latin typeface="Times New Roman" panose="02020603050405020304" pitchFamily="18" charset="0"/>
            </a:endParaRPr>
          </a:p>
        </p:txBody>
      </p:sp>
      <p:sp>
        <p:nvSpPr>
          <p:cNvPr id="139268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>
                <a:latin typeface="Times New Roman" panose="02020603050405020304" pitchFamily="18" charset="0"/>
              </a:rPr>
              <a:t>Chapter 5 — Large and Fast: Exploiting Memory Hierarchy</a:t>
            </a:r>
          </a:p>
        </p:txBody>
      </p:sp>
      <p:sp>
        <p:nvSpPr>
          <p:cNvPr id="13926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6C5A24C7-45DD-44D4-AAF7-AB49B0C44EBE}" type="slidenum">
              <a:rPr lang="en-AU" altLang="en-US">
                <a:latin typeface="Times New Roman" panose="02020603050405020304" pitchFamily="18" charset="0"/>
              </a:rPr>
              <a:pPr/>
              <a:t>30</a:t>
            </a:fld>
            <a:endParaRPr lang="en-AU" altLang="en-US">
              <a:latin typeface="Times New Roman" panose="02020603050405020304" pitchFamily="18" charset="0"/>
            </a:endParaRPr>
          </a:p>
        </p:txBody>
      </p:sp>
      <p:sp>
        <p:nvSpPr>
          <p:cNvPr id="1392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927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>
                <a:latin typeface="Times New Roman" panose="02020603050405020304" pitchFamily="18" charset="0"/>
              </a:rPr>
              <a:t>Morgan Kaufmann Publishers</a:t>
            </a:r>
          </a:p>
        </p:txBody>
      </p:sp>
      <p:sp>
        <p:nvSpPr>
          <p:cNvPr id="140291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31E315BB-4DD8-46F7-A9FA-F747D8A2DACD}" type="datetime3">
              <a:rPr lang="en-AU" altLang="en-US" smtClean="0">
                <a:latin typeface="Times New Roman" panose="02020603050405020304" pitchFamily="18" charset="0"/>
              </a:rPr>
              <a:pPr/>
              <a:t>26 September, 2016</a:t>
            </a:fld>
            <a:endParaRPr lang="en-AU" altLang="en-US">
              <a:latin typeface="Times New Roman" panose="02020603050405020304" pitchFamily="18" charset="0"/>
            </a:endParaRPr>
          </a:p>
        </p:txBody>
      </p:sp>
      <p:sp>
        <p:nvSpPr>
          <p:cNvPr id="140292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>
                <a:latin typeface="Times New Roman" panose="02020603050405020304" pitchFamily="18" charset="0"/>
              </a:rPr>
              <a:t>Chapter 5 — Large and Fast: Exploiting Memory Hierarchy</a:t>
            </a:r>
          </a:p>
        </p:txBody>
      </p:sp>
      <p:sp>
        <p:nvSpPr>
          <p:cNvPr id="14029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37E9D061-73DA-4D13-9941-0AF0E4CEE4A3}" type="slidenum">
              <a:rPr lang="en-AU" altLang="en-US">
                <a:latin typeface="Times New Roman" panose="02020603050405020304" pitchFamily="18" charset="0"/>
              </a:rPr>
              <a:pPr/>
              <a:t>31</a:t>
            </a:fld>
            <a:endParaRPr lang="en-AU" altLang="en-US">
              <a:latin typeface="Times New Roman" panose="02020603050405020304" pitchFamily="18" charset="0"/>
            </a:endParaRPr>
          </a:p>
        </p:txBody>
      </p:sp>
      <p:sp>
        <p:nvSpPr>
          <p:cNvPr id="1402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029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>
                <a:latin typeface="Times New Roman" panose="02020603050405020304" pitchFamily="18" charset="0"/>
              </a:rPr>
              <a:t>Morgan Kaufmann Publishers</a:t>
            </a:r>
          </a:p>
        </p:txBody>
      </p:sp>
      <p:sp>
        <p:nvSpPr>
          <p:cNvPr id="141315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21DA7433-2C9F-4B72-A166-48D8E436A32B}" type="datetime3">
              <a:rPr lang="en-AU" altLang="en-US" smtClean="0">
                <a:latin typeface="Times New Roman" panose="02020603050405020304" pitchFamily="18" charset="0"/>
              </a:rPr>
              <a:pPr/>
              <a:t>26 September, 2016</a:t>
            </a:fld>
            <a:endParaRPr lang="en-AU" altLang="en-US">
              <a:latin typeface="Times New Roman" panose="02020603050405020304" pitchFamily="18" charset="0"/>
            </a:endParaRPr>
          </a:p>
        </p:txBody>
      </p:sp>
      <p:sp>
        <p:nvSpPr>
          <p:cNvPr id="141316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>
                <a:latin typeface="Times New Roman" panose="02020603050405020304" pitchFamily="18" charset="0"/>
              </a:rPr>
              <a:t>Chapter 5 — Large and Fast: Exploiting Memory Hierarchy</a:t>
            </a:r>
          </a:p>
        </p:txBody>
      </p:sp>
      <p:sp>
        <p:nvSpPr>
          <p:cNvPr id="14131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0B354F06-8566-436B-AD61-5B0F3CA07E9A}" type="slidenum">
              <a:rPr lang="en-AU" altLang="en-US">
                <a:latin typeface="Times New Roman" panose="02020603050405020304" pitchFamily="18" charset="0"/>
              </a:rPr>
              <a:pPr/>
              <a:t>32</a:t>
            </a:fld>
            <a:endParaRPr lang="en-AU" altLang="en-US">
              <a:latin typeface="Times New Roman" panose="02020603050405020304" pitchFamily="18" charset="0"/>
            </a:endParaRPr>
          </a:p>
        </p:txBody>
      </p:sp>
      <p:sp>
        <p:nvSpPr>
          <p:cNvPr id="1413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13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>
                <a:latin typeface="Times New Roman" panose="02020603050405020304" pitchFamily="18" charset="0"/>
              </a:rPr>
              <a:t>Morgan Kaufmann Publishers</a:t>
            </a:r>
          </a:p>
        </p:txBody>
      </p:sp>
      <p:sp>
        <p:nvSpPr>
          <p:cNvPr id="142339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AA9F1680-3FDD-443B-8710-CA1156DDC377}" type="datetime3">
              <a:rPr lang="en-AU" altLang="en-US" smtClean="0">
                <a:latin typeface="Times New Roman" panose="02020603050405020304" pitchFamily="18" charset="0"/>
              </a:rPr>
              <a:pPr/>
              <a:t>26 September, 2016</a:t>
            </a:fld>
            <a:endParaRPr lang="en-AU" altLang="en-US">
              <a:latin typeface="Times New Roman" panose="02020603050405020304" pitchFamily="18" charset="0"/>
            </a:endParaRPr>
          </a:p>
        </p:txBody>
      </p:sp>
      <p:sp>
        <p:nvSpPr>
          <p:cNvPr id="142340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>
                <a:latin typeface="Times New Roman" panose="02020603050405020304" pitchFamily="18" charset="0"/>
              </a:rPr>
              <a:t>Chapter 5 — Large and Fast: Exploiting Memory Hierarchy</a:t>
            </a:r>
          </a:p>
        </p:txBody>
      </p:sp>
      <p:sp>
        <p:nvSpPr>
          <p:cNvPr id="14234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3D3796E6-1BD5-4051-B74B-0FDB1CB492C9}" type="slidenum">
              <a:rPr lang="en-AU" altLang="en-US">
                <a:latin typeface="Times New Roman" panose="02020603050405020304" pitchFamily="18" charset="0"/>
              </a:rPr>
              <a:pPr/>
              <a:t>33</a:t>
            </a:fld>
            <a:endParaRPr lang="en-AU" altLang="en-US">
              <a:latin typeface="Times New Roman" panose="02020603050405020304" pitchFamily="18" charset="0"/>
            </a:endParaRPr>
          </a:p>
        </p:txBody>
      </p:sp>
      <p:sp>
        <p:nvSpPr>
          <p:cNvPr id="1423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234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>
                <a:latin typeface="Times New Roman" panose="02020603050405020304" pitchFamily="18" charset="0"/>
              </a:rPr>
              <a:t>Morgan Kaufmann Publishers</a:t>
            </a:r>
          </a:p>
        </p:txBody>
      </p:sp>
      <p:sp>
        <p:nvSpPr>
          <p:cNvPr id="144387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E08C48BB-B59B-42D4-A3E8-618AC5B3CD88}" type="datetime3">
              <a:rPr lang="en-AU" altLang="en-US" smtClean="0">
                <a:latin typeface="Times New Roman" panose="02020603050405020304" pitchFamily="18" charset="0"/>
              </a:rPr>
              <a:pPr/>
              <a:t>26 September, 2016</a:t>
            </a:fld>
            <a:endParaRPr lang="en-AU" altLang="en-US">
              <a:latin typeface="Times New Roman" panose="02020603050405020304" pitchFamily="18" charset="0"/>
            </a:endParaRPr>
          </a:p>
        </p:txBody>
      </p:sp>
      <p:sp>
        <p:nvSpPr>
          <p:cNvPr id="144388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>
                <a:latin typeface="Times New Roman" panose="02020603050405020304" pitchFamily="18" charset="0"/>
              </a:rPr>
              <a:t>Chapter 5 — Large and Fast: Exploiting Memory Hierarchy</a:t>
            </a:r>
          </a:p>
        </p:txBody>
      </p:sp>
      <p:sp>
        <p:nvSpPr>
          <p:cNvPr id="14438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15419D60-A596-43ED-B594-7FAABCA32E2C}" type="slidenum">
              <a:rPr lang="en-AU" altLang="en-US">
                <a:latin typeface="Times New Roman" panose="02020603050405020304" pitchFamily="18" charset="0"/>
              </a:rPr>
              <a:pPr/>
              <a:t>34</a:t>
            </a:fld>
            <a:endParaRPr lang="en-AU" altLang="en-US">
              <a:latin typeface="Times New Roman" panose="02020603050405020304" pitchFamily="18" charset="0"/>
            </a:endParaRPr>
          </a:p>
        </p:txBody>
      </p:sp>
      <p:sp>
        <p:nvSpPr>
          <p:cNvPr id="1443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439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>
                <a:latin typeface="Times New Roman" panose="02020603050405020304" pitchFamily="18" charset="0"/>
              </a:rPr>
              <a:t>Morgan Kaufmann Publishers</a:t>
            </a:r>
          </a:p>
        </p:txBody>
      </p:sp>
      <p:sp>
        <p:nvSpPr>
          <p:cNvPr id="145411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4139E828-11D8-48E7-9E86-6627A041CA91}" type="datetime3">
              <a:rPr lang="en-AU" altLang="en-US" smtClean="0">
                <a:latin typeface="Times New Roman" panose="02020603050405020304" pitchFamily="18" charset="0"/>
              </a:rPr>
              <a:pPr/>
              <a:t>26 September, 2016</a:t>
            </a:fld>
            <a:endParaRPr lang="en-AU" altLang="en-US">
              <a:latin typeface="Times New Roman" panose="02020603050405020304" pitchFamily="18" charset="0"/>
            </a:endParaRPr>
          </a:p>
        </p:txBody>
      </p:sp>
      <p:sp>
        <p:nvSpPr>
          <p:cNvPr id="145412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>
                <a:latin typeface="Times New Roman" panose="02020603050405020304" pitchFamily="18" charset="0"/>
              </a:rPr>
              <a:t>Chapter 5 — Large and Fast: Exploiting Memory Hierarchy</a:t>
            </a:r>
          </a:p>
        </p:txBody>
      </p:sp>
      <p:sp>
        <p:nvSpPr>
          <p:cNvPr id="14541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C7630D2F-7C38-4D9E-ABF7-6A540D6F9B59}" type="slidenum">
              <a:rPr lang="en-AU" altLang="en-US">
                <a:latin typeface="Times New Roman" panose="02020603050405020304" pitchFamily="18" charset="0"/>
              </a:rPr>
              <a:pPr/>
              <a:t>35</a:t>
            </a:fld>
            <a:endParaRPr lang="en-AU" altLang="en-US">
              <a:latin typeface="Times New Roman" panose="02020603050405020304" pitchFamily="18" charset="0"/>
            </a:endParaRPr>
          </a:p>
        </p:txBody>
      </p:sp>
      <p:sp>
        <p:nvSpPr>
          <p:cNvPr id="1454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541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>
                <a:latin typeface="Times New Roman" panose="02020603050405020304" pitchFamily="18" charset="0"/>
              </a:rPr>
              <a:t>Morgan Kaufmann Publishers</a:t>
            </a:r>
          </a:p>
        </p:txBody>
      </p:sp>
      <p:sp>
        <p:nvSpPr>
          <p:cNvPr id="146435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DF739EB5-6D9B-4127-B9E4-DFA9C809A18D}" type="datetime3">
              <a:rPr lang="en-AU" altLang="en-US" smtClean="0">
                <a:latin typeface="Times New Roman" panose="02020603050405020304" pitchFamily="18" charset="0"/>
              </a:rPr>
              <a:pPr/>
              <a:t>26 September, 2016</a:t>
            </a:fld>
            <a:endParaRPr lang="en-AU" altLang="en-US">
              <a:latin typeface="Times New Roman" panose="02020603050405020304" pitchFamily="18" charset="0"/>
            </a:endParaRPr>
          </a:p>
        </p:txBody>
      </p:sp>
      <p:sp>
        <p:nvSpPr>
          <p:cNvPr id="146436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>
                <a:latin typeface="Times New Roman" panose="02020603050405020304" pitchFamily="18" charset="0"/>
              </a:rPr>
              <a:t>Chapter 5 — Large and Fast: Exploiting Memory Hierarchy</a:t>
            </a:r>
          </a:p>
        </p:txBody>
      </p:sp>
      <p:sp>
        <p:nvSpPr>
          <p:cNvPr id="14643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65C4BB39-4244-42AA-B379-189A81C3D330}" type="slidenum">
              <a:rPr lang="en-AU" altLang="en-US">
                <a:latin typeface="Times New Roman" panose="02020603050405020304" pitchFamily="18" charset="0"/>
              </a:rPr>
              <a:pPr/>
              <a:t>36</a:t>
            </a:fld>
            <a:endParaRPr lang="en-AU" altLang="en-US">
              <a:latin typeface="Times New Roman" panose="02020603050405020304" pitchFamily="18" charset="0"/>
            </a:endParaRPr>
          </a:p>
        </p:txBody>
      </p:sp>
      <p:sp>
        <p:nvSpPr>
          <p:cNvPr id="1464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643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>
                <a:latin typeface="Times New Roman" panose="02020603050405020304" pitchFamily="18" charset="0"/>
              </a:rPr>
              <a:t>Morgan Kaufmann Publishers</a:t>
            </a:r>
          </a:p>
        </p:txBody>
      </p:sp>
      <p:sp>
        <p:nvSpPr>
          <p:cNvPr id="147459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1D31B259-BB67-46E2-8B0F-26A2682D5896}" type="datetime3">
              <a:rPr lang="en-AU" altLang="en-US" smtClean="0">
                <a:latin typeface="Times New Roman" panose="02020603050405020304" pitchFamily="18" charset="0"/>
              </a:rPr>
              <a:pPr/>
              <a:t>26 September, 2016</a:t>
            </a:fld>
            <a:endParaRPr lang="en-AU" altLang="en-US">
              <a:latin typeface="Times New Roman" panose="02020603050405020304" pitchFamily="18" charset="0"/>
            </a:endParaRPr>
          </a:p>
        </p:txBody>
      </p:sp>
      <p:sp>
        <p:nvSpPr>
          <p:cNvPr id="147460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>
                <a:latin typeface="Times New Roman" panose="02020603050405020304" pitchFamily="18" charset="0"/>
              </a:rPr>
              <a:t>Chapter 5 — Large and Fast: Exploiting Memory Hierarchy</a:t>
            </a:r>
          </a:p>
        </p:txBody>
      </p:sp>
      <p:sp>
        <p:nvSpPr>
          <p:cNvPr id="1474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81058F7B-7E1F-4DCB-9561-C41B1B40A228}" type="slidenum">
              <a:rPr lang="en-AU" altLang="en-US">
                <a:latin typeface="Times New Roman" panose="02020603050405020304" pitchFamily="18" charset="0"/>
              </a:rPr>
              <a:pPr/>
              <a:t>37</a:t>
            </a:fld>
            <a:endParaRPr lang="en-AU" altLang="en-US">
              <a:latin typeface="Times New Roman" panose="02020603050405020304" pitchFamily="18" charset="0"/>
            </a:endParaRPr>
          </a:p>
        </p:txBody>
      </p:sp>
      <p:sp>
        <p:nvSpPr>
          <p:cNvPr id="1474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74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>
                <a:latin typeface="Times New Roman" panose="02020603050405020304" pitchFamily="18" charset="0"/>
              </a:rPr>
              <a:t>Morgan Kaufmann Publishers</a:t>
            </a:r>
          </a:p>
        </p:txBody>
      </p:sp>
      <p:sp>
        <p:nvSpPr>
          <p:cNvPr id="148483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C8865AF9-9D44-4305-8150-B2BF33B33A84}" type="datetime3">
              <a:rPr lang="en-AU" altLang="en-US" smtClean="0">
                <a:latin typeface="Times New Roman" panose="02020603050405020304" pitchFamily="18" charset="0"/>
              </a:rPr>
              <a:pPr/>
              <a:t>26 September, 2016</a:t>
            </a:fld>
            <a:endParaRPr lang="en-AU" altLang="en-US">
              <a:latin typeface="Times New Roman" panose="02020603050405020304" pitchFamily="18" charset="0"/>
            </a:endParaRPr>
          </a:p>
        </p:txBody>
      </p:sp>
      <p:sp>
        <p:nvSpPr>
          <p:cNvPr id="148484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>
                <a:latin typeface="Times New Roman" panose="02020603050405020304" pitchFamily="18" charset="0"/>
              </a:rPr>
              <a:t>Chapter 5 — Large and Fast: Exploiting Memory Hierarchy</a:t>
            </a:r>
          </a:p>
        </p:txBody>
      </p:sp>
      <p:sp>
        <p:nvSpPr>
          <p:cNvPr id="14848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BEC97662-A2FF-4E76-BFD7-A389DF120044}" type="slidenum">
              <a:rPr lang="en-AU" altLang="en-US">
                <a:latin typeface="Times New Roman" panose="02020603050405020304" pitchFamily="18" charset="0"/>
              </a:rPr>
              <a:pPr/>
              <a:t>38</a:t>
            </a:fld>
            <a:endParaRPr lang="en-AU" altLang="en-US">
              <a:latin typeface="Times New Roman" panose="02020603050405020304" pitchFamily="18" charset="0"/>
            </a:endParaRPr>
          </a:p>
        </p:txBody>
      </p:sp>
      <p:sp>
        <p:nvSpPr>
          <p:cNvPr id="1484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84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>
                <a:latin typeface="Times New Roman" panose="02020603050405020304" pitchFamily="18" charset="0"/>
              </a:rPr>
              <a:t>Morgan Kaufmann Publishers</a:t>
            </a:r>
          </a:p>
        </p:txBody>
      </p:sp>
      <p:sp>
        <p:nvSpPr>
          <p:cNvPr id="149507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BBB56A08-A410-4373-B7CE-D48667C321E9}" type="datetime3">
              <a:rPr lang="en-AU" altLang="en-US" smtClean="0">
                <a:latin typeface="Times New Roman" panose="02020603050405020304" pitchFamily="18" charset="0"/>
              </a:rPr>
              <a:pPr/>
              <a:t>26 September, 2016</a:t>
            </a:fld>
            <a:endParaRPr lang="en-AU" altLang="en-US">
              <a:latin typeface="Times New Roman" panose="02020603050405020304" pitchFamily="18" charset="0"/>
            </a:endParaRPr>
          </a:p>
        </p:txBody>
      </p:sp>
      <p:sp>
        <p:nvSpPr>
          <p:cNvPr id="149508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>
                <a:latin typeface="Times New Roman" panose="02020603050405020304" pitchFamily="18" charset="0"/>
              </a:rPr>
              <a:t>Chapter 5 — Large and Fast: Exploiting Memory Hierarchy</a:t>
            </a:r>
          </a:p>
        </p:txBody>
      </p:sp>
      <p:sp>
        <p:nvSpPr>
          <p:cNvPr id="14950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A9319373-AE53-4FEC-A1F7-B6DA55444857}" type="slidenum">
              <a:rPr lang="en-AU" altLang="en-US">
                <a:latin typeface="Times New Roman" panose="02020603050405020304" pitchFamily="18" charset="0"/>
              </a:rPr>
              <a:pPr/>
              <a:t>39</a:t>
            </a:fld>
            <a:endParaRPr lang="en-AU" altLang="en-US">
              <a:latin typeface="Times New Roman" panose="02020603050405020304" pitchFamily="18" charset="0"/>
            </a:endParaRPr>
          </a:p>
        </p:txBody>
      </p:sp>
      <p:sp>
        <p:nvSpPr>
          <p:cNvPr id="1495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951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>
                <a:latin typeface="Times New Roman" panose="02020603050405020304" pitchFamily="18" charset="0"/>
              </a:rPr>
              <a:t>Morgan Kaufmann Publishers</a:t>
            </a:r>
          </a:p>
        </p:txBody>
      </p:sp>
      <p:sp>
        <p:nvSpPr>
          <p:cNvPr id="150531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0A88C29F-A55C-4C43-9128-F23AF40BAA74}" type="datetime3">
              <a:rPr lang="en-AU" altLang="en-US" smtClean="0">
                <a:latin typeface="Times New Roman" panose="02020603050405020304" pitchFamily="18" charset="0"/>
              </a:rPr>
              <a:pPr/>
              <a:t>26 September, 2016</a:t>
            </a:fld>
            <a:endParaRPr lang="en-AU" altLang="en-US">
              <a:latin typeface="Times New Roman" panose="02020603050405020304" pitchFamily="18" charset="0"/>
            </a:endParaRPr>
          </a:p>
        </p:txBody>
      </p:sp>
      <p:sp>
        <p:nvSpPr>
          <p:cNvPr id="150532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>
                <a:latin typeface="Times New Roman" panose="02020603050405020304" pitchFamily="18" charset="0"/>
              </a:rPr>
              <a:t>Chapter 5 — Large and Fast: Exploiting Memory Hierarchy</a:t>
            </a:r>
          </a:p>
        </p:txBody>
      </p:sp>
      <p:sp>
        <p:nvSpPr>
          <p:cNvPr id="15053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E1C6E4AE-5103-418F-A9D8-B679E744E27D}" type="slidenum">
              <a:rPr lang="en-AU" altLang="en-US">
                <a:latin typeface="Times New Roman" panose="02020603050405020304" pitchFamily="18" charset="0"/>
              </a:rPr>
              <a:pPr/>
              <a:t>40</a:t>
            </a:fld>
            <a:endParaRPr lang="en-AU" altLang="en-US">
              <a:latin typeface="Times New Roman" panose="02020603050405020304" pitchFamily="18" charset="0"/>
            </a:endParaRPr>
          </a:p>
        </p:txBody>
      </p:sp>
      <p:sp>
        <p:nvSpPr>
          <p:cNvPr id="1505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053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>
                <a:latin typeface="Times New Roman" panose="02020603050405020304" pitchFamily="18" charset="0"/>
              </a:rPr>
              <a:t>Morgan Kaufmann Publishers</a:t>
            </a:r>
          </a:p>
        </p:txBody>
      </p:sp>
      <p:sp>
        <p:nvSpPr>
          <p:cNvPr id="151555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15259809-894A-4AE7-99E9-DC15F1DC520D}" type="datetime3">
              <a:rPr lang="en-AU" altLang="en-US" smtClean="0">
                <a:latin typeface="Times New Roman" panose="02020603050405020304" pitchFamily="18" charset="0"/>
              </a:rPr>
              <a:pPr/>
              <a:t>26 September, 2016</a:t>
            </a:fld>
            <a:endParaRPr lang="en-AU" altLang="en-US">
              <a:latin typeface="Times New Roman" panose="02020603050405020304" pitchFamily="18" charset="0"/>
            </a:endParaRPr>
          </a:p>
        </p:txBody>
      </p:sp>
      <p:sp>
        <p:nvSpPr>
          <p:cNvPr id="151556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>
                <a:latin typeface="Times New Roman" panose="02020603050405020304" pitchFamily="18" charset="0"/>
              </a:rPr>
              <a:t>Chapter 5 — Large and Fast: Exploiting Memory Hierarchy</a:t>
            </a:r>
          </a:p>
        </p:txBody>
      </p:sp>
      <p:sp>
        <p:nvSpPr>
          <p:cNvPr id="15155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E586AE7D-B0D7-4780-B95F-D5AF48C2A28E}" type="slidenum">
              <a:rPr lang="en-AU" altLang="en-US">
                <a:latin typeface="Times New Roman" panose="02020603050405020304" pitchFamily="18" charset="0"/>
              </a:rPr>
              <a:pPr/>
              <a:t>41</a:t>
            </a:fld>
            <a:endParaRPr lang="en-AU" altLang="en-US">
              <a:latin typeface="Times New Roman" panose="02020603050405020304" pitchFamily="18" charset="0"/>
            </a:endParaRPr>
          </a:p>
        </p:txBody>
      </p:sp>
      <p:sp>
        <p:nvSpPr>
          <p:cNvPr id="1515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155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>
                <a:latin typeface="Times New Roman" panose="02020603050405020304" pitchFamily="18" charset="0"/>
              </a:rPr>
              <a:t>Morgan Kaufmann Publishers</a:t>
            </a:r>
          </a:p>
        </p:txBody>
      </p:sp>
      <p:sp>
        <p:nvSpPr>
          <p:cNvPr id="152579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D182F70F-4CA6-4FC3-B144-9E87F4F863D0}" type="datetime3">
              <a:rPr lang="en-AU" altLang="en-US" smtClean="0">
                <a:latin typeface="Times New Roman" panose="02020603050405020304" pitchFamily="18" charset="0"/>
              </a:rPr>
              <a:pPr/>
              <a:t>26 September, 2016</a:t>
            </a:fld>
            <a:endParaRPr lang="en-AU" altLang="en-US">
              <a:latin typeface="Times New Roman" panose="02020603050405020304" pitchFamily="18" charset="0"/>
            </a:endParaRPr>
          </a:p>
        </p:txBody>
      </p:sp>
      <p:sp>
        <p:nvSpPr>
          <p:cNvPr id="152580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>
                <a:latin typeface="Times New Roman" panose="02020603050405020304" pitchFamily="18" charset="0"/>
              </a:rPr>
              <a:t>Chapter 5 — Large and Fast: Exploiting Memory Hierarchy</a:t>
            </a:r>
          </a:p>
        </p:txBody>
      </p:sp>
      <p:sp>
        <p:nvSpPr>
          <p:cNvPr id="1525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59CD55C6-EF0C-44EB-BEDD-F9DE87357097}" type="slidenum">
              <a:rPr lang="en-AU" altLang="en-US">
                <a:latin typeface="Times New Roman" panose="02020603050405020304" pitchFamily="18" charset="0"/>
              </a:rPr>
              <a:pPr/>
              <a:t>42</a:t>
            </a:fld>
            <a:endParaRPr lang="en-AU" altLang="en-US">
              <a:latin typeface="Times New Roman" panose="02020603050405020304" pitchFamily="18" charset="0"/>
            </a:endParaRPr>
          </a:p>
        </p:txBody>
      </p:sp>
      <p:sp>
        <p:nvSpPr>
          <p:cNvPr id="1525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25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>
                <a:latin typeface="Times New Roman" panose="02020603050405020304" pitchFamily="18" charset="0"/>
              </a:rPr>
              <a:t>Morgan Kaufmann Publishers</a:t>
            </a:r>
          </a:p>
        </p:txBody>
      </p:sp>
      <p:sp>
        <p:nvSpPr>
          <p:cNvPr id="153603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36E5DE06-274B-4D9D-8F93-DC0972855954}" type="datetime3">
              <a:rPr lang="en-AU" altLang="en-US" smtClean="0">
                <a:latin typeface="Times New Roman" panose="02020603050405020304" pitchFamily="18" charset="0"/>
              </a:rPr>
              <a:pPr/>
              <a:t>26 September, 2016</a:t>
            </a:fld>
            <a:endParaRPr lang="en-AU" altLang="en-US">
              <a:latin typeface="Times New Roman" panose="02020603050405020304" pitchFamily="18" charset="0"/>
            </a:endParaRPr>
          </a:p>
        </p:txBody>
      </p:sp>
      <p:sp>
        <p:nvSpPr>
          <p:cNvPr id="153604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>
                <a:latin typeface="Times New Roman" panose="02020603050405020304" pitchFamily="18" charset="0"/>
              </a:rPr>
              <a:t>Chapter 5 — Large and Fast: Exploiting Memory Hierarchy</a:t>
            </a:r>
          </a:p>
        </p:txBody>
      </p:sp>
      <p:sp>
        <p:nvSpPr>
          <p:cNvPr id="15360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A2AAC124-8084-4AF6-B3E0-C10478715A31}" type="slidenum">
              <a:rPr lang="en-AU" altLang="en-US">
                <a:latin typeface="Times New Roman" panose="02020603050405020304" pitchFamily="18" charset="0"/>
              </a:rPr>
              <a:pPr/>
              <a:t>43</a:t>
            </a:fld>
            <a:endParaRPr lang="en-AU" altLang="en-US">
              <a:latin typeface="Times New Roman" panose="02020603050405020304" pitchFamily="18" charset="0"/>
            </a:endParaRPr>
          </a:p>
        </p:txBody>
      </p:sp>
      <p:sp>
        <p:nvSpPr>
          <p:cNvPr id="1536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>
                <a:latin typeface="Times New Roman" panose="02020603050405020304" pitchFamily="18" charset="0"/>
              </a:rPr>
              <a:t>Morgan Kaufmann Publishers</a:t>
            </a:r>
          </a:p>
        </p:txBody>
      </p:sp>
      <p:sp>
        <p:nvSpPr>
          <p:cNvPr id="154627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615F22EE-B97E-46D0-B72E-9CC7C04E0A96}" type="datetime3">
              <a:rPr lang="en-AU" altLang="en-US" smtClean="0">
                <a:latin typeface="Times New Roman" panose="02020603050405020304" pitchFamily="18" charset="0"/>
              </a:rPr>
              <a:pPr/>
              <a:t>26 September, 2016</a:t>
            </a:fld>
            <a:endParaRPr lang="en-AU" altLang="en-US">
              <a:latin typeface="Times New Roman" panose="02020603050405020304" pitchFamily="18" charset="0"/>
            </a:endParaRPr>
          </a:p>
        </p:txBody>
      </p:sp>
      <p:sp>
        <p:nvSpPr>
          <p:cNvPr id="154628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>
                <a:latin typeface="Times New Roman" panose="02020603050405020304" pitchFamily="18" charset="0"/>
              </a:rPr>
              <a:t>Chapter 5 — Large and Fast: Exploiting Memory Hierarchy</a:t>
            </a:r>
          </a:p>
        </p:txBody>
      </p:sp>
      <p:sp>
        <p:nvSpPr>
          <p:cNvPr id="1546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8A97D4F4-E21B-41F4-ACC5-493276577329}" type="slidenum">
              <a:rPr lang="en-AU" altLang="en-US">
                <a:latin typeface="Times New Roman" panose="02020603050405020304" pitchFamily="18" charset="0"/>
              </a:rPr>
              <a:pPr/>
              <a:t>44</a:t>
            </a:fld>
            <a:endParaRPr lang="en-AU" altLang="en-US">
              <a:latin typeface="Times New Roman" panose="02020603050405020304" pitchFamily="18" charset="0"/>
            </a:endParaRPr>
          </a:p>
        </p:txBody>
      </p:sp>
      <p:sp>
        <p:nvSpPr>
          <p:cNvPr id="1546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46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>
                <a:latin typeface="Times New Roman" panose="02020603050405020304" pitchFamily="18" charset="0"/>
              </a:rPr>
              <a:t>Morgan Kaufmann Publishers</a:t>
            </a:r>
          </a:p>
        </p:txBody>
      </p:sp>
      <p:sp>
        <p:nvSpPr>
          <p:cNvPr id="156675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7517BF59-E96A-43E6-9CB4-8AADFEE544DD}" type="datetime3">
              <a:rPr lang="en-AU" altLang="en-US" smtClean="0">
                <a:latin typeface="Times New Roman" panose="02020603050405020304" pitchFamily="18" charset="0"/>
              </a:rPr>
              <a:pPr/>
              <a:t>26 September, 2016</a:t>
            </a:fld>
            <a:endParaRPr lang="en-AU" altLang="en-US">
              <a:latin typeface="Times New Roman" panose="02020603050405020304" pitchFamily="18" charset="0"/>
            </a:endParaRPr>
          </a:p>
        </p:txBody>
      </p:sp>
      <p:sp>
        <p:nvSpPr>
          <p:cNvPr id="156676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>
                <a:latin typeface="Times New Roman" panose="02020603050405020304" pitchFamily="18" charset="0"/>
              </a:rPr>
              <a:t>Chapter 5 — Large and Fast: Exploiting Memory Hierarchy</a:t>
            </a:r>
          </a:p>
        </p:txBody>
      </p:sp>
      <p:sp>
        <p:nvSpPr>
          <p:cNvPr id="15667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5BBFF1F1-5376-46E9-86D0-F088DF319DB4}" type="slidenum">
              <a:rPr lang="en-AU" altLang="en-US">
                <a:latin typeface="Times New Roman" panose="02020603050405020304" pitchFamily="18" charset="0"/>
              </a:rPr>
              <a:pPr/>
              <a:t>45</a:t>
            </a:fld>
            <a:endParaRPr lang="en-AU" altLang="en-US">
              <a:latin typeface="Times New Roman" panose="02020603050405020304" pitchFamily="18" charset="0"/>
            </a:endParaRPr>
          </a:p>
        </p:txBody>
      </p:sp>
      <p:sp>
        <p:nvSpPr>
          <p:cNvPr id="1566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667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>
                <a:latin typeface="Times New Roman" panose="02020603050405020304" pitchFamily="18" charset="0"/>
              </a:rPr>
              <a:t>Morgan Kaufmann Publishers</a:t>
            </a:r>
          </a:p>
        </p:txBody>
      </p:sp>
      <p:sp>
        <p:nvSpPr>
          <p:cNvPr id="157699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82D6CC5F-B4EB-4C6B-9659-154F504C3B6A}" type="datetime3">
              <a:rPr lang="en-AU" altLang="en-US" smtClean="0">
                <a:latin typeface="Times New Roman" panose="02020603050405020304" pitchFamily="18" charset="0"/>
              </a:rPr>
              <a:pPr/>
              <a:t>26 September, 2016</a:t>
            </a:fld>
            <a:endParaRPr lang="en-AU" altLang="en-US">
              <a:latin typeface="Times New Roman" panose="02020603050405020304" pitchFamily="18" charset="0"/>
            </a:endParaRPr>
          </a:p>
        </p:txBody>
      </p:sp>
      <p:sp>
        <p:nvSpPr>
          <p:cNvPr id="157700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>
                <a:latin typeface="Times New Roman" panose="02020603050405020304" pitchFamily="18" charset="0"/>
              </a:rPr>
              <a:t>Chapter 5 — Large and Fast: Exploiting Memory Hierarchy</a:t>
            </a:r>
          </a:p>
        </p:txBody>
      </p:sp>
      <p:sp>
        <p:nvSpPr>
          <p:cNvPr id="15770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E91E4877-66D7-4AD2-86F5-5D6BEBAFEA3A}" type="slidenum">
              <a:rPr lang="en-AU" altLang="en-US">
                <a:latin typeface="Times New Roman" panose="02020603050405020304" pitchFamily="18" charset="0"/>
              </a:rPr>
              <a:pPr/>
              <a:t>47</a:t>
            </a:fld>
            <a:endParaRPr lang="en-AU" altLang="en-US">
              <a:latin typeface="Times New Roman" panose="02020603050405020304" pitchFamily="18" charset="0"/>
            </a:endParaRPr>
          </a:p>
        </p:txBody>
      </p:sp>
      <p:sp>
        <p:nvSpPr>
          <p:cNvPr id="1577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770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>
                <a:latin typeface="Times New Roman" panose="02020603050405020304" pitchFamily="18" charset="0"/>
              </a:rPr>
              <a:t>Morgan Kaufmann Publishers</a:t>
            </a:r>
          </a:p>
        </p:txBody>
      </p:sp>
      <p:sp>
        <p:nvSpPr>
          <p:cNvPr id="158723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C1BBC856-D9CF-407B-ABFD-86E69E365710}" type="datetime3">
              <a:rPr lang="en-AU" altLang="en-US" smtClean="0">
                <a:latin typeface="Times New Roman" panose="02020603050405020304" pitchFamily="18" charset="0"/>
              </a:rPr>
              <a:pPr/>
              <a:t>26 September, 2016</a:t>
            </a:fld>
            <a:endParaRPr lang="en-AU" altLang="en-US">
              <a:latin typeface="Times New Roman" panose="02020603050405020304" pitchFamily="18" charset="0"/>
            </a:endParaRPr>
          </a:p>
        </p:txBody>
      </p:sp>
      <p:sp>
        <p:nvSpPr>
          <p:cNvPr id="158724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>
                <a:latin typeface="Times New Roman" panose="02020603050405020304" pitchFamily="18" charset="0"/>
              </a:rPr>
              <a:t>Chapter 5 — Large and Fast: Exploiting Memory Hierarchy</a:t>
            </a:r>
          </a:p>
        </p:txBody>
      </p:sp>
      <p:sp>
        <p:nvSpPr>
          <p:cNvPr id="15872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2AA0729B-F9AD-466E-A2A3-601233411802}" type="slidenum">
              <a:rPr lang="en-AU" altLang="en-US">
                <a:latin typeface="Times New Roman" panose="02020603050405020304" pitchFamily="18" charset="0"/>
              </a:rPr>
              <a:pPr/>
              <a:t>48</a:t>
            </a:fld>
            <a:endParaRPr lang="en-AU" altLang="en-US">
              <a:latin typeface="Times New Roman" panose="02020603050405020304" pitchFamily="18" charset="0"/>
            </a:endParaRPr>
          </a:p>
        </p:txBody>
      </p:sp>
      <p:sp>
        <p:nvSpPr>
          <p:cNvPr id="1587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872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6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>
                <a:latin typeface="Times New Roman" panose="02020603050405020304" pitchFamily="18" charset="0"/>
              </a:rPr>
              <a:t>Morgan Kaufmann Publishers</a:t>
            </a:r>
          </a:p>
        </p:txBody>
      </p:sp>
      <p:sp>
        <p:nvSpPr>
          <p:cNvPr id="159747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847FA3F6-E9BF-4CF4-A286-8C281F379F17}" type="datetime3">
              <a:rPr lang="en-AU" altLang="en-US" smtClean="0">
                <a:latin typeface="Times New Roman" panose="02020603050405020304" pitchFamily="18" charset="0"/>
              </a:rPr>
              <a:pPr/>
              <a:t>26 September, 2016</a:t>
            </a:fld>
            <a:endParaRPr lang="en-AU" altLang="en-US">
              <a:latin typeface="Times New Roman" panose="02020603050405020304" pitchFamily="18" charset="0"/>
            </a:endParaRPr>
          </a:p>
        </p:txBody>
      </p:sp>
      <p:sp>
        <p:nvSpPr>
          <p:cNvPr id="159748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>
                <a:latin typeface="Times New Roman" panose="02020603050405020304" pitchFamily="18" charset="0"/>
              </a:rPr>
              <a:t>Chapter 5 — Large and Fast: Exploiting Memory Hierarchy</a:t>
            </a:r>
          </a:p>
        </p:txBody>
      </p:sp>
      <p:sp>
        <p:nvSpPr>
          <p:cNvPr id="15974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FED9E87A-FA9A-4A3C-9D30-5E797621638F}" type="slidenum">
              <a:rPr lang="en-AU" altLang="en-US">
                <a:latin typeface="Times New Roman" panose="02020603050405020304" pitchFamily="18" charset="0"/>
              </a:rPr>
              <a:pPr/>
              <a:t>49</a:t>
            </a:fld>
            <a:endParaRPr lang="en-AU" altLang="en-US">
              <a:latin typeface="Times New Roman" panose="02020603050405020304" pitchFamily="18" charset="0"/>
            </a:endParaRPr>
          </a:p>
        </p:txBody>
      </p:sp>
      <p:sp>
        <p:nvSpPr>
          <p:cNvPr id="1597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975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>
                <a:latin typeface="Times New Roman" panose="02020603050405020304" pitchFamily="18" charset="0"/>
              </a:rPr>
              <a:t>Morgan Kaufmann Publishers</a:t>
            </a:r>
          </a:p>
        </p:txBody>
      </p:sp>
      <p:sp>
        <p:nvSpPr>
          <p:cNvPr id="160771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782344C2-7DEF-48B3-992F-450E69CD115F}" type="datetime3">
              <a:rPr lang="en-AU" altLang="en-US" smtClean="0">
                <a:latin typeface="Times New Roman" panose="02020603050405020304" pitchFamily="18" charset="0"/>
              </a:rPr>
              <a:pPr/>
              <a:t>26 September, 2016</a:t>
            </a:fld>
            <a:endParaRPr lang="en-AU" altLang="en-US">
              <a:latin typeface="Times New Roman" panose="02020603050405020304" pitchFamily="18" charset="0"/>
            </a:endParaRPr>
          </a:p>
        </p:txBody>
      </p:sp>
      <p:sp>
        <p:nvSpPr>
          <p:cNvPr id="160772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>
                <a:latin typeface="Times New Roman" panose="02020603050405020304" pitchFamily="18" charset="0"/>
              </a:rPr>
              <a:t>Chapter 5 — Large and Fast: Exploiting Memory Hierarchy</a:t>
            </a:r>
          </a:p>
        </p:txBody>
      </p:sp>
      <p:sp>
        <p:nvSpPr>
          <p:cNvPr id="16077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2A20FD85-7759-4FFF-B686-DA10F80F6C5D}" type="slidenum">
              <a:rPr lang="en-AU" altLang="en-US">
                <a:latin typeface="Times New Roman" panose="02020603050405020304" pitchFamily="18" charset="0"/>
              </a:rPr>
              <a:pPr/>
              <a:t>50</a:t>
            </a:fld>
            <a:endParaRPr lang="en-AU" altLang="en-US">
              <a:latin typeface="Times New Roman" panose="02020603050405020304" pitchFamily="18" charset="0"/>
            </a:endParaRPr>
          </a:p>
        </p:txBody>
      </p:sp>
      <p:sp>
        <p:nvSpPr>
          <p:cNvPr id="1607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077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>
                <a:latin typeface="Times New Roman" panose="02020603050405020304" pitchFamily="18" charset="0"/>
              </a:rPr>
              <a:t>Morgan Kaufmann Publishers</a:t>
            </a:r>
          </a:p>
        </p:txBody>
      </p:sp>
      <p:sp>
        <p:nvSpPr>
          <p:cNvPr id="161795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099D6232-95DD-4B52-B9F8-987A9F9C99C3}" type="datetime3">
              <a:rPr lang="en-AU" altLang="en-US" smtClean="0">
                <a:latin typeface="Times New Roman" panose="02020603050405020304" pitchFamily="18" charset="0"/>
              </a:rPr>
              <a:pPr/>
              <a:t>26 September, 2016</a:t>
            </a:fld>
            <a:endParaRPr lang="en-AU" altLang="en-US">
              <a:latin typeface="Times New Roman" panose="02020603050405020304" pitchFamily="18" charset="0"/>
            </a:endParaRPr>
          </a:p>
        </p:txBody>
      </p:sp>
      <p:sp>
        <p:nvSpPr>
          <p:cNvPr id="161796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>
                <a:latin typeface="Times New Roman" panose="02020603050405020304" pitchFamily="18" charset="0"/>
              </a:rPr>
              <a:t>Chapter 5 — Large and Fast: Exploiting Memory Hierarchy</a:t>
            </a:r>
          </a:p>
        </p:txBody>
      </p:sp>
      <p:sp>
        <p:nvSpPr>
          <p:cNvPr id="16179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A15FCA72-AFF5-4E94-B398-FE0073B71DE4}" type="slidenum">
              <a:rPr lang="en-AU" altLang="en-US">
                <a:latin typeface="Times New Roman" panose="02020603050405020304" pitchFamily="18" charset="0"/>
              </a:rPr>
              <a:pPr/>
              <a:t>51</a:t>
            </a:fld>
            <a:endParaRPr lang="en-AU" altLang="en-US">
              <a:latin typeface="Times New Roman" panose="02020603050405020304" pitchFamily="18" charset="0"/>
            </a:endParaRPr>
          </a:p>
        </p:txBody>
      </p:sp>
      <p:sp>
        <p:nvSpPr>
          <p:cNvPr id="1617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17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98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>
                <a:latin typeface="Times New Roman" panose="02020603050405020304" pitchFamily="18" charset="0"/>
              </a:rPr>
              <a:t>Morgan Kaufmann Publishers</a:t>
            </a:r>
          </a:p>
        </p:txBody>
      </p:sp>
      <p:sp>
        <p:nvSpPr>
          <p:cNvPr id="183299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25A23D83-2B31-445F-87CA-0229B571EAAD}" type="datetime3">
              <a:rPr lang="en-AU" altLang="en-US" smtClean="0">
                <a:latin typeface="Times New Roman" panose="02020603050405020304" pitchFamily="18" charset="0"/>
              </a:rPr>
              <a:pPr/>
              <a:t>26 September, 2016</a:t>
            </a:fld>
            <a:endParaRPr lang="en-AU" altLang="en-US">
              <a:latin typeface="Times New Roman" panose="02020603050405020304" pitchFamily="18" charset="0"/>
            </a:endParaRPr>
          </a:p>
        </p:txBody>
      </p:sp>
      <p:sp>
        <p:nvSpPr>
          <p:cNvPr id="183300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>
                <a:latin typeface="Times New Roman" panose="02020603050405020304" pitchFamily="18" charset="0"/>
              </a:rPr>
              <a:t>Chapter 5 — Large and Fast: Exploiting Memory Hierarchy</a:t>
            </a:r>
          </a:p>
        </p:txBody>
      </p:sp>
      <p:sp>
        <p:nvSpPr>
          <p:cNvPr id="18330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A73FC58C-4436-43AF-9D53-9C4B59F7CE52}" type="slidenum">
              <a:rPr lang="en-AU" altLang="en-US">
                <a:latin typeface="Times New Roman" panose="02020603050405020304" pitchFamily="18" charset="0"/>
              </a:rPr>
              <a:pPr/>
              <a:t>58</a:t>
            </a:fld>
            <a:endParaRPr lang="en-AU" altLang="en-US">
              <a:latin typeface="Times New Roman" panose="02020603050405020304" pitchFamily="18" charset="0"/>
            </a:endParaRPr>
          </a:p>
        </p:txBody>
      </p:sp>
      <p:sp>
        <p:nvSpPr>
          <p:cNvPr id="1833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330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>
                <a:latin typeface="Times New Roman" panose="02020603050405020304" pitchFamily="18" charset="0"/>
              </a:rPr>
              <a:t>Morgan Kaufmann Publishers</a:t>
            </a:r>
          </a:p>
        </p:txBody>
      </p:sp>
      <p:sp>
        <p:nvSpPr>
          <p:cNvPr id="165891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357DE375-C0ED-4480-9FCA-1CC1049F98DF}" type="datetime3">
              <a:rPr lang="en-AU" altLang="en-US" smtClean="0">
                <a:latin typeface="Times New Roman" panose="02020603050405020304" pitchFamily="18" charset="0"/>
              </a:rPr>
              <a:pPr/>
              <a:t>26 September, 2016</a:t>
            </a:fld>
            <a:endParaRPr lang="en-AU" altLang="en-US">
              <a:latin typeface="Times New Roman" panose="02020603050405020304" pitchFamily="18" charset="0"/>
            </a:endParaRPr>
          </a:p>
        </p:txBody>
      </p:sp>
      <p:sp>
        <p:nvSpPr>
          <p:cNvPr id="165892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>
                <a:latin typeface="Times New Roman" panose="02020603050405020304" pitchFamily="18" charset="0"/>
              </a:rPr>
              <a:t>Chapter 5 — Large and Fast: Exploiting Memory Hierarchy</a:t>
            </a:r>
          </a:p>
        </p:txBody>
      </p:sp>
      <p:sp>
        <p:nvSpPr>
          <p:cNvPr id="16589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E30E7B77-0518-4B95-BE52-283BA169AEBD}" type="slidenum">
              <a:rPr lang="en-AU" altLang="en-US">
                <a:latin typeface="Times New Roman" panose="02020603050405020304" pitchFamily="18" charset="0"/>
              </a:rPr>
              <a:pPr/>
              <a:t>59</a:t>
            </a:fld>
            <a:endParaRPr lang="en-AU" altLang="en-US">
              <a:latin typeface="Times New Roman" panose="02020603050405020304" pitchFamily="18" charset="0"/>
            </a:endParaRPr>
          </a:p>
        </p:txBody>
      </p:sp>
      <p:sp>
        <p:nvSpPr>
          <p:cNvPr id="1658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589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4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>
                <a:latin typeface="Times New Roman" panose="02020603050405020304" pitchFamily="18" charset="0"/>
              </a:rPr>
              <a:t>Morgan Kaufmann Publishers</a:t>
            </a:r>
          </a:p>
        </p:txBody>
      </p:sp>
      <p:sp>
        <p:nvSpPr>
          <p:cNvPr id="166915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2BC10D2B-D921-45C9-B925-076624574CB2}" type="datetime3">
              <a:rPr lang="en-AU" altLang="en-US" smtClean="0">
                <a:latin typeface="Times New Roman" panose="02020603050405020304" pitchFamily="18" charset="0"/>
              </a:rPr>
              <a:pPr/>
              <a:t>26 September, 2016</a:t>
            </a:fld>
            <a:endParaRPr lang="en-AU" altLang="en-US">
              <a:latin typeface="Times New Roman" panose="02020603050405020304" pitchFamily="18" charset="0"/>
            </a:endParaRPr>
          </a:p>
        </p:txBody>
      </p:sp>
      <p:sp>
        <p:nvSpPr>
          <p:cNvPr id="166916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>
                <a:latin typeface="Times New Roman" panose="02020603050405020304" pitchFamily="18" charset="0"/>
              </a:rPr>
              <a:t>Chapter 5 — Large and Fast: Exploiting Memory Hierarchy</a:t>
            </a:r>
          </a:p>
        </p:txBody>
      </p:sp>
      <p:sp>
        <p:nvSpPr>
          <p:cNvPr id="16691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3F0E8CAB-5641-4A26-874B-496C1F4C5BEE}" type="slidenum">
              <a:rPr lang="en-AU" altLang="en-US">
                <a:latin typeface="Times New Roman" panose="02020603050405020304" pitchFamily="18" charset="0"/>
              </a:rPr>
              <a:pPr/>
              <a:t>60</a:t>
            </a:fld>
            <a:endParaRPr lang="en-AU" altLang="en-US">
              <a:latin typeface="Times New Roman" panose="02020603050405020304" pitchFamily="18" charset="0"/>
            </a:endParaRPr>
          </a:p>
        </p:txBody>
      </p:sp>
      <p:sp>
        <p:nvSpPr>
          <p:cNvPr id="1669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69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>
                <a:latin typeface="Times New Roman" panose="02020603050405020304" pitchFamily="18" charset="0"/>
              </a:rPr>
              <a:t>Morgan Kaufmann Publishers</a:t>
            </a:r>
          </a:p>
        </p:txBody>
      </p:sp>
      <p:sp>
        <p:nvSpPr>
          <p:cNvPr id="167939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C9B2733B-48F5-428A-82A9-213AE1F195A1}" type="datetime3">
              <a:rPr lang="en-AU" altLang="en-US" smtClean="0">
                <a:latin typeface="Times New Roman" panose="02020603050405020304" pitchFamily="18" charset="0"/>
              </a:rPr>
              <a:pPr/>
              <a:t>26 September, 2016</a:t>
            </a:fld>
            <a:endParaRPr lang="en-AU" altLang="en-US">
              <a:latin typeface="Times New Roman" panose="02020603050405020304" pitchFamily="18" charset="0"/>
            </a:endParaRPr>
          </a:p>
        </p:txBody>
      </p:sp>
      <p:sp>
        <p:nvSpPr>
          <p:cNvPr id="167940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>
                <a:latin typeface="Times New Roman" panose="02020603050405020304" pitchFamily="18" charset="0"/>
              </a:rPr>
              <a:t>Chapter 5 — Large and Fast: Exploiting Memory Hierarchy</a:t>
            </a:r>
          </a:p>
        </p:txBody>
      </p:sp>
      <p:sp>
        <p:nvSpPr>
          <p:cNvPr id="16794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30178D70-CD49-4618-99AE-4C2481051160}" type="slidenum">
              <a:rPr lang="en-AU" altLang="en-US">
                <a:latin typeface="Times New Roman" panose="02020603050405020304" pitchFamily="18" charset="0"/>
              </a:rPr>
              <a:pPr/>
              <a:t>61</a:t>
            </a:fld>
            <a:endParaRPr lang="en-AU" altLang="en-US">
              <a:latin typeface="Times New Roman" panose="02020603050405020304" pitchFamily="18" charset="0"/>
            </a:endParaRPr>
          </a:p>
        </p:txBody>
      </p:sp>
      <p:sp>
        <p:nvSpPr>
          <p:cNvPr id="1679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794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2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>
                <a:latin typeface="Times New Roman" panose="02020603050405020304" pitchFamily="18" charset="0"/>
              </a:rPr>
              <a:t>Morgan Kaufmann Publishers</a:t>
            </a:r>
          </a:p>
        </p:txBody>
      </p:sp>
      <p:sp>
        <p:nvSpPr>
          <p:cNvPr id="168963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CAD2C4A0-436E-40E4-9FE2-991B0E5D384F}" type="datetime3">
              <a:rPr lang="en-AU" altLang="en-US" smtClean="0">
                <a:latin typeface="Times New Roman" panose="02020603050405020304" pitchFamily="18" charset="0"/>
              </a:rPr>
              <a:pPr/>
              <a:t>26 September, 2016</a:t>
            </a:fld>
            <a:endParaRPr lang="en-AU" altLang="en-US">
              <a:latin typeface="Times New Roman" panose="02020603050405020304" pitchFamily="18" charset="0"/>
            </a:endParaRPr>
          </a:p>
        </p:txBody>
      </p:sp>
      <p:sp>
        <p:nvSpPr>
          <p:cNvPr id="168964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>
                <a:latin typeface="Times New Roman" panose="02020603050405020304" pitchFamily="18" charset="0"/>
              </a:rPr>
              <a:t>Chapter 5 — Large and Fast: Exploiting Memory Hierarchy</a:t>
            </a:r>
          </a:p>
        </p:txBody>
      </p:sp>
      <p:sp>
        <p:nvSpPr>
          <p:cNvPr id="16896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9F59CF99-03F8-411D-AC88-D5EA4BDD110E}" type="slidenum">
              <a:rPr lang="en-AU" altLang="en-US">
                <a:latin typeface="Times New Roman" panose="02020603050405020304" pitchFamily="18" charset="0"/>
              </a:rPr>
              <a:pPr/>
              <a:t>62</a:t>
            </a:fld>
            <a:endParaRPr lang="en-AU" altLang="en-US">
              <a:latin typeface="Times New Roman" panose="02020603050405020304" pitchFamily="18" charset="0"/>
            </a:endParaRPr>
          </a:p>
        </p:txBody>
      </p:sp>
      <p:sp>
        <p:nvSpPr>
          <p:cNvPr id="1689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96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6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>
                <a:latin typeface="Times New Roman" panose="02020603050405020304" pitchFamily="18" charset="0"/>
              </a:rPr>
              <a:t>Morgan Kaufmann Publishers</a:t>
            </a:r>
          </a:p>
        </p:txBody>
      </p:sp>
      <p:sp>
        <p:nvSpPr>
          <p:cNvPr id="169987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A40A4370-D3BE-4DB0-830D-D3942675515B}" type="datetime3">
              <a:rPr lang="en-AU" altLang="en-US" smtClean="0">
                <a:latin typeface="Times New Roman" panose="02020603050405020304" pitchFamily="18" charset="0"/>
              </a:rPr>
              <a:pPr/>
              <a:t>26 September, 2016</a:t>
            </a:fld>
            <a:endParaRPr lang="en-AU" altLang="en-US">
              <a:latin typeface="Times New Roman" panose="02020603050405020304" pitchFamily="18" charset="0"/>
            </a:endParaRPr>
          </a:p>
        </p:txBody>
      </p:sp>
      <p:sp>
        <p:nvSpPr>
          <p:cNvPr id="169988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>
                <a:latin typeface="Times New Roman" panose="02020603050405020304" pitchFamily="18" charset="0"/>
              </a:rPr>
              <a:t>Chapter 5 — Large and Fast: Exploiting Memory Hierarchy</a:t>
            </a:r>
          </a:p>
        </p:txBody>
      </p:sp>
      <p:sp>
        <p:nvSpPr>
          <p:cNvPr id="16998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CFDCEB6C-6196-4D2F-A49D-685A3225B853}" type="slidenum">
              <a:rPr lang="en-AU" altLang="en-US">
                <a:latin typeface="Times New Roman" panose="02020603050405020304" pitchFamily="18" charset="0"/>
              </a:rPr>
              <a:pPr/>
              <a:t>65</a:t>
            </a:fld>
            <a:endParaRPr lang="en-AU" altLang="en-US">
              <a:latin typeface="Times New Roman" panose="02020603050405020304" pitchFamily="18" charset="0"/>
            </a:endParaRPr>
          </a:p>
        </p:txBody>
      </p:sp>
      <p:sp>
        <p:nvSpPr>
          <p:cNvPr id="1699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999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0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>
                <a:latin typeface="Times New Roman" panose="02020603050405020304" pitchFamily="18" charset="0"/>
              </a:rPr>
              <a:t>Morgan Kaufmann Publishers</a:t>
            </a:r>
          </a:p>
        </p:txBody>
      </p:sp>
      <p:sp>
        <p:nvSpPr>
          <p:cNvPr id="171011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6B811C87-2AEF-4D9C-BA0C-8C548F0A1B88}" type="datetime3">
              <a:rPr lang="en-AU" altLang="en-US" smtClean="0">
                <a:latin typeface="Times New Roman" panose="02020603050405020304" pitchFamily="18" charset="0"/>
              </a:rPr>
              <a:pPr/>
              <a:t>26 September, 2016</a:t>
            </a:fld>
            <a:endParaRPr lang="en-AU" altLang="en-US">
              <a:latin typeface="Times New Roman" panose="02020603050405020304" pitchFamily="18" charset="0"/>
            </a:endParaRPr>
          </a:p>
        </p:txBody>
      </p:sp>
      <p:sp>
        <p:nvSpPr>
          <p:cNvPr id="171012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>
                <a:latin typeface="Times New Roman" panose="02020603050405020304" pitchFamily="18" charset="0"/>
              </a:rPr>
              <a:t>Chapter 5 — Large and Fast: Exploiting Memory Hierarchy</a:t>
            </a:r>
          </a:p>
        </p:txBody>
      </p:sp>
      <p:sp>
        <p:nvSpPr>
          <p:cNvPr id="17101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0ADB8B2F-7868-423F-80A0-38039A1C40F3}" type="slidenum">
              <a:rPr lang="en-AU" altLang="en-US">
                <a:latin typeface="Times New Roman" panose="02020603050405020304" pitchFamily="18" charset="0"/>
              </a:rPr>
              <a:pPr/>
              <a:t>66</a:t>
            </a:fld>
            <a:endParaRPr lang="en-AU" altLang="en-US">
              <a:latin typeface="Times New Roman" panose="02020603050405020304" pitchFamily="18" charset="0"/>
            </a:endParaRPr>
          </a:p>
        </p:txBody>
      </p:sp>
      <p:sp>
        <p:nvSpPr>
          <p:cNvPr id="1710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101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4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>
                <a:latin typeface="Times New Roman" panose="02020603050405020304" pitchFamily="18" charset="0"/>
              </a:rPr>
              <a:t>Morgan Kaufmann Publishers</a:t>
            </a:r>
          </a:p>
        </p:txBody>
      </p:sp>
      <p:sp>
        <p:nvSpPr>
          <p:cNvPr id="172035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E66D4DE7-DBDB-4AD5-B67A-913626F616D9}" type="datetime3">
              <a:rPr lang="en-AU" altLang="en-US" smtClean="0">
                <a:latin typeface="Times New Roman" panose="02020603050405020304" pitchFamily="18" charset="0"/>
              </a:rPr>
              <a:pPr/>
              <a:t>26 September, 2016</a:t>
            </a:fld>
            <a:endParaRPr lang="en-AU" altLang="en-US">
              <a:latin typeface="Times New Roman" panose="02020603050405020304" pitchFamily="18" charset="0"/>
            </a:endParaRPr>
          </a:p>
        </p:txBody>
      </p:sp>
      <p:sp>
        <p:nvSpPr>
          <p:cNvPr id="172036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>
                <a:latin typeface="Times New Roman" panose="02020603050405020304" pitchFamily="18" charset="0"/>
              </a:rPr>
              <a:t>Chapter 5 — Large and Fast: Exploiting Memory Hierarchy</a:t>
            </a:r>
          </a:p>
        </p:txBody>
      </p:sp>
      <p:sp>
        <p:nvSpPr>
          <p:cNvPr id="17203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FA40F155-15B2-419A-BC84-59D39D88A0AC}" type="slidenum">
              <a:rPr lang="en-AU" altLang="en-US">
                <a:latin typeface="Times New Roman" panose="02020603050405020304" pitchFamily="18" charset="0"/>
              </a:rPr>
              <a:pPr/>
              <a:t>67</a:t>
            </a:fld>
            <a:endParaRPr lang="en-AU" altLang="en-US">
              <a:latin typeface="Times New Roman" panose="02020603050405020304" pitchFamily="18" charset="0"/>
            </a:endParaRPr>
          </a:p>
        </p:txBody>
      </p:sp>
      <p:sp>
        <p:nvSpPr>
          <p:cNvPr id="1720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203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>
                <a:latin typeface="Times New Roman" panose="02020603050405020304" pitchFamily="18" charset="0"/>
              </a:rPr>
              <a:t>Morgan Kaufmann Publishers</a:t>
            </a:r>
          </a:p>
        </p:txBody>
      </p:sp>
      <p:sp>
        <p:nvSpPr>
          <p:cNvPr id="173059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A68AA9E1-2B2C-4488-B0F6-650E6B397022}" type="datetime3">
              <a:rPr lang="en-AU" altLang="en-US" smtClean="0">
                <a:latin typeface="Times New Roman" panose="02020603050405020304" pitchFamily="18" charset="0"/>
              </a:rPr>
              <a:pPr/>
              <a:t>26 September, 2016</a:t>
            </a:fld>
            <a:endParaRPr lang="en-AU" altLang="en-US">
              <a:latin typeface="Times New Roman" panose="02020603050405020304" pitchFamily="18" charset="0"/>
            </a:endParaRPr>
          </a:p>
        </p:txBody>
      </p:sp>
      <p:sp>
        <p:nvSpPr>
          <p:cNvPr id="173060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>
                <a:latin typeface="Times New Roman" panose="02020603050405020304" pitchFamily="18" charset="0"/>
              </a:rPr>
              <a:t>Chapter 5 — Large and Fast: Exploiting Memory Hierarchy</a:t>
            </a:r>
          </a:p>
        </p:txBody>
      </p:sp>
      <p:sp>
        <p:nvSpPr>
          <p:cNvPr id="1730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8E3D725E-93D2-4A45-BA2C-DB8A62CEAD17}" type="slidenum">
              <a:rPr lang="en-AU" altLang="en-US">
                <a:latin typeface="Times New Roman" panose="02020603050405020304" pitchFamily="18" charset="0"/>
              </a:rPr>
              <a:pPr/>
              <a:t>68</a:t>
            </a:fld>
            <a:endParaRPr lang="en-AU" altLang="en-US">
              <a:latin typeface="Times New Roman" panose="02020603050405020304" pitchFamily="18" charset="0"/>
            </a:endParaRPr>
          </a:p>
        </p:txBody>
      </p:sp>
      <p:sp>
        <p:nvSpPr>
          <p:cNvPr id="1730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30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2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>
                <a:latin typeface="Times New Roman" panose="02020603050405020304" pitchFamily="18" charset="0"/>
              </a:rPr>
              <a:t>Morgan Kaufmann Publishers</a:t>
            </a:r>
          </a:p>
        </p:txBody>
      </p:sp>
      <p:sp>
        <p:nvSpPr>
          <p:cNvPr id="174083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A50124E4-4A2C-400A-AE8D-9FDD43199666}" type="datetime3">
              <a:rPr lang="en-AU" altLang="en-US" smtClean="0">
                <a:latin typeface="Times New Roman" panose="02020603050405020304" pitchFamily="18" charset="0"/>
              </a:rPr>
              <a:pPr/>
              <a:t>26 September, 2016</a:t>
            </a:fld>
            <a:endParaRPr lang="en-AU" altLang="en-US">
              <a:latin typeface="Times New Roman" panose="02020603050405020304" pitchFamily="18" charset="0"/>
            </a:endParaRPr>
          </a:p>
        </p:txBody>
      </p:sp>
      <p:sp>
        <p:nvSpPr>
          <p:cNvPr id="174084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>
                <a:latin typeface="Times New Roman" panose="02020603050405020304" pitchFamily="18" charset="0"/>
              </a:rPr>
              <a:t>Chapter 5 — Large and Fast: Exploiting Memory Hierarchy</a:t>
            </a:r>
          </a:p>
        </p:txBody>
      </p:sp>
      <p:sp>
        <p:nvSpPr>
          <p:cNvPr id="17408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8A2C8C2A-D42F-4B38-9916-020987767153}" type="slidenum">
              <a:rPr lang="en-AU" altLang="en-US">
                <a:latin typeface="Times New Roman" panose="02020603050405020304" pitchFamily="18" charset="0"/>
              </a:rPr>
              <a:pPr/>
              <a:t>69</a:t>
            </a:fld>
            <a:endParaRPr lang="en-AU" altLang="en-US">
              <a:latin typeface="Times New Roman" panose="02020603050405020304" pitchFamily="18" charset="0"/>
            </a:endParaRPr>
          </a:p>
        </p:txBody>
      </p:sp>
      <p:sp>
        <p:nvSpPr>
          <p:cNvPr id="1740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0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6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>
                <a:latin typeface="Times New Roman" panose="02020603050405020304" pitchFamily="18" charset="0"/>
              </a:rPr>
              <a:t>Morgan Kaufmann Publishers</a:t>
            </a:r>
          </a:p>
        </p:txBody>
      </p:sp>
      <p:sp>
        <p:nvSpPr>
          <p:cNvPr id="175107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3C795DB5-9806-4B2C-B164-51DEB2978B71}" type="datetime3">
              <a:rPr lang="en-AU" altLang="en-US" smtClean="0">
                <a:latin typeface="Times New Roman" panose="02020603050405020304" pitchFamily="18" charset="0"/>
              </a:rPr>
              <a:pPr/>
              <a:t>26 September, 2016</a:t>
            </a:fld>
            <a:endParaRPr lang="en-AU" altLang="en-US">
              <a:latin typeface="Times New Roman" panose="02020603050405020304" pitchFamily="18" charset="0"/>
            </a:endParaRPr>
          </a:p>
        </p:txBody>
      </p:sp>
      <p:sp>
        <p:nvSpPr>
          <p:cNvPr id="175108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>
                <a:latin typeface="Times New Roman" panose="02020603050405020304" pitchFamily="18" charset="0"/>
              </a:rPr>
              <a:t>Chapter 5 — Large and Fast: Exploiting Memory Hierarchy</a:t>
            </a:r>
          </a:p>
        </p:txBody>
      </p:sp>
      <p:sp>
        <p:nvSpPr>
          <p:cNvPr id="17510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0AA937FD-2A3E-4521-A91D-26E0F01DD75B}" type="slidenum">
              <a:rPr lang="en-AU" altLang="en-US">
                <a:latin typeface="Times New Roman" panose="02020603050405020304" pitchFamily="18" charset="0"/>
              </a:rPr>
              <a:pPr/>
              <a:t>70</a:t>
            </a:fld>
            <a:endParaRPr lang="en-AU" altLang="en-US">
              <a:latin typeface="Times New Roman" panose="02020603050405020304" pitchFamily="18" charset="0"/>
            </a:endParaRPr>
          </a:p>
        </p:txBody>
      </p:sp>
      <p:sp>
        <p:nvSpPr>
          <p:cNvPr id="1751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511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0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>
                <a:latin typeface="Times New Roman" panose="02020603050405020304" pitchFamily="18" charset="0"/>
              </a:rPr>
              <a:t>Morgan Kaufmann Publishers</a:t>
            </a:r>
          </a:p>
        </p:txBody>
      </p:sp>
      <p:sp>
        <p:nvSpPr>
          <p:cNvPr id="176131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C68C8AB6-5EC8-4526-A255-4F2672966242}" type="datetime3">
              <a:rPr lang="en-AU" altLang="en-US" smtClean="0">
                <a:latin typeface="Times New Roman" panose="02020603050405020304" pitchFamily="18" charset="0"/>
              </a:rPr>
              <a:pPr/>
              <a:t>26 September, 2016</a:t>
            </a:fld>
            <a:endParaRPr lang="en-AU" altLang="en-US">
              <a:latin typeface="Times New Roman" panose="02020603050405020304" pitchFamily="18" charset="0"/>
            </a:endParaRPr>
          </a:p>
        </p:txBody>
      </p:sp>
      <p:sp>
        <p:nvSpPr>
          <p:cNvPr id="176132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>
                <a:latin typeface="Times New Roman" panose="02020603050405020304" pitchFamily="18" charset="0"/>
              </a:rPr>
              <a:t>Chapter 5 — Large and Fast: Exploiting Memory Hierarchy</a:t>
            </a:r>
          </a:p>
        </p:txBody>
      </p:sp>
      <p:sp>
        <p:nvSpPr>
          <p:cNvPr id="17613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2665B118-0F3A-4437-9567-740073156C17}" type="slidenum">
              <a:rPr lang="en-AU" altLang="en-US">
                <a:latin typeface="Times New Roman" panose="02020603050405020304" pitchFamily="18" charset="0"/>
              </a:rPr>
              <a:pPr/>
              <a:t>71</a:t>
            </a:fld>
            <a:endParaRPr lang="en-AU" altLang="en-US">
              <a:latin typeface="Times New Roman" panose="02020603050405020304" pitchFamily="18" charset="0"/>
            </a:endParaRPr>
          </a:p>
        </p:txBody>
      </p:sp>
      <p:sp>
        <p:nvSpPr>
          <p:cNvPr id="1761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613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4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>
                <a:latin typeface="Times New Roman" panose="02020603050405020304" pitchFamily="18" charset="0"/>
              </a:rPr>
              <a:t>Morgan Kaufmann Publishers</a:t>
            </a:r>
          </a:p>
        </p:txBody>
      </p:sp>
      <p:sp>
        <p:nvSpPr>
          <p:cNvPr id="177155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A32D75D9-54B7-4216-A18E-029F25CC8B43}" type="datetime3">
              <a:rPr lang="en-AU" altLang="en-US" smtClean="0">
                <a:latin typeface="Times New Roman" panose="02020603050405020304" pitchFamily="18" charset="0"/>
              </a:rPr>
              <a:pPr/>
              <a:t>26 September, 2016</a:t>
            </a:fld>
            <a:endParaRPr lang="en-AU" altLang="en-US">
              <a:latin typeface="Times New Roman" panose="02020603050405020304" pitchFamily="18" charset="0"/>
            </a:endParaRPr>
          </a:p>
        </p:txBody>
      </p:sp>
      <p:sp>
        <p:nvSpPr>
          <p:cNvPr id="177156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>
                <a:latin typeface="Times New Roman" panose="02020603050405020304" pitchFamily="18" charset="0"/>
              </a:rPr>
              <a:t>Chapter 5 — Large and Fast: Exploiting Memory Hierarchy</a:t>
            </a:r>
          </a:p>
        </p:txBody>
      </p:sp>
      <p:sp>
        <p:nvSpPr>
          <p:cNvPr id="17715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588792AF-4E42-4271-92C3-FBE2345F2BE2}" type="slidenum">
              <a:rPr lang="en-AU" altLang="en-US">
                <a:latin typeface="Times New Roman" panose="02020603050405020304" pitchFamily="18" charset="0"/>
              </a:rPr>
              <a:pPr/>
              <a:t>72</a:t>
            </a:fld>
            <a:endParaRPr lang="en-AU" altLang="en-US">
              <a:latin typeface="Times New Roman" panose="02020603050405020304" pitchFamily="18" charset="0"/>
            </a:endParaRPr>
          </a:p>
        </p:txBody>
      </p:sp>
      <p:sp>
        <p:nvSpPr>
          <p:cNvPr id="1771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715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78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>
                <a:latin typeface="Times New Roman" panose="02020603050405020304" pitchFamily="18" charset="0"/>
              </a:rPr>
              <a:t>Morgan Kaufmann Publishers</a:t>
            </a:r>
          </a:p>
        </p:txBody>
      </p:sp>
      <p:sp>
        <p:nvSpPr>
          <p:cNvPr id="178179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F6387341-E025-45E5-884D-AC87622A46C9}" type="datetime3">
              <a:rPr lang="en-AU" altLang="en-US" smtClean="0">
                <a:latin typeface="Times New Roman" panose="02020603050405020304" pitchFamily="18" charset="0"/>
              </a:rPr>
              <a:pPr/>
              <a:t>26 September, 2016</a:t>
            </a:fld>
            <a:endParaRPr lang="en-AU" altLang="en-US">
              <a:latin typeface="Times New Roman" panose="02020603050405020304" pitchFamily="18" charset="0"/>
            </a:endParaRPr>
          </a:p>
        </p:txBody>
      </p:sp>
      <p:sp>
        <p:nvSpPr>
          <p:cNvPr id="178180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>
                <a:latin typeface="Times New Roman" panose="02020603050405020304" pitchFamily="18" charset="0"/>
              </a:rPr>
              <a:t>Chapter 5 — Large and Fast: Exploiting Memory Hierarchy</a:t>
            </a:r>
          </a:p>
        </p:txBody>
      </p:sp>
      <p:sp>
        <p:nvSpPr>
          <p:cNvPr id="1781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CFB57004-67CF-4A15-9FB5-7FDBD2846074}" type="slidenum">
              <a:rPr lang="en-AU" altLang="en-US">
                <a:latin typeface="Times New Roman" panose="02020603050405020304" pitchFamily="18" charset="0"/>
              </a:rPr>
              <a:pPr/>
              <a:t>73</a:t>
            </a:fld>
            <a:endParaRPr lang="en-AU" altLang="en-US">
              <a:latin typeface="Times New Roman" panose="02020603050405020304" pitchFamily="18" charset="0"/>
            </a:endParaRPr>
          </a:p>
        </p:txBody>
      </p:sp>
      <p:sp>
        <p:nvSpPr>
          <p:cNvPr id="1781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81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02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>
                <a:latin typeface="Times New Roman" panose="02020603050405020304" pitchFamily="18" charset="0"/>
              </a:rPr>
              <a:t>Morgan Kaufmann Publishers</a:t>
            </a:r>
          </a:p>
        </p:txBody>
      </p:sp>
      <p:sp>
        <p:nvSpPr>
          <p:cNvPr id="179203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E97F8347-778D-44A7-8DD0-ED9B64D510AB}" type="datetime3">
              <a:rPr lang="en-AU" altLang="en-US" smtClean="0">
                <a:latin typeface="Times New Roman" panose="02020603050405020304" pitchFamily="18" charset="0"/>
              </a:rPr>
              <a:pPr/>
              <a:t>26 September, 2016</a:t>
            </a:fld>
            <a:endParaRPr lang="en-AU" altLang="en-US">
              <a:latin typeface="Times New Roman" panose="02020603050405020304" pitchFamily="18" charset="0"/>
            </a:endParaRPr>
          </a:p>
        </p:txBody>
      </p:sp>
      <p:sp>
        <p:nvSpPr>
          <p:cNvPr id="179204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>
                <a:latin typeface="Times New Roman" panose="02020603050405020304" pitchFamily="18" charset="0"/>
              </a:rPr>
              <a:t>Chapter 5 — Large and Fast: Exploiting Memory Hierarchy</a:t>
            </a:r>
          </a:p>
        </p:txBody>
      </p:sp>
      <p:sp>
        <p:nvSpPr>
          <p:cNvPr id="17920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E93EF5AC-5BB2-4319-842F-9E38FD81356E}" type="slidenum">
              <a:rPr lang="en-AU" altLang="en-US">
                <a:latin typeface="Times New Roman" panose="02020603050405020304" pitchFamily="18" charset="0"/>
              </a:rPr>
              <a:pPr/>
              <a:t>74</a:t>
            </a:fld>
            <a:endParaRPr lang="en-AU" altLang="en-US">
              <a:latin typeface="Times New Roman" panose="02020603050405020304" pitchFamily="18" charset="0"/>
            </a:endParaRPr>
          </a:p>
        </p:txBody>
      </p:sp>
      <p:sp>
        <p:nvSpPr>
          <p:cNvPr id="1792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92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>
                <a:latin typeface="Times New Roman" panose="02020603050405020304" pitchFamily="18" charset="0"/>
              </a:rPr>
              <a:t>Morgan Kaufmann Publishers</a:t>
            </a:r>
          </a:p>
        </p:txBody>
      </p:sp>
      <p:sp>
        <p:nvSpPr>
          <p:cNvPr id="180227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F8A32D32-DCA5-4EEE-932D-6C2FA6412C29}" type="datetime3">
              <a:rPr lang="en-AU" altLang="en-US" smtClean="0">
                <a:latin typeface="Times New Roman" panose="02020603050405020304" pitchFamily="18" charset="0"/>
              </a:rPr>
              <a:pPr/>
              <a:t>26 September, 2016</a:t>
            </a:fld>
            <a:endParaRPr lang="en-AU" altLang="en-US">
              <a:latin typeface="Times New Roman" panose="02020603050405020304" pitchFamily="18" charset="0"/>
            </a:endParaRPr>
          </a:p>
        </p:txBody>
      </p:sp>
      <p:sp>
        <p:nvSpPr>
          <p:cNvPr id="180228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>
                <a:latin typeface="Times New Roman" panose="02020603050405020304" pitchFamily="18" charset="0"/>
              </a:rPr>
              <a:t>Chapter 5 — Large and Fast: Exploiting Memory Hierarchy</a:t>
            </a:r>
          </a:p>
        </p:txBody>
      </p:sp>
      <p:sp>
        <p:nvSpPr>
          <p:cNvPr id="1802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07F96D0A-2E58-4102-ABD9-ACF343B4F5EE}" type="slidenum">
              <a:rPr lang="en-AU" altLang="en-US">
                <a:latin typeface="Times New Roman" panose="02020603050405020304" pitchFamily="18" charset="0"/>
              </a:rPr>
              <a:pPr/>
              <a:t>75</a:t>
            </a:fld>
            <a:endParaRPr lang="en-AU" altLang="en-US">
              <a:latin typeface="Times New Roman" panose="02020603050405020304" pitchFamily="18" charset="0"/>
            </a:endParaRPr>
          </a:p>
        </p:txBody>
      </p:sp>
      <p:sp>
        <p:nvSpPr>
          <p:cNvPr id="1802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02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50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>
                <a:latin typeface="Times New Roman" panose="02020603050405020304" pitchFamily="18" charset="0"/>
              </a:rPr>
              <a:t>Morgan Kaufmann Publishers</a:t>
            </a:r>
          </a:p>
        </p:txBody>
      </p:sp>
      <p:sp>
        <p:nvSpPr>
          <p:cNvPr id="181251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7E8C944C-808D-4E28-AED0-B834B8FB7C83}" type="datetime3">
              <a:rPr lang="en-AU" altLang="en-US" smtClean="0">
                <a:latin typeface="Times New Roman" panose="02020603050405020304" pitchFamily="18" charset="0"/>
              </a:rPr>
              <a:pPr/>
              <a:t>26 September, 2016</a:t>
            </a:fld>
            <a:endParaRPr lang="en-AU" altLang="en-US">
              <a:latin typeface="Times New Roman" panose="02020603050405020304" pitchFamily="18" charset="0"/>
            </a:endParaRPr>
          </a:p>
        </p:txBody>
      </p:sp>
      <p:sp>
        <p:nvSpPr>
          <p:cNvPr id="181252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>
                <a:latin typeface="Times New Roman" panose="02020603050405020304" pitchFamily="18" charset="0"/>
              </a:rPr>
              <a:t>Chapter 5 — Large and Fast: Exploiting Memory Hierarchy</a:t>
            </a:r>
          </a:p>
        </p:txBody>
      </p:sp>
      <p:sp>
        <p:nvSpPr>
          <p:cNvPr id="18125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651B4507-15CA-4D68-9B03-B6FDE982E01F}" type="slidenum">
              <a:rPr lang="en-AU" altLang="en-US">
                <a:latin typeface="Times New Roman" panose="02020603050405020304" pitchFamily="18" charset="0"/>
              </a:rPr>
              <a:pPr/>
              <a:t>76</a:t>
            </a:fld>
            <a:endParaRPr lang="en-AU" altLang="en-US">
              <a:latin typeface="Times New Roman" panose="02020603050405020304" pitchFamily="18" charset="0"/>
            </a:endParaRPr>
          </a:p>
        </p:txBody>
      </p:sp>
      <p:sp>
        <p:nvSpPr>
          <p:cNvPr id="1812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125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4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>
                <a:latin typeface="Times New Roman" panose="02020603050405020304" pitchFamily="18" charset="0"/>
              </a:rPr>
              <a:t>Morgan Kaufmann Publishers</a:t>
            </a:r>
          </a:p>
        </p:txBody>
      </p:sp>
      <p:sp>
        <p:nvSpPr>
          <p:cNvPr id="182275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8F1941CE-DC32-44EF-A0DE-2F35886D804F}" type="datetime3">
              <a:rPr lang="en-AU" altLang="en-US" smtClean="0">
                <a:latin typeface="Times New Roman" panose="02020603050405020304" pitchFamily="18" charset="0"/>
              </a:rPr>
              <a:pPr/>
              <a:t>26 September, 2016</a:t>
            </a:fld>
            <a:endParaRPr lang="en-AU" altLang="en-US">
              <a:latin typeface="Times New Roman" panose="02020603050405020304" pitchFamily="18" charset="0"/>
            </a:endParaRPr>
          </a:p>
        </p:txBody>
      </p:sp>
      <p:sp>
        <p:nvSpPr>
          <p:cNvPr id="182276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>
                <a:latin typeface="Times New Roman" panose="02020603050405020304" pitchFamily="18" charset="0"/>
              </a:rPr>
              <a:t>Chapter 5 — Large and Fast: Exploiting Memory Hierarchy</a:t>
            </a:r>
          </a:p>
        </p:txBody>
      </p:sp>
      <p:sp>
        <p:nvSpPr>
          <p:cNvPr id="18227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F8172243-7E37-4AA6-929A-92AAE84F2036}" type="slidenum">
              <a:rPr lang="en-AU" altLang="en-US">
                <a:latin typeface="Times New Roman" panose="02020603050405020304" pitchFamily="18" charset="0"/>
              </a:rPr>
              <a:pPr/>
              <a:t>77</a:t>
            </a:fld>
            <a:endParaRPr lang="en-AU" altLang="en-US">
              <a:latin typeface="Times New Roman" panose="02020603050405020304" pitchFamily="18" charset="0"/>
            </a:endParaRPr>
          </a:p>
        </p:txBody>
      </p:sp>
      <p:sp>
        <p:nvSpPr>
          <p:cNvPr id="1822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227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7"/>
          <p:cNvSpPr>
            <a:spLocks noChangeArrowheads="1"/>
          </p:cNvSpPr>
          <p:nvPr/>
        </p:nvSpPr>
        <p:spPr bwMode="auto">
          <a:xfrm>
            <a:off x="1619250" y="1125538"/>
            <a:ext cx="28575" cy="5732462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>
              <a:latin typeface="Arial" charset="0"/>
            </a:endParaRPr>
          </a:p>
        </p:txBody>
      </p:sp>
      <p:sp>
        <p:nvSpPr>
          <p:cNvPr id="5" name="Rectangle 36"/>
          <p:cNvSpPr>
            <a:spLocks noChangeArrowheads="1"/>
          </p:cNvSpPr>
          <p:nvPr/>
        </p:nvSpPr>
        <p:spPr bwMode="auto">
          <a:xfrm>
            <a:off x="1981200" y="1987550"/>
            <a:ext cx="36513" cy="3816350"/>
          </a:xfrm>
          <a:prstGeom prst="rect">
            <a:avLst/>
          </a:prstGeom>
          <a:gradFill rotWithShape="1">
            <a:gsLst>
              <a:gs pos="0">
                <a:schemeClr val="tx2"/>
              </a:gs>
              <a:gs pos="100000">
                <a:srgbClr val="FFFFFF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>
              <a:latin typeface="Arial" charset="0"/>
            </a:endParaRPr>
          </a:p>
        </p:txBody>
      </p:sp>
      <p:sp>
        <p:nvSpPr>
          <p:cNvPr id="6" name="Rectangle 37"/>
          <p:cNvSpPr>
            <a:spLocks noChangeArrowheads="1"/>
          </p:cNvSpPr>
          <p:nvPr/>
        </p:nvSpPr>
        <p:spPr bwMode="auto">
          <a:xfrm>
            <a:off x="1763713" y="2708275"/>
            <a:ext cx="7380287" cy="73025"/>
          </a:xfrm>
          <a:prstGeom prst="rect">
            <a:avLst/>
          </a:prstGeom>
          <a:gradFill rotWithShape="1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>
              <a:latin typeface="Arial" charset="0"/>
            </a:endParaRPr>
          </a:p>
        </p:txBody>
      </p:sp>
      <p:sp>
        <p:nvSpPr>
          <p:cNvPr id="7" name="Rectangle 38"/>
          <p:cNvSpPr>
            <a:spLocks noChangeArrowheads="1"/>
          </p:cNvSpPr>
          <p:nvPr/>
        </p:nvSpPr>
        <p:spPr bwMode="auto">
          <a:xfrm>
            <a:off x="0" y="0"/>
            <a:ext cx="9144000" cy="1125538"/>
          </a:xfrm>
          <a:prstGeom prst="rect">
            <a:avLst/>
          </a:prstGeom>
          <a:solidFill>
            <a:schemeClr val="bg1">
              <a:lumMod val="5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latin typeface="Arial" charset="0"/>
            </a:endParaRPr>
          </a:p>
        </p:txBody>
      </p:sp>
      <p:sp>
        <p:nvSpPr>
          <p:cNvPr id="8" name="Rectangle 46"/>
          <p:cNvSpPr>
            <a:spLocks noChangeArrowheads="1"/>
          </p:cNvSpPr>
          <p:nvPr/>
        </p:nvSpPr>
        <p:spPr bwMode="auto">
          <a:xfrm>
            <a:off x="0" y="1125538"/>
            <a:ext cx="9144000" cy="17462"/>
          </a:xfrm>
          <a:prstGeom prst="rect">
            <a:avLst/>
          </a:prstGeom>
          <a:solidFill>
            <a:srgbClr val="FF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>
              <a:latin typeface="Arial" charset="0"/>
            </a:endParaRPr>
          </a:p>
        </p:txBody>
      </p:sp>
      <p:sp>
        <p:nvSpPr>
          <p:cNvPr id="9" name="Rectangle 48"/>
          <p:cNvSpPr>
            <a:spLocks noChangeArrowheads="1"/>
          </p:cNvSpPr>
          <p:nvPr/>
        </p:nvSpPr>
        <p:spPr bwMode="auto">
          <a:xfrm>
            <a:off x="1619250" y="549275"/>
            <a:ext cx="28575" cy="576263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>
              <a:latin typeface="Arial" charset="0"/>
            </a:endParaRPr>
          </a:p>
        </p:txBody>
      </p:sp>
      <p:pic>
        <p:nvPicPr>
          <p:cNvPr id="10" name="Picture 14" descr="MK Logo (2)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261938"/>
            <a:ext cx="1155700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1" name="Group 13"/>
          <p:cNvGrpSpPr>
            <a:grpSpLocks/>
          </p:cNvGrpSpPr>
          <p:nvPr userDrawn="1"/>
        </p:nvGrpSpPr>
        <p:grpSpPr bwMode="auto">
          <a:xfrm>
            <a:off x="1774825" y="104775"/>
            <a:ext cx="6084888" cy="868363"/>
            <a:chOff x="1774113" y="104757"/>
            <a:chExt cx="6084936" cy="868541"/>
          </a:xfrm>
        </p:grpSpPr>
        <p:sp>
          <p:nvSpPr>
            <p:cNvPr id="12" name="TextBox 11"/>
            <p:cNvSpPr txBox="1"/>
            <p:nvPr userDrawn="1"/>
          </p:nvSpPr>
          <p:spPr>
            <a:xfrm>
              <a:off x="1774113" y="104757"/>
              <a:ext cx="6084936" cy="554152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GB" sz="3000" b="1" cap="small" dirty="0">
                  <a:solidFill>
                    <a:schemeClr val="bg1"/>
                  </a:solidFill>
                  <a:latin typeface="Corbel" pitchFamily="34" charset="0"/>
                </a:rPr>
                <a:t>Computer Organization and Design</a:t>
              </a:r>
              <a:endParaRPr lang="en-US" sz="3000" b="1" cap="small" dirty="0">
                <a:solidFill>
                  <a:schemeClr val="bg1"/>
                </a:solidFill>
                <a:latin typeface="Corbel" pitchFamily="34" charset="0"/>
              </a:endParaRPr>
            </a:p>
          </p:txBody>
        </p:sp>
        <p:sp>
          <p:nvSpPr>
            <p:cNvPr id="13" name="TextBox 12"/>
            <p:cNvSpPr txBox="1">
              <a:spLocks noChangeArrowheads="1"/>
            </p:cNvSpPr>
            <p:nvPr userDrawn="1"/>
          </p:nvSpPr>
          <p:spPr bwMode="auto">
            <a:xfrm>
              <a:off x="2844096" y="573166"/>
              <a:ext cx="3957669" cy="4001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GB" sz="2000">
                  <a:solidFill>
                    <a:schemeClr val="bg1"/>
                  </a:solidFill>
                  <a:latin typeface="Arial" charset="0"/>
                </a:rPr>
                <a:t>The Hardware/Software Interface</a:t>
              </a:r>
              <a:endParaRPr lang="en-US" sz="2000">
                <a:solidFill>
                  <a:schemeClr val="bg1"/>
                </a:solidFill>
                <a:latin typeface="Arial" charset="0"/>
              </a:endParaRPr>
            </a:p>
          </p:txBody>
        </p:sp>
      </p:grpSp>
      <p:grpSp>
        <p:nvGrpSpPr>
          <p:cNvPr id="14" name="Group 16"/>
          <p:cNvGrpSpPr>
            <a:grpSpLocks/>
          </p:cNvGrpSpPr>
          <p:nvPr userDrawn="1"/>
        </p:nvGrpSpPr>
        <p:grpSpPr bwMode="auto">
          <a:xfrm>
            <a:off x="8004175" y="93663"/>
            <a:ext cx="935038" cy="935037"/>
            <a:chOff x="7956376" y="116632"/>
            <a:chExt cx="936104" cy="936104"/>
          </a:xfrm>
        </p:grpSpPr>
        <p:sp>
          <p:nvSpPr>
            <p:cNvPr id="15" name="32-Point Star 14"/>
            <p:cNvSpPr>
              <a:spLocks noChangeArrowheads="1"/>
            </p:cNvSpPr>
            <p:nvPr userDrawn="1"/>
          </p:nvSpPr>
          <p:spPr bwMode="auto">
            <a:xfrm>
              <a:off x="7956376" y="116632"/>
              <a:ext cx="936104" cy="936104"/>
            </a:xfrm>
            <a:prstGeom prst="star32">
              <a:avLst>
                <a:gd name="adj" fmla="val 37500"/>
              </a:avLst>
            </a:prstGeom>
            <a:solidFill>
              <a:srgbClr val="C00000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 charset="0"/>
              </a:endParaRPr>
            </a:p>
          </p:txBody>
        </p:sp>
        <p:sp>
          <p:nvSpPr>
            <p:cNvPr id="16" name="TextBox 15"/>
            <p:cNvSpPr txBox="1">
              <a:spLocks noChangeArrowheads="1"/>
            </p:cNvSpPr>
            <p:nvPr userDrawn="1"/>
          </p:nvSpPr>
          <p:spPr bwMode="auto">
            <a:xfrm>
              <a:off x="8112128" y="262849"/>
              <a:ext cx="642081" cy="7072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GB" sz="2000">
                  <a:solidFill>
                    <a:schemeClr val="bg1"/>
                  </a:solidFill>
                  <a:latin typeface="Arial Black" pitchFamily="34" charset="0"/>
                </a:rPr>
                <a:t>5</a:t>
              </a:r>
              <a:r>
                <a:rPr lang="en-GB" sz="2000" baseline="30000">
                  <a:solidFill>
                    <a:schemeClr val="bg1"/>
                  </a:solidFill>
                  <a:latin typeface="Arial Black" pitchFamily="34" charset="0"/>
                </a:rPr>
                <a:t>th</a:t>
              </a:r>
              <a:endParaRPr lang="en-GB" sz="2000">
                <a:solidFill>
                  <a:schemeClr val="bg1"/>
                </a:solidFill>
                <a:latin typeface="Arial Black" pitchFamily="34" charset="0"/>
              </a:endParaRPr>
            </a:p>
            <a:p>
              <a:pPr>
                <a:defRPr/>
              </a:pPr>
              <a:endParaRPr lang="en-US" sz="2000">
                <a:solidFill>
                  <a:schemeClr val="bg1"/>
                </a:solidFill>
                <a:latin typeface="Arial Black" pitchFamily="34" charset="0"/>
              </a:endParaRPr>
            </a:p>
          </p:txBody>
        </p:sp>
        <p:sp>
          <p:nvSpPr>
            <p:cNvPr id="17" name="TextBox 16"/>
            <p:cNvSpPr txBox="1">
              <a:spLocks noChangeArrowheads="1"/>
            </p:cNvSpPr>
            <p:nvPr userDrawn="1"/>
          </p:nvSpPr>
          <p:spPr bwMode="auto">
            <a:xfrm>
              <a:off x="8064449" y="517139"/>
              <a:ext cx="732672" cy="3083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GB" sz="1400">
                  <a:solidFill>
                    <a:schemeClr val="bg1"/>
                  </a:solidFill>
                  <a:latin typeface="Arial" charset="0"/>
                </a:rPr>
                <a:t>Edition</a:t>
              </a:r>
              <a:endParaRPr lang="en-US" sz="1400">
                <a:solidFill>
                  <a:schemeClr val="bg1"/>
                </a:solidFill>
                <a:latin typeface="Arial" charset="0"/>
              </a:endParaRPr>
            </a:p>
          </p:txBody>
        </p:sp>
      </p:grpSp>
      <p:sp>
        <p:nvSpPr>
          <p:cNvPr id="41996" name="Rectangle 12"/>
          <p:cNvSpPr>
            <a:spLocks noGrp="1" noChangeArrowheads="1"/>
          </p:cNvSpPr>
          <p:nvPr>
            <p:ph type="ctrTitle"/>
          </p:nvPr>
        </p:nvSpPr>
        <p:spPr>
          <a:xfrm>
            <a:off x="2409825" y="1844675"/>
            <a:ext cx="5832475" cy="762000"/>
          </a:xfrm>
        </p:spPr>
        <p:txBody>
          <a:bodyPr anchor="t"/>
          <a:lstStyle>
            <a:lvl1pPr>
              <a:defRPr>
                <a:latin typeface="Arial Black" pitchFamily="34" charset="0"/>
              </a:defRPr>
            </a:lvl1pPr>
          </a:lstStyle>
          <a:p>
            <a:r>
              <a:rPr lang="en-AU"/>
              <a:t>Chapter …</a:t>
            </a:r>
          </a:p>
        </p:txBody>
      </p:sp>
      <p:sp>
        <p:nvSpPr>
          <p:cNvPr id="41997" name="Rectangle 13"/>
          <p:cNvSpPr>
            <a:spLocks noGrp="1" noChangeArrowheads="1"/>
          </p:cNvSpPr>
          <p:nvPr>
            <p:ph type="subTitle" idx="1"/>
          </p:nvPr>
        </p:nvSpPr>
        <p:spPr>
          <a:xfrm>
            <a:off x="2409825" y="2924175"/>
            <a:ext cx="5832475" cy="579438"/>
          </a:xfrm>
        </p:spPr>
        <p:txBody>
          <a:bodyPr>
            <a:spAutoFit/>
          </a:bodyPr>
          <a:lstStyle>
            <a:lvl1pPr marL="0" indent="0">
              <a:buFont typeface="Wingdings" pitchFamily="2" charset="2"/>
              <a:buNone/>
              <a:defRPr>
                <a:latin typeface="Arial Black" pitchFamily="34" charset="0"/>
              </a:defRPr>
            </a:lvl1pPr>
          </a:lstStyle>
          <a:p>
            <a:r>
              <a:rPr lang="en-AU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17988302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AU" altLang="en-US"/>
              <a:t>Chapter 5 — Large and Fast: Exploiting Memory Hierarchy — </a:t>
            </a:r>
            <a:fld id="{82FB42D9-25AA-45C7-9F5B-D1F0D8AC28F2}" type="slidenum">
              <a:rPr lang="en-AU" altLang="en-US"/>
              <a:pPr/>
              <a:t>‹#›</a:t>
            </a:fld>
            <a:endParaRPr lang="en-AU" altLang="en-US"/>
          </a:p>
        </p:txBody>
      </p:sp>
    </p:spTree>
    <p:extLst>
      <p:ext uri="{BB962C8B-B14F-4D97-AF65-F5344CB8AC3E}">
        <p14:creationId xmlns:p14="http://schemas.microsoft.com/office/powerpoint/2010/main" val="33761065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AU" altLang="en-US"/>
              <a:t>Chapter 5 — Large and Fast: Exploiting Memory Hierarchy — </a:t>
            </a:r>
            <a:fld id="{4F16C548-437B-484C-B896-C56BA347275B}" type="slidenum">
              <a:rPr lang="en-AU" altLang="en-US"/>
              <a:pPr/>
              <a:t>‹#›</a:t>
            </a:fld>
            <a:endParaRPr lang="en-AU" altLang="en-US"/>
          </a:p>
        </p:txBody>
      </p:sp>
    </p:spTree>
    <p:extLst>
      <p:ext uri="{BB962C8B-B14F-4D97-AF65-F5344CB8AC3E}">
        <p14:creationId xmlns:p14="http://schemas.microsoft.com/office/powerpoint/2010/main" val="18117163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3" y="1125538"/>
            <a:ext cx="4059237" cy="51117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95850" y="1125538"/>
            <a:ext cx="4059238" cy="51117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AU" altLang="en-US"/>
              <a:t>Chapter 5 — Large and Fast: Exploiting Memory Hierarchy — </a:t>
            </a:r>
            <a:fld id="{D0811794-B12F-4FE9-B8D6-26826ECDDEE2}" type="slidenum">
              <a:rPr lang="en-AU" altLang="en-US"/>
              <a:pPr/>
              <a:t>‹#›</a:t>
            </a:fld>
            <a:endParaRPr lang="en-AU" altLang="en-US"/>
          </a:p>
        </p:txBody>
      </p:sp>
    </p:spTree>
    <p:extLst>
      <p:ext uri="{BB962C8B-B14F-4D97-AF65-F5344CB8AC3E}">
        <p14:creationId xmlns:p14="http://schemas.microsoft.com/office/powerpoint/2010/main" val="2855049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AU" altLang="en-US"/>
              <a:t>Chapter 5 — Large and Fast: Exploiting Memory Hierarchy — </a:t>
            </a:r>
            <a:fld id="{74F2ACC1-E085-483E-9FB8-DF2D681C7316}" type="slidenum">
              <a:rPr lang="en-AU" altLang="en-US"/>
              <a:pPr/>
              <a:t>‹#›</a:t>
            </a:fld>
            <a:endParaRPr lang="en-AU" altLang="en-US"/>
          </a:p>
        </p:txBody>
      </p:sp>
    </p:spTree>
    <p:extLst>
      <p:ext uri="{BB962C8B-B14F-4D97-AF65-F5344CB8AC3E}">
        <p14:creationId xmlns:p14="http://schemas.microsoft.com/office/powerpoint/2010/main" val="21137855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AU" altLang="en-US"/>
              <a:t>Chapter 5 — Large and Fast: Exploiting Memory Hierarchy — </a:t>
            </a:r>
            <a:fld id="{18BBEE21-AF67-44AE-A718-EE20580DB3E2}" type="slidenum">
              <a:rPr lang="en-AU" altLang="en-US"/>
              <a:pPr/>
              <a:t>‹#›</a:t>
            </a:fld>
            <a:endParaRPr lang="en-AU" altLang="en-US"/>
          </a:p>
        </p:txBody>
      </p:sp>
    </p:spTree>
    <p:extLst>
      <p:ext uri="{BB962C8B-B14F-4D97-AF65-F5344CB8AC3E}">
        <p14:creationId xmlns:p14="http://schemas.microsoft.com/office/powerpoint/2010/main" val="14019781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AU" altLang="en-US"/>
              <a:t>Chapter 5 — Large and Fast: Exploiting Memory Hierarchy — </a:t>
            </a:r>
            <a:fld id="{267135A2-B796-4B20-82C2-8135A9C18698}" type="slidenum">
              <a:rPr lang="en-AU" altLang="en-US"/>
              <a:pPr/>
              <a:t>‹#›</a:t>
            </a:fld>
            <a:endParaRPr lang="en-AU" altLang="en-US"/>
          </a:p>
        </p:txBody>
      </p:sp>
    </p:spTree>
    <p:extLst>
      <p:ext uri="{BB962C8B-B14F-4D97-AF65-F5344CB8AC3E}">
        <p14:creationId xmlns:p14="http://schemas.microsoft.com/office/powerpoint/2010/main" val="22553766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AU" altLang="en-US"/>
              <a:t>Chapter 5 — Large and Fast: Exploiting Memory Hierarchy — </a:t>
            </a:r>
            <a:fld id="{FDB4CB5D-D24C-4052-AF80-D9EDC5E6D384}" type="slidenum">
              <a:rPr lang="en-AU" altLang="en-US"/>
              <a:pPr/>
              <a:t>‹#›</a:t>
            </a:fld>
            <a:endParaRPr lang="en-AU" altLang="en-US"/>
          </a:p>
        </p:txBody>
      </p:sp>
    </p:spTree>
    <p:extLst>
      <p:ext uri="{BB962C8B-B14F-4D97-AF65-F5344CB8AC3E}">
        <p14:creationId xmlns:p14="http://schemas.microsoft.com/office/powerpoint/2010/main" val="36094981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AU" altLang="en-US"/>
              <a:t>Chapter 5 — Large and Fast: Exploiting Memory Hierarchy — </a:t>
            </a:r>
            <a:fld id="{4510F4CE-3A74-4F91-B57E-5659FDCC4B25}" type="slidenum">
              <a:rPr lang="en-AU" altLang="en-US"/>
              <a:pPr/>
              <a:t>‹#›</a:t>
            </a:fld>
            <a:endParaRPr lang="en-AU" altLang="en-US"/>
          </a:p>
        </p:txBody>
      </p:sp>
    </p:spTree>
    <p:extLst>
      <p:ext uri="{BB962C8B-B14F-4D97-AF65-F5344CB8AC3E}">
        <p14:creationId xmlns:p14="http://schemas.microsoft.com/office/powerpoint/2010/main" val="36176594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AU" altLang="en-US"/>
              <a:t>Chapter 5 — Large and Fast: Exploiting Memory Hierarchy — </a:t>
            </a:r>
            <a:fld id="{D7D84672-D5C8-4A40-9748-4B2194A6C2DC}" type="slidenum">
              <a:rPr lang="en-AU" altLang="en-US"/>
              <a:pPr/>
              <a:t>‹#›</a:t>
            </a:fld>
            <a:endParaRPr lang="en-AU" altLang="en-US"/>
          </a:p>
        </p:txBody>
      </p:sp>
    </p:spTree>
    <p:extLst>
      <p:ext uri="{BB962C8B-B14F-4D97-AF65-F5344CB8AC3E}">
        <p14:creationId xmlns:p14="http://schemas.microsoft.com/office/powerpoint/2010/main" val="14699139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88163" y="146050"/>
            <a:ext cx="2066925" cy="60912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4213" y="146050"/>
            <a:ext cx="6051550" cy="60912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AU" altLang="en-US"/>
              <a:t>Chapter 5 — Large and Fast: Exploiting Memory Hierarchy — </a:t>
            </a:r>
            <a:fld id="{0D0EB31B-B9A5-4828-9C46-5EBF83BEB434}" type="slidenum">
              <a:rPr lang="en-AU" altLang="en-US"/>
              <a:pPr/>
              <a:t>‹#›</a:t>
            </a:fld>
            <a:endParaRPr lang="en-AU" altLang="en-US"/>
          </a:p>
        </p:txBody>
      </p:sp>
    </p:spTree>
    <p:extLst>
      <p:ext uri="{BB962C8B-B14F-4D97-AF65-F5344CB8AC3E}">
        <p14:creationId xmlns:p14="http://schemas.microsoft.com/office/powerpoint/2010/main" val="184583706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146050"/>
            <a:ext cx="8259762" cy="762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684213" y="1125538"/>
            <a:ext cx="4059237" cy="511175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95850" y="1125538"/>
            <a:ext cx="4059238" cy="51117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AU" altLang="en-US"/>
              <a:t>Chapter 5 — Large and Fast: Exploiting Memory Hierarchy — </a:t>
            </a:r>
            <a:fld id="{B75A494F-A31B-4030-A899-2F7A412A2FCF}" type="slidenum">
              <a:rPr lang="en-AU" altLang="en-US"/>
              <a:pPr/>
              <a:t>‹#›</a:t>
            </a:fld>
            <a:endParaRPr lang="en-AU" altLang="en-US"/>
          </a:p>
        </p:txBody>
      </p:sp>
    </p:spTree>
    <p:extLst>
      <p:ext uri="{BB962C8B-B14F-4D97-AF65-F5344CB8AC3E}">
        <p14:creationId xmlns:p14="http://schemas.microsoft.com/office/powerpoint/2010/main" val="34660202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6"/>
          <p:cNvSpPr>
            <a:spLocks noChangeArrowheads="1"/>
          </p:cNvSpPr>
          <p:nvPr/>
        </p:nvSpPr>
        <p:spPr bwMode="auto">
          <a:xfrm>
            <a:off x="468313" y="260350"/>
            <a:ext cx="36512" cy="3816350"/>
          </a:xfrm>
          <a:prstGeom prst="rect">
            <a:avLst/>
          </a:prstGeom>
          <a:gradFill rotWithShape="1">
            <a:gsLst>
              <a:gs pos="0">
                <a:schemeClr val="tx2"/>
              </a:gs>
              <a:gs pos="100000">
                <a:srgbClr val="FFFFFF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>
              <a:latin typeface="Arial" charset="0"/>
            </a:endParaRPr>
          </a:p>
        </p:txBody>
      </p:sp>
      <p:sp>
        <p:nvSpPr>
          <p:cNvPr id="3075" name="Rectangle 9"/>
          <p:cNvSpPr>
            <a:spLocks noGrp="1" noChangeArrowheads="1"/>
          </p:cNvSpPr>
          <p:nvPr>
            <p:ph type="title"/>
          </p:nvPr>
        </p:nvSpPr>
        <p:spPr bwMode="auto">
          <a:xfrm>
            <a:off x="684213" y="146050"/>
            <a:ext cx="8259762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AU" altLang="en-US"/>
              <a:t>Click to edit Master title style</a:t>
            </a:r>
          </a:p>
        </p:txBody>
      </p:sp>
      <p:sp>
        <p:nvSpPr>
          <p:cNvPr id="3076" name="Rectangle 10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4213" y="1125538"/>
            <a:ext cx="8270875" cy="5111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AU" altLang="en-US"/>
              <a:t>Click to edit Master text styles</a:t>
            </a:r>
          </a:p>
          <a:p>
            <a:pPr lvl="1"/>
            <a:r>
              <a:rPr lang="en-AU" altLang="en-US"/>
              <a:t>Second level</a:t>
            </a:r>
          </a:p>
          <a:p>
            <a:pPr lvl="2"/>
            <a:r>
              <a:rPr lang="en-AU" altLang="en-US"/>
              <a:t>Third level</a:t>
            </a:r>
          </a:p>
          <a:p>
            <a:pPr lvl="3"/>
            <a:r>
              <a:rPr lang="en-AU" altLang="en-US"/>
              <a:t>Fourth level</a:t>
            </a:r>
          </a:p>
          <a:p>
            <a:pPr lvl="4"/>
            <a:r>
              <a:rPr lang="en-AU" altLang="en-US"/>
              <a:t>Fifth level</a:t>
            </a:r>
          </a:p>
        </p:txBody>
      </p:sp>
      <p:sp>
        <p:nvSpPr>
          <p:cNvPr id="40979" name="Rectangle 1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692275" y="6381750"/>
            <a:ext cx="7272338" cy="35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400" b="1"/>
            </a:lvl1pPr>
          </a:lstStyle>
          <a:p>
            <a:r>
              <a:rPr lang="en-AU" altLang="en-US"/>
              <a:t>Chapter 5 — Large and Fast: Exploiting Memory Hierarchy — </a:t>
            </a:r>
            <a:fld id="{8FCC6D9E-D2E1-4C80-A590-9485DF173D0D}" type="slidenum">
              <a:rPr lang="en-AU" altLang="en-US"/>
              <a:pPr/>
              <a:t>‹#›</a:t>
            </a:fld>
            <a:endParaRPr lang="en-AU" altLang="en-US"/>
          </a:p>
        </p:txBody>
      </p:sp>
      <p:sp>
        <p:nvSpPr>
          <p:cNvPr id="1030" name="Rectangle 25"/>
          <p:cNvSpPr>
            <a:spLocks noChangeArrowheads="1"/>
          </p:cNvSpPr>
          <p:nvPr/>
        </p:nvSpPr>
        <p:spPr bwMode="auto">
          <a:xfrm>
            <a:off x="250825" y="981075"/>
            <a:ext cx="8569325" cy="71438"/>
          </a:xfrm>
          <a:prstGeom prst="rect">
            <a:avLst/>
          </a:prstGeom>
          <a:gradFill rotWithShape="1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>
              <a:latin typeface="Arial" charset="0"/>
            </a:endParaRPr>
          </a:p>
        </p:txBody>
      </p:sp>
      <p:pic>
        <p:nvPicPr>
          <p:cNvPr id="3079" name="Picture 7" descr="MK Logo.jpg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270625"/>
            <a:ext cx="1619250" cy="59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691" r:id="rId2"/>
    <p:sldLayoutId id="2147483692" r:id="rId3"/>
    <p:sldLayoutId id="2147483693" r:id="rId4"/>
    <p:sldLayoutId id="2147483694" r:id="rId5"/>
    <p:sldLayoutId id="2147483695" r:id="rId6"/>
    <p:sldLayoutId id="2147483696" r:id="rId7"/>
    <p:sldLayoutId id="2147483697" r:id="rId8"/>
    <p:sldLayoutId id="2147483698" r:id="rId9"/>
    <p:sldLayoutId id="2147483699" r:id="rId10"/>
    <p:sldLayoutId id="2147483700" r:id="rId11"/>
    <p:sldLayoutId id="2147483701" r:id="rId12"/>
  </p:sldLayoutIdLst>
  <p:hf sldNum="0"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anose="05000000000000000000" pitchFamily="2" charset="2"/>
        <a:buChar char="n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55000"/>
        <a:buFont typeface="Wingdings" panose="05000000000000000000" pitchFamily="2" charset="2"/>
        <a:buChar char="n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anose="05000000000000000000" pitchFamily="2" charset="2"/>
        <a:buChar char="n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55000"/>
        <a:buFont typeface="Wingdings" panose="05000000000000000000" pitchFamily="2" charset="2"/>
        <a:buChar char="n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anose="05000000000000000000" pitchFamily="2" charset="2"/>
        <a:buChar char="n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5.emf"/><Relationship Id="rId4" Type="http://schemas.openxmlformats.org/officeDocument/2006/relationships/oleObject" Target="../embeddings/oleObject1.bin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14.wmf"/><Relationship Id="rId4" Type="http://schemas.openxmlformats.org/officeDocument/2006/relationships/oleObject" Target="../embeddings/oleObject2.bin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6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6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6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4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AU" altLang="en-US" dirty="0">
                <a:solidFill>
                  <a:schemeClr val="tx1"/>
                </a:solidFill>
              </a:rPr>
              <a:t>Review 4</a:t>
            </a:r>
          </a:p>
        </p:txBody>
      </p:sp>
      <p:sp>
        <p:nvSpPr>
          <p:cNvPr id="5123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2409825" y="2924175"/>
            <a:ext cx="5832475" cy="1554163"/>
          </a:xfrm>
        </p:spPr>
        <p:txBody>
          <a:bodyPr/>
          <a:lstStyle/>
          <a:p>
            <a:pPr eaLnBrk="1" hangingPunct="1"/>
            <a:r>
              <a:rPr lang="en-AU" altLang="en-US"/>
              <a:t>Large and Fast: Exploiting Memory Hierarchy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/>
              <a:t>Chapter 5 — Large and Fast: Exploiting Memory Hierarchy — </a:t>
            </a:r>
            <a:fld id="{62A95007-EFC1-44EA-9426-84ECABC307A4}" type="slidenum">
              <a:rPr lang="en-AU" altLang="en-US"/>
              <a:pPr/>
              <a:t>2</a:t>
            </a:fld>
            <a:endParaRPr lang="en-AU" altLang="en-US"/>
          </a:p>
        </p:txBody>
      </p:sp>
      <p:sp>
        <p:nvSpPr>
          <p:cNvPr id="6147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Principle of Locality</a:t>
            </a:r>
            <a:endParaRPr lang="en-AU" altLang="en-US"/>
          </a:p>
        </p:txBody>
      </p:sp>
      <p:sp>
        <p:nvSpPr>
          <p:cNvPr id="6148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Programs access a small proportion of their address space at any time</a:t>
            </a:r>
          </a:p>
          <a:p>
            <a:pPr eaLnBrk="1" hangingPunct="1"/>
            <a:r>
              <a:rPr lang="en-US" altLang="en-US"/>
              <a:t>Temporal locality</a:t>
            </a:r>
          </a:p>
          <a:p>
            <a:pPr lvl="1" eaLnBrk="1" hangingPunct="1"/>
            <a:r>
              <a:rPr lang="en-US" altLang="en-US"/>
              <a:t>Items accessed recently are likely to be accessed again soon</a:t>
            </a:r>
          </a:p>
          <a:p>
            <a:pPr lvl="1" eaLnBrk="1" hangingPunct="1"/>
            <a:r>
              <a:rPr lang="en-US" altLang="en-US"/>
              <a:t>e.g., instructions in a loop, induction variables</a:t>
            </a:r>
          </a:p>
          <a:p>
            <a:pPr eaLnBrk="1" hangingPunct="1"/>
            <a:r>
              <a:rPr lang="en-US" altLang="en-US"/>
              <a:t>Spatial locality</a:t>
            </a:r>
          </a:p>
          <a:p>
            <a:pPr lvl="1" eaLnBrk="1" hangingPunct="1"/>
            <a:r>
              <a:rPr lang="en-US" altLang="en-US"/>
              <a:t>Items near those accessed recently are likely to be accessed soon</a:t>
            </a:r>
          </a:p>
          <a:p>
            <a:pPr lvl="1" eaLnBrk="1" hangingPunct="1"/>
            <a:r>
              <a:rPr lang="en-US" altLang="en-US"/>
              <a:t>E.g., sequential instruction access, array data</a:t>
            </a:r>
            <a:endParaRPr lang="en-AU" altLang="en-US"/>
          </a:p>
        </p:txBody>
      </p:sp>
      <p:sp>
        <p:nvSpPr>
          <p:cNvPr id="6149" name="Text Box 4"/>
          <p:cNvSpPr txBox="1">
            <a:spLocks noChangeArrowheads="1"/>
          </p:cNvSpPr>
          <p:nvPr/>
        </p:nvSpPr>
        <p:spPr bwMode="auto">
          <a:xfrm rot="5400000">
            <a:off x="8008937" y="763588"/>
            <a:ext cx="1903413" cy="369888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solidFill>
                  <a:schemeClr val="folHlink"/>
                </a:solidFill>
              </a:rPr>
              <a:t>§5.1 Introduction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/>
              <a:t>Chapter 5 — Large and Fast: Exploiting Memory Hierarchy — </a:t>
            </a:r>
            <a:fld id="{9F4CC901-3D81-41BF-ADD5-F89A59F274F1}" type="slidenum">
              <a:rPr lang="en-AU" altLang="en-US"/>
              <a:pPr/>
              <a:t>3</a:t>
            </a:fld>
            <a:endParaRPr lang="en-AU" altLang="en-US"/>
          </a:p>
        </p:txBody>
      </p:sp>
      <p:sp>
        <p:nvSpPr>
          <p:cNvPr id="7171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Taking Advantage of Locality</a:t>
            </a:r>
            <a:endParaRPr lang="en-AU" altLang="en-US"/>
          </a:p>
        </p:txBody>
      </p:sp>
      <p:sp>
        <p:nvSpPr>
          <p:cNvPr id="7172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Memory hierarchy</a:t>
            </a:r>
          </a:p>
          <a:p>
            <a:pPr eaLnBrk="1" hangingPunct="1"/>
            <a:r>
              <a:rPr lang="en-US" altLang="en-US"/>
              <a:t>Store everything on disk</a:t>
            </a:r>
          </a:p>
          <a:p>
            <a:pPr eaLnBrk="1" hangingPunct="1"/>
            <a:r>
              <a:rPr lang="en-US" altLang="en-US"/>
              <a:t>Copy recently accessed (and nearby) items from disk to smaller DRAM memory</a:t>
            </a:r>
          </a:p>
          <a:p>
            <a:pPr lvl="1" eaLnBrk="1" hangingPunct="1"/>
            <a:r>
              <a:rPr lang="en-US" altLang="en-US"/>
              <a:t>Main memory</a:t>
            </a:r>
          </a:p>
          <a:p>
            <a:pPr eaLnBrk="1" hangingPunct="1"/>
            <a:r>
              <a:rPr lang="en-US" altLang="en-US"/>
              <a:t>Copy more recently accessed (and nearby) items from DRAM to smaller SRAM memory</a:t>
            </a:r>
          </a:p>
          <a:p>
            <a:pPr lvl="1" eaLnBrk="1" hangingPunct="1"/>
            <a:r>
              <a:rPr lang="en-US" altLang="en-US"/>
              <a:t>Cache memory attached to CPU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Footer Placeholder 4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/>
              <a:t>Chapter 5 — Large and Fast: Exploiting Memory Hierarchy — </a:t>
            </a:r>
            <a:fld id="{22E3E7D9-4318-4DAF-9EEE-293A9DA457C3}" type="slidenum">
              <a:rPr lang="en-AU" altLang="en-US"/>
              <a:pPr/>
              <a:t>4</a:t>
            </a:fld>
            <a:endParaRPr lang="en-AU" altLang="en-US"/>
          </a:p>
        </p:txBody>
      </p:sp>
      <p:pic>
        <p:nvPicPr>
          <p:cNvPr id="8195" name="Picture 6" descr="f05-02-P37449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038" y="2224088"/>
            <a:ext cx="3216275" cy="3673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Memory Hierarchy Levels</a:t>
            </a:r>
            <a:endParaRPr lang="en-AU" altLang="en-US"/>
          </a:p>
        </p:txBody>
      </p:sp>
      <p:sp>
        <p:nvSpPr>
          <p:cNvPr id="8197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3678238" y="1125538"/>
            <a:ext cx="5276850" cy="5111750"/>
          </a:xfrm>
        </p:spPr>
        <p:txBody>
          <a:bodyPr/>
          <a:lstStyle/>
          <a:p>
            <a:pPr eaLnBrk="1" hangingPunct="1"/>
            <a:r>
              <a:rPr lang="en-US" altLang="en-US" sz="2400"/>
              <a:t>Block (aka line): unit of copying</a:t>
            </a:r>
          </a:p>
          <a:p>
            <a:pPr lvl="1" eaLnBrk="1" hangingPunct="1"/>
            <a:r>
              <a:rPr lang="en-US" altLang="en-US" sz="2000"/>
              <a:t>May be multiple words</a:t>
            </a:r>
          </a:p>
          <a:p>
            <a:pPr eaLnBrk="1" hangingPunct="1"/>
            <a:r>
              <a:rPr lang="en-US" altLang="en-US" sz="2400"/>
              <a:t>If accessed data is present in upper level</a:t>
            </a:r>
          </a:p>
          <a:p>
            <a:pPr lvl="1" eaLnBrk="1" hangingPunct="1"/>
            <a:r>
              <a:rPr lang="en-US" altLang="en-US" sz="2000"/>
              <a:t>Hit: access satisfied by upper level</a:t>
            </a:r>
          </a:p>
          <a:p>
            <a:pPr lvl="2" eaLnBrk="1" hangingPunct="1"/>
            <a:r>
              <a:rPr lang="en-US" altLang="en-US" sz="1800"/>
              <a:t>Hit ratio: hits/accesses</a:t>
            </a:r>
          </a:p>
          <a:p>
            <a:pPr eaLnBrk="1" hangingPunct="1"/>
            <a:r>
              <a:rPr lang="en-US" altLang="en-US" sz="2400"/>
              <a:t>If accessed data is absent</a:t>
            </a:r>
          </a:p>
          <a:p>
            <a:pPr lvl="1" eaLnBrk="1" hangingPunct="1"/>
            <a:r>
              <a:rPr lang="en-US" altLang="en-US" sz="2000"/>
              <a:t>Miss: block copied from lower level</a:t>
            </a:r>
          </a:p>
          <a:p>
            <a:pPr lvl="2" eaLnBrk="1" hangingPunct="1"/>
            <a:r>
              <a:rPr lang="en-US" altLang="en-US" sz="1800"/>
              <a:t>Time taken: miss penalty</a:t>
            </a:r>
          </a:p>
          <a:p>
            <a:pPr lvl="2" eaLnBrk="1" hangingPunct="1"/>
            <a:r>
              <a:rPr lang="en-US" altLang="en-US" sz="1800"/>
              <a:t>Miss ratio: misses/accesses</a:t>
            </a:r>
            <a:br>
              <a:rPr lang="en-US" altLang="en-US" sz="1800"/>
            </a:br>
            <a:r>
              <a:rPr lang="en-US" altLang="en-US" sz="1800"/>
              <a:t>= 1 – hit ratio</a:t>
            </a:r>
          </a:p>
          <a:p>
            <a:pPr lvl="1" eaLnBrk="1" hangingPunct="1"/>
            <a:r>
              <a:rPr lang="en-US" altLang="en-US" sz="2000"/>
              <a:t>Then accessed data supplied from upper level</a:t>
            </a:r>
            <a:endParaRPr lang="en-AU" altLang="en-US" sz="20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/>
              <a:t>Chapter 5 — Large and Fast: Exploiting Memory Hierarchy — </a:t>
            </a:r>
            <a:fld id="{EFFB532E-18A7-45B4-8B92-6D74EE030DDB}" type="slidenum">
              <a:rPr lang="en-AU" altLang="en-US"/>
              <a:pPr/>
              <a:t>5</a:t>
            </a:fld>
            <a:endParaRPr lang="en-AU" altLang="en-US"/>
          </a:p>
        </p:txBody>
      </p:sp>
      <p:sp>
        <p:nvSpPr>
          <p:cNvPr id="9219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Memory Technology</a:t>
            </a:r>
            <a:endParaRPr lang="en-AU" altLang="en-US"/>
          </a:p>
        </p:txBody>
      </p:sp>
      <p:sp>
        <p:nvSpPr>
          <p:cNvPr id="9220" name="Rectangle 6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Static RAM (SRAM)</a:t>
            </a:r>
          </a:p>
          <a:p>
            <a:pPr lvl="1" eaLnBrk="1" hangingPunct="1"/>
            <a:r>
              <a:rPr lang="en-US" altLang="en-US"/>
              <a:t>0.5ns – 2.5ns, $2000 – $5000 per GB</a:t>
            </a:r>
          </a:p>
          <a:p>
            <a:pPr eaLnBrk="1" hangingPunct="1"/>
            <a:r>
              <a:rPr lang="en-US" altLang="en-US"/>
              <a:t>Dynamic RAM (DRAM)</a:t>
            </a:r>
          </a:p>
          <a:p>
            <a:pPr lvl="1" eaLnBrk="1" hangingPunct="1"/>
            <a:r>
              <a:rPr lang="en-US" altLang="en-US"/>
              <a:t>50ns – 70ns, $20 – $75 per GB</a:t>
            </a:r>
          </a:p>
          <a:p>
            <a:pPr eaLnBrk="1" hangingPunct="1"/>
            <a:r>
              <a:rPr lang="en-US" altLang="en-US"/>
              <a:t>Magnetic disk</a:t>
            </a:r>
          </a:p>
          <a:p>
            <a:pPr lvl="1" eaLnBrk="1" hangingPunct="1"/>
            <a:r>
              <a:rPr lang="en-US" altLang="en-US"/>
              <a:t>5ms – 20ms, $0.20 – $2 per GB</a:t>
            </a:r>
          </a:p>
          <a:p>
            <a:pPr eaLnBrk="1" hangingPunct="1"/>
            <a:r>
              <a:rPr lang="en-US" altLang="en-US"/>
              <a:t>Ideal memory</a:t>
            </a:r>
          </a:p>
          <a:p>
            <a:pPr lvl="1" eaLnBrk="1" hangingPunct="1"/>
            <a:r>
              <a:rPr lang="en-US" altLang="en-US"/>
              <a:t>Access time of SRAM</a:t>
            </a:r>
          </a:p>
          <a:p>
            <a:pPr lvl="1" eaLnBrk="1" hangingPunct="1"/>
            <a:r>
              <a:rPr lang="en-US" altLang="en-US"/>
              <a:t>Capacity and cost/GB of disk</a:t>
            </a:r>
          </a:p>
        </p:txBody>
      </p:sp>
      <p:sp>
        <p:nvSpPr>
          <p:cNvPr id="9221" name="Text Box 4"/>
          <p:cNvSpPr txBox="1">
            <a:spLocks noChangeArrowheads="1"/>
          </p:cNvSpPr>
          <p:nvPr/>
        </p:nvSpPr>
        <p:spPr bwMode="auto">
          <a:xfrm rot="5400000">
            <a:off x="7491412" y="1281113"/>
            <a:ext cx="2938463" cy="369888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solidFill>
                  <a:schemeClr val="folHlink"/>
                </a:solidFill>
              </a:rPr>
              <a:t>§5.2 Memory Technologies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DRAM Technology</a:t>
            </a:r>
          </a:p>
        </p:txBody>
      </p:sp>
      <p:sp>
        <p:nvSpPr>
          <p:cNvPr id="10243" name="Content Placeholder 2"/>
          <p:cNvSpPr>
            <a:spLocks noGrp="1"/>
          </p:cNvSpPr>
          <p:nvPr>
            <p:ph idx="1"/>
          </p:nvPr>
        </p:nvSpPr>
        <p:spPr>
          <a:xfrm>
            <a:off x="684213" y="1125538"/>
            <a:ext cx="7991475" cy="5111750"/>
          </a:xfrm>
        </p:spPr>
        <p:txBody>
          <a:bodyPr/>
          <a:lstStyle/>
          <a:p>
            <a:r>
              <a:rPr lang="en-US" altLang="en-US"/>
              <a:t>Data stored as a charge in a capacitor</a:t>
            </a:r>
          </a:p>
          <a:p>
            <a:pPr lvl="1"/>
            <a:r>
              <a:rPr lang="en-US" altLang="en-US"/>
              <a:t>Single transistor used to access the charge</a:t>
            </a:r>
          </a:p>
          <a:p>
            <a:pPr lvl="1"/>
            <a:r>
              <a:rPr lang="en-US" altLang="en-US"/>
              <a:t>Must periodically be refreshed</a:t>
            </a:r>
          </a:p>
          <a:p>
            <a:pPr lvl="2"/>
            <a:r>
              <a:rPr lang="en-US" altLang="en-US"/>
              <a:t>Read contents and write back</a:t>
            </a:r>
          </a:p>
          <a:p>
            <a:pPr lvl="2"/>
            <a:r>
              <a:rPr lang="en-US" altLang="en-US"/>
              <a:t>Performed on a DRAM “row”</a:t>
            </a:r>
          </a:p>
        </p:txBody>
      </p:sp>
      <p:sp>
        <p:nvSpPr>
          <p:cNvPr id="10244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/>
              <a:t>Chapter 5 — Large and Fast: Exploiting Memory Hierarchy — </a:t>
            </a:r>
            <a:fld id="{84A9610E-32F8-49AD-A85E-40301DA1BA85}" type="slidenum">
              <a:rPr lang="en-AU" altLang="en-US"/>
              <a:pPr/>
              <a:t>6</a:t>
            </a:fld>
            <a:endParaRPr lang="en-AU" altLang="en-US"/>
          </a:p>
        </p:txBody>
      </p:sp>
      <p:pic>
        <p:nvPicPr>
          <p:cNvPr id="1024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813" y="3838575"/>
            <a:ext cx="6264275" cy="2192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/>
              <a:t>Chapter 5 — Large and Fast: Exploiting Memory Hierarchy — </a:t>
            </a:r>
            <a:fld id="{AF956900-C011-4B6E-900E-141E6BD972F2}" type="slidenum">
              <a:rPr lang="en-AU" altLang="en-US"/>
              <a:pPr/>
              <a:t>7</a:t>
            </a:fld>
            <a:endParaRPr lang="en-AU" altLang="en-US"/>
          </a:p>
        </p:txBody>
      </p:sp>
      <p:sp>
        <p:nvSpPr>
          <p:cNvPr id="11267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Advanced DRAM Organization</a:t>
            </a:r>
            <a:endParaRPr lang="en-AU" altLang="en-US"/>
          </a:p>
        </p:txBody>
      </p:sp>
      <p:sp>
        <p:nvSpPr>
          <p:cNvPr id="11268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Bits in a DRAM are organized as a rectangular array</a:t>
            </a:r>
          </a:p>
          <a:p>
            <a:pPr lvl="1" eaLnBrk="1" hangingPunct="1"/>
            <a:r>
              <a:rPr lang="en-US" altLang="en-US"/>
              <a:t>DRAM accesses an entire row</a:t>
            </a:r>
          </a:p>
          <a:p>
            <a:pPr lvl="1" eaLnBrk="1" hangingPunct="1"/>
            <a:r>
              <a:rPr lang="en-US" altLang="en-US"/>
              <a:t>Burst mode: supply successive words from a row with reduced latency</a:t>
            </a:r>
          </a:p>
          <a:p>
            <a:pPr eaLnBrk="1" hangingPunct="1"/>
            <a:r>
              <a:rPr lang="en-US" altLang="en-US"/>
              <a:t>Double data rate (DDR) DRAM</a:t>
            </a:r>
          </a:p>
          <a:p>
            <a:pPr lvl="1" eaLnBrk="1" hangingPunct="1"/>
            <a:r>
              <a:rPr lang="en-US" altLang="en-US"/>
              <a:t>Transfer on rising and falling clock edges</a:t>
            </a:r>
          </a:p>
          <a:p>
            <a:pPr eaLnBrk="1" hangingPunct="1"/>
            <a:r>
              <a:rPr lang="en-US" altLang="en-US"/>
              <a:t>Quad data rate (QDR) DRAM</a:t>
            </a:r>
          </a:p>
          <a:p>
            <a:pPr lvl="1" eaLnBrk="1" hangingPunct="1"/>
            <a:r>
              <a:rPr lang="en-US" altLang="en-US"/>
              <a:t>Separate DDR inputs and outputs</a:t>
            </a:r>
            <a:endParaRPr lang="en-AU" alt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Footer Placeholder 2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/>
              <a:t>Chapter 5 — Large and Fast: Exploiting Memory Hierarchy — </a:t>
            </a:r>
            <a:fld id="{A79621BD-41B6-442E-8375-64D0B833F348}" type="slidenum">
              <a:rPr lang="en-AU" altLang="en-US"/>
              <a:pPr/>
              <a:t>8</a:t>
            </a:fld>
            <a:endParaRPr lang="en-AU" altLang="en-US"/>
          </a:p>
        </p:txBody>
      </p:sp>
      <p:sp>
        <p:nvSpPr>
          <p:cNvPr id="102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DRAM Generations</a:t>
            </a:r>
            <a:endParaRPr lang="en-AU" altLang="en-US"/>
          </a:p>
        </p:txBody>
      </p:sp>
      <p:graphicFrame>
        <p:nvGraphicFramePr>
          <p:cNvPr id="1026" name="Object 3"/>
          <p:cNvGraphicFramePr>
            <a:graphicFrameLocks noChangeAspect="1"/>
          </p:cNvGraphicFramePr>
          <p:nvPr/>
        </p:nvGraphicFramePr>
        <p:xfrm>
          <a:off x="3779838" y="1487488"/>
          <a:ext cx="5253037" cy="44148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90" name="Chart" r:id="rId4" imgW="5372005" imgH="4419552" progId="MSGraph.Chart.8">
                  <p:embed followColorScheme="full"/>
                </p:oleObj>
              </mc:Choice>
              <mc:Fallback>
                <p:oleObj name="Chart" r:id="rId4" imgW="5372005" imgH="4419552" progId="MSGraph.Chart.8">
                  <p:embed followColorScheme="full"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79838" y="1487488"/>
                        <a:ext cx="5253037" cy="44148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7802" name="Group 58"/>
          <p:cNvGraphicFramePr>
            <a:graphicFrameLocks noGrp="1"/>
          </p:cNvGraphicFramePr>
          <p:nvPr/>
        </p:nvGraphicFramePr>
        <p:xfrm>
          <a:off x="682625" y="1700213"/>
          <a:ext cx="2952750" cy="4064004"/>
        </p:xfrm>
        <a:graphic>
          <a:graphicData uri="http://schemas.openxmlformats.org/drawingml/2006/table">
            <a:tbl>
              <a:tblPr/>
              <a:tblGrid>
                <a:gridCol w="7905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096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52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698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Year</a:t>
                      </a:r>
                      <a:endParaRPr kumimoji="0" lang="en-AU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Capacity</a:t>
                      </a:r>
                      <a:endParaRPr kumimoji="0" lang="en-AU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$/GB</a:t>
                      </a:r>
                      <a:endParaRPr kumimoji="0" lang="en-AU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83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1980</a:t>
                      </a:r>
                      <a:endParaRPr kumimoji="0" lang="en-AU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64Kbit</a:t>
                      </a:r>
                      <a:endParaRPr kumimoji="0" lang="en-AU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$1500000</a:t>
                      </a:r>
                      <a:endParaRPr kumimoji="0" lang="en-AU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98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1983</a:t>
                      </a:r>
                      <a:endParaRPr kumimoji="0" lang="en-AU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256Kbit</a:t>
                      </a:r>
                      <a:endParaRPr kumimoji="0" lang="en-AU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$500000</a:t>
                      </a:r>
                      <a:endParaRPr kumimoji="0" lang="en-AU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98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1985</a:t>
                      </a:r>
                      <a:endParaRPr kumimoji="0" lang="en-AU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1Mbit</a:t>
                      </a:r>
                      <a:endParaRPr kumimoji="0" lang="en-AU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$200000</a:t>
                      </a:r>
                      <a:endParaRPr kumimoji="0" lang="en-AU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98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1989</a:t>
                      </a:r>
                      <a:endParaRPr kumimoji="0" lang="en-AU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4Mbit</a:t>
                      </a:r>
                      <a:endParaRPr kumimoji="0" lang="en-AU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$50000</a:t>
                      </a:r>
                      <a:endParaRPr kumimoji="0" lang="en-AU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83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1992</a:t>
                      </a:r>
                      <a:endParaRPr kumimoji="0" lang="en-AU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16Mbit</a:t>
                      </a:r>
                      <a:endParaRPr kumimoji="0" lang="en-AU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$15000</a:t>
                      </a:r>
                      <a:endParaRPr kumimoji="0" lang="en-AU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98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1996</a:t>
                      </a:r>
                      <a:endParaRPr kumimoji="0" lang="en-AU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64Mbit</a:t>
                      </a:r>
                      <a:endParaRPr kumimoji="0" lang="en-AU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$10000</a:t>
                      </a:r>
                      <a:endParaRPr kumimoji="0" lang="en-AU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98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1998</a:t>
                      </a:r>
                      <a:endParaRPr kumimoji="0" lang="en-AU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128Mbit</a:t>
                      </a:r>
                      <a:endParaRPr kumimoji="0" lang="en-AU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$4000</a:t>
                      </a:r>
                      <a:endParaRPr kumimoji="0" lang="en-AU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698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2000</a:t>
                      </a:r>
                      <a:endParaRPr kumimoji="0" lang="en-AU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256Mbit</a:t>
                      </a:r>
                      <a:endParaRPr kumimoji="0" lang="en-AU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$1000</a:t>
                      </a:r>
                      <a:endParaRPr kumimoji="0" lang="en-AU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683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2004</a:t>
                      </a:r>
                      <a:endParaRPr kumimoji="0" lang="en-AU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512Mbit</a:t>
                      </a:r>
                      <a:endParaRPr kumimoji="0" lang="en-AU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$250</a:t>
                      </a:r>
                      <a:endParaRPr kumimoji="0" lang="en-AU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698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2007</a:t>
                      </a:r>
                      <a:endParaRPr kumimoji="0" lang="en-AU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1Gbit</a:t>
                      </a:r>
                      <a:endParaRPr kumimoji="0" lang="en-AU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$50</a:t>
                      </a:r>
                      <a:endParaRPr kumimoji="0" lang="en-AU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DRAM Performance Factors</a:t>
            </a:r>
          </a:p>
        </p:txBody>
      </p:sp>
      <p:sp>
        <p:nvSpPr>
          <p:cNvPr id="1229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z="2800"/>
              <a:t>Row buffer</a:t>
            </a:r>
          </a:p>
          <a:p>
            <a:pPr lvl="1"/>
            <a:r>
              <a:rPr lang="en-US" altLang="en-US" sz="2400"/>
              <a:t>Allows several words to be read and refreshed in parallel</a:t>
            </a:r>
          </a:p>
          <a:p>
            <a:r>
              <a:rPr lang="en-US" altLang="en-US" sz="2800"/>
              <a:t>Synchronous DRAM</a:t>
            </a:r>
          </a:p>
          <a:p>
            <a:pPr lvl="1"/>
            <a:r>
              <a:rPr lang="en-US" altLang="en-US" sz="2400"/>
              <a:t>Allows for consecutive accesses in bursts without needing to send each address</a:t>
            </a:r>
          </a:p>
          <a:p>
            <a:pPr lvl="1"/>
            <a:r>
              <a:rPr lang="en-US" altLang="en-US" sz="2400"/>
              <a:t>Improves bandwidth</a:t>
            </a:r>
          </a:p>
          <a:p>
            <a:r>
              <a:rPr lang="en-US" altLang="en-US" sz="2800"/>
              <a:t>DRAM banking</a:t>
            </a:r>
          </a:p>
          <a:p>
            <a:pPr lvl="1"/>
            <a:r>
              <a:rPr lang="en-US" altLang="en-US" sz="2400"/>
              <a:t>Allows simultaneous access to multiple DRAMs</a:t>
            </a:r>
          </a:p>
          <a:p>
            <a:pPr lvl="1"/>
            <a:r>
              <a:rPr lang="en-US" altLang="en-US" sz="2400"/>
              <a:t>Improves bandwidth</a:t>
            </a:r>
          </a:p>
        </p:txBody>
      </p:sp>
      <p:sp>
        <p:nvSpPr>
          <p:cNvPr id="12292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/>
              <a:t>Chapter 5 — Large and Fast: Exploiting Memory Hierarchy — </a:t>
            </a:r>
            <a:fld id="{77BF29CB-04DF-43F8-A893-2CD3CEF68666}" type="slidenum">
              <a:rPr lang="en-AU" altLang="en-US"/>
              <a:pPr/>
              <a:t>9</a:t>
            </a:fld>
            <a:endParaRPr lang="en-AU" alt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Footer Placeholder 2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/>
              <a:t>Chapter 5 — Large and Fast: Exploiting Memory Hierarchy — </a:t>
            </a:r>
            <a:fld id="{8F8202D5-3B1B-4BFB-95E0-D88323B2ED8D}" type="slidenum">
              <a:rPr lang="en-AU" altLang="en-US"/>
              <a:pPr/>
              <a:t>10</a:t>
            </a:fld>
            <a:endParaRPr lang="en-AU" altLang="en-US"/>
          </a:p>
        </p:txBody>
      </p:sp>
      <p:pic>
        <p:nvPicPr>
          <p:cNvPr id="13315" name="Picture 6" descr="f05-11-P37449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1196975"/>
            <a:ext cx="6484938" cy="467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6" name="Rectangle 2"/>
          <p:cNvSpPr>
            <a:spLocks noGrp="1" noChangeArrowheads="1"/>
          </p:cNvSpPr>
          <p:nvPr>
            <p:ph type="title"/>
          </p:nvPr>
        </p:nvSpPr>
        <p:spPr>
          <a:xfrm>
            <a:off x="684213" y="206375"/>
            <a:ext cx="8259762" cy="701675"/>
          </a:xfrm>
        </p:spPr>
        <p:txBody>
          <a:bodyPr/>
          <a:lstStyle/>
          <a:p>
            <a:pPr eaLnBrk="1" hangingPunct="1"/>
            <a:r>
              <a:rPr lang="en-US" altLang="en-US" sz="4000"/>
              <a:t>Increasing Memory Bandwidth</a:t>
            </a:r>
            <a:endParaRPr lang="en-AU" altLang="en-US" sz="4000"/>
          </a:p>
        </p:txBody>
      </p:sp>
      <p:sp>
        <p:nvSpPr>
          <p:cNvPr id="13317" name="Rectangle 4"/>
          <p:cNvSpPr>
            <a:spLocks noChangeArrowheads="1"/>
          </p:cNvSpPr>
          <p:nvPr/>
        </p:nvSpPr>
        <p:spPr bwMode="auto">
          <a:xfrm>
            <a:off x="2195513" y="4076700"/>
            <a:ext cx="6759575" cy="2232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</a:pPr>
            <a:r>
              <a:rPr lang="en-US" altLang="en-US" sz="2400"/>
              <a:t>4-word wide memory</a:t>
            </a:r>
          </a:p>
          <a:p>
            <a:pPr lvl="1" eaLnBrk="1" hangingPunct="1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</a:pPr>
            <a:r>
              <a:rPr lang="en-US" altLang="en-US" sz="2000"/>
              <a:t>Miss penalty = 1 + 15 + 1 = 17 bus cycles</a:t>
            </a:r>
          </a:p>
          <a:p>
            <a:pPr lvl="1" eaLnBrk="1" hangingPunct="1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</a:pPr>
            <a:r>
              <a:rPr lang="en-US" altLang="en-US" sz="2000"/>
              <a:t>Bandwidth = 16 bytes / 17 cycles = 0.94 B/cycle</a:t>
            </a:r>
          </a:p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</a:pPr>
            <a:r>
              <a:rPr lang="en-US" altLang="en-US" sz="2400"/>
              <a:t>4-bank interleaved memory</a:t>
            </a:r>
          </a:p>
          <a:p>
            <a:pPr lvl="1" eaLnBrk="1" hangingPunct="1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</a:pPr>
            <a:r>
              <a:rPr lang="en-US" altLang="en-US" sz="2000"/>
              <a:t>Miss penalty = 1 + 15 + 4×1 = 20 bus cycles</a:t>
            </a:r>
          </a:p>
          <a:p>
            <a:pPr lvl="1" eaLnBrk="1" hangingPunct="1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</a:pPr>
            <a:r>
              <a:rPr lang="en-US" altLang="en-US" sz="2000"/>
              <a:t>Bandwidth = 16 bytes / 20 cycles = 0.8 B/cycle</a:t>
            </a:r>
            <a:endParaRPr lang="en-AU" altLang="en-US" sz="20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/>
              <a:t>Chapter 6 — Storage and Other I/O Topics — </a:t>
            </a:r>
            <a:fld id="{59695BF3-F494-41D3-825E-3BB39D1B1782}" type="slidenum">
              <a:rPr lang="en-AU" altLang="en-US"/>
              <a:pPr/>
              <a:t>11</a:t>
            </a:fld>
            <a:endParaRPr lang="en-AU" altLang="en-US"/>
          </a:p>
        </p:txBody>
      </p:sp>
      <p:sp>
        <p:nvSpPr>
          <p:cNvPr id="1433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AU" altLang="en-US"/>
              <a:t>Flash Storage</a:t>
            </a:r>
          </a:p>
        </p:txBody>
      </p:sp>
      <p:sp>
        <p:nvSpPr>
          <p:cNvPr id="1434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AU" altLang="en-US"/>
              <a:t>Nonvolatile semiconductor storage</a:t>
            </a:r>
          </a:p>
          <a:p>
            <a:pPr lvl="1" eaLnBrk="1" hangingPunct="1"/>
            <a:r>
              <a:rPr lang="en-AU" altLang="en-US"/>
              <a:t>100</a:t>
            </a:r>
            <a:r>
              <a:rPr lang="en-US" altLang="en-US">
                <a:cs typeface="Arial" panose="020B0604020202020204" pitchFamily="34" charset="0"/>
              </a:rPr>
              <a:t>× </a:t>
            </a:r>
            <a:r>
              <a:rPr lang="en-AU" altLang="en-US">
                <a:cs typeface="Arial" panose="020B0604020202020204" pitchFamily="34" charset="0"/>
              </a:rPr>
              <a:t>– 1000</a:t>
            </a:r>
            <a:r>
              <a:rPr lang="en-US" altLang="en-US">
                <a:cs typeface="Arial" panose="020B0604020202020204" pitchFamily="34" charset="0"/>
              </a:rPr>
              <a:t>× faster than disk</a:t>
            </a:r>
          </a:p>
          <a:p>
            <a:pPr lvl="1" eaLnBrk="1" hangingPunct="1"/>
            <a:r>
              <a:rPr lang="en-AU" altLang="en-US">
                <a:cs typeface="Arial" panose="020B0604020202020204" pitchFamily="34" charset="0"/>
              </a:rPr>
              <a:t>Smaller, lower power, more robust</a:t>
            </a:r>
          </a:p>
          <a:p>
            <a:pPr lvl="1" eaLnBrk="1" hangingPunct="1"/>
            <a:r>
              <a:rPr lang="en-AU" altLang="en-US">
                <a:cs typeface="Arial" panose="020B0604020202020204" pitchFamily="34" charset="0"/>
              </a:rPr>
              <a:t>But more $/GB (between disk and DRAM)</a:t>
            </a:r>
          </a:p>
        </p:txBody>
      </p:sp>
      <p:sp>
        <p:nvSpPr>
          <p:cNvPr id="14341" name="Text Box 4"/>
          <p:cNvSpPr txBox="1">
            <a:spLocks noChangeArrowheads="1"/>
          </p:cNvSpPr>
          <p:nvPr/>
        </p:nvSpPr>
        <p:spPr bwMode="auto">
          <a:xfrm rot="5400000">
            <a:off x="7903369" y="873919"/>
            <a:ext cx="2114550" cy="366712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solidFill>
                  <a:schemeClr val="folHlink"/>
                </a:solidFill>
              </a:rPr>
              <a:t>§6.4 Flash Storage</a:t>
            </a:r>
          </a:p>
        </p:txBody>
      </p:sp>
      <p:pic>
        <p:nvPicPr>
          <p:cNvPr id="14342" name="Picture 5" descr="flash-card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2988" y="3500438"/>
            <a:ext cx="3590925" cy="2703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3" name="Picture 6" descr="flash-memory-exploded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9338" y="3860800"/>
            <a:ext cx="2436812" cy="1827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/>
              <a:t>Chapter 6 — Storage and Other I/O Topics — </a:t>
            </a:r>
            <a:fld id="{B9A55A88-CCBE-4D4C-8AB6-A38A80481B38}" type="slidenum">
              <a:rPr lang="en-AU" altLang="en-US"/>
              <a:pPr/>
              <a:t>12</a:t>
            </a:fld>
            <a:endParaRPr lang="en-AU" altLang="en-US"/>
          </a:p>
        </p:txBody>
      </p:sp>
      <p:sp>
        <p:nvSpPr>
          <p:cNvPr id="1536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AU" altLang="en-US"/>
              <a:t>Flash Types</a:t>
            </a:r>
          </a:p>
        </p:txBody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AU" altLang="en-US" sz="2800" dirty="0"/>
              <a:t>NOR flash: bit cell like a NOR gate</a:t>
            </a:r>
          </a:p>
          <a:p>
            <a:pPr lvl="1" eaLnBrk="1" hangingPunct="1"/>
            <a:r>
              <a:rPr lang="en-AU" altLang="en-US" sz="2400" dirty="0"/>
              <a:t>Random read/write access</a:t>
            </a:r>
          </a:p>
          <a:p>
            <a:pPr lvl="1" eaLnBrk="1" hangingPunct="1"/>
            <a:r>
              <a:rPr lang="en-AU" altLang="en-US" sz="2400" dirty="0"/>
              <a:t>Used for instruction memory in embedded systems</a:t>
            </a:r>
          </a:p>
          <a:p>
            <a:pPr eaLnBrk="1" hangingPunct="1"/>
            <a:r>
              <a:rPr lang="en-AU" altLang="en-US" sz="2800" dirty="0"/>
              <a:t>NAND flash: bit cell like a NAND gate</a:t>
            </a:r>
          </a:p>
          <a:p>
            <a:pPr lvl="1" eaLnBrk="1" hangingPunct="1"/>
            <a:r>
              <a:rPr lang="en-AU" altLang="en-US" sz="2400" dirty="0"/>
              <a:t>Denser (bits/area), but block-at-a-time access</a:t>
            </a:r>
          </a:p>
          <a:p>
            <a:pPr lvl="1" eaLnBrk="1" hangingPunct="1"/>
            <a:r>
              <a:rPr lang="en-AU" altLang="en-US" sz="2400" dirty="0"/>
              <a:t>Cheaper per GB</a:t>
            </a:r>
          </a:p>
          <a:p>
            <a:pPr lvl="1" eaLnBrk="1" hangingPunct="1"/>
            <a:r>
              <a:rPr lang="en-AU" altLang="en-US" sz="2400" dirty="0"/>
              <a:t>Used for USB keys, media storage, …</a:t>
            </a:r>
          </a:p>
          <a:p>
            <a:pPr eaLnBrk="1" hangingPunct="1"/>
            <a:r>
              <a:rPr lang="en-AU" altLang="en-US" sz="2800" dirty="0"/>
              <a:t>Flash bits wears out after 1000’s of accesses</a:t>
            </a:r>
          </a:p>
          <a:p>
            <a:pPr lvl="1" eaLnBrk="1" hangingPunct="1"/>
            <a:r>
              <a:rPr lang="en-AU" altLang="en-US" sz="2400" dirty="0"/>
              <a:t>Not suitable for direct RAM or disk replacement</a:t>
            </a:r>
          </a:p>
          <a:p>
            <a:pPr lvl="1" eaLnBrk="1" hangingPunct="1"/>
            <a:r>
              <a:rPr lang="en-AU" altLang="en-US" sz="2400" dirty="0"/>
              <a:t>Wear </a:t>
            </a:r>
            <a:r>
              <a:rPr lang="en-AU" altLang="en-US" sz="2400" dirty="0" err="1"/>
              <a:t>leveling</a:t>
            </a:r>
            <a:r>
              <a:rPr lang="en-AU" altLang="en-US" sz="2400" dirty="0"/>
              <a:t>: remap data to less used blocks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/>
              <a:t>Chapter 6 — Storage and Other I/O Topics — </a:t>
            </a:r>
            <a:fld id="{825317E3-A927-4B3A-A90E-DA94B63065FE}" type="slidenum">
              <a:rPr lang="en-AU" altLang="en-US"/>
              <a:pPr/>
              <a:t>13</a:t>
            </a:fld>
            <a:endParaRPr lang="en-AU" altLang="en-US"/>
          </a:p>
        </p:txBody>
      </p:sp>
      <p:pic>
        <p:nvPicPr>
          <p:cNvPr id="16387" name="Picture 9" descr="wdfDesktop_CaviarBlac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1773238"/>
            <a:ext cx="3810000" cy="381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88" name="Rectangle 7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Disk Storage</a:t>
            </a:r>
            <a:endParaRPr lang="en-AU" altLang="en-US"/>
          </a:p>
        </p:txBody>
      </p:sp>
      <p:sp>
        <p:nvSpPr>
          <p:cNvPr id="16389" name="Rectangle 8"/>
          <p:cNvSpPr>
            <a:spLocks noGrp="1" noChangeArrowheads="1"/>
          </p:cNvSpPr>
          <p:nvPr>
            <p:ph type="body" idx="1"/>
          </p:nvPr>
        </p:nvSpPr>
        <p:spPr>
          <a:xfrm>
            <a:off x="684213" y="1125538"/>
            <a:ext cx="8270875" cy="790575"/>
          </a:xfrm>
        </p:spPr>
        <p:txBody>
          <a:bodyPr/>
          <a:lstStyle/>
          <a:p>
            <a:pPr eaLnBrk="1" hangingPunct="1"/>
            <a:r>
              <a:rPr lang="en-US" altLang="en-US"/>
              <a:t>Nonvolatile, rotating magnetic storage</a:t>
            </a:r>
            <a:endParaRPr lang="en-AU" altLang="en-US"/>
          </a:p>
        </p:txBody>
      </p:sp>
      <p:sp>
        <p:nvSpPr>
          <p:cNvPr id="16390" name="Text Box 4"/>
          <p:cNvSpPr txBox="1">
            <a:spLocks noChangeArrowheads="1"/>
          </p:cNvSpPr>
          <p:nvPr/>
        </p:nvSpPr>
        <p:spPr bwMode="auto">
          <a:xfrm rot="5400000">
            <a:off x="7960519" y="816769"/>
            <a:ext cx="2000250" cy="366712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solidFill>
                  <a:schemeClr val="folHlink"/>
                </a:solidFill>
              </a:rPr>
              <a:t>§6.3 Disk Storage</a:t>
            </a:r>
          </a:p>
        </p:txBody>
      </p:sp>
      <p:pic>
        <p:nvPicPr>
          <p:cNvPr id="16391" name="Picture 12" descr="disk-geometry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538" y="3141663"/>
            <a:ext cx="4416425" cy="3279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/>
              <a:t>Chapter 6 — Storage and Other I/O Topics — </a:t>
            </a:r>
            <a:fld id="{46C53A89-6AFC-4549-8BFF-67363E54FED2}" type="slidenum">
              <a:rPr lang="en-AU" altLang="en-US"/>
              <a:pPr/>
              <a:t>14</a:t>
            </a:fld>
            <a:endParaRPr lang="en-AU" altLang="en-US"/>
          </a:p>
        </p:txBody>
      </p:sp>
      <p:sp>
        <p:nvSpPr>
          <p:cNvPr id="17411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Disk Sectors and Access</a:t>
            </a:r>
            <a:endParaRPr lang="en-AU" altLang="en-US"/>
          </a:p>
        </p:txBody>
      </p:sp>
      <p:sp>
        <p:nvSpPr>
          <p:cNvPr id="17412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2800"/>
              <a:t>Each sector records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400"/>
              <a:t>Sector ID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400"/>
              <a:t>Data (512 bytes, 4096 bytes proposed)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400"/>
              <a:t>Error correcting code (ECC)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en-US" sz="2000"/>
              <a:t>Used to hide defects and recording errors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400"/>
              <a:t>Synchronization fields and gaps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800"/>
              <a:t>Access to a sector involves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400"/>
              <a:t>Queuing delay if other accesses are pending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400"/>
              <a:t>Seek: move the heads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400"/>
              <a:t>Rotational latency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400"/>
              <a:t>Data transfer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400"/>
              <a:t>Controller overhead</a:t>
            </a:r>
            <a:endParaRPr lang="en-AU" altLang="en-US" sz="240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/>
              <a:t>Chapter 6 — Storage and Other I/O Topics — </a:t>
            </a:r>
            <a:fld id="{5F1B4844-7CC1-40AE-B53C-F32A20E49770}" type="slidenum">
              <a:rPr lang="en-AU" altLang="en-US"/>
              <a:pPr/>
              <a:t>15</a:t>
            </a:fld>
            <a:endParaRPr lang="en-AU" altLang="en-US"/>
          </a:p>
        </p:txBody>
      </p:sp>
      <p:sp>
        <p:nvSpPr>
          <p:cNvPr id="18435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Disk Access Example</a:t>
            </a:r>
            <a:endParaRPr lang="en-AU" altLang="en-US"/>
          </a:p>
        </p:txBody>
      </p:sp>
      <p:sp>
        <p:nvSpPr>
          <p:cNvPr id="18436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altLang="en-US"/>
              <a:t>Given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/>
              <a:t>512B sector, 15,000rpm, 4ms average seek time, 100MB/s transfer rate, 0.2ms controller overhead, idle disk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/>
              <a:t>Average read time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/>
              <a:t>4ms seek time</a:t>
            </a:r>
            <a:br>
              <a:rPr lang="en-US" altLang="en-US"/>
            </a:br>
            <a:r>
              <a:rPr lang="en-US" altLang="en-US"/>
              <a:t>+ ½ / (15,000/60) = 2ms rotational latency</a:t>
            </a:r>
            <a:br>
              <a:rPr lang="en-US" altLang="en-US"/>
            </a:br>
            <a:r>
              <a:rPr lang="en-US" altLang="en-US"/>
              <a:t>+ 512 / 100MB/s = 0.005ms transfer time</a:t>
            </a:r>
            <a:br>
              <a:rPr lang="en-US" altLang="en-US"/>
            </a:br>
            <a:r>
              <a:rPr lang="en-US" altLang="en-US"/>
              <a:t>+ 0.2ms controller delay</a:t>
            </a:r>
            <a:br>
              <a:rPr lang="en-US" altLang="en-US"/>
            </a:br>
            <a:r>
              <a:rPr lang="en-US" altLang="en-US"/>
              <a:t>= 6.2ms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/>
              <a:t>If actual average seek time is 1ms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/>
              <a:t>Average read time = 3.2ms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/>
              <a:t>Chapter 6 — Storage and Other I/O Topics — </a:t>
            </a:r>
            <a:fld id="{D52EE55B-AF9C-4E2E-B42C-8825F7578713}" type="slidenum">
              <a:rPr lang="en-AU" altLang="en-US"/>
              <a:pPr/>
              <a:t>16</a:t>
            </a:fld>
            <a:endParaRPr lang="en-AU" altLang="en-US"/>
          </a:p>
        </p:txBody>
      </p:sp>
      <p:sp>
        <p:nvSpPr>
          <p:cNvPr id="19459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Disk Performance Issues</a:t>
            </a:r>
            <a:endParaRPr lang="en-AU" altLang="en-US"/>
          </a:p>
        </p:txBody>
      </p:sp>
      <p:sp>
        <p:nvSpPr>
          <p:cNvPr id="19460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 sz="2800"/>
              <a:t>Manufacturers quote average seek time</a:t>
            </a:r>
          </a:p>
          <a:p>
            <a:pPr lvl="1" eaLnBrk="1" hangingPunct="1"/>
            <a:r>
              <a:rPr lang="en-US" altLang="en-US" sz="2400"/>
              <a:t>Based on all possible seeks</a:t>
            </a:r>
          </a:p>
          <a:p>
            <a:pPr lvl="1" eaLnBrk="1" hangingPunct="1"/>
            <a:r>
              <a:rPr lang="en-US" altLang="en-US" sz="2400"/>
              <a:t>Locality and OS scheduling lead to smaller actual average seek times</a:t>
            </a:r>
          </a:p>
          <a:p>
            <a:pPr eaLnBrk="1" hangingPunct="1"/>
            <a:r>
              <a:rPr lang="en-US" altLang="en-US" sz="2800"/>
              <a:t>Smart disk controller allocate physical sectors on disk</a:t>
            </a:r>
          </a:p>
          <a:p>
            <a:pPr lvl="1" eaLnBrk="1" hangingPunct="1"/>
            <a:r>
              <a:rPr lang="en-US" altLang="en-US" sz="2400"/>
              <a:t>Present logical sector interface to host</a:t>
            </a:r>
          </a:p>
          <a:p>
            <a:pPr lvl="1" eaLnBrk="1" hangingPunct="1"/>
            <a:r>
              <a:rPr lang="en-US" altLang="en-US" sz="2400"/>
              <a:t>SCSI, ATA, SATA</a:t>
            </a:r>
          </a:p>
          <a:p>
            <a:pPr eaLnBrk="1" hangingPunct="1"/>
            <a:r>
              <a:rPr lang="en-US" altLang="en-US" sz="2800"/>
              <a:t>Disk drives include caches</a:t>
            </a:r>
          </a:p>
          <a:p>
            <a:pPr lvl="1" eaLnBrk="1" hangingPunct="1"/>
            <a:r>
              <a:rPr lang="en-US" altLang="en-US" sz="2400"/>
              <a:t>Prefetch sectors in anticipation of access</a:t>
            </a:r>
          </a:p>
          <a:p>
            <a:pPr lvl="1" eaLnBrk="1" hangingPunct="1"/>
            <a:r>
              <a:rPr lang="en-US" altLang="en-US" sz="2400"/>
              <a:t>Avoid seek and rotational delay</a:t>
            </a:r>
            <a:endParaRPr lang="en-AU" altLang="en-US" sz="240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/>
              <a:t>Chapter 5 — Large and Fast: Exploiting Memory Hierarchy — </a:t>
            </a:r>
            <a:fld id="{80AE344E-64B8-457B-BA7B-74506BDF5FC0}" type="slidenum">
              <a:rPr lang="en-AU" altLang="en-US"/>
              <a:pPr/>
              <a:t>17</a:t>
            </a:fld>
            <a:endParaRPr lang="en-AU" altLang="en-US"/>
          </a:p>
        </p:txBody>
      </p:sp>
      <p:pic>
        <p:nvPicPr>
          <p:cNvPr id="20483" name="Picture 10" descr="f05-04-P37449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0750" y="3429000"/>
            <a:ext cx="3743325" cy="280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4" name="Rectangle 7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Cache Memory</a:t>
            </a:r>
            <a:endParaRPr lang="en-AU" altLang="en-US"/>
          </a:p>
        </p:txBody>
      </p:sp>
      <p:sp>
        <p:nvSpPr>
          <p:cNvPr id="20485" name="Rectangle 8"/>
          <p:cNvSpPr>
            <a:spLocks noGrp="1" noChangeArrowheads="1"/>
          </p:cNvSpPr>
          <p:nvPr>
            <p:ph type="body" idx="1"/>
          </p:nvPr>
        </p:nvSpPr>
        <p:spPr>
          <a:xfrm>
            <a:off x="684213" y="1125538"/>
            <a:ext cx="8270875" cy="2276475"/>
          </a:xfrm>
        </p:spPr>
        <p:txBody>
          <a:bodyPr/>
          <a:lstStyle/>
          <a:p>
            <a:pPr eaLnBrk="1" hangingPunct="1"/>
            <a:r>
              <a:rPr lang="en-US" altLang="en-US"/>
              <a:t>Cache memory</a:t>
            </a:r>
          </a:p>
          <a:p>
            <a:pPr lvl="1" eaLnBrk="1" hangingPunct="1"/>
            <a:r>
              <a:rPr lang="en-US" altLang="en-US"/>
              <a:t>The level of the memory hierarchy closest to the CPU</a:t>
            </a:r>
          </a:p>
          <a:p>
            <a:pPr eaLnBrk="1" hangingPunct="1"/>
            <a:r>
              <a:rPr lang="en-US" altLang="en-US"/>
              <a:t>Given accesses X</a:t>
            </a:r>
            <a:r>
              <a:rPr lang="en-US" altLang="en-US" baseline="-25000"/>
              <a:t>1</a:t>
            </a:r>
            <a:r>
              <a:rPr lang="en-US" altLang="en-US"/>
              <a:t>, …, X</a:t>
            </a:r>
            <a:r>
              <a:rPr lang="en-US" altLang="en-US" baseline="-25000"/>
              <a:t>n–1</a:t>
            </a:r>
            <a:r>
              <a:rPr lang="en-US" altLang="en-US"/>
              <a:t>, X</a:t>
            </a:r>
            <a:r>
              <a:rPr lang="en-US" altLang="en-US" baseline="-25000"/>
              <a:t>n</a:t>
            </a:r>
            <a:endParaRPr lang="en-AU" altLang="en-US" baseline="-25000"/>
          </a:p>
        </p:txBody>
      </p:sp>
      <p:sp>
        <p:nvSpPr>
          <p:cNvPr id="20486" name="Text Box 4"/>
          <p:cNvSpPr txBox="1">
            <a:spLocks noChangeArrowheads="1"/>
          </p:cNvSpPr>
          <p:nvPr/>
        </p:nvSpPr>
        <p:spPr bwMode="auto">
          <a:xfrm rot="5400000">
            <a:off x="7492206" y="1280319"/>
            <a:ext cx="2936875" cy="369888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solidFill>
                  <a:schemeClr val="folHlink"/>
                </a:solidFill>
              </a:rPr>
              <a:t>§5.3 The Basics of Caches</a:t>
            </a:r>
          </a:p>
        </p:txBody>
      </p:sp>
      <p:sp>
        <p:nvSpPr>
          <p:cNvPr id="20487" name="Rectangle 6"/>
          <p:cNvSpPr>
            <a:spLocks noChangeArrowheads="1"/>
          </p:cNvSpPr>
          <p:nvPr/>
        </p:nvSpPr>
        <p:spPr bwMode="auto">
          <a:xfrm>
            <a:off x="5148263" y="3789363"/>
            <a:ext cx="3811587" cy="2303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</a:pPr>
            <a:r>
              <a:rPr lang="en-US" altLang="en-US" sz="2800"/>
              <a:t>How do we know if the data is present?</a:t>
            </a:r>
          </a:p>
          <a:p>
            <a:pPr eaLnBrk="1" hangingPunct="1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</a:pPr>
            <a:r>
              <a:rPr lang="en-US" altLang="en-US" sz="2800"/>
              <a:t>Where do we look?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/>
              <a:t>Chapter 5 — Large and Fast: Exploiting Memory Hierarchy — </a:t>
            </a:r>
            <a:fld id="{6B9D5F50-8896-427B-A32D-61AF049D7CEA}" type="slidenum">
              <a:rPr lang="en-AU" altLang="en-US"/>
              <a:pPr/>
              <a:t>18</a:t>
            </a:fld>
            <a:endParaRPr lang="en-AU" altLang="en-US"/>
          </a:p>
        </p:txBody>
      </p:sp>
      <p:pic>
        <p:nvPicPr>
          <p:cNvPr id="21507" name="Picture 9" descr="f05-05-P37449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113" y="2922588"/>
            <a:ext cx="4692650" cy="3387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08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Direct Mapped Cache</a:t>
            </a:r>
            <a:endParaRPr lang="en-AU" altLang="en-US"/>
          </a:p>
        </p:txBody>
      </p:sp>
      <p:sp>
        <p:nvSpPr>
          <p:cNvPr id="21509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684213" y="1125538"/>
            <a:ext cx="8270875" cy="1801812"/>
          </a:xfrm>
        </p:spPr>
        <p:txBody>
          <a:bodyPr/>
          <a:lstStyle/>
          <a:p>
            <a:pPr eaLnBrk="1" hangingPunct="1"/>
            <a:r>
              <a:rPr lang="en-US" altLang="en-US"/>
              <a:t>Location determined by address</a:t>
            </a:r>
          </a:p>
          <a:p>
            <a:pPr eaLnBrk="1" hangingPunct="1"/>
            <a:r>
              <a:rPr lang="en-US" altLang="en-US"/>
              <a:t>Direct mapped: only one choice</a:t>
            </a:r>
          </a:p>
          <a:p>
            <a:pPr lvl="1" eaLnBrk="1" hangingPunct="1"/>
            <a:r>
              <a:rPr lang="en-US" altLang="en-US"/>
              <a:t>(Block address) modulo (#Blocks in cache)</a:t>
            </a:r>
            <a:endParaRPr lang="en-AU" altLang="en-US"/>
          </a:p>
        </p:txBody>
      </p:sp>
      <p:sp>
        <p:nvSpPr>
          <p:cNvPr id="21510" name="Rectangle 5"/>
          <p:cNvSpPr>
            <a:spLocks noChangeArrowheads="1"/>
          </p:cNvSpPr>
          <p:nvPr/>
        </p:nvSpPr>
        <p:spPr bwMode="auto">
          <a:xfrm>
            <a:off x="6084888" y="3789363"/>
            <a:ext cx="2803525" cy="2519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</a:pPr>
            <a:r>
              <a:rPr lang="en-US" altLang="en-US" sz="2800"/>
              <a:t>#Blocks is a power of 2</a:t>
            </a:r>
          </a:p>
          <a:p>
            <a:pPr eaLnBrk="1" hangingPunct="1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</a:pPr>
            <a:r>
              <a:rPr lang="en-US" altLang="en-US" sz="2800"/>
              <a:t>Use low-order address bits</a:t>
            </a:r>
            <a:endParaRPr lang="en-AU" altLang="en-US" sz="280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/>
              <a:t>Chapter 5 — Large and Fast: Exploiting Memory Hierarchy — </a:t>
            </a:r>
            <a:fld id="{7E671FFE-7072-4351-9629-A7D2F2E4C516}" type="slidenum">
              <a:rPr lang="en-AU" altLang="en-US"/>
              <a:pPr/>
              <a:t>19</a:t>
            </a:fld>
            <a:endParaRPr lang="en-AU" altLang="en-US"/>
          </a:p>
        </p:txBody>
      </p:sp>
      <p:sp>
        <p:nvSpPr>
          <p:cNvPr id="22531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Tags and Valid Bits</a:t>
            </a:r>
            <a:endParaRPr lang="en-AU" altLang="en-US"/>
          </a:p>
        </p:txBody>
      </p:sp>
      <p:sp>
        <p:nvSpPr>
          <p:cNvPr id="22532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How do we know which particular block is stored in a cache location?</a:t>
            </a:r>
          </a:p>
          <a:p>
            <a:pPr lvl="1" eaLnBrk="1" hangingPunct="1"/>
            <a:r>
              <a:rPr lang="en-US" altLang="en-US"/>
              <a:t>Store block address as well as the data</a:t>
            </a:r>
          </a:p>
          <a:p>
            <a:pPr lvl="1" eaLnBrk="1" hangingPunct="1"/>
            <a:r>
              <a:rPr lang="en-US" altLang="en-US"/>
              <a:t>Actually, only need the high-order bits</a:t>
            </a:r>
          </a:p>
          <a:p>
            <a:pPr lvl="1" eaLnBrk="1" hangingPunct="1"/>
            <a:r>
              <a:rPr lang="en-US" altLang="en-US"/>
              <a:t>Called the tag</a:t>
            </a:r>
          </a:p>
          <a:p>
            <a:pPr eaLnBrk="1" hangingPunct="1"/>
            <a:r>
              <a:rPr lang="en-US" altLang="en-US"/>
              <a:t>What if there is no data in a location?</a:t>
            </a:r>
          </a:p>
          <a:p>
            <a:pPr lvl="1" eaLnBrk="1" hangingPunct="1"/>
            <a:r>
              <a:rPr lang="en-US" altLang="en-US"/>
              <a:t>Valid bit: 1 = present, 0 = not present</a:t>
            </a:r>
          </a:p>
          <a:p>
            <a:pPr lvl="1" eaLnBrk="1" hangingPunct="1"/>
            <a:r>
              <a:rPr lang="en-US" altLang="en-US"/>
              <a:t>Initially 0</a:t>
            </a:r>
            <a:endParaRPr lang="en-AU" alt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/>
              <a:t>Chapter 5 — Large and Fast: Exploiting Memory Hierarchy — </a:t>
            </a:r>
            <a:fld id="{262B5070-E78D-4D20-B69E-98B8E355B672}" type="slidenum">
              <a:rPr lang="en-AU" altLang="en-US"/>
              <a:pPr/>
              <a:t>20</a:t>
            </a:fld>
            <a:endParaRPr lang="en-AU" altLang="en-US"/>
          </a:p>
        </p:txBody>
      </p:sp>
      <p:sp>
        <p:nvSpPr>
          <p:cNvPr id="23555" name="Rectangle 5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Cache Example</a:t>
            </a:r>
            <a:endParaRPr lang="en-AU" altLang="en-US"/>
          </a:p>
        </p:txBody>
      </p:sp>
      <p:sp>
        <p:nvSpPr>
          <p:cNvPr id="23556" name="Rectangle 57"/>
          <p:cNvSpPr>
            <a:spLocks noGrp="1" noChangeArrowheads="1"/>
          </p:cNvSpPr>
          <p:nvPr>
            <p:ph type="body" idx="1"/>
          </p:nvPr>
        </p:nvSpPr>
        <p:spPr>
          <a:xfrm>
            <a:off x="684213" y="1125538"/>
            <a:ext cx="8270875" cy="1338262"/>
          </a:xfrm>
        </p:spPr>
        <p:txBody>
          <a:bodyPr/>
          <a:lstStyle/>
          <a:p>
            <a:pPr eaLnBrk="1" hangingPunct="1"/>
            <a:r>
              <a:rPr lang="en-US" altLang="en-US"/>
              <a:t>8-blocks, 1 word/block, direct mapped</a:t>
            </a:r>
          </a:p>
          <a:p>
            <a:pPr eaLnBrk="1" hangingPunct="1"/>
            <a:r>
              <a:rPr lang="en-US" altLang="en-US"/>
              <a:t>Initial state</a:t>
            </a:r>
            <a:endParaRPr lang="en-AU" altLang="en-US"/>
          </a:p>
        </p:txBody>
      </p:sp>
      <p:graphicFrame>
        <p:nvGraphicFramePr>
          <p:cNvPr id="254980" name="Group 4"/>
          <p:cNvGraphicFramePr>
            <a:graphicFrameLocks noGrp="1"/>
          </p:cNvGraphicFramePr>
          <p:nvPr/>
        </p:nvGraphicFramePr>
        <p:xfrm>
          <a:off x="1547813" y="2924175"/>
          <a:ext cx="6096000" cy="3292479"/>
        </p:xfrm>
        <a:graphic>
          <a:graphicData uri="http://schemas.openxmlformats.org/drawingml/2006/table">
            <a:tbl>
              <a:tblPr/>
              <a:tblGrid>
                <a:gridCol w="1079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492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5093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2162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6583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Index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V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Tag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Data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583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000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N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583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001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N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583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010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N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583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011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N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583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100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N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583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101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N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583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110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N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6583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111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N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/>
              <a:t>Chapter 5 — Large and Fast: Exploiting Memory Hierarchy — </a:t>
            </a:r>
            <a:fld id="{3811D2CD-D06E-407C-A825-63021937D559}" type="slidenum">
              <a:rPr lang="en-AU" altLang="en-US"/>
              <a:pPr/>
              <a:t>21</a:t>
            </a:fld>
            <a:endParaRPr lang="en-AU" altLang="en-US"/>
          </a:p>
        </p:txBody>
      </p:sp>
      <p:sp>
        <p:nvSpPr>
          <p:cNvPr id="2457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Cache Example</a:t>
            </a:r>
            <a:endParaRPr lang="en-AU" altLang="en-US"/>
          </a:p>
        </p:txBody>
      </p:sp>
      <p:graphicFrame>
        <p:nvGraphicFramePr>
          <p:cNvPr id="257027" name="Group 3"/>
          <p:cNvGraphicFramePr>
            <a:graphicFrameLocks noGrp="1"/>
          </p:cNvGraphicFramePr>
          <p:nvPr/>
        </p:nvGraphicFramePr>
        <p:xfrm>
          <a:off x="1547813" y="2924175"/>
          <a:ext cx="6096000" cy="3292479"/>
        </p:xfrm>
        <a:graphic>
          <a:graphicData uri="http://schemas.openxmlformats.org/drawingml/2006/table">
            <a:tbl>
              <a:tblPr/>
              <a:tblGrid>
                <a:gridCol w="1079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492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5093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2162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6583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Index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V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Tag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Data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583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000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N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583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001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N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583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010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N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583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011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N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583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100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N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583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101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N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583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charset="0"/>
                        </a:rPr>
                        <a:t>110</a:t>
                      </a:r>
                      <a:endParaRPr kumimoji="0" lang="en-AU" sz="1800" b="1" i="0" u="none" strike="noStrike" cap="none" normalizeH="0" baseline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charset="0"/>
                        </a:rPr>
                        <a:t>Y</a:t>
                      </a:r>
                      <a:endParaRPr kumimoji="0" lang="en-AU" sz="1800" b="1" i="0" u="none" strike="noStrike" cap="none" normalizeH="0" baseline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charset="0"/>
                        </a:rPr>
                        <a:t>10</a:t>
                      </a:r>
                      <a:endParaRPr kumimoji="0" lang="en-AU" sz="1800" b="1" i="0" u="none" strike="noStrike" cap="none" normalizeH="0" baseline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charset="0"/>
                        </a:rPr>
                        <a:t>Mem[10110]</a:t>
                      </a:r>
                      <a:endParaRPr kumimoji="0" lang="en-AU" sz="1800" b="1" i="0" u="none" strike="noStrike" cap="none" normalizeH="0" baseline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6583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111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N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graphicFrame>
        <p:nvGraphicFramePr>
          <p:cNvPr id="257079" name="Group 55"/>
          <p:cNvGraphicFramePr>
            <a:graphicFrameLocks noGrp="1"/>
          </p:cNvGraphicFramePr>
          <p:nvPr/>
        </p:nvGraphicFramePr>
        <p:xfrm>
          <a:off x="1547813" y="1320800"/>
          <a:ext cx="6072187" cy="731838"/>
        </p:xfrm>
        <a:graphic>
          <a:graphicData uri="http://schemas.openxmlformats.org/drawingml/2006/table">
            <a:tbl>
              <a:tblPr/>
              <a:tblGrid>
                <a:gridCol w="16732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49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319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176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6591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Word addr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40" marB="4574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Binary addr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40" marB="4574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Hit/miss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40" marB="4574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Cache block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40" marB="4574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591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22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40" marB="4574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10 110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40" marB="4574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Miss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40" marB="4574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110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40" marB="4574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/>
              <a:t>Chapter 5 — Large and Fast: Exploiting Memory Hierarchy — </a:t>
            </a:r>
            <a:fld id="{89FA2AD8-97A4-4020-A4C9-43AEDE3877F0}" type="slidenum">
              <a:rPr lang="en-AU" altLang="en-US"/>
              <a:pPr/>
              <a:t>22</a:t>
            </a:fld>
            <a:endParaRPr lang="en-AU" altLang="en-US"/>
          </a:p>
        </p:txBody>
      </p:sp>
      <p:sp>
        <p:nvSpPr>
          <p:cNvPr id="2560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Cache Example</a:t>
            </a:r>
            <a:endParaRPr lang="en-AU" altLang="en-US"/>
          </a:p>
        </p:txBody>
      </p:sp>
      <p:graphicFrame>
        <p:nvGraphicFramePr>
          <p:cNvPr id="259075" name="Group 3"/>
          <p:cNvGraphicFramePr>
            <a:graphicFrameLocks noGrp="1"/>
          </p:cNvGraphicFramePr>
          <p:nvPr/>
        </p:nvGraphicFramePr>
        <p:xfrm>
          <a:off x="1547813" y="2924175"/>
          <a:ext cx="6096000" cy="3292479"/>
        </p:xfrm>
        <a:graphic>
          <a:graphicData uri="http://schemas.openxmlformats.org/drawingml/2006/table">
            <a:tbl>
              <a:tblPr/>
              <a:tblGrid>
                <a:gridCol w="1079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492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5093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2162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6583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Index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V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Tag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Data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583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000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N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583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001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N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583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charset="0"/>
                        </a:rPr>
                        <a:t>010</a:t>
                      </a:r>
                      <a:endParaRPr kumimoji="0" lang="en-AU" sz="1800" b="1" i="0" u="none" strike="noStrike" cap="none" normalizeH="0" baseline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charset="0"/>
                        </a:rPr>
                        <a:t>Y</a:t>
                      </a:r>
                      <a:endParaRPr kumimoji="0" lang="en-AU" sz="1800" b="1" i="0" u="none" strike="noStrike" cap="none" normalizeH="0" baseline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charset="0"/>
                        </a:rPr>
                        <a:t>11</a:t>
                      </a:r>
                      <a:endParaRPr kumimoji="0" lang="en-AU" sz="1800" b="1" i="0" u="none" strike="noStrike" cap="none" normalizeH="0" baseline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charset="0"/>
                        </a:rPr>
                        <a:t>Mem[11010]</a:t>
                      </a:r>
                      <a:endParaRPr kumimoji="0" lang="en-AU" sz="1800" b="1" i="0" u="none" strike="noStrike" cap="none" normalizeH="0" baseline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583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011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N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583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100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N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583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101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N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583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110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Y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10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Mem[10110]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6583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111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N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graphicFrame>
        <p:nvGraphicFramePr>
          <p:cNvPr id="259127" name="Group 55"/>
          <p:cNvGraphicFramePr>
            <a:graphicFrameLocks noGrp="1"/>
          </p:cNvGraphicFramePr>
          <p:nvPr/>
        </p:nvGraphicFramePr>
        <p:xfrm>
          <a:off x="1547813" y="1320800"/>
          <a:ext cx="6072187" cy="731838"/>
        </p:xfrm>
        <a:graphic>
          <a:graphicData uri="http://schemas.openxmlformats.org/drawingml/2006/table">
            <a:tbl>
              <a:tblPr/>
              <a:tblGrid>
                <a:gridCol w="16732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49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319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176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6591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Word addr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40" marB="4574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Binary addr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40" marB="4574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Hit/miss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40" marB="4574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Cache block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40" marB="4574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591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26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40" marB="4574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11 010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40" marB="4574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Miss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40" marB="4574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010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40" marB="4574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/>
              <a:t>Chapter 5 — Large and Fast: Exploiting Memory Hierarchy — </a:t>
            </a:r>
            <a:fld id="{0DC6EA7B-6126-412E-B734-16B6FE36A65A}" type="slidenum">
              <a:rPr lang="en-AU" altLang="en-US"/>
              <a:pPr/>
              <a:t>23</a:t>
            </a:fld>
            <a:endParaRPr lang="en-AU" altLang="en-US"/>
          </a:p>
        </p:txBody>
      </p:sp>
      <p:sp>
        <p:nvSpPr>
          <p:cNvPr id="2662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Cache Example</a:t>
            </a:r>
            <a:endParaRPr lang="en-AU" altLang="en-US"/>
          </a:p>
        </p:txBody>
      </p:sp>
      <p:graphicFrame>
        <p:nvGraphicFramePr>
          <p:cNvPr id="261123" name="Group 3"/>
          <p:cNvGraphicFramePr>
            <a:graphicFrameLocks noGrp="1"/>
          </p:cNvGraphicFramePr>
          <p:nvPr/>
        </p:nvGraphicFramePr>
        <p:xfrm>
          <a:off x="1547813" y="2924175"/>
          <a:ext cx="6096000" cy="3292479"/>
        </p:xfrm>
        <a:graphic>
          <a:graphicData uri="http://schemas.openxmlformats.org/drawingml/2006/table">
            <a:tbl>
              <a:tblPr/>
              <a:tblGrid>
                <a:gridCol w="1079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492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5093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2162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6583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Index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V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Tag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Data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583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000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N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583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001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N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583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010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Y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11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Mem[11010]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583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011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N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583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100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N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583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101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N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583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110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Y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10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Mem[10110]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6583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111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N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graphicFrame>
        <p:nvGraphicFramePr>
          <p:cNvPr id="261175" name="Group 55"/>
          <p:cNvGraphicFramePr>
            <a:graphicFrameLocks noGrp="1"/>
          </p:cNvGraphicFramePr>
          <p:nvPr/>
        </p:nvGraphicFramePr>
        <p:xfrm>
          <a:off x="1547813" y="1320800"/>
          <a:ext cx="6072187" cy="1097142"/>
        </p:xfrm>
        <a:graphic>
          <a:graphicData uri="http://schemas.openxmlformats.org/drawingml/2006/table">
            <a:tbl>
              <a:tblPr/>
              <a:tblGrid>
                <a:gridCol w="16732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49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319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176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6565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Word addr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697" marB="4569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Binary addr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697" marB="4569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Hit/miss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697" marB="4569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Cache block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697" marB="4569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565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22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697" marB="4569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10 110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697" marB="4569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Hit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697" marB="4569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110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697" marB="4569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565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26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697" marB="4569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11 010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697" marB="4569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Hit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697" marB="4569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010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697" marB="4569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/>
              <a:t>Chapter 5 — Large and Fast: Exploiting Memory Hierarchy — </a:t>
            </a:r>
            <a:fld id="{0C9D9DF3-AC95-45C8-8B79-4D06D481FAA2}" type="slidenum">
              <a:rPr lang="en-AU" altLang="en-US"/>
              <a:pPr/>
              <a:t>24</a:t>
            </a:fld>
            <a:endParaRPr lang="en-AU" altLang="en-US"/>
          </a:p>
        </p:txBody>
      </p:sp>
      <p:sp>
        <p:nvSpPr>
          <p:cNvPr id="2765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Cache Example</a:t>
            </a:r>
            <a:endParaRPr lang="en-AU" altLang="en-US"/>
          </a:p>
        </p:txBody>
      </p:sp>
      <p:graphicFrame>
        <p:nvGraphicFramePr>
          <p:cNvPr id="263171" name="Group 3"/>
          <p:cNvGraphicFramePr>
            <a:graphicFrameLocks noGrp="1"/>
          </p:cNvGraphicFramePr>
          <p:nvPr/>
        </p:nvGraphicFramePr>
        <p:xfrm>
          <a:off x="1547813" y="2924175"/>
          <a:ext cx="6096000" cy="3292479"/>
        </p:xfrm>
        <a:graphic>
          <a:graphicData uri="http://schemas.openxmlformats.org/drawingml/2006/table">
            <a:tbl>
              <a:tblPr/>
              <a:tblGrid>
                <a:gridCol w="1079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492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5093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2162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6583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Index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V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Tag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Data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583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charset="0"/>
                        </a:rPr>
                        <a:t>000</a:t>
                      </a:r>
                      <a:endParaRPr kumimoji="0" lang="en-AU" sz="1800" b="1" i="0" u="none" strike="noStrike" cap="none" normalizeH="0" baseline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charset="0"/>
                        </a:rPr>
                        <a:t>Y</a:t>
                      </a:r>
                      <a:endParaRPr kumimoji="0" lang="en-AU" sz="1800" b="1" i="0" u="none" strike="noStrike" cap="none" normalizeH="0" baseline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charset="0"/>
                        </a:rPr>
                        <a:t>10</a:t>
                      </a:r>
                      <a:endParaRPr kumimoji="0" lang="en-AU" sz="1800" b="1" i="0" u="none" strike="noStrike" cap="none" normalizeH="0" baseline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charset="0"/>
                        </a:rPr>
                        <a:t>Mem[10000]</a:t>
                      </a:r>
                      <a:endParaRPr kumimoji="0" lang="en-AU" sz="1800" b="1" i="0" u="none" strike="noStrike" cap="none" normalizeH="0" baseline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583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001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N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583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010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Y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11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Mem[11010]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583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charset="0"/>
                        </a:rPr>
                        <a:t>011</a:t>
                      </a:r>
                      <a:endParaRPr kumimoji="0" lang="en-AU" sz="1800" b="1" i="0" u="none" strike="noStrike" cap="none" normalizeH="0" baseline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charset="0"/>
                        </a:rPr>
                        <a:t>Y</a:t>
                      </a:r>
                      <a:endParaRPr kumimoji="0" lang="en-AU" sz="1800" b="1" i="0" u="none" strike="noStrike" cap="none" normalizeH="0" baseline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charset="0"/>
                        </a:rPr>
                        <a:t>00</a:t>
                      </a:r>
                      <a:endParaRPr kumimoji="0" lang="en-AU" sz="1800" b="1" i="0" u="none" strike="noStrike" cap="none" normalizeH="0" baseline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charset="0"/>
                        </a:rPr>
                        <a:t>Mem[00011]</a:t>
                      </a:r>
                      <a:endParaRPr kumimoji="0" lang="en-AU" sz="1800" b="1" i="0" u="none" strike="noStrike" cap="none" normalizeH="0" baseline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583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100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N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583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101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N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583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110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Y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10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Mem[10110]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6583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111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N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graphicFrame>
        <p:nvGraphicFramePr>
          <p:cNvPr id="263223" name="Group 55"/>
          <p:cNvGraphicFramePr>
            <a:graphicFrameLocks noGrp="1"/>
          </p:cNvGraphicFramePr>
          <p:nvPr/>
        </p:nvGraphicFramePr>
        <p:xfrm>
          <a:off x="1547813" y="1320800"/>
          <a:ext cx="6072187" cy="1463676"/>
        </p:xfrm>
        <a:graphic>
          <a:graphicData uri="http://schemas.openxmlformats.org/drawingml/2006/table">
            <a:tbl>
              <a:tblPr/>
              <a:tblGrid>
                <a:gridCol w="16732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49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319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176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6591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Word addr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40" marB="4574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Binary addr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40" marB="4574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Hit/miss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40" marB="4574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Cache block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40" marB="4574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591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16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40" marB="4574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10 000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40" marB="4574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Miss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40" marB="4574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000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40" marB="4574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591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40" marB="4574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00 011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40" marB="4574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Miss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40" marB="4574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011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40" marB="4574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591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16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40" marB="4574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10 000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40" marB="4574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Hit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40" marB="4574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000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40" marB="4574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/>
              <a:t>Chapter 5 — Large and Fast: Exploiting Memory Hierarchy — </a:t>
            </a:r>
            <a:fld id="{CF61EA0E-255D-411F-BF82-15138F2B8156}" type="slidenum">
              <a:rPr lang="en-AU" altLang="en-US"/>
              <a:pPr/>
              <a:t>25</a:t>
            </a:fld>
            <a:endParaRPr lang="en-AU" altLang="en-US"/>
          </a:p>
        </p:txBody>
      </p:sp>
      <p:sp>
        <p:nvSpPr>
          <p:cNvPr id="2867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Cache Example</a:t>
            </a:r>
            <a:endParaRPr lang="en-AU" altLang="en-US"/>
          </a:p>
        </p:txBody>
      </p:sp>
      <p:graphicFrame>
        <p:nvGraphicFramePr>
          <p:cNvPr id="265219" name="Group 3"/>
          <p:cNvGraphicFramePr>
            <a:graphicFrameLocks noGrp="1"/>
          </p:cNvGraphicFramePr>
          <p:nvPr/>
        </p:nvGraphicFramePr>
        <p:xfrm>
          <a:off x="1547813" y="2924175"/>
          <a:ext cx="6096000" cy="3292479"/>
        </p:xfrm>
        <a:graphic>
          <a:graphicData uri="http://schemas.openxmlformats.org/drawingml/2006/table">
            <a:tbl>
              <a:tblPr/>
              <a:tblGrid>
                <a:gridCol w="1079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492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5093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2162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6583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Index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V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Tag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Data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583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000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Y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10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Mem[10000]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583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001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N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583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010</a:t>
                      </a:r>
                      <a:endParaRPr kumimoji="0" lang="en-AU" sz="1800" b="1" i="0" u="none" strike="noStrike" cap="none" normalizeH="0" baseline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Y</a:t>
                      </a:r>
                      <a:endParaRPr kumimoji="0" lang="en-AU" sz="1800" b="1" i="0" u="none" strike="noStrike" cap="none" normalizeH="0" baseline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10</a:t>
                      </a:r>
                      <a:endParaRPr kumimoji="0" lang="en-AU" sz="1800" b="1" i="0" u="none" strike="noStrike" cap="none" normalizeH="0" baseline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Mem[10010]</a:t>
                      </a:r>
                      <a:endParaRPr kumimoji="0" lang="en-AU" sz="1800" b="1" i="0" u="none" strike="noStrike" cap="none" normalizeH="0" baseline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583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011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Y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00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Mem[00011]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583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100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N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583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101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N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583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110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Y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10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Mem[10110]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6583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111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N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9" marB="4572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graphicFrame>
        <p:nvGraphicFramePr>
          <p:cNvPr id="265271" name="Group 55"/>
          <p:cNvGraphicFramePr>
            <a:graphicFrameLocks noGrp="1"/>
          </p:cNvGraphicFramePr>
          <p:nvPr/>
        </p:nvGraphicFramePr>
        <p:xfrm>
          <a:off x="1547813" y="1320800"/>
          <a:ext cx="6072187" cy="731838"/>
        </p:xfrm>
        <a:graphic>
          <a:graphicData uri="http://schemas.openxmlformats.org/drawingml/2006/table">
            <a:tbl>
              <a:tblPr/>
              <a:tblGrid>
                <a:gridCol w="16732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49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319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176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6591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Word addr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40" marB="4574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Binary addr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40" marB="4574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Hit/miss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40" marB="4574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Cache block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40" marB="4574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591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18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40" marB="4574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10 010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40" marB="4574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Miss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40" marB="4574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010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40" marB="4574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Footer Placeholder 2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/>
              <a:t>Chapter 5 — Large and Fast: Exploiting Memory Hierarchy — </a:t>
            </a:r>
            <a:fld id="{DFDD68A6-AC98-4F0A-82B1-2D911AAAC904}" type="slidenum">
              <a:rPr lang="en-AU" altLang="en-US"/>
              <a:pPr/>
              <a:t>26</a:t>
            </a:fld>
            <a:endParaRPr lang="en-AU" altLang="en-US"/>
          </a:p>
        </p:txBody>
      </p:sp>
      <p:sp>
        <p:nvSpPr>
          <p:cNvPr id="2969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Address Subdivision</a:t>
            </a:r>
            <a:endParaRPr lang="en-AU" altLang="en-US"/>
          </a:p>
        </p:txBody>
      </p:sp>
      <p:pic>
        <p:nvPicPr>
          <p:cNvPr id="29700" name="Picture 4" descr="f05-07-P37449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8175" y="1268413"/>
            <a:ext cx="5040313" cy="4976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/>
              <a:t>Chapter 5 — Large and Fast: Exploiting Memory Hierarchy — </a:t>
            </a:r>
            <a:fld id="{9FA25354-05FD-4609-8D59-A3F0DB026BF2}" type="slidenum">
              <a:rPr lang="en-AU" altLang="en-US"/>
              <a:pPr/>
              <a:t>27</a:t>
            </a:fld>
            <a:endParaRPr lang="en-AU" altLang="en-US"/>
          </a:p>
        </p:txBody>
      </p:sp>
      <p:sp>
        <p:nvSpPr>
          <p:cNvPr id="30723" name="Rectangle 1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Example: Larger Block Size</a:t>
            </a:r>
            <a:endParaRPr lang="en-AU" altLang="en-US"/>
          </a:p>
        </p:txBody>
      </p:sp>
      <p:sp>
        <p:nvSpPr>
          <p:cNvPr id="30724" name="Rectangle 17"/>
          <p:cNvSpPr>
            <a:spLocks noGrp="1" noChangeArrowheads="1"/>
          </p:cNvSpPr>
          <p:nvPr>
            <p:ph type="body" idx="1"/>
          </p:nvPr>
        </p:nvSpPr>
        <p:spPr>
          <a:xfrm>
            <a:off x="684213" y="1125538"/>
            <a:ext cx="8270875" cy="2819400"/>
          </a:xfrm>
        </p:spPr>
        <p:txBody>
          <a:bodyPr/>
          <a:lstStyle/>
          <a:p>
            <a:pPr eaLnBrk="1" hangingPunct="1"/>
            <a:r>
              <a:rPr lang="en-US" altLang="en-US"/>
              <a:t>64 blocks, 16 bytes/block</a:t>
            </a:r>
          </a:p>
          <a:p>
            <a:pPr lvl="1" eaLnBrk="1" hangingPunct="1"/>
            <a:r>
              <a:rPr lang="en-US" altLang="en-US"/>
              <a:t>To what block number does address 1200 map?</a:t>
            </a:r>
          </a:p>
          <a:p>
            <a:pPr eaLnBrk="1" hangingPunct="1"/>
            <a:r>
              <a:rPr lang="en-US" altLang="en-US"/>
              <a:t>Block address = </a:t>
            </a:r>
            <a:r>
              <a:rPr lang="en-US" altLang="en-US">
                <a:latin typeface="Arial Unicode MS" pitchFamily="34" charset="-128"/>
                <a:ea typeface="Arial Unicode MS" pitchFamily="34" charset="-128"/>
                <a:sym typeface="Symbol" panose="05050102010706020507" pitchFamily="18" charset="2"/>
              </a:rPr>
              <a:t></a:t>
            </a:r>
            <a:r>
              <a:rPr lang="en-US" altLang="en-US"/>
              <a:t>1200/16</a:t>
            </a:r>
            <a:r>
              <a:rPr lang="en-US" altLang="en-US">
                <a:sym typeface="Symbol" panose="05050102010706020507" pitchFamily="18" charset="2"/>
              </a:rPr>
              <a:t></a:t>
            </a:r>
            <a:r>
              <a:rPr lang="en-US" altLang="en-US"/>
              <a:t> = 75</a:t>
            </a:r>
          </a:p>
          <a:p>
            <a:pPr eaLnBrk="1" hangingPunct="1"/>
            <a:r>
              <a:rPr lang="en-US" altLang="en-US"/>
              <a:t>Block number = 75 modulo 64 = 11</a:t>
            </a:r>
            <a:endParaRPr lang="en-AU" altLang="en-US"/>
          </a:p>
        </p:txBody>
      </p:sp>
      <p:grpSp>
        <p:nvGrpSpPr>
          <p:cNvPr id="30725" name="Group 18"/>
          <p:cNvGrpSpPr>
            <a:grpSpLocks/>
          </p:cNvGrpSpPr>
          <p:nvPr/>
        </p:nvGrpSpPr>
        <p:grpSpPr bwMode="auto">
          <a:xfrm>
            <a:off x="1619250" y="4221163"/>
            <a:ext cx="5226050" cy="1104900"/>
            <a:chOff x="1228" y="2755"/>
            <a:chExt cx="3292" cy="696"/>
          </a:xfrm>
        </p:grpSpPr>
        <p:sp>
          <p:nvSpPr>
            <p:cNvPr id="30726" name="Rectangle 4"/>
            <p:cNvSpPr>
              <a:spLocks noChangeArrowheads="1"/>
            </p:cNvSpPr>
            <p:nvPr/>
          </p:nvSpPr>
          <p:spPr bwMode="auto">
            <a:xfrm>
              <a:off x="1247" y="2976"/>
              <a:ext cx="1724" cy="273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en-US" altLang="en-US" sz="2400"/>
                <a:t>Tag</a:t>
              </a:r>
              <a:endParaRPr lang="en-AU" altLang="en-US" sz="2400"/>
            </a:p>
          </p:txBody>
        </p:sp>
        <p:sp>
          <p:nvSpPr>
            <p:cNvPr id="30727" name="Rectangle 5"/>
            <p:cNvSpPr>
              <a:spLocks noChangeArrowheads="1"/>
            </p:cNvSpPr>
            <p:nvPr/>
          </p:nvSpPr>
          <p:spPr bwMode="auto">
            <a:xfrm>
              <a:off x="2971" y="2976"/>
              <a:ext cx="862" cy="273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en-US" altLang="en-US" sz="2400"/>
                <a:t>Index</a:t>
              </a:r>
              <a:endParaRPr lang="en-AU" altLang="en-US" sz="2400"/>
            </a:p>
          </p:txBody>
        </p:sp>
        <p:sp>
          <p:nvSpPr>
            <p:cNvPr id="30728" name="Rectangle 6"/>
            <p:cNvSpPr>
              <a:spLocks noChangeArrowheads="1"/>
            </p:cNvSpPr>
            <p:nvPr/>
          </p:nvSpPr>
          <p:spPr bwMode="auto">
            <a:xfrm>
              <a:off x="3833" y="2976"/>
              <a:ext cx="635" cy="273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en-US" altLang="en-US" sz="2400"/>
                <a:t>Offset</a:t>
              </a:r>
              <a:endParaRPr lang="en-AU" altLang="en-US" sz="2400"/>
            </a:p>
          </p:txBody>
        </p:sp>
        <p:sp>
          <p:nvSpPr>
            <p:cNvPr id="30729" name="Text Box 7"/>
            <p:cNvSpPr txBox="1">
              <a:spLocks noChangeArrowheads="1"/>
            </p:cNvSpPr>
            <p:nvPr/>
          </p:nvSpPr>
          <p:spPr bwMode="auto">
            <a:xfrm>
              <a:off x="4324" y="2755"/>
              <a:ext cx="19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en-US" altLang="en-US"/>
                <a:t>0</a:t>
              </a:r>
              <a:endParaRPr lang="en-AU" altLang="en-US"/>
            </a:p>
          </p:txBody>
        </p:sp>
        <p:sp>
          <p:nvSpPr>
            <p:cNvPr id="30730" name="Text Box 8"/>
            <p:cNvSpPr txBox="1">
              <a:spLocks noChangeArrowheads="1"/>
            </p:cNvSpPr>
            <p:nvPr/>
          </p:nvSpPr>
          <p:spPr bwMode="auto">
            <a:xfrm>
              <a:off x="3825" y="2755"/>
              <a:ext cx="19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en-US" altLang="en-US"/>
                <a:t>3</a:t>
              </a:r>
              <a:endParaRPr lang="en-AU" altLang="en-US"/>
            </a:p>
          </p:txBody>
        </p:sp>
        <p:sp>
          <p:nvSpPr>
            <p:cNvPr id="30731" name="Text Box 9"/>
            <p:cNvSpPr txBox="1">
              <a:spLocks noChangeArrowheads="1"/>
            </p:cNvSpPr>
            <p:nvPr/>
          </p:nvSpPr>
          <p:spPr bwMode="auto">
            <a:xfrm>
              <a:off x="3602" y="2755"/>
              <a:ext cx="19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en-US" altLang="en-US"/>
                <a:t>4</a:t>
              </a:r>
              <a:endParaRPr lang="en-AU" altLang="en-US"/>
            </a:p>
          </p:txBody>
        </p:sp>
        <p:sp>
          <p:nvSpPr>
            <p:cNvPr id="30732" name="Text Box 10"/>
            <p:cNvSpPr txBox="1">
              <a:spLocks noChangeArrowheads="1"/>
            </p:cNvSpPr>
            <p:nvPr/>
          </p:nvSpPr>
          <p:spPr bwMode="auto">
            <a:xfrm>
              <a:off x="2963" y="2755"/>
              <a:ext cx="19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en-US" altLang="en-US"/>
                <a:t>9</a:t>
              </a:r>
              <a:endParaRPr lang="en-AU" altLang="en-US"/>
            </a:p>
          </p:txBody>
        </p:sp>
        <p:sp>
          <p:nvSpPr>
            <p:cNvPr id="30733" name="Text Box 11"/>
            <p:cNvSpPr txBox="1">
              <a:spLocks noChangeArrowheads="1"/>
            </p:cNvSpPr>
            <p:nvPr/>
          </p:nvSpPr>
          <p:spPr bwMode="auto">
            <a:xfrm>
              <a:off x="2740" y="2755"/>
              <a:ext cx="27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en-US" altLang="en-US"/>
                <a:t>10</a:t>
              </a:r>
              <a:endParaRPr lang="en-AU" altLang="en-US"/>
            </a:p>
          </p:txBody>
        </p:sp>
        <p:sp>
          <p:nvSpPr>
            <p:cNvPr id="30734" name="Text Box 12"/>
            <p:cNvSpPr txBox="1">
              <a:spLocks noChangeArrowheads="1"/>
            </p:cNvSpPr>
            <p:nvPr/>
          </p:nvSpPr>
          <p:spPr bwMode="auto">
            <a:xfrm>
              <a:off x="1228" y="2755"/>
              <a:ext cx="27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en-US" altLang="en-US"/>
                <a:t>31</a:t>
              </a:r>
              <a:endParaRPr lang="en-AU" altLang="en-US"/>
            </a:p>
          </p:txBody>
        </p:sp>
        <p:sp>
          <p:nvSpPr>
            <p:cNvPr id="30735" name="Text Box 13"/>
            <p:cNvSpPr txBox="1">
              <a:spLocks noChangeArrowheads="1"/>
            </p:cNvSpPr>
            <p:nvPr/>
          </p:nvSpPr>
          <p:spPr bwMode="auto">
            <a:xfrm>
              <a:off x="3919" y="3220"/>
              <a:ext cx="460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en-US" altLang="en-US"/>
                <a:t>4 bits</a:t>
              </a:r>
              <a:endParaRPr lang="en-AU" altLang="en-US"/>
            </a:p>
          </p:txBody>
        </p:sp>
        <p:sp>
          <p:nvSpPr>
            <p:cNvPr id="30736" name="Text Box 14"/>
            <p:cNvSpPr txBox="1">
              <a:spLocks noChangeArrowheads="1"/>
            </p:cNvSpPr>
            <p:nvPr/>
          </p:nvSpPr>
          <p:spPr bwMode="auto">
            <a:xfrm>
              <a:off x="3162" y="3220"/>
              <a:ext cx="460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en-US" altLang="en-US"/>
                <a:t>6 bits</a:t>
              </a:r>
              <a:endParaRPr lang="en-AU" altLang="en-US"/>
            </a:p>
          </p:txBody>
        </p:sp>
        <p:sp>
          <p:nvSpPr>
            <p:cNvPr id="30737" name="Text Box 15"/>
            <p:cNvSpPr txBox="1">
              <a:spLocks noChangeArrowheads="1"/>
            </p:cNvSpPr>
            <p:nvPr/>
          </p:nvSpPr>
          <p:spPr bwMode="auto">
            <a:xfrm>
              <a:off x="1851" y="3220"/>
              <a:ext cx="540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en-US" altLang="en-US"/>
                <a:t>22 bits</a:t>
              </a:r>
              <a:endParaRPr lang="en-AU" altLang="en-US"/>
            </a:p>
          </p:txBody>
        </p:sp>
      </p:grp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/>
              <a:t>Chapter 5 — Large and Fast: Exploiting Memory Hierarchy — </a:t>
            </a:r>
            <a:fld id="{C99EB5F4-34DF-4B90-B766-87CF88C8CDE6}" type="slidenum">
              <a:rPr lang="en-AU" altLang="en-US"/>
              <a:pPr/>
              <a:t>28</a:t>
            </a:fld>
            <a:endParaRPr lang="en-AU" altLang="en-US"/>
          </a:p>
        </p:txBody>
      </p:sp>
      <p:sp>
        <p:nvSpPr>
          <p:cNvPr id="31747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Block Size Considerations</a:t>
            </a:r>
            <a:endParaRPr lang="en-AU" altLang="en-US"/>
          </a:p>
        </p:txBody>
      </p:sp>
      <p:sp>
        <p:nvSpPr>
          <p:cNvPr id="31748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Larger blocks should reduce miss rate</a:t>
            </a:r>
          </a:p>
          <a:p>
            <a:pPr lvl="1" eaLnBrk="1" hangingPunct="1"/>
            <a:r>
              <a:rPr lang="en-US" altLang="en-US"/>
              <a:t>Due to spatial locality</a:t>
            </a:r>
          </a:p>
          <a:p>
            <a:pPr eaLnBrk="1" hangingPunct="1"/>
            <a:r>
              <a:rPr lang="en-US" altLang="en-US"/>
              <a:t>But in a fixed-sized cache</a:t>
            </a:r>
          </a:p>
          <a:p>
            <a:pPr lvl="1" eaLnBrk="1" hangingPunct="1"/>
            <a:r>
              <a:rPr lang="en-US" altLang="en-US"/>
              <a:t>Larger blocks </a:t>
            </a:r>
            <a:r>
              <a:rPr lang="en-US" altLang="en-US">
                <a:sym typeface="Symbol" panose="05050102010706020507" pitchFamily="18" charset="2"/>
              </a:rPr>
              <a:t> fewer of them</a:t>
            </a:r>
          </a:p>
          <a:p>
            <a:pPr lvl="2" eaLnBrk="1" hangingPunct="1"/>
            <a:r>
              <a:rPr lang="en-US" altLang="en-US">
                <a:sym typeface="Symbol" panose="05050102010706020507" pitchFamily="18" charset="2"/>
              </a:rPr>
              <a:t>More competition  increased miss rate</a:t>
            </a:r>
          </a:p>
          <a:p>
            <a:pPr lvl="1" eaLnBrk="1" hangingPunct="1"/>
            <a:r>
              <a:rPr lang="en-US" altLang="en-US">
                <a:sym typeface="Symbol" panose="05050102010706020507" pitchFamily="18" charset="2"/>
              </a:rPr>
              <a:t>Larger blocks  pollution</a:t>
            </a:r>
          </a:p>
          <a:p>
            <a:pPr eaLnBrk="1" hangingPunct="1"/>
            <a:r>
              <a:rPr lang="en-US" altLang="en-US">
                <a:sym typeface="Symbol" panose="05050102010706020507" pitchFamily="18" charset="2"/>
              </a:rPr>
              <a:t>Larger miss penalty</a:t>
            </a:r>
          </a:p>
          <a:p>
            <a:pPr lvl="1" eaLnBrk="1" hangingPunct="1"/>
            <a:r>
              <a:rPr lang="en-US" altLang="en-US">
                <a:sym typeface="Symbol" panose="05050102010706020507" pitchFamily="18" charset="2"/>
              </a:rPr>
              <a:t>Can override benefit of reduced miss rate</a:t>
            </a:r>
          </a:p>
          <a:p>
            <a:pPr lvl="1" eaLnBrk="1" hangingPunct="1"/>
            <a:r>
              <a:rPr lang="en-US" altLang="en-US">
                <a:sym typeface="Symbol" panose="05050102010706020507" pitchFamily="18" charset="2"/>
              </a:rPr>
              <a:t>Early restart and critical-word-first can help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/>
              <a:t>Chapter 5 — Large and Fast: Exploiting Memory Hierarchy — </a:t>
            </a:r>
            <a:fld id="{44ADF709-FEC1-40F4-8F35-4B12720DC1A8}" type="slidenum">
              <a:rPr lang="en-AU" altLang="en-US"/>
              <a:pPr/>
              <a:t>29</a:t>
            </a:fld>
            <a:endParaRPr lang="en-AU" altLang="en-US"/>
          </a:p>
        </p:txBody>
      </p:sp>
      <p:sp>
        <p:nvSpPr>
          <p:cNvPr id="32771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Cache Misses</a:t>
            </a:r>
            <a:endParaRPr lang="en-AU" altLang="en-US"/>
          </a:p>
        </p:txBody>
      </p:sp>
      <p:sp>
        <p:nvSpPr>
          <p:cNvPr id="32772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On cache hit, CPU proceeds normally</a:t>
            </a:r>
          </a:p>
          <a:p>
            <a:pPr eaLnBrk="1" hangingPunct="1"/>
            <a:r>
              <a:rPr lang="en-US" altLang="en-US"/>
              <a:t>On cache miss</a:t>
            </a:r>
          </a:p>
          <a:p>
            <a:pPr lvl="1" eaLnBrk="1" hangingPunct="1"/>
            <a:r>
              <a:rPr lang="en-US" altLang="en-US"/>
              <a:t>Stall the CPU pipeline</a:t>
            </a:r>
          </a:p>
          <a:p>
            <a:pPr lvl="1" eaLnBrk="1" hangingPunct="1"/>
            <a:r>
              <a:rPr lang="en-US" altLang="en-US"/>
              <a:t>Fetch block from next level of hierarchy</a:t>
            </a:r>
          </a:p>
          <a:p>
            <a:pPr lvl="1" eaLnBrk="1" hangingPunct="1"/>
            <a:r>
              <a:rPr lang="en-US" altLang="en-US"/>
              <a:t>Instruction cache miss</a:t>
            </a:r>
          </a:p>
          <a:p>
            <a:pPr lvl="2" eaLnBrk="1" hangingPunct="1"/>
            <a:r>
              <a:rPr lang="en-US" altLang="en-US"/>
              <a:t>Restart instruction fetch</a:t>
            </a:r>
          </a:p>
          <a:p>
            <a:pPr lvl="1" eaLnBrk="1" hangingPunct="1"/>
            <a:r>
              <a:rPr lang="en-US" altLang="en-US"/>
              <a:t>Data cache miss</a:t>
            </a:r>
          </a:p>
          <a:p>
            <a:pPr lvl="2" eaLnBrk="1" hangingPunct="1"/>
            <a:r>
              <a:rPr lang="en-US" altLang="en-US"/>
              <a:t>Complete data access</a:t>
            </a:r>
            <a:endParaRPr lang="en-AU" altLang="en-US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/>
              <a:t>Chapter 5 — Large and Fast: Exploiting Memory Hierarchy — </a:t>
            </a:r>
            <a:fld id="{E3668295-3D96-4B4C-8BF7-40D326FED74C}" type="slidenum">
              <a:rPr lang="en-AU" altLang="en-US"/>
              <a:pPr/>
              <a:t>30</a:t>
            </a:fld>
            <a:endParaRPr lang="en-AU" altLang="en-US"/>
          </a:p>
        </p:txBody>
      </p:sp>
      <p:sp>
        <p:nvSpPr>
          <p:cNvPr id="33795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Write-Through</a:t>
            </a:r>
            <a:endParaRPr lang="en-AU" altLang="en-US"/>
          </a:p>
        </p:txBody>
      </p:sp>
      <p:sp>
        <p:nvSpPr>
          <p:cNvPr id="33796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2800"/>
              <a:t>On data-write hit, could just update the block in cache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400"/>
              <a:t>But then cache and memory would be inconsistent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800"/>
              <a:t>Write through: also update memory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800"/>
              <a:t>But makes writes take longer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400"/>
              <a:t>e.g., if base CPI = 1, 10% of instructions are stores, write to memory takes 100 cycles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en-US" sz="2000"/>
              <a:t> Effective CPI = 1 + 0.1×100 = 11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800"/>
              <a:t>Solution: write buffer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400"/>
              <a:t>Holds data waiting to be written to memory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400"/>
              <a:t>CPU continues immediately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en-US" sz="2000"/>
              <a:t>Only stalls on write if write buffer is already full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/>
              <a:t>Chapter 5 — Large and Fast: Exploiting Memory Hierarchy — </a:t>
            </a:r>
            <a:fld id="{5B56156B-AFF4-4964-A74E-49B408148FED}" type="slidenum">
              <a:rPr lang="en-AU" altLang="en-US"/>
              <a:pPr/>
              <a:t>31</a:t>
            </a:fld>
            <a:endParaRPr lang="en-AU" altLang="en-US"/>
          </a:p>
        </p:txBody>
      </p:sp>
      <p:sp>
        <p:nvSpPr>
          <p:cNvPr id="34819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Write-Back</a:t>
            </a:r>
            <a:endParaRPr lang="en-AU" altLang="en-US"/>
          </a:p>
        </p:txBody>
      </p:sp>
      <p:sp>
        <p:nvSpPr>
          <p:cNvPr id="34820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Alternative: On data-write hit, just update the block in cache</a:t>
            </a:r>
          </a:p>
          <a:p>
            <a:pPr lvl="1" eaLnBrk="1" hangingPunct="1"/>
            <a:r>
              <a:rPr lang="en-US" altLang="en-US"/>
              <a:t>Keep track of whether each block is dirty</a:t>
            </a:r>
          </a:p>
          <a:p>
            <a:pPr eaLnBrk="1" hangingPunct="1"/>
            <a:r>
              <a:rPr lang="en-US" altLang="en-US"/>
              <a:t>When a dirty block is replaced</a:t>
            </a:r>
          </a:p>
          <a:p>
            <a:pPr lvl="1" eaLnBrk="1" hangingPunct="1"/>
            <a:r>
              <a:rPr lang="en-US" altLang="en-US"/>
              <a:t>Write it back to memory</a:t>
            </a:r>
          </a:p>
          <a:p>
            <a:pPr lvl="1" eaLnBrk="1" hangingPunct="1"/>
            <a:r>
              <a:rPr lang="en-US" altLang="en-US"/>
              <a:t>Can use a write buffer to allow replacing block to be read first</a:t>
            </a:r>
            <a:endParaRPr lang="en-AU" altLang="en-US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/>
              <a:t>Chapter 5 — Large and Fast: Exploiting Memory Hierarchy — </a:t>
            </a:r>
            <a:fld id="{443EDD93-8BD8-45EA-B6A0-852A55DC8B98}" type="slidenum">
              <a:rPr lang="en-AU" altLang="en-US"/>
              <a:pPr/>
              <a:t>32</a:t>
            </a:fld>
            <a:endParaRPr lang="en-AU" altLang="en-US"/>
          </a:p>
        </p:txBody>
      </p:sp>
      <p:sp>
        <p:nvSpPr>
          <p:cNvPr id="35843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Write Allocation</a:t>
            </a:r>
            <a:endParaRPr lang="en-AU" altLang="en-US"/>
          </a:p>
        </p:txBody>
      </p:sp>
      <p:sp>
        <p:nvSpPr>
          <p:cNvPr id="35844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What should happen on a write miss?</a:t>
            </a:r>
          </a:p>
          <a:p>
            <a:pPr eaLnBrk="1" hangingPunct="1"/>
            <a:r>
              <a:rPr lang="en-US" altLang="en-US"/>
              <a:t>Alternatives for write-through</a:t>
            </a:r>
          </a:p>
          <a:p>
            <a:pPr lvl="1" eaLnBrk="1" hangingPunct="1"/>
            <a:r>
              <a:rPr lang="en-US" altLang="en-US"/>
              <a:t>Allocate on miss: fetch the block</a:t>
            </a:r>
          </a:p>
          <a:p>
            <a:pPr lvl="1" eaLnBrk="1" hangingPunct="1"/>
            <a:r>
              <a:rPr lang="en-US" altLang="en-US"/>
              <a:t>Write around: don’t fetch the block</a:t>
            </a:r>
          </a:p>
          <a:p>
            <a:pPr lvl="2" eaLnBrk="1" hangingPunct="1"/>
            <a:r>
              <a:rPr lang="en-US" altLang="en-US"/>
              <a:t>Since programs often write a whole block before reading it (e.g., initialization)</a:t>
            </a:r>
          </a:p>
          <a:p>
            <a:pPr eaLnBrk="1" hangingPunct="1"/>
            <a:r>
              <a:rPr lang="en-US" altLang="en-US"/>
              <a:t>For write-back</a:t>
            </a:r>
          </a:p>
          <a:p>
            <a:pPr lvl="1" eaLnBrk="1" hangingPunct="1"/>
            <a:r>
              <a:rPr lang="en-US" altLang="en-US"/>
              <a:t>Usually fetch the block</a:t>
            </a:r>
            <a:endParaRPr lang="en-AU" altLang="en-US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/>
              <a:t>Chapter 5 — Large and Fast: Exploiting Memory Hierarchy — </a:t>
            </a:r>
            <a:fld id="{626CD464-BA12-45BA-B17B-0542D6C72D43}" type="slidenum">
              <a:rPr lang="en-AU" altLang="en-US"/>
              <a:pPr/>
              <a:t>33</a:t>
            </a:fld>
            <a:endParaRPr lang="en-AU" altLang="en-US"/>
          </a:p>
        </p:txBody>
      </p:sp>
      <p:sp>
        <p:nvSpPr>
          <p:cNvPr id="3686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AU" altLang="en-US"/>
              <a:t>Example: Intrinsity FastMATH</a:t>
            </a:r>
          </a:p>
        </p:txBody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AU" altLang="en-US"/>
              <a:t>Embedded MIPS processor</a:t>
            </a:r>
          </a:p>
          <a:p>
            <a:pPr lvl="1" eaLnBrk="1" hangingPunct="1">
              <a:lnSpc>
                <a:spcPct val="90000"/>
              </a:lnSpc>
            </a:pPr>
            <a:r>
              <a:rPr lang="en-AU" altLang="en-US"/>
              <a:t>12-stage pipeline</a:t>
            </a:r>
          </a:p>
          <a:p>
            <a:pPr lvl="1" eaLnBrk="1" hangingPunct="1">
              <a:lnSpc>
                <a:spcPct val="90000"/>
              </a:lnSpc>
            </a:pPr>
            <a:r>
              <a:rPr lang="en-AU" altLang="en-US"/>
              <a:t>Instruction and data access on each cycle</a:t>
            </a:r>
          </a:p>
          <a:p>
            <a:pPr eaLnBrk="1" hangingPunct="1">
              <a:lnSpc>
                <a:spcPct val="90000"/>
              </a:lnSpc>
            </a:pPr>
            <a:r>
              <a:rPr lang="en-AU" altLang="en-US"/>
              <a:t>Split cache: separate I-cache and D-cache</a:t>
            </a:r>
          </a:p>
          <a:p>
            <a:pPr lvl="1" eaLnBrk="1" hangingPunct="1">
              <a:lnSpc>
                <a:spcPct val="90000"/>
              </a:lnSpc>
            </a:pPr>
            <a:r>
              <a:rPr lang="en-AU" altLang="en-US"/>
              <a:t>Each 16KB: 256 blocks </a:t>
            </a:r>
            <a:r>
              <a:rPr lang="en-US" altLang="en-US">
                <a:cs typeface="Arial" panose="020B0604020202020204" pitchFamily="34" charset="0"/>
              </a:rPr>
              <a:t>×</a:t>
            </a:r>
            <a:r>
              <a:rPr lang="en-AU" altLang="en-US"/>
              <a:t> 16 words/block</a:t>
            </a:r>
          </a:p>
          <a:p>
            <a:pPr lvl="1" eaLnBrk="1" hangingPunct="1">
              <a:lnSpc>
                <a:spcPct val="90000"/>
              </a:lnSpc>
            </a:pPr>
            <a:r>
              <a:rPr lang="en-AU" altLang="en-US"/>
              <a:t>D-cache: write-through or write-back</a:t>
            </a:r>
          </a:p>
          <a:p>
            <a:pPr eaLnBrk="1" hangingPunct="1">
              <a:lnSpc>
                <a:spcPct val="90000"/>
              </a:lnSpc>
            </a:pPr>
            <a:r>
              <a:rPr lang="en-AU" altLang="en-US"/>
              <a:t>SPEC2000 miss rates</a:t>
            </a:r>
          </a:p>
          <a:p>
            <a:pPr lvl="1" eaLnBrk="1" hangingPunct="1">
              <a:lnSpc>
                <a:spcPct val="90000"/>
              </a:lnSpc>
            </a:pPr>
            <a:r>
              <a:rPr lang="en-AU" altLang="en-US"/>
              <a:t>I-cache: 0.4%</a:t>
            </a:r>
          </a:p>
          <a:p>
            <a:pPr lvl="1" eaLnBrk="1" hangingPunct="1">
              <a:lnSpc>
                <a:spcPct val="90000"/>
              </a:lnSpc>
            </a:pPr>
            <a:r>
              <a:rPr lang="en-AU" altLang="en-US"/>
              <a:t>D-cache: 11.4%</a:t>
            </a:r>
          </a:p>
          <a:p>
            <a:pPr lvl="1" eaLnBrk="1" hangingPunct="1">
              <a:lnSpc>
                <a:spcPct val="90000"/>
              </a:lnSpc>
            </a:pPr>
            <a:r>
              <a:rPr lang="en-AU" altLang="en-US"/>
              <a:t>Weighted average: 3.2%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/>
              <a:t>Chapter 5 — Large and Fast: Exploiting Memory Hierarchy — </a:t>
            </a:r>
            <a:fld id="{96E317B8-8020-452D-A0A3-997568FE561A}" type="slidenum">
              <a:rPr lang="en-AU" altLang="en-US"/>
              <a:pPr/>
              <a:t>34</a:t>
            </a:fld>
            <a:endParaRPr lang="en-AU" altLang="en-US"/>
          </a:p>
        </p:txBody>
      </p:sp>
      <p:sp>
        <p:nvSpPr>
          <p:cNvPr id="38915" name="Rectangle 4"/>
          <p:cNvSpPr>
            <a:spLocks noGrp="1" noChangeArrowheads="1"/>
          </p:cNvSpPr>
          <p:nvPr>
            <p:ph type="title"/>
          </p:nvPr>
        </p:nvSpPr>
        <p:spPr>
          <a:xfrm>
            <a:off x="684213" y="206375"/>
            <a:ext cx="8259762" cy="701675"/>
          </a:xfrm>
        </p:spPr>
        <p:txBody>
          <a:bodyPr/>
          <a:lstStyle/>
          <a:p>
            <a:pPr eaLnBrk="1" hangingPunct="1"/>
            <a:r>
              <a:rPr lang="en-US" altLang="en-US" sz="4000"/>
              <a:t>Main Memory Supporting Caches</a:t>
            </a:r>
            <a:endParaRPr lang="en-AU" altLang="en-US" sz="4000"/>
          </a:p>
        </p:txBody>
      </p:sp>
      <p:sp>
        <p:nvSpPr>
          <p:cNvPr id="38916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2800"/>
              <a:t>Use DRAMs for main memory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400"/>
              <a:t>Fixed width (e.g., 1 word)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400"/>
              <a:t>Connected by fixed-width clocked bus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en-US" sz="2000"/>
              <a:t>Bus clock is typically slower than CPU clock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800"/>
              <a:t>Example cache block read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400"/>
              <a:t>1 bus cycle for address transfer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400"/>
              <a:t>15 bus cycles per DRAM access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400"/>
              <a:t>1 bus cycle per data transfer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800"/>
              <a:t>For 4-word block, 1-word-wide DRAM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400"/>
              <a:t>Miss penalty = 1 + 4×15 + 4×1 = 65 bus cycles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400"/>
              <a:t>Bandwidth = 16 bytes / 65 cycles = 0.25 B/cycle</a:t>
            </a:r>
            <a:endParaRPr lang="en-AU" altLang="en-US" sz="240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/>
              <a:t>Chapter 5 — Large and Fast: Exploiting Memory Hierarchy — </a:t>
            </a:r>
            <a:fld id="{E7BE19EE-C710-4857-B528-46820ADE45AF}" type="slidenum">
              <a:rPr lang="en-AU" altLang="en-US"/>
              <a:pPr/>
              <a:t>35</a:t>
            </a:fld>
            <a:endParaRPr lang="en-AU" altLang="en-US"/>
          </a:p>
        </p:txBody>
      </p:sp>
      <p:sp>
        <p:nvSpPr>
          <p:cNvPr id="2052" name="Rectangle 6"/>
          <p:cNvSpPr>
            <a:spLocks noGrp="1" noChangeArrowheads="1"/>
          </p:cNvSpPr>
          <p:nvPr>
            <p:ph type="title"/>
          </p:nvPr>
        </p:nvSpPr>
        <p:spPr>
          <a:xfrm>
            <a:off x="684213" y="206375"/>
            <a:ext cx="8259762" cy="701675"/>
          </a:xfrm>
        </p:spPr>
        <p:txBody>
          <a:bodyPr/>
          <a:lstStyle/>
          <a:p>
            <a:pPr eaLnBrk="1" hangingPunct="1"/>
            <a:r>
              <a:rPr lang="en-US" altLang="en-US" sz="4000"/>
              <a:t>Measuring Cache Performance</a:t>
            </a:r>
            <a:endParaRPr lang="en-AU" altLang="en-US" sz="4000"/>
          </a:p>
        </p:txBody>
      </p:sp>
      <p:sp>
        <p:nvSpPr>
          <p:cNvPr id="2053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684213" y="1125538"/>
            <a:ext cx="8270875" cy="2735262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altLang="en-US"/>
              <a:t>Components of CPU time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/>
              <a:t>Program execution cycles</a:t>
            </a:r>
          </a:p>
          <a:p>
            <a:pPr lvl="2" eaLnBrk="1" hangingPunct="1">
              <a:lnSpc>
                <a:spcPct val="80000"/>
              </a:lnSpc>
            </a:pPr>
            <a:r>
              <a:rPr lang="en-US" altLang="en-US"/>
              <a:t>Includes cache hit time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/>
              <a:t>Memory stall cycles</a:t>
            </a:r>
          </a:p>
          <a:p>
            <a:pPr lvl="2" eaLnBrk="1" hangingPunct="1">
              <a:lnSpc>
                <a:spcPct val="80000"/>
              </a:lnSpc>
            </a:pPr>
            <a:r>
              <a:rPr lang="en-US" altLang="en-US"/>
              <a:t>Mainly from cache misses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/>
              <a:t>With simplifying assumptions:</a:t>
            </a:r>
            <a:endParaRPr lang="en-AU" altLang="en-US"/>
          </a:p>
        </p:txBody>
      </p:sp>
      <p:sp>
        <p:nvSpPr>
          <p:cNvPr id="2054" name="Text Box 4"/>
          <p:cNvSpPr txBox="1">
            <a:spLocks noChangeArrowheads="1"/>
          </p:cNvSpPr>
          <p:nvPr/>
        </p:nvSpPr>
        <p:spPr bwMode="auto">
          <a:xfrm rot="5400000">
            <a:off x="6277769" y="2499519"/>
            <a:ext cx="5365750" cy="366712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solidFill>
                  <a:schemeClr val="folHlink"/>
                </a:solidFill>
              </a:rPr>
              <a:t>§5.4 Measuring and Improving Cache Performance</a:t>
            </a:r>
          </a:p>
        </p:txBody>
      </p:sp>
      <p:graphicFrame>
        <p:nvGraphicFramePr>
          <p:cNvPr id="2050" name="Object 5"/>
          <p:cNvGraphicFramePr>
            <a:graphicFrameLocks noChangeAspect="1"/>
          </p:cNvGraphicFramePr>
          <p:nvPr/>
        </p:nvGraphicFramePr>
        <p:xfrm>
          <a:off x="1385888" y="3905250"/>
          <a:ext cx="6148387" cy="2362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6" name="Equation" r:id="rId4" imgW="3073400" imgH="1181100" progId="Equation.3">
                  <p:embed/>
                </p:oleObj>
              </mc:Choice>
              <mc:Fallback>
                <p:oleObj name="Equation" r:id="rId4" imgW="3073400" imgH="118110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85888" y="3905250"/>
                        <a:ext cx="6148387" cy="2362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/>
              <a:t>Chapter 5 — Large and Fast: Exploiting Memory Hierarchy — </a:t>
            </a:r>
            <a:fld id="{54A1EB0B-F48F-4842-93A8-9FF4C406D57E}" type="slidenum">
              <a:rPr lang="en-AU" altLang="en-US"/>
              <a:pPr/>
              <a:t>36</a:t>
            </a:fld>
            <a:endParaRPr lang="en-AU" altLang="en-US"/>
          </a:p>
        </p:txBody>
      </p:sp>
      <p:sp>
        <p:nvSpPr>
          <p:cNvPr id="39939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Cache Performance Example</a:t>
            </a:r>
            <a:endParaRPr lang="en-AU" altLang="en-US"/>
          </a:p>
        </p:txBody>
      </p:sp>
      <p:sp>
        <p:nvSpPr>
          <p:cNvPr id="39940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altLang="en-US"/>
              <a:t>Given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/>
              <a:t>I-cache miss rate = 2%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/>
              <a:t>D-cache miss rate = 4%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/>
              <a:t>Miss penalty = 100 cycles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/>
              <a:t>Base CPI (ideal cache) = 2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/>
              <a:t>Load &amp; stores are 36% of instructions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/>
              <a:t>Miss cycles per instruction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/>
              <a:t>I-cache: 0.02 × 100 = 2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/>
              <a:t>D-cache: 0.36 × 0.04 × 100 = 1.44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/>
              <a:t>Actual CPI = 2 + 2 + 1.44 = 5.44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/>
              <a:t>Ideal CPU is 5.44/2 =2.72 times faster</a:t>
            </a:r>
            <a:endParaRPr lang="en-AU" altLang="en-US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/>
              <a:t>Chapter 5 — Large and Fast: Exploiting Memory Hierarchy — </a:t>
            </a:r>
            <a:fld id="{AB0B4B54-9465-4D7D-B74B-7EF013A5BA7A}" type="slidenum">
              <a:rPr lang="en-AU" altLang="en-US"/>
              <a:pPr/>
              <a:t>37</a:t>
            </a:fld>
            <a:endParaRPr lang="en-AU" altLang="en-US"/>
          </a:p>
        </p:txBody>
      </p:sp>
      <p:sp>
        <p:nvSpPr>
          <p:cNvPr id="4096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AU" altLang="en-US"/>
              <a:t>Average Access Time</a:t>
            </a:r>
          </a:p>
        </p:txBody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AU" altLang="en-US"/>
              <a:t>Hit time is also important for performance</a:t>
            </a:r>
          </a:p>
          <a:p>
            <a:pPr eaLnBrk="1" hangingPunct="1"/>
            <a:r>
              <a:rPr lang="en-AU" altLang="en-US"/>
              <a:t>Average memory access time (AMAT)</a:t>
            </a:r>
          </a:p>
          <a:p>
            <a:pPr lvl="1" eaLnBrk="1" hangingPunct="1"/>
            <a:r>
              <a:rPr lang="en-AU" altLang="en-US"/>
              <a:t>AMAT = Hit time + Miss rate </a:t>
            </a:r>
            <a:r>
              <a:rPr lang="en-US" altLang="en-US">
                <a:cs typeface="Arial" panose="020B0604020202020204" pitchFamily="34" charset="0"/>
              </a:rPr>
              <a:t>× Miss penalty</a:t>
            </a:r>
          </a:p>
          <a:p>
            <a:pPr eaLnBrk="1" hangingPunct="1"/>
            <a:r>
              <a:rPr lang="en-US" altLang="en-US">
                <a:cs typeface="Arial" panose="020B0604020202020204" pitchFamily="34" charset="0"/>
              </a:rPr>
              <a:t>Example</a:t>
            </a:r>
          </a:p>
          <a:p>
            <a:pPr lvl="1" eaLnBrk="1" hangingPunct="1"/>
            <a:r>
              <a:rPr lang="en-US" altLang="en-US">
                <a:cs typeface="Arial" panose="020B0604020202020204" pitchFamily="34" charset="0"/>
              </a:rPr>
              <a:t>CPU with 1ns clock, hit time = 1 cycle, miss penalty = 20 cycles, I-cache miss rate = 5%</a:t>
            </a:r>
          </a:p>
          <a:p>
            <a:pPr lvl="1" eaLnBrk="1" hangingPunct="1"/>
            <a:r>
              <a:rPr lang="en-US" altLang="en-US">
                <a:cs typeface="Arial" panose="020B0604020202020204" pitchFamily="34" charset="0"/>
              </a:rPr>
              <a:t>AMAT = 1 + 0.05 × 20 = 2ns</a:t>
            </a:r>
          </a:p>
          <a:p>
            <a:pPr lvl="2" eaLnBrk="1" hangingPunct="1"/>
            <a:r>
              <a:rPr lang="en-US" altLang="en-US">
                <a:cs typeface="Arial" panose="020B0604020202020204" pitchFamily="34" charset="0"/>
              </a:rPr>
              <a:t>2 cycles per instruction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/>
              <a:t>Chapter 5 — Large and Fast: Exploiting Memory Hierarchy — </a:t>
            </a:r>
            <a:fld id="{83A511DD-F37F-407F-A26E-5C5362648AD8}" type="slidenum">
              <a:rPr lang="en-AU" altLang="en-US"/>
              <a:pPr/>
              <a:t>38</a:t>
            </a:fld>
            <a:endParaRPr lang="en-AU" altLang="en-US"/>
          </a:p>
        </p:txBody>
      </p:sp>
      <p:sp>
        <p:nvSpPr>
          <p:cNvPr id="41987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Performance Summary</a:t>
            </a:r>
            <a:endParaRPr lang="en-AU" altLang="en-US"/>
          </a:p>
        </p:txBody>
      </p:sp>
      <p:sp>
        <p:nvSpPr>
          <p:cNvPr id="41988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When CPU performance increased</a:t>
            </a:r>
          </a:p>
          <a:p>
            <a:pPr lvl="1" eaLnBrk="1" hangingPunct="1"/>
            <a:r>
              <a:rPr lang="en-US" altLang="en-US"/>
              <a:t>Miss penalty becomes more significant</a:t>
            </a:r>
          </a:p>
          <a:p>
            <a:pPr eaLnBrk="1" hangingPunct="1"/>
            <a:r>
              <a:rPr lang="en-US" altLang="en-US"/>
              <a:t>Decreasing base CPI</a:t>
            </a:r>
          </a:p>
          <a:p>
            <a:pPr lvl="1" eaLnBrk="1" hangingPunct="1"/>
            <a:r>
              <a:rPr lang="en-US" altLang="en-US"/>
              <a:t>Greater proportion of time spent on memory stalls</a:t>
            </a:r>
          </a:p>
          <a:p>
            <a:pPr eaLnBrk="1" hangingPunct="1"/>
            <a:r>
              <a:rPr lang="en-US" altLang="en-US"/>
              <a:t>Increasing clock rate</a:t>
            </a:r>
          </a:p>
          <a:p>
            <a:pPr lvl="1" eaLnBrk="1" hangingPunct="1"/>
            <a:r>
              <a:rPr lang="en-US" altLang="en-US"/>
              <a:t>Memory stalls account for more CPU cycles</a:t>
            </a:r>
          </a:p>
          <a:p>
            <a:pPr eaLnBrk="1" hangingPunct="1"/>
            <a:r>
              <a:rPr lang="en-US" altLang="en-US"/>
              <a:t>Can’t neglect cache behavior when evaluating system performance</a:t>
            </a:r>
            <a:endParaRPr lang="en-AU" altLang="en-US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/>
              <a:t>Chapter 5 — Large and Fast: Exploiting Memory Hierarchy — </a:t>
            </a:r>
            <a:fld id="{361FF1DB-C5D2-4615-8DEE-FBEF6C1045C3}" type="slidenum">
              <a:rPr lang="en-AU" altLang="en-US"/>
              <a:pPr/>
              <a:t>39</a:t>
            </a:fld>
            <a:endParaRPr lang="en-AU" altLang="en-US"/>
          </a:p>
        </p:txBody>
      </p:sp>
      <p:sp>
        <p:nvSpPr>
          <p:cNvPr id="43011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Associative Caches</a:t>
            </a:r>
            <a:endParaRPr lang="en-AU" altLang="en-US"/>
          </a:p>
        </p:txBody>
      </p:sp>
      <p:sp>
        <p:nvSpPr>
          <p:cNvPr id="43012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Fully associative</a:t>
            </a:r>
          </a:p>
          <a:p>
            <a:pPr lvl="1" eaLnBrk="1" hangingPunct="1"/>
            <a:r>
              <a:rPr lang="en-US" altLang="en-US"/>
              <a:t>Allow a given block to go in any cache entry</a:t>
            </a:r>
          </a:p>
          <a:p>
            <a:pPr lvl="1" eaLnBrk="1" hangingPunct="1"/>
            <a:r>
              <a:rPr lang="en-US" altLang="en-US"/>
              <a:t>Requires all entries to be searched at once</a:t>
            </a:r>
          </a:p>
          <a:p>
            <a:pPr lvl="1" eaLnBrk="1" hangingPunct="1"/>
            <a:r>
              <a:rPr lang="en-US" altLang="en-US"/>
              <a:t>Comparator per entry (expensive)</a:t>
            </a:r>
          </a:p>
          <a:p>
            <a:pPr eaLnBrk="1" hangingPunct="1"/>
            <a:r>
              <a:rPr lang="en-US" altLang="en-US" i="1"/>
              <a:t>n</a:t>
            </a:r>
            <a:r>
              <a:rPr lang="en-US" altLang="en-US"/>
              <a:t>-way set associative</a:t>
            </a:r>
          </a:p>
          <a:p>
            <a:pPr lvl="1" eaLnBrk="1" hangingPunct="1"/>
            <a:r>
              <a:rPr lang="en-US" altLang="en-US"/>
              <a:t>Each set contains </a:t>
            </a:r>
            <a:r>
              <a:rPr lang="en-US" altLang="en-US" i="1"/>
              <a:t>n</a:t>
            </a:r>
            <a:r>
              <a:rPr lang="en-US" altLang="en-US"/>
              <a:t> entries</a:t>
            </a:r>
            <a:endParaRPr lang="en-AU" altLang="en-US"/>
          </a:p>
          <a:p>
            <a:pPr lvl="1" eaLnBrk="1" hangingPunct="1"/>
            <a:r>
              <a:rPr lang="en-US" altLang="en-US"/>
              <a:t>Block number determines which set</a:t>
            </a:r>
          </a:p>
          <a:p>
            <a:pPr lvl="2" eaLnBrk="1" hangingPunct="1"/>
            <a:r>
              <a:rPr lang="en-US" altLang="en-US"/>
              <a:t>(Block number) modulo (#Sets in cache)</a:t>
            </a:r>
          </a:p>
          <a:p>
            <a:pPr lvl="1" eaLnBrk="1" hangingPunct="1"/>
            <a:r>
              <a:rPr lang="en-US" altLang="en-US"/>
              <a:t>Search all entries in a given set at once</a:t>
            </a:r>
          </a:p>
          <a:p>
            <a:pPr lvl="1" eaLnBrk="1" hangingPunct="1"/>
            <a:r>
              <a:rPr lang="en-US" altLang="en-US" i="1"/>
              <a:t>n</a:t>
            </a:r>
            <a:r>
              <a:rPr lang="en-US" altLang="en-US"/>
              <a:t> comparators (less expensive)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Footer Placeholder 2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/>
              <a:t>Chapter 5 — Large and Fast: Exploiting Memory Hierarchy — </a:t>
            </a:r>
            <a:fld id="{5F381FA5-690D-4382-B3C9-E9111328DC9A}" type="slidenum">
              <a:rPr lang="en-AU" altLang="en-US"/>
              <a:pPr/>
              <a:t>40</a:t>
            </a:fld>
            <a:endParaRPr lang="en-AU" altLang="en-US"/>
          </a:p>
        </p:txBody>
      </p:sp>
      <p:pic>
        <p:nvPicPr>
          <p:cNvPr id="44035" name="Picture 5" descr="f05-13-P37449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088" y="1844675"/>
            <a:ext cx="7731125" cy="3197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403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Associative Cache Example</a:t>
            </a:r>
            <a:endParaRPr lang="en-AU" altLang="en-US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/>
              <a:t>Chapter 5 — Large and Fast: Exploiting Memory Hierarchy — </a:t>
            </a:r>
            <a:fld id="{3B968BC4-91CC-41CF-BBC7-47C31B9A09D7}" type="slidenum">
              <a:rPr lang="en-AU" altLang="en-US"/>
              <a:pPr/>
              <a:t>41</a:t>
            </a:fld>
            <a:endParaRPr lang="en-AU" altLang="en-US"/>
          </a:p>
        </p:txBody>
      </p:sp>
      <p:sp>
        <p:nvSpPr>
          <p:cNvPr id="45059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Spectrum of Associativity</a:t>
            </a:r>
            <a:endParaRPr lang="en-AU" altLang="en-US"/>
          </a:p>
        </p:txBody>
      </p:sp>
      <p:sp>
        <p:nvSpPr>
          <p:cNvPr id="45060" name="Rectangle 6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For a cache with 8 entries</a:t>
            </a:r>
            <a:endParaRPr lang="en-AU" altLang="en-US"/>
          </a:p>
        </p:txBody>
      </p:sp>
      <p:pic>
        <p:nvPicPr>
          <p:cNvPr id="45061" name="Picture 7" descr="f05-14-P37449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713" y="1844675"/>
            <a:ext cx="5513387" cy="4311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/>
              <a:t>Chapter 5 — Large and Fast: Exploiting Memory Hierarchy — </a:t>
            </a:r>
            <a:fld id="{4D77D2F5-F9BB-490C-BB29-98636734FA1A}" type="slidenum">
              <a:rPr lang="en-AU" altLang="en-US"/>
              <a:pPr/>
              <a:t>42</a:t>
            </a:fld>
            <a:endParaRPr lang="en-AU" altLang="en-US"/>
          </a:p>
        </p:txBody>
      </p:sp>
      <p:sp>
        <p:nvSpPr>
          <p:cNvPr id="46083" name="Rectangle 6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Associativity Example</a:t>
            </a:r>
            <a:endParaRPr lang="en-AU" altLang="en-US"/>
          </a:p>
        </p:txBody>
      </p:sp>
      <p:sp>
        <p:nvSpPr>
          <p:cNvPr id="46084" name="Rectangle 65"/>
          <p:cNvSpPr>
            <a:spLocks noGrp="1" noChangeArrowheads="1"/>
          </p:cNvSpPr>
          <p:nvPr>
            <p:ph type="body" idx="1"/>
          </p:nvPr>
        </p:nvSpPr>
        <p:spPr>
          <a:xfrm>
            <a:off x="684213" y="1125538"/>
            <a:ext cx="8270875" cy="2808287"/>
          </a:xfrm>
        </p:spPr>
        <p:txBody>
          <a:bodyPr/>
          <a:lstStyle/>
          <a:p>
            <a:pPr eaLnBrk="1" hangingPunct="1"/>
            <a:r>
              <a:rPr lang="en-US" altLang="en-US"/>
              <a:t>Compare 4-block caches</a:t>
            </a:r>
          </a:p>
          <a:p>
            <a:pPr lvl="1" eaLnBrk="1" hangingPunct="1"/>
            <a:r>
              <a:rPr lang="en-US" altLang="en-US"/>
              <a:t>Direct mapped, 2-way set associative,</a:t>
            </a:r>
            <a:br>
              <a:rPr lang="en-US" altLang="en-US"/>
            </a:br>
            <a:r>
              <a:rPr lang="en-US" altLang="en-US"/>
              <a:t>fully associative</a:t>
            </a:r>
          </a:p>
          <a:p>
            <a:pPr lvl="1" eaLnBrk="1" hangingPunct="1"/>
            <a:r>
              <a:rPr lang="en-US" altLang="en-US"/>
              <a:t>Block access sequence: 0, 8, 0, 6, 8</a:t>
            </a:r>
          </a:p>
          <a:p>
            <a:pPr eaLnBrk="1" hangingPunct="1">
              <a:spcBef>
                <a:spcPct val="50000"/>
              </a:spcBef>
            </a:pPr>
            <a:r>
              <a:rPr lang="en-US" altLang="en-US"/>
              <a:t>Direct mapped</a:t>
            </a:r>
          </a:p>
        </p:txBody>
      </p:sp>
      <p:graphicFrame>
        <p:nvGraphicFramePr>
          <p:cNvPr id="304132" name="Group 4"/>
          <p:cNvGraphicFramePr>
            <a:graphicFrameLocks noGrp="1"/>
          </p:cNvGraphicFramePr>
          <p:nvPr/>
        </p:nvGraphicFramePr>
        <p:xfrm>
          <a:off x="1258888" y="4078288"/>
          <a:ext cx="6985000" cy="1655759"/>
        </p:xfrm>
        <a:graphic>
          <a:graphicData uri="http://schemas.openxmlformats.org/drawingml/2006/table">
            <a:tbl>
              <a:tblPr/>
              <a:tblGrid>
                <a:gridCol w="9969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001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969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969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9853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9853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9695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236537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Block address</a:t>
                      </a:r>
                      <a:endParaRPr kumimoji="0" lang="en-AU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Cache index</a:t>
                      </a:r>
                      <a:endParaRPr kumimoji="0" lang="en-AU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Hit/miss</a:t>
                      </a:r>
                      <a:endParaRPr kumimoji="0" lang="en-AU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Cache content after access</a:t>
                      </a:r>
                      <a:endParaRPr kumimoji="0" lang="en-AU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653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en-AU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  <a:endParaRPr kumimoji="0" lang="en-AU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  <a:endParaRPr kumimoji="0" lang="en-AU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</a:t>
                      </a:r>
                      <a:endParaRPr kumimoji="0" lang="en-AU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653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en-AU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en-AU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miss</a:t>
                      </a:r>
                      <a:endParaRPr kumimoji="0" lang="en-AU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charset="0"/>
                        </a:rPr>
                        <a:t>Mem[0]</a:t>
                      </a:r>
                      <a:endParaRPr kumimoji="0" lang="en-AU" sz="1400" b="1" i="0" u="none" strike="noStrike" cap="none" normalizeH="0" baseline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653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8</a:t>
                      </a:r>
                      <a:endParaRPr kumimoji="0" lang="en-AU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en-AU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miss</a:t>
                      </a:r>
                      <a:endParaRPr kumimoji="0" lang="en-AU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Mem[8]</a:t>
                      </a:r>
                      <a:endParaRPr kumimoji="0" lang="en-AU" sz="1400" b="1" i="0" u="none" strike="noStrike" cap="none" normalizeH="0" baseline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653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en-AU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en-AU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miss</a:t>
                      </a:r>
                      <a:endParaRPr kumimoji="0" lang="en-AU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Mem[0]</a:t>
                      </a:r>
                      <a:endParaRPr kumimoji="0" lang="en-AU" sz="1400" b="1" i="0" u="none" strike="noStrike" cap="none" normalizeH="0" baseline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653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</a:t>
                      </a:r>
                      <a:endParaRPr kumimoji="0" lang="en-AU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  <a:endParaRPr kumimoji="0" lang="en-AU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miss</a:t>
                      </a:r>
                      <a:endParaRPr kumimoji="0" lang="en-AU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Mem[0]</a:t>
                      </a:r>
                      <a:endParaRPr kumimoji="0" lang="en-AU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charset="0"/>
                        </a:rPr>
                        <a:t>Mem[6]</a:t>
                      </a:r>
                      <a:endParaRPr kumimoji="0" lang="en-AU" sz="1400" b="1" i="0" u="none" strike="noStrike" cap="none" normalizeH="0" baseline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653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8</a:t>
                      </a:r>
                      <a:endParaRPr kumimoji="0" lang="en-AU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en-AU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miss</a:t>
                      </a:r>
                      <a:endParaRPr kumimoji="0" lang="en-AU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Mem[8]</a:t>
                      </a:r>
                      <a:endParaRPr kumimoji="0" lang="en-AU" sz="1400" b="1" i="0" u="none" strike="noStrike" cap="none" normalizeH="0" baseline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Mem[6]</a:t>
                      </a:r>
                      <a:endParaRPr kumimoji="0" lang="en-AU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/>
              <a:t>Chapter 5 — Large and Fast: Exploiting Memory Hierarchy — </a:t>
            </a:r>
            <a:fld id="{AC71A956-DA98-4EEF-B762-B3BC74EE57AD}" type="slidenum">
              <a:rPr lang="en-AU" altLang="en-US"/>
              <a:pPr/>
              <a:t>43</a:t>
            </a:fld>
            <a:endParaRPr lang="en-AU" altLang="en-US"/>
          </a:p>
        </p:txBody>
      </p:sp>
      <p:sp>
        <p:nvSpPr>
          <p:cNvPr id="47107" name="Rectangle 118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Associativity Example</a:t>
            </a:r>
            <a:endParaRPr lang="en-AU" altLang="en-US"/>
          </a:p>
        </p:txBody>
      </p:sp>
      <p:sp>
        <p:nvSpPr>
          <p:cNvPr id="47108" name="Rectangle 119"/>
          <p:cNvSpPr>
            <a:spLocks noGrp="1" noChangeArrowheads="1"/>
          </p:cNvSpPr>
          <p:nvPr>
            <p:ph type="body" idx="1"/>
          </p:nvPr>
        </p:nvSpPr>
        <p:spPr>
          <a:xfrm>
            <a:off x="684213" y="1125538"/>
            <a:ext cx="8270875" cy="719137"/>
          </a:xfrm>
        </p:spPr>
        <p:txBody>
          <a:bodyPr/>
          <a:lstStyle/>
          <a:p>
            <a:pPr eaLnBrk="1" hangingPunct="1"/>
            <a:r>
              <a:rPr lang="en-US" altLang="en-US"/>
              <a:t>2-way set associative</a:t>
            </a:r>
          </a:p>
        </p:txBody>
      </p:sp>
      <p:graphicFrame>
        <p:nvGraphicFramePr>
          <p:cNvPr id="306180" name="Group 4"/>
          <p:cNvGraphicFramePr>
            <a:graphicFrameLocks noGrp="1"/>
          </p:cNvGraphicFramePr>
          <p:nvPr/>
        </p:nvGraphicFramePr>
        <p:xfrm>
          <a:off x="1258888" y="1844675"/>
          <a:ext cx="6985000" cy="1655766"/>
        </p:xfrm>
        <a:graphic>
          <a:graphicData uri="http://schemas.openxmlformats.org/drawingml/2006/table">
            <a:tbl>
              <a:tblPr/>
              <a:tblGrid>
                <a:gridCol w="9969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001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969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969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9853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9853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9695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236538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Block address</a:t>
                      </a:r>
                      <a:endParaRPr kumimoji="0" lang="en-AU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Cache index</a:t>
                      </a:r>
                      <a:endParaRPr kumimoji="0" lang="en-AU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Hit/miss</a:t>
                      </a:r>
                      <a:endParaRPr kumimoji="0" lang="en-AU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Cache content after access</a:t>
                      </a:r>
                      <a:endParaRPr kumimoji="0" lang="en-AU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653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Set 0</a:t>
                      </a:r>
                      <a:endParaRPr kumimoji="0" lang="en-AU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Set 1</a:t>
                      </a:r>
                      <a:endParaRPr kumimoji="0" lang="en-AU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65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en-AU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en-AU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miss</a:t>
                      </a:r>
                      <a:endParaRPr kumimoji="0" lang="en-AU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charset="0"/>
                        </a:rPr>
                        <a:t>Mem[0]</a:t>
                      </a:r>
                      <a:endParaRPr kumimoji="0" lang="en-AU" sz="1400" b="1" i="0" u="none" strike="noStrike" cap="none" normalizeH="0" baseline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65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8</a:t>
                      </a:r>
                      <a:endParaRPr kumimoji="0" lang="en-AU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en-AU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miss</a:t>
                      </a:r>
                      <a:endParaRPr kumimoji="0" lang="en-AU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Mem[0]</a:t>
                      </a:r>
                      <a:endParaRPr kumimoji="0" lang="en-AU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charset="0"/>
                        </a:rPr>
                        <a:t>Mem[8]</a:t>
                      </a:r>
                      <a:endParaRPr kumimoji="0" lang="en-AU" sz="1400" b="1" i="0" u="none" strike="noStrike" cap="none" normalizeH="0" baseline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65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en-AU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en-AU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hit</a:t>
                      </a:r>
                      <a:endParaRPr kumimoji="0" lang="en-AU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Arial" charset="0"/>
                        </a:rPr>
                        <a:t>Mem[0]</a:t>
                      </a:r>
                      <a:endParaRPr kumimoji="0" lang="en-AU" sz="1400" b="1" i="0" u="none" strike="noStrike" cap="none" normalizeH="0" baseline="0">
                        <a:ln>
                          <a:noFill/>
                        </a:ln>
                        <a:solidFill>
                          <a:srgbClr val="008000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Mem[8]</a:t>
                      </a:r>
                      <a:endParaRPr kumimoji="0" lang="en-AU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65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</a:t>
                      </a:r>
                      <a:endParaRPr kumimoji="0" lang="en-AU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en-AU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miss</a:t>
                      </a:r>
                      <a:endParaRPr kumimoji="0" lang="en-AU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Mem[0]</a:t>
                      </a:r>
                      <a:endParaRPr kumimoji="0" lang="en-AU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Mem[6]</a:t>
                      </a:r>
                      <a:endParaRPr kumimoji="0" lang="en-AU" sz="1400" b="1" i="0" u="none" strike="noStrike" cap="none" normalizeH="0" baseline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65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8</a:t>
                      </a:r>
                      <a:endParaRPr kumimoji="0" lang="en-AU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en-AU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miss</a:t>
                      </a:r>
                      <a:endParaRPr kumimoji="0" lang="en-AU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Mem[8]</a:t>
                      </a:r>
                      <a:endParaRPr kumimoji="0" lang="en-AU" sz="1400" b="1" i="0" u="none" strike="noStrike" cap="none" normalizeH="0" baseline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Mem[6]</a:t>
                      </a:r>
                      <a:endParaRPr kumimoji="0" lang="en-AU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47167" name="Rectangle 62"/>
          <p:cNvSpPr>
            <a:spLocks noChangeArrowheads="1"/>
          </p:cNvSpPr>
          <p:nvPr/>
        </p:nvSpPr>
        <p:spPr bwMode="auto">
          <a:xfrm>
            <a:off x="684213" y="3860800"/>
            <a:ext cx="7772400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</a:pPr>
            <a:r>
              <a:rPr lang="en-US" altLang="en-US" sz="3200"/>
              <a:t>Fully associative</a:t>
            </a:r>
          </a:p>
        </p:txBody>
      </p:sp>
      <p:graphicFrame>
        <p:nvGraphicFramePr>
          <p:cNvPr id="306239" name="Group 63"/>
          <p:cNvGraphicFramePr>
            <a:graphicFrameLocks noGrp="1"/>
          </p:cNvGraphicFramePr>
          <p:nvPr/>
        </p:nvGraphicFramePr>
        <p:xfrm>
          <a:off x="1258888" y="4508500"/>
          <a:ext cx="6985000" cy="1609724"/>
        </p:xfrm>
        <a:graphic>
          <a:graphicData uri="http://schemas.openxmlformats.org/drawingml/2006/table">
            <a:tbl>
              <a:tblPr/>
              <a:tblGrid>
                <a:gridCol w="9969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001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969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969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9853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9853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9695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2680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Block address</a:t>
                      </a:r>
                      <a:endParaRPr kumimoji="0" lang="en-AU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Hit/miss</a:t>
                      </a:r>
                      <a:endParaRPr kumimoji="0" lang="en-AU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Cache content after access</a:t>
                      </a:r>
                      <a:endParaRPr kumimoji="0" lang="en-AU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658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en-AU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miss</a:t>
                      </a:r>
                      <a:endParaRPr kumimoji="0" lang="en-AU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Arial" charset="0"/>
                        </a:rPr>
                        <a:t>Mem[0]</a:t>
                      </a:r>
                      <a:endParaRPr kumimoji="0" lang="en-AU" sz="1400" b="1" i="0" u="none" strike="noStrike" cap="none" normalizeH="0" baseline="0">
                        <a:ln>
                          <a:noFill/>
                        </a:ln>
                        <a:solidFill>
                          <a:schemeClr val="accent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658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8</a:t>
                      </a:r>
                      <a:endParaRPr kumimoji="0" lang="en-AU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miss</a:t>
                      </a:r>
                      <a:endParaRPr kumimoji="0" lang="en-AU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Mem[0]</a:t>
                      </a:r>
                      <a:endParaRPr kumimoji="0" lang="en-AU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Arial" charset="0"/>
                        </a:rPr>
                        <a:t>Mem[8]</a:t>
                      </a:r>
                      <a:endParaRPr kumimoji="0" lang="en-AU" sz="1400" b="1" i="0" u="none" strike="noStrike" cap="none" normalizeH="0" baseline="0">
                        <a:ln>
                          <a:noFill/>
                        </a:ln>
                        <a:solidFill>
                          <a:schemeClr val="accent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658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en-AU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hit</a:t>
                      </a:r>
                      <a:endParaRPr kumimoji="0" lang="en-AU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Arial" charset="0"/>
                        </a:rPr>
                        <a:t>Mem[0]</a:t>
                      </a:r>
                      <a:endParaRPr kumimoji="0" lang="en-AU" sz="1400" b="1" i="0" u="none" strike="noStrike" cap="none" normalizeH="0" baseline="0">
                        <a:ln>
                          <a:noFill/>
                        </a:ln>
                        <a:solidFill>
                          <a:srgbClr val="008000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Mem[8]</a:t>
                      </a:r>
                      <a:endParaRPr kumimoji="0" lang="en-AU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658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</a:t>
                      </a:r>
                      <a:endParaRPr kumimoji="0" lang="en-AU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miss</a:t>
                      </a:r>
                      <a:endParaRPr kumimoji="0" lang="en-AU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Mem[0]</a:t>
                      </a:r>
                      <a:endParaRPr kumimoji="0" lang="en-AU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Mem[8]</a:t>
                      </a:r>
                      <a:endParaRPr kumimoji="0" lang="en-AU" sz="1400" b="1" i="0" u="none" strike="noStrike" cap="none" normalizeH="0" baseline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Arial" charset="0"/>
                        </a:rPr>
                        <a:t>Mem[6]</a:t>
                      </a:r>
                      <a:endParaRPr kumimoji="0" lang="en-AU" sz="1400" b="1" i="0" u="none" strike="noStrike" cap="none" normalizeH="0" baseline="0">
                        <a:ln>
                          <a:noFill/>
                        </a:ln>
                        <a:solidFill>
                          <a:schemeClr val="accent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658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8</a:t>
                      </a:r>
                      <a:endParaRPr kumimoji="0" lang="en-AU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hit</a:t>
                      </a:r>
                      <a:endParaRPr kumimoji="0" lang="en-AU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Mem[0]</a:t>
                      </a:r>
                      <a:endParaRPr kumimoji="0" lang="en-AU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Arial" charset="0"/>
                        </a:rPr>
                        <a:t>Mem[8]</a:t>
                      </a:r>
                      <a:endParaRPr kumimoji="0" lang="en-AU" sz="1400" b="1" i="0" u="none" strike="noStrike" cap="none" normalizeH="0" baseline="0">
                        <a:ln>
                          <a:noFill/>
                        </a:ln>
                        <a:solidFill>
                          <a:srgbClr val="008000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Mem[6]</a:t>
                      </a:r>
                      <a:endParaRPr kumimoji="0" lang="en-AU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/>
              <a:t>Chapter 5 — Large and Fast: Exploiting Memory Hierarchy — </a:t>
            </a:r>
            <a:fld id="{37092806-DE7D-4AFD-B170-86BBE2BB7769}" type="slidenum">
              <a:rPr lang="en-AU" altLang="en-US"/>
              <a:pPr/>
              <a:t>44</a:t>
            </a:fld>
            <a:endParaRPr lang="en-AU" altLang="en-US"/>
          </a:p>
        </p:txBody>
      </p:sp>
      <p:sp>
        <p:nvSpPr>
          <p:cNvPr id="48131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How Much Associativity</a:t>
            </a:r>
            <a:endParaRPr lang="en-AU" altLang="en-US"/>
          </a:p>
        </p:txBody>
      </p:sp>
      <p:sp>
        <p:nvSpPr>
          <p:cNvPr id="48132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Increased associativity decreases miss rate</a:t>
            </a:r>
          </a:p>
          <a:p>
            <a:pPr lvl="1" eaLnBrk="1" hangingPunct="1"/>
            <a:r>
              <a:rPr lang="en-US" altLang="en-US"/>
              <a:t>But with diminishing returns</a:t>
            </a:r>
          </a:p>
          <a:p>
            <a:pPr eaLnBrk="1" hangingPunct="1"/>
            <a:r>
              <a:rPr lang="en-US" altLang="en-US"/>
              <a:t>Simulation of a system with 64KB</a:t>
            </a:r>
            <a:br>
              <a:rPr lang="en-US" altLang="en-US"/>
            </a:br>
            <a:r>
              <a:rPr lang="en-US" altLang="en-US"/>
              <a:t>D-cache, 16-word blocks, SPEC2000</a:t>
            </a:r>
          </a:p>
          <a:p>
            <a:pPr lvl="1" eaLnBrk="1" hangingPunct="1"/>
            <a:r>
              <a:rPr lang="en-US" altLang="en-US"/>
              <a:t>1-way: 10.3%</a:t>
            </a:r>
          </a:p>
          <a:p>
            <a:pPr lvl="1" eaLnBrk="1" hangingPunct="1"/>
            <a:r>
              <a:rPr lang="en-US" altLang="en-US"/>
              <a:t>2-way: 8.6%</a:t>
            </a:r>
          </a:p>
          <a:p>
            <a:pPr lvl="1" eaLnBrk="1" hangingPunct="1"/>
            <a:r>
              <a:rPr lang="en-US" altLang="en-US"/>
              <a:t>4-way: 8.3%</a:t>
            </a:r>
          </a:p>
          <a:p>
            <a:pPr lvl="1" eaLnBrk="1" hangingPunct="1"/>
            <a:r>
              <a:rPr lang="en-US" altLang="en-US"/>
              <a:t>8-way: 8.1%</a:t>
            </a:r>
            <a:endParaRPr lang="en-AU" altLang="en-US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/>
              <a:t>Chapter 5 — Large and Fast: Exploiting Memory Hierarchy — </a:t>
            </a:r>
            <a:fld id="{6EF10BD6-80DC-45B5-B891-A7C32BB7E161}" type="slidenum">
              <a:rPr lang="en-AU" altLang="en-US"/>
              <a:pPr/>
              <a:t>45</a:t>
            </a:fld>
            <a:endParaRPr lang="en-AU" altLang="en-US"/>
          </a:p>
        </p:txBody>
      </p:sp>
      <p:sp>
        <p:nvSpPr>
          <p:cNvPr id="50179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Replacement Policy</a:t>
            </a:r>
            <a:endParaRPr lang="en-AU" altLang="en-US"/>
          </a:p>
        </p:txBody>
      </p:sp>
      <p:sp>
        <p:nvSpPr>
          <p:cNvPr id="50180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altLang="en-US"/>
              <a:t>Direct mapped: no choice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/>
              <a:t>Set associative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/>
              <a:t>Prefer non-valid entry, if there is one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/>
              <a:t>Otherwise, choose among entries in the set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/>
              <a:t>Least-recently used (LRU)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/>
              <a:t>Choose the one unused for the longest time</a:t>
            </a:r>
          </a:p>
          <a:p>
            <a:pPr lvl="2" eaLnBrk="1" hangingPunct="1">
              <a:lnSpc>
                <a:spcPct val="80000"/>
              </a:lnSpc>
            </a:pPr>
            <a:r>
              <a:rPr lang="en-US" altLang="en-US"/>
              <a:t>Simple for 2-way, manageable for 4-way, too hard beyond that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/>
              <a:t>Random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/>
              <a:t>Gives approximately the same performance as LRU for high associativity</a:t>
            </a:r>
            <a:endParaRPr lang="en-AU" altLang="en-US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722313" y="3140968"/>
            <a:ext cx="7772400" cy="707886"/>
          </a:xfrm>
        </p:spPr>
        <p:txBody>
          <a:bodyPr/>
          <a:lstStyle/>
          <a:p>
            <a:r>
              <a:rPr lang="en-US" dirty="0"/>
              <a:t>MULTILEVEL CACHES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721318" y="1419119"/>
            <a:ext cx="7772400" cy="1500187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AU" altLang="en-US"/>
              <a:t>Chapter 5 — Large and Fast: Exploiting Memory Hierarchy — </a:t>
            </a:r>
            <a:fld id="{82FB42D9-25AA-45C7-9F5B-D1F0D8AC28F2}" type="slidenum">
              <a:rPr lang="en-AU" altLang="en-US" smtClean="0"/>
              <a:pPr/>
              <a:t>46</a:t>
            </a:fld>
            <a:endParaRPr lang="en-AU" altLang="en-US"/>
          </a:p>
        </p:txBody>
      </p:sp>
    </p:spTree>
    <p:extLst>
      <p:ext uri="{BB962C8B-B14F-4D97-AF65-F5344CB8AC3E}">
        <p14:creationId xmlns:p14="http://schemas.microsoft.com/office/powerpoint/2010/main" val="413870902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/>
              <a:t>Chapter 5 — Large and Fast: Exploiting Memory Hierarchy — </a:t>
            </a:r>
            <a:fld id="{F95A700C-9585-4091-A3D4-29EB768BA213}" type="slidenum">
              <a:rPr lang="en-AU" altLang="en-US"/>
              <a:pPr/>
              <a:t>47</a:t>
            </a:fld>
            <a:endParaRPr lang="en-AU" altLang="en-US"/>
          </a:p>
        </p:txBody>
      </p:sp>
      <p:sp>
        <p:nvSpPr>
          <p:cNvPr id="51203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Multilevel Caches</a:t>
            </a:r>
            <a:endParaRPr lang="en-AU" altLang="en-US"/>
          </a:p>
        </p:txBody>
      </p:sp>
      <p:sp>
        <p:nvSpPr>
          <p:cNvPr id="51204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Primary cache attached to CPU</a:t>
            </a:r>
          </a:p>
          <a:p>
            <a:pPr lvl="1" eaLnBrk="1" hangingPunct="1"/>
            <a:r>
              <a:rPr lang="en-US" altLang="en-US"/>
              <a:t>Small, but fast</a:t>
            </a:r>
          </a:p>
          <a:p>
            <a:pPr eaLnBrk="1" hangingPunct="1"/>
            <a:r>
              <a:rPr lang="en-US" altLang="en-US"/>
              <a:t>Level-2 cache services misses from primary cache</a:t>
            </a:r>
          </a:p>
          <a:p>
            <a:pPr lvl="1" eaLnBrk="1" hangingPunct="1"/>
            <a:r>
              <a:rPr lang="en-US" altLang="en-US"/>
              <a:t>Larger, slower, but still faster than main memory</a:t>
            </a:r>
          </a:p>
          <a:p>
            <a:pPr eaLnBrk="1" hangingPunct="1"/>
            <a:r>
              <a:rPr lang="en-US" altLang="en-US"/>
              <a:t>Main memory services L-2 cache misses</a:t>
            </a:r>
          </a:p>
          <a:p>
            <a:pPr eaLnBrk="1" hangingPunct="1"/>
            <a:r>
              <a:rPr lang="en-US" altLang="en-US"/>
              <a:t>Some high-end systems include L-3 cache</a:t>
            </a:r>
            <a:endParaRPr lang="en-AU" altLang="en-US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/>
              <a:t>Chapter 5 — Large and Fast: Exploiting Memory Hierarchy — </a:t>
            </a:r>
            <a:fld id="{B22A4880-7369-4120-98EF-09D335B73213}" type="slidenum">
              <a:rPr lang="en-AU" altLang="en-US"/>
              <a:pPr/>
              <a:t>48</a:t>
            </a:fld>
            <a:endParaRPr lang="en-AU" altLang="en-US"/>
          </a:p>
        </p:txBody>
      </p:sp>
      <p:sp>
        <p:nvSpPr>
          <p:cNvPr id="52227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Multilevel Cache Example</a:t>
            </a:r>
            <a:endParaRPr lang="en-AU" altLang="en-US"/>
          </a:p>
        </p:txBody>
      </p:sp>
      <p:sp>
        <p:nvSpPr>
          <p:cNvPr id="52228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Given</a:t>
            </a:r>
          </a:p>
          <a:p>
            <a:pPr lvl="1" eaLnBrk="1" hangingPunct="1"/>
            <a:r>
              <a:rPr lang="en-US" altLang="en-US"/>
              <a:t>CPU base CPI = 1, clock rate = 4GHz</a:t>
            </a:r>
          </a:p>
          <a:p>
            <a:pPr lvl="1" eaLnBrk="1" hangingPunct="1"/>
            <a:r>
              <a:rPr lang="en-US" altLang="en-US"/>
              <a:t>Miss rate/instruction = 2%</a:t>
            </a:r>
          </a:p>
          <a:p>
            <a:pPr lvl="1" eaLnBrk="1" hangingPunct="1"/>
            <a:r>
              <a:rPr lang="en-US" altLang="en-US"/>
              <a:t>Main memory access time = 100ns</a:t>
            </a:r>
          </a:p>
          <a:p>
            <a:pPr eaLnBrk="1" hangingPunct="1"/>
            <a:r>
              <a:rPr lang="en-US" altLang="en-US"/>
              <a:t>With just primary cache</a:t>
            </a:r>
          </a:p>
          <a:p>
            <a:pPr lvl="1" eaLnBrk="1" hangingPunct="1"/>
            <a:r>
              <a:rPr lang="en-US" altLang="en-US"/>
              <a:t>Miss penalty = 100ns/0.25ns = 400 cycles</a:t>
            </a:r>
          </a:p>
          <a:p>
            <a:pPr lvl="1" eaLnBrk="1" hangingPunct="1"/>
            <a:r>
              <a:rPr lang="en-US" altLang="en-US"/>
              <a:t>Effective CPI = 1 + 0.02 × 400 = 9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/>
              <a:t>Chapter 5 — Large and Fast: Exploiting Memory Hierarchy — </a:t>
            </a:r>
            <a:fld id="{87F39AD1-887A-4BA0-8DC6-F747FDCAB4BA}" type="slidenum">
              <a:rPr lang="en-AU" altLang="en-US"/>
              <a:pPr/>
              <a:t>49</a:t>
            </a:fld>
            <a:endParaRPr lang="en-AU" altLang="en-US"/>
          </a:p>
        </p:txBody>
      </p:sp>
      <p:sp>
        <p:nvSpPr>
          <p:cNvPr id="53251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Example (cont.)</a:t>
            </a:r>
            <a:endParaRPr lang="en-AU" altLang="en-US"/>
          </a:p>
        </p:txBody>
      </p:sp>
      <p:sp>
        <p:nvSpPr>
          <p:cNvPr id="53252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Now add L-2 cache</a:t>
            </a:r>
          </a:p>
          <a:p>
            <a:pPr lvl="1" eaLnBrk="1" hangingPunct="1"/>
            <a:r>
              <a:rPr lang="en-US" altLang="en-US"/>
              <a:t>Access time = 5ns</a:t>
            </a:r>
          </a:p>
          <a:p>
            <a:pPr lvl="1" eaLnBrk="1" hangingPunct="1"/>
            <a:r>
              <a:rPr lang="en-US" altLang="en-US"/>
              <a:t>Global miss rate to main memory = 0.5%</a:t>
            </a:r>
          </a:p>
          <a:p>
            <a:pPr eaLnBrk="1" hangingPunct="1"/>
            <a:r>
              <a:rPr lang="en-US" altLang="en-US"/>
              <a:t>Primary miss with L-2 hit</a:t>
            </a:r>
          </a:p>
          <a:p>
            <a:pPr lvl="1" eaLnBrk="1" hangingPunct="1"/>
            <a:r>
              <a:rPr lang="en-US" altLang="en-US"/>
              <a:t>Penalty = 5ns/0.25ns = 20 cycles</a:t>
            </a:r>
          </a:p>
          <a:p>
            <a:pPr eaLnBrk="1" hangingPunct="1"/>
            <a:r>
              <a:rPr lang="en-US" altLang="en-US"/>
              <a:t>Primary miss with L-2 miss</a:t>
            </a:r>
          </a:p>
          <a:p>
            <a:pPr lvl="1" eaLnBrk="1" hangingPunct="1"/>
            <a:r>
              <a:rPr lang="en-US" altLang="en-US"/>
              <a:t>Extra penalty = 500 cycles</a:t>
            </a:r>
          </a:p>
          <a:p>
            <a:pPr eaLnBrk="1" hangingPunct="1"/>
            <a:r>
              <a:rPr lang="en-US" altLang="en-US"/>
              <a:t>CPI = 1 + 0.02 × 20 + 0.005 × 400 = 3.4</a:t>
            </a:r>
          </a:p>
          <a:p>
            <a:pPr eaLnBrk="1" hangingPunct="1"/>
            <a:r>
              <a:rPr lang="en-US" altLang="en-US"/>
              <a:t>Performance ratio = 9/3.4 = 2.6</a:t>
            </a:r>
            <a:endParaRPr lang="en-AU" altLang="en-US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/>
              <a:t>Chapter 5 — Large and Fast: Exploiting Memory Hierarchy — </a:t>
            </a:r>
            <a:fld id="{2708BA64-B685-48BF-A306-076F357ADE81}" type="slidenum">
              <a:rPr lang="en-AU" altLang="en-US"/>
              <a:pPr/>
              <a:t>50</a:t>
            </a:fld>
            <a:endParaRPr lang="en-AU" altLang="en-US"/>
          </a:p>
        </p:txBody>
      </p:sp>
      <p:sp>
        <p:nvSpPr>
          <p:cNvPr id="54275" name="Rectangle 6"/>
          <p:cNvSpPr>
            <a:spLocks noGrp="1" noChangeArrowheads="1"/>
          </p:cNvSpPr>
          <p:nvPr>
            <p:ph type="title"/>
          </p:nvPr>
        </p:nvSpPr>
        <p:spPr>
          <a:xfrm>
            <a:off x="684213" y="206375"/>
            <a:ext cx="8259762" cy="701675"/>
          </a:xfrm>
        </p:spPr>
        <p:txBody>
          <a:bodyPr/>
          <a:lstStyle/>
          <a:p>
            <a:pPr eaLnBrk="1" hangingPunct="1"/>
            <a:r>
              <a:rPr lang="en-US" altLang="en-US" sz="4000"/>
              <a:t>Multilevel Cache Considerations</a:t>
            </a:r>
            <a:endParaRPr lang="en-AU" altLang="en-US" sz="4000"/>
          </a:p>
        </p:txBody>
      </p:sp>
      <p:sp>
        <p:nvSpPr>
          <p:cNvPr id="54276" name="Rectangle 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Primary cache</a:t>
            </a:r>
          </a:p>
          <a:p>
            <a:pPr lvl="1" eaLnBrk="1" hangingPunct="1"/>
            <a:r>
              <a:rPr lang="en-US" altLang="en-US"/>
              <a:t>Focus on minimal hit time</a:t>
            </a:r>
          </a:p>
          <a:p>
            <a:pPr eaLnBrk="1" hangingPunct="1"/>
            <a:r>
              <a:rPr lang="en-US" altLang="en-US"/>
              <a:t>L-2 cache</a:t>
            </a:r>
          </a:p>
          <a:p>
            <a:pPr lvl="1" eaLnBrk="1" hangingPunct="1"/>
            <a:r>
              <a:rPr lang="en-US" altLang="en-US"/>
              <a:t>Focus on low miss rate to avoid main memory access</a:t>
            </a:r>
          </a:p>
          <a:p>
            <a:pPr lvl="1" eaLnBrk="1" hangingPunct="1"/>
            <a:r>
              <a:rPr lang="en-US" altLang="en-US"/>
              <a:t>Hit time has less overall impact</a:t>
            </a:r>
          </a:p>
          <a:p>
            <a:pPr eaLnBrk="1" hangingPunct="1"/>
            <a:r>
              <a:rPr lang="en-US" altLang="en-US"/>
              <a:t>Results</a:t>
            </a:r>
          </a:p>
          <a:p>
            <a:pPr lvl="1" eaLnBrk="1" hangingPunct="1"/>
            <a:r>
              <a:rPr lang="en-US" altLang="en-US"/>
              <a:t>L-1 cache usually smaller than a single cache</a:t>
            </a:r>
          </a:p>
          <a:p>
            <a:pPr lvl="1" eaLnBrk="1" hangingPunct="1"/>
            <a:r>
              <a:rPr lang="en-US" altLang="en-US"/>
              <a:t>L-1 block size smaller than L-2 block size</a:t>
            </a:r>
            <a:endParaRPr lang="en-AU" altLang="en-US"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/>
              <a:t>Chapter 5 — Large and Fast: Exploiting Memory Hierarchy — </a:t>
            </a:r>
            <a:fld id="{92FC1EE8-399B-41A5-8678-DC50513727A0}" type="slidenum">
              <a:rPr lang="en-AU" altLang="en-US"/>
              <a:pPr/>
              <a:t>51</a:t>
            </a:fld>
            <a:endParaRPr lang="en-AU" altLang="en-US"/>
          </a:p>
        </p:txBody>
      </p:sp>
      <p:sp>
        <p:nvSpPr>
          <p:cNvPr id="55299" name="Rectangle 4"/>
          <p:cNvSpPr>
            <a:spLocks noGrp="1" noChangeArrowheads="1"/>
          </p:cNvSpPr>
          <p:nvPr>
            <p:ph type="title"/>
          </p:nvPr>
        </p:nvSpPr>
        <p:spPr>
          <a:xfrm>
            <a:off x="684213" y="266700"/>
            <a:ext cx="8259762" cy="641350"/>
          </a:xfrm>
        </p:spPr>
        <p:txBody>
          <a:bodyPr/>
          <a:lstStyle/>
          <a:p>
            <a:pPr eaLnBrk="1" hangingPunct="1"/>
            <a:r>
              <a:rPr lang="en-US" altLang="en-US" sz="3600"/>
              <a:t>Interactions with Advanced CPUs</a:t>
            </a:r>
            <a:endParaRPr lang="en-AU" altLang="en-US" sz="3600"/>
          </a:p>
        </p:txBody>
      </p:sp>
      <p:sp>
        <p:nvSpPr>
          <p:cNvPr id="55300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Out-of-order CPUs can execute instructions during cache miss</a:t>
            </a:r>
          </a:p>
          <a:p>
            <a:pPr lvl="1" eaLnBrk="1" hangingPunct="1"/>
            <a:r>
              <a:rPr lang="en-US" altLang="en-US"/>
              <a:t>Pending store stays in load/store unit</a:t>
            </a:r>
          </a:p>
          <a:p>
            <a:pPr lvl="1" eaLnBrk="1" hangingPunct="1"/>
            <a:r>
              <a:rPr lang="en-US" altLang="en-US"/>
              <a:t>Dependent instructions wait in reservation stations</a:t>
            </a:r>
          </a:p>
          <a:p>
            <a:pPr lvl="2" eaLnBrk="1" hangingPunct="1"/>
            <a:r>
              <a:rPr lang="en-US" altLang="en-US"/>
              <a:t>Independent instructions continue</a:t>
            </a:r>
          </a:p>
          <a:p>
            <a:pPr eaLnBrk="1" hangingPunct="1"/>
            <a:r>
              <a:rPr lang="en-US" altLang="en-US"/>
              <a:t>Effect of miss depends on program data flow</a:t>
            </a:r>
          </a:p>
          <a:p>
            <a:pPr lvl="1" eaLnBrk="1" hangingPunct="1"/>
            <a:r>
              <a:rPr lang="en-US" altLang="en-US"/>
              <a:t>Much harder to analyse</a:t>
            </a:r>
          </a:p>
          <a:p>
            <a:pPr lvl="1" eaLnBrk="1" hangingPunct="1"/>
            <a:r>
              <a:rPr lang="en-US" altLang="en-US"/>
              <a:t>Use system simulation</a:t>
            </a:r>
            <a:endParaRPr lang="en-AU" altLang="en-US"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722313" y="3140968"/>
            <a:ext cx="7772400" cy="1323439"/>
          </a:xfrm>
        </p:spPr>
        <p:txBody>
          <a:bodyPr/>
          <a:lstStyle/>
          <a:p>
            <a:r>
              <a:rPr lang="en-US" dirty="0"/>
              <a:t>HOW WE can help the cache from software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721318" y="1419119"/>
            <a:ext cx="7772400" cy="1500187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AU" altLang="en-US"/>
              <a:t>Chapter 5 — Large and Fast: Exploiting Memory Hierarchy — </a:t>
            </a:r>
            <a:fld id="{82FB42D9-25AA-45C7-9F5B-D1F0D8AC28F2}" type="slidenum">
              <a:rPr lang="en-AU" altLang="en-US" smtClean="0"/>
              <a:pPr/>
              <a:t>52</a:t>
            </a:fld>
            <a:endParaRPr lang="en-AU" altLang="en-US"/>
          </a:p>
        </p:txBody>
      </p:sp>
    </p:spTree>
    <p:extLst>
      <p:ext uri="{BB962C8B-B14F-4D97-AF65-F5344CB8AC3E}">
        <p14:creationId xmlns:p14="http://schemas.microsoft.com/office/powerpoint/2010/main" val="3677685174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Title 1"/>
          <p:cNvSpPr>
            <a:spLocks noGrp="1"/>
          </p:cNvSpPr>
          <p:nvPr>
            <p:ph type="title"/>
          </p:nvPr>
        </p:nvSpPr>
        <p:spPr>
          <a:xfrm>
            <a:off x="684213" y="261938"/>
            <a:ext cx="8259762" cy="646112"/>
          </a:xfrm>
        </p:spPr>
        <p:txBody>
          <a:bodyPr/>
          <a:lstStyle/>
          <a:p>
            <a:r>
              <a:rPr lang="en-US" altLang="en-US" sz="3600"/>
              <a:t>Software Optimization via Blocking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sz="2400" dirty="0"/>
              <a:t>Goal:  maximize accesses to data before it is replaced</a:t>
            </a:r>
          </a:p>
          <a:p>
            <a:pPr>
              <a:defRPr/>
            </a:pPr>
            <a:r>
              <a:rPr lang="en-US" sz="2400" dirty="0"/>
              <a:t>Consider inner loops of DGEMM:</a:t>
            </a:r>
          </a:p>
          <a:p>
            <a:pPr lvl="1">
              <a:defRPr/>
            </a:pPr>
            <a:r>
              <a:rPr lang="en-US" sz="2000" dirty="0"/>
              <a:t>DGEMM: matrix multiplication subroutine in scientific computation calculates a*A*B + b*B</a:t>
            </a:r>
          </a:p>
          <a:p>
            <a:pPr>
              <a:defRPr/>
            </a:pPr>
            <a:endParaRPr lang="en-US" dirty="0"/>
          </a:p>
          <a:p>
            <a:pPr marL="0" indent="0">
              <a:buFont typeface="Wingdings" panose="05000000000000000000" pitchFamily="2" charset="2"/>
              <a:buNone/>
              <a:defRPr/>
            </a:pPr>
            <a:r>
              <a:rPr lang="en-US" sz="2000" dirty="0">
                <a:latin typeface="Courier New" pitchFamily="49" charset="0"/>
                <a:cs typeface="Courier New" pitchFamily="49" charset="0"/>
              </a:rPr>
              <a:t>  for (</a:t>
            </a:r>
            <a:r>
              <a:rPr lang="en-US" sz="2000" dirty="0" err="1"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sz="2000" dirty="0">
                <a:latin typeface="Courier New" pitchFamily="49" charset="0"/>
                <a:cs typeface="Courier New" pitchFamily="49" charset="0"/>
              </a:rPr>
              <a:t> j = 0; j &lt; n; ++j)</a:t>
            </a:r>
          </a:p>
          <a:p>
            <a:pPr marL="0" indent="0">
              <a:buFont typeface="Wingdings" panose="05000000000000000000" pitchFamily="2" charset="2"/>
              <a:buNone/>
              <a:defRPr/>
            </a:pPr>
            <a:r>
              <a:rPr lang="en-US" sz="2000" dirty="0">
                <a:latin typeface="Courier New" pitchFamily="49" charset="0"/>
                <a:cs typeface="Courier New" pitchFamily="49" charset="0"/>
              </a:rPr>
              <a:t>  {</a:t>
            </a:r>
          </a:p>
          <a:p>
            <a:pPr marL="0" indent="0">
              <a:buFont typeface="Wingdings" panose="05000000000000000000" pitchFamily="2" charset="2"/>
              <a:buNone/>
              <a:defRPr/>
            </a:pPr>
            <a:r>
              <a:rPr lang="en-US" sz="2000" dirty="0">
                <a:latin typeface="Courier New" pitchFamily="49" charset="0"/>
                <a:cs typeface="Courier New" pitchFamily="49" charset="0"/>
              </a:rPr>
              <a:t>    double </a:t>
            </a:r>
            <a:r>
              <a:rPr lang="en-US" sz="2000" dirty="0" err="1">
                <a:latin typeface="Courier New" pitchFamily="49" charset="0"/>
                <a:cs typeface="Courier New" pitchFamily="49" charset="0"/>
              </a:rPr>
              <a:t>cij</a:t>
            </a:r>
            <a:r>
              <a:rPr lang="en-US" sz="2000" dirty="0">
                <a:latin typeface="Courier New" pitchFamily="49" charset="0"/>
                <a:cs typeface="Courier New" pitchFamily="49" charset="0"/>
              </a:rPr>
              <a:t> = C[</a:t>
            </a:r>
            <a:r>
              <a:rPr lang="en-US" sz="2000" dirty="0" err="1">
                <a:latin typeface="Courier New" pitchFamily="49" charset="0"/>
                <a:cs typeface="Courier New" pitchFamily="49" charset="0"/>
              </a:rPr>
              <a:t>i+j</a:t>
            </a:r>
            <a:r>
              <a:rPr lang="en-US" sz="2000" dirty="0">
                <a:latin typeface="Courier New" pitchFamily="49" charset="0"/>
                <a:cs typeface="Courier New" pitchFamily="49" charset="0"/>
              </a:rPr>
              <a:t>*n];</a:t>
            </a:r>
          </a:p>
          <a:p>
            <a:pPr marL="0" indent="0">
              <a:buFont typeface="Wingdings" panose="05000000000000000000" pitchFamily="2" charset="2"/>
              <a:buNone/>
              <a:defRPr/>
            </a:pPr>
            <a:r>
              <a:rPr lang="en-US" sz="2000" dirty="0">
                <a:latin typeface="Courier New" pitchFamily="49" charset="0"/>
                <a:cs typeface="Courier New" pitchFamily="49" charset="0"/>
              </a:rPr>
              <a:t>    for( </a:t>
            </a:r>
            <a:r>
              <a:rPr lang="en-US" sz="2000" dirty="0" err="1"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sz="2000" dirty="0">
                <a:latin typeface="Courier New" pitchFamily="49" charset="0"/>
                <a:cs typeface="Courier New" pitchFamily="49" charset="0"/>
              </a:rPr>
              <a:t> k = 0; k &lt; n; k++ )</a:t>
            </a:r>
          </a:p>
          <a:p>
            <a:pPr marL="0" indent="0">
              <a:buFont typeface="Wingdings" panose="05000000000000000000" pitchFamily="2" charset="2"/>
              <a:buNone/>
              <a:defRPr/>
            </a:pPr>
            <a:r>
              <a:rPr lang="pt-BR" sz="2000" dirty="0">
                <a:latin typeface="Courier New" pitchFamily="49" charset="0"/>
                <a:cs typeface="Courier New" pitchFamily="49" charset="0"/>
              </a:rPr>
              <a:t>      cij += A[i+k*n] * B[k+j*n];</a:t>
            </a:r>
            <a:endParaRPr lang="en-US" sz="2000" dirty="0">
              <a:latin typeface="Courier New" pitchFamily="49" charset="0"/>
              <a:cs typeface="Courier New" pitchFamily="49" charset="0"/>
            </a:endParaRPr>
          </a:p>
          <a:p>
            <a:pPr marL="0" indent="0">
              <a:buFont typeface="Wingdings" panose="05000000000000000000" pitchFamily="2" charset="2"/>
              <a:buNone/>
              <a:defRPr/>
            </a:pPr>
            <a:r>
              <a:rPr lang="en-US" sz="2000" dirty="0">
                <a:latin typeface="Courier New" pitchFamily="49" charset="0"/>
                <a:cs typeface="Courier New" pitchFamily="49" charset="0"/>
              </a:rPr>
              <a:t>    C[</a:t>
            </a:r>
            <a:r>
              <a:rPr lang="en-US" sz="2000" dirty="0" err="1">
                <a:latin typeface="Courier New" pitchFamily="49" charset="0"/>
                <a:cs typeface="Courier New" pitchFamily="49" charset="0"/>
              </a:rPr>
              <a:t>i+j</a:t>
            </a:r>
            <a:r>
              <a:rPr lang="en-US" sz="2000" dirty="0">
                <a:latin typeface="Courier New" pitchFamily="49" charset="0"/>
                <a:cs typeface="Courier New" pitchFamily="49" charset="0"/>
              </a:rPr>
              <a:t>*n] = </a:t>
            </a:r>
            <a:r>
              <a:rPr lang="en-US" sz="2000" dirty="0" err="1">
                <a:latin typeface="Courier New" pitchFamily="49" charset="0"/>
                <a:cs typeface="Courier New" pitchFamily="49" charset="0"/>
              </a:rPr>
              <a:t>cij</a:t>
            </a:r>
            <a:r>
              <a:rPr lang="en-US" sz="2000" dirty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 marL="0" indent="0">
              <a:buFont typeface="Wingdings" panose="05000000000000000000" pitchFamily="2" charset="2"/>
              <a:buNone/>
              <a:defRPr/>
            </a:pPr>
            <a:r>
              <a:rPr lang="en-US" sz="2000" dirty="0">
                <a:latin typeface="Courier New" pitchFamily="49" charset="0"/>
                <a:cs typeface="Courier New" pitchFamily="49" charset="0"/>
              </a:rPr>
              <a:t>  }</a:t>
            </a:r>
          </a:p>
        </p:txBody>
      </p:sp>
      <p:sp>
        <p:nvSpPr>
          <p:cNvPr id="57348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/>
              <a:t>Chapter 5 — Large and Fast: Exploiting Memory Hierarchy — </a:t>
            </a:r>
            <a:fld id="{6DC913F9-4D92-4B87-B622-E7AC2A7A2BA6}" type="slidenum">
              <a:rPr lang="en-AU" altLang="en-US"/>
              <a:pPr/>
              <a:t>53</a:t>
            </a:fld>
            <a:endParaRPr lang="en-AU" altLang="en-US"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DGEMM Access Pattern</a:t>
            </a:r>
          </a:p>
        </p:txBody>
      </p:sp>
      <p:sp>
        <p:nvSpPr>
          <p:cNvPr id="5837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/>
              <a:t>C, A, and B arrays</a:t>
            </a:r>
          </a:p>
        </p:txBody>
      </p:sp>
      <p:sp>
        <p:nvSpPr>
          <p:cNvPr id="58372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/>
              <a:t>Chapter 5 — Large and Fast: Exploiting Memory Hierarchy — </a:t>
            </a:r>
            <a:fld id="{8096D666-9F0E-4943-9C3B-061EAFEDE43F}" type="slidenum">
              <a:rPr lang="en-AU" altLang="en-US"/>
              <a:pPr/>
              <a:t>54</a:t>
            </a:fld>
            <a:endParaRPr lang="en-AU" altLang="en-US"/>
          </a:p>
        </p:txBody>
      </p:sp>
      <p:pic>
        <p:nvPicPr>
          <p:cNvPr id="5837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088" y="3284538"/>
            <a:ext cx="7702550" cy="2492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8374" name="TextBox 4"/>
          <p:cNvSpPr txBox="1">
            <a:spLocks noChangeArrowheads="1"/>
          </p:cNvSpPr>
          <p:nvPr/>
        </p:nvSpPr>
        <p:spPr bwMode="auto">
          <a:xfrm>
            <a:off x="2027238" y="2133600"/>
            <a:ext cx="2087562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/>
              <a:t>older accesses</a:t>
            </a:r>
          </a:p>
        </p:txBody>
      </p:sp>
      <p:cxnSp>
        <p:nvCxnSpPr>
          <p:cNvPr id="58375" name="Straight Arrow Connector 6"/>
          <p:cNvCxnSpPr>
            <a:cxnSpLocks noChangeShapeType="1"/>
          </p:cNvCxnSpPr>
          <p:nvPr/>
        </p:nvCxnSpPr>
        <p:spPr bwMode="auto">
          <a:xfrm flipH="1">
            <a:off x="1692275" y="2501900"/>
            <a:ext cx="503238" cy="1431925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8376" name="TextBox 8"/>
          <p:cNvSpPr txBox="1">
            <a:spLocks noChangeArrowheads="1"/>
          </p:cNvSpPr>
          <p:nvPr/>
        </p:nvSpPr>
        <p:spPr bwMode="auto">
          <a:xfrm>
            <a:off x="2333625" y="2565400"/>
            <a:ext cx="2087563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/>
              <a:t>new accesses</a:t>
            </a:r>
          </a:p>
        </p:txBody>
      </p:sp>
      <p:cxnSp>
        <p:nvCxnSpPr>
          <p:cNvPr id="58377" name="Straight Arrow Connector 11"/>
          <p:cNvCxnSpPr>
            <a:cxnSpLocks noChangeShapeType="1"/>
          </p:cNvCxnSpPr>
          <p:nvPr/>
        </p:nvCxnSpPr>
        <p:spPr bwMode="auto">
          <a:xfrm>
            <a:off x="2700338" y="2933700"/>
            <a:ext cx="369887" cy="1287463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Cache Blocked DGEMM</a:t>
            </a:r>
          </a:p>
        </p:txBody>
      </p:sp>
      <p:sp>
        <p:nvSpPr>
          <p:cNvPr id="5939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 typeface="Wingdings" panose="05000000000000000000" pitchFamily="2" charset="2"/>
              <a:buNone/>
            </a:pPr>
            <a:r>
              <a:rPr lang="en-US" altLang="en-US" sz="1400">
                <a:latin typeface="Courier New" panose="02070309020205020404" pitchFamily="49" charset="0"/>
                <a:cs typeface="Courier New" panose="02070309020205020404" pitchFamily="49" charset="0"/>
              </a:rPr>
              <a:t>1 #define BLOCKSIZE 32</a:t>
            </a:r>
          </a:p>
          <a:p>
            <a:pPr marL="0" indent="0">
              <a:buFont typeface="Wingdings" panose="05000000000000000000" pitchFamily="2" charset="2"/>
              <a:buNone/>
            </a:pPr>
            <a:r>
              <a:rPr lang="en-US" altLang="en-US" sz="1400">
                <a:latin typeface="Courier New" panose="02070309020205020404" pitchFamily="49" charset="0"/>
                <a:cs typeface="Courier New" panose="02070309020205020404" pitchFamily="49" charset="0"/>
              </a:rPr>
              <a:t>2 void do_block (int n, int si, int sj, int sk, double *A, double</a:t>
            </a:r>
          </a:p>
          <a:p>
            <a:pPr marL="0" indent="0">
              <a:buFont typeface="Wingdings" panose="05000000000000000000" pitchFamily="2" charset="2"/>
              <a:buNone/>
            </a:pPr>
            <a:r>
              <a:rPr lang="en-US" altLang="en-US" sz="1400">
                <a:latin typeface="Courier New" panose="02070309020205020404" pitchFamily="49" charset="0"/>
                <a:cs typeface="Courier New" panose="02070309020205020404" pitchFamily="49" charset="0"/>
              </a:rPr>
              <a:t>3 *B, double *C)</a:t>
            </a:r>
          </a:p>
          <a:p>
            <a:pPr marL="0" indent="0">
              <a:buFont typeface="Wingdings" panose="05000000000000000000" pitchFamily="2" charset="2"/>
              <a:buNone/>
            </a:pPr>
            <a:r>
              <a:rPr lang="en-US" altLang="en-US" sz="1400">
                <a:latin typeface="Courier New" panose="02070309020205020404" pitchFamily="49" charset="0"/>
                <a:cs typeface="Courier New" panose="02070309020205020404" pitchFamily="49" charset="0"/>
              </a:rPr>
              <a:t>4 {</a:t>
            </a:r>
          </a:p>
          <a:p>
            <a:pPr marL="0" indent="0">
              <a:buFont typeface="Wingdings" panose="05000000000000000000" pitchFamily="2" charset="2"/>
              <a:buNone/>
            </a:pPr>
            <a:r>
              <a:rPr lang="en-US" altLang="en-US" sz="1400">
                <a:latin typeface="Courier New" panose="02070309020205020404" pitchFamily="49" charset="0"/>
                <a:cs typeface="Courier New" panose="02070309020205020404" pitchFamily="49" charset="0"/>
              </a:rPr>
              <a:t>5  for (int i = si; i &lt; si+BLOCKSIZE; ++i)</a:t>
            </a:r>
          </a:p>
          <a:p>
            <a:pPr marL="0" indent="0">
              <a:buFont typeface="Wingdings" panose="05000000000000000000" pitchFamily="2" charset="2"/>
              <a:buNone/>
            </a:pPr>
            <a:r>
              <a:rPr lang="en-US" altLang="en-US" sz="1400">
                <a:latin typeface="Courier New" panose="02070309020205020404" pitchFamily="49" charset="0"/>
                <a:cs typeface="Courier New" panose="02070309020205020404" pitchFamily="49" charset="0"/>
              </a:rPr>
              <a:t>6   for (int j = sj; j &lt; sj+BLOCKSIZE; ++j)</a:t>
            </a:r>
          </a:p>
          <a:p>
            <a:pPr marL="0" indent="0">
              <a:buFont typeface="Wingdings" panose="05000000000000000000" pitchFamily="2" charset="2"/>
              <a:buNone/>
            </a:pPr>
            <a:r>
              <a:rPr lang="en-US" altLang="en-US" sz="1400">
                <a:latin typeface="Courier New" panose="02070309020205020404" pitchFamily="49" charset="0"/>
                <a:cs typeface="Courier New" panose="02070309020205020404" pitchFamily="49" charset="0"/>
              </a:rPr>
              <a:t>7   {</a:t>
            </a:r>
          </a:p>
          <a:p>
            <a:pPr marL="0" indent="0">
              <a:buFont typeface="Wingdings" panose="05000000000000000000" pitchFamily="2" charset="2"/>
              <a:buNone/>
            </a:pPr>
            <a:r>
              <a:rPr lang="en-US" altLang="en-US" sz="1400">
                <a:latin typeface="Courier New" panose="02070309020205020404" pitchFamily="49" charset="0"/>
                <a:cs typeface="Courier New" panose="02070309020205020404" pitchFamily="49" charset="0"/>
              </a:rPr>
              <a:t>8    double cij = C[i+j*n];/* cij = C[i][j] */</a:t>
            </a:r>
          </a:p>
          <a:p>
            <a:pPr marL="0" indent="0">
              <a:buFont typeface="Wingdings" panose="05000000000000000000" pitchFamily="2" charset="2"/>
              <a:buNone/>
            </a:pPr>
            <a:r>
              <a:rPr lang="en-US" altLang="en-US" sz="1400">
                <a:latin typeface="Courier New" panose="02070309020205020404" pitchFamily="49" charset="0"/>
                <a:cs typeface="Courier New" panose="02070309020205020404" pitchFamily="49" charset="0"/>
              </a:rPr>
              <a:t>9    for( int k = sk; k &lt; sk+BLOCKSIZE; k++ )</a:t>
            </a:r>
          </a:p>
          <a:p>
            <a:pPr marL="0" indent="0">
              <a:buFont typeface="Wingdings" panose="05000000000000000000" pitchFamily="2" charset="2"/>
              <a:buNone/>
            </a:pPr>
            <a:r>
              <a:rPr lang="pt-BR" altLang="en-US" sz="1400">
                <a:latin typeface="Courier New" panose="02070309020205020404" pitchFamily="49" charset="0"/>
                <a:cs typeface="Courier New" panose="02070309020205020404" pitchFamily="49" charset="0"/>
              </a:rPr>
              <a:t>10    cij += A[i+k*n] * B[k+j*n];/* cij+=A[i][k]*B[k][j] */</a:t>
            </a:r>
          </a:p>
          <a:p>
            <a:pPr marL="0" indent="0">
              <a:buFont typeface="Wingdings" panose="05000000000000000000" pitchFamily="2" charset="2"/>
              <a:buNone/>
            </a:pPr>
            <a:r>
              <a:rPr lang="en-US" altLang="en-US" sz="1400">
                <a:latin typeface="Courier New" panose="02070309020205020404" pitchFamily="49" charset="0"/>
                <a:cs typeface="Courier New" panose="02070309020205020404" pitchFamily="49" charset="0"/>
              </a:rPr>
              <a:t>11   C[i+j*n] = cij;/* C[i][j] = cij */</a:t>
            </a:r>
          </a:p>
          <a:p>
            <a:pPr marL="0" indent="0">
              <a:buFont typeface="Wingdings" panose="05000000000000000000" pitchFamily="2" charset="2"/>
              <a:buNone/>
            </a:pPr>
            <a:r>
              <a:rPr lang="en-US" altLang="en-US" sz="1400">
                <a:latin typeface="Courier New" panose="02070309020205020404" pitchFamily="49" charset="0"/>
                <a:cs typeface="Courier New" panose="02070309020205020404" pitchFamily="49" charset="0"/>
              </a:rPr>
              <a:t>12  }</a:t>
            </a:r>
          </a:p>
          <a:p>
            <a:pPr marL="0" indent="0">
              <a:buFont typeface="Wingdings" panose="05000000000000000000" pitchFamily="2" charset="2"/>
              <a:buNone/>
            </a:pPr>
            <a:r>
              <a:rPr lang="en-US" altLang="en-US" sz="1400">
                <a:latin typeface="Courier New" panose="02070309020205020404" pitchFamily="49" charset="0"/>
                <a:cs typeface="Courier New" panose="02070309020205020404" pitchFamily="49" charset="0"/>
              </a:rPr>
              <a:t>13 }</a:t>
            </a:r>
          </a:p>
          <a:p>
            <a:pPr marL="0" indent="0">
              <a:buFont typeface="Wingdings" panose="05000000000000000000" pitchFamily="2" charset="2"/>
              <a:buNone/>
            </a:pPr>
            <a:r>
              <a:rPr lang="fr-FR" altLang="en-US" sz="1400">
                <a:latin typeface="Courier New" panose="02070309020205020404" pitchFamily="49" charset="0"/>
                <a:cs typeface="Courier New" panose="02070309020205020404" pitchFamily="49" charset="0"/>
              </a:rPr>
              <a:t>14 void dgemm (int n, double* A, double* B, double* C)</a:t>
            </a:r>
          </a:p>
          <a:p>
            <a:pPr marL="0" indent="0">
              <a:buFont typeface="Wingdings" panose="05000000000000000000" pitchFamily="2" charset="2"/>
              <a:buNone/>
            </a:pPr>
            <a:r>
              <a:rPr lang="en-US" altLang="en-US" sz="1400">
                <a:latin typeface="Courier New" panose="02070309020205020404" pitchFamily="49" charset="0"/>
                <a:cs typeface="Courier New" panose="02070309020205020404" pitchFamily="49" charset="0"/>
              </a:rPr>
              <a:t>15 {</a:t>
            </a:r>
          </a:p>
          <a:p>
            <a:pPr marL="0" indent="0">
              <a:buFont typeface="Wingdings" panose="05000000000000000000" pitchFamily="2" charset="2"/>
              <a:buNone/>
            </a:pPr>
            <a:r>
              <a:rPr lang="sv-SE" altLang="en-US" sz="1400">
                <a:latin typeface="Courier New" panose="02070309020205020404" pitchFamily="49" charset="0"/>
                <a:cs typeface="Courier New" panose="02070309020205020404" pitchFamily="49" charset="0"/>
              </a:rPr>
              <a:t>16  for ( int sj = 0; sj &lt; n; sj += BLOCKSIZE )</a:t>
            </a:r>
          </a:p>
          <a:p>
            <a:pPr marL="0" indent="0">
              <a:buFont typeface="Wingdings" panose="05000000000000000000" pitchFamily="2" charset="2"/>
              <a:buNone/>
            </a:pPr>
            <a:r>
              <a:rPr lang="it-IT" altLang="en-US" sz="1400">
                <a:latin typeface="Courier New" panose="02070309020205020404" pitchFamily="49" charset="0"/>
                <a:cs typeface="Courier New" panose="02070309020205020404" pitchFamily="49" charset="0"/>
              </a:rPr>
              <a:t>17   for ( int si = 0; si &lt; n; si += BLOCKSIZE )</a:t>
            </a:r>
          </a:p>
          <a:p>
            <a:pPr marL="0" indent="0">
              <a:buFont typeface="Wingdings" panose="05000000000000000000" pitchFamily="2" charset="2"/>
              <a:buNone/>
            </a:pPr>
            <a:r>
              <a:rPr lang="en-US" altLang="en-US" sz="1400">
                <a:latin typeface="Courier New" panose="02070309020205020404" pitchFamily="49" charset="0"/>
                <a:cs typeface="Courier New" panose="02070309020205020404" pitchFamily="49" charset="0"/>
              </a:rPr>
              <a:t>18    for ( int sk = 0; sk &lt; n; sk += BLOCKSIZE )</a:t>
            </a:r>
          </a:p>
          <a:p>
            <a:pPr marL="0" indent="0">
              <a:buFont typeface="Wingdings" panose="05000000000000000000" pitchFamily="2" charset="2"/>
              <a:buNone/>
            </a:pPr>
            <a:r>
              <a:rPr lang="pt-BR" altLang="en-US" sz="1400">
                <a:latin typeface="Courier New" panose="02070309020205020404" pitchFamily="49" charset="0"/>
                <a:cs typeface="Courier New" panose="02070309020205020404" pitchFamily="49" charset="0"/>
              </a:rPr>
              <a:t>19     do_block(n, si, sj, sk, A, B, C);</a:t>
            </a:r>
          </a:p>
          <a:p>
            <a:pPr marL="0" indent="0">
              <a:buFont typeface="Wingdings" panose="05000000000000000000" pitchFamily="2" charset="2"/>
              <a:buNone/>
            </a:pPr>
            <a:r>
              <a:rPr lang="en-US" altLang="en-US" sz="1400">
                <a:latin typeface="Courier New" panose="02070309020205020404" pitchFamily="49" charset="0"/>
                <a:cs typeface="Courier New" panose="02070309020205020404" pitchFamily="49" charset="0"/>
              </a:rPr>
              <a:t>20 }</a:t>
            </a:r>
          </a:p>
        </p:txBody>
      </p:sp>
      <p:sp>
        <p:nvSpPr>
          <p:cNvPr id="59396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/>
              <a:t>Chapter 5 — Large and Fast: Exploiting Memory Hierarchy — </a:t>
            </a:r>
            <a:fld id="{8671FC78-3189-431D-990F-9EFCC6A5E89A}" type="slidenum">
              <a:rPr lang="en-AU" altLang="en-US"/>
              <a:pPr/>
              <a:t>55</a:t>
            </a:fld>
            <a:endParaRPr lang="en-AU" altLang="en-US"/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Title 1"/>
          <p:cNvSpPr>
            <a:spLocks noGrp="1"/>
          </p:cNvSpPr>
          <p:nvPr>
            <p:ph type="title"/>
          </p:nvPr>
        </p:nvSpPr>
        <p:spPr>
          <a:xfrm>
            <a:off x="684213" y="200025"/>
            <a:ext cx="8259762" cy="708025"/>
          </a:xfrm>
        </p:spPr>
        <p:txBody>
          <a:bodyPr/>
          <a:lstStyle/>
          <a:p>
            <a:r>
              <a:rPr lang="en-US" altLang="en-US" sz="4000"/>
              <a:t>Blocked DGEMM Access Pattern</a:t>
            </a:r>
          </a:p>
        </p:txBody>
      </p:sp>
      <p:sp>
        <p:nvSpPr>
          <p:cNvPr id="60419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/>
              <a:t>Chapter 5 — Large and Fast: Exploiting Memory Hierarchy — </a:t>
            </a:r>
            <a:fld id="{F037379F-801E-4C23-AE47-D04F438588B4}" type="slidenum">
              <a:rPr lang="en-AU" altLang="en-US"/>
              <a:pPr/>
              <a:t>56</a:t>
            </a:fld>
            <a:endParaRPr lang="en-AU" altLang="en-US"/>
          </a:p>
        </p:txBody>
      </p:sp>
      <p:pic>
        <p:nvPicPr>
          <p:cNvPr id="6042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913" y="1268413"/>
            <a:ext cx="7924800" cy="2574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0421" name="TextBox 5"/>
          <p:cNvSpPr txBox="1">
            <a:spLocks noChangeArrowheads="1"/>
          </p:cNvSpPr>
          <p:nvPr/>
        </p:nvSpPr>
        <p:spPr bwMode="auto">
          <a:xfrm>
            <a:off x="2987675" y="5891213"/>
            <a:ext cx="162083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en-US"/>
              <a:t>Unoptimized</a:t>
            </a:r>
          </a:p>
        </p:txBody>
      </p:sp>
      <p:sp>
        <p:nvSpPr>
          <p:cNvPr id="60422" name="TextBox 9"/>
          <p:cNvSpPr txBox="1">
            <a:spLocks noChangeArrowheads="1"/>
          </p:cNvSpPr>
          <p:nvPr/>
        </p:nvSpPr>
        <p:spPr bwMode="auto">
          <a:xfrm>
            <a:off x="5003800" y="5884863"/>
            <a:ext cx="1439863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en-US"/>
              <a:t>Blocked</a:t>
            </a:r>
          </a:p>
        </p:txBody>
      </p:sp>
      <p:pic>
        <p:nvPicPr>
          <p:cNvPr id="60423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7600" y="3986213"/>
            <a:ext cx="4344988" cy="1909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722313" y="3140968"/>
            <a:ext cx="7772400" cy="3820477"/>
          </a:xfrm>
        </p:spPr>
        <p:txBody>
          <a:bodyPr/>
          <a:lstStyle/>
          <a:p>
            <a:r>
              <a:rPr lang="en-US" dirty="0"/>
              <a:t>MEMORY PROTECTION and Virtual Machines</a:t>
            </a:r>
            <a:br>
              <a:rPr lang="en-US" dirty="0"/>
            </a:br>
            <a:r>
              <a:rPr lang="en-US" dirty="0"/>
              <a:t>(and impact on computer architecture)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721318" y="1419119"/>
            <a:ext cx="7772400" cy="1500187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AU" altLang="en-US"/>
              <a:t>Chapter 5 — Large and Fast: Exploiting Memory Hierarchy — </a:t>
            </a:r>
            <a:fld id="{82FB42D9-25AA-45C7-9F5B-D1F0D8AC28F2}" type="slidenum">
              <a:rPr lang="en-AU" altLang="en-US" smtClean="0"/>
              <a:pPr/>
              <a:t>57</a:t>
            </a:fld>
            <a:endParaRPr lang="en-AU" altLang="en-US"/>
          </a:p>
        </p:txBody>
      </p:sp>
    </p:spTree>
    <p:extLst>
      <p:ext uri="{BB962C8B-B14F-4D97-AF65-F5344CB8AC3E}">
        <p14:creationId xmlns:p14="http://schemas.microsoft.com/office/powerpoint/2010/main" val="3835402336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/>
              <a:t>Chapter 5 — Large and Fast: Exploiting Memory Hierarchy — </a:t>
            </a:r>
            <a:fld id="{572918F2-301D-4C78-AD11-F817197CB500}" type="slidenum">
              <a:rPr lang="en-AU" altLang="en-US"/>
              <a:pPr/>
              <a:t>58</a:t>
            </a:fld>
            <a:endParaRPr lang="en-AU" altLang="en-US"/>
          </a:p>
        </p:txBody>
      </p:sp>
      <p:sp>
        <p:nvSpPr>
          <p:cNvPr id="84995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Memory Protection</a:t>
            </a:r>
            <a:endParaRPr lang="en-AU" altLang="en-US"/>
          </a:p>
        </p:txBody>
      </p:sp>
      <p:sp>
        <p:nvSpPr>
          <p:cNvPr id="84996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Different tasks can share parts of their virtual address spaces</a:t>
            </a:r>
          </a:p>
          <a:p>
            <a:pPr lvl="1" eaLnBrk="1" hangingPunct="1"/>
            <a:r>
              <a:rPr lang="en-US" altLang="en-US"/>
              <a:t>But need to protect against errant access</a:t>
            </a:r>
          </a:p>
          <a:p>
            <a:pPr lvl="1" eaLnBrk="1" hangingPunct="1"/>
            <a:r>
              <a:rPr lang="en-US" altLang="en-US"/>
              <a:t>Requires OS assistance</a:t>
            </a:r>
          </a:p>
          <a:p>
            <a:pPr eaLnBrk="1" hangingPunct="1"/>
            <a:r>
              <a:rPr lang="en-US" altLang="en-US"/>
              <a:t>Hardware support for OS protection</a:t>
            </a:r>
          </a:p>
          <a:p>
            <a:pPr lvl="1" eaLnBrk="1" hangingPunct="1"/>
            <a:r>
              <a:rPr lang="en-US" altLang="en-US"/>
              <a:t>Privileged supervisor mode (aka kernel mode)</a:t>
            </a:r>
          </a:p>
          <a:p>
            <a:pPr lvl="1" eaLnBrk="1" hangingPunct="1"/>
            <a:r>
              <a:rPr lang="en-US" altLang="en-US"/>
              <a:t>Privileged instructions</a:t>
            </a:r>
          </a:p>
          <a:p>
            <a:pPr lvl="1" eaLnBrk="1" hangingPunct="1"/>
            <a:r>
              <a:rPr lang="en-US" altLang="en-US"/>
              <a:t>Page tables and other state information only accessible in supervisor mode</a:t>
            </a:r>
          </a:p>
          <a:p>
            <a:pPr lvl="1" eaLnBrk="1" hangingPunct="1"/>
            <a:r>
              <a:rPr lang="en-US" altLang="en-US"/>
              <a:t>System call exception (e.g., syscall in MIPS)</a:t>
            </a:r>
            <a:endParaRPr lang="en-AU" altLang="en-US"/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/>
              <a:t>Chapter 5 — Large and Fast: Exploiting Memory Hierarchy — </a:t>
            </a:r>
            <a:fld id="{A1E31670-60C0-4968-851B-13EE7B8162D0}" type="slidenum">
              <a:rPr lang="en-AU" altLang="en-US"/>
              <a:pPr/>
              <a:t>59</a:t>
            </a:fld>
            <a:endParaRPr lang="en-AU" altLang="en-US"/>
          </a:p>
        </p:txBody>
      </p:sp>
      <p:sp>
        <p:nvSpPr>
          <p:cNvPr id="67587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AU" altLang="en-US"/>
              <a:t>Virtual Machines</a:t>
            </a:r>
          </a:p>
        </p:txBody>
      </p:sp>
      <p:sp>
        <p:nvSpPr>
          <p:cNvPr id="67588" name="Rectangle 6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AU" altLang="en-US" sz="2800" dirty="0"/>
              <a:t>Host computer emulates guest operating system and machine resources</a:t>
            </a:r>
          </a:p>
          <a:p>
            <a:pPr lvl="1" eaLnBrk="1" hangingPunct="1"/>
            <a:r>
              <a:rPr lang="en-AU" altLang="en-US" sz="2400" dirty="0"/>
              <a:t>Improved isolation of multiple guests</a:t>
            </a:r>
          </a:p>
          <a:p>
            <a:pPr lvl="1" eaLnBrk="1" hangingPunct="1"/>
            <a:r>
              <a:rPr lang="en-AU" altLang="en-US" sz="2400" dirty="0"/>
              <a:t>Avoids security and reliability problems</a:t>
            </a:r>
          </a:p>
          <a:p>
            <a:pPr lvl="1" eaLnBrk="1" hangingPunct="1"/>
            <a:r>
              <a:rPr lang="en-AU" altLang="en-US" sz="2400" dirty="0"/>
              <a:t>Aids sharing of resources</a:t>
            </a:r>
          </a:p>
          <a:p>
            <a:pPr eaLnBrk="1" hangingPunct="1"/>
            <a:r>
              <a:rPr lang="en-AU" altLang="en-US" sz="2800" dirty="0"/>
              <a:t>Virtualization has some performance impact</a:t>
            </a:r>
          </a:p>
          <a:p>
            <a:pPr lvl="1" eaLnBrk="1" hangingPunct="1"/>
            <a:r>
              <a:rPr lang="en-AU" altLang="en-US" sz="2400" dirty="0"/>
              <a:t>Feasible with modern high-performance </a:t>
            </a:r>
            <a:r>
              <a:rPr lang="en-AU" altLang="en-US" sz="2400" dirty="0" err="1"/>
              <a:t>comptuers</a:t>
            </a:r>
            <a:endParaRPr lang="en-AU" altLang="en-US" sz="2400" dirty="0"/>
          </a:p>
          <a:p>
            <a:pPr eaLnBrk="1" hangingPunct="1"/>
            <a:r>
              <a:rPr lang="en-AU" altLang="en-US" sz="2800" dirty="0"/>
              <a:t>Examples</a:t>
            </a:r>
          </a:p>
          <a:p>
            <a:pPr lvl="1" eaLnBrk="1" hangingPunct="1"/>
            <a:r>
              <a:rPr lang="en-AU" altLang="en-US" sz="2400" dirty="0"/>
              <a:t>IBM VM/370 (1970s technology!)</a:t>
            </a:r>
          </a:p>
          <a:p>
            <a:pPr lvl="1" eaLnBrk="1" hangingPunct="1"/>
            <a:r>
              <a:rPr lang="en-AU" altLang="en-US" sz="2400" dirty="0"/>
              <a:t>VMWare</a:t>
            </a:r>
          </a:p>
          <a:p>
            <a:pPr lvl="1" eaLnBrk="1" hangingPunct="1"/>
            <a:r>
              <a:rPr lang="en-AU" altLang="en-US" sz="2400" dirty="0" err="1"/>
              <a:t>VirtualBox</a:t>
            </a:r>
            <a:r>
              <a:rPr lang="en-AU" altLang="en-US" sz="2400" dirty="0"/>
              <a:t>, Xen, KVM</a:t>
            </a:r>
          </a:p>
        </p:txBody>
      </p:sp>
      <p:sp>
        <p:nvSpPr>
          <p:cNvPr id="67589" name="Text Box 4"/>
          <p:cNvSpPr txBox="1">
            <a:spLocks noChangeArrowheads="1"/>
          </p:cNvSpPr>
          <p:nvPr/>
        </p:nvSpPr>
        <p:spPr bwMode="auto">
          <a:xfrm rot="5400000">
            <a:off x="7770019" y="1007269"/>
            <a:ext cx="2381250" cy="366712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solidFill>
                  <a:schemeClr val="folHlink"/>
                </a:solidFill>
              </a:rPr>
              <a:t>§5.6 Virtual Machines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/>
              <a:t>Chapter 5 — Large and Fast: Exploiting Memory Hierarchy — </a:t>
            </a:r>
            <a:fld id="{93096BE5-3AE4-4BC6-8E1D-C4B1B3CAB8BE}" type="slidenum">
              <a:rPr lang="en-AU" altLang="en-US"/>
              <a:pPr/>
              <a:t>60</a:t>
            </a:fld>
            <a:endParaRPr lang="en-AU" altLang="en-US"/>
          </a:p>
        </p:txBody>
      </p:sp>
      <p:sp>
        <p:nvSpPr>
          <p:cNvPr id="68611" name="Rectangle 2"/>
          <p:cNvSpPr>
            <a:spLocks noGrp="1" noChangeArrowheads="1"/>
          </p:cNvSpPr>
          <p:nvPr>
            <p:ph type="title"/>
          </p:nvPr>
        </p:nvSpPr>
        <p:spPr>
          <a:xfrm>
            <a:off x="684213" y="-538500"/>
            <a:ext cx="8259762" cy="2094846"/>
          </a:xfrm>
        </p:spPr>
        <p:txBody>
          <a:bodyPr/>
          <a:lstStyle/>
          <a:p>
            <a:pPr eaLnBrk="1" hangingPunct="1"/>
            <a:r>
              <a:rPr lang="en-AU" altLang="en-US" dirty="0"/>
              <a:t>Virtual Machine Monitor aka Hypervisor</a:t>
            </a:r>
          </a:p>
        </p:txBody>
      </p:sp>
      <p:sp>
        <p:nvSpPr>
          <p:cNvPr id="6861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4213" y="1700808"/>
            <a:ext cx="8136259" cy="453648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AU" altLang="en-US" sz="2800" dirty="0"/>
              <a:t>Maps virtual resources to physical resources</a:t>
            </a:r>
          </a:p>
          <a:p>
            <a:pPr lvl="1" eaLnBrk="1" hangingPunct="1">
              <a:lnSpc>
                <a:spcPct val="90000"/>
              </a:lnSpc>
            </a:pPr>
            <a:r>
              <a:rPr lang="en-AU" altLang="en-US" sz="2400" dirty="0"/>
              <a:t>Memory, I/O devices, CPUs</a:t>
            </a:r>
          </a:p>
          <a:p>
            <a:pPr eaLnBrk="1" hangingPunct="1">
              <a:lnSpc>
                <a:spcPct val="90000"/>
              </a:lnSpc>
            </a:pPr>
            <a:r>
              <a:rPr lang="en-AU" altLang="en-US" sz="2800" dirty="0"/>
              <a:t>Guest code runs on native machine in user mode</a:t>
            </a:r>
          </a:p>
          <a:p>
            <a:pPr lvl="1" eaLnBrk="1" hangingPunct="1">
              <a:lnSpc>
                <a:spcPct val="90000"/>
              </a:lnSpc>
            </a:pPr>
            <a:r>
              <a:rPr lang="en-AU" altLang="en-US" sz="2400" dirty="0"/>
              <a:t>Traps to VMM on privileged instructions and access to protected resources</a:t>
            </a:r>
          </a:p>
          <a:p>
            <a:pPr eaLnBrk="1" hangingPunct="1">
              <a:lnSpc>
                <a:spcPct val="90000"/>
              </a:lnSpc>
            </a:pPr>
            <a:r>
              <a:rPr lang="en-AU" altLang="en-US" sz="2800" dirty="0"/>
              <a:t>Guest OS may be different from host OS</a:t>
            </a:r>
          </a:p>
          <a:p>
            <a:pPr eaLnBrk="1" hangingPunct="1">
              <a:lnSpc>
                <a:spcPct val="90000"/>
              </a:lnSpc>
            </a:pPr>
            <a:r>
              <a:rPr lang="en-AU" altLang="en-US" sz="2800" dirty="0"/>
              <a:t>VMM handles real I/O devices</a:t>
            </a:r>
          </a:p>
          <a:p>
            <a:pPr lvl="1" eaLnBrk="1" hangingPunct="1">
              <a:lnSpc>
                <a:spcPct val="90000"/>
              </a:lnSpc>
            </a:pPr>
            <a:r>
              <a:rPr lang="en-AU" altLang="en-US" sz="2400" dirty="0"/>
              <a:t>Emulates generic virtual I/O devices for guest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/>
              <a:t>Chapter 5 — Large and Fast: Exploiting Memory Hierarchy — </a:t>
            </a:r>
            <a:fld id="{5036DFAD-A54F-4115-8409-536EE4D759AF}" type="slidenum">
              <a:rPr lang="en-AU" altLang="en-US"/>
              <a:pPr/>
              <a:t>61</a:t>
            </a:fld>
            <a:endParaRPr lang="en-AU" altLang="en-US"/>
          </a:p>
        </p:txBody>
      </p:sp>
      <p:sp>
        <p:nvSpPr>
          <p:cNvPr id="6963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AU" altLang="en-US"/>
              <a:t>Example: Timer Virtualization</a:t>
            </a:r>
          </a:p>
        </p:txBody>
      </p:sp>
      <p:sp>
        <p:nvSpPr>
          <p:cNvPr id="6963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AU" altLang="en-US"/>
              <a:t>In native machine, on timer interrupt</a:t>
            </a:r>
          </a:p>
          <a:p>
            <a:pPr lvl="1" eaLnBrk="1" hangingPunct="1"/>
            <a:r>
              <a:rPr lang="en-AU" altLang="en-US"/>
              <a:t>OS suspends current process, handles interrupt, selects and resumes next process</a:t>
            </a:r>
          </a:p>
          <a:p>
            <a:pPr eaLnBrk="1" hangingPunct="1"/>
            <a:r>
              <a:rPr lang="en-AU" altLang="en-US"/>
              <a:t>With Virtual Machine Monitor</a:t>
            </a:r>
          </a:p>
          <a:p>
            <a:pPr lvl="1" eaLnBrk="1" hangingPunct="1"/>
            <a:r>
              <a:rPr lang="en-AU" altLang="en-US"/>
              <a:t>VMM suspends current VM, handles interrupt, selects and resumes next VM</a:t>
            </a:r>
          </a:p>
          <a:p>
            <a:pPr eaLnBrk="1" hangingPunct="1"/>
            <a:r>
              <a:rPr lang="en-AU" altLang="en-US"/>
              <a:t>If a VM requires timer interrupts</a:t>
            </a:r>
          </a:p>
          <a:p>
            <a:pPr lvl="1" eaLnBrk="1" hangingPunct="1"/>
            <a:r>
              <a:rPr lang="en-AU" altLang="en-US"/>
              <a:t>VMM emulates a virtual timer</a:t>
            </a:r>
          </a:p>
          <a:p>
            <a:pPr lvl="1" eaLnBrk="1" hangingPunct="1"/>
            <a:r>
              <a:rPr lang="en-AU" altLang="en-US"/>
              <a:t>Emulates interrupt for VM when physical timer interrupt occurs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/>
              <a:t>Chapter 5 — Large and Fast: Exploiting Memory Hierarchy — </a:t>
            </a:r>
            <a:fld id="{924C7D73-E095-442F-995D-7F28DE2CFD5D}" type="slidenum">
              <a:rPr lang="en-AU" altLang="en-US"/>
              <a:pPr/>
              <a:t>62</a:t>
            </a:fld>
            <a:endParaRPr lang="en-AU" altLang="en-US"/>
          </a:p>
        </p:txBody>
      </p:sp>
      <p:sp>
        <p:nvSpPr>
          <p:cNvPr id="7065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AU" altLang="en-US"/>
              <a:t>Instruction Set Support</a:t>
            </a:r>
          </a:p>
        </p:txBody>
      </p:sp>
      <p:sp>
        <p:nvSpPr>
          <p:cNvPr id="7066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AU" altLang="en-US"/>
              <a:t>User and System modes</a:t>
            </a:r>
          </a:p>
          <a:p>
            <a:pPr eaLnBrk="1" hangingPunct="1">
              <a:lnSpc>
                <a:spcPct val="90000"/>
              </a:lnSpc>
            </a:pPr>
            <a:r>
              <a:rPr lang="en-AU" altLang="en-US"/>
              <a:t>Privileged instructions only available in system mode</a:t>
            </a:r>
          </a:p>
          <a:p>
            <a:pPr lvl="1" eaLnBrk="1" hangingPunct="1">
              <a:lnSpc>
                <a:spcPct val="90000"/>
              </a:lnSpc>
            </a:pPr>
            <a:r>
              <a:rPr lang="en-AU" altLang="en-US"/>
              <a:t>Trap to system if executed in user mode</a:t>
            </a:r>
          </a:p>
          <a:p>
            <a:pPr eaLnBrk="1" hangingPunct="1">
              <a:lnSpc>
                <a:spcPct val="90000"/>
              </a:lnSpc>
            </a:pPr>
            <a:r>
              <a:rPr lang="en-AU" altLang="en-US"/>
              <a:t>All physical resources only accessible using privileged instructions</a:t>
            </a:r>
          </a:p>
          <a:p>
            <a:pPr lvl="1" eaLnBrk="1" hangingPunct="1">
              <a:lnSpc>
                <a:spcPct val="90000"/>
              </a:lnSpc>
            </a:pPr>
            <a:r>
              <a:rPr lang="en-AU" altLang="en-US"/>
              <a:t>Including page tables, interrupt controls, I/O registers</a:t>
            </a:r>
          </a:p>
          <a:p>
            <a:pPr eaLnBrk="1" hangingPunct="1">
              <a:lnSpc>
                <a:spcPct val="90000"/>
              </a:lnSpc>
            </a:pPr>
            <a:r>
              <a:rPr lang="en-AU" altLang="en-US"/>
              <a:t>Renaissance of virtualization support</a:t>
            </a:r>
          </a:p>
          <a:p>
            <a:pPr lvl="1" eaLnBrk="1" hangingPunct="1">
              <a:lnSpc>
                <a:spcPct val="90000"/>
              </a:lnSpc>
            </a:pPr>
            <a:r>
              <a:rPr lang="en-AU" altLang="en-US"/>
              <a:t>Current ISAs (e.g., x86) adapting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938992"/>
          </a:xfrm>
        </p:spPr>
        <p:txBody>
          <a:bodyPr/>
          <a:lstStyle/>
          <a:p>
            <a:r>
              <a:rPr lang="en-US" dirty="0"/>
              <a:t>VIRTUAL MEMORY</a:t>
            </a:r>
            <a:br>
              <a:rPr lang="en-US" dirty="0"/>
            </a:br>
            <a:r>
              <a:rPr lang="en-US" dirty="0"/>
              <a:t>(THE UPPER LAYERS of the memory hierarchy)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AU" altLang="en-US"/>
              <a:t>Chapter 5 — Large and Fast: Exploiting Memory Hierarchy — </a:t>
            </a:r>
            <a:fld id="{82FB42D9-25AA-45C7-9F5B-D1F0D8AC28F2}" type="slidenum">
              <a:rPr lang="en-AU" altLang="en-US" smtClean="0"/>
              <a:pPr/>
              <a:t>63</a:t>
            </a:fld>
            <a:endParaRPr lang="en-AU" altLang="en-US"/>
          </a:p>
        </p:txBody>
      </p:sp>
    </p:spTree>
    <p:extLst>
      <p:ext uri="{BB962C8B-B14F-4D97-AF65-F5344CB8AC3E}">
        <p14:creationId xmlns:p14="http://schemas.microsoft.com/office/powerpoint/2010/main" val="2691119777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Memory hierarchy, again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AU" altLang="en-US"/>
              <a:t>Chapter 5 — Large and Fast: Exploiting Memory Hierarchy — </a:t>
            </a:r>
            <a:fld id="{4F16C548-437B-484C-B896-C56BA347275B}" type="slidenum">
              <a:rPr lang="en-AU" altLang="en-US" smtClean="0"/>
              <a:pPr/>
              <a:t>64</a:t>
            </a:fld>
            <a:endParaRPr lang="en-AU" altLang="en-US"/>
          </a:p>
        </p:txBody>
      </p:sp>
      <p:pic>
        <p:nvPicPr>
          <p:cNvPr id="3074" name="Picture 2" descr="https://upload.wikimedia.org/wikipedia/commons/thumb/0/0c/ComputerMemoryHierarchy.svg/826px-ComputerMemoryHierarchy.svg.pn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1291" y="1125538"/>
            <a:ext cx="6876719" cy="5111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92669298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/>
              <a:t>Chapter 5 — Large and Fast: Exploiting Memory Hierarchy — </a:t>
            </a:r>
            <a:fld id="{33436F8A-B21B-4B17-9139-820E25A4D0B1}" type="slidenum">
              <a:rPr lang="en-AU" altLang="en-US"/>
              <a:pPr/>
              <a:t>65</a:t>
            </a:fld>
            <a:endParaRPr lang="en-AU" altLang="en-US"/>
          </a:p>
        </p:txBody>
      </p:sp>
      <p:sp>
        <p:nvSpPr>
          <p:cNvPr id="71683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Virtual Memory</a:t>
            </a:r>
            <a:endParaRPr lang="en-AU" altLang="en-US"/>
          </a:p>
        </p:txBody>
      </p:sp>
      <p:sp>
        <p:nvSpPr>
          <p:cNvPr id="71684" name="Rectangle 6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altLang="en-US"/>
              <a:t>Use main memory as a “cache” for secondary (disk) storage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/>
              <a:t>Managed jointly by CPU hardware and the operating system (OS)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/>
              <a:t>Programs share main memory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/>
              <a:t>Each gets a private virtual address space holding its frequently used code and data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/>
              <a:t>Protected from other programs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/>
              <a:t>CPU and OS translate virtual addresses to physical addresses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/>
              <a:t>VM “block” is called a page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/>
              <a:t>VM translation “miss” is called a page fault</a:t>
            </a:r>
            <a:endParaRPr lang="en-AU" altLang="en-US"/>
          </a:p>
        </p:txBody>
      </p:sp>
      <p:sp>
        <p:nvSpPr>
          <p:cNvPr id="71685" name="Text Box 4"/>
          <p:cNvSpPr txBox="1">
            <a:spLocks noChangeArrowheads="1"/>
          </p:cNvSpPr>
          <p:nvPr/>
        </p:nvSpPr>
        <p:spPr bwMode="auto">
          <a:xfrm rot="5400000">
            <a:off x="7838281" y="929481"/>
            <a:ext cx="2244726" cy="369888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solidFill>
                  <a:schemeClr val="folHlink"/>
                </a:solidFill>
              </a:rPr>
              <a:t>§5.7 Virtual Memory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/>
              <a:t>Chapter 5 — Large and Fast: Exploiting Memory Hierarchy — </a:t>
            </a:r>
            <a:fld id="{4831F420-E34D-46F6-9FCD-7AD4BC6AA6C5}" type="slidenum">
              <a:rPr lang="en-AU" altLang="en-US"/>
              <a:pPr/>
              <a:t>66</a:t>
            </a:fld>
            <a:endParaRPr lang="en-AU" altLang="en-US"/>
          </a:p>
        </p:txBody>
      </p:sp>
      <p:sp>
        <p:nvSpPr>
          <p:cNvPr id="72707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Address Translation</a:t>
            </a:r>
            <a:endParaRPr lang="en-AU" altLang="en-US"/>
          </a:p>
        </p:txBody>
      </p:sp>
      <p:sp>
        <p:nvSpPr>
          <p:cNvPr id="72708" name="Rectangle 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Fixed-size pages (e.g., 4K)</a:t>
            </a:r>
            <a:endParaRPr lang="en-AU" altLang="en-US"/>
          </a:p>
        </p:txBody>
      </p:sp>
      <p:pic>
        <p:nvPicPr>
          <p:cNvPr id="72709" name="Picture 8" descr="f05-20-P37449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993900"/>
            <a:ext cx="4318000" cy="3090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2710" name="Picture 9" descr="f05-19-P37449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13" y="2282825"/>
            <a:ext cx="3448050" cy="2347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/>
              <a:t>Chapter 5 — Large and Fast: Exploiting Memory Hierarchy — </a:t>
            </a:r>
            <a:fld id="{4A0D20FB-E563-49EB-A70D-ACF54194C5C1}" type="slidenum">
              <a:rPr lang="en-AU" altLang="en-US"/>
              <a:pPr/>
              <a:t>67</a:t>
            </a:fld>
            <a:endParaRPr lang="en-AU" altLang="en-US"/>
          </a:p>
        </p:txBody>
      </p:sp>
      <p:sp>
        <p:nvSpPr>
          <p:cNvPr id="73731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Page Fault Penalty</a:t>
            </a:r>
            <a:endParaRPr lang="en-AU" altLang="en-US"/>
          </a:p>
        </p:txBody>
      </p:sp>
      <p:sp>
        <p:nvSpPr>
          <p:cNvPr id="73732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On page fault, the page must be fetched from disk</a:t>
            </a:r>
          </a:p>
          <a:p>
            <a:pPr lvl="1" eaLnBrk="1" hangingPunct="1"/>
            <a:r>
              <a:rPr lang="en-US" altLang="en-US"/>
              <a:t>Takes millions of clock cycles</a:t>
            </a:r>
          </a:p>
          <a:p>
            <a:pPr lvl="1" eaLnBrk="1" hangingPunct="1"/>
            <a:r>
              <a:rPr lang="en-US" altLang="en-US"/>
              <a:t>Handled by OS code</a:t>
            </a:r>
          </a:p>
          <a:p>
            <a:pPr eaLnBrk="1" hangingPunct="1"/>
            <a:r>
              <a:rPr lang="en-US" altLang="en-US"/>
              <a:t>Try to minimize page fault rate</a:t>
            </a:r>
          </a:p>
          <a:p>
            <a:pPr lvl="1" eaLnBrk="1" hangingPunct="1"/>
            <a:r>
              <a:rPr lang="en-US" altLang="en-US"/>
              <a:t>Fully associative placement</a:t>
            </a:r>
          </a:p>
          <a:p>
            <a:pPr lvl="1" eaLnBrk="1" hangingPunct="1"/>
            <a:r>
              <a:rPr lang="en-US" altLang="en-US"/>
              <a:t>Smart replacement algorithms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/>
              <a:t>Chapter 5 — Large and Fast: Exploiting Memory Hierarchy — </a:t>
            </a:r>
            <a:fld id="{AA670AA8-7DFC-4015-A6AC-0CA9B2ACDD9C}" type="slidenum">
              <a:rPr lang="en-AU" altLang="en-US"/>
              <a:pPr/>
              <a:t>68</a:t>
            </a:fld>
            <a:endParaRPr lang="en-AU" altLang="en-US"/>
          </a:p>
        </p:txBody>
      </p:sp>
      <p:sp>
        <p:nvSpPr>
          <p:cNvPr id="74755" name="Rectangle 8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Page Tables</a:t>
            </a:r>
            <a:endParaRPr lang="en-AU" altLang="en-US"/>
          </a:p>
        </p:txBody>
      </p:sp>
      <p:sp>
        <p:nvSpPr>
          <p:cNvPr id="74756" name="Rectangle 9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/>
              <a:t>Stores placement information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/>
              <a:t>Array of page table entries, indexed by virtual page number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/>
              <a:t>Page table register in CPU points to page table in physical memory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/>
              <a:t>If page is present in memory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/>
              <a:t>PTE stores the physical page number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/>
              <a:t>Plus other status bits (referenced, dirty, …)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/>
              <a:t>If page is not present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/>
              <a:t>PTE can refer to location in swap space on disk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Footer Placeholder 2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/>
              <a:t>Chapter 5 — Large and Fast: Exploiting Memory Hierarchy — </a:t>
            </a:r>
            <a:fld id="{71B84E1E-5A0E-43B9-B569-9F81B6BE8CF0}" type="slidenum">
              <a:rPr lang="en-AU" altLang="en-US"/>
              <a:pPr/>
              <a:t>69</a:t>
            </a:fld>
            <a:endParaRPr lang="en-AU" altLang="en-US"/>
          </a:p>
        </p:txBody>
      </p:sp>
      <p:sp>
        <p:nvSpPr>
          <p:cNvPr id="7577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4000"/>
              <a:t>Translation Using a Page Table</a:t>
            </a:r>
            <a:endParaRPr lang="en-AU" altLang="en-US" sz="4000"/>
          </a:p>
        </p:txBody>
      </p:sp>
      <p:pic>
        <p:nvPicPr>
          <p:cNvPr id="75780" name="Picture 4" descr="f05-21-P37449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250" y="1412875"/>
            <a:ext cx="5513388" cy="4757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Footer Placeholder 2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/>
              <a:t>Chapter 5 — Large and Fast: Exploiting Memory Hierarchy — </a:t>
            </a:r>
            <a:fld id="{F12C3245-7AE4-4DA2-B00B-C773AC14FF75}" type="slidenum">
              <a:rPr lang="en-AU" altLang="en-US"/>
              <a:pPr/>
              <a:t>70</a:t>
            </a:fld>
            <a:endParaRPr lang="en-AU" altLang="en-US"/>
          </a:p>
        </p:txBody>
      </p:sp>
      <p:sp>
        <p:nvSpPr>
          <p:cNvPr id="7680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Mapping Pages to Storage</a:t>
            </a:r>
            <a:endParaRPr lang="en-AU" altLang="en-US"/>
          </a:p>
        </p:txBody>
      </p:sp>
      <p:pic>
        <p:nvPicPr>
          <p:cNvPr id="76804" name="Picture 4" descr="f05-22-P37449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2275" y="1557338"/>
            <a:ext cx="5334000" cy="408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/>
              <a:t>Chapter 5 — Large and Fast: Exploiting Memory Hierarchy — </a:t>
            </a:r>
            <a:fld id="{F64AF616-1924-4F53-9652-F897822E1A7D}" type="slidenum">
              <a:rPr lang="en-AU" altLang="en-US"/>
              <a:pPr/>
              <a:t>71</a:t>
            </a:fld>
            <a:endParaRPr lang="en-AU" altLang="en-US"/>
          </a:p>
        </p:txBody>
      </p:sp>
      <p:sp>
        <p:nvSpPr>
          <p:cNvPr id="77827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Replacement and Writes</a:t>
            </a:r>
            <a:endParaRPr lang="en-AU" altLang="en-US"/>
          </a:p>
        </p:txBody>
      </p:sp>
      <p:sp>
        <p:nvSpPr>
          <p:cNvPr id="77828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altLang="en-US"/>
              <a:t>To reduce page fault rate, prefer least-recently used (LRU) replacement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/>
              <a:t>Reference bit (aka use bit) in PTE set to 1 on access to page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/>
              <a:t>Periodically cleared to 0 by OS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/>
              <a:t>A page with reference bit = 0 has not been used recently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/>
              <a:t>Disk writes take millions of cycles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/>
              <a:t>Block at once, not individual locations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/>
              <a:t>Write through is impractical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/>
              <a:t>Use write-back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/>
              <a:t>Dirty bit in PTE set when page is written</a:t>
            </a:r>
            <a:endParaRPr lang="en-AU" altLang="en-US"/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/>
              <a:t>Chapter 5 — Large and Fast: Exploiting Memory Hierarchy — </a:t>
            </a:r>
            <a:fld id="{C26E014E-17F0-437E-AEA9-A441CE65DA15}" type="slidenum">
              <a:rPr lang="en-AU" altLang="en-US"/>
              <a:pPr/>
              <a:t>72</a:t>
            </a:fld>
            <a:endParaRPr lang="en-AU" altLang="en-US"/>
          </a:p>
        </p:txBody>
      </p:sp>
      <p:sp>
        <p:nvSpPr>
          <p:cNvPr id="78851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Fast Translation Using a TLB</a:t>
            </a:r>
            <a:endParaRPr lang="en-AU" altLang="en-US"/>
          </a:p>
        </p:txBody>
      </p:sp>
      <p:sp>
        <p:nvSpPr>
          <p:cNvPr id="78852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 sz="2800"/>
              <a:t>Address translation would appear to require extra memory references</a:t>
            </a:r>
          </a:p>
          <a:p>
            <a:pPr lvl="1" eaLnBrk="1" hangingPunct="1"/>
            <a:r>
              <a:rPr lang="en-US" altLang="en-US" sz="2400"/>
              <a:t>One to access the PTE</a:t>
            </a:r>
          </a:p>
          <a:p>
            <a:pPr lvl="1" eaLnBrk="1" hangingPunct="1"/>
            <a:r>
              <a:rPr lang="en-US" altLang="en-US" sz="2400"/>
              <a:t>Then the actual memory access</a:t>
            </a:r>
          </a:p>
          <a:p>
            <a:pPr eaLnBrk="1" hangingPunct="1"/>
            <a:r>
              <a:rPr lang="en-US" altLang="en-US" sz="2800"/>
              <a:t>But access to page tables has good locality</a:t>
            </a:r>
          </a:p>
          <a:p>
            <a:pPr lvl="1" eaLnBrk="1" hangingPunct="1"/>
            <a:r>
              <a:rPr lang="en-US" altLang="en-US" sz="2400"/>
              <a:t>So use a fast cache of PTEs within the CPU</a:t>
            </a:r>
          </a:p>
          <a:p>
            <a:pPr lvl="1" eaLnBrk="1" hangingPunct="1"/>
            <a:r>
              <a:rPr lang="en-US" altLang="en-US" sz="2400"/>
              <a:t>Called a Translation Look-aside Buffer (TLB)</a:t>
            </a:r>
          </a:p>
          <a:p>
            <a:pPr lvl="1" eaLnBrk="1" hangingPunct="1"/>
            <a:r>
              <a:rPr lang="en-US" altLang="en-US" sz="2400"/>
              <a:t>Typical: 16–512 PTEs, 0.5–1 cycle for hit, 10–100 cycles for miss, 0.01%–1% miss rate</a:t>
            </a:r>
          </a:p>
          <a:p>
            <a:pPr lvl="1" eaLnBrk="1" hangingPunct="1"/>
            <a:r>
              <a:rPr lang="en-US" altLang="en-US" sz="2400"/>
              <a:t>Misses could be handled by hardware or software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Footer Placeholder 2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/>
              <a:t>Chapter 5 — Large and Fast: Exploiting Memory Hierarchy — </a:t>
            </a:r>
            <a:fld id="{5ECD32EC-B1C8-4753-92D4-B0153B89B208}" type="slidenum">
              <a:rPr lang="en-AU" altLang="en-US"/>
              <a:pPr/>
              <a:t>73</a:t>
            </a:fld>
            <a:endParaRPr lang="en-AU" altLang="en-US"/>
          </a:p>
        </p:txBody>
      </p:sp>
      <p:pic>
        <p:nvPicPr>
          <p:cNvPr id="79875" name="Picture 5" descr="f05-23-P37449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6375" y="1268413"/>
            <a:ext cx="6535738" cy="4606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987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Fast Translation Using a TLB</a:t>
            </a:r>
            <a:endParaRPr lang="en-AU" altLang="en-US"/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/>
              <a:t>Chapter 5 — Large and Fast: Exploiting Memory Hierarchy — </a:t>
            </a:r>
            <a:fld id="{9B00A00A-0CF5-4A91-AE17-477B6A3FED74}" type="slidenum">
              <a:rPr lang="en-AU" altLang="en-US"/>
              <a:pPr/>
              <a:t>74</a:t>
            </a:fld>
            <a:endParaRPr lang="en-AU" altLang="en-US"/>
          </a:p>
        </p:txBody>
      </p:sp>
      <p:sp>
        <p:nvSpPr>
          <p:cNvPr id="80899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TLB Misses</a:t>
            </a:r>
            <a:endParaRPr lang="en-AU" altLang="en-US"/>
          </a:p>
        </p:txBody>
      </p:sp>
      <p:sp>
        <p:nvSpPr>
          <p:cNvPr id="80900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/>
              <a:t>If page is in memory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/>
              <a:t>Load the PTE from memory and retry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/>
              <a:t>Could be handled in hardware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en-US"/>
              <a:t>Can get complex for more complicated page table structures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/>
              <a:t>Or in software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en-US"/>
              <a:t>Raise a special exception, with optimized handler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/>
              <a:t>If page is not in memory (page fault)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/>
              <a:t>OS handles fetching the page and updating the page table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/>
              <a:t>Then restart the faulting instruction</a:t>
            </a:r>
            <a:endParaRPr lang="en-AU" altLang="en-US"/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/>
              <a:t>Chapter 5 — Large and Fast: Exploiting Memory Hierarchy — </a:t>
            </a:r>
            <a:fld id="{19C52EFB-CA75-4CE1-9035-D324AAE6EE1F}" type="slidenum">
              <a:rPr lang="en-AU" altLang="en-US"/>
              <a:pPr/>
              <a:t>75</a:t>
            </a:fld>
            <a:endParaRPr lang="en-AU" altLang="en-US"/>
          </a:p>
        </p:txBody>
      </p:sp>
      <p:sp>
        <p:nvSpPr>
          <p:cNvPr id="8192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AU" altLang="en-US"/>
              <a:t>TLB Miss Handler</a:t>
            </a:r>
          </a:p>
        </p:txBody>
      </p:sp>
      <p:sp>
        <p:nvSpPr>
          <p:cNvPr id="8192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AU" altLang="en-US"/>
              <a:t>TLB miss indicates</a:t>
            </a:r>
          </a:p>
          <a:p>
            <a:pPr lvl="1" eaLnBrk="1" hangingPunct="1"/>
            <a:r>
              <a:rPr lang="en-AU" altLang="en-US"/>
              <a:t>Page present, but PTE not in TLB</a:t>
            </a:r>
          </a:p>
          <a:p>
            <a:pPr lvl="1" eaLnBrk="1" hangingPunct="1"/>
            <a:r>
              <a:rPr lang="en-AU" altLang="en-US"/>
              <a:t>Page not preset</a:t>
            </a:r>
          </a:p>
          <a:p>
            <a:pPr eaLnBrk="1" hangingPunct="1"/>
            <a:r>
              <a:rPr lang="en-AU" altLang="en-US"/>
              <a:t>Must recognize TLB miss before destination register overwritten</a:t>
            </a:r>
          </a:p>
          <a:p>
            <a:pPr lvl="1" eaLnBrk="1" hangingPunct="1"/>
            <a:r>
              <a:rPr lang="en-AU" altLang="en-US"/>
              <a:t>Raise exception</a:t>
            </a:r>
          </a:p>
          <a:p>
            <a:pPr eaLnBrk="1" hangingPunct="1"/>
            <a:r>
              <a:rPr lang="en-AU" altLang="en-US"/>
              <a:t>Handler copies PTE from memory to TLB</a:t>
            </a:r>
          </a:p>
          <a:p>
            <a:pPr lvl="1" eaLnBrk="1" hangingPunct="1"/>
            <a:r>
              <a:rPr lang="en-AU" altLang="en-US"/>
              <a:t>Then restarts instruction</a:t>
            </a:r>
          </a:p>
          <a:p>
            <a:pPr lvl="1" eaLnBrk="1" hangingPunct="1"/>
            <a:r>
              <a:rPr lang="en-AU" altLang="en-US"/>
              <a:t>If page not present, page fault will occur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/>
              <a:t>Chapter 5 — Large and Fast: Exploiting Memory Hierarchy — </a:t>
            </a:r>
            <a:fld id="{E6DB838D-D152-4BE7-90A6-13947BDD86C0}" type="slidenum">
              <a:rPr lang="en-AU" altLang="en-US"/>
              <a:pPr/>
              <a:t>76</a:t>
            </a:fld>
            <a:endParaRPr lang="en-AU" altLang="en-US"/>
          </a:p>
        </p:txBody>
      </p:sp>
      <p:sp>
        <p:nvSpPr>
          <p:cNvPr id="8294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AU" altLang="en-US"/>
              <a:t>Page Fault Handler</a:t>
            </a:r>
          </a:p>
        </p:txBody>
      </p:sp>
      <p:sp>
        <p:nvSpPr>
          <p:cNvPr id="8294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AU" altLang="en-US"/>
              <a:t>Use faulting virtual address to find PTE</a:t>
            </a:r>
          </a:p>
          <a:p>
            <a:pPr eaLnBrk="1" hangingPunct="1"/>
            <a:r>
              <a:rPr lang="en-AU" altLang="en-US"/>
              <a:t>Locate page on disk</a:t>
            </a:r>
          </a:p>
          <a:p>
            <a:pPr eaLnBrk="1" hangingPunct="1"/>
            <a:r>
              <a:rPr lang="en-AU" altLang="en-US"/>
              <a:t>Choose page to replace</a:t>
            </a:r>
          </a:p>
          <a:p>
            <a:pPr lvl="1" eaLnBrk="1" hangingPunct="1"/>
            <a:r>
              <a:rPr lang="en-AU" altLang="en-US"/>
              <a:t>If dirty, write to disk first</a:t>
            </a:r>
          </a:p>
          <a:p>
            <a:pPr eaLnBrk="1" hangingPunct="1"/>
            <a:r>
              <a:rPr lang="en-AU" altLang="en-US"/>
              <a:t>Read page into memory and update page table</a:t>
            </a:r>
          </a:p>
          <a:p>
            <a:pPr eaLnBrk="1" hangingPunct="1"/>
            <a:r>
              <a:rPr lang="en-AU" altLang="en-US"/>
              <a:t>Make process runnable again</a:t>
            </a:r>
          </a:p>
          <a:p>
            <a:pPr lvl="1" eaLnBrk="1" hangingPunct="1"/>
            <a:r>
              <a:rPr lang="en-AU" altLang="en-US"/>
              <a:t>Restart from faulting instruction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Footer Placeholder 4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/>
              <a:t>Chapter 5 — Large and Fast: Exploiting Memory Hierarchy — </a:t>
            </a:r>
            <a:fld id="{A95002E3-A447-47A6-AA7C-00E8E7F2F578}" type="slidenum">
              <a:rPr lang="en-AU" altLang="en-US"/>
              <a:pPr/>
              <a:t>77</a:t>
            </a:fld>
            <a:endParaRPr lang="en-AU" altLang="en-US"/>
          </a:p>
        </p:txBody>
      </p:sp>
      <p:sp>
        <p:nvSpPr>
          <p:cNvPr id="8397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TLB and Cache Interaction</a:t>
            </a:r>
            <a:endParaRPr lang="en-AU" altLang="en-US"/>
          </a:p>
        </p:txBody>
      </p:sp>
      <p:sp>
        <p:nvSpPr>
          <p:cNvPr id="83972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5364163" y="1125538"/>
            <a:ext cx="3590925" cy="5111750"/>
          </a:xfrm>
        </p:spPr>
        <p:txBody>
          <a:bodyPr/>
          <a:lstStyle/>
          <a:p>
            <a:pPr eaLnBrk="1" hangingPunct="1"/>
            <a:r>
              <a:rPr lang="en-US" altLang="en-US" sz="2400"/>
              <a:t>If cache tag uses physical address</a:t>
            </a:r>
          </a:p>
          <a:p>
            <a:pPr lvl="1" eaLnBrk="1" hangingPunct="1"/>
            <a:r>
              <a:rPr lang="en-US" altLang="en-US" sz="2000"/>
              <a:t>Need to translate before cache lookup</a:t>
            </a:r>
          </a:p>
          <a:p>
            <a:pPr eaLnBrk="1" hangingPunct="1"/>
            <a:r>
              <a:rPr lang="en-US" altLang="en-US" sz="2400"/>
              <a:t>Alternative: use virtual address tag</a:t>
            </a:r>
          </a:p>
          <a:p>
            <a:pPr lvl="1" eaLnBrk="1" hangingPunct="1"/>
            <a:r>
              <a:rPr lang="en-US" altLang="en-US" sz="2000"/>
              <a:t>Complications due to aliasing</a:t>
            </a:r>
          </a:p>
          <a:p>
            <a:pPr lvl="2" eaLnBrk="1" hangingPunct="1"/>
            <a:r>
              <a:rPr lang="en-US" altLang="en-US" sz="1800"/>
              <a:t>Different virtual addresses for shared physical address</a:t>
            </a:r>
            <a:endParaRPr lang="en-AU" altLang="en-US" sz="1800"/>
          </a:p>
        </p:txBody>
      </p:sp>
      <p:pic>
        <p:nvPicPr>
          <p:cNvPr id="83973" name="Picture 5" descr="f05-24-P37449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1268413"/>
            <a:ext cx="4956175" cy="5084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cod4e">
  <a:themeElements>
    <a:clrScheme name="cod4e 7">
      <a:dk1>
        <a:srgbClr val="000000"/>
      </a:dk1>
      <a:lt1>
        <a:srgbClr val="FFFFFF"/>
      </a:lt1>
      <a:dk2>
        <a:srgbClr val="0039A6"/>
      </a:dk2>
      <a:lt2>
        <a:srgbClr val="808080"/>
      </a:lt2>
      <a:accent1>
        <a:srgbClr val="9FCAD3"/>
      </a:accent1>
      <a:accent2>
        <a:srgbClr val="C0C0C0"/>
      </a:accent2>
      <a:accent3>
        <a:srgbClr val="FFFFFF"/>
      </a:accent3>
      <a:accent4>
        <a:srgbClr val="000000"/>
      </a:accent4>
      <a:accent5>
        <a:srgbClr val="CDE1E6"/>
      </a:accent5>
      <a:accent6>
        <a:srgbClr val="AEAEAE"/>
      </a:accent6>
      <a:hlink>
        <a:srgbClr val="91AFBF"/>
      </a:hlink>
      <a:folHlink>
        <a:srgbClr val="ECEAAC"/>
      </a:folHlink>
    </a:clrScheme>
    <a:fontScheme name="cod4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A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A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cod4e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d4e 2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d4e 3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d4e 4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d4e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d4e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d4e 7">
        <a:dk1>
          <a:srgbClr val="000000"/>
        </a:dk1>
        <a:lt1>
          <a:srgbClr val="FFFFFF"/>
        </a:lt1>
        <a:dk2>
          <a:srgbClr val="0039A6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cod4e</Template>
  <TotalTime>9171</TotalTime>
  <Words>5384</Words>
  <Application>Microsoft Office PowerPoint</Application>
  <PresentationFormat>On-screen Show (4:3)</PresentationFormat>
  <Paragraphs>1182</Paragraphs>
  <Slides>77</Slides>
  <Notes>66</Notes>
  <HiddenSlides>0</HiddenSlides>
  <MMClips>0</MMClips>
  <ScaleCrop>false</ScaleCrop>
  <HeadingPairs>
    <vt:vector size="8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77</vt:i4>
      </vt:variant>
    </vt:vector>
  </HeadingPairs>
  <TitlesOfParts>
    <vt:vector size="88" baseType="lpstr">
      <vt:lpstr>Arial</vt:lpstr>
      <vt:lpstr>Arial Black</vt:lpstr>
      <vt:lpstr>Arial Unicode MS</vt:lpstr>
      <vt:lpstr>Corbel</vt:lpstr>
      <vt:lpstr>Courier New</vt:lpstr>
      <vt:lpstr>Symbol</vt:lpstr>
      <vt:lpstr>Times New Roman</vt:lpstr>
      <vt:lpstr>Wingdings</vt:lpstr>
      <vt:lpstr>cod4e</vt:lpstr>
      <vt:lpstr>Chart</vt:lpstr>
      <vt:lpstr>Equation</vt:lpstr>
      <vt:lpstr>Review 4</vt:lpstr>
      <vt:lpstr>Principle of Locality</vt:lpstr>
      <vt:lpstr>Taking Advantage of Locality</vt:lpstr>
      <vt:lpstr>Memory Hierarchy Levels</vt:lpstr>
      <vt:lpstr>Memory Technology</vt:lpstr>
      <vt:lpstr>DRAM Technology</vt:lpstr>
      <vt:lpstr>Advanced DRAM Organization</vt:lpstr>
      <vt:lpstr>DRAM Generations</vt:lpstr>
      <vt:lpstr>DRAM Performance Factors</vt:lpstr>
      <vt:lpstr>Increasing Memory Bandwidth</vt:lpstr>
      <vt:lpstr>Flash Storage</vt:lpstr>
      <vt:lpstr>Flash Types</vt:lpstr>
      <vt:lpstr>Disk Storage</vt:lpstr>
      <vt:lpstr>Disk Sectors and Access</vt:lpstr>
      <vt:lpstr>Disk Access Example</vt:lpstr>
      <vt:lpstr>Disk Performance Issues</vt:lpstr>
      <vt:lpstr>Cache Memory</vt:lpstr>
      <vt:lpstr>Direct Mapped Cache</vt:lpstr>
      <vt:lpstr>Tags and Valid Bits</vt:lpstr>
      <vt:lpstr>Cache Example</vt:lpstr>
      <vt:lpstr>Cache Example</vt:lpstr>
      <vt:lpstr>Cache Example</vt:lpstr>
      <vt:lpstr>Cache Example</vt:lpstr>
      <vt:lpstr>Cache Example</vt:lpstr>
      <vt:lpstr>Cache Example</vt:lpstr>
      <vt:lpstr>Address Subdivision</vt:lpstr>
      <vt:lpstr>Example: Larger Block Size</vt:lpstr>
      <vt:lpstr>Block Size Considerations</vt:lpstr>
      <vt:lpstr>Cache Misses</vt:lpstr>
      <vt:lpstr>Write-Through</vt:lpstr>
      <vt:lpstr>Write-Back</vt:lpstr>
      <vt:lpstr>Write Allocation</vt:lpstr>
      <vt:lpstr>Example: Intrinsity FastMATH</vt:lpstr>
      <vt:lpstr>Main Memory Supporting Caches</vt:lpstr>
      <vt:lpstr>Measuring Cache Performance</vt:lpstr>
      <vt:lpstr>Cache Performance Example</vt:lpstr>
      <vt:lpstr>Average Access Time</vt:lpstr>
      <vt:lpstr>Performance Summary</vt:lpstr>
      <vt:lpstr>Associative Caches</vt:lpstr>
      <vt:lpstr>Associative Cache Example</vt:lpstr>
      <vt:lpstr>Spectrum of Associativity</vt:lpstr>
      <vt:lpstr>Associativity Example</vt:lpstr>
      <vt:lpstr>Associativity Example</vt:lpstr>
      <vt:lpstr>How Much Associativity</vt:lpstr>
      <vt:lpstr>Replacement Policy</vt:lpstr>
      <vt:lpstr>MULTILEVEL CACHES</vt:lpstr>
      <vt:lpstr>Multilevel Caches</vt:lpstr>
      <vt:lpstr>Multilevel Cache Example</vt:lpstr>
      <vt:lpstr>Example (cont.)</vt:lpstr>
      <vt:lpstr>Multilevel Cache Considerations</vt:lpstr>
      <vt:lpstr>Interactions with Advanced CPUs</vt:lpstr>
      <vt:lpstr>HOW WE can help the cache from software</vt:lpstr>
      <vt:lpstr>Software Optimization via Blocking</vt:lpstr>
      <vt:lpstr>DGEMM Access Pattern</vt:lpstr>
      <vt:lpstr>Cache Blocked DGEMM</vt:lpstr>
      <vt:lpstr>Blocked DGEMM Access Pattern</vt:lpstr>
      <vt:lpstr>MEMORY PROTECTION and Virtual Machines (and impact on computer architecture)</vt:lpstr>
      <vt:lpstr>Memory Protection</vt:lpstr>
      <vt:lpstr>Virtual Machines</vt:lpstr>
      <vt:lpstr>Virtual Machine Monitor aka Hypervisor</vt:lpstr>
      <vt:lpstr>Example: Timer Virtualization</vt:lpstr>
      <vt:lpstr>Instruction Set Support</vt:lpstr>
      <vt:lpstr>VIRTUAL MEMORY (THE UPPER LAYERS of the memory hierarchy)</vt:lpstr>
      <vt:lpstr>Memory hierarchy, again</vt:lpstr>
      <vt:lpstr>Virtual Memory</vt:lpstr>
      <vt:lpstr>Address Translation</vt:lpstr>
      <vt:lpstr>Page Fault Penalty</vt:lpstr>
      <vt:lpstr>Page Tables</vt:lpstr>
      <vt:lpstr>Translation Using a Page Table</vt:lpstr>
      <vt:lpstr>Mapping Pages to Storage</vt:lpstr>
      <vt:lpstr>Replacement and Writes</vt:lpstr>
      <vt:lpstr>Fast Translation Using a TLB</vt:lpstr>
      <vt:lpstr>Fast Translation Using a TLB</vt:lpstr>
      <vt:lpstr>TLB Misses</vt:lpstr>
      <vt:lpstr>TLB Miss Handler</vt:lpstr>
      <vt:lpstr>Page Fault Handler</vt:lpstr>
      <vt:lpstr>TLB and Cache Interaction</vt:lpstr>
    </vt:vector>
  </TitlesOfParts>
  <Company>Ashenden Designs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5</dc:title>
  <dc:creator>Peter Ashenden</dc:creator>
  <cp:lastModifiedBy>Ladislau Boloni</cp:lastModifiedBy>
  <cp:revision>66</cp:revision>
  <dcterms:created xsi:type="dcterms:W3CDTF">2008-08-25T10:09:57Z</dcterms:created>
  <dcterms:modified xsi:type="dcterms:W3CDTF">2016-09-26T14:44:05Z</dcterms:modified>
</cp:coreProperties>
</file>