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tags/tag7.xml" ContentType="application/vnd.openxmlformats-officedocument.presentationml.tags+xml"/>
  <Override PartName="/ppt/notesSlides/notesSlide10.xml" ContentType="application/vnd.openxmlformats-officedocument.presentationml.notesSlide+xml"/>
  <Override PartName="/ppt/tags/tag8.xml" ContentType="application/vnd.openxmlformats-officedocument.presentationml.tags+xml"/>
  <Override PartName="/ppt/notesSlides/notesSlide11.xml" ContentType="application/vnd.openxmlformats-officedocument.presentationml.notesSl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>
  <p:sldMasterIdLst>
    <p:sldMasterId id="2147483660" r:id="rId1"/>
  </p:sldMasterIdLst>
  <p:notesMasterIdLst>
    <p:notesMasterId r:id="rId70"/>
  </p:notesMasterIdLst>
  <p:sldIdLst>
    <p:sldId id="483" r:id="rId2"/>
    <p:sldId id="484" r:id="rId3"/>
    <p:sldId id="485" r:id="rId4"/>
    <p:sldId id="643" r:id="rId5"/>
    <p:sldId id="486" r:id="rId6"/>
    <p:sldId id="487" r:id="rId7"/>
    <p:sldId id="488" r:id="rId8"/>
    <p:sldId id="489" r:id="rId9"/>
    <p:sldId id="490" r:id="rId10"/>
    <p:sldId id="491" r:id="rId11"/>
    <p:sldId id="492" r:id="rId12"/>
    <p:sldId id="493" r:id="rId13"/>
    <p:sldId id="494" r:id="rId14"/>
    <p:sldId id="495" r:id="rId15"/>
    <p:sldId id="496" r:id="rId16"/>
    <p:sldId id="497" r:id="rId17"/>
    <p:sldId id="498" r:id="rId18"/>
    <p:sldId id="662" r:id="rId19"/>
    <p:sldId id="663" r:id="rId20"/>
    <p:sldId id="518" r:id="rId21"/>
    <p:sldId id="522" r:id="rId22"/>
    <p:sldId id="523" r:id="rId23"/>
    <p:sldId id="524" r:id="rId24"/>
    <p:sldId id="541" r:id="rId25"/>
    <p:sldId id="543" r:id="rId26"/>
    <p:sldId id="544" r:id="rId27"/>
    <p:sldId id="545" r:id="rId28"/>
    <p:sldId id="546" r:id="rId29"/>
    <p:sldId id="547" r:id="rId30"/>
    <p:sldId id="548" r:id="rId31"/>
    <p:sldId id="549" r:id="rId32"/>
    <p:sldId id="656" r:id="rId33"/>
    <p:sldId id="550" r:id="rId34"/>
    <p:sldId id="551" r:id="rId35"/>
    <p:sldId id="552" r:id="rId36"/>
    <p:sldId id="554" r:id="rId37"/>
    <p:sldId id="555" r:id="rId38"/>
    <p:sldId id="556" r:id="rId39"/>
    <p:sldId id="557" r:id="rId40"/>
    <p:sldId id="558" r:id="rId41"/>
    <p:sldId id="559" r:id="rId42"/>
    <p:sldId id="560" r:id="rId43"/>
    <p:sldId id="561" r:id="rId44"/>
    <p:sldId id="562" r:id="rId45"/>
    <p:sldId id="563" r:id="rId46"/>
    <p:sldId id="564" r:id="rId47"/>
    <p:sldId id="565" r:id="rId48"/>
    <p:sldId id="566" r:id="rId49"/>
    <p:sldId id="567" r:id="rId50"/>
    <p:sldId id="568" r:id="rId51"/>
    <p:sldId id="569" r:id="rId52"/>
    <p:sldId id="570" r:id="rId53"/>
    <p:sldId id="571" r:id="rId54"/>
    <p:sldId id="664" r:id="rId55"/>
    <p:sldId id="572" r:id="rId56"/>
    <p:sldId id="573" r:id="rId57"/>
    <p:sldId id="574" r:id="rId58"/>
    <p:sldId id="575" r:id="rId59"/>
    <p:sldId id="576" r:id="rId60"/>
    <p:sldId id="577" r:id="rId61"/>
    <p:sldId id="649" r:id="rId62"/>
    <p:sldId id="651" r:id="rId63"/>
    <p:sldId id="582" r:id="rId64"/>
    <p:sldId id="583" r:id="rId65"/>
    <p:sldId id="584" r:id="rId66"/>
    <p:sldId id="585" r:id="rId67"/>
    <p:sldId id="586" r:id="rId68"/>
    <p:sldId id="625" r:id="rId6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71"/>
      <p:bold r:id="rId72"/>
      <p:italic r:id="rId73"/>
      <p:boldItalic r:id="rId74"/>
    </p:embeddedFont>
    <p:embeddedFont>
      <p:font typeface="Cambria Math" panose="02040503050406030204" pitchFamily="18" charset="0"/>
      <p:regular r:id="rId75"/>
    </p:embeddedFont>
    <p:embeddedFont>
      <p:font typeface="Helvetica Neue" panose="020B0604020202020204" charset="0"/>
      <p:regular r:id="rId76"/>
      <p:bold r:id="rId77"/>
      <p:italic r:id="rId78"/>
      <p:boldItalic r:id="rId79"/>
    </p:embeddedFont>
    <p:embeddedFont>
      <p:font typeface="Times" panose="02020603050405020304" pitchFamily="18" charset="0"/>
      <p:regular r:id="rId80"/>
      <p:bold r:id="rId81"/>
      <p:italic r:id="rId82"/>
      <p:boldItalic r:id="rId8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2D2D8A"/>
    <a:srgbClr val="FF9E9E"/>
    <a:srgbClr val="FF00FF"/>
    <a:srgbClr val="C080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755" autoAdjust="0"/>
  </p:normalViewPr>
  <p:slideViewPr>
    <p:cSldViewPr snapToGrid="0">
      <p:cViewPr varScale="1">
        <p:scale>
          <a:sx n="115" d="100"/>
          <a:sy n="115" d="100"/>
        </p:scale>
        <p:origin x="384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font" Target="fonts/font6.fntdata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font" Target="fonts/font4.fntdata"/><Relationship Id="rId79" Type="http://schemas.openxmlformats.org/officeDocument/2006/relationships/font" Target="fonts/font9.fntdata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font" Target="fonts/font12.fntdata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2.fntdata"/><Relationship Id="rId80" Type="http://schemas.openxmlformats.org/officeDocument/2006/relationships/font" Target="fonts/font10.fntdata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font" Target="fonts/font5.fntdata"/><Relationship Id="rId83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3.fntdata"/><Relationship Id="rId78" Type="http://schemas.openxmlformats.org/officeDocument/2006/relationships/font" Target="fonts/font8.fntdata"/><Relationship Id="rId81" Type="http://schemas.openxmlformats.org/officeDocument/2006/relationships/font" Target="fonts/font11.fntdata"/><Relationship Id="rId86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7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7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7.wmf"/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7.wmf"/><Relationship Id="rId1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7.wmf"/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7.wmf"/><Relationship Id="rId1" Type="http://schemas.openxmlformats.org/officeDocument/2006/relationships/image" Target="../media/image20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.wmf"/><Relationship Id="rId2" Type="http://schemas.openxmlformats.org/officeDocument/2006/relationships/image" Target="../media/image7.wmf"/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9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6186009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93738"/>
            <a:ext cx="6096000" cy="34290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235"/>
            <a:ext cx="5486082" cy="403265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313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93738"/>
            <a:ext cx="6096000" cy="34290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235"/>
            <a:ext cx="5486082" cy="4032655"/>
          </a:xfrm>
        </p:spPr>
        <p:txBody>
          <a:bodyPr/>
          <a:lstStyle/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Char char="●"/>
              <a:tabLst/>
              <a:defRPr/>
            </a:pPr>
            <a:r>
              <a:rPr lang="en-US" altLang="en-US" dirty="0"/>
              <a:t>Convolution is closely related to correlation. For correlation, the indices n1, n2 are added instead of subtracted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473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93738"/>
            <a:ext cx="6096000" cy="34290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235"/>
            <a:ext cx="5486082" cy="4032655"/>
          </a:xfrm>
        </p:spPr>
        <p:txBody>
          <a:bodyPr/>
          <a:lstStyle/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400"/>
              <a:buFontTx/>
              <a:buChar char="●"/>
              <a:tabLst/>
              <a:defRPr/>
            </a:pPr>
            <a:r>
              <a:rPr lang="en-US" altLang="en-US" dirty="0"/>
              <a:t>Convolution is closely related to correlation. For correlation, the indices n1, n2 are added instead of subtracted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513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79197D7-926C-4839-963A-D114173017FE}" type="slidenum">
              <a:rPr lang="en-US" altLang="en-US" sz="1100"/>
              <a:pPr/>
              <a:t>5</a:t>
            </a:fld>
            <a:endParaRPr lang="en-US" altLang="en-US" sz="1100"/>
          </a:p>
        </p:txBody>
      </p:sp>
      <p:sp>
        <p:nvSpPr>
          <p:cNvPr id="218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11288" y="382588"/>
            <a:ext cx="9688513" cy="5449887"/>
          </a:xfrm>
          <a:ln/>
        </p:spPr>
      </p:sp>
      <p:sp>
        <p:nvSpPr>
          <p:cNvPr id="2181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8973" y="6062738"/>
            <a:ext cx="5268516" cy="2416024"/>
          </a:xfrm>
          <a:noFill/>
        </p:spPr>
        <p:txBody>
          <a:bodyPr/>
          <a:lstStyle/>
          <a:p>
            <a:pPr eaLnBrk="1" hangingPunct="1"/>
            <a:r>
              <a:rPr lang="en-US" altLang="en-US" dirty="0"/>
              <a:t>ones, divide by 9</a:t>
            </a:r>
          </a:p>
        </p:txBody>
      </p:sp>
    </p:spTree>
    <p:extLst>
      <p:ext uri="{BB962C8B-B14F-4D97-AF65-F5344CB8AC3E}">
        <p14:creationId xmlns:p14="http://schemas.microsoft.com/office/powerpoint/2010/main" val="34221528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643CF03C-6059-4AA6-A3F2-B6020B428053}" type="slidenum">
              <a:rPr lang="en-US" altLang="en-US" sz="1100"/>
              <a:pPr/>
              <a:t>6</a:t>
            </a:fld>
            <a:endParaRPr lang="en-US" altLang="en-US" sz="1100"/>
          </a:p>
        </p:txBody>
      </p:sp>
      <p:sp>
        <p:nvSpPr>
          <p:cNvPr id="219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11288" y="382588"/>
            <a:ext cx="9688513" cy="5449887"/>
          </a:xfrm>
          <a:ln/>
        </p:spPr>
      </p:sp>
      <p:sp>
        <p:nvSpPr>
          <p:cNvPr id="219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8973" y="6062738"/>
            <a:ext cx="5268516" cy="2416024"/>
          </a:xfrm>
          <a:noFill/>
        </p:spPr>
        <p:txBody>
          <a:bodyPr/>
          <a:lstStyle/>
          <a:p>
            <a:pPr eaLnBrk="1" hangingPunct="1"/>
            <a:r>
              <a:rPr lang="en-US" altLang="en-US"/>
              <a:t>ones, divide by 9</a:t>
            </a:r>
          </a:p>
        </p:txBody>
      </p:sp>
    </p:spTree>
    <p:extLst>
      <p:ext uri="{BB962C8B-B14F-4D97-AF65-F5344CB8AC3E}">
        <p14:creationId xmlns:p14="http://schemas.microsoft.com/office/powerpoint/2010/main" val="20797099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5600BEE4-7D2E-488F-B07E-AC19B31E8B7D}" type="slidenum">
              <a:rPr lang="en-US" altLang="en-US" sz="1100"/>
              <a:pPr/>
              <a:t>7</a:t>
            </a:fld>
            <a:endParaRPr lang="en-US" altLang="en-US" sz="1100"/>
          </a:p>
        </p:txBody>
      </p:sp>
      <p:sp>
        <p:nvSpPr>
          <p:cNvPr id="220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11288" y="382588"/>
            <a:ext cx="9688513" cy="5449887"/>
          </a:xfrm>
          <a:ln/>
        </p:spPr>
      </p:sp>
      <p:sp>
        <p:nvSpPr>
          <p:cNvPr id="2201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8973" y="6062738"/>
            <a:ext cx="5268516" cy="2416024"/>
          </a:xfrm>
          <a:noFill/>
        </p:spPr>
        <p:txBody>
          <a:bodyPr/>
          <a:lstStyle/>
          <a:p>
            <a:pPr eaLnBrk="1" hangingPunct="1"/>
            <a:r>
              <a:rPr lang="en-US" altLang="en-US"/>
              <a:t>ones, divide by 9</a:t>
            </a:r>
          </a:p>
        </p:txBody>
      </p:sp>
    </p:spTree>
    <p:extLst>
      <p:ext uri="{BB962C8B-B14F-4D97-AF65-F5344CB8AC3E}">
        <p14:creationId xmlns:p14="http://schemas.microsoft.com/office/powerpoint/2010/main" val="36079816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8268FABD-CB82-4B24-8ED1-C0BB35182250}" type="slidenum">
              <a:rPr lang="en-US" altLang="en-US" sz="1100"/>
              <a:pPr/>
              <a:t>8</a:t>
            </a:fld>
            <a:endParaRPr lang="en-US" altLang="en-US" sz="1100"/>
          </a:p>
        </p:txBody>
      </p:sp>
      <p:sp>
        <p:nvSpPr>
          <p:cNvPr id="221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11288" y="382588"/>
            <a:ext cx="9688513" cy="5449887"/>
          </a:xfrm>
          <a:ln/>
        </p:spPr>
      </p:sp>
      <p:sp>
        <p:nvSpPr>
          <p:cNvPr id="2211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8973" y="6062738"/>
            <a:ext cx="5268516" cy="2416024"/>
          </a:xfrm>
          <a:noFill/>
        </p:spPr>
        <p:txBody>
          <a:bodyPr/>
          <a:lstStyle/>
          <a:p>
            <a:pPr eaLnBrk="1" hangingPunct="1"/>
            <a:r>
              <a:rPr lang="en-US" altLang="en-US"/>
              <a:t>ones, divide by 9</a:t>
            </a:r>
          </a:p>
        </p:txBody>
      </p:sp>
    </p:spTree>
    <p:extLst>
      <p:ext uri="{BB962C8B-B14F-4D97-AF65-F5344CB8AC3E}">
        <p14:creationId xmlns:p14="http://schemas.microsoft.com/office/powerpoint/2010/main" val="40417348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CB62F83D-2C8C-4870-AE3E-9ED88DF70065}" type="slidenum">
              <a:rPr lang="en-US" altLang="en-US" sz="1100"/>
              <a:pPr/>
              <a:t>9</a:t>
            </a:fld>
            <a:endParaRPr lang="en-US" altLang="en-US" sz="1100"/>
          </a:p>
        </p:txBody>
      </p:sp>
      <p:sp>
        <p:nvSpPr>
          <p:cNvPr id="222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11288" y="382588"/>
            <a:ext cx="9688513" cy="5449887"/>
          </a:xfrm>
          <a:ln/>
        </p:spPr>
      </p:sp>
      <p:sp>
        <p:nvSpPr>
          <p:cNvPr id="222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8973" y="6062738"/>
            <a:ext cx="5268516" cy="2416024"/>
          </a:xfrm>
          <a:noFill/>
        </p:spPr>
        <p:txBody>
          <a:bodyPr/>
          <a:lstStyle/>
          <a:p>
            <a:pPr eaLnBrk="1" hangingPunct="1"/>
            <a:r>
              <a:rPr lang="en-US" altLang="en-US"/>
              <a:t>ones, divide by 9</a:t>
            </a:r>
          </a:p>
        </p:txBody>
      </p:sp>
    </p:spTree>
    <p:extLst>
      <p:ext uri="{BB962C8B-B14F-4D97-AF65-F5344CB8AC3E}">
        <p14:creationId xmlns:p14="http://schemas.microsoft.com/office/powerpoint/2010/main" val="41111358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981A7CD4-D5C6-415D-801B-8E5415BDD764}" type="slidenum">
              <a:rPr lang="en-US" altLang="en-US" sz="1100"/>
              <a:pPr/>
              <a:t>10</a:t>
            </a:fld>
            <a:endParaRPr lang="en-US" altLang="en-US" sz="1100"/>
          </a:p>
        </p:txBody>
      </p:sp>
      <p:sp>
        <p:nvSpPr>
          <p:cNvPr id="223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11288" y="382588"/>
            <a:ext cx="9688513" cy="5449887"/>
          </a:xfrm>
          <a:ln/>
        </p:spPr>
      </p:sp>
      <p:sp>
        <p:nvSpPr>
          <p:cNvPr id="223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8973" y="6062738"/>
            <a:ext cx="5268516" cy="2416024"/>
          </a:xfrm>
          <a:noFill/>
        </p:spPr>
        <p:txBody>
          <a:bodyPr/>
          <a:lstStyle/>
          <a:p>
            <a:pPr eaLnBrk="1" hangingPunct="1"/>
            <a:r>
              <a:rPr lang="en-US" altLang="en-US"/>
              <a:t>ones, divide by 9</a:t>
            </a:r>
          </a:p>
        </p:txBody>
      </p:sp>
    </p:spTree>
    <p:extLst>
      <p:ext uri="{BB962C8B-B14F-4D97-AF65-F5344CB8AC3E}">
        <p14:creationId xmlns:p14="http://schemas.microsoft.com/office/powerpoint/2010/main" val="13827710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A9820688-E442-4FCF-B213-FF2359B9E94C}" type="slidenum">
              <a:rPr lang="en-US" altLang="en-US" sz="1100"/>
              <a:pPr/>
              <a:t>11</a:t>
            </a:fld>
            <a:endParaRPr lang="en-US" altLang="en-US" sz="1100"/>
          </a:p>
        </p:txBody>
      </p:sp>
      <p:sp>
        <p:nvSpPr>
          <p:cNvPr id="224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11288" y="382588"/>
            <a:ext cx="9688513" cy="5449887"/>
          </a:xfrm>
          <a:ln/>
        </p:spPr>
      </p:sp>
      <p:sp>
        <p:nvSpPr>
          <p:cNvPr id="2242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8973" y="6062738"/>
            <a:ext cx="5268516" cy="2416024"/>
          </a:xfrm>
          <a:noFill/>
        </p:spPr>
        <p:txBody>
          <a:bodyPr/>
          <a:lstStyle/>
          <a:p>
            <a:pPr marL="139700" indent="0" eaLnBrk="1" hangingPunct="1">
              <a:buNone/>
            </a:pPr>
            <a:r>
              <a:rPr lang="en-US" altLang="en-US" dirty="0"/>
              <a:t>90</a:t>
            </a:r>
          </a:p>
        </p:txBody>
      </p:sp>
    </p:spTree>
    <p:extLst>
      <p:ext uri="{BB962C8B-B14F-4D97-AF65-F5344CB8AC3E}">
        <p14:creationId xmlns:p14="http://schemas.microsoft.com/office/powerpoint/2010/main" val="27644627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D982A3DD-D9D4-4CA3-97E2-2913ADBD269A}" type="slidenum">
              <a:rPr lang="en-US" altLang="en-US" sz="1100"/>
              <a:pPr/>
              <a:t>12</a:t>
            </a:fld>
            <a:endParaRPr lang="en-US" altLang="en-US" sz="1100"/>
          </a:p>
        </p:txBody>
      </p:sp>
      <p:sp>
        <p:nvSpPr>
          <p:cNvPr id="225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411288" y="382588"/>
            <a:ext cx="9688513" cy="5449887"/>
          </a:xfrm>
          <a:ln/>
        </p:spPr>
      </p:sp>
      <p:sp>
        <p:nvSpPr>
          <p:cNvPr id="225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8973" y="6062738"/>
            <a:ext cx="5268516" cy="2416024"/>
          </a:xfrm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35706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16AE63B1-ADD9-41CA-B0DB-8B7205FDD72B}" type="slidenum">
              <a:rPr lang="en-US" altLang="en-US" sz="1100">
                <a:latin typeface="Calibri" pitchFamily="34" charset="0"/>
              </a:rPr>
              <a:pPr/>
              <a:t>13</a:t>
            </a:fld>
            <a:endParaRPr lang="en-US" altLang="en-US" sz="1100">
              <a:latin typeface="Calibri" pitchFamily="34" charset="0"/>
            </a:endParaRPr>
          </a:p>
        </p:txBody>
      </p:sp>
      <p:sp>
        <p:nvSpPr>
          <p:cNvPr id="226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263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13798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87BDCE73-5869-47F1-B4C0-0A2DB3BB0516}" type="slidenum">
              <a:rPr lang="en-US" altLang="en-US" sz="1100"/>
              <a:pPr/>
              <a:t>14</a:t>
            </a:fld>
            <a:endParaRPr lang="en-US" altLang="en-US" sz="1100"/>
          </a:p>
        </p:txBody>
      </p:sp>
      <p:sp>
        <p:nvSpPr>
          <p:cNvPr id="227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27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2088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02B6C6CB-6B9C-44A6-B888-D9C6EB1DDCB9}" type="slidenum">
              <a:rPr lang="en-US" altLang="en-US" sz="1100"/>
              <a:pPr/>
              <a:t>15</a:t>
            </a:fld>
            <a:endParaRPr lang="en-US" altLang="en-US" sz="1100"/>
          </a:p>
        </p:txBody>
      </p:sp>
      <p:sp>
        <p:nvSpPr>
          <p:cNvPr id="228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283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19442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52803A74-B256-41AE-9306-C62F119403B8}" type="slidenum">
              <a:rPr lang="en-US" altLang="en-US" sz="1100"/>
              <a:pPr/>
              <a:t>16</a:t>
            </a:fld>
            <a:endParaRPr lang="en-US" altLang="en-US" sz="1100"/>
          </a:p>
        </p:txBody>
      </p:sp>
      <p:sp>
        <p:nvSpPr>
          <p:cNvPr id="229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293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37494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F0A8C6FD-7BE4-42EC-9440-A75462F961ED}" type="slidenum">
              <a:rPr lang="en-US" altLang="en-US" sz="1100"/>
              <a:pPr/>
              <a:t>17</a:t>
            </a:fld>
            <a:endParaRPr lang="en-US" altLang="en-US" sz="1100"/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82651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F0A8C6FD-7BE4-42EC-9440-A75462F961ED}" type="slidenum">
              <a:rPr lang="en-US" altLang="en-US" sz="1100"/>
              <a:pPr/>
              <a:t>18</a:t>
            </a:fld>
            <a:endParaRPr lang="en-US" altLang="en-US" sz="1100"/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882165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02756" indent="-270291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081164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513629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1946095" indent="-216233" defTabSz="914485"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fld id="{F0A8C6FD-7BE4-42EC-9440-A75462F961ED}" type="slidenum">
              <a:rPr lang="en-US" altLang="en-US" sz="1100"/>
              <a:pPr/>
              <a:t>19</a:t>
            </a:fld>
            <a:endParaRPr lang="en-US" altLang="en-US" sz="1100"/>
          </a:p>
        </p:txBody>
      </p:sp>
      <p:sp>
        <p:nvSpPr>
          <p:cNvPr id="230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2304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44297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US" dirty="0"/>
              <a:t>1-B</a:t>
            </a:r>
          </a:p>
          <a:p>
            <a:pPr marL="139700" indent="0">
              <a:buNone/>
            </a:pPr>
            <a:r>
              <a:rPr lang="en-US" dirty="0"/>
              <a:t>2-C</a:t>
            </a:r>
          </a:p>
          <a:p>
            <a:pPr marL="139700" indent="0">
              <a:buNone/>
            </a:pPr>
            <a:r>
              <a:rPr lang="en-US" dirty="0"/>
              <a:t>3-A</a:t>
            </a:r>
          </a:p>
        </p:txBody>
      </p:sp>
    </p:spTree>
    <p:extLst>
      <p:ext uri="{BB962C8B-B14F-4D97-AF65-F5344CB8AC3E}">
        <p14:creationId xmlns:p14="http://schemas.microsoft.com/office/powerpoint/2010/main" val="25123833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93738"/>
            <a:ext cx="6096000" cy="34290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235"/>
            <a:ext cx="5486082" cy="403265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334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93738"/>
            <a:ext cx="6096000" cy="34290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235"/>
            <a:ext cx="5486082" cy="403265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7176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93738"/>
            <a:ext cx="6096000" cy="34290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235"/>
            <a:ext cx="5486082" cy="403265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2271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93738"/>
            <a:ext cx="6096000" cy="34290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235"/>
            <a:ext cx="5486082" cy="403265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7124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Shape 13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58700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380671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364877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Shape 1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778599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hape 2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Shape 2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87457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Shape 22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Shape 2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714974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Shape 2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797584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hape 1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Shape 1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8960310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Shape 27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Shape 27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264173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29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Shape 29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322696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Shape 3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827485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74859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Shape 3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Shape 3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5659470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Shape 3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Shape 3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855898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Shape 4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" name="Shape 4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2368579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Shape 41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Shape 41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6556213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Shape 42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Shape 42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6603821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hape 4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Shape 4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1170023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Shape 4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Shape 4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7178798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Shape 45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Shape 45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113970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Shape 4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Shape 4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0932512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Shape 47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" name="Shape 4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936587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Shape 4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Shape 4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445767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4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Shape 4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431710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Shape 50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Shape 50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7264706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Shape 51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" name="Shape 5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8819910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Shape 5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Shape 5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869240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Shape 53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Shape 5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040158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Shape 5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Shape 5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0380975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Shape 5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Shape 5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5847962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Shape 56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Shape 5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817135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Shape 5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Shape 5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5745735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Shape 5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Shape 5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67768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Shape 59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Shape 5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020659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Shape 6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" name="Shape 6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6489217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Shape 60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Shape 6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429834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Shape 60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Shape 6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895851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Shape 60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Shape 61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13546050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93738"/>
            <a:ext cx="6096000" cy="34290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235"/>
            <a:ext cx="5486082" cy="403265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131035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93738"/>
            <a:ext cx="6096000" cy="34290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235"/>
            <a:ext cx="5486082" cy="403265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489689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Shape 74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6" name="Shape 74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223316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Shape 75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3" name="Shape 7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107625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 noResize="1"/>
          </p:cNvSpPr>
          <p:nvPr>
            <p:ph type="sldImg"/>
          </p:nvPr>
        </p:nvSpPr>
        <p:spPr>
          <a:xfrm>
            <a:off x="381000" y="693738"/>
            <a:ext cx="6096000" cy="3429000"/>
          </a:xfrm>
          <a:solidFill>
            <a:srgbClr val="99CCFF"/>
          </a:solidFill>
          <a:ln w="25400">
            <a:solidFill>
              <a:srgbClr val="000000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685799" y="4343235"/>
            <a:ext cx="5486082" cy="403265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39421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Shape 106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8" name="Shape 10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20406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hape 3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2D2D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2D2D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2D2D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2D2D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2D2D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457200" marR="0" lvl="5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FFCC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914400" marR="0" lvl="6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FFCC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1371600" marR="0" lvl="7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FFCC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1828800" marR="0" lvl="8" indent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4400" b="0" i="0" u="none" strike="noStrike" cap="none">
                <a:solidFill>
                  <a:srgbClr val="FFCC33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body" idx="1"/>
          </p:nvPr>
        </p:nvSpPr>
        <p:spPr>
          <a:xfrm>
            <a:off x="304800" y="1028700"/>
            <a:ext cx="8534400" cy="35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0" marR="0" lvl="0" indent="0" algn="l" rtl="0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•"/>
              <a:defRPr sz="16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3810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Char char="–"/>
              <a:defRPr sz="16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Char char="•"/>
              <a:defRPr sz="24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–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Char char="»"/>
              <a:defRPr sz="20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lvl="1"/>
            <a:endParaRPr dirty="0"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 sz="1400" b="0" i="0" u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ape 13"/>
          <p:cNvSpPr/>
          <p:nvPr/>
        </p:nvSpPr>
        <p:spPr>
          <a:xfrm>
            <a:off x="0" y="4624125"/>
            <a:ext cx="9144000" cy="529200"/>
          </a:xfrm>
          <a:prstGeom prst="rect">
            <a:avLst/>
          </a:prstGeom>
          <a:solidFill>
            <a:srgbClr val="8C1515"/>
          </a:solidFill>
          <a:ln>
            <a:noFill/>
          </a:ln>
        </p:spPr>
        <p:txBody>
          <a:bodyPr lIns="68569" tIns="68569" rIns="68569" bIns="68569" anchor="ctr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sz="1050"/>
          </a:p>
        </p:txBody>
      </p:sp>
      <p:sp>
        <p:nvSpPr>
          <p:cNvPr id="14" name="Shape 14"/>
          <p:cNvSpPr txBox="1"/>
          <p:nvPr/>
        </p:nvSpPr>
        <p:spPr>
          <a:xfrm>
            <a:off x="72200" y="4624125"/>
            <a:ext cx="8957500" cy="54150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r>
              <a:rPr lang="en" sz="1350" dirty="0">
                <a:solidFill>
                  <a:srgbClr val="FFFFFF"/>
                </a:solidFill>
              </a:rPr>
              <a:t>Slide based on cs231n by Fei-Fei Li &amp; Andrej Karpathy &amp; Justin Johnson</a:t>
            </a:r>
          </a:p>
        </p:txBody>
      </p:sp>
      <p:sp>
        <p:nvSpPr>
          <p:cNvPr id="17" name="Shape 17"/>
          <p:cNvSpPr txBox="1"/>
          <p:nvPr/>
        </p:nvSpPr>
        <p:spPr>
          <a:xfrm>
            <a:off x="7688302" y="4617975"/>
            <a:ext cx="3501299" cy="541500"/>
          </a:xfrm>
          <a:prstGeom prst="rect">
            <a:avLst/>
          </a:prstGeom>
          <a:noFill/>
          <a:ln>
            <a:noFill/>
          </a:ln>
        </p:spPr>
        <p:txBody>
          <a:bodyPr lIns="68569" tIns="68569" rIns="68569" bIns="68569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 lang="en" sz="15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513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8D3CF1-6F69-A44E-8D8E-9FB08ACA4E7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6370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485900"/>
            <a:ext cx="7772400" cy="30861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FDE8DC-BE81-4B53-824E-D1518E95D8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63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000">
                <a:solidFill>
                  <a:schemeClr val="dk2"/>
                </a:solidFill>
              </a:rPr>
              <a:t>‹#›</a:t>
            </a:fld>
            <a:endParaRPr sz="1000">
              <a:solidFill>
                <a:schemeClr val="dk2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9" r:id="rId8"/>
    <p:sldLayoutId id="2147483661" r:id="rId9"/>
    <p:sldLayoutId id="2147483662" r:id="rId10"/>
    <p:sldLayoutId id="2147483663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1.png"/><Relationship Id="rId5" Type="http://schemas.openxmlformats.org/officeDocument/2006/relationships/image" Target="../media/image3.jpe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150.png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11" Type="http://schemas.openxmlformats.org/officeDocument/2006/relationships/image" Target="../media/image8.wmf"/><Relationship Id="rId5" Type="http://schemas.openxmlformats.org/officeDocument/2006/relationships/oleObject" Target="../embeddings/oleObject1.bin"/><Relationship Id="rId10" Type="http://schemas.openxmlformats.org/officeDocument/2006/relationships/oleObject" Target="../embeddings/oleObject3.bin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5.bin"/><Relationship Id="rId12" Type="http://schemas.openxmlformats.org/officeDocument/2006/relationships/image" Target="../media/image150.png"/><Relationship Id="rId2" Type="http://schemas.openxmlformats.org/officeDocument/2006/relationships/tags" Target="../tags/tag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11" Type="http://schemas.openxmlformats.org/officeDocument/2006/relationships/image" Target="../media/image11.wmf"/><Relationship Id="rId5" Type="http://schemas.openxmlformats.org/officeDocument/2006/relationships/oleObject" Target="../embeddings/oleObject4.bin"/><Relationship Id="rId10" Type="http://schemas.openxmlformats.org/officeDocument/2006/relationships/oleObject" Target="../embeddings/oleObject6.bin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50.png"/><Relationship Id="rId2" Type="http://schemas.openxmlformats.org/officeDocument/2006/relationships/tags" Target="../tags/tag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2.wmf"/><Relationship Id="rId11" Type="http://schemas.openxmlformats.org/officeDocument/2006/relationships/image" Target="../media/image13.wmf"/><Relationship Id="rId5" Type="http://schemas.openxmlformats.org/officeDocument/2006/relationships/oleObject" Target="../embeddings/oleObject7.bin"/><Relationship Id="rId10" Type="http://schemas.openxmlformats.org/officeDocument/2006/relationships/oleObject" Target="../embeddings/oleObject9.bin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slideLayout" Target="../slideLayouts/slideLayout8.xml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50.png"/><Relationship Id="rId2" Type="http://schemas.openxmlformats.org/officeDocument/2006/relationships/tags" Target="../tags/tag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4.wmf"/><Relationship Id="rId11" Type="http://schemas.openxmlformats.org/officeDocument/2006/relationships/image" Target="../media/image15.wmf"/><Relationship Id="rId5" Type="http://schemas.openxmlformats.org/officeDocument/2006/relationships/oleObject" Target="../embeddings/oleObject10.bin"/><Relationship Id="rId10" Type="http://schemas.openxmlformats.org/officeDocument/2006/relationships/oleObject" Target="../embeddings/oleObject12.bin"/><Relationship Id="rId4" Type="http://schemas.openxmlformats.org/officeDocument/2006/relationships/notesSlide" Target="../notesSlides/notesSlide7.xml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slideLayout" Target="../slideLayouts/slideLayout11.xml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150.png"/><Relationship Id="rId2" Type="http://schemas.openxmlformats.org/officeDocument/2006/relationships/tags" Target="../tags/tag5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6.wmf"/><Relationship Id="rId11" Type="http://schemas.openxmlformats.org/officeDocument/2006/relationships/image" Target="../media/image17.wmf"/><Relationship Id="rId5" Type="http://schemas.openxmlformats.org/officeDocument/2006/relationships/oleObject" Target="../embeddings/oleObject13.bin"/><Relationship Id="rId10" Type="http://schemas.openxmlformats.org/officeDocument/2006/relationships/oleObject" Target="../embeddings/oleObject15.bin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slideLayout" Target="../slideLayouts/slideLayout11.xml"/><Relationship Id="rId7" Type="http://schemas.openxmlformats.org/officeDocument/2006/relationships/oleObject" Target="../embeddings/oleObject17.bin"/><Relationship Id="rId12" Type="http://schemas.openxmlformats.org/officeDocument/2006/relationships/image" Target="../media/image150.png"/><Relationship Id="rId2" Type="http://schemas.openxmlformats.org/officeDocument/2006/relationships/tags" Target="../tags/tag6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8.wmf"/><Relationship Id="rId11" Type="http://schemas.openxmlformats.org/officeDocument/2006/relationships/image" Target="../media/image19.wmf"/><Relationship Id="rId5" Type="http://schemas.openxmlformats.org/officeDocument/2006/relationships/oleObject" Target="../embeddings/oleObject16.bin"/><Relationship Id="rId10" Type="http://schemas.openxmlformats.org/officeDocument/2006/relationships/oleObject" Target="../embeddings/oleObject18.bin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slideLayout" Target="../slideLayouts/slideLayout11.xml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150.png"/><Relationship Id="rId2" Type="http://schemas.openxmlformats.org/officeDocument/2006/relationships/tags" Target="../tags/tag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0.wmf"/><Relationship Id="rId11" Type="http://schemas.openxmlformats.org/officeDocument/2006/relationships/image" Target="../media/image21.wmf"/><Relationship Id="rId5" Type="http://schemas.openxmlformats.org/officeDocument/2006/relationships/oleObject" Target="../embeddings/oleObject19.bin"/><Relationship Id="rId10" Type="http://schemas.openxmlformats.org/officeDocument/2006/relationships/oleObject" Target="../embeddings/oleObject21.bin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slideLayout" Target="../slideLayouts/slideLayout11.xml"/><Relationship Id="rId7" Type="http://schemas.openxmlformats.org/officeDocument/2006/relationships/oleObject" Target="../embeddings/oleObject23.bin"/><Relationship Id="rId12" Type="http://schemas.openxmlformats.org/officeDocument/2006/relationships/image" Target="../media/image150.png"/><Relationship Id="rId2" Type="http://schemas.openxmlformats.org/officeDocument/2006/relationships/tags" Target="../tags/tag8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22.wmf"/><Relationship Id="rId11" Type="http://schemas.openxmlformats.org/officeDocument/2006/relationships/image" Target="../media/image23.wmf"/><Relationship Id="rId5" Type="http://schemas.openxmlformats.org/officeDocument/2006/relationships/oleObject" Target="../embeddings/oleObject22.bin"/><Relationship Id="rId10" Type="http://schemas.openxmlformats.org/officeDocument/2006/relationships/oleObject" Target="../embeddings/oleObject24.bin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9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png"/><Relationship Id="rId9" Type="http://schemas.openxmlformats.org/officeDocument/2006/relationships/image" Target="../media/image3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0.png"/><Relationship Id="rId4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9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9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0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90.png"/><Relationship Id="rId4" Type="http://schemas.openxmlformats.org/officeDocument/2006/relationships/image" Target="../media/image880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860.png"/><Relationship Id="rId5" Type="http://schemas.openxmlformats.org/officeDocument/2006/relationships/image" Target="../media/image850.png"/><Relationship Id="rId4" Type="http://schemas.openxmlformats.org/officeDocument/2006/relationships/image" Target="../media/image88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9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9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0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This time: Neural Networks for Visual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Shape 470"/>
          <p:cNvPicPr preferRelativeResize="0"/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8171" y="1707656"/>
            <a:ext cx="5580743" cy="267444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8788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80488-D2C9-461B-97EB-9684EDD79262}" type="slidenum">
              <a:rPr>
                <a:solidFill>
                  <a:prstClr val="black"/>
                </a:solidFill>
              </a:rPr>
              <a:pPr/>
              <a:t>2</a:t>
            </a:fld>
            <a:endParaRPr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32114" y="933219"/>
            <a:ext cx="3911600" cy="4064764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3491883" y="627544"/>
            <a:ext cx="5302792" cy="1044041"/>
          </a:xfrm>
          <a:prstGeom prst="rect">
            <a:avLst/>
          </a:prstGeom>
          <a:noFill/>
          <a:ln>
            <a:noFill/>
          </a:ln>
        </p:spPr>
        <p:txBody>
          <a:bodyPr vert="horz" wrap="squar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Example:  An affine (FC) layer from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    200x200 images to 40K hidden units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		       </a:t>
            </a:r>
            <a:r>
              <a:rPr lang="en-US" b="1" dirty="0">
                <a:solidFill>
                  <a:srgbClr val="FF0000"/>
                </a:solidFill>
                <a:latin typeface="FreeSans" pitchFamily="34"/>
                <a:ea typeface="DejaVu Sans" pitchFamily="2"/>
                <a:cs typeface="DejaVu Sans" pitchFamily="2"/>
              </a:rPr>
              <a:t>  ~2B parameters</a:t>
            </a:r>
            <a:r>
              <a:rPr lang="en-US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!!!</a:t>
            </a:r>
          </a:p>
        </p:txBody>
      </p:sp>
      <p:sp>
        <p:nvSpPr>
          <p:cNvPr id="4" name="Freeform 3"/>
          <p:cNvSpPr/>
          <p:nvPr/>
        </p:nvSpPr>
        <p:spPr>
          <a:xfrm>
            <a:off x="4849965" y="1392658"/>
            <a:ext cx="414720" cy="311073"/>
          </a:xfrm>
          <a:custGeom>
            <a:avLst>
              <a:gd name="f0" fmla="val 16200"/>
              <a:gd name="f1" fmla="val 5400"/>
            </a:avLst>
            <a:gdLst>
              <a:gd name="f2" fmla="val w"/>
              <a:gd name="f3" fmla="val h"/>
              <a:gd name="f4" fmla="val 0"/>
              <a:gd name="f5" fmla="val 21600"/>
              <a:gd name="f6" fmla="val 10800"/>
              <a:gd name="f7" fmla="*/ f2 1 21600"/>
              <a:gd name="f8" fmla="*/ f3 1 21600"/>
              <a:gd name="f9" fmla="pin 0 f0 21600"/>
              <a:gd name="f10" fmla="pin 0 f1 10800"/>
              <a:gd name="f11" fmla="val f10"/>
              <a:gd name="f12" fmla="val f9"/>
              <a:gd name="f13" fmla="+- 21600 0 f10"/>
              <a:gd name="f14" fmla="*/ f9 f7 1"/>
              <a:gd name="f15" fmla="*/ f10 f8 1"/>
              <a:gd name="f16" fmla="*/ 0 f7 1"/>
              <a:gd name="f17" fmla="+- 21600 0 f12"/>
              <a:gd name="f18" fmla="*/ f13 f8 1"/>
              <a:gd name="f19" fmla="*/ f11 f8 1"/>
              <a:gd name="f20" fmla="*/ f17 f11 1"/>
              <a:gd name="f21" fmla="*/ f20 1 10800"/>
              <a:gd name="f22" fmla="+- f12 f21 0"/>
              <a:gd name="f23" fmla="*/ f22 f7 1"/>
            </a:gdLst>
            <a:ahLst>
              <a:ahXY gdRefX="f0" minX="f4" maxX="f5" gdRefY="f1" minY="f4" maxY="f6">
                <a:pos x="f14" y="f15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23" b="f18"/>
            <a:pathLst>
              <a:path w="21600" h="21600">
                <a:moveTo>
                  <a:pt x="f4" y="f11"/>
                </a:moveTo>
                <a:lnTo>
                  <a:pt x="f12" y="f11"/>
                </a:lnTo>
                <a:lnTo>
                  <a:pt x="f12" y="f4"/>
                </a:lnTo>
                <a:lnTo>
                  <a:pt x="f5" y="f6"/>
                </a:lnTo>
                <a:lnTo>
                  <a:pt x="f12" y="f5"/>
                </a:lnTo>
                <a:lnTo>
                  <a:pt x="f12" y="f13"/>
                </a:lnTo>
                <a:lnTo>
                  <a:pt x="f4" y="f13"/>
                </a:lnTo>
                <a:close/>
              </a:path>
            </a:pathLst>
          </a:custGeom>
          <a:solidFill>
            <a:srgbClr val="FF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72814" tIns="36404" rIns="72814" bIns="36404" anchor="ctr" anchorCtr="0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07525" y="4159068"/>
            <a:ext cx="5054547" cy="913942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-    Spatial correlation is local</a:t>
            </a:r>
          </a:p>
          <a:p>
            <a:pPr marL="342563" indent="-342563" defTabSz="739780" fontAlgn="auto" hangingPunct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Waste of resources + we have not enough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         training samples anyway..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8971" y="58054"/>
            <a:ext cx="8215085" cy="590712"/>
          </a:xfrm>
          <a:prstGeom prst="rect">
            <a:avLst/>
          </a:prstGeom>
          <a:noFill/>
          <a:ln>
            <a:noFill/>
          </a:ln>
        </p:spPr>
        <p:txBody>
          <a:bodyPr vert="horz" wrap="squar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0080"/>
                </a:solidFill>
                <a:latin typeface="Helvetica Neue" panose="020B0604020202020204" charset="0"/>
                <a:ea typeface="DejaVu Sans" pitchFamily="2"/>
                <a:cs typeface="DejaVu Sans" pitchFamily="2"/>
              </a:rPr>
              <a:t>Fully Connected Layer for Visual Data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7824165" y="4841246"/>
            <a:ext cx="1302286" cy="289908"/>
            <a:chOff x="8625599" y="7115399"/>
            <a:chExt cx="1435680" cy="426093"/>
          </a:xfrm>
        </p:grpSpPr>
        <p:sp>
          <p:nvSpPr>
            <p:cNvPr id="8" name="TextBox 7"/>
            <p:cNvSpPr txBox="1"/>
            <p:nvPr/>
          </p:nvSpPr>
          <p:spPr>
            <a:xfrm>
              <a:off x="8625599" y="7115399"/>
              <a:ext cx="1097477" cy="42609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/>
            <a:p>
              <a:pPr defTabSz="739780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>
                  <a:solidFill>
                    <a:prstClr val="black"/>
                  </a:solidFill>
                  <a:latin typeface="Nice" pitchFamily="50"/>
                  <a:ea typeface="DejaVu Sans" pitchFamily="2"/>
                  <a:cs typeface="DejaVu Sans" pitchFamily="2"/>
                </a:rPr>
                <a:t>Ranzato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 cstate="screen">
              <a:lum/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695519" y="7122599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345386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8515" y="122473"/>
            <a:ext cx="7044450" cy="590712"/>
          </a:xfrm>
          <a:prstGeom prst="rect">
            <a:avLst/>
          </a:prstGeom>
          <a:noFill/>
          <a:ln>
            <a:noFill/>
          </a:ln>
        </p:spPr>
        <p:txBody>
          <a:bodyPr vert="horz" wrap="squar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0080"/>
                </a:solidFill>
                <a:latin typeface="Helvetica Neue" panose="020B0604020202020204" charset="0"/>
                <a:ea typeface="DejaVu Sans" pitchFamily="2"/>
                <a:cs typeface="DejaVu Sans" pitchFamily="2"/>
              </a:rPr>
              <a:t>Convolutional of Two Signals</a:t>
            </a:r>
          </a:p>
        </p:txBody>
      </p:sp>
      <p:sp>
        <p:nvSpPr>
          <p:cNvPr id="3" name="Freeform 2"/>
          <p:cNvSpPr/>
          <p:nvPr/>
        </p:nvSpPr>
        <p:spPr>
          <a:xfrm>
            <a:off x="2280960" y="777692"/>
            <a:ext cx="4976639" cy="77768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72814" tIns="36404" rIns="72814" bIns="36404" anchor="ctr" anchorCtr="0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7360" y="1154368"/>
            <a:ext cx="3110400" cy="176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06079" y="1131602"/>
            <a:ext cx="3110400" cy="184022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3491884" y="1851065"/>
            <a:ext cx="1453242" cy="648613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*       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72509" y="1657733"/>
            <a:ext cx="770041" cy="913942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-1 0 1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-1 0 1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-1 0 1</a:t>
            </a:r>
          </a:p>
        </p:txBody>
      </p:sp>
      <p:sp>
        <p:nvSpPr>
          <p:cNvPr id="8" name="Freeform 7"/>
          <p:cNvSpPr/>
          <p:nvPr/>
        </p:nvSpPr>
        <p:spPr>
          <a:xfrm>
            <a:off x="1244159" y="1309916"/>
            <a:ext cx="414720" cy="311073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808080"/>
          </a:solidFill>
          <a:ln w="18360">
            <a:solidFill>
              <a:srgbClr val="FF0000"/>
            </a:solidFill>
            <a:prstDash val="solid"/>
          </a:ln>
        </p:spPr>
        <p:txBody>
          <a:bodyPr vert="horz" wrap="none" lIns="80094" tIns="43688" rIns="80094" bIns="43688" anchor="ctr" anchorCtr="0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1521432" y="1309915"/>
            <a:ext cx="124416" cy="311073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72814" tIns="36404" rIns="72814" bIns="36404" anchor="ctr" anchorCtr="0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1256266" y="1311122"/>
            <a:ext cx="124416" cy="311073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72814" tIns="36404" rIns="72814" bIns="36404" anchor="ctr" anchorCtr="0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11" name="Straight Connector 10"/>
          <p:cNvSpPr/>
          <p:nvPr/>
        </p:nvSpPr>
        <p:spPr>
          <a:xfrm>
            <a:off x="1658900" y="1309916"/>
            <a:ext cx="5183999" cy="311073"/>
          </a:xfrm>
          <a:prstGeom prst="line">
            <a:avLst/>
          </a:prstGeom>
          <a:noFill/>
          <a:ln w="18360">
            <a:solidFill>
              <a:srgbClr val="FF0000"/>
            </a:solidFill>
            <a:prstDash val="solid"/>
          </a:ln>
        </p:spPr>
        <p:txBody>
          <a:bodyPr vert="horz" wrap="none" lIns="80094" tIns="43688" rIns="80094" bIns="43688" anchor="ctr" anchorCtr="1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12" name="Straight Connector 11"/>
          <p:cNvSpPr/>
          <p:nvPr/>
        </p:nvSpPr>
        <p:spPr>
          <a:xfrm>
            <a:off x="1658900" y="1620978"/>
            <a:ext cx="5183999" cy="0"/>
          </a:xfrm>
          <a:prstGeom prst="line">
            <a:avLst/>
          </a:prstGeom>
          <a:noFill/>
          <a:ln w="18360">
            <a:solidFill>
              <a:srgbClr val="FF0000"/>
            </a:solidFill>
            <a:prstDash val="solid"/>
          </a:ln>
        </p:spPr>
        <p:txBody>
          <a:bodyPr vert="horz" wrap="none" lIns="80094" tIns="43688" rIns="80094" bIns="43688" anchor="ctr" anchorCtr="1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7824165" y="4841246"/>
            <a:ext cx="1302286" cy="289908"/>
            <a:chOff x="8625599" y="7115399"/>
            <a:chExt cx="1435680" cy="426093"/>
          </a:xfrm>
        </p:grpSpPr>
        <p:sp>
          <p:nvSpPr>
            <p:cNvPr id="14" name="TextBox 13"/>
            <p:cNvSpPr txBox="1"/>
            <p:nvPr/>
          </p:nvSpPr>
          <p:spPr>
            <a:xfrm>
              <a:off x="8625599" y="7115399"/>
              <a:ext cx="1097477" cy="42609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/>
            <a:p>
              <a:pPr defTabSz="739780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 dirty="0" err="1">
                  <a:solidFill>
                    <a:prstClr val="black"/>
                  </a:solidFill>
                  <a:latin typeface="Nice" pitchFamily="50"/>
                  <a:ea typeface="DejaVu Sans" pitchFamily="2"/>
                  <a:cs typeface="DejaVu Sans" pitchFamily="2"/>
                </a:rPr>
                <a:t>Ranzato</a:t>
              </a:r>
              <a:endParaRPr lang="en-US" sz="1500" b="1" dirty="0">
                <a:solidFill>
                  <a:prstClr val="black"/>
                </a:solidFill>
                <a:latin typeface="Nice" pitchFamily="50"/>
                <a:ea typeface="DejaVu Sans" pitchFamily="2"/>
                <a:cs typeface="DejaVu Sans" pitchFamily="2"/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screen">
              <a:lum/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695519" y="7122599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6" name="TextBox 15"/>
          <p:cNvSpPr txBox="1"/>
          <p:nvPr/>
        </p:nvSpPr>
        <p:spPr>
          <a:xfrm>
            <a:off x="5125227" y="1779057"/>
            <a:ext cx="1550704" cy="648613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=        </a:t>
            </a:r>
          </a:p>
        </p:txBody>
      </p:sp>
      <p:sp>
        <p:nvSpPr>
          <p:cNvPr id="17" name="Straight Connector 16"/>
          <p:cNvSpPr/>
          <p:nvPr/>
        </p:nvSpPr>
        <p:spPr>
          <a:xfrm>
            <a:off x="3939840" y="1718978"/>
            <a:ext cx="0" cy="777681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wrap="none" lIns="80094" tIns="43688" rIns="80094" bIns="43688" anchor="ctr" anchorCtr="1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18" name="Straight Connector 17"/>
          <p:cNvSpPr/>
          <p:nvPr/>
        </p:nvSpPr>
        <p:spPr>
          <a:xfrm>
            <a:off x="4919494" y="1719210"/>
            <a:ext cx="0" cy="777682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wrap="none" lIns="80094" tIns="43688" rIns="80094" bIns="43688" anchor="ctr" anchorCtr="1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19" name="Straight Connector 18"/>
          <p:cNvSpPr/>
          <p:nvPr/>
        </p:nvSpPr>
        <p:spPr>
          <a:xfrm>
            <a:off x="3939860" y="2489298"/>
            <a:ext cx="207359" cy="0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wrap="none" lIns="80094" tIns="43688" rIns="80094" bIns="43688" anchor="ctr" anchorCtr="1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20" name="Straight Connector 19"/>
          <p:cNvSpPr/>
          <p:nvPr/>
        </p:nvSpPr>
        <p:spPr>
          <a:xfrm>
            <a:off x="4691254" y="2489298"/>
            <a:ext cx="207359" cy="0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wrap="none" lIns="80094" tIns="43688" rIns="80094" bIns="43688" anchor="ctr" anchorCtr="1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21" name="Straight Connector 20"/>
          <p:cNvSpPr/>
          <p:nvPr/>
        </p:nvSpPr>
        <p:spPr>
          <a:xfrm>
            <a:off x="4691561" y="1733633"/>
            <a:ext cx="207360" cy="0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wrap="none" lIns="80094" tIns="43688" rIns="80094" bIns="43688" anchor="ctr" anchorCtr="1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22" name="Straight Connector 21"/>
          <p:cNvSpPr/>
          <p:nvPr/>
        </p:nvSpPr>
        <p:spPr>
          <a:xfrm>
            <a:off x="3940819" y="1729987"/>
            <a:ext cx="207360" cy="0"/>
          </a:xfrm>
          <a:prstGeom prst="line">
            <a:avLst/>
          </a:prstGeom>
          <a:noFill/>
          <a:ln w="18360">
            <a:solidFill>
              <a:srgbClr val="000000"/>
            </a:solidFill>
            <a:prstDash val="solid"/>
          </a:ln>
        </p:spPr>
        <p:txBody>
          <a:bodyPr vert="horz" wrap="none" lIns="80094" tIns="43688" rIns="80094" bIns="43688" anchor="ctr" anchorCtr="1" compatLnSpc="0"/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25" name="Shape 751"/>
          <p:cNvSpPr txBox="1"/>
          <p:nvPr/>
        </p:nvSpPr>
        <p:spPr>
          <a:xfrm>
            <a:off x="516287" y="3925739"/>
            <a:ext cx="8090301" cy="915507"/>
          </a:xfrm>
          <a:prstGeom prst="rect">
            <a:avLst/>
          </a:prstGeom>
          <a:noFill/>
          <a:ln>
            <a:noFill/>
          </a:ln>
        </p:spPr>
        <p:txBody>
          <a:bodyPr lIns="91335" tIns="91335" rIns="91335" bIns="91335" anchor="t" anchorCtr="0">
            <a:noAutofit/>
          </a:bodyPr>
          <a:lstStyle/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" sz="1600" dirty="0"/>
              <a:t>elementwise multiplication and sum of a filter and the signal (image)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97A2ED6-73AB-4185-A910-F6F3B14B84B8}"/>
                  </a:ext>
                </a:extLst>
              </p:cNvPr>
              <p:cNvSpPr txBox="1"/>
              <p:nvPr/>
            </p:nvSpPr>
            <p:spPr>
              <a:xfrm>
                <a:off x="2535612" y="3169891"/>
                <a:ext cx="4534383" cy="7041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=−∞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E97A2ED6-73AB-4185-A910-F6F3B14B84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5612" y="3169891"/>
                <a:ext cx="4534383" cy="70416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Oval 22">
            <a:extLst>
              <a:ext uri="{FF2B5EF4-FFF2-40B4-BE49-F238E27FC236}">
                <a16:creationId xmlns:a16="http://schemas.microsoft.com/office/drawing/2014/main" id="{FB47F29D-0DCF-457D-9265-0A7238659925}"/>
              </a:ext>
            </a:extLst>
          </p:cNvPr>
          <p:cNvSpPr/>
          <p:nvPr/>
        </p:nvSpPr>
        <p:spPr>
          <a:xfrm>
            <a:off x="1082142" y="1020008"/>
            <a:ext cx="816787" cy="831057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A62FDC8-3D7E-4810-86C0-32A86B0FFBE3}"/>
              </a:ext>
            </a:extLst>
          </p:cNvPr>
          <p:cNvSpPr/>
          <p:nvPr/>
        </p:nvSpPr>
        <p:spPr>
          <a:xfrm>
            <a:off x="3821234" y="1585180"/>
            <a:ext cx="1072627" cy="1058643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5220BB6-FD18-4841-92EC-FBCEAFE93B62}"/>
              </a:ext>
            </a:extLst>
          </p:cNvPr>
          <p:cNvSpPr/>
          <p:nvPr/>
        </p:nvSpPr>
        <p:spPr>
          <a:xfrm>
            <a:off x="5806079" y="3240469"/>
            <a:ext cx="1263916" cy="56301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EE7D1C9-BCEC-4011-BC71-EA91755F1C5A}"/>
              </a:ext>
            </a:extLst>
          </p:cNvPr>
          <p:cNvCxnSpPr>
            <a:cxnSpLocks/>
            <a:stCxn id="23" idx="5"/>
            <a:endCxn id="26" idx="2"/>
          </p:cNvCxnSpPr>
          <p:nvPr/>
        </p:nvCxnSpPr>
        <p:spPr>
          <a:xfrm>
            <a:off x="1779313" y="1729360"/>
            <a:ext cx="2041921" cy="385142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C4D655F3-C242-4855-8B04-F322F74B2C06}"/>
              </a:ext>
            </a:extLst>
          </p:cNvPr>
          <p:cNvCxnSpPr>
            <a:cxnSpLocks/>
            <a:stCxn id="26" idx="5"/>
            <a:endCxn id="27" idx="1"/>
          </p:cNvCxnSpPr>
          <p:nvPr/>
        </p:nvCxnSpPr>
        <p:spPr>
          <a:xfrm>
            <a:off x="4736778" y="2488788"/>
            <a:ext cx="1254397" cy="834132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5D54DB88-50B9-4DD2-BB43-F790A341C964}"/>
              </a:ext>
            </a:extLst>
          </p:cNvPr>
          <p:cNvSpPr txBox="1"/>
          <p:nvPr/>
        </p:nvSpPr>
        <p:spPr>
          <a:xfrm>
            <a:off x="1793692" y="551694"/>
            <a:ext cx="55354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rgbClr val="00B050"/>
                </a:solidFill>
              </a:rPr>
              <a:t>Note: to implement convolution with a sliding mask, </a:t>
            </a:r>
            <a:br>
              <a:rPr lang="en-US" sz="1600" dirty="0">
                <a:solidFill>
                  <a:srgbClr val="00B050"/>
                </a:solidFill>
              </a:rPr>
            </a:br>
            <a:r>
              <a:rPr lang="en-US" sz="1600" dirty="0">
                <a:solidFill>
                  <a:srgbClr val="00B050"/>
                </a:solidFill>
              </a:rPr>
              <a:t>you must flip it in x and y because of the negated </a:t>
            </a:r>
            <a:r>
              <a:rPr lang="en-US" sz="1600" dirty="0" err="1">
                <a:solidFill>
                  <a:srgbClr val="00B050"/>
                </a:solidFill>
              </a:rPr>
              <a:t>i,j</a:t>
            </a:r>
            <a:r>
              <a:rPr lang="en-US" sz="1600" dirty="0">
                <a:solidFill>
                  <a:srgbClr val="00B050"/>
                </a:solidFill>
              </a:rPr>
              <a:t> indices</a:t>
            </a:r>
          </a:p>
        </p:txBody>
      </p:sp>
    </p:spTree>
    <p:extLst>
      <p:ext uri="{BB962C8B-B14F-4D97-AF65-F5344CB8AC3E}">
        <p14:creationId xmlns:p14="http://schemas.microsoft.com/office/powerpoint/2010/main" val="1846201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6" grpId="0" animBg="1"/>
      <p:bldP spid="27" grpId="0" animBg="1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2857" y="122473"/>
            <a:ext cx="6760793" cy="590712"/>
          </a:xfrm>
          <a:prstGeom prst="rect">
            <a:avLst/>
          </a:prstGeom>
          <a:noFill/>
          <a:ln>
            <a:noFill/>
          </a:ln>
        </p:spPr>
        <p:txBody>
          <a:bodyPr vert="horz" wrap="squar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0080"/>
                </a:solidFill>
                <a:latin typeface="Helvetica Neue" panose="020B0604020202020204" charset="0"/>
                <a:ea typeface="DejaVu Sans" pitchFamily="2"/>
                <a:cs typeface="DejaVu Sans" pitchFamily="2"/>
              </a:rPr>
              <a:t>Convolutional of Two Signals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7824165" y="4841246"/>
            <a:ext cx="1302286" cy="289908"/>
            <a:chOff x="8625599" y="7115399"/>
            <a:chExt cx="1435680" cy="426093"/>
          </a:xfrm>
        </p:grpSpPr>
        <p:sp>
          <p:nvSpPr>
            <p:cNvPr id="14" name="TextBox 13"/>
            <p:cNvSpPr txBox="1"/>
            <p:nvPr/>
          </p:nvSpPr>
          <p:spPr>
            <a:xfrm>
              <a:off x="8625599" y="7115399"/>
              <a:ext cx="1097477" cy="42609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/>
            <a:p>
              <a:pPr defTabSz="739780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>
                  <a:solidFill>
                    <a:prstClr val="black"/>
                  </a:solidFill>
                  <a:latin typeface="Nice" pitchFamily="50"/>
                  <a:ea typeface="DejaVu Sans" pitchFamily="2"/>
                  <a:cs typeface="DejaVu Sans" pitchFamily="2"/>
                </a:rPr>
                <a:t>Ranzato</a:t>
              </a: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3" cstate="screen">
              <a:lum/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695519" y="7122599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Shape 134">
                <a:extLst>
                  <a:ext uri="{FF2B5EF4-FFF2-40B4-BE49-F238E27FC236}">
                    <a16:creationId xmlns:a16="http://schemas.microsoft.com/office/drawing/2014/main" id="{CAB90037-F8A5-4D7B-903E-9610BAF6913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04800" y="667853"/>
                <a:ext cx="8610600" cy="4189898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>
                  <a:spcBef>
                    <a:spcPts val="1200"/>
                  </a:spcBef>
                </a:pPr>
                <a:r>
                  <a:rPr lang="en-US" sz="1600" dirty="0"/>
                  <a:t>The convolution formula is:</a:t>
                </a:r>
              </a:p>
              <a:p>
                <a:pPr>
                  <a:spcBef>
                    <a:spcPts val="12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=−∞</m:t>
                          </m:r>
                        </m:sub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=−∞</m:t>
                              </m:r>
                            </m:sub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</m:sup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US" sz="1600" dirty="0"/>
              </a:p>
              <a:p>
                <a:pPr>
                  <a:spcBef>
                    <a:spcPts val="1200"/>
                  </a:spcBef>
                </a:pPr>
                <a:r>
                  <a:rPr lang="en-US" sz="1600" dirty="0"/>
                  <a:t>It follows (by redefining indices) that convolution is commutative:</a:t>
                </a:r>
              </a:p>
              <a:p>
                <a:pPr>
                  <a:spcBef>
                    <a:spcPts val="1200"/>
                  </a:spcBef>
                </a:pPr>
                <a:endParaRPr lang="en-US" sz="1600" dirty="0"/>
              </a:p>
              <a:p>
                <a:pPr>
                  <a:spcBef>
                    <a:spcPts val="12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sz="1600" dirty="0"/>
              </a:p>
              <a:p>
                <a:pPr>
                  <a:spcBef>
                    <a:spcPts val="1200"/>
                  </a:spcBef>
                </a:pPr>
                <a:endParaRPr lang="en-US" sz="1600" dirty="0"/>
              </a:p>
              <a:p>
                <a:pPr>
                  <a:spcBef>
                    <a:spcPts val="1200"/>
                  </a:spcBef>
                </a:pPr>
                <a:r>
                  <a:rPr lang="en-US" sz="1600" b="1" dirty="0"/>
                  <a:t>Finite filters:</a:t>
                </a:r>
                <a:r>
                  <a:rPr lang="en-US" sz="1600" dirty="0"/>
                  <a:t> Typically one function, the “filter” (here its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sz="1600" dirty="0"/>
                  <a:t>) is defined over a finite support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m:rPr>
                                <m:lit/>
                              </m:r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2,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m:rPr>
                                <m:lit/>
                              </m:r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d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600" dirty="0"/>
                  <a:t>, then</a:t>
                </a:r>
              </a:p>
              <a:p>
                <a:pPr>
                  <a:spcBef>
                    <a:spcPts val="12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=−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m:rPr>
                              <m:lit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m:rPr>
                              <m:lit/>
                            </m:rP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  </m:t>
                          </m:r>
                          <m:nary>
                            <m:naryPr>
                              <m:chr m:val="∑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=−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m:rPr>
                                  <m:lit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m:rPr>
                                  <m:lit/>
                                </m:r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  <m:d>
                                <m:dPr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e>
                              </m:d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26" name="Shape 134">
                <a:extLst>
                  <a:ext uri="{FF2B5EF4-FFF2-40B4-BE49-F238E27FC236}">
                    <a16:creationId xmlns:a16="http://schemas.microsoft.com/office/drawing/2014/main" id="{CAB90037-F8A5-4D7B-903E-9610BAF691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667853"/>
                <a:ext cx="8610600" cy="4189898"/>
              </a:xfrm>
              <a:prstGeom prst="rect">
                <a:avLst/>
              </a:prstGeom>
              <a:blipFill>
                <a:blip r:embed="rId4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88154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1123" name="Group 3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61247" name="Group 127"/>
          <p:cNvGraphicFramePr>
            <a:graphicFrameLocks noGrp="1"/>
          </p:cNvGraphicFramePr>
          <p:nvPr/>
        </p:nvGraphicFramePr>
        <p:xfrm>
          <a:off x="4724400" y="1714500"/>
          <a:ext cx="3581400" cy="2571753"/>
        </p:xfrm>
        <a:graphic>
          <a:graphicData uri="http://schemas.openxmlformats.org/drawingml/2006/table">
            <a:tbl>
              <a:tblPr/>
              <a:tblGrid>
                <a:gridCol w="35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6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8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61371" name="Rectangle 251"/>
          <p:cNvSpPr>
            <a:spLocks noChangeArrowheads="1"/>
          </p:cNvSpPr>
          <p:nvPr/>
        </p:nvSpPr>
        <p:spPr bwMode="auto">
          <a:xfrm>
            <a:off x="5105401" y="1943100"/>
            <a:ext cx="365125" cy="2857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261500" name="Group 380"/>
          <p:cNvGraphicFramePr>
            <a:graphicFrameLocks noGrp="1"/>
          </p:cNvGraphicFramePr>
          <p:nvPr/>
        </p:nvGraphicFramePr>
        <p:xfrm>
          <a:off x="711200" y="1715692"/>
          <a:ext cx="3556000" cy="2603899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17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61495" name="Rectangle 375"/>
          <p:cNvSpPr>
            <a:spLocks noChangeArrowheads="1"/>
          </p:cNvSpPr>
          <p:nvPr/>
        </p:nvSpPr>
        <p:spPr bwMode="auto">
          <a:xfrm>
            <a:off x="685800" y="1714500"/>
            <a:ext cx="1066800" cy="7429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sp>
        <p:nvSpPr>
          <p:cNvPr id="158069" name="Text Box 376"/>
          <p:cNvSpPr txBox="1">
            <a:spLocks noChangeArrowheads="1"/>
          </p:cNvSpPr>
          <p:nvPr/>
        </p:nvSpPr>
        <p:spPr bwMode="auto">
          <a:xfrm>
            <a:off x="7762876" y="4912519"/>
            <a:ext cx="13805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Credit: S. Seitz</a:t>
            </a:r>
          </a:p>
        </p:txBody>
      </p:sp>
      <p:sp>
        <p:nvSpPr>
          <p:cNvPr id="261499" name="Rectangle 379"/>
          <p:cNvSpPr>
            <a:spLocks noChangeArrowheads="1"/>
          </p:cNvSpPr>
          <p:nvPr/>
        </p:nvSpPr>
        <p:spPr bwMode="auto">
          <a:xfrm>
            <a:off x="5181600" y="2000250"/>
            <a:ext cx="152400" cy="1714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635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158072" name="Object 381"/>
          <p:cNvGraphicFramePr>
            <a:graphicFrameLocks noChangeAspect="1"/>
          </p:cNvGraphicFramePr>
          <p:nvPr/>
        </p:nvGraphicFramePr>
        <p:xfrm>
          <a:off x="5680076" y="928687"/>
          <a:ext cx="1566863" cy="70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" name="Equation" r:id="rId5" imgW="342751" imgH="203112" progId="Equation.3">
                  <p:embed/>
                </p:oleObj>
              </mc:Choice>
              <mc:Fallback>
                <p:oleObj name="Equation" r:id="rId5" imgW="342751" imgH="203112" progId="Equation.3">
                  <p:embed/>
                  <p:pic>
                    <p:nvPicPr>
                      <p:cNvPr id="158072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0076" y="928687"/>
                        <a:ext cx="1566863" cy="70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8073" name="Object 381"/>
          <p:cNvGraphicFramePr>
            <a:graphicFrameLocks noChangeAspect="1"/>
          </p:cNvGraphicFramePr>
          <p:nvPr/>
        </p:nvGraphicFramePr>
        <p:xfrm>
          <a:off x="1593850" y="971550"/>
          <a:ext cx="1625600" cy="702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0" name="Equation" r:id="rId7" imgW="355292" imgH="203024" progId="Equation.3">
                  <p:embed/>
                </p:oleObj>
              </mc:Choice>
              <mc:Fallback>
                <p:oleObj name="Equation" r:id="rId7" imgW="355292" imgH="203024" progId="Equation.3">
                  <p:embed/>
                  <p:pic>
                    <p:nvPicPr>
                      <p:cNvPr id="158073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3850" y="971550"/>
                        <a:ext cx="1625600" cy="7024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Rectangle 16"/>
          <p:cNvSpPr txBox="1">
            <a:spLocks noChangeArrowheads="1"/>
          </p:cNvSpPr>
          <p:nvPr/>
        </p:nvSpPr>
        <p:spPr>
          <a:xfrm>
            <a:off x="457200" y="0"/>
            <a:ext cx="8229600" cy="857250"/>
          </a:xfrm>
          <a:prstGeom prst="rect">
            <a:avLst/>
          </a:prstGeom>
          <a:noFill/>
        </p:spPr>
        <p:txBody>
          <a:bodyPr/>
          <a:lstStyle/>
          <a:p>
            <a:pPr>
              <a:defRPr/>
            </a:pPr>
            <a:r>
              <a:rPr lang="en-US" sz="3600" dirty="0">
                <a:latin typeface="+mj-lt"/>
                <a:ea typeface="+mj-ea"/>
                <a:cs typeface="+mj-cs"/>
              </a:rPr>
              <a:t>Image filtering</a:t>
            </a:r>
          </a:p>
        </p:txBody>
      </p:sp>
      <p:grpSp>
        <p:nvGrpSpPr>
          <p:cNvPr id="158075" name="Group 4"/>
          <p:cNvGrpSpPr>
            <a:grpSpLocks noChangeAspect="1"/>
          </p:cNvGrpSpPr>
          <p:nvPr/>
        </p:nvGrpSpPr>
        <p:grpSpPr bwMode="auto">
          <a:xfrm>
            <a:off x="7543800" y="228600"/>
            <a:ext cx="1143000" cy="729854"/>
            <a:chOff x="3799" y="2064"/>
            <a:chExt cx="1433" cy="1136"/>
          </a:xfrm>
        </p:grpSpPr>
        <p:grpSp>
          <p:nvGrpSpPr>
            <p:cNvPr id="158077" name="Group 5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158079" name="Rectangle 6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8080" name="Rectangle 7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8081" name="Rectangle 8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8082" name="Rectangle 9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8083" name="Rectangle 10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8084" name="Rectangle 11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8085" name="Rectangle 12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8086" name="Rectangle 13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8087" name="Rectangle 14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8088" name="Line 15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8089" name="Line 16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8090" name="Line 17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8091" name="Line 18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8092" name="Line 19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8093" name="Line 20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8094" name="Line 21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8095" name="Line 22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</p:grpSp>
        <p:pic>
          <p:nvPicPr>
            <p:cNvPr id="158078" name="Picture 2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58076" name="Object 26"/>
          <p:cNvGraphicFramePr>
            <a:graphicFrameLocks noChangeAspect="1"/>
          </p:cNvGraphicFramePr>
          <p:nvPr/>
        </p:nvGraphicFramePr>
        <p:xfrm>
          <a:off x="6477001" y="400051"/>
          <a:ext cx="1020763" cy="422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1" name="Equation" r:id="rId10" imgW="368140" imgH="203112" progId="Equation.3">
                  <p:embed/>
                </p:oleObj>
              </mc:Choice>
              <mc:Fallback>
                <p:oleObj name="Equation" r:id="rId10" imgW="368140" imgH="203112" progId="Equation.3">
                  <p:embed/>
                  <p:pic>
                    <p:nvPicPr>
                      <p:cNvPr id="158076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1" y="400051"/>
                        <a:ext cx="1020763" cy="4226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DE60B55-1BC3-4825-B71F-F8DE188A72AD}"/>
                  </a:ext>
                </a:extLst>
              </p:cNvPr>
              <p:cNvSpPr txBox="1"/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DE60B55-1BC3-4825-B71F-F8DE188A72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blipFill>
                <a:blip r:embed="rId1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9829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371" grpId="0" animBg="1"/>
      <p:bldP spid="261495" grpId="0" animBg="1"/>
      <p:bldP spid="26149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3171" name="Group 3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63295" name="Group 127"/>
          <p:cNvGraphicFramePr>
            <a:graphicFrameLocks noGrp="1"/>
          </p:cNvGraphicFramePr>
          <p:nvPr/>
        </p:nvGraphicFramePr>
        <p:xfrm>
          <a:off x="4724400" y="1714500"/>
          <a:ext cx="3581400" cy="2571753"/>
        </p:xfrm>
        <a:graphic>
          <a:graphicData uri="http://schemas.openxmlformats.org/drawingml/2006/table">
            <a:tbl>
              <a:tblPr/>
              <a:tblGrid>
                <a:gridCol w="35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6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8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58968" name="Rectangle 251"/>
          <p:cNvSpPr>
            <a:spLocks noChangeArrowheads="1"/>
          </p:cNvSpPr>
          <p:nvPr/>
        </p:nvSpPr>
        <p:spPr bwMode="auto">
          <a:xfrm>
            <a:off x="5410200" y="1943100"/>
            <a:ext cx="381000" cy="2857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263420" name="Group 252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59092" name="Rectangle 375"/>
          <p:cNvSpPr>
            <a:spLocks noChangeArrowheads="1"/>
          </p:cNvSpPr>
          <p:nvPr/>
        </p:nvSpPr>
        <p:spPr bwMode="auto">
          <a:xfrm>
            <a:off x="1066800" y="1714500"/>
            <a:ext cx="1066800" cy="7429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159093" name="Object 381"/>
          <p:cNvGraphicFramePr>
            <a:graphicFrameLocks noChangeAspect="1"/>
          </p:cNvGraphicFramePr>
          <p:nvPr/>
        </p:nvGraphicFramePr>
        <p:xfrm>
          <a:off x="5680075" y="928687"/>
          <a:ext cx="1568450" cy="70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0" name="Equation" r:id="rId5" imgW="342751" imgH="203112" progId="Equation.3">
                  <p:embed/>
                </p:oleObj>
              </mc:Choice>
              <mc:Fallback>
                <p:oleObj name="Equation" r:id="rId5" imgW="342751" imgH="203112" progId="Equation.3">
                  <p:embed/>
                  <p:pic>
                    <p:nvPicPr>
                      <p:cNvPr id="159093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0075" y="928687"/>
                        <a:ext cx="1568450" cy="70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9094" name="Object 381"/>
          <p:cNvGraphicFramePr>
            <a:graphicFrameLocks noChangeAspect="1"/>
          </p:cNvGraphicFramePr>
          <p:nvPr/>
        </p:nvGraphicFramePr>
        <p:xfrm>
          <a:off x="1593850" y="971550"/>
          <a:ext cx="1625600" cy="702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1" name="Equation" r:id="rId7" imgW="355292" imgH="203024" progId="Equation.3">
                  <p:embed/>
                </p:oleObj>
              </mc:Choice>
              <mc:Fallback>
                <p:oleObj name="Equation" r:id="rId7" imgW="355292" imgH="203024" progId="Equation.3">
                  <p:embed/>
                  <p:pic>
                    <p:nvPicPr>
                      <p:cNvPr id="159094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3850" y="971550"/>
                        <a:ext cx="1625600" cy="7024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9095" name="Rectangle 16"/>
          <p:cNvSpPr txBox="1">
            <a:spLocks noChangeArrowheads="1"/>
          </p:cNvSpPr>
          <p:nvPr/>
        </p:nvSpPr>
        <p:spPr bwMode="auto">
          <a:xfrm>
            <a:off x="457200" y="0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000000"/>
                </a:solidFill>
                <a:latin typeface="Calibri" pitchFamily="34" charset="0"/>
              </a:rPr>
              <a:t>Image filtering</a:t>
            </a:r>
          </a:p>
        </p:txBody>
      </p:sp>
      <p:grpSp>
        <p:nvGrpSpPr>
          <p:cNvPr id="159096" name="Group 4"/>
          <p:cNvGrpSpPr>
            <a:grpSpLocks noChangeAspect="1"/>
          </p:cNvGrpSpPr>
          <p:nvPr/>
        </p:nvGrpSpPr>
        <p:grpSpPr bwMode="auto">
          <a:xfrm>
            <a:off x="7543800" y="228600"/>
            <a:ext cx="1143000" cy="729854"/>
            <a:chOff x="3799" y="2064"/>
            <a:chExt cx="1433" cy="1136"/>
          </a:xfrm>
        </p:grpSpPr>
        <p:grpSp>
          <p:nvGrpSpPr>
            <p:cNvPr id="159100" name="Group 5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159102" name="Rectangle 6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9103" name="Rectangle 7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9104" name="Rectangle 8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9105" name="Rectangle 9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9106" name="Rectangle 10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9107" name="Rectangle 11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9108" name="Rectangle 12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9109" name="Rectangle 13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9110" name="Rectangle 14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59111" name="Line 15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9112" name="Line 16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9113" name="Line 17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9114" name="Line 18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9115" name="Line 19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9116" name="Line 20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9117" name="Line 21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59118" name="Line 22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</p:grpSp>
        <p:pic>
          <p:nvPicPr>
            <p:cNvPr id="159101" name="Picture 2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59097" name="Object 26"/>
          <p:cNvGraphicFramePr>
            <a:graphicFrameLocks noChangeAspect="1"/>
          </p:cNvGraphicFramePr>
          <p:nvPr/>
        </p:nvGraphicFramePr>
        <p:xfrm>
          <a:off x="6477001" y="400051"/>
          <a:ext cx="1020763" cy="422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2" name="Equation" r:id="rId10" imgW="368140" imgH="203112" progId="Equation.3">
                  <p:embed/>
                </p:oleObj>
              </mc:Choice>
              <mc:Fallback>
                <p:oleObj name="Equation" r:id="rId10" imgW="368140" imgH="203112" progId="Equation.3">
                  <p:embed/>
                  <p:pic>
                    <p:nvPicPr>
                      <p:cNvPr id="159097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1" y="400051"/>
                        <a:ext cx="1020763" cy="4226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9098" name="Text Box 376"/>
          <p:cNvSpPr txBox="1">
            <a:spLocks noChangeArrowheads="1"/>
          </p:cNvSpPr>
          <p:nvPr/>
        </p:nvSpPr>
        <p:spPr bwMode="auto">
          <a:xfrm>
            <a:off x="7762876" y="4912519"/>
            <a:ext cx="13805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Credit: S. Seitz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71B6273-23B6-407C-923E-5FD8EA2245CD}"/>
                  </a:ext>
                </a:extLst>
              </p:cNvPr>
              <p:cNvSpPr txBox="1"/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71B6273-23B6-407C-923E-5FD8EA2245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blipFill>
                <a:blip r:embed="rId1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1220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5219" name="Group 3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65343" name="Group 127"/>
          <p:cNvGraphicFramePr>
            <a:graphicFrameLocks noGrp="1"/>
          </p:cNvGraphicFramePr>
          <p:nvPr/>
        </p:nvGraphicFramePr>
        <p:xfrm>
          <a:off x="4724400" y="1714500"/>
          <a:ext cx="3581400" cy="2571753"/>
        </p:xfrm>
        <a:graphic>
          <a:graphicData uri="http://schemas.openxmlformats.org/drawingml/2006/table">
            <a:tbl>
              <a:tblPr/>
              <a:tblGrid>
                <a:gridCol w="35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6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8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59992" name="Rectangle 251"/>
          <p:cNvSpPr>
            <a:spLocks noChangeArrowheads="1"/>
          </p:cNvSpPr>
          <p:nvPr/>
        </p:nvSpPr>
        <p:spPr bwMode="auto">
          <a:xfrm>
            <a:off x="5791200" y="1943100"/>
            <a:ext cx="381000" cy="2857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265468" name="Group 252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0116" name="Rectangle 375"/>
          <p:cNvSpPr>
            <a:spLocks noChangeArrowheads="1"/>
          </p:cNvSpPr>
          <p:nvPr/>
        </p:nvSpPr>
        <p:spPr bwMode="auto">
          <a:xfrm>
            <a:off x="1447800" y="1714500"/>
            <a:ext cx="1066800" cy="7429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160117" name="Object 381"/>
          <p:cNvGraphicFramePr>
            <a:graphicFrameLocks noChangeAspect="1"/>
          </p:cNvGraphicFramePr>
          <p:nvPr/>
        </p:nvGraphicFramePr>
        <p:xfrm>
          <a:off x="5680075" y="928687"/>
          <a:ext cx="1568450" cy="70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4" name="Equation" r:id="rId5" imgW="342751" imgH="203112" progId="Equation.3">
                  <p:embed/>
                </p:oleObj>
              </mc:Choice>
              <mc:Fallback>
                <p:oleObj name="Equation" r:id="rId5" imgW="342751" imgH="203112" progId="Equation.3">
                  <p:embed/>
                  <p:pic>
                    <p:nvPicPr>
                      <p:cNvPr id="160117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0075" y="928687"/>
                        <a:ext cx="1568450" cy="70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0118" name="Object 381"/>
          <p:cNvGraphicFramePr>
            <a:graphicFrameLocks noChangeAspect="1"/>
          </p:cNvGraphicFramePr>
          <p:nvPr/>
        </p:nvGraphicFramePr>
        <p:xfrm>
          <a:off x="1593850" y="971550"/>
          <a:ext cx="1625600" cy="702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5" name="Equation" r:id="rId7" imgW="355292" imgH="203024" progId="Equation.3">
                  <p:embed/>
                </p:oleObj>
              </mc:Choice>
              <mc:Fallback>
                <p:oleObj name="Equation" r:id="rId7" imgW="355292" imgH="203024" progId="Equation.3">
                  <p:embed/>
                  <p:pic>
                    <p:nvPicPr>
                      <p:cNvPr id="160118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3850" y="971550"/>
                        <a:ext cx="1625600" cy="7024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0119" name="Rectangle 16"/>
          <p:cNvSpPr txBox="1">
            <a:spLocks noChangeArrowheads="1"/>
          </p:cNvSpPr>
          <p:nvPr/>
        </p:nvSpPr>
        <p:spPr bwMode="auto">
          <a:xfrm>
            <a:off x="457200" y="0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000000"/>
                </a:solidFill>
                <a:latin typeface="Calibri" pitchFamily="34" charset="0"/>
              </a:rPr>
              <a:t>Image filtering</a:t>
            </a:r>
          </a:p>
        </p:txBody>
      </p:sp>
      <p:grpSp>
        <p:nvGrpSpPr>
          <p:cNvPr id="160120" name="Group 4"/>
          <p:cNvGrpSpPr>
            <a:grpSpLocks noChangeAspect="1"/>
          </p:cNvGrpSpPr>
          <p:nvPr/>
        </p:nvGrpSpPr>
        <p:grpSpPr bwMode="auto">
          <a:xfrm>
            <a:off x="7543800" y="228600"/>
            <a:ext cx="1143000" cy="729854"/>
            <a:chOff x="3799" y="2064"/>
            <a:chExt cx="1433" cy="1136"/>
          </a:xfrm>
        </p:grpSpPr>
        <p:grpSp>
          <p:nvGrpSpPr>
            <p:cNvPr id="160123" name="Group 5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160125" name="Rectangle 6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0126" name="Rectangle 7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0127" name="Rectangle 8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0128" name="Rectangle 9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0129" name="Rectangle 10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0130" name="Rectangle 11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0131" name="Rectangle 12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0132" name="Rectangle 13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0133" name="Rectangle 14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0134" name="Line 15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0135" name="Line 16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0136" name="Line 17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0137" name="Line 18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0138" name="Line 19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0139" name="Line 20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0140" name="Line 21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0141" name="Line 22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</p:grpSp>
        <p:pic>
          <p:nvPicPr>
            <p:cNvPr id="160124" name="Picture 2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60121" name="Object 26"/>
          <p:cNvGraphicFramePr>
            <a:graphicFrameLocks noChangeAspect="1"/>
          </p:cNvGraphicFramePr>
          <p:nvPr/>
        </p:nvGraphicFramePr>
        <p:xfrm>
          <a:off x="6477001" y="400051"/>
          <a:ext cx="1020763" cy="422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6" name="Equation" r:id="rId10" imgW="368140" imgH="203112" progId="Equation.3">
                  <p:embed/>
                </p:oleObj>
              </mc:Choice>
              <mc:Fallback>
                <p:oleObj name="Equation" r:id="rId10" imgW="368140" imgH="203112" progId="Equation.3">
                  <p:embed/>
                  <p:pic>
                    <p:nvPicPr>
                      <p:cNvPr id="160121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1" y="400051"/>
                        <a:ext cx="1020763" cy="4226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0122" name="Text Box 376"/>
          <p:cNvSpPr txBox="1">
            <a:spLocks noChangeArrowheads="1"/>
          </p:cNvSpPr>
          <p:nvPr/>
        </p:nvSpPr>
        <p:spPr bwMode="auto">
          <a:xfrm>
            <a:off x="7762876" y="4912519"/>
            <a:ext cx="13805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Credit: S. Seitz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2E8D6E4-3D1D-4735-9AB5-146FB8FBF03D}"/>
                  </a:ext>
                </a:extLst>
              </p:cNvPr>
              <p:cNvSpPr txBox="1"/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2E8D6E4-3D1D-4735-9AB5-146FB8FBF0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blipFill>
                <a:blip r:embed="rId1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2508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7267" name="Group 3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67391" name="Group 127"/>
          <p:cNvGraphicFramePr>
            <a:graphicFrameLocks noGrp="1"/>
          </p:cNvGraphicFramePr>
          <p:nvPr/>
        </p:nvGraphicFramePr>
        <p:xfrm>
          <a:off x="4724400" y="1714500"/>
          <a:ext cx="3581400" cy="2571753"/>
        </p:xfrm>
        <a:graphic>
          <a:graphicData uri="http://schemas.openxmlformats.org/drawingml/2006/table">
            <a:tbl>
              <a:tblPr/>
              <a:tblGrid>
                <a:gridCol w="35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6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8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1016" name="Rectangle 251"/>
          <p:cNvSpPr>
            <a:spLocks noChangeArrowheads="1"/>
          </p:cNvSpPr>
          <p:nvPr/>
        </p:nvSpPr>
        <p:spPr bwMode="auto">
          <a:xfrm>
            <a:off x="6172200" y="1943100"/>
            <a:ext cx="381000" cy="2857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267516" name="Group 252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1140" name="Rectangle 375"/>
          <p:cNvSpPr>
            <a:spLocks noChangeArrowheads="1"/>
          </p:cNvSpPr>
          <p:nvPr/>
        </p:nvSpPr>
        <p:spPr bwMode="auto">
          <a:xfrm>
            <a:off x="1752600" y="1714500"/>
            <a:ext cx="1066800" cy="7429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161141" name="Object 381"/>
          <p:cNvGraphicFramePr>
            <a:graphicFrameLocks noChangeAspect="1"/>
          </p:cNvGraphicFramePr>
          <p:nvPr/>
        </p:nvGraphicFramePr>
        <p:xfrm>
          <a:off x="5680075" y="928687"/>
          <a:ext cx="1568450" cy="70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8" name="Equation" r:id="rId5" imgW="342751" imgH="203112" progId="Equation.3">
                  <p:embed/>
                </p:oleObj>
              </mc:Choice>
              <mc:Fallback>
                <p:oleObj name="Equation" r:id="rId5" imgW="342751" imgH="203112" progId="Equation.3">
                  <p:embed/>
                  <p:pic>
                    <p:nvPicPr>
                      <p:cNvPr id="161141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0075" y="928687"/>
                        <a:ext cx="1568450" cy="70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1142" name="Object 381"/>
          <p:cNvGraphicFramePr>
            <a:graphicFrameLocks noChangeAspect="1"/>
          </p:cNvGraphicFramePr>
          <p:nvPr/>
        </p:nvGraphicFramePr>
        <p:xfrm>
          <a:off x="1593850" y="971550"/>
          <a:ext cx="1625600" cy="702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9" name="Equation" r:id="rId7" imgW="355292" imgH="203024" progId="Equation.3">
                  <p:embed/>
                </p:oleObj>
              </mc:Choice>
              <mc:Fallback>
                <p:oleObj name="Equation" r:id="rId7" imgW="355292" imgH="203024" progId="Equation.3">
                  <p:embed/>
                  <p:pic>
                    <p:nvPicPr>
                      <p:cNvPr id="161142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3850" y="971550"/>
                        <a:ext cx="1625600" cy="7024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1143" name="Rectangle 16"/>
          <p:cNvSpPr txBox="1">
            <a:spLocks noChangeArrowheads="1"/>
          </p:cNvSpPr>
          <p:nvPr/>
        </p:nvSpPr>
        <p:spPr bwMode="auto">
          <a:xfrm>
            <a:off x="457200" y="0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000000"/>
                </a:solidFill>
                <a:latin typeface="Calibri" pitchFamily="34" charset="0"/>
              </a:rPr>
              <a:t>Image filtering</a:t>
            </a:r>
          </a:p>
        </p:txBody>
      </p:sp>
      <p:grpSp>
        <p:nvGrpSpPr>
          <p:cNvPr id="161144" name="Group 4"/>
          <p:cNvGrpSpPr>
            <a:grpSpLocks noChangeAspect="1"/>
          </p:cNvGrpSpPr>
          <p:nvPr/>
        </p:nvGrpSpPr>
        <p:grpSpPr bwMode="auto">
          <a:xfrm>
            <a:off x="7543800" y="228600"/>
            <a:ext cx="1143000" cy="729854"/>
            <a:chOff x="3799" y="2064"/>
            <a:chExt cx="1433" cy="1136"/>
          </a:xfrm>
        </p:grpSpPr>
        <p:grpSp>
          <p:nvGrpSpPr>
            <p:cNvPr id="161147" name="Group 5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161149" name="Rectangle 6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1150" name="Rectangle 7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1151" name="Rectangle 8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1152" name="Rectangle 9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1153" name="Rectangle 10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1154" name="Rectangle 11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1155" name="Rectangle 12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1156" name="Rectangle 13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1157" name="Rectangle 14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1158" name="Line 15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1159" name="Line 16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1160" name="Line 17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1161" name="Line 18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1162" name="Line 19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1163" name="Line 20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1164" name="Line 21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1165" name="Line 22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</p:grpSp>
        <p:pic>
          <p:nvPicPr>
            <p:cNvPr id="161148" name="Picture 2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61145" name="Object 26"/>
          <p:cNvGraphicFramePr>
            <a:graphicFrameLocks noChangeAspect="1"/>
          </p:cNvGraphicFramePr>
          <p:nvPr/>
        </p:nvGraphicFramePr>
        <p:xfrm>
          <a:off x="6477001" y="400051"/>
          <a:ext cx="1020763" cy="422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10" name="Equation" r:id="rId10" imgW="368140" imgH="203112" progId="Equation.3">
                  <p:embed/>
                </p:oleObj>
              </mc:Choice>
              <mc:Fallback>
                <p:oleObj name="Equation" r:id="rId10" imgW="368140" imgH="203112" progId="Equation.3">
                  <p:embed/>
                  <p:pic>
                    <p:nvPicPr>
                      <p:cNvPr id="161145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1" y="400051"/>
                        <a:ext cx="1020763" cy="4226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1146" name="Text Box 376"/>
          <p:cNvSpPr txBox="1">
            <a:spLocks noChangeArrowheads="1"/>
          </p:cNvSpPr>
          <p:nvPr/>
        </p:nvSpPr>
        <p:spPr bwMode="auto">
          <a:xfrm>
            <a:off x="7762876" y="4912519"/>
            <a:ext cx="13805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Credit: S. Seitz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61FAD39-A19D-4AD8-84AE-D8E01E6CCBB4}"/>
                  </a:ext>
                </a:extLst>
              </p:cNvPr>
              <p:cNvSpPr txBox="1"/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61FAD39-A19D-4AD8-84AE-D8E01E6CCB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blipFill>
                <a:blip r:embed="rId1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9758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9315" name="Group 3"/>
          <p:cNvGraphicFramePr>
            <a:graphicFrameLocks noGrp="1"/>
          </p:cNvGraphicFramePr>
          <p:nvPr/>
        </p:nvGraphicFramePr>
        <p:xfrm>
          <a:off x="4724400" y="1714500"/>
          <a:ext cx="3581400" cy="2571753"/>
        </p:xfrm>
        <a:graphic>
          <a:graphicData uri="http://schemas.openxmlformats.org/drawingml/2006/table">
            <a:tbl>
              <a:tblPr/>
              <a:tblGrid>
                <a:gridCol w="35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6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8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1917" name="Rectangle 127"/>
          <p:cNvSpPr>
            <a:spLocks noChangeArrowheads="1"/>
          </p:cNvSpPr>
          <p:nvPr/>
        </p:nvSpPr>
        <p:spPr bwMode="auto">
          <a:xfrm>
            <a:off x="6477000" y="1943100"/>
            <a:ext cx="381000" cy="2857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269440" name="Group 128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2041" name="Rectangle 252"/>
          <p:cNvSpPr>
            <a:spLocks noChangeArrowheads="1"/>
          </p:cNvSpPr>
          <p:nvPr/>
        </p:nvSpPr>
        <p:spPr bwMode="auto">
          <a:xfrm>
            <a:off x="2133600" y="1714500"/>
            <a:ext cx="1066800" cy="7429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162042" name="Object 381"/>
          <p:cNvGraphicFramePr>
            <a:graphicFrameLocks noChangeAspect="1"/>
          </p:cNvGraphicFramePr>
          <p:nvPr/>
        </p:nvGraphicFramePr>
        <p:xfrm>
          <a:off x="5680075" y="928687"/>
          <a:ext cx="1568450" cy="70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2" name="Equation" r:id="rId5" imgW="342751" imgH="203112" progId="Equation.3">
                  <p:embed/>
                </p:oleObj>
              </mc:Choice>
              <mc:Fallback>
                <p:oleObj name="Equation" r:id="rId5" imgW="342751" imgH="203112" progId="Equation.3">
                  <p:embed/>
                  <p:pic>
                    <p:nvPicPr>
                      <p:cNvPr id="162042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0075" y="928687"/>
                        <a:ext cx="1568450" cy="70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2043" name="Object 381"/>
          <p:cNvGraphicFramePr>
            <a:graphicFrameLocks noChangeAspect="1"/>
          </p:cNvGraphicFramePr>
          <p:nvPr/>
        </p:nvGraphicFramePr>
        <p:xfrm>
          <a:off x="1593850" y="971550"/>
          <a:ext cx="1625600" cy="702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3" name="Equation" r:id="rId7" imgW="355292" imgH="203024" progId="Equation.3">
                  <p:embed/>
                </p:oleObj>
              </mc:Choice>
              <mc:Fallback>
                <p:oleObj name="Equation" r:id="rId7" imgW="355292" imgH="203024" progId="Equation.3">
                  <p:embed/>
                  <p:pic>
                    <p:nvPicPr>
                      <p:cNvPr id="162043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3850" y="971550"/>
                        <a:ext cx="1625600" cy="7024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2044" name="Rectangle 16"/>
          <p:cNvSpPr txBox="1">
            <a:spLocks noChangeArrowheads="1"/>
          </p:cNvSpPr>
          <p:nvPr/>
        </p:nvSpPr>
        <p:spPr bwMode="auto">
          <a:xfrm>
            <a:off x="457200" y="0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000000"/>
                </a:solidFill>
                <a:latin typeface="Calibri" pitchFamily="34" charset="0"/>
              </a:rPr>
              <a:t>Image filtering</a:t>
            </a:r>
          </a:p>
        </p:txBody>
      </p:sp>
      <p:grpSp>
        <p:nvGrpSpPr>
          <p:cNvPr id="162045" name="Group 4"/>
          <p:cNvGrpSpPr>
            <a:grpSpLocks noChangeAspect="1"/>
          </p:cNvGrpSpPr>
          <p:nvPr/>
        </p:nvGrpSpPr>
        <p:grpSpPr bwMode="auto">
          <a:xfrm>
            <a:off x="7543800" y="228600"/>
            <a:ext cx="1143000" cy="729854"/>
            <a:chOff x="3799" y="2064"/>
            <a:chExt cx="1433" cy="1136"/>
          </a:xfrm>
        </p:grpSpPr>
        <p:grpSp>
          <p:nvGrpSpPr>
            <p:cNvPr id="162048" name="Group 5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162050" name="Rectangle 6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2051" name="Rectangle 7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2052" name="Rectangle 8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2053" name="Rectangle 9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2054" name="Rectangle 10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2055" name="Rectangle 11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2056" name="Rectangle 12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2057" name="Rectangle 13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2058" name="Rectangle 14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2059" name="Line 15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2060" name="Line 16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2061" name="Line 17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2062" name="Line 18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2063" name="Line 19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2064" name="Line 20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2065" name="Line 21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2066" name="Line 22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</p:grpSp>
        <p:pic>
          <p:nvPicPr>
            <p:cNvPr id="162049" name="Picture 2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62046" name="Object 26"/>
          <p:cNvGraphicFramePr>
            <a:graphicFrameLocks noChangeAspect="1"/>
          </p:cNvGraphicFramePr>
          <p:nvPr/>
        </p:nvGraphicFramePr>
        <p:xfrm>
          <a:off x="6477001" y="400051"/>
          <a:ext cx="1020763" cy="422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4" name="Equation" r:id="rId10" imgW="368140" imgH="203112" progId="Equation.3">
                  <p:embed/>
                </p:oleObj>
              </mc:Choice>
              <mc:Fallback>
                <p:oleObj name="Equation" r:id="rId10" imgW="368140" imgH="203112" progId="Equation.3">
                  <p:embed/>
                  <p:pic>
                    <p:nvPicPr>
                      <p:cNvPr id="162046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1" y="400051"/>
                        <a:ext cx="1020763" cy="4226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2047" name="Text Box 376"/>
          <p:cNvSpPr txBox="1">
            <a:spLocks noChangeArrowheads="1"/>
          </p:cNvSpPr>
          <p:nvPr/>
        </p:nvSpPr>
        <p:spPr bwMode="auto">
          <a:xfrm>
            <a:off x="7762876" y="4912519"/>
            <a:ext cx="13805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Credit: S. Seitz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E637258-1685-4B7B-96C6-A6D2CC2C078A}"/>
                  </a:ext>
                </a:extLst>
              </p:cNvPr>
              <p:cNvSpPr txBox="1"/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E637258-1685-4B7B-96C6-A6D2CC2C07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blipFill>
                <a:blip r:embed="rId1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7858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9315" name="Group 3"/>
          <p:cNvGraphicFramePr>
            <a:graphicFrameLocks noGrp="1"/>
          </p:cNvGraphicFramePr>
          <p:nvPr/>
        </p:nvGraphicFramePr>
        <p:xfrm>
          <a:off x="4724400" y="1714500"/>
          <a:ext cx="3581400" cy="2571753"/>
        </p:xfrm>
        <a:graphic>
          <a:graphicData uri="http://schemas.openxmlformats.org/drawingml/2006/table">
            <a:tbl>
              <a:tblPr/>
              <a:tblGrid>
                <a:gridCol w="35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6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8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2941" name="Rectangle 127"/>
          <p:cNvSpPr>
            <a:spLocks noChangeArrowheads="1"/>
          </p:cNvSpPr>
          <p:nvPr/>
        </p:nvSpPr>
        <p:spPr bwMode="auto">
          <a:xfrm>
            <a:off x="6172200" y="3257550"/>
            <a:ext cx="381000" cy="2857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269440" name="Group 128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3065" name="Rectangle 252"/>
          <p:cNvSpPr>
            <a:spLocks noChangeArrowheads="1"/>
          </p:cNvSpPr>
          <p:nvPr/>
        </p:nvSpPr>
        <p:spPr bwMode="auto">
          <a:xfrm>
            <a:off x="1812925" y="3019425"/>
            <a:ext cx="1066800" cy="7429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163066" name="Object 381"/>
          <p:cNvGraphicFramePr>
            <a:graphicFrameLocks noChangeAspect="1"/>
          </p:cNvGraphicFramePr>
          <p:nvPr/>
        </p:nvGraphicFramePr>
        <p:xfrm>
          <a:off x="5680075" y="928687"/>
          <a:ext cx="1568450" cy="70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6" name="Equation" r:id="rId5" imgW="342751" imgH="203112" progId="Equation.3">
                  <p:embed/>
                </p:oleObj>
              </mc:Choice>
              <mc:Fallback>
                <p:oleObj name="Equation" r:id="rId5" imgW="342751" imgH="203112" progId="Equation.3">
                  <p:embed/>
                  <p:pic>
                    <p:nvPicPr>
                      <p:cNvPr id="163066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0075" y="928687"/>
                        <a:ext cx="1568450" cy="70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067" name="Object 381"/>
          <p:cNvGraphicFramePr>
            <a:graphicFrameLocks noChangeAspect="1"/>
          </p:cNvGraphicFramePr>
          <p:nvPr/>
        </p:nvGraphicFramePr>
        <p:xfrm>
          <a:off x="1593850" y="971550"/>
          <a:ext cx="1625600" cy="702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7" name="Equation" r:id="rId7" imgW="355292" imgH="203024" progId="Equation.3">
                  <p:embed/>
                </p:oleObj>
              </mc:Choice>
              <mc:Fallback>
                <p:oleObj name="Equation" r:id="rId7" imgW="355292" imgH="203024" progId="Equation.3">
                  <p:embed/>
                  <p:pic>
                    <p:nvPicPr>
                      <p:cNvPr id="163067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3850" y="971550"/>
                        <a:ext cx="1625600" cy="7024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068" name="Rectangle 16"/>
          <p:cNvSpPr txBox="1">
            <a:spLocks noChangeArrowheads="1"/>
          </p:cNvSpPr>
          <p:nvPr/>
        </p:nvSpPr>
        <p:spPr bwMode="auto">
          <a:xfrm>
            <a:off x="457200" y="0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000000"/>
                </a:solidFill>
                <a:latin typeface="Calibri" pitchFamily="34" charset="0"/>
              </a:rPr>
              <a:t>Image filtering</a:t>
            </a:r>
          </a:p>
        </p:txBody>
      </p:sp>
      <p:grpSp>
        <p:nvGrpSpPr>
          <p:cNvPr id="163069" name="Group 4"/>
          <p:cNvGrpSpPr>
            <a:grpSpLocks noChangeAspect="1"/>
          </p:cNvGrpSpPr>
          <p:nvPr/>
        </p:nvGrpSpPr>
        <p:grpSpPr bwMode="auto">
          <a:xfrm>
            <a:off x="7543800" y="228600"/>
            <a:ext cx="1143000" cy="729854"/>
            <a:chOff x="3799" y="2064"/>
            <a:chExt cx="1433" cy="1136"/>
          </a:xfrm>
        </p:grpSpPr>
        <p:grpSp>
          <p:nvGrpSpPr>
            <p:cNvPr id="163073" name="Group 5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163075" name="Rectangle 6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3076" name="Rectangle 7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3077" name="Rectangle 8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3078" name="Rectangle 9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3079" name="Rectangle 10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3080" name="Rectangle 11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3081" name="Rectangle 12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3082" name="Rectangle 13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3083" name="Rectangle 14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3084" name="Line 15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3085" name="Line 16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3086" name="Line 17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3087" name="Line 18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3088" name="Line 19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3089" name="Line 20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3090" name="Line 21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3091" name="Line 22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</p:grpSp>
        <p:pic>
          <p:nvPicPr>
            <p:cNvPr id="163074" name="Picture 2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63070" name="Object 26"/>
          <p:cNvGraphicFramePr>
            <a:graphicFrameLocks noChangeAspect="1"/>
          </p:cNvGraphicFramePr>
          <p:nvPr/>
        </p:nvGraphicFramePr>
        <p:xfrm>
          <a:off x="6477001" y="400051"/>
          <a:ext cx="1020763" cy="422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58" name="Equation" r:id="rId10" imgW="368140" imgH="203112" progId="Equation.3">
                  <p:embed/>
                </p:oleObj>
              </mc:Choice>
              <mc:Fallback>
                <p:oleObj name="Equation" r:id="rId10" imgW="368140" imgH="203112" progId="Equation.3">
                  <p:embed/>
                  <p:pic>
                    <p:nvPicPr>
                      <p:cNvPr id="16307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1" y="400051"/>
                        <a:ext cx="1020763" cy="4226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071" name="Text Box 376"/>
          <p:cNvSpPr txBox="1">
            <a:spLocks noChangeArrowheads="1"/>
          </p:cNvSpPr>
          <p:nvPr/>
        </p:nvSpPr>
        <p:spPr bwMode="auto">
          <a:xfrm>
            <a:off x="7762876" y="4912519"/>
            <a:ext cx="13805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Credit: S. Seitz</a:t>
            </a:r>
          </a:p>
        </p:txBody>
      </p:sp>
      <p:sp>
        <p:nvSpPr>
          <p:cNvPr id="163072" name="TextBox 31"/>
          <p:cNvSpPr txBox="1">
            <a:spLocks noChangeArrowheads="1"/>
          </p:cNvSpPr>
          <p:nvPr/>
        </p:nvSpPr>
        <p:spPr bwMode="auto">
          <a:xfrm>
            <a:off x="6216650" y="3263504"/>
            <a:ext cx="3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>
                <a:latin typeface="Arial" pitchFamily="34" charset="0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8329196-D614-45F2-B569-45BCBF802C51}"/>
                  </a:ext>
                </a:extLst>
              </p:cNvPr>
              <p:cNvSpPr txBox="1"/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18329196-D614-45F2-B569-45BCBF802C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blipFill>
                <a:blip r:embed="rId1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234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9315" name="Group 3"/>
          <p:cNvGraphicFramePr>
            <a:graphicFrameLocks noGrp="1"/>
          </p:cNvGraphicFramePr>
          <p:nvPr/>
        </p:nvGraphicFramePr>
        <p:xfrm>
          <a:off x="4724400" y="1714500"/>
          <a:ext cx="3581400" cy="2571753"/>
        </p:xfrm>
        <a:graphic>
          <a:graphicData uri="http://schemas.openxmlformats.org/drawingml/2006/table">
            <a:tbl>
              <a:tblPr/>
              <a:tblGrid>
                <a:gridCol w="358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87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464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02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89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36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50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3965" name="Rectangle 127"/>
          <p:cNvSpPr>
            <a:spLocks noChangeArrowheads="1"/>
          </p:cNvSpPr>
          <p:nvPr/>
        </p:nvSpPr>
        <p:spPr bwMode="auto">
          <a:xfrm>
            <a:off x="6858000" y="2743200"/>
            <a:ext cx="381000" cy="2857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269440" name="Group 128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64089" name="Rectangle 252"/>
          <p:cNvSpPr>
            <a:spLocks noChangeArrowheads="1"/>
          </p:cNvSpPr>
          <p:nvPr/>
        </p:nvSpPr>
        <p:spPr bwMode="auto">
          <a:xfrm>
            <a:off x="2514600" y="2514600"/>
            <a:ext cx="1066800" cy="74295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graphicFrame>
        <p:nvGraphicFramePr>
          <p:cNvPr id="164090" name="Object 381"/>
          <p:cNvGraphicFramePr>
            <a:graphicFrameLocks noChangeAspect="1"/>
          </p:cNvGraphicFramePr>
          <p:nvPr/>
        </p:nvGraphicFramePr>
        <p:xfrm>
          <a:off x="5680075" y="928687"/>
          <a:ext cx="1568450" cy="70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3" name="Equation" r:id="rId5" imgW="342751" imgH="203112" progId="Equation.3">
                  <p:embed/>
                </p:oleObj>
              </mc:Choice>
              <mc:Fallback>
                <p:oleObj name="Equation" r:id="rId5" imgW="342751" imgH="203112" progId="Equation.3">
                  <p:embed/>
                  <p:pic>
                    <p:nvPicPr>
                      <p:cNvPr id="164090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0075" y="928687"/>
                        <a:ext cx="1568450" cy="70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4091" name="Object 381"/>
          <p:cNvGraphicFramePr>
            <a:graphicFrameLocks noChangeAspect="1"/>
          </p:cNvGraphicFramePr>
          <p:nvPr/>
        </p:nvGraphicFramePr>
        <p:xfrm>
          <a:off x="1593850" y="971550"/>
          <a:ext cx="1625600" cy="702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4" name="Equation" r:id="rId7" imgW="355292" imgH="203024" progId="Equation.3">
                  <p:embed/>
                </p:oleObj>
              </mc:Choice>
              <mc:Fallback>
                <p:oleObj name="Equation" r:id="rId7" imgW="355292" imgH="203024" progId="Equation.3">
                  <p:embed/>
                  <p:pic>
                    <p:nvPicPr>
                      <p:cNvPr id="164091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3850" y="971550"/>
                        <a:ext cx="1625600" cy="7024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092" name="Rectangle 16"/>
          <p:cNvSpPr txBox="1">
            <a:spLocks noChangeArrowheads="1"/>
          </p:cNvSpPr>
          <p:nvPr/>
        </p:nvSpPr>
        <p:spPr bwMode="auto">
          <a:xfrm>
            <a:off x="457200" y="0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000000"/>
                </a:solidFill>
                <a:latin typeface="Calibri" pitchFamily="34" charset="0"/>
              </a:rPr>
              <a:t>Image filtering</a:t>
            </a:r>
          </a:p>
        </p:txBody>
      </p:sp>
      <p:grpSp>
        <p:nvGrpSpPr>
          <p:cNvPr id="164093" name="Group 4"/>
          <p:cNvGrpSpPr>
            <a:grpSpLocks noChangeAspect="1"/>
          </p:cNvGrpSpPr>
          <p:nvPr/>
        </p:nvGrpSpPr>
        <p:grpSpPr bwMode="auto">
          <a:xfrm>
            <a:off x="7543800" y="228600"/>
            <a:ext cx="1143000" cy="729854"/>
            <a:chOff x="3799" y="2064"/>
            <a:chExt cx="1433" cy="1136"/>
          </a:xfrm>
        </p:grpSpPr>
        <p:grpSp>
          <p:nvGrpSpPr>
            <p:cNvPr id="164097" name="Group 5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164099" name="Rectangle 6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4100" name="Rectangle 7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4101" name="Rectangle 8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4102" name="Rectangle 9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4103" name="Rectangle 10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4104" name="Rectangle 11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4105" name="Rectangle 12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4106" name="Rectangle 13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4107" name="Rectangle 14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4108" name="Line 15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4109" name="Line 16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4110" name="Line 17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4111" name="Line 18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4112" name="Line 19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4113" name="Line 20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4114" name="Line 21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4115" name="Line 22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</p:grpSp>
        <p:pic>
          <p:nvPicPr>
            <p:cNvPr id="164098" name="Picture 2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64094" name="Object 26"/>
          <p:cNvGraphicFramePr>
            <a:graphicFrameLocks noChangeAspect="1"/>
          </p:cNvGraphicFramePr>
          <p:nvPr/>
        </p:nvGraphicFramePr>
        <p:xfrm>
          <a:off x="6477001" y="400051"/>
          <a:ext cx="1020763" cy="422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85" name="Equation" r:id="rId10" imgW="368140" imgH="203112" progId="Equation.3">
                  <p:embed/>
                </p:oleObj>
              </mc:Choice>
              <mc:Fallback>
                <p:oleObj name="Equation" r:id="rId10" imgW="368140" imgH="203112" progId="Equation.3">
                  <p:embed/>
                  <p:pic>
                    <p:nvPicPr>
                      <p:cNvPr id="164094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1" y="400051"/>
                        <a:ext cx="1020763" cy="4226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095" name="Text Box 376"/>
          <p:cNvSpPr txBox="1">
            <a:spLocks noChangeArrowheads="1"/>
          </p:cNvSpPr>
          <p:nvPr/>
        </p:nvSpPr>
        <p:spPr bwMode="auto">
          <a:xfrm>
            <a:off x="7762876" y="4912519"/>
            <a:ext cx="13805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Credit: S. Seitz</a:t>
            </a:r>
          </a:p>
        </p:txBody>
      </p:sp>
      <p:sp>
        <p:nvSpPr>
          <p:cNvPr id="164096" name="TextBox 31"/>
          <p:cNvSpPr txBox="1">
            <a:spLocks noChangeArrowheads="1"/>
          </p:cNvSpPr>
          <p:nvPr/>
        </p:nvSpPr>
        <p:spPr bwMode="auto">
          <a:xfrm>
            <a:off x="6858000" y="2743200"/>
            <a:ext cx="3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b="1">
                <a:latin typeface="Arial" pitchFamily="34" charset="0"/>
              </a:rPr>
              <a:t>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28E8978-D3F8-4E1E-B64E-1125EFBB22ED}"/>
                  </a:ext>
                </a:extLst>
              </p:cNvPr>
              <p:cNvSpPr txBox="1"/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428E8978-D3F8-4E1E-B64E-1125EFBB22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blipFill>
                <a:blip r:embed="rId1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10421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1363" name="Group 3"/>
          <p:cNvGraphicFramePr>
            <a:graphicFrameLocks noGrp="1"/>
          </p:cNvGraphicFramePr>
          <p:nvPr/>
        </p:nvGraphicFramePr>
        <p:xfrm>
          <a:off x="711200" y="1715691"/>
          <a:ext cx="3556000" cy="2568180"/>
        </p:xfrm>
        <a:graphic>
          <a:graphicData uri="http://schemas.openxmlformats.org/drawingml/2006/table">
            <a:tbl>
              <a:tblPr/>
              <a:tblGrid>
                <a:gridCol w="35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98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4131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59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0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71488" name="Group 128"/>
          <p:cNvGraphicFramePr>
            <a:graphicFrameLocks noGrp="1"/>
          </p:cNvGraphicFramePr>
          <p:nvPr>
            <p:ph idx="1"/>
          </p:nvPr>
        </p:nvGraphicFramePr>
        <p:xfrm>
          <a:off x="4724400" y="1714500"/>
          <a:ext cx="3581400" cy="2571750"/>
        </p:xfrm>
        <a:graphic>
          <a:graphicData uri="http://schemas.openxmlformats.org/drawingml/2006/table">
            <a:tbl>
              <a:tblPr/>
              <a:tblGrid>
                <a:gridCol w="357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0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03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71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571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03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556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036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5718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40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40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50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80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80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50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80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80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90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50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50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60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40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30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80808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20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7777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10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utura Bk BT" pitchFamily="34" charset="0"/>
                        </a:rPr>
                        <a:t>0</a:t>
                      </a: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D4D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71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Futura Bk BT" pitchFamily="34" charset="0"/>
                      </a:endParaRPr>
                    </a:p>
                  </a:txBody>
                  <a:tcPr marL="0" marR="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65112" name="Object 381"/>
          <p:cNvGraphicFramePr>
            <a:graphicFrameLocks noChangeAspect="1"/>
          </p:cNvGraphicFramePr>
          <p:nvPr/>
        </p:nvGraphicFramePr>
        <p:xfrm>
          <a:off x="5680075" y="928687"/>
          <a:ext cx="1568450" cy="7012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4" name="Equation" r:id="rId5" imgW="342751" imgH="203112" progId="Equation.3">
                  <p:embed/>
                </p:oleObj>
              </mc:Choice>
              <mc:Fallback>
                <p:oleObj name="Equation" r:id="rId5" imgW="342751" imgH="203112" progId="Equation.3">
                  <p:embed/>
                  <p:pic>
                    <p:nvPicPr>
                      <p:cNvPr id="165112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0075" y="928687"/>
                        <a:ext cx="1568450" cy="70127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5113" name="Object 381"/>
          <p:cNvGraphicFramePr>
            <a:graphicFrameLocks noChangeAspect="1"/>
          </p:cNvGraphicFramePr>
          <p:nvPr/>
        </p:nvGraphicFramePr>
        <p:xfrm>
          <a:off x="1593850" y="971550"/>
          <a:ext cx="1625600" cy="7024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5" name="Equation" r:id="rId7" imgW="355292" imgH="203024" progId="Equation.3">
                  <p:embed/>
                </p:oleObj>
              </mc:Choice>
              <mc:Fallback>
                <p:oleObj name="Equation" r:id="rId7" imgW="355292" imgH="203024" progId="Equation.3">
                  <p:embed/>
                  <p:pic>
                    <p:nvPicPr>
                      <p:cNvPr id="165113" name="Object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3850" y="971550"/>
                        <a:ext cx="1625600" cy="7024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114" name="Rectangle 16"/>
          <p:cNvSpPr txBox="1">
            <a:spLocks noChangeArrowheads="1"/>
          </p:cNvSpPr>
          <p:nvPr/>
        </p:nvSpPr>
        <p:spPr bwMode="auto">
          <a:xfrm>
            <a:off x="457200" y="0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>
                <a:solidFill>
                  <a:srgbClr val="000000"/>
                </a:solidFill>
                <a:latin typeface="Calibri" pitchFamily="34" charset="0"/>
              </a:rPr>
              <a:t>Image filtering</a:t>
            </a:r>
          </a:p>
        </p:txBody>
      </p:sp>
      <p:grpSp>
        <p:nvGrpSpPr>
          <p:cNvPr id="165115" name="Group 4"/>
          <p:cNvGrpSpPr>
            <a:grpSpLocks/>
          </p:cNvGrpSpPr>
          <p:nvPr/>
        </p:nvGrpSpPr>
        <p:grpSpPr bwMode="auto">
          <a:xfrm>
            <a:off x="6477000" y="228600"/>
            <a:ext cx="685800" cy="438150"/>
            <a:chOff x="3799" y="2064"/>
            <a:chExt cx="1433" cy="1136"/>
          </a:xfrm>
        </p:grpSpPr>
        <p:grpSp>
          <p:nvGrpSpPr>
            <p:cNvPr id="165119" name="Group 5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165121" name="Rectangle 6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5122" name="Rectangle 7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5123" name="Rectangle 8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5124" name="Rectangle 9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5125" name="Rectangle 10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5126" name="Rectangle 11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5127" name="Rectangle 12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5128" name="Rectangle 13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5129" name="Rectangle 14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 sz="1200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5130" name="Line 15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5131" name="Line 16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5132" name="Line 17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5133" name="Line 18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5134" name="Line 19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5135" name="Line 20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5136" name="Line 21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5137" name="Line 22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</p:grpSp>
        <p:pic>
          <p:nvPicPr>
            <p:cNvPr id="165120" name="Picture 23" descr="txp_fig"/>
            <p:cNvPicPr>
              <a:picLocks noChangeAspect="1" noChangeArrowheads="1"/>
            </p:cNvPicPr>
            <p:nvPr>
              <p:custDataLst>
                <p:tags r:id="rId2"/>
              </p:custDataLst>
            </p:nvPr>
          </p:nvPicPr>
          <p:blipFill>
            <a:blip r:embed="rId9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165116" name="Object 26"/>
          <p:cNvGraphicFramePr>
            <a:graphicFrameLocks noChangeAspect="1"/>
          </p:cNvGraphicFramePr>
          <p:nvPr/>
        </p:nvGraphicFramePr>
        <p:xfrm>
          <a:off x="5322888" y="171451"/>
          <a:ext cx="1020762" cy="4226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06" name="Equation" r:id="rId10" imgW="368140" imgH="203112" progId="Equation.3">
                  <p:embed/>
                </p:oleObj>
              </mc:Choice>
              <mc:Fallback>
                <p:oleObj name="Equation" r:id="rId10" imgW="368140" imgH="203112" progId="Equation.3">
                  <p:embed/>
                  <p:pic>
                    <p:nvPicPr>
                      <p:cNvPr id="165116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2888" y="171451"/>
                        <a:ext cx="1020762" cy="42267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117" name="Text Box 376"/>
          <p:cNvSpPr txBox="1">
            <a:spLocks noChangeArrowheads="1"/>
          </p:cNvSpPr>
          <p:nvPr/>
        </p:nvSpPr>
        <p:spPr bwMode="auto">
          <a:xfrm>
            <a:off x="7762876" y="4912519"/>
            <a:ext cx="138050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Credit: S. Seitz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B9A1601-1784-4270-8C8C-F8F3FAD645A4}"/>
                  </a:ext>
                </a:extLst>
              </p:cNvPr>
              <p:cNvSpPr txBox="1"/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B9A1601-1784-4270-8C8C-F8F3FAD645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3705" y="131862"/>
                <a:ext cx="1504258" cy="461665"/>
              </a:xfrm>
              <a:prstGeom prst="rect">
                <a:avLst/>
              </a:prstGeom>
              <a:blipFill>
                <a:blip r:embed="rId12"/>
                <a:stretch>
                  <a:fillRect b="-2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655910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/>
              <a:t>Linear filters: examples</a:t>
            </a:r>
          </a:p>
        </p:txBody>
      </p:sp>
      <p:pic>
        <p:nvPicPr>
          <p:cNvPr id="1669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1" y="2000251"/>
            <a:ext cx="1876425" cy="13930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6916" name="Text Box 4"/>
          <p:cNvSpPr txBox="1">
            <a:spLocks noChangeArrowheads="1"/>
          </p:cNvSpPr>
          <p:nvPr/>
        </p:nvSpPr>
        <p:spPr bwMode="auto">
          <a:xfrm>
            <a:off x="1371601" y="3429000"/>
            <a:ext cx="12089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latin typeface="Times" pitchFamily="18" charset="0"/>
              </a:rPr>
              <a:t>Original</a:t>
            </a:r>
          </a:p>
        </p:txBody>
      </p:sp>
      <p:grpSp>
        <p:nvGrpSpPr>
          <p:cNvPr id="166917" name="Group 5"/>
          <p:cNvGrpSpPr>
            <a:grpSpLocks/>
          </p:cNvGrpSpPr>
          <p:nvPr/>
        </p:nvGrpSpPr>
        <p:grpSpPr bwMode="auto">
          <a:xfrm>
            <a:off x="3774535" y="2043708"/>
            <a:ext cx="1676400" cy="1306116"/>
            <a:chOff x="3799" y="2064"/>
            <a:chExt cx="1433" cy="1136"/>
          </a:xfrm>
        </p:grpSpPr>
        <p:grpSp>
          <p:nvGrpSpPr>
            <p:cNvPr id="166922" name="Group 6"/>
            <p:cNvGrpSpPr>
              <a:grpSpLocks/>
            </p:cNvGrpSpPr>
            <p:nvPr/>
          </p:nvGrpSpPr>
          <p:grpSpPr bwMode="auto">
            <a:xfrm>
              <a:off x="4080" y="2064"/>
              <a:ext cx="1152" cy="1136"/>
              <a:chOff x="144" y="144"/>
              <a:chExt cx="1152" cy="1136"/>
            </a:xfrm>
          </p:grpSpPr>
          <p:sp>
            <p:nvSpPr>
              <p:cNvPr id="166924" name="Rectangle 7"/>
              <p:cNvSpPr>
                <a:spLocks noChangeArrowheads="1"/>
              </p:cNvSpPr>
              <p:nvPr/>
            </p:nvSpPr>
            <p:spPr bwMode="auto">
              <a:xfrm>
                <a:off x="912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6925" name="Rectangle 8"/>
              <p:cNvSpPr>
                <a:spLocks noChangeArrowheads="1"/>
              </p:cNvSpPr>
              <p:nvPr/>
            </p:nvSpPr>
            <p:spPr bwMode="auto">
              <a:xfrm>
                <a:off x="528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6926" name="Rectangle 9"/>
              <p:cNvSpPr>
                <a:spLocks noChangeArrowheads="1"/>
              </p:cNvSpPr>
              <p:nvPr/>
            </p:nvSpPr>
            <p:spPr bwMode="auto">
              <a:xfrm>
                <a:off x="144" y="901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6927" name="Rectangle 10"/>
              <p:cNvSpPr>
                <a:spLocks noChangeArrowheads="1"/>
              </p:cNvSpPr>
              <p:nvPr/>
            </p:nvSpPr>
            <p:spPr bwMode="auto">
              <a:xfrm>
                <a:off x="912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6928" name="Rectangle 11"/>
              <p:cNvSpPr>
                <a:spLocks noChangeArrowheads="1"/>
              </p:cNvSpPr>
              <p:nvPr/>
            </p:nvSpPr>
            <p:spPr bwMode="auto">
              <a:xfrm>
                <a:off x="528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6929" name="Rectangle 12"/>
              <p:cNvSpPr>
                <a:spLocks noChangeArrowheads="1"/>
              </p:cNvSpPr>
              <p:nvPr/>
            </p:nvSpPr>
            <p:spPr bwMode="auto">
              <a:xfrm>
                <a:off x="144" y="523"/>
                <a:ext cx="384" cy="378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6930" name="Rectangle 13"/>
              <p:cNvSpPr>
                <a:spLocks noChangeArrowheads="1"/>
              </p:cNvSpPr>
              <p:nvPr/>
            </p:nvSpPr>
            <p:spPr bwMode="auto">
              <a:xfrm>
                <a:off x="912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6931" name="Rectangle 14"/>
              <p:cNvSpPr>
                <a:spLocks noChangeArrowheads="1"/>
              </p:cNvSpPr>
              <p:nvPr/>
            </p:nvSpPr>
            <p:spPr bwMode="auto">
              <a:xfrm>
                <a:off x="528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6932" name="Rectangle 15"/>
              <p:cNvSpPr>
                <a:spLocks noChangeArrowheads="1"/>
              </p:cNvSpPr>
              <p:nvPr/>
            </p:nvSpPr>
            <p:spPr bwMode="auto">
              <a:xfrm>
                <a:off x="144" y="144"/>
                <a:ext cx="384" cy="379"/>
              </a:xfrm>
              <a:prstGeom prst="rect">
                <a:avLst/>
              </a:pr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 anchor="ctr" anchorCtr="1"/>
              <a:lstStyle>
                <a:lvl1pPr>
                  <a:lnSpc>
                    <a:spcPct val="90000"/>
                  </a:lnSpc>
                  <a:spcBef>
                    <a:spcPct val="50000"/>
                  </a:spcBef>
                  <a:buChar char="•"/>
                  <a:defRPr sz="2400">
                    <a:solidFill>
                      <a:schemeClr val="tx1"/>
                    </a:solidFill>
                    <a:latin typeface="Gill Sans" charset="0"/>
                  </a:defRPr>
                </a:lvl1pPr>
                <a:lvl2pPr marL="742950" indent="-285750">
                  <a:lnSpc>
                    <a:spcPct val="90000"/>
                  </a:lnSpc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Gill Sans" charset="0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ct val="20000"/>
                  </a:spcBef>
                  <a:buChar char="•"/>
                  <a:defRPr>
                    <a:solidFill>
                      <a:schemeClr val="tx1"/>
                    </a:solidFill>
                    <a:latin typeface="Gill Sans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Gill Sans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>
                    <a:solidFill>
                      <a:schemeClr val="tx1"/>
                    </a:solidFill>
                    <a:latin typeface="Gill Sans" charset="0"/>
                  </a:defRPr>
                </a:lvl9pPr>
              </a:lstStyle>
              <a:p>
                <a:pPr>
                  <a:lnSpc>
                    <a:spcPct val="100000"/>
                  </a:lnSpc>
                  <a:spcBef>
                    <a:spcPct val="20000"/>
                  </a:spcBef>
                  <a:buFontTx/>
                  <a:buNone/>
                </a:pPr>
                <a:r>
                  <a:rPr lang="en-US" altLang="en-US">
                    <a:latin typeface="Arial" pitchFamily="34" charset="0"/>
                  </a:rPr>
                  <a:t>1</a:t>
                </a:r>
              </a:p>
            </p:txBody>
          </p:sp>
          <p:sp>
            <p:nvSpPr>
              <p:cNvPr id="166933" name="Line 16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6934" name="Line 17"/>
              <p:cNvSpPr>
                <a:spLocks noChangeShapeType="1"/>
              </p:cNvSpPr>
              <p:nvPr/>
            </p:nvSpPr>
            <p:spPr bwMode="auto">
              <a:xfrm>
                <a:off x="144" y="523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6935" name="Line 18"/>
              <p:cNvSpPr>
                <a:spLocks noChangeShapeType="1"/>
              </p:cNvSpPr>
              <p:nvPr/>
            </p:nvSpPr>
            <p:spPr bwMode="auto">
              <a:xfrm>
                <a:off x="144" y="901"/>
                <a:ext cx="1152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6936" name="Line 19"/>
              <p:cNvSpPr>
                <a:spLocks noChangeShapeType="1"/>
              </p:cNvSpPr>
              <p:nvPr/>
            </p:nvSpPr>
            <p:spPr bwMode="auto">
              <a:xfrm>
                <a:off x="144" y="1280"/>
                <a:ext cx="1152" cy="0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6937" name="Line 20"/>
              <p:cNvSpPr>
                <a:spLocks noChangeShapeType="1"/>
              </p:cNvSpPr>
              <p:nvPr/>
            </p:nvSpPr>
            <p:spPr bwMode="auto">
              <a:xfrm>
                <a:off x="144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6938" name="Line 21"/>
              <p:cNvSpPr>
                <a:spLocks noChangeShapeType="1"/>
              </p:cNvSpPr>
              <p:nvPr/>
            </p:nvSpPr>
            <p:spPr bwMode="auto">
              <a:xfrm>
                <a:off x="528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6939" name="Line 22"/>
              <p:cNvSpPr>
                <a:spLocks noChangeShapeType="1"/>
              </p:cNvSpPr>
              <p:nvPr/>
            </p:nvSpPr>
            <p:spPr bwMode="auto">
              <a:xfrm>
                <a:off x="912" y="144"/>
                <a:ext cx="0" cy="11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  <p:sp>
            <p:nvSpPr>
              <p:cNvPr id="166940" name="Line 23"/>
              <p:cNvSpPr>
                <a:spLocks noChangeShapeType="1"/>
              </p:cNvSpPr>
              <p:nvPr/>
            </p:nvSpPr>
            <p:spPr bwMode="auto">
              <a:xfrm>
                <a:off x="1296" y="144"/>
                <a:ext cx="0" cy="1136"/>
              </a:xfrm>
              <a:prstGeom prst="line">
                <a:avLst/>
              </a:prstGeom>
              <a:noFill/>
              <a:ln w="28575" cap="sq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 anchor="ctr" anchorCtr="1"/>
              <a:lstStyle/>
              <a:p>
                <a:endParaRPr lang="en-US"/>
              </a:p>
            </p:txBody>
          </p:sp>
        </p:grpSp>
        <p:pic>
          <p:nvPicPr>
            <p:cNvPr id="166923" name="Picture 24" descr="txp_fig"/>
            <p:cNvPicPr>
              <a:picLocks noChangeAspect="1" noChangeArrowheads="1"/>
            </p:cNvPicPr>
            <p:nvPr>
              <p:custDataLst>
                <p:tags r:id="rId1"/>
              </p:custDataLst>
            </p:nvPr>
          </p:nvPicPr>
          <p:blipFill>
            <a:blip r:embed="rId5" cstate="screen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9" y="2352"/>
              <a:ext cx="192" cy="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2534" name="Picture 2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77001" y="2000250"/>
            <a:ext cx="1857375" cy="140017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5" name="Text Box 26"/>
          <p:cNvSpPr txBox="1">
            <a:spLocks noChangeArrowheads="1"/>
          </p:cNvSpPr>
          <p:nvPr/>
        </p:nvSpPr>
        <p:spPr bwMode="auto">
          <a:xfrm>
            <a:off x="6227764" y="3494485"/>
            <a:ext cx="24590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latin typeface="Times" pitchFamily="18" charset="0"/>
              </a:rPr>
              <a:t>Blur (with a mean filter)</a:t>
            </a:r>
          </a:p>
        </p:txBody>
      </p:sp>
      <p:sp>
        <p:nvSpPr>
          <p:cNvPr id="166920" name="Text Box 27"/>
          <p:cNvSpPr txBox="1">
            <a:spLocks noChangeArrowheads="1"/>
          </p:cNvSpPr>
          <p:nvPr/>
        </p:nvSpPr>
        <p:spPr bwMode="auto">
          <a:xfrm>
            <a:off x="7467601" y="4914900"/>
            <a:ext cx="134568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 dirty="0">
                <a:latin typeface="Calibri" pitchFamily="34" charset="0"/>
              </a:rPr>
              <a:t>Source: D. Lowe</a:t>
            </a: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5680076" y="2228850"/>
            <a:ext cx="56778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6000">
                <a:latin typeface="Calibri" pitchFamily="34" charset="0"/>
                <a:cs typeface="Times New Roman" pitchFamily="18" charset="0"/>
              </a:rPr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100732301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5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/>
              <a:t>Practice with linear filters</a:t>
            </a:r>
          </a:p>
        </p:txBody>
      </p:sp>
      <p:grpSp>
        <p:nvGrpSpPr>
          <p:cNvPr id="167939" name="Group 3"/>
          <p:cNvGrpSpPr>
            <a:grpSpLocks/>
          </p:cNvGrpSpPr>
          <p:nvPr/>
        </p:nvGrpSpPr>
        <p:grpSpPr bwMode="auto">
          <a:xfrm>
            <a:off x="3886200" y="2228850"/>
            <a:ext cx="1225550" cy="971550"/>
            <a:chOff x="144" y="144"/>
            <a:chExt cx="1152" cy="1136"/>
          </a:xfrm>
        </p:grpSpPr>
        <p:sp>
          <p:nvSpPr>
            <p:cNvPr id="167944" name="Rectangle 4"/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7945" name="Rectangle 5"/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7946" name="Rectangle 6"/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7947" name="Rectangle 7"/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7948" name="Rectangle 8"/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1</a:t>
              </a:r>
            </a:p>
          </p:txBody>
        </p:sp>
        <p:sp>
          <p:nvSpPr>
            <p:cNvPr id="167949" name="Rectangle 9"/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7950" name="Rectangle 10"/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7951" name="Rectangle 11"/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7952" name="Rectangle 12"/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7953" name="Line 13"/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7954" name="Line 14"/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7955" name="Line 15"/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7956" name="Line 16"/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7957" name="Line 17"/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7958" name="Line 18"/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7959" name="Line 19"/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7960" name="Line 20"/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</p:grpSp>
      <p:sp>
        <p:nvSpPr>
          <p:cNvPr id="167940" name="Text Box 22"/>
          <p:cNvSpPr txBox="1">
            <a:spLocks noChangeArrowheads="1"/>
          </p:cNvSpPr>
          <p:nvPr/>
        </p:nvSpPr>
        <p:spPr bwMode="auto">
          <a:xfrm>
            <a:off x="1127126" y="3517106"/>
            <a:ext cx="12089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latin typeface="Times" pitchFamily="18" charset="0"/>
              </a:rPr>
              <a:t>Original</a:t>
            </a:r>
          </a:p>
        </p:txBody>
      </p:sp>
      <p:sp>
        <p:nvSpPr>
          <p:cNvPr id="167941" name="Text Box 23"/>
          <p:cNvSpPr txBox="1">
            <a:spLocks noChangeArrowheads="1"/>
          </p:cNvSpPr>
          <p:nvPr/>
        </p:nvSpPr>
        <p:spPr bwMode="auto">
          <a:xfrm>
            <a:off x="6858000" y="2228851"/>
            <a:ext cx="56938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6000" b="1">
                <a:latin typeface="Times" pitchFamily="18" charset="0"/>
              </a:rPr>
              <a:t>?</a:t>
            </a:r>
          </a:p>
        </p:txBody>
      </p:sp>
      <p:pic>
        <p:nvPicPr>
          <p:cNvPr id="167942" name="Picture 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1" y="2000251"/>
            <a:ext cx="1876425" cy="13930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7943" name="Text Box 25"/>
          <p:cNvSpPr txBox="1">
            <a:spLocks noChangeArrowheads="1"/>
          </p:cNvSpPr>
          <p:nvPr/>
        </p:nvSpPr>
        <p:spPr bwMode="auto">
          <a:xfrm>
            <a:off x="7467601" y="4914900"/>
            <a:ext cx="15087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Source: D. Lowe</a:t>
            </a:r>
          </a:p>
        </p:txBody>
      </p:sp>
    </p:spTree>
    <p:extLst>
      <p:ext uri="{BB962C8B-B14F-4D97-AF65-F5344CB8AC3E}">
        <p14:creationId xmlns:p14="http://schemas.microsoft.com/office/powerpoint/2010/main" val="24469080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/>
              <a:t>Practice with linear filters</a:t>
            </a:r>
          </a:p>
        </p:txBody>
      </p:sp>
      <p:grpSp>
        <p:nvGrpSpPr>
          <p:cNvPr id="168963" name="Group 3"/>
          <p:cNvGrpSpPr>
            <a:grpSpLocks/>
          </p:cNvGrpSpPr>
          <p:nvPr/>
        </p:nvGrpSpPr>
        <p:grpSpPr bwMode="auto">
          <a:xfrm>
            <a:off x="3886200" y="2228850"/>
            <a:ext cx="1225550" cy="971550"/>
            <a:chOff x="144" y="144"/>
            <a:chExt cx="1152" cy="1136"/>
          </a:xfrm>
        </p:grpSpPr>
        <p:sp>
          <p:nvSpPr>
            <p:cNvPr id="168969" name="Rectangle 4"/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8970" name="Rectangle 5"/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8971" name="Rectangle 6"/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8972" name="Rectangle 7"/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8973" name="Rectangle 8"/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1</a:t>
              </a:r>
            </a:p>
          </p:txBody>
        </p:sp>
        <p:sp>
          <p:nvSpPr>
            <p:cNvPr id="168974" name="Rectangle 9"/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8975" name="Rectangle 10"/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8976" name="Rectangle 11"/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8977" name="Rectangle 12"/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8978" name="Line 13"/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8979" name="Line 14"/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8980" name="Line 15"/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8981" name="Line 16"/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8982" name="Line 17"/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8983" name="Line 18"/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8984" name="Line 19"/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68985" name="Line 20"/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</p:grpSp>
      <p:pic>
        <p:nvPicPr>
          <p:cNvPr id="168964" name="Picture 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8401" y="2000251"/>
            <a:ext cx="1876425" cy="13930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8965" name="Text Box 23"/>
          <p:cNvSpPr txBox="1">
            <a:spLocks noChangeArrowheads="1"/>
          </p:cNvSpPr>
          <p:nvPr/>
        </p:nvSpPr>
        <p:spPr bwMode="auto">
          <a:xfrm>
            <a:off x="1127126" y="3517106"/>
            <a:ext cx="12089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latin typeface="Times" pitchFamily="18" charset="0"/>
              </a:rPr>
              <a:t>Original</a:t>
            </a:r>
          </a:p>
        </p:txBody>
      </p:sp>
      <p:sp>
        <p:nvSpPr>
          <p:cNvPr id="168966" name="Text Box 24"/>
          <p:cNvSpPr txBox="1">
            <a:spLocks noChangeArrowheads="1"/>
          </p:cNvSpPr>
          <p:nvPr/>
        </p:nvSpPr>
        <p:spPr bwMode="auto">
          <a:xfrm>
            <a:off x="6324600" y="3543300"/>
            <a:ext cx="21336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latin typeface="Times" pitchFamily="18" charset="0"/>
              </a:rPr>
              <a:t>Filtered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latin typeface="Times" pitchFamily="18" charset="0"/>
              </a:rPr>
              <a:t>(no change)</a:t>
            </a:r>
          </a:p>
        </p:txBody>
      </p:sp>
      <p:pic>
        <p:nvPicPr>
          <p:cNvPr id="168967" name="Picture 2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1" y="2000251"/>
            <a:ext cx="1876425" cy="13930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8968" name="Text Box 26"/>
          <p:cNvSpPr txBox="1">
            <a:spLocks noChangeArrowheads="1"/>
          </p:cNvSpPr>
          <p:nvPr/>
        </p:nvSpPr>
        <p:spPr bwMode="auto">
          <a:xfrm>
            <a:off x="7467601" y="4914900"/>
            <a:ext cx="15087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Source: D. Lowe</a:t>
            </a:r>
          </a:p>
        </p:txBody>
      </p:sp>
    </p:spTree>
    <p:extLst>
      <p:ext uri="{BB962C8B-B14F-4D97-AF65-F5344CB8AC3E}">
        <p14:creationId xmlns:p14="http://schemas.microsoft.com/office/powerpoint/2010/main" val="974850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/>
              <a:t>Practice with linear filters</a:t>
            </a:r>
          </a:p>
        </p:txBody>
      </p:sp>
      <p:pic>
        <p:nvPicPr>
          <p:cNvPr id="169987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1" y="2000251"/>
            <a:ext cx="1876425" cy="13930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9988" name="Text Box 22"/>
          <p:cNvSpPr txBox="1">
            <a:spLocks noChangeArrowheads="1"/>
          </p:cNvSpPr>
          <p:nvPr/>
        </p:nvSpPr>
        <p:spPr bwMode="auto">
          <a:xfrm>
            <a:off x="1127126" y="3517106"/>
            <a:ext cx="12089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latin typeface="Times" pitchFamily="18" charset="0"/>
              </a:rPr>
              <a:t>Original</a:t>
            </a:r>
          </a:p>
        </p:txBody>
      </p:sp>
      <p:sp>
        <p:nvSpPr>
          <p:cNvPr id="169989" name="Text Box 23"/>
          <p:cNvSpPr txBox="1">
            <a:spLocks noChangeArrowheads="1"/>
          </p:cNvSpPr>
          <p:nvPr/>
        </p:nvSpPr>
        <p:spPr bwMode="auto">
          <a:xfrm>
            <a:off x="6858000" y="2228851"/>
            <a:ext cx="56938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6000" b="1">
                <a:latin typeface="Times" pitchFamily="18" charset="0"/>
              </a:rPr>
              <a:t>?</a:t>
            </a:r>
          </a:p>
        </p:txBody>
      </p:sp>
      <p:sp>
        <p:nvSpPr>
          <p:cNvPr id="169990" name="Text Box 24"/>
          <p:cNvSpPr txBox="1">
            <a:spLocks noChangeArrowheads="1"/>
          </p:cNvSpPr>
          <p:nvPr/>
        </p:nvSpPr>
        <p:spPr bwMode="auto">
          <a:xfrm>
            <a:off x="7467601" y="4914900"/>
            <a:ext cx="15087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Source: D. Lowe</a:t>
            </a:r>
          </a:p>
        </p:txBody>
      </p:sp>
      <p:grpSp>
        <p:nvGrpSpPr>
          <p:cNvPr id="169991" name="Group 3"/>
          <p:cNvGrpSpPr>
            <a:grpSpLocks/>
          </p:cNvGrpSpPr>
          <p:nvPr/>
        </p:nvGrpSpPr>
        <p:grpSpPr bwMode="auto">
          <a:xfrm>
            <a:off x="3886200" y="2228850"/>
            <a:ext cx="1225550" cy="971550"/>
            <a:chOff x="144" y="144"/>
            <a:chExt cx="1152" cy="1136"/>
          </a:xfrm>
        </p:grpSpPr>
        <p:sp>
          <p:nvSpPr>
            <p:cNvPr id="169992" name="Rectangle 4"/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9993" name="Rectangle 5"/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9994" name="Rectangle 6"/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9995" name="Rectangle 7"/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1</a:t>
              </a:r>
            </a:p>
          </p:txBody>
        </p:sp>
        <p:sp>
          <p:nvSpPr>
            <p:cNvPr id="169996" name="Rectangle 8"/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9997" name="Rectangle 9"/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9998" name="Rectangle 10"/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69999" name="Rectangle 11"/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70000" name="Rectangle 12"/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70001" name="Line 13"/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0002" name="Line 14"/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0003" name="Line 15"/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0004" name="Line 16"/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0005" name="Line 17"/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0006" name="Line 18"/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0007" name="Line 19"/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0008" name="Line 20"/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420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/>
              <a:t>Practice with linear filters</a:t>
            </a:r>
          </a:p>
        </p:txBody>
      </p:sp>
      <p:grpSp>
        <p:nvGrpSpPr>
          <p:cNvPr id="171011" name="Group 3"/>
          <p:cNvGrpSpPr>
            <a:grpSpLocks/>
          </p:cNvGrpSpPr>
          <p:nvPr/>
        </p:nvGrpSpPr>
        <p:grpSpPr bwMode="auto">
          <a:xfrm>
            <a:off x="3959221" y="1046307"/>
            <a:ext cx="1225550" cy="1161621"/>
            <a:chOff x="144" y="144"/>
            <a:chExt cx="1152" cy="1136"/>
          </a:xfrm>
        </p:grpSpPr>
        <p:sp>
          <p:nvSpPr>
            <p:cNvPr id="171018" name="Rectangle 4"/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71019" name="Rectangle 5"/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71020" name="Rectangle 6"/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71021" name="Rectangle 7"/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1</a:t>
              </a:r>
            </a:p>
          </p:txBody>
        </p:sp>
        <p:sp>
          <p:nvSpPr>
            <p:cNvPr id="171022" name="Rectangle 8"/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71023" name="Rectangle 9"/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71024" name="Rectangle 10"/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71025" name="Rectangle 11"/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71026" name="Rectangle 12"/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171027" name="Line 13"/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1028" name="Line 14"/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1029" name="Line 15"/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1030" name="Line 16"/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1031" name="Line 17"/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1032" name="Line 18"/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1033" name="Line 19"/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171034" name="Line 20"/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</p:grpSp>
      <p:pic>
        <p:nvPicPr>
          <p:cNvPr id="171012" name="Picture 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1" y="2000251"/>
            <a:ext cx="1876425" cy="13930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1013" name="Text Box 22"/>
          <p:cNvSpPr txBox="1">
            <a:spLocks noChangeArrowheads="1"/>
          </p:cNvSpPr>
          <p:nvPr/>
        </p:nvSpPr>
        <p:spPr bwMode="auto">
          <a:xfrm>
            <a:off x="1127126" y="3517106"/>
            <a:ext cx="12089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>
                <a:latin typeface="Times" pitchFamily="18" charset="0"/>
              </a:rPr>
              <a:t>Original</a:t>
            </a:r>
          </a:p>
        </p:txBody>
      </p:sp>
      <p:sp>
        <p:nvSpPr>
          <p:cNvPr id="171015" name="Rectangle 24"/>
          <p:cNvSpPr>
            <a:spLocks noChangeArrowheads="1"/>
          </p:cNvSpPr>
          <p:nvPr/>
        </p:nvSpPr>
        <p:spPr bwMode="auto">
          <a:xfrm>
            <a:off x="6477000" y="2000249"/>
            <a:ext cx="1905000" cy="140693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>
              <a:latin typeface="Arial" pitchFamily="34" charset="0"/>
            </a:endParaRPr>
          </a:p>
        </p:txBody>
      </p:sp>
      <p:sp>
        <p:nvSpPr>
          <p:cNvPr id="171016" name="Text Box 25"/>
          <p:cNvSpPr txBox="1">
            <a:spLocks noChangeArrowheads="1"/>
          </p:cNvSpPr>
          <p:nvPr/>
        </p:nvSpPr>
        <p:spPr bwMode="auto">
          <a:xfrm>
            <a:off x="6553200" y="3543300"/>
            <a:ext cx="172996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" pitchFamily="18" charset="0"/>
              </a:rPr>
              <a:t>Shifted right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latin typeface="Times" pitchFamily="18" charset="0"/>
              </a:rPr>
              <a:t>By 1 pixel</a:t>
            </a:r>
          </a:p>
        </p:txBody>
      </p:sp>
      <p:sp>
        <p:nvSpPr>
          <p:cNvPr id="171017" name="Text Box 26"/>
          <p:cNvSpPr txBox="1">
            <a:spLocks noChangeArrowheads="1"/>
          </p:cNvSpPr>
          <p:nvPr/>
        </p:nvSpPr>
        <p:spPr bwMode="auto">
          <a:xfrm>
            <a:off x="7467601" y="4914900"/>
            <a:ext cx="15087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400">
                <a:latin typeface="Arial" pitchFamily="34" charset="0"/>
              </a:rPr>
              <a:t>Source: D. Lowe</a:t>
            </a:r>
          </a:p>
        </p:txBody>
      </p:sp>
      <p:grpSp>
        <p:nvGrpSpPr>
          <p:cNvPr id="28" name="Group 3">
            <a:extLst>
              <a:ext uri="{FF2B5EF4-FFF2-40B4-BE49-F238E27FC236}">
                <a16:creationId xmlns:a16="http://schemas.microsoft.com/office/drawing/2014/main" id="{708C0E38-FDD1-4DB4-A141-613D470E52DB}"/>
              </a:ext>
            </a:extLst>
          </p:cNvPr>
          <p:cNvGrpSpPr>
            <a:grpSpLocks/>
          </p:cNvGrpSpPr>
          <p:nvPr/>
        </p:nvGrpSpPr>
        <p:grpSpPr bwMode="auto">
          <a:xfrm flipH="1">
            <a:off x="3959224" y="3133051"/>
            <a:ext cx="1225547" cy="1089628"/>
            <a:chOff x="144" y="144"/>
            <a:chExt cx="1152" cy="1136"/>
          </a:xfrm>
        </p:grpSpPr>
        <p:sp>
          <p:nvSpPr>
            <p:cNvPr id="29" name="Rectangle 4">
              <a:extLst>
                <a:ext uri="{FF2B5EF4-FFF2-40B4-BE49-F238E27FC236}">
                  <a16:creationId xmlns:a16="http://schemas.microsoft.com/office/drawing/2014/main" id="{5AE42C71-3795-4F10-9C78-E052845D28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30" name="Rectangle 5">
              <a:extLst>
                <a:ext uri="{FF2B5EF4-FFF2-40B4-BE49-F238E27FC236}">
                  <a16:creationId xmlns:a16="http://schemas.microsoft.com/office/drawing/2014/main" id="{7DD8B4C5-C063-4072-B43D-9D7E1DD8B9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31" name="Rectangle 6">
              <a:extLst>
                <a:ext uri="{FF2B5EF4-FFF2-40B4-BE49-F238E27FC236}">
                  <a16:creationId xmlns:a16="http://schemas.microsoft.com/office/drawing/2014/main" id="{6EB36A34-00BD-4770-9146-832024FF18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901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32" name="Rectangle 7">
              <a:extLst>
                <a:ext uri="{FF2B5EF4-FFF2-40B4-BE49-F238E27FC236}">
                  <a16:creationId xmlns:a16="http://schemas.microsoft.com/office/drawing/2014/main" id="{B84E5264-D3B8-407B-9168-6F31F08BE7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1</a:t>
              </a:r>
            </a:p>
          </p:txBody>
        </p:sp>
        <p:sp>
          <p:nvSpPr>
            <p:cNvPr id="33" name="Rectangle 8">
              <a:extLst>
                <a:ext uri="{FF2B5EF4-FFF2-40B4-BE49-F238E27FC236}">
                  <a16:creationId xmlns:a16="http://schemas.microsoft.com/office/drawing/2014/main" id="{668C0743-13D9-44C5-9B74-923A7758B7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34" name="Rectangle 9">
              <a:extLst>
                <a:ext uri="{FF2B5EF4-FFF2-40B4-BE49-F238E27FC236}">
                  <a16:creationId xmlns:a16="http://schemas.microsoft.com/office/drawing/2014/main" id="{C4E605C6-0BD0-4FFB-BDEA-B35054AB8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523"/>
              <a:ext cx="384" cy="378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35" name="Rectangle 10">
              <a:extLst>
                <a:ext uri="{FF2B5EF4-FFF2-40B4-BE49-F238E27FC236}">
                  <a16:creationId xmlns:a16="http://schemas.microsoft.com/office/drawing/2014/main" id="{95AD0D8C-1E31-4F62-87A8-A8331A8EF9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36" name="Rectangle 11">
              <a:extLst>
                <a:ext uri="{FF2B5EF4-FFF2-40B4-BE49-F238E27FC236}">
                  <a16:creationId xmlns:a16="http://schemas.microsoft.com/office/drawing/2014/main" id="{2618A8EB-3399-495B-ABEE-5C7180D607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8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37" name="Rectangle 12">
              <a:extLst>
                <a:ext uri="{FF2B5EF4-FFF2-40B4-BE49-F238E27FC236}">
                  <a16:creationId xmlns:a16="http://schemas.microsoft.com/office/drawing/2014/main" id="{B93C5017-5ADA-4C0A-A716-4A9706A665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" y="144"/>
              <a:ext cx="384" cy="379"/>
            </a:xfrm>
            <a:prstGeom prst="rect">
              <a:avLst/>
            </a:prstGeom>
            <a:solidFill>
              <a:srgbClr val="FFCC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 anchorCtr="1"/>
            <a:lstStyle>
              <a:lvl1pPr>
                <a:lnSpc>
                  <a:spcPct val="90000"/>
                </a:lnSpc>
                <a:spcBef>
                  <a:spcPct val="50000"/>
                </a:spcBef>
                <a:buChar char="•"/>
                <a:defRPr sz="2400">
                  <a:solidFill>
                    <a:schemeClr val="tx1"/>
                  </a:solidFill>
                  <a:latin typeface="Gill Sans" charset="0"/>
                </a:defRPr>
              </a:lvl1pPr>
              <a:lvl2pPr marL="742950" indent="-285750">
                <a:lnSpc>
                  <a:spcPct val="90000"/>
                </a:lnSpc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Gill Sans" charset="0"/>
                </a:defRPr>
              </a:lvl2pPr>
              <a:lvl3pPr marL="1143000" indent="-228600">
                <a:lnSpc>
                  <a:spcPct val="90000"/>
                </a:lnSpc>
                <a:spcBef>
                  <a:spcPct val="20000"/>
                </a:spcBef>
                <a:buChar char="•"/>
                <a:defRPr>
                  <a:solidFill>
                    <a:schemeClr val="tx1"/>
                  </a:solidFill>
                  <a:latin typeface="Gill Sans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Gill Sans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>
                  <a:solidFill>
                    <a:schemeClr val="tx1"/>
                  </a:solidFill>
                  <a:latin typeface="Gill Sans" charset="0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20000"/>
                </a:spcBef>
                <a:buFontTx/>
                <a:buNone/>
              </a:pPr>
              <a:r>
                <a:rPr lang="en-US" altLang="en-US">
                  <a:latin typeface="Arial" pitchFamily="34" charset="0"/>
                </a:rPr>
                <a:t>0</a:t>
              </a:r>
            </a:p>
          </p:txBody>
        </p:sp>
        <p:sp>
          <p:nvSpPr>
            <p:cNvPr id="38" name="Line 13">
              <a:extLst>
                <a:ext uri="{FF2B5EF4-FFF2-40B4-BE49-F238E27FC236}">
                  <a16:creationId xmlns:a16="http://schemas.microsoft.com/office/drawing/2014/main" id="{85B88956-540D-4301-99FA-4618F7D175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" y="144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39" name="Line 14">
              <a:extLst>
                <a:ext uri="{FF2B5EF4-FFF2-40B4-BE49-F238E27FC236}">
                  <a16:creationId xmlns:a16="http://schemas.microsoft.com/office/drawing/2014/main" id="{6044B6EE-BFE1-451B-9A47-364C61EAF1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" y="523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40" name="Line 15">
              <a:extLst>
                <a:ext uri="{FF2B5EF4-FFF2-40B4-BE49-F238E27FC236}">
                  <a16:creationId xmlns:a16="http://schemas.microsoft.com/office/drawing/2014/main" id="{D00C7FD5-9102-45D9-9FFA-F20268B6DE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" y="901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41" name="Line 16">
              <a:extLst>
                <a:ext uri="{FF2B5EF4-FFF2-40B4-BE49-F238E27FC236}">
                  <a16:creationId xmlns:a16="http://schemas.microsoft.com/office/drawing/2014/main" id="{E5500F58-257C-4C75-86D3-4FBE87F302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" y="1280"/>
              <a:ext cx="1152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42" name="Line 17">
              <a:extLst>
                <a:ext uri="{FF2B5EF4-FFF2-40B4-BE49-F238E27FC236}">
                  <a16:creationId xmlns:a16="http://schemas.microsoft.com/office/drawing/2014/main" id="{E108CE21-AE26-4303-A190-25F2EB391C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43" name="Line 18">
              <a:extLst>
                <a:ext uri="{FF2B5EF4-FFF2-40B4-BE49-F238E27FC236}">
                  <a16:creationId xmlns:a16="http://schemas.microsoft.com/office/drawing/2014/main" id="{98C593CE-DF08-4911-9EF9-FF59B58D1F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8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44" name="Line 19">
              <a:extLst>
                <a:ext uri="{FF2B5EF4-FFF2-40B4-BE49-F238E27FC236}">
                  <a16:creationId xmlns:a16="http://schemas.microsoft.com/office/drawing/2014/main" id="{6D488B9F-EED2-4745-9E96-C3DF47B14A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144"/>
              <a:ext cx="0" cy="11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  <p:sp>
          <p:nvSpPr>
            <p:cNvPr id="45" name="Line 20">
              <a:extLst>
                <a:ext uri="{FF2B5EF4-FFF2-40B4-BE49-F238E27FC236}">
                  <a16:creationId xmlns:a16="http://schemas.microsoft.com/office/drawing/2014/main" id="{7451B562-25EB-4DC5-9276-5F60190218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44"/>
              <a:ext cx="0" cy="1136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 anchor="ctr" anchorCtr="1"/>
            <a:lstStyle/>
            <a:p>
              <a:endParaRPr lang="en-US"/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A2963630-866B-4BE9-9F5A-BEADC5FC208A}"/>
              </a:ext>
            </a:extLst>
          </p:cNvPr>
          <p:cNvSpPr txBox="1"/>
          <p:nvPr/>
        </p:nvSpPr>
        <p:spPr>
          <a:xfrm>
            <a:off x="5281359" y="1394324"/>
            <a:ext cx="27350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Convolutional Filter Weights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1F6137D-3303-414F-9212-A91A67067065}"/>
              </a:ext>
            </a:extLst>
          </p:cNvPr>
          <p:cNvSpPr txBox="1"/>
          <p:nvPr/>
        </p:nvSpPr>
        <p:spPr>
          <a:xfrm>
            <a:off x="2901507" y="4310181"/>
            <a:ext cx="3340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Sliding Mask (Correlation) Weights</a:t>
            </a:r>
          </a:p>
        </p:txBody>
      </p:sp>
      <p:pic>
        <p:nvPicPr>
          <p:cNvPr id="48" name="Picture 21">
            <a:extLst>
              <a:ext uri="{FF2B5EF4-FFF2-40B4-BE49-F238E27FC236}">
                <a16:creationId xmlns:a16="http://schemas.microsoft.com/office/drawing/2014/main" id="{99BE8A32-3E92-441F-A7BC-B0B97D27A6D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805"/>
          <a:stretch/>
        </p:blipFill>
        <p:spPr bwMode="auto">
          <a:xfrm>
            <a:off x="6648882" y="2014154"/>
            <a:ext cx="1729962" cy="139303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636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Impulse response</a:t>
            </a:r>
          </a:p>
        </p:txBody>
      </p:sp>
      <p:sp>
        <p:nvSpPr>
          <p:cNvPr id="171013" name="Text Box 22"/>
          <p:cNvSpPr txBox="1">
            <a:spLocks noChangeArrowheads="1"/>
          </p:cNvSpPr>
          <p:nvPr/>
        </p:nvSpPr>
        <p:spPr bwMode="auto">
          <a:xfrm>
            <a:off x="424663" y="425981"/>
            <a:ext cx="10406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Image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963630-866B-4BE9-9F5A-BEADC5FC208A}"/>
              </a:ext>
            </a:extLst>
          </p:cNvPr>
          <p:cNvSpPr txBox="1"/>
          <p:nvPr/>
        </p:nvSpPr>
        <p:spPr>
          <a:xfrm>
            <a:off x="3788559" y="2988706"/>
            <a:ext cx="1646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Convolutional </a:t>
            </a:r>
          </a:p>
          <a:p>
            <a:r>
              <a:rPr lang="en-US" sz="1800" dirty="0"/>
              <a:t>Filter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1F6137D-3303-414F-9212-A91A67067065}"/>
              </a:ext>
            </a:extLst>
          </p:cNvPr>
          <p:cNvSpPr txBox="1"/>
          <p:nvPr/>
        </p:nvSpPr>
        <p:spPr>
          <a:xfrm>
            <a:off x="424663" y="3966918"/>
            <a:ext cx="74077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The impulse response (response to a single “1” pixel at the center of an image) </a:t>
            </a:r>
            <a:br>
              <a:rPr lang="en-US" sz="1600" dirty="0"/>
            </a:br>
            <a:r>
              <a:rPr lang="en-US" sz="1600" dirty="0"/>
              <a:t>should be a copy of the filter weights. True for convolution, not for correlation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EEF7866-7B1B-45E2-919A-ADC23B541F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112478"/>
              </p:ext>
            </p:extLst>
          </p:nvPr>
        </p:nvGraphicFramePr>
        <p:xfrm>
          <a:off x="424663" y="973802"/>
          <a:ext cx="2637033" cy="269824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76719">
                  <a:extLst>
                    <a:ext uri="{9D8B030D-6E8A-4147-A177-3AD203B41FA5}">
                      <a16:colId xmlns:a16="http://schemas.microsoft.com/office/drawing/2014/main" val="128850410"/>
                    </a:ext>
                  </a:extLst>
                </a:gridCol>
                <a:gridCol w="376719">
                  <a:extLst>
                    <a:ext uri="{9D8B030D-6E8A-4147-A177-3AD203B41FA5}">
                      <a16:colId xmlns:a16="http://schemas.microsoft.com/office/drawing/2014/main" val="3231624611"/>
                    </a:ext>
                  </a:extLst>
                </a:gridCol>
                <a:gridCol w="376719">
                  <a:extLst>
                    <a:ext uri="{9D8B030D-6E8A-4147-A177-3AD203B41FA5}">
                      <a16:colId xmlns:a16="http://schemas.microsoft.com/office/drawing/2014/main" val="4249811683"/>
                    </a:ext>
                  </a:extLst>
                </a:gridCol>
                <a:gridCol w="376719">
                  <a:extLst>
                    <a:ext uri="{9D8B030D-6E8A-4147-A177-3AD203B41FA5}">
                      <a16:colId xmlns:a16="http://schemas.microsoft.com/office/drawing/2014/main" val="2010311217"/>
                    </a:ext>
                  </a:extLst>
                </a:gridCol>
                <a:gridCol w="376719">
                  <a:extLst>
                    <a:ext uri="{9D8B030D-6E8A-4147-A177-3AD203B41FA5}">
                      <a16:colId xmlns:a16="http://schemas.microsoft.com/office/drawing/2014/main" val="607429464"/>
                    </a:ext>
                  </a:extLst>
                </a:gridCol>
                <a:gridCol w="376719">
                  <a:extLst>
                    <a:ext uri="{9D8B030D-6E8A-4147-A177-3AD203B41FA5}">
                      <a16:colId xmlns:a16="http://schemas.microsoft.com/office/drawing/2014/main" val="1461651779"/>
                    </a:ext>
                  </a:extLst>
                </a:gridCol>
                <a:gridCol w="376719">
                  <a:extLst>
                    <a:ext uri="{9D8B030D-6E8A-4147-A177-3AD203B41FA5}">
                      <a16:colId xmlns:a16="http://schemas.microsoft.com/office/drawing/2014/main" val="555819358"/>
                    </a:ext>
                  </a:extLst>
                </a:gridCol>
              </a:tblGrid>
              <a:tr h="38546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72436"/>
                  </a:ext>
                </a:extLst>
              </a:tr>
              <a:tr h="38546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874745"/>
                  </a:ext>
                </a:extLst>
              </a:tr>
              <a:tr h="38546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3034317"/>
                  </a:ext>
                </a:extLst>
              </a:tr>
              <a:tr h="38546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7661470"/>
                  </a:ext>
                </a:extLst>
              </a:tr>
              <a:tr h="38546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794148"/>
                  </a:ext>
                </a:extLst>
              </a:tr>
              <a:tr h="38546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119814"/>
                  </a:ext>
                </a:extLst>
              </a:tr>
              <a:tr h="38546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311834"/>
                  </a:ext>
                </a:extLst>
              </a:tr>
            </a:tbl>
          </a:graphicData>
        </a:graphic>
      </p:graphicFrame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AD303EF7-3D45-4E4F-9831-E62E5AF8BA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8830828"/>
              </p:ext>
            </p:extLst>
          </p:nvPr>
        </p:nvGraphicFramePr>
        <p:xfrm>
          <a:off x="3915000" y="1784099"/>
          <a:ext cx="1202757" cy="107764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00919">
                  <a:extLst>
                    <a:ext uri="{9D8B030D-6E8A-4147-A177-3AD203B41FA5}">
                      <a16:colId xmlns:a16="http://schemas.microsoft.com/office/drawing/2014/main" val="128850410"/>
                    </a:ext>
                  </a:extLst>
                </a:gridCol>
                <a:gridCol w="400919">
                  <a:extLst>
                    <a:ext uri="{9D8B030D-6E8A-4147-A177-3AD203B41FA5}">
                      <a16:colId xmlns:a16="http://schemas.microsoft.com/office/drawing/2014/main" val="3231624611"/>
                    </a:ext>
                  </a:extLst>
                </a:gridCol>
                <a:gridCol w="400919">
                  <a:extLst>
                    <a:ext uri="{9D8B030D-6E8A-4147-A177-3AD203B41FA5}">
                      <a16:colId xmlns:a16="http://schemas.microsoft.com/office/drawing/2014/main" val="1461651779"/>
                    </a:ext>
                  </a:extLst>
                </a:gridCol>
              </a:tblGrid>
              <a:tr h="35921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72436"/>
                  </a:ext>
                </a:extLst>
              </a:tr>
              <a:tr h="35921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119814"/>
                  </a:ext>
                </a:extLst>
              </a:tr>
              <a:tr h="35921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311834"/>
                  </a:ext>
                </a:extLst>
              </a:tr>
            </a:tbl>
          </a:graphicData>
        </a:graphic>
      </p:graphicFrame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55CD9644-8E29-46CE-8881-A50CA1B923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286726"/>
              </p:ext>
            </p:extLst>
          </p:nvPr>
        </p:nvGraphicFramePr>
        <p:xfrm>
          <a:off x="6429705" y="1405291"/>
          <a:ext cx="1841130" cy="19065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68226">
                  <a:extLst>
                    <a:ext uri="{9D8B030D-6E8A-4147-A177-3AD203B41FA5}">
                      <a16:colId xmlns:a16="http://schemas.microsoft.com/office/drawing/2014/main" val="3503242237"/>
                    </a:ext>
                  </a:extLst>
                </a:gridCol>
                <a:gridCol w="368226">
                  <a:extLst>
                    <a:ext uri="{9D8B030D-6E8A-4147-A177-3AD203B41FA5}">
                      <a16:colId xmlns:a16="http://schemas.microsoft.com/office/drawing/2014/main" val="128850410"/>
                    </a:ext>
                  </a:extLst>
                </a:gridCol>
                <a:gridCol w="368226">
                  <a:extLst>
                    <a:ext uri="{9D8B030D-6E8A-4147-A177-3AD203B41FA5}">
                      <a16:colId xmlns:a16="http://schemas.microsoft.com/office/drawing/2014/main" val="3231624611"/>
                    </a:ext>
                  </a:extLst>
                </a:gridCol>
                <a:gridCol w="368226">
                  <a:extLst>
                    <a:ext uri="{9D8B030D-6E8A-4147-A177-3AD203B41FA5}">
                      <a16:colId xmlns:a16="http://schemas.microsoft.com/office/drawing/2014/main" val="1461651779"/>
                    </a:ext>
                  </a:extLst>
                </a:gridCol>
                <a:gridCol w="368226">
                  <a:extLst>
                    <a:ext uri="{9D8B030D-6E8A-4147-A177-3AD203B41FA5}">
                      <a16:colId xmlns:a16="http://schemas.microsoft.com/office/drawing/2014/main" val="338617608"/>
                    </a:ext>
                  </a:extLst>
                </a:gridCol>
              </a:tblGrid>
              <a:tr h="3813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6687009"/>
                  </a:ext>
                </a:extLst>
              </a:tr>
              <a:tr h="3813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72436"/>
                  </a:ext>
                </a:extLst>
              </a:tr>
              <a:tr h="3813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119814"/>
                  </a:ext>
                </a:extLst>
              </a:tr>
              <a:tr h="3813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311834"/>
                  </a:ext>
                </a:extLst>
              </a:tr>
              <a:tr h="3813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58983"/>
                  </a:ext>
                </a:extLst>
              </a:tr>
            </a:tbl>
          </a:graphicData>
        </a:graphic>
      </p:graphicFrame>
      <p:sp>
        <p:nvSpPr>
          <p:cNvPr id="51" name="TextBox 50">
            <a:extLst>
              <a:ext uri="{FF2B5EF4-FFF2-40B4-BE49-F238E27FC236}">
                <a16:creationId xmlns:a16="http://schemas.microsoft.com/office/drawing/2014/main" id="{8B1DE28E-BA0F-4C3C-AC76-4665C7D24843}"/>
              </a:ext>
            </a:extLst>
          </p:cNvPr>
          <p:cNvSpPr txBox="1"/>
          <p:nvPr/>
        </p:nvSpPr>
        <p:spPr>
          <a:xfrm>
            <a:off x="6934155" y="345037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Output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47DAE0-DD38-4569-B84C-8C126A9E9932}"/>
              </a:ext>
            </a:extLst>
          </p:cNvPr>
          <p:cNvSpPr txBox="1"/>
          <p:nvPr/>
        </p:nvSpPr>
        <p:spPr>
          <a:xfrm>
            <a:off x="3293423" y="2097222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*</a:t>
            </a:r>
            <a:endParaRPr lang="en-US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4CAAA9-D693-434B-A5AA-4DD8D62CB768}"/>
              </a:ext>
            </a:extLst>
          </p:cNvPr>
          <p:cNvSpPr txBox="1"/>
          <p:nvPr/>
        </p:nvSpPr>
        <p:spPr>
          <a:xfrm>
            <a:off x="5576401" y="2060570"/>
            <a:ext cx="394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=</a:t>
            </a:r>
          </a:p>
        </p:txBody>
      </p:sp>
    </p:spTree>
    <p:extLst>
      <p:ext uri="{BB962C8B-B14F-4D97-AF65-F5344CB8AC3E}">
        <p14:creationId xmlns:p14="http://schemas.microsoft.com/office/powerpoint/2010/main" val="7418480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Impulse response</a:t>
            </a:r>
          </a:p>
        </p:txBody>
      </p:sp>
      <p:sp>
        <p:nvSpPr>
          <p:cNvPr id="171013" name="Text Box 22"/>
          <p:cNvSpPr txBox="1">
            <a:spLocks noChangeArrowheads="1"/>
          </p:cNvSpPr>
          <p:nvPr/>
        </p:nvSpPr>
        <p:spPr bwMode="auto">
          <a:xfrm>
            <a:off x="424663" y="425981"/>
            <a:ext cx="10406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ct val="50000"/>
              </a:spcBef>
              <a:buChar char="•"/>
              <a:defRPr sz="2400">
                <a:solidFill>
                  <a:schemeClr val="tx1"/>
                </a:solidFill>
                <a:latin typeface="Gill Sans" charset="0"/>
              </a:defRPr>
            </a:lvl1pPr>
            <a:lvl2pPr marL="742950" indent="-285750">
              <a:lnSpc>
                <a:spcPct val="90000"/>
              </a:lnSpc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ill Sans" charset="0"/>
              </a:defRPr>
            </a:lvl2pPr>
            <a:lvl3pPr marL="1143000" indent="-228600">
              <a:lnSpc>
                <a:spcPct val="90000"/>
              </a:lnSpc>
              <a:spcBef>
                <a:spcPct val="20000"/>
              </a:spcBef>
              <a:buChar char="•"/>
              <a:defRPr>
                <a:solidFill>
                  <a:schemeClr val="tx1"/>
                </a:solidFill>
                <a:latin typeface="Gill Sans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Gill Sans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Gill Sans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Gill Sans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Image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963630-866B-4BE9-9F5A-BEADC5FC208A}"/>
              </a:ext>
            </a:extLst>
          </p:cNvPr>
          <p:cNvSpPr txBox="1"/>
          <p:nvPr/>
        </p:nvSpPr>
        <p:spPr>
          <a:xfrm>
            <a:off x="5147758" y="870604"/>
            <a:ext cx="1646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Convolutional </a:t>
            </a:r>
          </a:p>
          <a:p>
            <a:r>
              <a:rPr lang="en-US" sz="1800" dirty="0"/>
              <a:t>Filter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1F6137D-3303-414F-9212-A91A67067065}"/>
              </a:ext>
            </a:extLst>
          </p:cNvPr>
          <p:cNvSpPr txBox="1"/>
          <p:nvPr/>
        </p:nvSpPr>
        <p:spPr>
          <a:xfrm>
            <a:off x="3303661" y="3831322"/>
            <a:ext cx="25426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Sliding (Correlation) Mask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EEF7866-7B1B-45E2-919A-ADC23B541FE9}"/>
              </a:ext>
            </a:extLst>
          </p:cNvPr>
          <p:cNvGraphicFramePr>
            <a:graphicFrameLocks noGrp="1"/>
          </p:cNvGraphicFramePr>
          <p:nvPr/>
        </p:nvGraphicFramePr>
        <p:xfrm>
          <a:off x="424663" y="973802"/>
          <a:ext cx="2637033" cy="2698241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76719">
                  <a:extLst>
                    <a:ext uri="{9D8B030D-6E8A-4147-A177-3AD203B41FA5}">
                      <a16:colId xmlns:a16="http://schemas.microsoft.com/office/drawing/2014/main" val="128850410"/>
                    </a:ext>
                  </a:extLst>
                </a:gridCol>
                <a:gridCol w="376719">
                  <a:extLst>
                    <a:ext uri="{9D8B030D-6E8A-4147-A177-3AD203B41FA5}">
                      <a16:colId xmlns:a16="http://schemas.microsoft.com/office/drawing/2014/main" val="3231624611"/>
                    </a:ext>
                  </a:extLst>
                </a:gridCol>
                <a:gridCol w="376719">
                  <a:extLst>
                    <a:ext uri="{9D8B030D-6E8A-4147-A177-3AD203B41FA5}">
                      <a16:colId xmlns:a16="http://schemas.microsoft.com/office/drawing/2014/main" val="4249811683"/>
                    </a:ext>
                  </a:extLst>
                </a:gridCol>
                <a:gridCol w="376719">
                  <a:extLst>
                    <a:ext uri="{9D8B030D-6E8A-4147-A177-3AD203B41FA5}">
                      <a16:colId xmlns:a16="http://schemas.microsoft.com/office/drawing/2014/main" val="2010311217"/>
                    </a:ext>
                  </a:extLst>
                </a:gridCol>
                <a:gridCol w="376719">
                  <a:extLst>
                    <a:ext uri="{9D8B030D-6E8A-4147-A177-3AD203B41FA5}">
                      <a16:colId xmlns:a16="http://schemas.microsoft.com/office/drawing/2014/main" val="607429464"/>
                    </a:ext>
                  </a:extLst>
                </a:gridCol>
                <a:gridCol w="376719">
                  <a:extLst>
                    <a:ext uri="{9D8B030D-6E8A-4147-A177-3AD203B41FA5}">
                      <a16:colId xmlns:a16="http://schemas.microsoft.com/office/drawing/2014/main" val="1461651779"/>
                    </a:ext>
                  </a:extLst>
                </a:gridCol>
                <a:gridCol w="376719">
                  <a:extLst>
                    <a:ext uri="{9D8B030D-6E8A-4147-A177-3AD203B41FA5}">
                      <a16:colId xmlns:a16="http://schemas.microsoft.com/office/drawing/2014/main" val="555819358"/>
                    </a:ext>
                  </a:extLst>
                </a:gridCol>
              </a:tblGrid>
              <a:tr h="38546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72436"/>
                  </a:ext>
                </a:extLst>
              </a:tr>
              <a:tr h="38546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874745"/>
                  </a:ext>
                </a:extLst>
              </a:tr>
              <a:tr h="38546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3034317"/>
                  </a:ext>
                </a:extLst>
              </a:tr>
              <a:tr h="38546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7661470"/>
                  </a:ext>
                </a:extLst>
              </a:tr>
              <a:tr h="38546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4794148"/>
                  </a:ext>
                </a:extLst>
              </a:tr>
              <a:tr h="38546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119814"/>
                  </a:ext>
                </a:extLst>
              </a:tr>
              <a:tr h="385463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311834"/>
                  </a:ext>
                </a:extLst>
              </a:tr>
            </a:tbl>
          </a:graphicData>
        </a:graphic>
      </p:graphicFrame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AD303EF7-3D45-4E4F-9831-E62E5AF8BA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5975950"/>
              </p:ext>
            </p:extLst>
          </p:nvPr>
        </p:nvGraphicFramePr>
        <p:xfrm>
          <a:off x="3853732" y="973624"/>
          <a:ext cx="1202757" cy="107764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00919">
                  <a:extLst>
                    <a:ext uri="{9D8B030D-6E8A-4147-A177-3AD203B41FA5}">
                      <a16:colId xmlns:a16="http://schemas.microsoft.com/office/drawing/2014/main" val="128850410"/>
                    </a:ext>
                  </a:extLst>
                </a:gridCol>
                <a:gridCol w="400919">
                  <a:extLst>
                    <a:ext uri="{9D8B030D-6E8A-4147-A177-3AD203B41FA5}">
                      <a16:colId xmlns:a16="http://schemas.microsoft.com/office/drawing/2014/main" val="3231624611"/>
                    </a:ext>
                  </a:extLst>
                </a:gridCol>
                <a:gridCol w="400919">
                  <a:extLst>
                    <a:ext uri="{9D8B030D-6E8A-4147-A177-3AD203B41FA5}">
                      <a16:colId xmlns:a16="http://schemas.microsoft.com/office/drawing/2014/main" val="1461651779"/>
                    </a:ext>
                  </a:extLst>
                </a:gridCol>
              </a:tblGrid>
              <a:tr h="35921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72436"/>
                  </a:ext>
                </a:extLst>
              </a:tr>
              <a:tr h="35921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119814"/>
                  </a:ext>
                </a:extLst>
              </a:tr>
              <a:tr h="35921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311834"/>
                  </a:ext>
                </a:extLst>
              </a:tr>
            </a:tbl>
          </a:graphicData>
        </a:graphic>
      </p:graphicFrame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55CD9644-8E29-46CE-8881-A50CA1B923C5}"/>
              </a:ext>
            </a:extLst>
          </p:cNvPr>
          <p:cNvGraphicFramePr>
            <a:graphicFrameLocks noGrp="1"/>
          </p:cNvGraphicFramePr>
          <p:nvPr/>
        </p:nvGraphicFramePr>
        <p:xfrm>
          <a:off x="6429705" y="1405291"/>
          <a:ext cx="1841130" cy="19065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68226">
                  <a:extLst>
                    <a:ext uri="{9D8B030D-6E8A-4147-A177-3AD203B41FA5}">
                      <a16:colId xmlns:a16="http://schemas.microsoft.com/office/drawing/2014/main" val="3503242237"/>
                    </a:ext>
                  </a:extLst>
                </a:gridCol>
                <a:gridCol w="368226">
                  <a:extLst>
                    <a:ext uri="{9D8B030D-6E8A-4147-A177-3AD203B41FA5}">
                      <a16:colId xmlns:a16="http://schemas.microsoft.com/office/drawing/2014/main" val="128850410"/>
                    </a:ext>
                  </a:extLst>
                </a:gridCol>
                <a:gridCol w="368226">
                  <a:extLst>
                    <a:ext uri="{9D8B030D-6E8A-4147-A177-3AD203B41FA5}">
                      <a16:colId xmlns:a16="http://schemas.microsoft.com/office/drawing/2014/main" val="3231624611"/>
                    </a:ext>
                  </a:extLst>
                </a:gridCol>
                <a:gridCol w="368226">
                  <a:extLst>
                    <a:ext uri="{9D8B030D-6E8A-4147-A177-3AD203B41FA5}">
                      <a16:colId xmlns:a16="http://schemas.microsoft.com/office/drawing/2014/main" val="1461651779"/>
                    </a:ext>
                  </a:extLst>
                </a:gridCol>
                <a:gridCol w="368226">
                  <a:extLst>
                    <a:ext uri="{9D8B030D-6E8A-4147-A177-3AD203B41FA5}">
                      <a16:colId xmlns:a16="http://schemas.microsoft.com/office/drawing/2014/main" val="338617608"/>
                    </a:ext>
                  </a:extLst>
                </a:gridCol>
              </a:tblGrid>
              <a:tr h="3813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6687009"/>
                  </a:ext>
                </a:extLst>
              </a:tr>
              <a:tr h="3813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72436"/>
                  </a:ext>
                </a:extLst>
              </a:tr>
              <a:tr h="3813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119814"/>
                  </a:ext>
                </a:extLst>
              </a:tr>
              <a:tr h="3813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311834"/>
                  </a:ext>
                </a:extLst>
              </a:tr>
              <a:tr h="38131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58983"/>
                  </a:ext>
                </a:extLst>
              </a:tr>
            </a:tbl>
          </a:graphicData>
        </a:graphic>
      </p:graphicFrame>
      <p:sp>
        <p:nvSpPr>
          <p:cNvPr id="51" name="TextBox 50">
            <a:extLst>
              <a:ext uri="{FF2B5EF4-FFF2-40B4-BE49-F238E27FC236}">
                <a16:creationId xmlns:a16="http://schemas.microsoft.com/office/drawing/2014/main" id="{8B1DE28E-BA0F-4C3C-AC76-4665C7D24843}"/>
              </a:ext>
            </a:extLst>
          </p:cNvPr>
          <p:cNvSpPr txBox="1"/>
          <p:nvPr/>
        </p:nvSpPr>
        <p:spPr>
          <a:xfrm>
            <a:off x="6934155" y="345037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Output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47DAE0-DD38-4569-B84C-8C126A9E9932}"/>
              </a:ext>
            </a:extLst>
          </p:cNvPr>
          <p:cNvSpPr txBox="1"/>
          <p:nvPr/>
        </p:nvSpPr>
        <p:spPr>
          <a:xfrm>
            <a:off x="3262789" y="1338277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*</a:t>
            </a:r>
            <a:endParaRPr lang="en-US" sz="3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4CAAA9-D693-434B-A5AA-4DD8D62CB768}"/>
              </a:ext>
            </a:extLst>
          </p:cNvPr>
          <p:cNvSpPr txBox="1"/>
          <p:nvPr/>
        </p:nvSpPr>
        <p:spPr>
          <a:xfrm>
            <a:off x="5576401" y="2060570"/>
            <a:ext cx="3946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=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E6C1E50B-36F1-4EB1-BD64-6FE6D61A9B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9748579"/>
              </p:ext>
            </p:extLst>
          </p:nvPr>
        </p:nvGraphicFramePr>
        <p:xfrm>
          <a:off x="3851406" y="2604486"/>
          <a:ext cx="1202757" cy="107764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00919">
                  <a:extLst>
                    <a:ext uri="{9D8B030D-6E8A-4147-A177-3AD203B41FA5}">
                      <a16:colId xmlns:a16="http://schemas.microsoft.com/office/drawing/2014/main" val="128850410"/>
                    </a:ext>
                  </a:extLst>
                </a:gridCol>
                <a:gridCol w="400919">
                  <a:extLst>
                    <a:ext uri="{9D8B030D-6E8A-4147-A177-3AD203B41FA5}">
                      <a16:colId xmlns:a16="http://schemas.microsoft.com/office/drawing/2014/main" val="3231624611"/>
                    </a:ext>
                  </a:extLst>
                </a:gridCol>
                <a:gridCol w="400919">
                  <a:extLst>
                    <a:ext uri="{9D8B030D-6E8A-4147-A177-3AD203B41FA5}">
                      <a16:colId xmlns:a16="http://schemas.microsoft.com/office/drawing/2014/main" val="1461651779"/>
                    </a:ext>
                  </a:extLst>
                </a:gridCol>
              </a:tblGrid>
              <a:tr h="35921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172436"/>
                  </a:ext>
                </a:extLst>
              </a:tr>
              <a:tr h="35921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3119814"/>
                  </a:ext>
                </a:extLst>
              </a:tr>
              <a:tr h="35921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3118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3141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867328" cy="6858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dirty="0"/>
              <a:t>Can you match the texture to the response?</a:t>
            </a:r>
          </a:p>
        </p:txBody>
      </p:sp>
      <p:pic>
        <p:nvPicPr>
          <p:cNvPr id="66563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2171702"/>
            <a:ext cx="4724400" cy="644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4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5" y="1028700"/>
            <a:ext cx="4741863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5" name="Picture 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2171700"/>
            <a:ext cx="19304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6" name="TextBox 6"/>
          <p:cNvSpPr txBox="1">
            <a:spLocks noChangeArrowheads="1"/>
          </p:cNvSpPr>
          <p:nvPr/>
        </p:nvSpPr>
        <p:spPr bwMode="auto">
          <a:xfrm>
            <a:off x="1447800" y="4637485"/>
            <a:ext cx="2590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prstClr val="black"/>
                </a:solidFill>
                <a:ea typeface="+mn-ea"/>
              </a:rPr>
              <a:t>Mean abs responses</a:t>
            </a:r>
          </a:p>
        </p:txBody>
      </p:sp>
      <p:pic>
        <p:nvPicPr>
          <p:cNvPr id="66567" name="Picture 3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3086100"/>
            <a:ext cx="4749800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8" name="Picture 4" descr="C:\Documents and Settings\Derek Hoiem\My Documents\Classes\Spring10 - Computer Vision\figs6\T01_0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3429002"/>
            <a:ext cx="1981200" cy="111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9" name="Picture 5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963" y="3943350"/>
            <a:ext cx="4811712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70" name="Picture 6" descr="C:\Documents and Settings\Derek Hoiem\My Documents\Classes\Spring10 - Computer Vision\figs6\T09_0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914400"/>
            <a:ext cx="1930400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71" name="TextBox 10"/>
          <p:cNvSpPr txBox="1">
            <a:spLocks noChangeArrowheads="1"/>
          </p:cNvSpPr>
          <p:nvPr/>
        </p:nvSpPr>
        <p:spPr bwMode="auto">
          <a:xfrm>
            <a:off x="1234008" y="685800"/>
            <a:ext cx="25908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800">
                <a:solidFill>
                  <a:prstClr val="black"/>
                </a:solidFill>
                <a:ea typeface="+mn-ea"/>
              </a:rPr>
              <a:t>Filters</a:t>
            </a:r>
          </a:p>
        </p:txBody>
      </p:sp>
      <p:sp>
        <p:nvSpPr>
          <p:cNvPr id="66572" name="TextBox 11"/>
          <p:cNvSpPr txBox="1">
            <a:spLocks noChangeArrowheads="1"/>
          </p:cNvSpPr>
          <p:nvPr/>
        </p:nvSpPr>
        <p:spPr bwMode="auto">
          <a:xfrm>
            <a:off x="6248400" y="914400"/>
            <a:ext cx="3385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prstClr val="black"/>
                </a:solidFill>
                <a:ea typeface="+mn-ea"/>
              </a:rPr>
              <a:t>A</a:t>
            </a:r>
          </a:p>
        </p:txBody>
      </p:sp>
      <p:sp>
        <p:nvSpPr>
          <p:cNvPr id="66573" name="TextBox 12"/>
          <p:cNvSpPr txBox="1">
            <a:spLocks noChangeArrowheads="1"/>
          </p:cNvSpPr>
          <p:nvPr/>
        </p:nvSpPr>
        <p:spPr bwMode="auto">
          <a:xfrm>
            <a:off x="6248400" y="2114550"/>
            <a:ext cx="33855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prstClr val="black"/>
                </a:solidFill>
                <a:ea typeface="+mn-ea"/>
              </a:rPr>
              <a:t>B</a:t>
            </a:r>
          </a:p>
        </p:txBody>
      </p:sp>
      <p:sp>
        <p:nvSpPr>
          <p:cNvPr id="66574" name="TextBox 13"/>
          <p:cNvSpPr txBox="1">
            <a:spLocks noChangeArrowheads="1"/>
          </p:cNvSpPr>
          <p:nvPr/>
        </p:nvSpPr>
        <p:spPr bwMode="auto">
          <a:xfrm>
            <a:off x="6248400" y="3429000"/>
            <a:ext cx="3513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prstClr val="black"/>
                </a:solidFill>
                <a:ea typeface="+mn-ea"/>
              </a:rPr>
              <a:t>C</a:t>
            </a:r>
          </a:p>
        </p:txBody>
      </p:sp>
      <p:sp>
        <p:nvSpPr>
          <p:cNvPr id="66575" name="TextBox 14"/>
          <p:cNvSpPr txBox="1">
            <a:spLocks noChangeArrowheads="1"/>
          </p:cNvSpPr>
          <p:nvPr/>
        </p:nvSpPr>
        <p:spPr bwMode="auto">
          <a:xfrm>
            <a:off x="76200" y="228600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prstClr val="black"/>
                </a:solidFill>
                <a:ea typeface="+mn-ea"/>
              </a:rPr>
              <a:t>1</a:t>
            </a:r>
          </a:p>
        </p:txBody>
      </p:sp>
      <p:sp>
        <p:nvSpPr>
          <p:cNvPr id="66576" name="TextBox 15"/>
          <p:cNvSpPr txBox="1">
            <a:spLocks noChangeArrowheads="1"/>
          </p:cNvSpPr>
          <p:nvPr/>
        </p:nvSpPr>
        <p:spPr bwMode="auto">
          <a:xfrm>
            <a:off x="76200" y="320040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prstClr val="black"/>
                </a:solidFill>
                <a:ea typeface="+mn-ea"/>
              </a:rPr>
              <a:t>2</a:t>
            </a:r>
          </a:p>
        </p:txBody>
      </p:sp>
      <p:sp>
        <p:nvSpPr>
          <p:cNvPr id="66577" name="TextBox 16"/>
          <p:cNvSpPr txBox="1">
            <a:spLocks noChangeArrowheads="1"/>
          </p:cNvSpPr>
          <p:nvPr/>
        </p:nvSpPr>
        <p:spPr bwMode="auto">
          <a:xfrm>
            <a:off x="0" y="4229100"/>
            <a:ext cx="3129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>
                <a:solidFill>
                  <a:prstClr val="black"/>
                </a:solidFill>
                <a:ea typeface="+mn-ea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2734248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255E2C-BA20-47A1-8F5B-54F6E75C05F2}" type="slidenum">
              <a:rPr>
                <a:solidFill>
                  <a:prstClr val="black"/>
                </a:solidFill>
              </a:rPr>
              <a:pPr/>
              <a:t>21</a:t>
            </a:fld>
            <a:endParaRPr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7029" y="57565"/>
            <a:ext cx="6327661" cy="590712"/>
          </a:xfrm>
          <a:prstGeom prst="rect">
            <a:avLst/>
          </a:prstGeom>
          <a:noFill/>
          <a:ln>
            <a:noFill/>
          </a:ln>
        </p:spPr>
        <p:txBody>
          <a:bodyPr vert="horz" wrap="squar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0080"/>
                </a:solidFill>
                <a:latin typeface="Helvetica Neue" panose="020B0604020202020204" charset="0"/>
                <a:ea typeface="DejaVu Sans" pitchFamily="2"/>
                <a:cs typeface="DejaVu Sans" pitchFamily="2"/>
              </a:rPr>
              <a:t>Locally Connected Layers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53942" y="535487"/>
            <a:ext cx="4123312" cy="452133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4615814" y="2333047"/>
            <a:ext cx="2854330" cy="1263332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Example: 200x200 image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               40K hidden units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               Filter size: 10x10</a:t>
            </a:r>
            <a:b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</a:b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               </a:t>
            </a: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  <a:sym typeface="Wingdings" panose="05000000000000000000" pitchFamily="2" charset="2"/>
              </a:rPr>
              <a:t> </a:t>
            </a: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4</a:t>
            </a:r>
            <a:r>
              <a:rPr lang="en-US" sz="1900" dirty="0">
                <a:solidFill>
                  <a:srgbClr val="000000"/>
                </a:solidFill>
                <a:latin typeface="FreeSans" pitchFamily="34"/>
                <a:ea typeface="DejaVu Sans" pitchFamily="2"/>
                <a:cs typeface="DejaVu Sans" pitchFamily="2"/>
              </a:rPr>
              <a:t>M parameters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7824165" y="4841246"/>
            <a:ext cx="1302286" cy="289908"/>
            <a:chOff x="8625599" y="7115399"/>
            <a:chExt cx="1435680" cy="426093"/>
          </a:xfrm>
        </p:grpSpPr>
        <p:sp>
          <p:nvSpPr>
            <p:cNvPr id="6" name="TextBox 5"/>
            <p:cNvSpPr txBox="1"/>
            <p:nvPr/>
          </p:nvSpPr>
          <p:spPr>
            <a:xfrm>
              <a:off x="8625599" y="7115399"/>
              <a:ext cx="1097477" cy="42609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/>
            <a:p>
              <a:pPr defTabSz="739780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>
                  <a:solidFill>
                    <a:prstClr val="black"/>
                  </a:solidFill>
                  <a:latin typeface="Nice" pitchFamily="50"/>
                  <a:ea typeface="DejaVu Sans" pitchFamily="2"/>
                  <a:cs typeface="DejaVu Sans" pitchFamily="2"/>
                </a:rPr>
                <a:t>Ranzato</a:t>
              </a: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screen">
              <a:lum/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695519" y="7122599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TextBox 7"/>
          <p:cNvSpPr txBox="1"/>
          <p:nvPr/>
        </p:nvSpPr>
        <p:spPr>
          <a:xfrm>
            <a:off x="3913720" y="4183573"/>
            <a:ext cx="5360722" cy="633801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b="1" dirty="0">
                <a:solidFill>
                  <a:srgbClr val="FF0000"/>
                </a:solidFill>
                <a:latin typeface="FreeSans" pitchFamily="34"/>
                <a:ea typeface="DejaVu Sans" pitchFamily="2"/>
                <a:cs typeface="DejaVu Sans" pitchFamily="2"/>
              </a:rPr>
              <a:t>Note: </a:t>
            </a: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This parameterization is good when 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input image is registered (e.g., face recognition).</a:t>
            </a:r>
          </a:p>
        </p:txBody>
      </p:sp>
    </p:spTree>
    <p:extLst>
      <p:ext uri="{BB962C8B-B14F-4D97-AF65-F5344CB8AC3E}">
        <p14:creationId xmlns:p14="http://schemas.microsoft.com/office/powerpoint/2010/main" val="21828522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DA153F-434D-48E8-BBD9-B2A86EB8ECCC}" type="slidenum">
              <a:rPr>
                <a:solidFill>
                  <a:prstClr val="black"/>
                </a:solidFill>
              </a:rPr>
              <a:pPr/>
              <a:t>22</a:t>
            </a:fld>
            <a:endParaRPr>
              <a:solidFill>
                <a:prstClr val="black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17600" y="609824"/>
            <a:ext cx="4192735" cy="452133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4436042" y="699554"/>
            <a:ext cx="4456307" cy="633801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b="1" dirty="0">
                <a:solidFill>
                  <a:srgbClr val="FF0000"/>
                </a:solidFill>
                <a:latin typeface="FreeSans" pitchFamily="34"/>
                <a:ea typeface="DejaVu Sans" pitchFamily="2"/>
                <a:cs typeface="DejaVu Sans" pitchFamily="2"/>
              </a:rPr>
              <a:t>STATIONARITY? </a:t>
            </a:r>
            <a:r>
              <a:rPr lang="en-US" sz="1900" dirty="0">
                <a:solidFill>
                  <a:srgbClr val="000000"/>
                </a:solidFill>
                <a:latin typeface="FreeSans" pitchFamily="34"/>
                <a:ea typeface="DejaVu Sans" pitchFamily="2"/>
                <a:cs typeface="DejaVu Sans" pitchFamily="2"/>
              </a:rPr>
              <a:t>Statistics is similar at 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srgbClr val="000000"/>
                </a:solidFill>
                <a:latin typeface="FreeSans" pitchFamily="34"/>
                <a:ea typeface="DejaVu Sans" pitchFamily="2"/>
                <a:cs typeface="DejaVu Sans" pitchFamily="2"/>
              </a:rPr>
              <a:t>different locations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824165" y="4841246"/>
            <a:ext cx="1302286" cy="289908"/>
            <a:chOff x="8625599" y="7115399"/>
            <a:chExt cx="1435680" cy="426093"/>
          </a:xfrm>
        </p:grpSpPr>
        <p:sp>
          <p:nvSpPr>
            <p:cNvPr id="5" name="TextBox 4"/>
            <p:cNvSpPr txBox="1"/>
            <p:nvPr/>
          </p:nvSpPr>
          <p:spPr>
            <a:xfrm>
              <a:off x="8625599" y="7115399"/>
              <a:ext cx="1097477" cy="42609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/>
            <a:p>
              <a:pPr defTabSz="739780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>
                  <a:solidFill>
                    <a:prstClr val="black"/>
                  </a:solidFill>
                  <a:latin typeface="Nice" pitchFamily="50"/>
                  <a:ea typeface="DejaVu Sans" pitchFamily="2"/>
                  <a:cs typeface="DejaVu Sans" pitchFamily="2"/>
                </a:rPr>
                <a:t>Ranzato</a:t>
              </a: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screen">
              <a:lum/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695519" y="7122599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TextBox 7"/>
          <p:cNvSpPr txBox="1"/>
          <p:nvPr/>
        </p:nvSpPr>
        <p:spPr>
          <a:xfrm>
            <a:off x="290286" y="57565"/>
            <a:ext cx="5967865" cy="574490"/>
          </a:xfrm>
          <a:prstGeom prst="rect">
            <a:avLst/>
          </a:prstGeom>
          <a:noFill/>
          <a:ln>
            <a:noFill/>
          </a:ln>
        </p:spPr>
        <p:txBody>
          <a:bodyPr vert="horz" wrap="squar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0080"/>
                </a:solidFill>
                <a:latin typeface="FreeSans" pitchFamily="34"/>
                <a:ea typeface="DejaVu Sans" pitchFamily="2"/>
                <a:cs typeface="DejaVu Sans" pitchFamily="2"/>
              </a:rPr>
              <a:t>Locally Connected Layers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15814" y="2333047"/>
            <a:ext cx="2854330" cy="1263332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Example: 200x200 image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               40K hidden units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               Filter size: 10x10 </a:t>
            </a:r>
            <a:b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</a:b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               </a:t>
            </a: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  <a:sym typeface="Wingdings" panose="05000000000000000000" pitchFamily="2" charset="2"/>
              </a:rPr>
              <a:t> </a:t>
            </a: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4</a:t>
            </a:r>
            <a:r>
              <a:rPr lang="en-US" sz="1900" dirty="0">
                <a:solidFill>
                  <a:srgbClr val="000000"/>
                </a:solidFill>
                <a:latin typeface="FreeSans" pitchFamily="34"/>
                <a:ea typeface="DejaVu Sans" pitchFamily="2"/>
                <a:cs typeface="DejaVu Sans" pitchFamily="2"/>
              </a:rPr>
              <a:t>M parameters</a:t>
            </a:r>
          </a:p>
        </p:txBody>
      </p:sp>
    </p:spTree>
    <p:extLst>
      <p:ext uri="{BB962C8B-B14F-4D97-AF65-F5344CB8AC3E}">
        <p14:creationId xmlns:p14="http://schemas.microsoft.com/office/powerpoint/2010/main" val="218815609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F736C-2834-4741-88D0-5F18556CB079}" type="slidenum">
              <a:rPr>
                <a:solidFill>
                  <a:prstClr val="black"/>
                </a:solidFill>
              </a:rPr>
              <a:pPr/>
              <a:t>23</a:t>
            </a:fld>
            <a:endParaRPr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1714" y="5"/>
            <a:ext cx="5729175" cy="590712"/>
          </a:xfrm>
          <a:prstGeom prst="rect">
            <a:avLst/>
          </a:prstGeom>
          <a:noFill/>
          <a:ln>
            <a:noFill/>
          </a:ln>
        </p:spPr>
        <p:txBody>
          <a:bodyPr vert="horz" wrap="squar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0080"/>
                </a:solidFill>
                <a:latin typeface="Helvetica Neue" panose="020B0604020202020204" charset="0"/>
                <a:ea typeface="DejaVu Sans" pitchFamily="2"/>
                <a:cs typeface="DejaVu Sans" pitchFamily="2"/>
              </a:rPr>
              <a:t>Convolutional Layer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64343" y="597666"/>
            <a:ext cx="3447144" cy="4510553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3812494" y="2835175"/>
            <a:ext cx="4537996" cy="965879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srgbClr val="2D2D8A"/>
                </a:solidFill>
                <a:latin typeface="FreeSans" pitchFamily="34"/>
                <a:ea typeface="DejaVu Sans" pitchFamily="2"/>
                <a:cs typeface="DejaVu Sans" pitchFamily="2"/>
              </a:rPr>
              <a:t>Share the same parameters</a:t>
            </a: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across different 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locations (assuming input is stationary):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srgbClr val="FF0000"/>
                </a:solidFill>
                <a:latin typeface="FreeSans" pitchFamily="34"/>
                <a:ea typeface="DejaVu Sans" pitchFamily="2"/>
                <a:cs typeface="DejaVu Sans" pitchFamily="2"/>
              </a:rPr>
              <a:t>Convolutions with learned kernels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7824165" y="4841246"/>
            <a:ext cx="1302286" cy="289908"/>
            <a:chOff x="8625599" y="7115399"/>
            <a:chExt cx="1435680" cy="426093"/>
          </a:xfrm>
        </p:grpSpPr>
        <p:sp>
          <p:nvSpPr>
            <p:cNvPr id="6" name="TextBox 5"/>
            <p:cNvSpPr txBox="1"/>
            <p:nvPr/>
          </p:nvSpPr>
          <p:spPr>
            <a:xfrm>
              <a:off x="8625599" y="7115399"/>
              <a:ext cx="1097477" cy="42609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/>
            <a:p>
              <a:pPr defTabSz="739780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>
                  <a:solidFill>
                    <a:prstClr val="black"/>
                  </a:solidFill>
                  <a:latin typeface="Nice" pitchFamily="50"/>
                  <a:ea typeface="DejaVu Sans" pitchFamily="2"/>
                  <a:cs typeface="DejaVu Sans" pitchFamily="2"/>
                </a:rPr>
                <a:t>Ranzato</a:t>
              </a: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screen">
              <a:lum/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695519" y="7122599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5065450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FF965A-A87C-4674-B968-3C1BC419594C}" type="slidenum">
              <a:rPr>
                <a:solidFill>
                  <a:prstClr val="black"/>
                </a:solidFill>
              </a:rPr>
              <a:pPr/>
              <a:t>24</a:t>
            </a:fld>
            <a:endParaRPr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445162" y="1028264"/>
            <a:ext cx="3519192" cy="486453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b="1" u="sng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Learn</a:t>
            </a:r>
            <a:r>
              <a:rPr lang="en-US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</a:t>
            </a:r>
            <a:r>
              <a:rPr lang="en-US" dirty="0">
                <a:solidFill>
                  <a:srgbClr val="FF0000"/>
                </a:solidFill>
                <a:latin typeface="FreeSans" pitchFamily="34"/>
                <a:ea typeface="DejaVu Sans" pitchFamily="2"/>
                <a:cs typeface="DejaVu Sans" pitchFamily="2"/>
              </a:rPr>
              <a:t>multiple filters.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18316" y="2246100"/>
            <a:ext cx="2830542" cy="1503719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E.g.: 200x200 image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       100 Filters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       Filter size: 10x10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	   </a:t>
            </a:r>
            <a:r>
              <a:rPr lang="en-US" sz="1900">
                <a:solidFill>
                  <a:srgbClr val="000000"/>
                </a:solidFill>
                <a:latin typeface="FreeSans" pitchFamily="34"/>
                <a:ea typeface="DejaVu Sans" pitchFamily="2"/>
                <a:cs typeface="DejaVu Sans" pitchFamily="2"/>
              </a:rPr>
              <a:t>10K parameters</a:t>
            </a: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600">
              <a:solidFill>
                <a:srgbClr val="000000"/>
              </a:solidFill>
              <a:latin typeface="FreeSans" pitchFamily="34"/>
              <a:ea typeface="DejaVu Sans" pitchFamily="2"/>
              <a:cs typeface="DejaVu Sans" pitchFamily="2"/>
            </a:endParaRPr>
          </a:p>
          <a:p>
            <a:pPr defTabSz="739780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FreeSans" pitchFamily="34"/>
              <a:ea typeface="DejaVu Sans" pitchFamily="2"/>
              <a:cs typeface="DejaVu Sans" pitchFamily="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31257" y="597911"/>
            <a:ext cx="3513906" cy="451055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 4"/>
          <p:cNvGrpSpPr/>
          <p:nvPr/>
        </p:nvGrpSpPr>
        <p:grpSpPr>
          <a:xfrm>
            <a:off x="7824165" y="4841246"/>
            <a:ext cx="1302286" cy="289908"/>
            <a:chOff x="8625599" y="7115399"/>
            <a:chExt cx="1435680" cy="426093"/>
          </a:xfrm>
        </p:grpSpPr>
        <p:sp>
          <p:nvSpPr>
            <p:cNvPr id="6" name="TextBox 5"/>
            <p:cNvSpPr txBox="1"/>
            <p:nvPr/>
          </p:nvSpPr>
          <p:spPr>
            <a:xfrm>
              <a:off x="8625599" y="7115399"/>
              <a:ext cx="1097477" cy="42609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/>
            <a:p>
              <a:pPr defTabSz="739780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>
                  <a:solidFill>
                    <a:prstClr val="black"/>
                  </a:solidFill>
                  <a:latin typeface="Nice" pitchFamily="50"/>
                  <a:ea typeface="DejaVu Sans" pitchFamily="2"/>
                  <a:cs typeface="DejaVu Sans" pitchFamily="2"/>
                </a:rPr>
                <a:t>Ranzato</a:t>
              </a: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screen">
              <a:lum/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695519" y="7122599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8" name="TextBox 7"/>
          <p:cNvSpPr txBox="1"/>
          <p:nvPr/>
        </p:nvSpPr>
        <p:spPr>
          <a:xfrm>
            <a:off x="2526063" y="122473"/>
            <a:ext cx="4091335" cy="545379"/>
          </a:xfrm>
          <a:prstGeom prst="rect">
            <a:avLst/>
          </a:prstGeom>
          <a:noFill/>
          <a:ln>
            <a:noFill/>
          </a:ln>
        </p:spPr>
        <p:txBody>
          <a:bodyPr vert="horz" wrap="none" lIns="72814" tIns="36404" rIns="72814" bIns="36404" compatLnSpc="0">
            <a:spAutoFit/>
          </a:bodyPr>
          <a:lstStyle/>
          <a:p>
            <a:pPr algn="ctr" defTabSz="73978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200" b="1">
                <a:solidFill>
                  <a:srgbClr val="000080"/>
                </a:solidFill>
                <a:latin typeface="FreeSans" pitchFamily="34"/>
                <a:ea typeface="DejaVu Sans" pitchFamily="2"/>
                <a:cs typeface="DejaVu Sans" pitchFamily="2"/>
              </a:rPr>
              <a:t>Convolutional Layer</a:t>
            </a:r>
          </a:p>
        </p:txBody>
      </p:sp>
      <p:pic>
        <p:nvPicPr>
          <p:cNvPr id="10" name="Shape 699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6355" y="3508193"/>
            <a:ext cx="1342200" cy="15945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892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/>
          <p:nvPr/>
        </p:nvSpPr>
        <p:spPr>
          <a:xfrm>
            <a:off x="1066450" y="1425762"/>
            <a:ext cx="956400" cy="27579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38" name="Shape 138"/>
          <p:cNvSpPr txBox="1"/>
          <p:nvPr/>
        </p:nvSpPr>
        <p:spPr>
          <a:xfrm>
            <a:off x="1602875" y="3725762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139" name="Shape 139"/>
          <p:cNvSpPr txBox="1"/>
          <p:nvPr/>
        </p:nvSpPr>
        <p:spPr>
          <a:xfrm>
            <a:off x="2022850" y="2184487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140" name="Shape 140"/>
          <p:cNvSpPr txBox="1"/>
          <p:nvPr/>
        </p:nvSpPr>
        <p:spPr>
          <a:xfrm>
            <a:off x="1008462" y="4117394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</p:txBody>
      </p:sp>
      <p:sp>
        <p:nvSpPr>
          <p:cNvPr id="141" name="Shape 141"/>
          <p:cNvSpPr txBox="1"/>
          <p:nvPr/>
        </p:nvSpPr>
        <p:spPr>
          <a:xfrm>
            <a:off x="0" y="0"/>
            <a:ext cx="7701900" cy="656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6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Convolution Layer</a:t>
            </a:r>
          </a:p>
        </p:txBody>
      </p:sp>
      <p:sp>
        <p:nvSpPr>
          <p:cNvPr id="142" name="Shape 142"/>
          <p:cNvSpPr txBox="1"/>
          <p:nvPr/>
        </p:nvSpPr>
        <p:spPr>
          <a:xfrm>
            <a:off x="751225" y="844012"/>
            <a:ext cx="3350100" cy="474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32x32x3 image</a:t>
            </a:r>
          </a:p>
        </p:txBody>
      </p:sp>
      <p:sp>
        <p:nvSpPr>
          <p:cNvPr id="143" name="Shape 143"/>
          <p:cNvSpPr txBox="1"/>
          <p:nvPr/>
        </p:nvSpPr>
        <p:spPr>
          <a:xfrm>
            <a:off x="2018375" y="3683300"/>
            <a:ext cx="2016899" cy="12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width</a:t>
            </a:r>
          </a:p>
        </p:txBody>
      </p:sp>
      <p:sp>
        <p:nvSpPr>
          <p:cNvPr id="144" name="Shape 144"/>
          <p:cNvSpPr txBox="1"/>
          <p:nvPr/>
        </p:nvSpPr>
        <p:spPr>
          <a:xfrm>
            <a:off x="2438350" y="2167873"/>
            <a:ext cx="2016899" cy="12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height</a:t>
            </a:r>
          </a:p>
        </p:txBody>
      </p:sp>
      <p:sp>
        <p:nvSpPr>
          <p:cNvPr id="145" name="Shape 145"/>
          <p:cNvSpPr txBox="1"/>
          <p:nvPr/>
        </p:nvSpPr>
        <p:spPr>
          <a:xfrm>
            <a:off x="1305400" y="4103741"/>
            <a:ext cx="4407299" cy="12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1800" kern="0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D</a:t>
            </a:r>
            <a:r>
              <a:rPr lang="en" sz="1800" kern="0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epth (</a:t>
            </a:r>
            <a:r>
              <a:rPr lang="en-US" sz="1800" kern="0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color)</a:t>
            </a:r>
            <a:endParaRPr lang="en" sz="1800" kern="0" dirty="0">
              <a:solidFill>
                <a:srgbClr val="0000FF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7883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/>
        </p:nvSpPr>
        <p:spPr>
          <a:xfrm>
            <a:off x="1066450" y="1425762"/>
            <a:ext cx="956400" cy="27579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2" name="Shape 152"/>
          <p:cNvSpPr txBox="1"/>
          <p:nvPr/>
        </p:nvSpPr>
        <p:spPr>
          <a:xfrm>
            <a:off x="1602875" y="3725762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153" name="Shape 153"/>
          <p:cNvSpPr txBox="1"/>
          <p:nvPr/>
        </p:nvSpPr>
        <p:spPr>
          <a:xfrm>
            <a:off x="2022850" y="2184487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154" name="Shape 154"/>
          <p:cNvSpPr txBox="1"/>
          <p:nvPr/>
        </p:nvSpPr>
        <p:spPr>
          <a:xfrm>
            <a:off x="1008462" y="4117394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</p:txBody>
      </p:sp>
      <p:sp>
        <p:nvSpPr>
          <p:cNvPr id="155" name="Shape 155"/>
          <p:cNvSpPr txBox="1"/>
          <p:nvPr/>
        </p:nvSpPr>
        <p:spPr>
          <a:xfrm>
            <a:off x="0" y="0"/>
            <a:ext cx="7701900" cy="656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6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Convolution Layer</a:t>
            </a:r>
          </a:p>
        </p:txBody>
      </p:sp>
      <p:sp>
        <p:nvSpPr>
          <p:cNvPr id="156" name="Shape 156"/>
          <p:cNvSpPr/>
          <p:nvPr/>
        </p:nvSpPr>
        <p:spPr>
          <a:xfrm>
            <a:off x="4145900" y="2304737"/>
            <a:ext cx="282299" cy="813899"/>
          </a:xfrm>
          <a:prstGeom prst="cube">
            <a:avLst>
              <a:gd name="adj" fmla="val 53382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7" name="Shape 157"/>
          <p:cNvSpPr txBox="1"/>
          <p:nvPr/>
        </p:nvSpPr>
        <p:spPr>
          <a:xfrm>
            <a:off x="3920100" y="1625087"/>
            <a:ext cx="2115600" cy="352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5x5x3 filter</a:t>
            </a:r>
          </a:p>
        </p:txBody>
      </p:sp>
      <p:sp>
        <p:nvSpPr>
          <p:cNvPr id="158" name="Shape 158"/>
          <p:cNvSpPr txBox="1"/>
          <p:nvPr/>
        </p:nvSpPr>
        <p:spPr>
          <a:xfrm>
            <a:off x="751225" y="844012"/>
            <a:ext cx="3350100" cy="474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32x32x3 image</a:t>
            </a:r>
          </a:p>
        </p:txBody>
      </p:sp>
      <p:sp>
        <p:nvSpPr>
          <p:cNvPr id="159" name="Shape 159"/>
          <p:cNvSpPr txBox="1"/>
          <p:nvPr/>
        </p:nvSpPr>
        <p:spPr>
          <a:xfrm>
            <a:off x="5197800" y="2659450"/>
            <a:ext cx="3946200" cy="75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Convolve </a:t>
            </a: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the filter with the image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i.e. “slide over the image spatially, computing dot products”</a:t>
            </a:r>
          </a:p>
        </p:txBody>
      </p:sp>
    </p:spTree>
    <p:extLst>
      <p:ext uri="{BB962C8B-B14F-4D97-AF65-F5344CB8AC3E}">
        <p14:creationId xmlns:p14="http://schemas.microsoft.com/office/powerpoint/2010/main" val="977329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/>
          <p:nvPr/>
        </p:nvSpPr>
        <p:spPr>
          <a:xfrm>
            <a:off x="1066450" y="1425762"/>
            <a:ext cx="956400" cy="27579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66" name="Shape 166"/>
          <p:cNvSpPr txBox="1"/>
          <p:nvPr/>
        </p:nvSpPr>
        <p:spPr>
          <a:xfrm>
            <a:off x="1602875" y="3725762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167" name="Shape 167"/>
          <p:cNvSpPr txBox="1"/>
          <p:nvPr/>
        </p:nvSpPr>
        <p:spPr>
          <a:xfrm>
            <a:off x="2022850" y="2184487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168" name="Shape 168"/>
          <p:cNvSpPr txBox="1"/>
          <p:nvPr/>
        </p:nvSpPr>
        <p:spPr>
          <a:xfrm>
            <a:off x="1008462" y="4117394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</p:txBody>
      </p:sp>
      <p:sp>
        <p:nvSpPr>
          <p:cNvPr id="169" name="Shape 169"/>
          <p:cNvSpPr txBox="1"/>
          <p:nvPr/>
        </p:nvSpPr>
        <p:spPr>
          <a:xfrm>
            <a:off x="0" y="0"/>
            <a:ext cx="7701900" cy="656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6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Convolution Layer</a:t>
            </a:r>
          </a:p>
        </p:txBody>
      </p:sp>
      <p:sp>
        <p:nvSpPr>
          <p:cNvPr id="170" name="Shape 170"/>
          <p:cNvSpPr/>
          <p:nvPr/>
        </p:nvSpPr>
        <p:spPr>
          <a:xfrm>
            <a:off x="4145900" y="2304737"/>
            <a:ext cx="282299" cy="813899"/>
          </a:xfrm>
          <a:prstGeom prst="cube">
            <a:avLst>
              <a:gd name="adj" fmla="val 53382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71" name="Shape 171"/>
          <p:cNvSpPr txBox="1"/>
          <p:nvPr/>
        </p:nvSpPr>
        <p:spPr>
          <a:xfrm>
            <a:off x="3920100" y="1625087"/>
            <a:ext cx="2115600" cy="352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5x5x</a:t>
            </a:r>
            <a:r>
              <a:rPr lang="en" sz="2400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3</a:t>
            </a: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filter</a:t>
            </a:r>
          </a:p>
        </p:txBody>
      </p:sp>
      <p:sp>
        <p:nvSpPr>
          <p:cNvPr id="172" name="Shape 172"/>
          <p:cNvSpPr txBox="1"/>
          <p:nvPr/>
        </p:nvSpPr>
        <p:spPr>
          <a:xfrm>
            <a:off x="751225" y="844012"/>
            <a:ext cx="3350100" cy="474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32x32x</a:t>
            </a:r>
            <a:r>
              <a:rPr lang="en" sz="2400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3</a:t>
            </a: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image</a:t>
            </a:r>
          </a:p>
        </p:txBody>
      </p:sp>
      <p:sp>
        <p:nvSpPr>
          <p:cNvPr id="173" name="Shape 173"/>
          <p:cNvSpPr txBox="1"/>
          <p:nvPr/>
        </p:nvSpPr>
        <p:spPr>
          <a:xfrm>
            <a:off x="5197800" y="2659450"/>
            <a:ext cx="3946200" cy="759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Convolve </a:t>
            </a: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the filter with the image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i.e. “slide over the image spatially, computing dot products”</a:t>
            </a:r>
          </a:p>
        </p:txBody>
      </p:sp>
      <p:sp>
        <p:nvSpPr>
          <p:cNvPr id="174" name="Shape 174"/>
          <p:cNvSpPr txBox="1"/>
          <p:nvPr/>
        </p:nvSpPr>
        <p:spPr>
          <a:xfrm>
            <a:off x="4963525" y="276000"/>
            <a:ext cx="3283499" cy="5849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Filters always extend </a:t>
            </a:r>
            <a:r>
              <a:rPr lang="en-US" sz="1800" kern="0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to</a:t>
            </a:r>
            <a:r>
              <a:rPr lang="en" sz="1800" kern="0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 the full depth of the input volume</a:t>
            </a:r>
          </a:p>
        </p:txBody>
      </p:sp>
      <p:cxnSp>
        <p:nvCxnSpPr>
          <p:cNvPr id="175" name="Shape 175"/>
          <p:cNvCxnSpPr>
            <a:endCxn id="171" idx="0"/>
          </p:cNvCxnSpPr>
          <p:nvPr/>
        </p:nvCxnSpPr>
        <p:spPr>
          <a:xfrm flipH="1">
            <a:off x="4977900" y="1099187"/>
            <a:ext cx="589800" cy="525900"/>
          </a:xfrm>
          <a:prstGeom prst="straightConnector1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76" name="Shape 176"/>
          <p:cNvCxnSpPr/>
          <p:nvPr/>
        </p:nvCxnSpPr>
        <p:spPr>
          <a:xfrm flipH="1">
            <a:off x="2098750" y="728100"/>
            <a:ext cx="2583899" cy="228299"/>
          </a:xfrm>
          <a:prstGeom prst="straightConnector1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lg" len="lg"/>
            <a:tailEnd type="triangle" w="lg" len="lg"/>
          </a:ln>
        </p:spPr>
      </p:cxnSp>
    </p:spTree>
    <p:extLst>
      <p:ext uri="{BB962C8B-B14F-4D97-AF65-F5344CB8AC3E}">
        <p14:creationId xmlns:p14="http://schemas.microsoft.com/office/powerpoint/2010/main" val="16857281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1638400" y="2162850"/>
            <a:ext cx="282299" cy="813899"/>
          </a:xfrm>
          <a:prstGeom prst="cube">
            <a:avLst>
              <a:gd name="adj" fmla="val 53382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83" name="Shape 183"/>
          <p:cNvSpPr/>
          <p:nvPr/>
        </p:nvSpPr>
        <p:spPr>
          <a:xfrm>
            <a:off x="3234650" y="2428650"/>
            <a:ext cx="282299" cy="282299"/>
          </a:xfrm>
          <a:prstGeom prst="ellipse">
            <a:avLst/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184" name="Shape 184"/>
          <p:cNvCxnSpPr>
            <a:endCxn id="183" idx="2"/>
          </p:cNvCxnSpPr>
          <p:nvPr/>
        </p:nvCxnSpPr>
        <p:spPr>
          <a:xfrm rot="10800000" flipH="1">
            <a:off x="1745150" y="2569799"/>
            <a:ext cx="1489500" cy="399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85" name="Shape 185"/>
          <p:cNvCxnSpPr>
            <a:endCxn id="183" idx="2"/>
          </p:cNvCxnSpPr>
          <p:nvPr/>
        </p:nvCxnSpPr>
        <p:spPr>
          <a:xfrm>
            <a:off x="1764650" y="2332499"/>
            <a:ext cx="1470000" cy="2373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86" name="Shape 186"/>
          <p:cNvCxnSpPr>
            <a:endCxn id="183" idx="2"/>
          </p:cNvCxnSpPr>
          <p:nvPr/>
        </p:nvCxnSpPr>
        <p:spPr>
          <a:xfrm>
            <a:off x="1900850" y="2183099"/>
            <a:ext cx="1333800" cy="3867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187" name="Shape 187"/>
          <p:cNvCxnSpPr>
            <a:endCxn id="183" idx="2"/>
          </p:cNvCxnSpPr>
          <p:nvPr/>
        </p:nvCxnSpPr>
        <p:spPr>
          <a:xfrm rot="10800000" flipH="1">
            <a:off x="1926950" y="2569799"/>
            <a:ext cx="1307700" cy="249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88" name="Shape 188"/>
          <p:cNvSpPr txBox="1"/>
          <p:nvPr/>
        </p:nvSpPr>
        <p:spPr>
          <a:xfrm>
            <a:off x="1834500" y="349085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189" name="Shape 189"/>
          <p:cNvSpPr txBox="1"/>
          <p:nvPr/>
        </p:nvSpPr>
        <p:spPr>
          <a:xfrm>
            <a:off x="2198800" y="141767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190" name="Shape 190"/>
          <p:cNvSpPr txBox="1"/>
          <p:nvPr/>
        </p:nvSpPr>
        <p:spPr>
          <a:xfrm>
            <a:off x="1163887" y="388248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</p:txBody>
      </p:sp>
      <p:sp>
        <p:nvSpPr>
          <p:cNvPr id="191" name="Shape 191"/>
          <p:cNvSpPr txBox="1"/>
          <p:nvPr/>
        </p:nvSpPr>
        <p:spPr>
          <a:xfrm>
            <a:off x="120875" y="69950"/>
            <a:ext cx="7701900" cy="630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Convolution Layer</a:t>
            </a:r>
          </a:p>
        </p:txBody>
      </p:sp>
      <p:sp>
        <p:nvSpPr>
          <p:cNvPr id="192" name="Shape 192"/>
          <p:cNvSpPr/>
          <p:nvPr/>
        </p:nvSpPr>
        <p:spPr>
          <a:xfrm>
            <a:off x="1221875" y="1190850"/>
            <a:ext cx="956400" cy="27579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93" name="Shape 193"/>
          <p:cNvSpPr txBox="1"/>
          <p:nvPr/>
        </p:nvSpPr>
        <p:spPr>
          <a:xfrm>
            <a:off x="3479725" y="768475"/>
            <a:ext cx="3635099" cy="5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32x32x3 image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5x5x3 filter</a:t>
            </a:r>
          </a:p>
        </p:txBody>
      </p:sp>
      <p:cxnSp>
        <p:nvCxnSpPr>
          <p:cNvPr id="194" name="Shape 194"/>
          <p:cNvCxnSpPr/>
          <p:nvPr/>
        </p:nvCxnSpPr>
        <p:spPr>
          <a:xfrm flipH="1">
            <a:off x="2348650" y="1010250"/>
            <a:ext cx="984299" cy="233099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95" name="Shape 195"/>
          <p:cNvCxnSpPr/>
          <p:nvPr/>
        </p:nvCxnSpPr>
        <p:spPr>
          <a:xfrm flipH="1">
            <a:off x="2037649" y="1493775"/>
            <a:ext cx="1398900" cy="543899"/>
          </a:xfrm>
          <a:prstGeom prst="straightConnector1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196" name="Shape 196"/>
          <p:cNvCxnSpPr/>
          <p:nvPr/>
        </p:nvCxnSpPr>
        <p:spPr>
          <a:xfrm rot="10800000">
            <a:off x="3574800" y="2866500"/>
            <a:ext cx="408299" cy="145799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197" name="Shape 197"/>
          <p:cNvSpPr txBox="1"/>
          <p:nvPr/>
        </p:nvSpPr>
        <p:spPr>
          <a:xfrm>
            <a:off x="4070975" y="2749250"/>
            <a:ext cx="5016000" cy="1062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 number: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the result of taking a dot product between the filter and a small 5x5x3 chunk of the image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(i.e. 5*5*3 = 75-dimensional dot product + bias)</a:t>
            </a:r>
          </a:p>
        </p:txBody>
      </p:sp>
      <p:pic>
        <p:nvPicPr>
          <p:cNvPr id="198" name="Shape 198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2024" y="1278250"/>
            <a:ext cx="370518" cy="282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Shape 199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6700" y="4035819"/>
            <a:ext cx="1225640" cy="3935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08505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Shape 205"/>
          <p:cNvSpPr/>
          <p:nvPr/>
        </p:nvSpPr>
        <p:spPr>
          <a:xfrm>
            <a:off x="1638400" y="2162850"/>
            <a:ext cx="282299" cy="813899"/>
          </a:xfrm>
          <a:prstGeom prst="cube">
            <a:avLst>
              <a:gd name="adj" fmla="val 53382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06" name="Shape 206"/>
          <p:cNvSpPr/>
          <p:nvPr/>
        </p:nvSpPr>
        <p:spPr>
          <a:xfrm>
            <a:off x="3234650" y="2428650"/>
            <a:ext cx="282299" cy="282299"/>
          </a:xfrm>
          <a:prstGeom prst="ellipse">
            <a:avLst/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207" name="Shape 207"/>
          <p:cNvCxnSpPr>
            <a:endCxn id="206" idx="2"/>
          </p:cNvCxnSpPr>
          <p:nvPr/>
        </p:nvCxnSpPr>
        <p:spPr>
          <a:xfrm rot="10800000" flipH="1">
            <a:off x="1745150" y="2569799"/>
            <a:ext cx="1489500" cy="399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08" name="Shape 208"/>
          <p:cNvCxnSpPr>
            <a:endCxn id="206" idx="2"/>
          </p:cNvCxnSpPr>
          <p:nvPr/>
        </p:nvCxnSpPr>
        <p:spPr>
          <a:xfrm>
            <a:off x="1764650" y="2332499"/>
            <a:ext cx="1470000" cy="2373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09" name="Shape 209"/>
          <p:cNvCxnSpPr>
            <a:endCxn id="206" idx="2"/>
          </p:cNvCxnSpPr>
          <p:nvPr/>
        </p:nvCxnSpPr>
        <p:spPr>
          <a:xfrm>
            <a:off x="1900850" y="2183099"/>
            <a:ext cx="1333800" cy="3867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10" name="Shape 210"/>
          <p:cNvCxnSpPr>
            <a:endCxn id="206" idx="2"/>
          </p:cNvCxnSpPr>
          <p:nvPr/>
        </p:nvCxnSpPr>
        <p:spPr>
          <a:xfrm rot="10800000" flipH="1">
            <a:off x="1926950" y="2569799"/>
            <a:ext cx="1307700" cy="249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11" name="Shape 211"/>
          <p:cNvSpPr txBox="1"/>
          <p:nvPr/>
        </p:nvSpPr>
        <p:spPr>
          <a:xfrm>
            <a:off x="1834500" y="349085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212" name="Shape 212"/>
          <p:cNvSpPr txBox="1"/>
          <p:nvPr/>
        </p:nvSpPr>
        <p:spPr>
          <a:xfrm>
            <a:off x="2198800" y="141767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213" name="Shape 213"/>
          <p:cNvSpPr txBox="1"/>
          <p:nvPr/>
        </p:nvSpPr>
        <p:spPr>
          <a:xfrm>
            <a:off x="1163887" y="388248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120875" y="69950"/>
            <a:ext cx="7701900" cy="630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Convolution Layer</a:t>
            </a:r>
          </a:p>
        </p:txBody>
      </p:sp>
      <p:sp>
        <p:nvSpPr>
          <p:cNvPr id="215" name="Shape 215"/>
          <p:cNvSpPr/>
          <p:nvPr/>
        </p:nvSpPr>
        <p:spPr>
          <a:xfrm>
            <a:off x="1221875" y="1190850"/>
            <a:ext cx="956400" cy="27579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16" name="Shape 216"/>
          <p:cNvSpPr txBox="1"/>
          <p:nvPr/>
        </p:nvSpPr>
        <p:spPr>
          <a:xfrm>
            <a:off x="3479725" y="768475"/>
            <a:ext cx="3635099" cy="5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32x32x3 image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5x5x3 filter</a:t>
            </a:r>
          </a:p>
        </p:txBody>
      </p:sp>
      <p:cxnSp>
        <p:nvCxnSpPr>
          <p:cNvPr id="217" name="Shape 217"/>
          <p:cNvCxnSpPr/>
          <p:nvPr/>
        </p:nvCxnSpPr>
        <p:spPr>
          <a:xfrm flipH="1">
            <a:off x="2348650" y="1010250"/>
            <a:ext cx="984299" cy="233099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18" name="Shape 218"/>
          <p:cNvCxnSpPr/>
          <p:nvPr/>
        </p:nvCxnSpPr>
        <p:spPr>
          <a:xfrm flipH="1">
            <a:off x="2037649" y="1493775"/>
            <a:ext cx="1398900" cy="543899"/>
          </a:xfrm>
          <a:prstGeom prst="straightConnector1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19" name="Shape 219"/>
          <p:cNvCxnSpPr/>
          <p:nvPr/>
        </p:nvCxnSpPr>
        <p:spPr>
          <a:xfrm>
            <a:off x="3971900" y="2573100"/>
            <a:ext cx="2365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220" name="Shape 220"/>
          <p:cNvSpPr txBox="1"/>
          <p:nvPr/>
        </p:nvSpPr>
        <p:spPr>
          <a:xfrm>
            <a:off x="3842425" y="2710950"/>
            <a:ext cx="3272400" cy="81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convolve (slide) over all spatial locations</a:t>
            </a:r>
          </a:p>
        </p:txBody>
      </p:sp>
      <p:sp>
        <p:nvSpPr>
          <p:cNvPr id="221" name="Shape 221"/>
          <p:cNvSpPr/>
          <p:nvPr/>
        </p:nvSpPr>
        <p:spPr>
          <a:xfrm>
            <a:off x="7074950" y="1190850"/>
            <a:ext cx="956400" cy="2757900"/>
          </a:xfrm>
          <a:prstGeom prst="cube">
            <a:avLst>
              <a:gd name="adj" fmla="val 90357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22" name="Shape 222"/>
          <p:cNvSpPr txBox="1"/>
          <p:nvPr/>
        </p:nvSpPr>
        <p:spPr>
          <a:xfrm>
            <a:off x="7080350" y="523675"/>
            <a:ext cx="1804499" cy="54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activation map</a:t>
            </a:r>
          </a:p>
        </p:txBody>
      </p:sp>
      <p:sp>
        <p:nvSpPr>
          <p:cNvPr id="223" name="Shape 223"/>
          <p:cNvSpPr txBox="1"/>
          <p:nvPr/>
        </p:nvSpPr>
        <p:spPr>
          <a:xfrm>
            <a:off x="6959443" y="3904329"/>
            <a:ext cx="328199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</a:t>
            </a:r>
          </a:p>
        </p:txBody>
      </p:sp>
      <p:sp>
        <p:nvSpPr>
          <p:cNvPr id="224" name="Shape 224"/>
          <p:cNvSpPr txBox="1"/>
          <p:nvPr/>
        </p:nvSpPr>
        <p:spPr>
          <a:xfrm>
            <a:off x="7626953" y="344865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225" name="Shape 225"/>
          <p:cNvSpPr txBox="1"/>
          <p:nvPr/>
        </p:nvSpPr>
        <p:spPr>
          <a:xfrm>
            <a:off x="8031353" y="2037662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12462587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Shape 230"/>
          <p:cNvSpPr/>
          <p:nvPr/>
        </p:nvSpPr>
        <p:spPr>
          <a:xfrm>
            <a:off x="7074950" y="1190850"/>
            <a:ext cx="956400" cy="2757900"/>
          </a:xfrm>
          <a:prstGeom prst="cube">
            <a:avLst>
              <a:gd name="adj" fmla="val 90357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32" name="Shape 232"/>
          <p:cNvSpPr/>
          <p:nvPr/>
        </p:nvSpPr>
        <p:spPr>
          <a:xfrm>
            <a:off x="1638400" y="2162850"/>
            <a:ext cx="282299" cy="813899"/>
          </a:xfrm>
          <a:prstGeom prst="cube">
            <a:avLst>
              <a:gd name="adj" fmla="val 53382"/>
            </a:avLst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33" name="Shape 233"/>
          <p:cNvSpPr/>
          <p:nvPr/>
        </p:nvSpPr>
        <p:spPr>
          <a:xfrm>
            <a:off x="3234650" y="2428650"/>
            <a:ext cx="282299" cy="282299"/>
          </a:xfrm>
          <a:prstGeom prst="ellipse">
            <a:avLst/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234" name="Shape 234"/>
          <p:cNvCxnSpPr>
            <a:endCxn id="233" idx="2"/>
          </p:cNvCxnSpPr>
          <p:nvPr/>
        </p:nvCxnSpPr>
        <p:spPr>
          <a:xfrm rot="10800000" flipH="1">
            <a:off x="1745150" y="2569799"/>
            <a:ext cx="1489500" cy="399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35" name="Shape 235"/>
          <p:cNvCxnSpPr>
            <a:endCxn id="233" idx="2"/>
          </p:cNvCxnSpPr>
          <p:nvPr/>
        </p:nvCxnSpPr>
        <p:spPr>
          <a:xfrm>
            <a:off x="1764650" y="2332499"/>
            <a:ext cx="1470000" cy="2373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36" name="Shape 236"/>
          <p:cNvCxnSpPr>
            <a:endCxn id="233" idx="2"/>
          </p:cNvCxnSpPr>
          <p:nvPr/>
        </p:nvCxnSpPr>
        <p:spPr>
          <a:xfrm>
            <a:off x="1900850" y="2183099"/>
            <a:ext cx="1333800" cy="3867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37" name="Shape 237"/>
          <p:cNvCxnSpPr>
            <a:endCxn id="233" idx="2"/>
          </p:cNvCxnSpPr>
          <p:nvPr/>
        </p:nvCxnSpPr>
        <p:spPr>
          <a:xfrm rot="10800000" flipH="1">
            <a:off x="1926950" y="2569799"/>
            <a:ext cx="1307700" cy="249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38" name="Shape 238"/>
          <p:cNvSpPr txBox="1"/>
          <p:nvPr/>
        </p:nvSpPr>
        <p:spPr>
          <a:xfrm>
            <a:off x="1834500" y="349085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239" name="Shape 239"/>
          <p:cNvSpPr txBox="1"/>
          <p:nvPr/>
        </p:nvSpPr>
        <p:spPr>
          <a:xfrm>
            <a:off x="2198800" y="141767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240" name="Shape 240"/>
          <p:cNvSpPr txBox="1"/>
          <p:nvPr/>
        </p:nvSpPr>
        <p:spPr>
          <a:xfrm>
            <a:off x="1163887" y="388248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</p:txBody>
      </p:sp>
      <p:sp>
        <p:nvSpPr>
          <p:cNvPr id="241" name="Shape 241"/>
          <p:cNvSpPr txBox="1"/>
          <p:nvPr/>
        </p:nvSpPr>
        <p:spPr>
          <a:xfrm>
            <a:off x="120875" y="69950"/>
            <a:ext cx="7701900" cy="630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Convolution Layer</a:t>
            </a:r>
          </a:p>
        </p:txBody>
      </p:sp>
      <p:sp>
        <p:nvSpPr>
          <p:cNvPr id="242" name="Shape 242"/>
          <p:cNvSpPr txBox="1"/>
          <p:nvPr/>
        </p:nvSpPr>
        <p:spPr>
          <a:xfrm>
            <a:off x="3479725" y="768475"/>
            <a:ext cx="3635099" cy="5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32x32x3 image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38761D"/>
                </a:solidFill>
                <a:latin typeface="Arial"/>
                <a:cs typeface="Arial"/>
                <a:sym typeface="Arial"/>
              </a:rPr>
              <a:t>5x5x3 filter</a:t>
            </a:r>
          </a:p>
        </p:txBody>
      </p:sp>
      <p:cxnSp>
        <p:nvCxnSpPr>
          <p:cNvPr id="243" name="Shape 243"/>
          <p:cNvCxnSpPr/>
          <p:nvPr/>
        </p:nvCxnSpPr>
        <p:spPr>
          <a:xfrm flipH="1">
            <a:off x="2348650" y="1010250"/>
            <a:ext cx="984299" cy="233099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44" name="Shape 244"/>
          <p:cNvCxnSpPr/>
          <p:nvPr/>
        </p:nvCxnSpPr>
        <p:spPr>
          <a:xfrm flipH="1">
            <a:off x="2037649" y="1493775"/>
            <a:ext cx="1398900" cy="543899"/>
          </a:xfrm>
          <a:prstGeom prst="straightConnector1">
            <a:avLst/>
          </a:prstGeom>
          <a:noFill/>
          <a:ln w="9525" cap="flat" cmpd="sng">
            <a:solidFill>
              <a:srgbClr val="38761D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245" name="Shape 245"/>
          <p:cNvCxnSpPr/>
          <p:nvPr/>
        </p:nvCxnSpPr>
        <p:spPr>
          <a:xfrm>
            <a:off x="3971900" y="2573100"/>
            <a:ext cx="2365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246" name="Shape 246"/>
          <p:cNvSpPr txBox="1"/>
          <p:nvPr/>
        </p:nvSpPr>
        <p:spPr>
          <a:xfrm>
            <a:off x="3842425" y="2710950"/>
            <a:ext cx="3272400" cy="81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convolve (slide) over all spatial locations</a:t>
            </a:r>
          </a:p>
        </p:txBody>
      </p:sp>
      <p:sp>
        <p:nvSpPr>
          <p:cNvPr id="247" name="Shape 247"/>
          <p:cNvSpPr/>
          <p:nvPr/>
        </p:nvSpPr>
        <p:spPr>
          <a:xfrm>
            <a:off x="7452928" y="1190850"/>
            <a:ext cx="956400" cy="2757900"/>
          </a:xfrm>
          <a:prstGeom prst="cube">
            <a:avLst>
              <a:gd name="adj" fmla="val 90357"/>
            </a:avLst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48" name="Shape 248"/>
          <p:cNvSpPr txBox="1"/>
          <p:nvPr/>
        </p:nvSpPr>
        <p:spPr>
          <a:xfrm>
            <a:off x="7049900" y="752275"/>
            <a:ext cx="2063399" cy="54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activation maps</a:t>
            </a:r>
          </a:p>
        </p:txBody>
      </p:sp>
      <p:sp>
        <p:nvSpPr>
          <p:cNvPr id="249" name="Shape 249"/>
          <p:cNvSpPr txBox="1"/>
          <p:nvPr/>
        </p:nvSpPr>
        <p:spPr>
          <a:xfrm>
            <a:off x="7337421" y="3904329"/>
            <a:ext cx="328199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</a:t>
            </a:r>
          </a:p>
        </p:txBody>
      </p:sp>
      <p:sp>
        <p:nvSpPr>
          <p:cNvPr id="250" name="Shape 250"/>
          <p:cNvSpPr txBox="1"/>
          <p:nvPr/>
        </p:nvSpPr>
        <p:spPr>
          <a:xfrm>
            <a:off x="8004930" y="344865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251" name="Shape 251"/>
          <p:cNvSpPr txBox="1"/>
          <p:nvPr/>
        </p:nvSpPr>
        <p:spPr>
          <a:xfrm>
            <a:off x="8409330" y="2037662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252" name="Shape 252"/>
          <p:cNvSpPr/>
          <p:nvPr/>
        </p:nvSpPr>
        <p:spPr>
          <a:xfrm>
            <a:off x="1221875" y="1190850"/>
            <a:ext cx="956400" cy="27579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53" name="Shape 253"/>
          <p:cNvSpPr txBox="1"/>
          <p:nvPr/>
        </p:nvSpPr>
        <p:spPr>
          <a:xfrm>
            <a:off x="4111550" y="-55900"/>
            <a:ext cx="5063999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consider a second, </a:t>
            </a:r>
            <a:r>
              <a:rPr lang="en" sz="2400" kern="0">
                <a:solidFill>
                  <a:srgbClr val="38761D"/>
                </a:solidFill>
                <a:latin typeface="Arial"/>
                <a:cs typeface="Arial"/>
                <a:sym typeface="Arial"/>
              </a:rPr>
              <a:t>green </a:t>
            </a: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filter</a:t>
            </a:r>
          </a:p>
        </p:txBody>
      </p:sp>
    </p:spTree>
    <p:extLst>
      <p:ext uri="{BB962C8B-B14F-4D97-AF65-F5344CB8AC3E}">
        <p14:creationId xmlns:p14="http://schemas.microsoft.com/office/powerpoint/2010/main" val="34559301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/>
          <p:nvPr/>
        </p:nvSpPr>
        <p:spPr>
          <a:xfrm>
            <a:off x="1221875" y="962250"/>
            <a:ext cx="956400" cy="27579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5703350" y="962250"/>
            <a:ext cx="956400" cy="2757900"/>
          </a:xfrm>
          <a:prstGeom prst="cube">
            <a:avLst>
              <a:gd name="adj" fmla="val 90357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1" name="Shape 261"/>
          <p:cNvSpPr txBox="1"/>
          <p:nvPr/>
        </p:nvSpPr>
        <p:spPr>
          <a:xfrm>
            <a:off x="1834500" y="326225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262" name="Shape 262"/>
          <p:cNvSpPr txBox="1"/>
          <p:nvPr/>
        </p:nvSpPr>
        <p:spPr>
          <a:xfrm>
            <a:off x="2198800" y="118907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263" name="Shape 263"/>
          <p:cNvSpPr txBox="1"/>
          <p:nvPr/>
        </p:nvSpPr>
        <p:spPr>
          <a:xfrm>
            <a:off x="1163887" y="365388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</p:txBody>
      </p:sp>
      <p:cxnSp>
        <p:nvCxnSpPr>
          <p:cNvPr id="264" name="Shape 264"/>
          <p:cNvCxnSpPr/>
          <p:nvPr/>
        </p:nvCxnSpPr>
        <p:spPr>
          <a:xfrm>
            <a:off x="2828900" y="2344500"/>
            <a:ext cx="2365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265" name="Shape 265"/>
          <p:cNvSpPr txBox="1"/>
          <p:nvPr/>
        </p:nvSpPr>
        <p:spPr>
          <a:xfrm>
            <a:off x="2851825" y="2329950"/>
            <a:ext cx="3272400" cy="81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Convolution Layer</a:t>
            </a:r>
          </a:p>
        </p:txBody>
      </p:sp>
      <p:sp>
        <p:nvSpPr>
          <p:cNvPr id="266" name="Shape 266"/>
          <p:cNvSpPr/>
          <p:nvPr/>
        </p:nvSpPr>
        <p:spPr>
          <a:xfrm>
            <a:off x="5852727" y="962250"/>
            <a:ext cx="956400" cy="2757900"/>
          </a:xfrm>
          <a:prstGeom prst="cube">
            <a:avLst>
              <a:gd name="adj" fmla="val 90357"/>
            </a:avLst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67" name="Shape 267"/>
          <p:cNvSpPr txBox="1"/>
          <p:nvPr/>
        </p:nvSpPr>
        <p:spPr>
          <a:xfrm>
            <a:off x="5830700" y="523675"/>
            <a:ext cx="2063399" cy="54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activation maps</a:t>
            </a:r>
          </a:p>
        </p:txBody>
      </p:sp>
      <p:sp>
        <p:nvSpPr>
          <p:cNvPr id="268" name="Shape 268"/>
          <p:cNvSpPr txBox="1"/>
          <p:nvPr/>
        </p:nvSpPr>
        <p:spPr>
          <a:xfrm>
            <a:off x="5965821" y="3675729"/>
            <a:ext cx="328199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6</a:t>
            </a:r>
          </a:p>
        </p:txBody>
      </p:sp>
      <p:sp>
        <p:nvSpPr>
          <p:cNvPr id="269" name="Shape 269"/>
          <p:cNvSpPr txBox="1"/>
          <p:nvPr/>
        </p:nvSpPr>
        <p:spPr>
          <a:xfrm>
            <a:off x="7021405" y="3239275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270" name="Shape 270"/>
          <p:cNvSpPr txBox="1"/>
          <p:nvPr/>
        </p:nvSpPr>
        <p:spPr>
          <a:xfrm>
            <a:off x="7513105" y="1658962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271" name="Shape 271"/>
          <p:cNvSpPr txBox="1"/>
          <p:nvPr/>
        </p:nvSpPr>
        <p:spPr>
          <a:xfrm>
            <a:off x="276325" y="94975"/>
            <a:ext cx="8721000" cy="386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For example, if we had 6 5x5 filters, we’ll get 6 separate activation maps:</a:t>
            </a:r>
          </a:p>
        </p:txBody>
      </p:sp>
      <p:sp>
        <p:nvSpPr>
          <p:cNvPr id="272" name="Shape 272"/>
          <p:cNvSpPr/>
          <p:nvPr/>
        </p:nvSpPr>
        <p:spPr>
          <a:xfrm>
            <a:off x="6005127" y="962250"/>
            <a:ext cx="956400" cy="2757900"/>
          </a:xfrm>
          <a:prstGeom prst="cube">
            <a:avLst>
              <a:gd name="adj" fmla="val 90357"/>
            </a:avLst>
          </a:prstGeom>
          <a:solidFill>
            <a:srgbClr val="F4CCCC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6157527" y="962250"/>
            <a:ext cx="956400" cy="2757900"/>
          </a:xfrm>
          <a:prstGeom prst="cube">
            <a:avLst>
              <a:gd name="adj" fmla="val 90357"/>
            </a:avLst>
          </a:prstGeom>
          <a:solidFill>
            <a:srgbClr val="FFF2CC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6309927" y="962250"/>
            <a:ext cx="956400" cy="2757900"/>
          </a:xfrm>
          <a:prstGeom prst="cube">
            <a:avLst>
              <a:gd name="adj" fmla="val 90357"/>
            </a:avLst>
          </a:prstGeom>
          <a:solidFill>
            <a:srgbClr val="D9D2E9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6462327" y="962250"/>
            <a:ext cx="956400" cy="2757900"/>
          </a:xfrm>
          <a:prstGeom prst="cube">
            <a:avLst>
              <a:gd name="adj" fmla="val 90357"/>
            </a:avLst>
          </a:prstGeom>
          <a:solidFill>
            <a:srgbClr val="FCE5CD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76" name="Shape 276"/>
          <p:cNvSpPr txBox="1"/>
          <p:nvPr/>
        </p:nvSpPr>
        <p:spPr>
          <a:xfrm>
            <a:off x="819650" y="4110760"/>
            <a:ext cx="8625899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We stack these up to get a “new image” of size 28x28x6!</a:t>
            </a:r>
          </a:p>
        </p:txBody>
      </p:sp>
    </p:spTree>
    <p:extLst>
      <p:ext uri="{BB962C8B-B14F-4D97-AF65-F5344CB8AC3E}">
        <p14:creationId xmlns:p14="http://schemas.microsoft.com/office/powerpoint/2010/main" val="38334796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04800" y="0"/>
            <a:ext cx="8839200" cy="8133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200" dirty="0"/>
              <a:t>“Tensors” again</a:t>
            </a:r>
            <a:endParaRPr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Shape 134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304800" y="512618"/>
                <a:ext cx="8610600" cy="4345133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>
                  <a:spcBef>
                    <a:spcPts val="1200"/>
                  </a:spcBef>
                  <a:buNone/>
                </a:pPr>
                <a:r>
                  <a:rPr lang="en-US" dirty="0"/>
                  <a:t>Because there are multiple channels in each data block, convolutional filters are normally specified by 4D arrays. Common dimensions are:</a:t>
                </a:r>
              </a:p>
              <a:p>
                <a:pPr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×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>
                  <a:spcBef>
                    <a:spcPts val="1200"/>
                  </a:spcBef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</m:oMath>
                </a14:m>
                <a:r>
                  <a:rPr lang="en-US" dirty="0"/>
                  <a:t> = number of output channels</a:t>
                </a:r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</m:oMath>
                </a14:m>
                <a:r>
                  <a:rPr lang="en-US" dirty="0"/>
                  <a:t> = number </a:t>
                </a:r>
                <a:r>
                  <a:rPr lang="en-US"/>
                  <a:t>of input </a:t>
                </a:r>
                <a:r>
                  <a:rPr lang="en-US" dirty="0"/>
                  <a:t>channels</a:t>
                </a:r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</m:oMath>
                </a14:m>
                <a:r>
                  <a:rPr lang="en-US" dirty="0"/>
                  <a:t> = filter height</a:t>
                </a:r>
                <a:br>
                  <a:rPr lang="en-US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</m:oMath>
                </a14:m>
                <a:r>
                  <a:rPr lang="en-US" dirty="0"/>
                  <a:t> = filter width</a:t>
                </a:r>
              </a:p>
            </p:txBody>
          </p:sp>
        </mc:Choice>
        <mc:Fallback xmlns="">
          <p:sp>
            <p:nvSpPr>
              <p:cNvPr id="134" name="Shape 134"/>
              <p:cNvSpPr txBox="1"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512618"/>
                <a:ext cx="8610600" cy="4345133"/>
              </a:xfrm>
              <a:prstGeom prst="rect">
                <a:avLst/>
              </a:prstGeom>
              <a:blipFill>
                <a:blip r:embed="rId3"/>
                <a:stretch>
                  <a:fillRect l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7010400" y="4800600"/>
            <a:ext cx="2133600" cy="3429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Helvetica Neue"/>
              <a:buNone/>
            </a:pPr>
            <a:fld id="{00000000-1234-1234-1234-123412341234}" type="slidenum">
              <a:rPr lang="en"/>
              <a:t>32</a:t>
            </a:fld>
            <a:endParaRPr sz="1000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7343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 txBox="1"/>
          <p:nvPr/>
        </p:nvSpPr>
        <p:spPr>
          <a:xfrm>
            <a:off x="305225" y="155425"/>
            <a:ext cx="8548200" cy="984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Preview: </a:t>
            </a:r>
            <a:r>
              <a:rPr lang="en" sz="1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ConvNet is a sequence of Convolution Layers, interspersed with </a:t>
            </a:r>
            <a:r>
              <a:rPr lang="en-US" sz="1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non-linear </a:t>
            </a:r>
            <a:r>
              <a:rPr lang="en" sz="1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activation functions</a:t>
            </a:r>
          </a:p>
        </p:txBody>
      </p:sp>
      <p:sp>
        <p:nvSpPr>
          <p:cNvPr id="283" name="Shape 283"/>
          <p:cNvSpPr/>
          <p:nvPr/>
        </p:nvSpPr>
        <p:spPr>
          <a:xfrm>
            <a:off x="177075" y="1126300"/>
            <a:ext cx="956400" cy="27579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84" name="Shape 284"/>
          <p:cNvSpPr txBox="1"/>
          <p:nvPr/>
        </p:nvSpPr>
        <p:spPr>
          <a:xfrm>
            <a:off x="789700" y="342630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285" name="Shape 285"/>
          <p:cNvSpPr txBox="1"/>
          <p:nvPr/>
        </p:nvSpPr>
        <p:spPr>
          <a:xfrm>
            <a:off x="1154000" y="135312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286" name="Shape 286"/>
          <p:cNvSpPr txBox="1"/>
          <p:nvPr/>
        </p:nvSpPr>
        <p:spPr>
          <a:xfrm>
            <a:off x="119087" y="381793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</p:txBody>
      </p:sp>
      <p:cxnSp>
        <p:nvCxnSpPr>
          <p:cNvPr id="287" name="Shape 287"/>
          <p:cNvCxnSpPr/>
          <p:nvPr/>
        </p:nvCxnSpPr>
        <p:spPr>
          <a:xfrm>
            <a:off x="1481875" y="2404950"/>
            <a:ext cx="987599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288" name="Shape 288"/>
          <p:cNvSpPr/>
          <p:nvPr/>
        </p:nvSpPr>
        <p:spPr>
          <a:xfrm>
            <a:off x="2691675" y="1126300"/>
            <a:ext cx="956400" cy="2757900"/>
          </a:xfrm>
          <a:prstGeom prst="cube">
            <a:avLst>
              <a:gd name="adj" fmla="val 77711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89" name="Shape 289"/>
          <p:cNvSpPr txBox="1"/>
          <p:nvPr/>
        </p:nvSpPr>
        <p:spPr>
          <a:xfrm>
            <a:off x="3304300" y="342630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290" name="Shape 290"/>
          <p:cNvSpPr txBox="1"/>
          <p:nvPr/>
        </p:nvSpPr>
        <p:spPr>
          <a:xfrm>
            <a:off x="3668600" y="135312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291" name="Shape 291"/>
          <p:cNvSpPr txBox="1"/>
          <p:nvPr/>
        </p:nvSpPr>
        <p:spPr>
          <a:xfrm>
            <a:off x="2633687" y="381793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6</a:t>
            </a:r>
          </a:p>
        </p:txBody>
      </p:sp>
      <p:sp>
        <p:nvSpPr>
          <p:cNvPr id="292" name="Shape 292"/>
          <p:cNvSpPr txBox="1"/>
          <p:nvPr/>
        </p:nvSpPr>
        <p:spPr>
          <a:xfrm>
            <a:off x="1521200" y="2419200"/>
            <a:ext cx="9875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ReLU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e.g. 6 5x5x3 filters</a:t>
            </a:r>
          </a:p>
        </p:txBody>
      </p:sp>
    </p:spTree>
    <p:extLst>
      <p:ext uri="{BB962C8B-B14F-4D97-AF65-F5344CB8AC3E}">
        <p14:creationId xmlns:p14="http://schemas.microsoft.com/office/powerpoint/2010/main" val="14027030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 txBox="1"/>
          <p:nvPr/>
        </p:nvSpPr>
        <p:spPr>
          <a:xfrm>
            <a:off x="305225" y="155425"/>
            <a:ext cx="8548200" cy="984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Preview: </a:t>
            </a:r>
            <a:r>
              <a:rPr lang="en" sz="1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ConvNet is a sequence of Convolution Layers, interspersed with </a:t>
            </a:r>
            <a:r>
              <a:rPr lang="en-US" sz="1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non-linear </a:t>
            </a:r>
            <a:r>
              <a:rPr lang="en" sz="1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activation functions</a:t>
            </a:r>
          </a:p>
        </p:txBody>
      </p:sp>
      <p:sp>
        <p:nvSpPr>
          <p:cNvPr id="299" name="Shape 299"/>
          <p:cNvSpPr/>
          <p:nvPr/>
        </p:nvSpPr>
        <p:spPr>
          <a:xfrm>
            <a:off x="177075" y="1126300"/>
            <a:ext cx="956400" cy="27579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0" name="Shape 300"/>
          <p:cNvSpPr txBox="1"/>
          <p:nvPr/>
        </p:nvSpPr>
        <p:spPr>
          <a:xfrm>
            <a:off x="789700" y="342630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301" name="Shape 301"/>
          <p:cNvSpPr txBox="1"/>
          <p:nvPr/>
        </p:nvSpPr>
        <p:spPr>
          <a:xfrm>
            <a:off x="1154000" y="135312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302" name="Shape 302"/>
          <p:cNvSpPr txBox="1"/>
          <p:nvPr/>
        </p:nvSpPr>
        <p:spPr>
          <a:xfrm>
            <a:off x="119087" y="381793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</p:txBody>
      </p:sp>
      <p:cxnSp>
        <p:nvCxnSpPr>
          <p:cNvPr id="303" name="Shape 303"/>
          <p:cNvCxnSpPr/>
          <p:nvPr/>
        </p:nvCxnSpPr>
        <p:spPr>
          <a:xfrm>
            <a:off x="1481875" y="2404950"/>
            <a:ext cx="987599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304" name="Shape 304"/>
          <p:cNvSpPr txBox="1"/>
          <p:nvPr/>
        </p:nvSpPr>
        <p:spPr>
          <a:xfrm>
            <a:off x="1521200" y="2419200"/>
            <a:ext cx="9875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ReLU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e.g. 6 5x5x3 filters</a:t>
            </a:r>
          </a:p>
        </p:txBody>
      </p:sp>
      <p:sp>
        <p:nvSpPr>
          <p:cNvPr id="305" name="Shape 305"/>
          <p:cNvSpPr/>
          <p:nvPr/>
        </p:nvSpPr>
        <p:spPr>
          <a:xfrm>
            <a:off x="2691675" y="1126300"/>
            <a:ext cx="956400" cy="2757900"/>
          </a:xfrm>
          <a:prstGeom prst="cube">
            <a:avLst>
              <a:gd name="adj" fmla="val 77711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06" name="Shape 306"/>
          <p:cNvSpPr txBox="1"/>
          <p:nvPr/>
        </p:nvSpPr>
        <p:spPr>
          <a:xfrm>
            <a:off x="3304300" y="342630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307" name="Shape 307"/>
          <p:cNvSpPr txBox="1"/>
          <p:nvPr/>
        </p:nvSpPr>
        <p:spPr>
          <a:xfrm>
            <a:off x="3668600" y="135312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308" name="Shape 308"/>
          <p:cNvSpPr txBox="1"/>
          <p:nvPr/>
        </p:nvSpPr>
        <p:spPr>
          <a:xfrm>
            <a:off x="2633687" y="381793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6</a:t>
            </a:r>
          </a:p>
        </p:txBody>
      </p:sp>
      <p:cxnSp>
        <p:nvCxnSpPr>
          <p:cNvPr id="309" name="Shape 309"/>
          <p:cNvCxnSpPr/>
          <p:nvPr/>
        </p:nvCxnSpPr>
        <p:spPr>
          <a:xfrm>
            <a:off x="4225075" y="2404950"/>
            <a:ext cx="987599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310" name="Shape 310"/>
          <p:cNvSpPr txBox="1"/>
          <p:nvPr/>
        </p:nvSpPr>
        <p:spPr>
          <a:xfrm>
            <a:off x="4264400" y="2419200"/>
            <a:ext cx="10632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ReLU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38761D"/>
                </a:solidFill>
                <a:latin typeface="Arial"/>
                <a:cs typeface="Arial"/>
                <a:sym typeface="Arial"/>
              </a:rPr>
              <a:t>e.g. 10 5x5x</a:t>
            </a:r>
            <a:r>
              <a:rPr lang="en" sz="1800" b="1" kern="0">
                <a:solidFill>
                  <a:srgbClr val="38761D"/>
                </a:solidFill>
                <a:latin typeface="Arial"/>
                <a:cs typeface="Arial"/>
                <a:sym typeface="Arial"/>
              </a:rPr>
              <a:t>6 </a:t>
            </a:r>
            <a:r>
              <a:rPr lang="en" sz="1800" kern="0">
                <a:solidFill>
                  <a:srgbClr val="38761D"/>
                </a:solidFill>
                <a:latin typeface="Arial"/>
                <a:cs typeface="Arial"/>
                <a:sym typeface="Arial"/>
              </a:rPr>
              <a:t>filters</a:t>
            </a:r>
          </a:p>
        </p:txBody>
      </p:sp>
      <p:sp>
        <p:nvSpPr>
          <p:cNvPr id="311" name="Shape 311"/>
          <p:cNvSpPr/>
          <p:nvPr/>
        </p:nvSpPr>
        <p:spPr>
          <a:xfrm>
            <a:off x="5434875" y="1126300"/>
            <a:ext cx="956400" cy="2757900"/>
          </a:xfrm>
          <a:prstGeom prst="cube">
            <a:avLst>
              <a:gd name="adj" fmla="val 77711"/>
            </a:avLst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312" name="Shape 312"/>
          <p:cNvCxnSpPr/>
          <p:nvPr/>
        </p:nvCxnSpPr>
        <p:spPr>
          <a:xfrm>
            <a:off x="6815875" y="2404950"/>
            <a:ext cx="987599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313" name="Shape 313"/>
          <p:cNvSpPr txBox="1"/>
          <p:nvPr/>
        </p:nvSpPr>
        <p:spPr>
          <a:xfrm>
            <a:off x="6855200" y="2419200"/>
            <a:ext cx="9875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ReLU</a:t>
            </a:r>
          </a:p>
        </p:txBody>
      </p:sp>
      <p:sp>
        <p:nvSpPr>
          <p:cNvPr id="314" name="Shape 314"/>
          <p:cNvSpPr txBox="1"/>
          <p:nvPr/>
        </p:nvSpPr>
        <p:spPr>
          <a:xfrm>
            <a:off x="8071800" y="2160150"/>
            <a:ext cx="956400" cy="354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….</a:t>
            </a:r>
          </a:p>
        </p:txBody>
      </p:sp>
      <p:sp>
        <p:nvSpPr>
          <p:cNvPr id="315" name="Shape 315"/>
          <p:cNvSpPr txBox="1"/>
          <p:nvPr/>
        </p:nvSpPr>
        <p:spPr>
          <a:xfrm>
            <a:off x="5300687" y="381793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10</a:t>
            </a:r>
          </a:p>
        </p:txBody>
      </p:sp>
      <p:sp>
        <p:nvSpPr>
          <p:cNvPr id="316" name="Shape 316"/>
          <p:cNvSpPr txBox="1"/>
          <p:nvPr/>
        </p:nvSpPr>
        <p:spPr>
          <a:xfrm>
            <a:off x="6047500" y="342630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24</a:t>
            </a:r>
          </a:p>
        </p:txBody>
      </p:sp>
      <p:sp>
        <p:nvSpPr>
          <p:cNvPr id="317" name="Shape 317"/>
          <p:cNvSpPr txBox="1"/>
          <p:nvPr/>
        </p:nvSpPr>
        <p:spPr>
          <a:xfrm>
            <a:off x="6411800" y="135312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8796122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Shape 323"/>
          <p:cNvSpPr txBox="1"/>
          <p:nvPr/>
        </p:nvSpPr>
        <p:spPr>
          <a:xfrm>
            <a:off x="114875" y="45525"/>
            <a:ext cx="8548200" cy="984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dirty="0"/>
              <a:t>Recall</a:t>
            </a:r>
            <a:endParaRPr lang="en" sz="18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324" name="Shape 324"/>
          <p:cNvPicPr preferRelativeResize="0"/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4625" y="665225"/>
            <a:ext cx="6520285" cy="3907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95078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Shape 236"/>
          <p:cNvPicPr preferRelativeResize="0"/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9925" y="82425"/>
            <a:ext cx="4249274" cy="4394224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Shape 237"/>
          <p:cNvSpPr/>
          <p:nvPr/>
        </p:nvSpPr>
        <p:spPr>
          <a:xfrm>
            <a:off x="5419833" y="831529"/>
            <a:ext cx="769799" cy="63809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389" tIns="91389" rIns="91389" bIns="9138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pic>
        <p:nvPicPr>
          <p:cNvPr id="238" name="Shape 238"/>
          <p:cNvPicPr preferRelativeResize="0"/>
          <p:nvPr/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1810" y="1697312"/>
            <a:ext cx="4162425" cy="274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Shape 239"/>
          <p:cNvSpPr/>
          <p:nvPr/>
        </p:nvSpPr>
        <p:spPr>
          <a:xfrm>
            <a:off x="4911812" y="1697316"/>
            <a:ext cx="328199" cy="330899"/>
          </a:xfrm>
          <a:prstGeom prst="rect">
            <a:avLst/>
          </a:prstGeom>
          <a:noFill/>
          <a:ln w="38100" cap="flat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389" tIns="91389" rIns="91389" bIns="9138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40" name="Shape 240"/>
          <p:cNvSpPr/>
          <p:nvPr/>
        </p:nvSpPr>
        <p:spPr>
          <a:xfrm>
            <a:off x="5265838" y="1697316"/>
            <a:ext cx="328199" cy="330899"/>
          </a:xfrm>
          <a:prstGeom prst="rect">
            <a:avLst/>
          </a:prstGeom>
          <a:noFill/>
          <a:ln w="38100" cap="flat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389" tIns="91389" rIns="91389" bIns="9138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41" name="Shape 241"/>
          <p:cNvSpPr/>
          <p:nvPr/>
        </p:nvSpPr>
        <p:spPr>
          <a:xfrm>
            <a:off x="5597612" y="1697316"/>
            <a:ext cx="328199" cy="330899"/>
          </a:xfrm>
          <a:prstGeom prst="rect">
            <a:avLst/>
          </a:prstGeom>
          <a:noFill/>
          <a:ln w="3810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389" tIns="91389" rIns="91389" bIns="9138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42" name="Shape 242"/>
          <p:cNvSpPr/>
          <p:nvPr/>
        </p:nvSpPr>
        <p:spPr>
          <a:xfrm>
            <a:off x="379925" y="1325333"/>
            <a:ext cx="627000" cy="598799"/>
          </a:xfrm>
          <a:prstGeom prst="rect">
            <a:avLst/>
          </a:prstGeom>
          <a:noFill/>
          <a:ln w="38100" cap="flat">
            <a:solidFill>
              <a:srgbClr val="FF00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389" tIns="91389" rIns="91389" bIns="9138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43" name="Shape 243"/>
          <p:cNvSpPr/>
          <p:nvPr/>
        </p:nvSpPr>
        <p:spPr>
          <a:xfrm>
            <a:off x="6514962" y="561585"/>
            <a:ext cx="139199" cy="401099"/>
          </a:xfrm>
          <a:prstGeom prst="cube">
            <a:avLst>
              <a:gd name="adj" fmla="val 53382"/>
            </a:avLst>
          </a:prstGeom>
          <a:solidFill>
            <a:srgbClr val="F4CCCC"/>
          </a:solidFill>
          <a:ln w="1905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389" tIns="91389" rIns="91389" bIns="9138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44" name="Shape 244"/>
          <p:cNvSpPr/>
          <p:nvPr/>
        </p:nvSpPr>
        <p:spPr>
          <a:xfrm>
            <a:off x="7301851" y="582417"/>
            <a:ext cx="999600" cy="305699"/>
          </a:xfrm>
          <a:prstGeom prst="cube">
            <a:avLst>
              <a:gd name="adj" fmla="val 25000"/>
            </a:avLst>
          </a:prstGeom>
          <a:solidFill>
            <a:srgbClr val="C9DAF8">
              <a:alpha val="42690"/>
            </a:srgbClr>
          </a:solidFill>
          <a:ln w="1905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389" tIns="91389" rIns="91389" bIns="9138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45" name="Shape 245"/>
          <p:cNvSpPr/>
          <p:nvPr/>
        </p:nvSpPr>
        <p:spPr>
          <a:xfrm>
            <a:off x="6309637" y="82425"/>
            <a:ext cx="471599" cy="13596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389" tIns="91389" rIns="91389" bIns="9138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46" name="Shape 246"/>
          <p:cNvSpPr/>
          <p:nvPr/>
        </p:nvSpPr>
        <p:spPr>
          <a:xfrm>
            <a:off x="7301863" y="692618"/>
            <a:ext cx="139199" cy="139199"/>
          </a:xfrm>
          <a:prstGeom prst="ellipse">
            <a:avLst/>
          </a:prstGeom>
          <a:solidFill>
            <a:srgbClr val="FF0000"/>
          </a:solidFill>
          <a:ln w="1905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389" tIns="91389" rIns="91389" bIns="9138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cxnSp>
        <p:nvCxnSpPr>
          <p:cNvPr id="247" name="Shape 247"/>
          <p:cNvCxnSpPr>
            <a:stCxn id="243" idx="3"/>
            <a:endCxn id="246" idx="2"/>
          </p:cNvCxnSpPr>
          <p:nvPr/>
        </p:nvCxnSpPr>
        <p:spPr>
          <a:xfrm rot="10800000" flipH="1">
            <a:off x="6547403" y="762284"/>
            <a:ext cx="754500" cy="200400"/>
          </a:xfrm>
          <a:prstGeom prst="straightConnector1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48" name="Shape 248"/>
          <p:cNvCxnSpPr>
            <a:stCxn id="243" idx="1"/>
            <a:endCxn id="246" idx="2"/>
          </p:cNvCxnSpPr>
          <p:nvPr/>
        </p:nvCxnSpPr>
        <p:spPr>
          <a:xfrm>
            <a:off x="6547403" y="635891"/>
            <a:ext cx="754500" cy="126300"/>
          </a:xfrm>
          <a:prstGeom prst="straightConnector1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49" name="Shape 249"/>
          <p:cNvCxnSpPr>
            <a:stCxn id="243" idx="0"/>
            <a:endCxn id="246" idx="2"/>
          </p:cNvCxnSpPr>
          <p:nvPr/>
        </p:nvCxnSpPr>
        <p:spPr>
          <a:xfrm>
            <a:off x="6621710" y="561584"/>
            <a:ext cx="680100" cy="200700"/>
          </a:xfrm>
          <a:prstGeom prst="straightConnector1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250" name="Shape 250"/>
          <p:cNvCxnSpPr>
            <a:endCxn id="246" idx="2"/>
          </p:cNvCxnSpPr>
          <p:nvPr/>
        </p:nvCxnSpPr>
        <p:spPr>
          <a:xfrm rot="10800000" flipH="1">
            <a:off x="6650851" y="762213"/>
            <a:ext cx="651000" cy="54900"/>
          </a:xfrm>
          <a:prstGeom prst="straightConnector1">
            <a:avLst/>
          </a:prstGeom>
          <a:noFill/>
          <a:ln w="19050" cap="flat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51" name="Shape 251"/>
          <p:cNvSpPr/>
          <p:nvPr/>
        </p:nvSpPr>
        <p:spPr>
          <a:xfrm>
            <a:off x="7489675" y="692618"/>
            <a:ext cx="139199" cy="139199"/>
          </a:xfrm>
          <a:prstGeom prst="ellipse">
            <a:avLst/>
          </a:prstGeom>
          <a:solidFill>
            <a:srgbClr val="0000FF"/>
          </a:solidFill>
          <a:ln w="1905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389" tIns="91389" rIns="91389" bIns="9138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52" name="Shape 252"/>
          <p:cNvSpPr/>
          <p:nvPr/>
        </p:nvSpPr>
        <p:spPr>
          <a:xfrm>
            <a:off x="7677502" y="692618"/>
            <a:ext cx="139199" cy="139199"/>
          </a:xfrm>
          <a:prstGeom prst="ellipse">
            <a:avLst/>
          </a:prstGeom>
          <a:solidFill>
            <a:srgbClr val="FFFF00"/>
          </a:solidFill>
          <a:ln w="1905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389" tIns="91389" rIns="91389" bIns="9138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53" name="Shape 253"/>
          <p:cNvSpPr/>
          <p:nvPr/>
        </p:nvSpPr>
        <p:spPr>
          <a:xfrm>
            <a:off x="7865322" y="692618"/>
            <a:ext cx="139199" cy="139199"/>
          </a:xfrm>
          <a:prstGeom prst="ellipse">
            <a:avLst/>
          </a:prstGeom>
          <a:solidFill>
            <a:srgbClr val="C9DAF8"/>
          </a:solidFill>
          <a:ln w="1905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389" tIns="91389" rIns="91389" bIns="9138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54" name="Shape 254"/>
          <p:cNvSpPr/>
          <p:nvPr/>
        </p:nvSpPr>
        <p:spPr>
          <a:xfrm>
            <a:off x="8053133" y="692618"/>
            <a:ext cx="139199" cy="139199"/>
          </a:xfrm>
          <a:prstGeom prst="ellipse">
            <a:avLst/>
          </a:prstGeom>
          <a:solidFill>
            <a:srgbClr val="C9DAF8"/>
          </a:solidFill>
          <a:ln w="1905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389" tIns="91389" rIns="91389" bIns="9138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55" name="Shape 255"/>
          <p:cNvSpPr/>
          <p:nvPr/>
        </p:nvSpPr>
        <p:spPr>
          <a:xfrm>
            <a:off x="7053705" y="93812"/>
            <a:ext cx="1405200" cy="1405200"/>
          </a:xfrm>
          <a:prstGeom prst="cube">
            <a:avLst>
              <a:gd name="adj" fmla="val 25000"/>
            </a:avLst>
          </a:prstGeom>
          <a:solidFill>
            <a:srgbClr val="C9DAF8">
              <a:alpha val="42690"/>
            </a:srgbClr>
          </a:solidFill>
          <a:ln w="1905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389" tIns="91389" rIns="91389" bIns="9138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56" name="Shape 256"/>
          <p:cNvSpPr/>
          <p:nvPr/>
        </p:nvSpPr>
        <p:spPr>
          <a:xfrm>
            <a:off x="7053654" y="91416"/>
            <a:ext cx="471599" cy="1405200"/>
          </a:xfrm>
          <a:prstGeom prst="cube">
            <a:avLst>
              <a:gd name="adj" fmla="val 77711"/>
            </a:avLst>
          </a:prstGeom>
          <a:solidFill>
            <a:srgbClr val="F400F8">
              <a:alpha val="34230"/>
            </a:srgbClr>
          </a:solidFill>
          <a:ln w="19050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389" tIns="91389" rIns="91389" bIns="9138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cxnSp>
        <p:nvCxnSpPr>
          <p:cNvPr id="257" name="Shape 257"/>
          <p:cNvCxnSpPr>
            <a:stCxn id="242" idx="3"/>
            <a:endCxn id="256" idx="4"/>
          </p:cNvCxnSpPr>
          <p:nvPr/>
        </p:nvCxnSpPr>
        <p:spPr>
          <a:xfrm rot="10800000" flipH="1">
            <a:off x="1006925" y="977325"/>
            <a:ext cx="6151800" cy="647400"/>
          </a:xfrm>
          <a:prstGeom prst="straightConnector1">
            <a:avLst/>
          </a:prstGeom>
          <a:noFill/>
          <a:ln w="28575" cap="flat">
            <a:solidFill>
              <a:srgbClr val="FF00FF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58" name="Shape 258"/>
          <p:cNvSpPr txBox="1"/>
          <p:nvPr/>
        </p:nvSpPr>
        <p:spPr>
          <a:xfrm>
            <a:off x="1864183" y="82429"/>
            <a:ext cx="4437299" cy="458699"/>
          </a:xfrm>
          <a:prstGeom prst="rect">
            <a:avLst/>
          </a:prstGeom>
          <a:noFill/>
          <a:ln>
            <a:noFill/>
          </a:ln>
        </p:spPr>
        <p:txBody>
          <a:bodyPr lIns="91389" tIns="91389" rIns="91389" bIns="91389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 sz="1800">
                <a:solidFill>
                  <a:srgbClr val="FF00FF"/>
                </a:solidFill>
              </a:rPr>
              <a:t>convolving the first </a:t>
            </a:r>
            <a:r>
              <a:rPr lang="en" sz="1800">
                <a:solidFill>
                  <a:srgbClr val="FF0000"/>
                </a:solidFill>
              </a:rPr>
              <a:t>filter</a:t>
            </a:r>
            <a:r>
              <a:rPr lang="en" sz="1800">
                <a:solidFill>
                  <a:srgbClr val="FF00FF"/>
                </a:solidFill>
              </a:rPr>
              <a:t> in the </a:t>
            </a:r>
            <a:r>
              <a:rPr lang="en" sz="1800">
                <a:solidFill>
                  <a:srgbClr val="0000FF"/>
                </a:solidFill>
              </a:rPr>
              <a:t>input</a:t>
            </a:r>
            <a:r>
              <a:rPr lang="en" sz="1800">
                <a:solidFill>
                  <a:srgbClr val="FF00FF"/>
                </a:solidFill>
              </a:rPr>
              <a:t> gives the first slice of depth in </a:t>
            </a:r>
            <a:r>
              <a:rPr lang="en" sz="1800">
                <a:solidFill>
                  <a:srgbClr val="38761D"/>
                </a:solidFill>
              </a:rPr>
              <a:t>output volume</a:t>
            </a:r>
          </a:p>
        </p:txBody>
      </p:sp>
      <p:cxnSp>
        <p:nvCxnSpPr>
          <p:cNvPr id="259" name="Shape 259"/>
          <p:cNvCxnSpPr>
            <a:endCxn id="239" idx="0"/>
          </p:cNvCxnSpPr>
          <p:nvPr/>
        </p:nvCxnSpPr>
        <p:spPr>
          <a:xfrm>
            <a:off x="4234699" y="440613"/>
            <a:ext cx="841200" cy="1256700"/>
          </a:xfrm>
          <a:prstGeom prst="straightConnector1">
            <a:avLst/>
          </a:prstGeom>
          <a:noFill/>
          <a:ln w="19050" cap="flat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260" name="Shape 260"/>
          <p:cNvSpPr/>
          <p:nvPr/>
        </p:nvSpPr>
        <p:spPr>
          <a:xfrm>
            <a:off x="997941" y="240725"/>
            <a:ext cx="680099" cy="647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91389" tIns="91389" rIns="91389" bIns="91389" anchor="ctr" anchorCtr="0">
            <a:noAutofit/>
          </a:bodyPr>
          <a:lstStyle/>
          <a:p>
            <a:pPr>
              <a:spcBef>
                <a:spcPts val="0"/>
              </a:spcBef>
            </a:pPr>
            <a:endParaRPr/>
          </a:p>
        </p:txBody>
      </p:sp>
      <p:sp>
        <p:nvSpPr>
          <p:cNvPr id="261" name="Shape 261"/>
          <p:cNvSpPr/>
          <p:nvPr/>
        </p:nvSpPr>
        <p:spPr>
          <a:xfrm>
            <a:off x="989025" y="55199"/>
            <a:ext cx="4216850" cy="403350"/>
          </a:xfrm>
          <a:custGeom>
            <a:avLst/>
            <a:gdLst/>
            <a:ahLst/>
            <a:cxnLst/>
            <a:rect l="0" t="0" r="0" b="0"/>
            <a:pathLst>
              <a:path w="168674" h="16134" extrusionOk="0">
                <a:moveTo>
                  <a:pt x="168674" y="5704"/>
                </a:moveTo>
                <a:cubicBezTo>
                  <a:pt x="150511" y="4805"/>
                  <a:pt x="87813" y="-1428"/>
                  <a:pt x="59701" y="310"/>
                </a:cubicBezTo>
                <a:cubicBezTo>
                  <a:pt x="31588" y="2048"/>
                  <a:pt x="9950" y="13496"/>
                  <a:pt x="0" y="16134"/>
                </a:cubicBezTo>
              </a:path>
            </a:pathLst>
          </a:custGeom>
          <a:noFill/>
          <a:ln w="19050" cap="flat">
            <a:solidFill>
              <a:srgbClr val="0000FF"/>
            </a:solidFill>
            <a:prstDash val="solid"/>
            <a:round/>
            <a:headEnd type="none" w="lg" len="lg"/>
            <a:tailEnd type="triangle" w="lg" len="lg"/>
          </a:ln>
        </p:spPr>
      </p:sp>
      <p:cxnSp>
        <p:nvCxnSpPr>
          <p:cNvPr id="262" name="Shape 262"/>
          <p:cNvCxnSpPr/>
          <p:nvPr/>
        </p:nvCxnSpPr>
        <p:spPr>
          <a:xfrm flipH="1">
            <a:off x="3227825" y="746275"/>
            <a:ext cx="1519500" cy="386700"/>
          </a:xfrm>
          <a:prstGeom prst="straightConnector1">
            <a:avLst/>
          </a:prstGeom>
          <a:noFill/>
          <a:ln w="19050" cap="flat">
            <a:solidFill>
              <a:srgbClr val="38761D"/>
            </a:solidFill>
            <a:prstDash val="solid"/>
            <a:round/>
            <a:headEnd type="none" w="lg" len="lg"/>
            <a:tailEnd type="triangle" w="lg" len="lg"/>
          </a:ln>
        </p:spPr>
      </p:cxnSp>
    </p:spTree>
    <p:extLst>
      <p:ext uri="{BB962C8B-B14F-4D97-AF65-F5344CB8AC3E}">
        <p14:creationId xmlns:p14="http://schemas.microsoft.com/office/powerpoint/2010/main" val="2351902043"/>
      </p:ext>
    </p:extLst>
  </p:cSld>
  <p:clrMapOvr>
    <a:masterClrMapping/>
  </p:clrMapOvr>
  <p:transition spd="slow">
    <p:cut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Shape 369"/>
          <p:cNvSpPr txBox="1"/>
          <p:nvPr/>
        </p:nvSpPr>
        <p:spPr>
          <a:xfrm>
            <a:off x="138150" y="60450"/>
            <a:ext cx="8375400" cy="604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 closer look at spatial dimensions:</a:t>
            </a:r>
          </a:p>
        </p:txBody>
      </p:sp>
      <p:sp>
        <p:nvSpPr>
          <p:cNvPr id="370" name="Shape 370"/>
          <p:cNvSpPr/>
          <p:nvPr/>
        </p:nvSpPr>
        <p:spPr>
          <a:xfrm>
            <a:off x="1267100" y="2304125"/>
            <a:ext cx="282299" cy="813899"/>
          </a:xfrm>
          <a:prstGeom prst="cube">
            <a:avLst>
              <a:gd name="adj" fmla="val 53382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71" name="Shape 371"/>
          <p:cNvSpPr/>
          <p:nvPr/>
        </p:nvSpPr>
        <p:spPr>
          <a:xfrm>
            <a:off x="2863350" y="2569925"/>
            <a:ext cx="282299" cy="282299"/>
          </a:xfrm>
          <a:prstGeom prst="ellipse">
            <a:avLst/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372" name="Shape 372"/>
          <p:cNvCxnSpPr>
            <a:endCxn id="371" idx="2"/>
          </p:cNvCxnSpPr>
          <p:nvPr/>
        </p:nvCxnSpPr>
        <p:spPr>
          <a:xfrm rot="10800000" flipH="1">
            <a:off x="1373850" y="2711074"/>
            <a:ext cx="1489500" cy="3990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373" name="Shape 373"/>
          <p:cNvCxnSpPr>
            <a:endCxn id="371" idx="2"/>
          </p:cNvCxnSpPr>
          <p:nvPr/>
        </p:nvCxnSpPr>
        <p:spPr>
          <a:xfrm>
            <a:off x="1393350" y="2473774"/>
            <a:ext cx="1470000" cy="2373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374" name="Shape 374"/>
          <p:cNvCxnSpPr>
            <a:endCxn id="371" idx="2"/>
          </p:cNvCxnSpPr>
          <p:nvPr/>
        </p:nvCxnSpPr>
        <p:spPr>
          <a:xfrm>
            <a:off x="1529550" y="2324374"/>
            <a:ext cx="1333800" cy="3867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cxnSp>
        <p:nvCxnSpPr>
          <p:cNvPr id="375" name="Shape 375"/>
          <p:cNvCxnSpPr>
            <a:endCxn id="371" idx="2"/>
          </p:cNvCxnSpPr>
          <p:nvPr/>
        </p:nvCxnSpPr>
        <p:spPr>
          <a:xfrm rot="10800000" flipH="1">
            <a:off x="1555650" y="2711074"/>
            <a:ext cx="1307700" cy="2496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76" name="Shape 376"/>
          <p:cNvSpPr txBox="1"/>
          <p:nvPr/>
        </p:nvSpPr>
        <p:spPr>
          <a:xfrm>
            <a:off x="1463200" y="3632125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377" name="Shape 377"/>
          <p:cNvSpPr txBox="1"/>
          <p:nvPr/>
        </p:nvSpPr>
        <p:spPr>
          <a:xfrm>
            <a:off x="1827500" y="1558950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378" name="Shape 378"/>
          <p:cNvSpPr txBox="1"/>
          <p:nvPr/>
        </p:nvSpPr>
        <p:spPr>
          <a:xfrm>
            <a:off x="792587" y="4023757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</p:txBody>
      </p:sp>
      <p:sp>
        <p:nvSpPr>
          <p:cNvPr id="379" name="Shape 379"/>
          <p:cNvSpPr/>
          <p:nvPr/>
        </p:nvSpPr>
        <p:spPr>
          <a:xfrm>
            <a:off x="850575" y="1332125"/>
            <a:ext cx="956400" cy="27579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80" name="Shape 380"/>
          <p:cNvSpPr txBox="1"/>
          <p:nvPr/>
        </p:nvSpPr>
        <p:spPr>
          <a:xfrm>
            <a:off x="3108425" y="909750"/>
            <a:ext cx="3635099" cy="552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32x32x3 image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5x5x3 filter</a:t>
            </a:r>
          </a:p>
        </p:txBody>
      </p:sp>
      <p:cxnSp>
        <p:nvCxnSpPr>
          <p:cNvPr id="381" name="Shape 381"/>
          <p:cNvCxnSpPr/>
          <p:nvPr/>
        </p:nvCxnSpPr>
        <p:spPr>
          <a:xfrm flipH="1">
            <a:off x="1977350" y="1151525"/>
            <a:ext cx="984299" cy="233099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382" name="Shape 382"/>
          <p:cNvCxnSpPr/>
          <p:nvPr/>
        </p:nvCxnSpPr>
        <p:spPr>
          <a:xfrm flipH="1">
            <a:off x="1666349" y="1635050"/>
            <a:ext cx="1398900" cy="543899"/>
          </a:xfrm>
          <a:prstGeom prst="straightConnector1">
            <a:avLst/>
          </a:prstGeom>
          <a:noFill/>
          <a:ln w="9525" cap="flat" cmpd="sng">
            <a:solidFill>
              <a:srgbClr val="0000FF"/>
            </a:solidFill>
            <a:prstDash val="solid"/>
            <a:round/>
            <a:headEnd type="none" w="lg" len="lg"/>
            <a:tailEnd type="triangle" w="lg" len="lg"/>
          </a:ln>
        </p:spPr>
      </p:cxnSp>
      <p:cxnSp>
        <p:nvCxnSpPr>
          <p:cNvPr id="383" name="Shape 383"/>
          <p:cNvCxnSpPr/>
          <p:nvPr/>
        </p:nvCxnSpPr>
        <p:spPr>
          <a:xfrm>
            <a:off x="3600600" y="2714375"/>
            <a:ext cx="2365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384" name="Shape 384"/>
          <p:cNvSpPr txBox="1"/>
          <p:nvPr/>
        </p:nvSpPr>
        <p:spPr>
          <a:xfrm>
            <a:off x="3471125" y="2852225"/>
            <a:ext cx="3272400" cy="81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convolve (slide) over all spatial locations</a:t>
            </a:r>
          </a:p>
        </p:txBody>
      </p:sp>
      <p:sp>
        <p:nvSpPr>
          <p:cNvPr id="385" name="Shape 385"/>
          <p:cNvSpPr/>
          <p:nvPr/>
        </p:nvSpPr>
        <p:spPr>
          <a:xfrm>
            <a:off x="6703650" y="1332125"/>
            <a:ext cx="956400" cy="2757900"/>
          </a:xfrm>
          <a:prstGeom prst="cube">
            <a:avLst>
              <a:gd name="adj" fmla="val 90357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86" name="Shape 386"/>
          <p:cNvSpPr txBox="1"/>
          <p:nvPr/>
        </p:nvSpPr>
        <p:spPr>
          <a:xfrm>
            <a:off x="6709050" y="664950"/>
            <a:ext cx="1804499" cy="54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activation map</a:t>
            </a:r>
          </a:p>
        </p:txBody>
      </p:sp>
      <p:sp>
        <p:nvSpPr>
          <p:cNvPr id="387" name="Shape 387"/>
          <p:cNvSpPr txBox="1"/>
          <p:nvPr/>
        </p:nvSpPr>
        <p:spPr>
          <a:xfrm>
            <a:off x="6588143" y="4045604"/>
            <a:ext cx="328199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</a:t>
            </a:r>
          </a:p>
        </p:txBody>
      </p:sp>
      <p:sp>
        <p:nvSpPr>
          <p:cNvPr id="388" name="Shape 388"/>
          <p:cNvSpPr txBox="1"/>
          <p:nvPr/>
        </p:nvSpPr>
        <p:spPr>
          <a:xfrm>
            <a:off x="7255653" y="3589925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389" name="Shape 389"/>
          <p:cNvSpPr txBox="1"/>
          <p:nvPr/>
        </p:nvSpPr>
        <p:spPr>
          <a:xfrm>
            <a:off x="7660053" y="2178937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29255861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5" name="Shape 395"/>
          <p:cNvGraphicFramePr/>
          <p:nvPr/>
        </p:nvGraphicFramePr>
        <p:xfrm>
          <a:off x="302525" y="137480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96" name="Shape 396"/>
          <p:cNvSpPr txBox="1"/>
          <p:nvPr/>
        </p:nvSpPr>
        <p:spPr>
          <a:xfrm>
            <a:off x="3734100" y="1338825"/>
            <a:ext cx="5118600" cy="183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7x7 input (spatially)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assume 3x3 filter</a:t>
            </a:r>
          </a:p>
        </p:txBody>
      </p:sp>
      <p:sp>
        <p:nvSpPr>
          <p:cNvPr id="397" name="Shape 397"/>
          <p:cNvSpPr txBox="1"/>
          <p:nvPr/>
        </p:nvSpPr>
        <p:spPr>
          <a:xfrm>
            <a:off x="1390175" y="794375"/>
            <a:ext cx="548699" cy="45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398" name="Shape 398"/>
          <p:cNvSpPr txBox="1"/>
          <p:nvPr/>
        </p:nvSpPr>
        <p:spPr>
          <a:xfrm>
            <a:off x="3095700" y="2663975"/>
            <a:ext cx="587100" cy="285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399" name="Shape 399"/>
          <p:cNvSpPr txBox="1"/>
          <p:nvPr/>
        </p:nvSpPr>
        <p:spPr>
          <a:xfrm>
            <a:off x="138150" y="60450"/>
            <a:ext cx="8375400" cy="604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 closer look at spatial dimensions:</a:t>
            </a:r>
          </a:p>
        </p:txBody>
      </p:sp>
    </p:spTree>
    <p:extLst>
      <p:ext uri="{BB962C8B-B14F-4D97-AF65-F5344CB8AC3E}">
        <p14:creationId xmlns:p14="http://schemas.microsoft.com/office/powerpoint/2010/main" val="22832108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5" name="Shape 405"/>
          <p:cNvGraphicFramePr/>
          <p:nvPr/>
        </p:nvGraphicFramePr>
        <p:xfrm>
          <a:off x="302525" y="137480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06" name="Shape 406"/>
          <p:cNvSpPr txBox="1"/>
          <p:nvPr/>
        </p:nvSpPr>
        <p:spPr>
          <a:xfrm>
            <a:off x="3734100" y="1338825"/>
            <a:ext cx="5118600" cy="183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7x7 input (spatially)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assume 3x3 filter</a:t>
            </a:r>
          </a:p>
        </p:txBody>
      </p:sp>
      <p:sp>
        <p:nvSpPr>
          <p:cNvPr id="407" name="Shape 407"/>
          <p:cNvSpPr txBox="1"/>
          <p:nvPr/>
        </p:nvSpPr>
        <p:spPr>
          <a:xfrm>
            <a:off x="1390175" y="794375"/>
            <a:ext cx="548699" cy="45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08" name="Shape 408"/>
          <p:cNvSpPr txBox="1"/>
          <p:nvPr/>
        </p:nvSpPr>
        <p:spPr>
          <a:xfrm>
            <a:off x="3095700" y="2663975"/>
            <a:ext cx="587100" cy="285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09" name="Shape 409"/>
          <p:cNvSpPr txBox="1"/>
          <p:nvPr/>
        </p:nvSpPr>
        <p:spPr>
          <a:xfrm>
            <a:off x="138150" y="60450"/>
            <a:ext cx="8375400" cy="604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 closer look at spatial dimensions:</a:t>
            </a:r>
          </a:p>
        </p:txBody>
      </p:sp>
    </p:spTree>
    <p:extLst>
      <p:ext uri="{BB962C8B-B14F-4D97-AF65-F5344CB8AC3E}">
        <p14:creationId xmlns:p14="http://schemas.microsoft.com/office/powerpoint/2010/main" val="317310603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Shape 415"/>
          <p:cNvSpPr txBox="1"/>
          <p:nvPr/>
        </p:nvSpPr>
        <p:spPr>
          <a:xfrm>
            <a:off x="3734100" y="1338825"/>
            <a:ext cx="5118600" cy="183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7x7 input (spatially)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assume 3x3 filter</a:t>
            </a:r>
          </a:p>
        </p:txBody>
      </p:sp>
      <p:sp>
        <p:nvSpPr>
          <p:cNvPr id="416" name="Shape 416"/>
          <p:cNvSpPr txBox="1"/>
          <p:nvPr/>
        </p:nvSpPr>
        <p:spPr>
          <a:xfrm>
            <a:off x="1390175" y="794375"/>
            <a:ext cx="548699" cy="45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17" name="Shape 417"/>
          <p:cNvSpPr txBox="1"/>
          <p:nvPr/>
        </p:nvSpPr>
        <p:spPr>
          <a:xfrm>
            <a:off x="3095700" y="2663975"/>
            <a:ext cx="587100" cy="285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18" name="Shape 418"/>
          <p:cNvSpPr txBox="1"/>
          <p:nvPr/>
        </p:nvSpPr>
        <p:spPr>
          <a:xfrm>
            <a:off x="138150" y="60450"/>
            <a:ext cx="8375400" cy="604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 closer look at spatial dimensions:</a:t>
            </a:r>
          </a:p>
        </p:txBody>
      </p:sp>
      <p:graphicFrame>
        <p:nvGraphicFramePr>
          <p:cNvPr id="419" name="Shape 419"/>
          <p:cNvGraphicFramePr/>
          <p:nvPr/>
        </p:nvGraphicFramePr>
        <p:xfrm>
          <a:off x="302525" y="137480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9819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Shape 425"/>
          <p:cNvSpPr txBox="1"/>
          <p:nvPr/>
        </p:nvSpPr>
        <p:spPr>
          <a:xfrm>
            <a:off x="3734100" y="1338825"/>
            <a:ext cx="5118600" cy="183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7x7 input (spatially)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assume 3x3 filter</a:t>
            </a:r>
          </a:p>
        </p:txBody>
      </p:sp>
      <p:sp>
        <p:nvSpPr>
          <p:cNvPr id="426" name="Shape 426"/>
          <p:cNvSpPr txBox="1"/>
          <p:nvPr/>
        </p:nvSpPr>
        <p:spPr>
          <a:xfrm>
            <a:off x="1390175" y="794375"/>
            <a:ext cx="548699" cy="45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27" name="Shape 427"/>
          <p:cNvSpPr txBox="1"/>
          <p:nvPr/>
        </p:nvSpPr>
        <p:spPr>
          <a:xfrm>
            <a:off x="3095700" y="2663975"/>
            <a:ext cx="587100" cy="285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28" name="Shape 428"/>
          <p:cNvSpPr txBox="1"/>
          <p:nvPr/>
        </p:nvSpPr>
        <p:spPr>
          <a:xfrm>
            <a:off x="138150" y="60450"/>
            <a:ext cx="8375400" cy="604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 closer look at spatial dimensions:</a:t>
            </a:r>
          </a:p>
        </p:txBody>
      </p:sp>
      <p:graphicFrame>
        <p:nvGraphicFramePr>
          <p:cNvPr id="429" name="Shape 429"/>
          <p:cNvGraphicFramePr/>
          <p:nvPr/>
        </p:nvGraphicFramePr>
        <p:xfrm>
          <a:off x="302525" y="137480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475433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Shape 435"/>
          <p:cNvSpPr txBox="1"/>
          <p:nvPr/>
        </p:nvSpPr>
        <p:spPr>
          <a:xfrm>
            <a:off x="3734100" y="1338825"/>
            <a:ext cx="5118600" cy="183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7x7 input (spatially)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assume 3x3 filter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=&gt; 5x5 output</a:t>
            </a:r>
          </a:p>
        </p:txBody>
      </p:sp>
      <p:sp>
        <p:nvSpPr>
          <p:cNvPr id="436" name="Shape 436"/>
          <p:cNvSpPr txBox="1"/>
          <p:nvPr/>
        </p:nvSpPr>
        <p:spPr>
          <a:xfrm>
            <a:off x="1390175" y="794375"/>
            <a:ext cx="548699" cy="45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37" name="Shape 437"/>
          <p:cNvSpPr txBox="1"/>
          <p:nvPr/>
        </p:nvSpPr>
        <p:spPr>
          <a:xfrm>
            <a:off x="3095700" y="2663975"/>
            <a:ext cx="587100" cy="285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38" name="Shape 438"/>
          <p:cNvSpPr txBox="1"/>
          <p:nvPr/>
        </p:nvSpPr>
        <p:spPr>
          <a:xfrm>
            <a:off x="138150" y="60450"/>
            <a:ext cx="8375400" cy="604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 closer look at spatial dimensions:</a:t>
            </a:r>
          </a:p>
        </p:txBody>
      </p:sp>
      <p:graphicFrame>
        <p:nvGraphicFramePr>
          <p:cNvPr id="439" name="Shape 439"/>
          <p:cNvGraphicFramePr/>
          <p:nvPr/>
        </p:nvGraphicFramePr>
        <p:xfrm>
          <a:off x="302525" y="137480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07271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Shape 445"/>
          <p:cNvSpPr txBox="1"/>
          <p:nvPr/>
        </p:nvSpPr>
        <p:spPr>
          <a:xfrm>
            <a:off x="4572300" y="1034025"/>
            <a:ext cx="5118600" cy="183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7x7 input (spatially)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assume 3x3 filter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833"/>
              <a:buFont typeface="Arial"/>
              <a:buNone/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applied </a:t>
            </a: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with stride 2</a:t>
            </a:r>
          </a:p>
        </p:txBody>
      </p:sp>
      <p:sp>
        <p:nvSpPr>
          <p:cNvPr id="446" name="Shape 446"/>
          <p:cNvSpPr txBox="1"/>
          <p:nvPr/>
        </p:nvSpPr>
        <p:spPr>
          <a:xfrm>
            <a:off x="1390175" y="794375"/>
            <a:ext cx="548699" cy="45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47" name="Shape 447"/>
          <p:cNvSpPr txBox="1"/>
          <p:nvPr/>
        </p:nvSpPr>
        <p:spPr>
          <a:xfrm>
            <a:off x="3095700" y="2663975"/>
            <a:ext cx="587100" cy="285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48" name="Shape 448"/>
          <p:cNvSpPr txBox="1"/>
          <p:nvPr/>
        </p:nvSpPr>
        <p:spPr>
          <a:xfrm>
            <a:off x="138150" y="60450"/>
            <a:ext cx="8375400" cy="604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 closer look at spatial dimensions:</a:t>
            </a:r>
          </a:p>
        </p:txBody>
      </p:sp>
      <p:graphicFrame>
        <p:nvGraphicFramePr>
          <p:cNvPr id="449" name="Shape 449"/>
          <p:cNvGraphicFramePr/>
          <p:nvPr/>
        </p:nvGraphicFramePr>
        <p:xfrm>
          <a:off x="302525" y="137480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24641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Shape 455"/>
          <p:cNvSpPr txBox="1"/>
          <p:nvPr/>
        </p:nvSpPr>
        <p:spPr>
          <a:xfrm>
            <a:off x="4572300" y="1034025"/>
            <a:ext cx="5118600" cy="183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7x7 input (spatially)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assume 3x3 filter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applied </a:t>
            </a: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with stride 2</a:t>
            </a:r>
          </a:p>
        </p:txBody>
      </p:sp>
      <p:sp>
        <p:nvSpPr>
          <p:cNvPr id="456" name="Shape 456"/>
          <p:cNvSpPr txBox="1"/>
          <p:nvPr/>
        </p:nvSpPr>
        <p:spPr>
          <a:xfrm>
            <a:off x="1390175" y="794375"/>
            <a:ext cx="548699" cy="45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57" name="Shape 457"/>
          <p:cNvSpPr txBox="1"/>
          <p:nvPr/>
        </p:nvSpPr>
        <p:spPr>
          <a:xfrm>
            <a:off x="3095700" y="2663975"/>
            <a:ext cx="587100" cy="285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58" name="Shape 458"/>
          <p:cNvSpPr txBox="1"/>
          <p:nvPr/>
        </p:nvSpPr>
        <p:spPr>
          <a:xfrm>
            <a:off x="138150" y="60450"/>
            <a:ext cx="8375400" cy="604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 closer look at spatial dimensions:</a:t>
            </a:r>
          </a:p>
        </p:txBody>
      </p:sp>
      <p:graphicFrame>
        <p:nvGraphicFramePr>
          <p:cNvPr id="459" name="Shape 459"/>
          <p:cNvGraphicFramePr/>
          <p:nvPr/>
        </p:nvGraphicFramePr>
        <p:xfrm>
          <a:off x="302525" y="137480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779347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Shape 465"/>
          <p:cNvSpPr txBox="1"/>
          <p:nvPr/>
        </p:nvSpPr>
        <p:spPr>
          <a:xfrm>
            <a:off x="4572300" y="1034025"/>
            <a:ext cx="5118600" cy="183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7x7 input (spatially)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assume 3x3 filter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applied </a:t>
            </a: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with stride 2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=&gt; 3x3 output!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b="1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66" name="Shape 466"/>
          <p:cNvSpPr txBox="1"/>
          <p:nvPr/>
        </p:nvSpPr>
        <p:spPr>
          <a:xfrm>
            <a:off x="1390175" y="794375"/>
            <a:ext cx="548699" cy="45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67" name="Shape 467"/>
          <p:cNvSpPr txBox="1"/>
          <p:nvPr/>
        </p:nvSpPr>
        <p:spPr>
          <a:xfrm>
            <a:off x="3095700" y="2663975"/>
            <a:ext cx="587100" cy="285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68" name="Shape 468"/>
          <p:cNvSpPr txBox="1"/>
          <p:nvPr/>
        </p:nvSpPr>
        <p:spPr>
          <a:xfrm>
            <a:off x="138150" y="60450"/>
            <a:ext cx="8375400" cy="604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 closer look at spatial dimensions:</a:t>
            </a:r>
          </a:p>
        </p:txBody>
      </p:sp>
      <p:graphicFrame>
        <p:nvGraphicFramePr>
          <p:cNvPr id="469" name="Shape 469"/>
          <p:cNvGraphicFramePr/>
          <p:nvPr/>
        </p:nvGraphicFramePr>
        <p:xfrm>
          <a:off x="302525" y="137480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899090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Shape 475"/>
          <p:cNvSpPr txBox="1"/>
          <p:nvPr/>
        </p:nvSpPr>
        <p:spPr>
          <a:xfrm>
            <a:off x="4572300" y="1034025"/>
            <a:ext cx="5118600" cy="183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7x7 input (spatially)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assume 3x3 filter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applied </a:t>
            </a: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with stride 3?</a:t>
            </a:r>
          </a:p>
        </p:txBody>
      </p:sp>
      <p:sp>
        <p:nvSpPr>
          <p:cNvPr id="476" name="Shape 476"/>
          <p:cNvSpPr txBox="1"/>
          <p:nvPr/>
        </p:nvSpPr>
        <p:spPr>
          <a:xfrm>
            <a:off x="1390175" y="794375"/>
            <a:ext cx="548699" cy="45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77" name="Shape 477"/>
          <p:cNvSpPr txBox="1"/>
          <p:nvPr/>
        </p:nvSpPr>
        <p:spPr>
          <a:xfrm>
            <a:off x="3095700" y="2663975"/>
            <a:ext cx="587100" cy="285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78" name="Shape 478"/>
          <p:cNvSpPr txBox="1"/>
          <p:nvPr/>
        </p:nvSpPr>
        <p:spPr>
          <a:xfrm>
            <a:off x="138150" y="60450"/>
            <a:ext cx="8375400" cy="604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 closer look at spatial dimensions:</a:t>
            </a:r>
          </a:p>
        </p:txBody>
      </p:sp>
      <p:graphicFrame>
        <p:nvGraphicFramePr>
          <p:cNvPr id="479" name="Shape 479"/>
          <p:cNvGraphicFramePr/>
          <p:nvPr/>
        </p:nvGraphicFramePr>
        <p:xfrm>
          <a:off x="302525" y="137480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76308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Shape 485"/>
          <p:cNvSpPr txBox="1"/>
          <p:nvPr/>
        </p:nvSpPr>
        <p:spPr>
          <a:xfrm>
            <a:off x="4572300" y="1034025"/>
            <a:ext cx="5118600" cy="183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7x7 input (spatially)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assume 3x3 filter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applied </a:t>
            </a: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with stride 3?</a:t>
            </a:r>
          </a:p>
        </p:txBody>
      </p:sp>
      <p:sp>
        <p:nvSpPr>
          <p:cNvPr id="486" name="Shape 486"/>
          <p:cNvSpPr txBox="1"/>
          <p:nvPr/>
        </p:nvSpPr>
        <p:spPr>
          <a:xfrm>
            <a:off x="1390175" y="794375"/>
            <a:ext cx="548699" cy="457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87" name="Shape 487"/>
          <p:cNvSpPr txBox="1"/>
          <p:nvPr/>
        </p:nvSpPr>
        <p:spPr>
          <a:xfrm>
            <a:off x="3095700" y="2663975"/>
            <a:ext cx="587100" cy="285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</a:t>
            </a:r>
          </a:p>
        </p:txBody>
      </p:sp>
      <p:sp>
        <p:nvSpPr>
          <p:cNvPr id="488" name="Shape 488"/>
          <p:cNvSpPr txBox="1"/>
          <p:nvPr/>
        </p:nvSpPr>
        <p:spPr>
          <a:xfrm>
            <a:off x="138150" y="60450"/>
            <a:ext cx="8375400" cy="604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2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 closer look at spatial dimensions:</a:t>
            </a:r>
          </a:p>
        </p:txBody>
      </p:sp>
      <p:graphicFrame>
        <p:nvGraphicFramePr>
          <p:cNvPr id="489" name="Shape 489"/>
          <p:cNvGraphicFramePr/>
          <p:nvPr/>
        </p:nvGraphicFramePr>
        <p:xfrm>
          <a:off x="302525" y="137480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90" name="Shape 490"/>
          <p:cNvSpPr txBox="1"/>
          <p:nvPr/>
        </p:nvSpPr>
        <p:spPr>
          <a:xfrm>
            <a:off x="4689650" y="2649300"/>
            <a:ext cx="3972000" cy="121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b="1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doesn’t fit!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Wastes some input pixels</a:t>
            </a:r>
            <a:r>
              <a:rPr lang="en" sz="2000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448235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96" name="Shape 496"/>
          <p:cNvGraphicFramePr/>
          <p:nvPr/>
        </p:nvGraphicFramePr>
        <p:xfrm>
          <a:off x="454925" y="841400"/>
          <a:ext cx="2679950" cy="27734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28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497" name="Shape 497"/>
          <p:cNvCxnSpPr/>
          <p:nvPr/>
        </p:nvCxnSpPr>
        <p:spPr>
          <a:xfrm>
            <a:off x="464475" y="628425"/>
            <a:ext cx="2695799" cy="0"/>
          </a:xfrm>
          <a:prstGeom prst="straightConnector1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98" name="Shape 498"/>
          <p:cNvSpPr txBox="1"/>
          <p:nvPr/>
        </p:nvSpPr>
        <p:spPr>
          <a:xfrm>
            <a:off x="1357025" y="91075"/>
            <a:ext cx="7743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833"/>
              <a:buFont typeface="Arial"/>
              <a:buNone/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99" name="Shape 499"/>
          <p:cNvSpPr txBox="1"/>
          <p:nvPr/>
        </p:nvSpPr>
        <p:spPr>
          <a:xfrm>
            <a:off x="3412900" y="1809975"/>
            <a:ext cx="7743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500" name="Shape 500"/>
          <p:cNvCxnSpPr/>
          <p:nvPr/>
        </p:nvCxnSpPr>
        <p:spPr>
          <a:xfrm>
            <a:off x="3300300" y="850750"/>
            <a:ext cx="0" cy="2595300"/>
          </a:xfrm>
          <a:prstGeom prst="straightConnector1">
            <a:avLst/>
          </a:prstGeom>
          <a:noFill/>
          <a:ln w="19050" cap="flat" cmpd="sng">
            <a:solidFill>
              <a:srgbClr val="666666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501" name="Shape 501"/>
          <p:cNvSpPr txBox="1"/>
          <p:nvPr/>
        </p:nvSpPr>
        <p:spPr>
          <a:xfrm>
            <a:off x="844575" y="1942437"/>
            <a:ext cx="7743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F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02" name="Shape 502"/>
          <p:cNvSpPr txBox="1"/>
          <p:nvPr/>
        </p:nvSpPr>
        <p:spPr>
          <a:xfrm>
            <a:off x="1618875" y="1165887"/>
            <a:ext cx="7743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F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03" name="Shape 503"/>
          <p:cNvSpPr txBox="1"/>
          <p:nvPr/>
        </p:nvSpPr>
        <p:spPr>
          <a:xfrm>
            <a:off x="4298825" y="735687"/>
            <a:ext cx="4535699" cy="2413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Output size: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(N - F) / stride + 1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e.g. N = 7, F = 3: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stride 1 =&gt; (7 - 3)/1 + 1 = 5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stride 2 =&gt; (7 - 3)/2 + 1 = 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stride 3 =&gt; (7 - 3)/3 + 1 = 2.33 :\</a:t>
            </a:r>
          </a:p>
        </p:txBody>
      </p:sp>
    </p:spTree>
    <p:extLst>
      <p:ext uri="{BB962C8B-B14F-4D97-AF65-F5344CB8AC3E}">
        <p14:creationId xmlns:p14="http://schemas.microsoft.com/office/powerpoint/2010/main" val="10462503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Shape 509"/>
          <p:cNvSpPr txBox="1"/>
          <p:nvPr/>
        </p:nvSpPr>
        <p:spPr>
          <a:xfrm>
            <a:off x="264125" y="209475"/>
            <a:ext cx="8289000" cy="73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In practice: Common to zero pad the border</a:t>
            </a:r>
          </a:p>
        </p:txBody>
      </p:sp>
      <p:graphicFrame>
        <p:nvGraphicFramePr>
          <p:cNvPr id="510" name="Shape 510"/>
          <p:cNvGraphicFramePr/>
          <p:nvPr/>
        </p:nvGraphicFramePr>
        <p:xfrm>
          <a:off x="377400" y="947175"/>
          <a:ext cx="2679975" cy="356589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97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11" name="Shape 511"/>
          <p:cNvSpPr txBox="1"/>
          <p:nvPr/>
        </p:nvSpPr>
        <p:spPr>
          <a:xfrm>
            <a:off x="3413425" y="1831350"/>
            <a:ext cx="5844900" cy="148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e.g. input 7x7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3x3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filter, applied with </a:t>
            </a: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stride 1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pad with 1 pixel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border =&gt; what is the output?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12" name="Shape 512"/>
          <p:cNvSpPr txBox="1"/>
          <p:nvPr/>
        </p:nvSpPr>
        <p:spPr>
          <a:xfrm>
            <a:off x="5021575" y="3212025"/>
            <a:ext cx="2892600" cy="1226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434343"/>
                </a:solidFill>
                <a:latin typeface="Arial"/>
                <a:cs typeface="Arial"/>
                <a:sym typeface="Arial"/>
              </a:rPr>
              <a:t>(recall:)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(N - F) / stride + 1</a:t>
            </a:r>
          </a:p>
        </p:txBody>
      </p:sp>
      <p:sp>
        <p:nvSpPr>
          <p:cNvPr id="6" name="Shape 511">
            <a:extLst>
              <a:ext uri="{FF2B5EF4-FFF2-40B4-BE49-F238E27FC236}">
                <a16:creationId xmlns:a16="http://schemas.microsoft.com/office/drawing/2014/main" id="{A8D12A09-6049-42FA-B279-72059585FA7F}"/>
              </a:ext>
            </a:extLst>
          </p:cNvPr>
          <p:cNvSpPr txBox="1"/>
          <p:nvPr/>
        </p:nvSpPr>
        <p:spPr>
          <a:xfrm>
            <a:off x="3413425" y="1035424"/>
            <a:ext cx="5844900" cy="129242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Aside: remove image mean first!</a:t>
            </a:r>
            <a:endParaRPr lang="en"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7523906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Shape 518"/>
          <p:cNvSpPr txBox="1"/>
          <p:nvPr/>
        </p:nvSpPr>
        <p:spPr>
          <a:xfrm>
            <a:off x="264125" y="209475"/>
            <a:ext cx="8289000" cy="73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In practice: Common to zero pad the border</a:t>
            </a:r>
          </a:p>
        </p:txBody>
      </p:sp>
      <p:sp>
        <p:nvSpPr>
          <p:cNvPr id="519" name="Shape 519"/>
          <p:cNvSpPr txBox="1"/>
          <p:nvPr/>
        </p:nvSpPr>
        <p:spPr>
          <a:xfrm>
            <a:off x="3299125" y="1023375"/>
            <a:ext cx="5844900" cy="148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e.g. input 7x7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3x3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filter, applied with </a:t>
            </a: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stride 1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pad with 1 pixel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border =&gt; what is the output?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7x7 output!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aphicFrame>
        <p:nvGraphicFramePr>
          <p:cNvPr id="520" name="Shape 520"/>
          <p:cNvGraphicFramePr/>
          <p:nvPr/>
        </p:nvGraphicFramePr>
        <p:xfrm>
          <a:off x="377400" y="947175"/>
          <a:ext cx="2679975" cy="356589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97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035874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Shape 526"/>
          <p:cNvSpPr txBox="1"/>
          <p:nvPr/>
        </p:nvSpPr>
        <p:spPr>
          <a:xfrm>
            <a:off x="264125" y="209475"/>
            <a:ext cx="8289000" cy="73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In practice: Common to zero pad the border</a:t>
            </a:r>
          </a:p>
        </p:txBody>
      </p:sp>
      <p:sp>
        <p:nvSpPr>
          <p:cNvPr id="527" name="Shape 527"/>
          <p:cNvSpPr txBox="1"/>
          <p:nvPr/>
        </p:nvSpPr>
        <p:spPr>
          <a:xfrm>
            <a:off x="3299125" y="1023375"/>
            <a:ext cx="5844900" cy="1480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e.g. input 7x7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3x3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filter, applied with </a:t>
            </a: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stride 1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pad with 1 pixel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border =&gt; what is the output?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7x7 output!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in general, common to see CONV layers with stride 1, filters of size FxF, and zero-padding with (F-1)/2. (will preserve size spatially)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e.g. F = 3 =&gt; zero pad with 1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       F = 5 =&gt; zero pad with 2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       F = 7 =&gt; zero pad with 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aphicFrame>
        <p:nvGraphicFramePr>
          <p:cNvPr id="528" name="Shape 528"/>
          <p:cNvGraphicFramePr/>
          <p:nvPr/>
        </p:nvGraphicFramePr>
        <p:xfrm>
          <a:off x="377400" y="947175"/>
          <a:ext cx="2679975" cy="356589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97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9777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r>
                        <a:rPr lang="en"/>
                        <a:t>0</a:t>
                      </a:r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lvl="0" rtl="0">
                        <a:spcBef>
                          <a:spcPts val="0"/>
                        </a:spcBef>
                        <a:buNone/>
                      </a:pPr>
                      <a:endParaRPr/>
                    </a:p>
                  </a:txBody>
                  <a:tcPr marL="91425" marR="91425" marT="91425" marB="91425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738963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Shape 534"/>
          <p:cNvSpPr txBox="1"/>
          <p:nvPr/>
        </p:nvSpPr>
        <p:spPr>
          <a:xfrm>
            <a:off x="212775" y="134025"/>
            <a:ext cx="8548200" cy="6011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Remember back to…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E.g. 32x32 input convolved repeatedly with 5x5 filters shrinks volumes spatially!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(32 -&gt; 28 -&gt; 24 ...). Shrinking too fast is not good, doesn’t work well.</a:t>
            </a:r>
          </a:p>
        </p:txBody>
      </p:sp>
      <p:sp>
        <p:nvSpPr>
          <p:cNvPr id="535" name="Shape 535"/>
          <p:cNvSpPr/>
          <p:nvPr/>
        </p:nvSpPr>
        <p:spPr>
          <a:xfrm>
            <a:off x="212775" y="1583150"/>
            <a:ext cx="956400" cy="27579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36" name="Shape 536"/>
          <p:cNvSpPr txBox="1"/>
          <p:nvPr/>
        </p:nvSpPr>
        <p:spPr>
          <a:xfrm>
            <a:off x="825400" y="388315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537" name="Shape 537"/>
          <p:cNvSpPr txBox="1"/>
          <p:nvPr/>
        </p:nvSpPr>
        <p:spPr>
          <a:xfrm>
            <a:off x="1189700" y="180997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538" name="Shape 538"/>
          <p:cNvSpPr txBox="1"/>
          <p:nvPr/>
        </p:nvSpPr>
        <p:spPr>
          <a:xfrm>
            <a:off x="154787" y="427478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</a:t>
            </a:r>
          </a:p>
        </p:txBody>
      </p:sp>
      <p:cxnSp>
        <p:nvCxnSpPr>
          <p:cNvPr id="539" name="Shape 539"/>
          <p:cNvCxnSpPr/>
          <p:nvPr/>
        </p:nvCxnSpPr>
        <p:spPr>
          <a:xfrm>
            <a:off x="1517575" y="2861800"/>
            <a:ext cx="987599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540" name="Shape 540"/>
          <p:cNvSpPr txBox="1"/>
          <p:nvPr/>
        </p:nvSpPr>
        <p:spPr>
          <a:xfrm>
            <a:off x="1556900" y="2876050"/>
            <a:ext cx="9875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ReLU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e.g. 6 5x5x3 filters</a:t>
            </a:r>
          </a:p>
        </p:txBody>
      </p:sp>
      <p:sp>
        <p:nvSpPr>
          <p:cNvPr id="541" name="Shape 541"/>
          <p:cNvSpPr/>
          <p:nvPr/>
        </p:nvSpPr>
        <p:spPr>
          <a:xfrm>
            <a:off x="2727375" y="1583150"/>
            <a:ext cx="956400" cy="2757900"/>
          </a:xfrm>
          <a:prstGeom prst="cube">
            <a:avLst>
              <a:gd name="adj" fmla="val 77711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542" name="Shape 542"/>
          <p:cNvSpPr txBox="1"/>
          <p:nvPr/>
        </p:nvSpPr>
        <p:spPr>
          <a:xfrm>
            <a:off x="3340000" y="388315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543" name="Shape 543"/>
          <p:cNvSpPr txBox="1"/>
          <p:nvPr/>
        </p:nvSpPr>
        <p:spPr>
          <a:xfrm>
            <a:off x="3704300" y="180997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28</a:t>
            </a:r>
          </a:p>
        </p:txBody>
      </p:sp>
      <p:sp>
        <p:nvSpPr>
          <p:cNvPr id="544" name="Shape 544"/>
          <p:cNvSpPr txBox="1"/>
          <p:nvPr/>
        </p:nvSpPr>
        <p:spPr>
          <a:xfrm>
            <a:off x="2669387" y="427478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6</a:t>
            </a:r>
          </a:p>
        </p:txBody>
      </p:sp>
      <p:cxnSp>
        <p:nvCxnSpPr>
          <p:cNvPr id="545" name="Shape 545"/>
          <p:cNvCxnSpPr/>
          <p:nvPr/>
        </p:nvCxnSpPr>
        <p:spPr>
          <a:xfrm>
            <a:off x="4260775" y="2861800"/>
            <a:ext cx="987599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546" name="Shape 546"/>
          <p:cNvSpPr txBox="1"/>
          <p:nvPr/>
        </p:nvSpPr>
        <p:spPr>
          <a:xfrm>
            <a:off x="4300100" y="2876050"/>
            <a:ext cx="1063200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ReLU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38761D"/>
                </a:solidFill>
                <a:latin typeface="Arial"/>
                <a:cs typeface="Arial"/>
                <a:sym typeface="Arial"/>
              </a:rPr>
              <a:t>e.g. 10 5x5x</a:t>
            </a:r>
            <a:r>
              <a:rPr lang="en" sz="1800" b="1" kern="0">
                <a:solidFill>
                  <a:srgbClr val="38761D"/>
                </a:solidFill>
                <a:latin typeface="Arial"/>
                <a:cs typeface="Arial"/>
                <a:sym typeface="Arial"/>
              </a:rPr>
              <a:t>6 </a:t>
            </a:r>
            <a:r>
              <a:rPr lang="en" sz="1800" kern="0">
                <a:solidFill>
                  <a:srgbClr val="38761D"/>
                </a:solidFill>
                <a:latin typeface="Arial"/>
                <a:cs typeface="Arial"/>
                <a:sym typeface="Arial"/>
              </a:rPr>
              <a:t>filters</a:t>
            </a:r>
          </a:p>
        </p:txBody>
      </p:sp>
      <p:sp>
        <p:nvSpPr>
          <p:cNvPr id="547" name="Shape 547"/>
          <p:cNvSpPr/>
          <p:nvPr/>
        </p:nvSpPr>
        <p:spPr>
          <a:xfrm>
            <a:off x="5470575" y="1583150"/>
            <a:ext cx="956400" cy="2757900"/>
          </a:xfrm>
          <a:prstGeom prst="cube">
            <a:avLst>
              <a:gd name="adj" fmla="val 77711"/>
            </a:avLst>
          </a:prstGeom>
          <a:solidFill>
            <a:srgbClr val="D9EAD3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548" name="Shape 548"/>
          <p:cNvCxnSpPr/>
          <p:nvPr/>
        </p:nvCxnSpPr>
        <p:spPr>
          <a:xfrm>
            <a:off x="6851575" y="2861800"/>
            <a:ext cx="987599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549" name="Shape 549"/>
          <p:cNvSpPr txBox="1"/>
          <p:nvPr/>
        </p:nvSpPr>
        <p:spPr>
          <a:xfrm>
            <a:off x="6890900" y="2876050"/>
            <a:ext cx="987599" cy="393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CONV,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ReLU</a:t>
            </a:r>
          </a:p>
        </p:txBody>
      </p:sp>
      <p:sp>
        <p:nvSpPr>
          <p:cNvPr id="550" name="Shape 550"/>
          <p:cNvSpPr txBox="1"/>
          <p:nvPr/>
        </p:nvSpPr>
        <p:spPr>
          <a:xfrm>
            <a:off x="8107500" y="2617000"/>
            <a:ext cx="956400" cy="354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….</a:t>
            </a:r>
          </a:p>
        </p:txBody>
      </p:sp>
      <p:sp>
        <p:nvSpPr>
          <p:cNvPr id="551" name="Shape 551"/>
          <p:cNvSpPr txBox="1"/>
          <p:nvPr/>
        </p:nvSpPr>
        <p:spPr>
          <a:xfrm>
            <a:off x="5336387" y="4274782"/>
            <a:ext cx="491700" cy="182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10</a:t>
            </a:r>
          </a:p>
        </p:txBody>
      </p:sp>
      <p:sp>
        <p:nvSpPr>
          <p:cNvPr id="552" name="Shape 552"/>
          <p:cNvSpPr txBox="1"/>
          <p:nvPr/>
        </p:nvSpPr>
        <p:spPr>
          <a:xfrm>
            <a:off x="6083200" y="3883150"/>
            <a:ext cx="491700" cy="30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24</a:t>
            </a:r>
          </a:p>
        </p:txBody>
      </p:sp>
      <p:sp>
        <p:nvSpPr>
          <p:cNvPr id="553" name="Shape 553"/>
          <p:cNvSpPr txBox="1"/>
          <p:nvPr/>
        </p:nvSpPr>
        <p:spPr>
          <a:xfrm>
            <a:off x="6447500" y="1809975"/>
            <a:ext cx="491700" cy="2822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35022127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Shape 559"/>
          <p:cNvSpPr txBox="1"/>
          <p:nvPr/>
        </p:nvSpPr>
        <p:spPr>
          <a:xfrm>
            <a:off x="264125" y="209475"/>
            <a:ext cx="6800818" cy="73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3000" dirty="0"/>
              <a:t>When the Filter doesn’t fit</a:t>
            </a:r>
            <a:r>
              <a:rPr lang="en" sz="3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0" name="Shape 560"/>
              <p:cNvSpPr txBox="1"/>
              <p:nvPr/>
            </p:nvSpPr>
            <p:spPr>
              <a:xfrm>
                <a:off x="264125" y="947175"/>
                <a:ext cx="8748695" cy="37057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91425" rIns="91425" bIns="91425" anchor="t" anchorCtr="0">
                <a:noAutofit/>
              </a:bodyPr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kern="0" dirty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rPr>
                  <a:t>Our new formula with padding on both sides is:</a:t>
                </a:r>
                <a:endParaRPr lang="en-US" sz="2000" dirty="0"/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2000" b="0" i="1" kern="0" dirty="0">
                  <a:solidFill>
                    <a:srgbClr val="000000"/>
                  </a:solidFill>
                  <a:latin typeface="Cambria Math" panose="02040503050406030204" pitchFamily="18" charset="0"/>
                  <a:cs typeface="Arial"/>
                  <a:sym typeface="Arial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</m:ctrlPr>
                        </m:sSubPr>
                        <m:e>
                          <m:r>
                            <a:rPr lang="en-US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𝐷</m:t>
                          </m:r>
                        </m:e>
                        <m:sub>
                          <m:r>
                            <a:rPr lang="en-US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𝑜𝑢𝑡</m:t>
                          </m:r>
                        </m:sub>
                      </m:sSub>
                      <m:r>
                        <a:rPr lang="en-US" sz="2000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=</m:t>
                      </m:r>
                      <m:d>
                        <m:dPr>
                          <m:ctrlPr>
                            <a:rPr lang="en-US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</m:ctrlPr>
                        </m:dPr>
                        <m:e>
                          <m:r>
                            <a:rPr lang="en-US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𝑁</m:t>
                          </m:r>
                          <m:r>
                            <a:rPr lang="en-US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+2</m:t>
                          </m:r>
                          <m:r>
                            <a:rPr lang="en-US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𝑃</m:t>
                          </m:r>
                          <m:r>
                            <a:rPr lang="en-US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−</m:t>
                          </m:r>
                          <m:r>
                            <a:rPr lang="en-US" sz="2000" b="0" i="1" kern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cs typeface="Arial"/>
                              <a:sym typeface="Arial"/>
                            </a:rPr>
                            <m:t>𝐹</m:t>
                          </m:r>
                        </m:e>
                      </m:d>
                      <m:r>
                        <m:rPr>
                          <m:lit/>
                        </m:rPr>
                        <a:rPr lang="en-US" sz="2000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2000" b="0" i="0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stride</m:t>
                      </m:r>
                      <m:r>
                        <a:rPr lang="en-US" sz="2000" b="0" i="1" kern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cs typeface="Arial"/>
                          <a:sym typeface="Arial"/>
                        </a:rPr>
                        <m:t>+1</m:t>
                      </m:r>
                    </m:oMath>
                  </m:oMathPara>
                </a14:m>
                <a:endParaRPr lang="en" sz="20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" sz="2000" dirty="0"/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" sz="2000" dirty="0"/>
                  <a:t>(the effective image size is now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" sz="2000" kern="0" dirty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rPr>
                  <a:t>).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" sz="2000" dirty="0"/>
                  <a:t>This means that the number of strided steps we can take </a:t>
                </a:r>
                <a:r>
                  <a:rPr lang="en-US" sz="2000" dirty="0"/>
                  <a:t>may not be </a:t>
                </a:r>
                <a:r>
                  <a:rPr lang="en" sz="2000" dirty="0"/>
                  <a:t>an integer </a:t>
                </a:r>
                <a:r>
                  <a:rPr lang="en-US" sz="2000" dirty="0"/>
                  <a:t>for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" sz="2000" dirty="0"/>
                  <a:t>. 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" sz="2000"/>
                  <a:t>But we can still take the next-smallest integer number of steps. </a:t>
                </a:r>
                <a:br>
                  <a:rPr lang="en" sz="2000" dirty="0"/>
                </a:br>
                <a:r>
                  <a:rPr lang="en" sz="2000" dirty="0"/>
                  <a:t>In practice almost all </a:t>
                </a:r>
                <a:r>
                  <a:rPr lang="en-US" sz="2000" dirty="0"/>
                  <a:t>deep learning </a:t>
                </a:r>
                <a:r>
                  <a:rPr lang="en" sz="2000" dirty="0"/>
                  <a:t>tool</a:t>
                </a:r>
                <a:r>
                  <a:rPr lang="en-US" sz="2000" dirty="0"/>
                  <a:t>kits</a:t>
                </a:r>
                <a:r>
                  <a:rPr lang="en" sz="2000" dirty="0"/>
                  <a:t> </a:t>
                </a:r>
                <a:r>
                  <a:rPr lang="en-US" sz="2000" dirty="0"/>
                  <a:t>simply round down to the nearest integer in this case (disregard the cs231n notes on this point). i.e.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-US" sz="2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⌊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d>
                      <m:r>
                        <m:rPr>
                          <m:lit/>
                        </m:rPr>
                        <a:rPr lang="en-US" sz="2000" i="1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2000" b="0" i="0" smtClean="0">
                          <a:latin typeface="Cambria Math" panose="02040503050406030204" pitchFamily="18" charset="0"/>
                        </a:rPr>
                        <m:t>stride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⌋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" sz="2000" dirty="0"/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</a:pPr>
                <a:endParaRPr lang="en" sz="20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560" name="Shape 5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125" y="947175"/>
                <a:ext cx="8748695" cy="3705725"/>
              </a:xfrm>
              <a:prstGeom prst="rect">
                <a:avLst/>
              </a:prstGeom>
              <a:blipFill>
                <a:blip r:embed="rId3"/>
                <a:stretch>
                  <a:fillRect l="-697" b="-444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280998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Shape 559"/>
          <p:cNvSpPr txBox="1"/>
          <p:nvPr/>
        </p:nvSpPr>
        <p:spPr>
          <a:xfrm>
            <a:off x="264125" y="209475"/>
            <a:ext cx="3014699" cy="73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Examples time:</a:t>
            </a:r>
          </a:p>
        </p:txBody>
      </p:sp>
      <p:sp>
        <p:nvSpPr>
          <p:cNvPr id="560" name="Shape 560"/>
          <p:cNvSpPr txBox="1"/>
          <p:nvPr/>
        </p:nvSpPr>
        <p:spPr>
          <a:xfrm>
            <a:off x="202800" y="1293275"/>
            <a:ext cx="5721299" cy="108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Input volume: </a:t>
            </a: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32x32x3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10 5x5 filters with stride 1, pad 2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Output volume size: ?</a:t>
            </a:r>
          </a:p>
        </p:txBody>
      </p:sp>
      <p:sp>
        <p:nvSpPr>
          <p:cNvPr id="561" name="Shape 561"/>
          <p:cNvSpPr/>
          <p:nvPr/>
        </p:nvSpPr>
        <p:spPr>
          <a:xfrm>
            <a:off x="6564404" y="139650"/>
            <a:ext cx="713400" cy="20574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562" name="Shape 562"/>
          <p:cNvCxnSpPr/>
          <p:nvPr/>
        </p:nvCxnSpPr>
        <p:spPr>
          <a:xfrm>
            <a:off x="7385371" y="1093509"/>
            <a:ext cx="736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563" name="Shape 563"/>
          <p:cNvSpPr/>
          <p:nvPr/>
        </p:nvSpPr>
        <p:spPr>
          <a:xfrm>
            <a:off x="8287868" y="139650"/>
            <a:ext cx="713400" cy="2057400"/>
          </a:xfrm>
          <a:prstGeom prst="cube">
            <a:avLst>
              <a:gd name="adj" fmla="val 77711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752220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Shape 569"/>
          <p:cNvSpPr txBox="1"/>
          <p:nvPr/>
        </p:nvSpPr>
        <p:spPr>
          <a:xfrm>
            <a:off x="264125" y="209475"/>
            <a:ext cx="3014699" cy="73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Examples time:</a:t>
            </a:r>
          </a:p>
        </p:txBody>
      </p:sp>
      <p:sp>
        <p:nvSpPr>
          <p:cNvPr id="570" name="Shape 570"/>
          <p:cNvSpPr txBox="1"/>
          <p:nvPr/>
        </p:nvSpPr>
        <p:spPr>
          <a:xfrm>
            <a:off x="202800" y="1293275"/>
            <a:ext cx="6557099" cy="108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Input volume: </a:t>
            </a:r>
            <a:r>
              <a:rPr lang="en" sz="2000" b="1" kern="0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32x32</a:t>
            </a: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x3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10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en" sz="2000" kern="0" dirty="0">
                <a:solidFill>
                  <a:srgbClr val="FF00FF"/>
                </a:solidFill>
                <a:latin typeface="Arial"/>
                <a:cs typeface="Arial"/>
                <a:sym typeface="Arial"/>
              </a:rPr>
              <a:t>5x5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filters with stride </a:t>
            </a:r>
            <a:r>
              <a:rPr lang="en" sz="2000" kern="0" dirty="0">
                <a:solidFill>
                  <a:srgbClr val="38761D"/>
                </a:solidFill>
                <a:latin typeface="Arial"/>
                <a:cs typeface="Arial"/>
                <a:sym typeface="Arial"/>
              </a:rPr>
              <a:t>1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, pad </a:t>
            </a:r>
            <a:r>
              <a:rPr lang="en" sz="2000" kern="0" dirty="0">
                <a:solidFill>
                  <a:srgbClr val="9900FF"/>
                </a:solidFill>
                <a:latin typeface="Arial"/>
                <a:cs typeface="Arial"/>
                <a:sym typeface="Arial"/>
              </a:rPr>
              <a:t>2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Output volume size: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(</a:t>
            </a:r>
            <a:r>
              <a:rPr lang="en" sz="2000" kern="0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32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+2*</a:t>
            </a:r>
            <a:r>
              <a:rPr lang="en" sz="2000" kern="0" dirty="0">
                <a:solidFill>
                  <a:srgbClr val="9900FF"/>
                </a:solidFill>
                <a:latin typeface="Arial"/>
                <a:cs typeface="Arial"/>
                <a:sym typeface="Arial"/>
              </a:rPr>
              <a:t>2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-</a:t>
            </a:r>
            <a:r>
              <a:rPr lang="en" sz="2000" kern="0" dirty="0">
                <a:solidFill>
                  <a:srgbClr val="FF00FF"/>
                </a:solidFill>
                <a:latin typeface="Arial"/>
                <a:cs typeface="Arial"/>
                <a:sym typeface="Arial"/>
              </a:rPr>
              <a:t>5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)/</a:t>
            </a:r>
            <a:r>
              <a:rPr lang="en" sz="2000" kern="0" dirty="0">
                <a:solidFill>
                  <a:srgbClr val="38761D"/>
                </a:solidFill>
                <a:latin typeface="Arial"/>
                <a:cs typeface="Arial"/>
                <a:sym typeface="Arial"/>
              </a:rPr>
              <a:t>1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+1 = 32 spatially, so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32x32x</a:t>
            </a:r>
            <a:r>
              <a:rPr lang="en" sz="2000" b="1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10</a:t>
            </a:r>
          </a:p>
        </p:txBody>
      </p:sp>
      <p:sp>
        <p:nvSpPr>
          <p:cNvPr id="571" name="Shape 571"/>
          <p:cNvSpPr/>
          <p:nvPr/>
        </p:nvSpPr>
        <p:spPr>
          <a:xfrm>
            <a:off x="6564404" y="139650"/>
            <a:ext cx="713400" cy="20574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572" name="Shape 572"/>
          <p:cNvCxnSpPr/>
          <p:nvPr/>
        </p:nvCxnSpPr>
        <p:spPr>
          <a:xfrm>
            <a:off x="7385371" y="1093509"/>
            <a:ext cx="736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573" name="Shape 573"/>
          <p:cNvSpPr/>
          <p:nvPr/>
        </p:nvSpPr>
        <p:spPr>
          <a:xfrm>
            <a:off x="8287868" y="139650"/>
            <a:ext cx="713400" cy="2057400"/>
          </a:xfrm>
          <a:prstGeom prst="cube">
            <a:avLst>
              <a:gd name="adj" fmla="val 77711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53352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Shape 579"/>
          <p:cNvSpPr txBox="1"/>
          <p:nvPr/>
        </p:nvSpPr>
        <p:spPr>
          <a:xfrm>
            <a:off x="264125" y="209475"/>
            <a:ext cx="3014699" cy="73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Examples time:</a:t>
            </a:r>
          </a:p>
        </p:txBody>
      </p:sp>
      <p:sp>
        <p:nvSpPr>
          <p:cNvPr id="580" name="Shape 580"/>
          <p:cNvSpPr txBox="1"/>
          <p:nvPr/>
        </p:nvSpPr>
        <p:spPr>
          <a:xfrm>
            <a:off x="202800" y="1293275"/>
            <a:ext cx="6482700" cy="108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Input volume: </a:t>
            </a: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32x32x3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10 5x5 filters with stride 1, pad 2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Number of parameters in this layer?</a:t>
            </a:r>
          </a:p>
        </p:txBody>
      </p:sp>
      <p:sp>
        <p:nvSpPr>
          <p:cNvPr id="581" name="Shape 581"/>
          <p:cNvSpPr/>
          <p:nvPr/>
        </p:nvSpPr>
        <p:spPr>
          <a:xfrm>
            <a:off x="6564404" y="139650"/>
            <a:ext cx="713400" cy="20574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582" name="Shape 582"/>
          <p:cNvCxnSpPr/>
          <p:nvPr/>
        </p:nvCxnSpPr>
        <p:spPr>
          <a:xfrm>
            <a:off x="7385371" y="1093509"/>
            <a:ext cx="736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583" name="Shape 583"/>
          <p:cNvSpPr/>
          <p:nvPr/>
        </p:nvSpPr>
        <p:spPr>
          <a:xfrm>
            <a:off x="8287868" y="139650"/>
            <a:ext cx="713400" cy="2057400"/>
          </a:xfrm>
          <a:prstGeom prst="cube">
            <a:avLst>
              <a:gd name="adj" fmla="val 77711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32557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Shape 589"/>
          <p:cNvSpPr txBox="1"/>
          <p:nvPr/>
        </p:nvSpPr>
        <p:spPr>
          <a:xfrm>
            <a:off x="264125" y="209475"/>
            <a:ext cx="3014699" cy="73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0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Examples time:</a:t>
            </a:r>
          </a:p>
        </p:txBody>
      </p:sp>
      <p:sp>
        <p:nvSpPr>
          <p:cNvPr id="590" name="Shape 590"/>
          <p:cNvSpPr txBox="1"/>
          <p:nvPr/>
        </p:nvSpPr>
        <p:spPr>
          <a:xfrm>
            <a:off x="202800" y="1293275"/>
            <a:ext cx="8615999" cy="1083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Input volume: </a:t>
            </a:r>
            <a:r>
              <a:rPr lang="en" sz="2000" b="1" kern="0" dirty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32x32</a:t>
            </a: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x</a:t>
            </a:r>
            <a:r>
              <a:rPr lang="en" sz="2000" b="1" kern="0" dirty="0">
                <a:solidFill>
                  <a:srgbClr val="FF9900"/>
                </a:solidFill>
                <a:latin typeface="Arial"/>
                <a:cs typeface="Arial"/>
                <a:sym typeface="Arial"/>
              </a:rPr>
              <a:t>3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10</a:t>
            </a:r>
            <a:r>
              <a:rPr lang="en" sz="2000" kern="0" dirty="0">
                <a:solidFill>
                  <a:srgbClr val="FF00FF"/>
                </a:solidFill>
                <a:latin typeface="Arial"/>
                <a:cs typeface="Arial"/>
                <a:sym typeface="Arial"/>
              </a:rPr>
              <a:t> 5x5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filters with stride 1, pad 2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20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Number of parameters in this layer?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each filter has </a:t>
            </a:r>
            <a:r>
              <a:rPr lang="en" sz="2000" kern="0" dirty="0">
                <a:solidFill>
                  <a:srgbClr val="FF00FF"/>
                </a:solidFill>
                <a:latin typeface="Arial"/>
                <a:cs typeface="Arial"/>
                <a:sym typeface="Arial"/>
              </a:rPr>
              <a:t>5*5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*</a:t>
            </a:r>
            <a:r>
              <a:rPr lang="en" sz="2000" kern="0" dirty="0">
                <a:solidFill>
                  <a:srgbClr val="FF9900"/>
                </a:solidFill>
                <a:latin typeface="Arial"/>
                <a:cs typeface="Arial"/>
                <a:sym typeface="Arial"/>
              </a:rPr>
              <a:t>3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+ 1 = </a:t>
            </a:r>
            <a:r>
              <a:rPr lang="en" sz="2000" kern="0" dirty="0">
                <a:solidFill>
                  <a:srgbClr val="38761D"/>
                </a:solidFill>
                <a:latin typeface="Arial"/>
                <a:cs typeface="Arial"/>
                <a:sym typeface="Arial"/>
              </a:rPr>
              <a:t>76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params      </a:t>
            </a:r>
            <a:r>
              <a:rPr lang="en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(+1 for bias)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=&gt; </a:t>
            </a:r>
            <a:r>
              <a:rPr lang="en" sz="2000" kern="0" dirty="0">
                <a:solidFill>
                  <a:srgbClr val="38761D"/>
                </a:solidFill>
                <a:latin typeface="Arial"/>
                <a:cs typeface="Arial"/>
                <a:sym typeface="Arial"/>
              </a:rPr>
              <a:t>76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*</a:t>
            </a:r>
            <a:r>
              <a:rPr lang="en" sz="2000" kern="0" dirty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10</a:t>
            </a:r>
            <a:r>
              <a:rPr lang="en" sz="20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= </a:t>
            </a:r>
            <a:r>
              <a:rPr lang="en" sz="2000" b="1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760</a:t>
            </a:r>
          </a:p>
        </p:txBody>
      </p:sp>
      <p:sp>
        <p:nvSpPr>
          <p:cNvPr id="591" name="Shape 591"/>
          <p:cNvSpPr/>
          <p:nvPr/>
        </p:nvSpPr>
        <p:spPr>
          <a:xfrm>
            <a:off x="6564404" y="139650"/>
            <a:ext cx="713400" cy="2057400"/>
          </a:xfrm>
          <a:prstGeom prst="cube">
            <a:avLst>
              <a:gd name="adj" fmla="val 77711"/>
            </a:avLst>
          </a:prstGeom>
          <a:solidFill>
            <a:srgbClr val="F4CCCC">
              <a:alpha val="5192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592" name="Shape 592"/>
          <p:cNvCxnSpPr/>
          <p:nvPr/>
        </p:nvCxnSpPr>
        <p:spPr>
          <a:xfrm>
            <a:off x="7385371" y="1093509"/>
            <a:ext cx="736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593" name="Shape 593"/>
          <p:cNvSpPr/>
          <p:nvPr/>
        </p:nvSpPr>
        <p:spPr>
          <a:xfrm>
            <a:off x="8287868" y="139650"/>
            <a:ext cx="713400" cy="2057400"/>
          </a:xfrm>
          <a:prstGeom prst="cube">
            <a:avLst>
              <a:gd name="adj" fmla="val 77711"/>
            </a:avLst>
          </a:prstGeom>
          <a:solidFill>
            <a:srgbClr val="C9DAF8"/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1035644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9" name="Shape 599"/>
          <p:cNvPicPr preferRelativeResize="0"/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612" y="508175"/>
            <a:ext cx="7667625" cy="37147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697607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5" name="Shape 605"/>
          <p:cNvPicPr preferRelativeResize="0"/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612" y="508175"/>
            <a:ext cx="7667625" cy="3714750"/>
          </a:xfrm>
          <a:prstGeom prst="rect">
            <a:avLst/>
          </a:prstGeom>
          <a:noFill/>
          <a:ln>
            <a:noFill/>
          </a:ln>
        </p:spPr>
      </p:pic>
      <p:sp>
        <p:nvSpPr>
          <p:cNvPr id="606" name="Shape 606"/>
          <p:cNvSpPr txBox="1"/>
          <p:nvPr/>
        </p:nvSpPr>
        <p:spPr>
          <a:xfrm>
            <a:off x="4685925" y="90350"/>
            <a:ext cx="4791600" cy="2371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Common settings: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800" kern="0">
              <a:solidFill>
                <a:srgbClr val="FF0000"/>
              </a:solidFill>
              <a:latin typeface="Arial"/>
              <a:cs typeface="Arial"/>
              <a:sym typeface="Arial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K = (powers of 2, e.g. 32, 64, 128, 512)</a:t>
            </a:r>
          </a:p>
          <a:p>
            <a:pPr marL="457200" indent="-342900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Tx/>
              <a:buChar char="-"/>
            </a:pPr>
            <a:r>
              <a:rPr lang="en" sz="1800" kern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F = 3, S = 1, P = 1</a:t>
            </a:r>
          </a:p>
          <a:p>
            <a:pPr marL="457200" indent="-342900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Tx/>
              <a:buChar char="-"/>
            </a:pPr>
            <a:r>
              <a:rPr lang="en" sz="1800" kern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F = 5, S = 1, P = 2</a:t>
            </a:r>
          </a:p>
          <a:p>
            <a:pPr marL="457200" indent="-342900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Tx/>
              <a:buChar char="-"/>
            </a:pPr>
            <a:r>
              <a:rPr lang="en" sz="1800" kern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F = 5, S = 2, P = ? (whatever fits)</a:t>
            </a:r>
          </a:p>
          <a:p>
            <a:pPr marL="457200" indent="-342900" fontAlgn="auto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Tx/>
              <a:buChar char="-"/>
            </a:pPr>
            <a:r>
              <a:rPr lang="en" sz="1800" kern="0">
                <a:solidFill>
                  <a:srgbClr val="FF0000"/>
                </a:solidFill>
                <a:latin typeface="Arial"/>
                <a:cs typeface="Arial"/>
                <a:sym typeface="Arial"/>
              </a:rPr>
              <a:t>F = 1, S = 1, P = 0</a:t>
            </a:r>
          </a:p>
        </p:txBody>
      </p:sp>
      <p:sp>
        <p:nvSpPr>
          <p:cNvPr id="607" name="Shape 607"/>
          <p:cNvSpPr/>
          <p:nvPr/>
        </p:nvSpPr>
        <p:spPr>
          <a:xfrm>
            <a:off x="1451300" y="1420500"/>
            <a:ext cx="2966099" cy="926999"/>
          </a:xfrm>
          <a:prstGeom prst="rect">
            <a:avLst/>
          </a:pr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8120105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Shape 613"/>
          <p:cNvSpPr txBox="1"/>
          <p:nvPr/>
        </p:nvSpPr>
        <p:spPr>
          <a:xfrm>
            <a:off x="384725" y="187900"/>
            <a:ext cx="8499900" cy="948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(btw, 1x1 convolution layers make perfect sense)</a:t>
            </a:r>
          </a:p>
        </p:txBody>
      </p:sp>
      <p:sp>
        <p:nvSpPr>
          <p:cNvPr id="614" name="Shape 614"/>
          <p:cNvSpPr/>
          <p:nvPr/>
        </p:nvSpPr>
        <p:spPr>
          <a:xfrm>
            <a:off x="518925" y="1099725"/>
            <a:ext cx="1685999" cy="2702700"/>
          </a:xfrm>
          <a:prstGeom prst="cube">
            <a:avLst>
              <a:gd name="adj" fmla="val 41438"/>
            </a:avLst>
          </a:prstGeom>
          <a:solidFill>
            <a:srgbClr val="C9DAF8">
              <a:alpha val="4269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15" name="Shape 615"/>
          <p:cNvSpPr txBox="1"/>
          <p:nvPr/>
        </p:nvSpPr>
        <p:spPr>
          <a:xfrm>
            <a:off x="773175" y="3766450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64</a:t>
            </a:r>
          </a:p>
        </p:txBody>
      </p:sp>
      <p:sp>
        <p:nvSpPr>
          <p:cNvPr id="616" name="Shape 616"/>
          <p:cNvSpPr txBox="1"/>
          <p:nvPr/>
        </p:nvSpPr>
        <p:spPr>
          <a:xfrm>
            <a:off x="1807000" y="3377325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56</a:t>
            </a:r>
          </a:p>
        </p:txBody>
      </p:sp>
      <p:sp>
        <p:nvSpPr>
          <p:cNvPr id="617" name="Shape 617"/>
          <p:cNvSpPr txBox="1"/>
          <p:nvPr/>
        </p:nvSpPr>
        <p:spPr>
          <a:xfrm>
            <a:off x="2210225" y="1941412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56</a:t>
            </a:r>
          </a:p>
        </p:txBody>
      </p:sp>
      <p:cxnSp>
        <p:nvCxnSpPr>
          <p:cNvPr id="618" name="Shape 618"/>
          <p:cNvCxnSpPr/>
          <p:nvPr/>
        </p:nvCxnSpPr>
        <p:spPr>
          <a:xfrm>
            <a:off x="3382025" y="2478375"/>
            <a:ext cx="1556699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619" name="Shape 619"/>
          <p:cNvSpPr txBox="1"/>
          <p:nvPr/>
        </p:nvSpPr>
        <p:spPr>
          <a:xfrm>
            <a:off x="3435725" y="1712825"/>
            <a:ext cx="1780500" cy="429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1x1 CONV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with 32 filters</a:t>
            </a:r>
          </a:p>
        </p:txBody>
      </p:sp>
      <p:sp>
        <p:nvSpPr>
          <p:cNvPr id="620" name="Shape 620"/>
          <p:cNvSpPr/>
          <p:nvPr/>
        </p:nvSpPr>
        <p:spPr>
          <a:xfrm>
            <a:off x="5690700" y="1099725"/>
            <a:ext cx="1149300" cy="2702700"/>
          </a:xfrm>
          <a:prstGeom prst="cube">
            <a:avLst>
              <a:gd name="adj" fmla="val 49731"/>
            </a:avLst>
          </a:prstGeom>
          <a:solidFill>
            <a:srgbClr val="C9DAF8">
              <a:alpha val="4269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21" name="Shape 621"/>
          <p:cNvSpPr txBox="1"/>
          <p:nvPr/>
        </p:nvSpPr>
        <p:spPr>
          <a:xfrm>
            <a:off x="5712900" y="3766450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622" name="Shape 622"/>
          <p:cNvSpPr txBox="1"/>
          <p:nvPr/>
        </p:nvSpPr>
        <p:spPr>
          <a:xfrm>
            <a:off x="6670525" y="3453525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56</a:t>
            </a:r>
          </a:p>
        </p:txBody>
      </p:sp>
      <p:sp>
        <p:nvSpPr>
          <p:cNvPr id="623" name="Shape 623"/>
          <p:cNvSpPr txBox="1"/>
          <p:nvPr/>
        </p:nvSpPr>
        <p:spPr>
          <a:xfrm>
            <a:off x="7046600" y="2120412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56</a:t>
            </a:r>
          </a:p>
        </p:txBody>
      </p:sp>
      <p:sp>
        <p:nvSpPr>
          <p:cNvPr id="624" name="Shape 624"/>
          <p:cNvSpPr txBox="1"/>
          <p:nvPr/>
        </p:nvSpPr>
        <p:spPr>
          <a:xfrm>
            <a:off x="3032825" y="2495825"/>
            <a:ext cx="2854199" cy="60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FF"/>
                </a:solidFill>
                <a:latin typeface="Arial"/>
                <a:cs typeface="Arial"/>
                <a:sym typeface="Arial"/>
              </a:rPr>
              <a:t>(each filter has size 1x1x64, and performs a 64-dimensional dot product)</a:t>
            </a:r>
          </a:p>
        </p:txBody>
      </p:sp>
    </p:spTree>
    <p:extLst>
      <p:ext uri="{BB962C8B-B14F-4D97-AF65-F5344CB8AC3E}">
        <p14:creationId xmlns:p14="http://schemas.microsoft.com/office/powerpoint/2010/main" val="159530405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Shape 613"/>
          <p:cNvSpPr txBox="1"/>
          <p:nvPr/>
        </p:nvSpPr>
        <p:spPr>
          <a:xfrm>
            <a:off x="384725" y="187900"/>
            <a:ext cx="8499900" cy="948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(btw, 1x1 convolution layers make perfect sense)</a:t>
            </a:r>
          </a:p>
        </p:txBody>
      </p:sp>
      <p:sp>
        <p:nvSpPr>
          <p:cNvPr id="614" name="Shape 614"/>
          <p:cNvSpPr/>
          <p:nvPr/>
        </p:nvSpPr>
        <p:spPr>
          <a:xfrm>
            <a:off x="518925" y="1099725"/>
            <a:ext cx="1685999" cy="2702700"/>
          </a:xfrm>
          <a:prstGeom prst="cube">
            <a:avLst>
              <a:gd name="adj" fmla="val 41438"/>
            </a:avLst>
          </a:prstGeom>
          <a:solidFill>
            <a:srgbClr val="C9DAF8">
              <a:alpha val="4269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15" name="Shape 615"/>
          <p:cNvSpPr txBox="1"/>
          <p:nvPr/>
        </p:nvSpPr>
        <p:spPr>
          <a:xfrm>
            <a:off x="773175" y="3766450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64</a:t>
            </a:r>
          </a:p>
        </p:txBody>
      </p:sp>
      <p:sp>
        <p:nvSpPr>
          <p:cNvPr id="616" name="Shape 616"/>
          <p:cNvSpPr txBox="1"/>
          <p:nvPr/>
        </p:nvSpPr>
        <p:spPr>
          <a:xfrm>
            <a:off x="1807000" y="3377325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56</a:t>
            </a:r>
          </a:p>
        </p:txBody>
      </p:sp>
      <p:sp>
        <p:nvSpPr>
          <p:cNvPr id="617" name="Shape 617"/>
          <p:cNvSpPr txBox="1"/>
          <p:nvPr/>
        </p:nvSpPr>
        <p:spPr>
          <a:xfrm>
            <a:off x="2210225" y="1941412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56</a:t>
            </a:r>
          </a:p>
        </p:txBody>
      </p:sp>
      <p:cxnSp>
        <p:nvCxnSpPr>
          <p:cNvPr id="618" name="Shape 618"/>
          <p:cNvCxnSpPr/>
          <p:nvPr/>
        </p:nvCxnSpPr>
        <p:spPr>
          <a:xfrm>
            <a:off x="3382025" y="2478375"/>
            <a:ext cx="1556699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619" name="Shape 619"/>
          <p:cNvSpPr txBox="1"/>
          <p:nvPr/>
        </p:nvSpPr>
        <p:spPr>
          <a:xfrm>
            <a:off x="3435725" y="1712825"/>
            <a:ext cx="1780500" cy="429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1x1 CONV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with 32 filters</a:t>
            </a:r>
          </a:p>
        </p:txBody>
      </p:sp>
      <p:sp>
        <p:nvSpPr>
          <p:cNvPr id="620" name="Shape 620"/>
          <p:cNvSpPr/>
          <p:nvPr/>
        </p:nvSpPr>
        <p:spPr>
          <a:xfrm>
            <a:off x="5690700" y="1099725"/>
            <a:ext cx="1149300" cy="2702700"/>
          </a:xfrm>
          <a:prstGeom prst="cube">
            <a:avLst>
              <a:gd name="adj" fmla="val 49731"/>
            </a:avLst>
          </a:prstGeom>
          <a:solidFill>
            <a:srgbClr val="C9DAF8">
              <a:alpha val="4269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21" name="Shape 621"/>
          <p:cNvSpPr txBox="1"/>
          <p:nvPr/>
        </p:nvSpPr>
        <p:spPr>
          <a:xfrm>
            <a:off x="5712900" y="3766450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622" name="Shape 622"/>
          <p:cNvSpPr txBox="1"/>
          <p:nvPr/>
        </p:nvSpPr>
        <p:spPr>
          <a:xfrm>
            <a:off x="6670525" y="3453525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56</a:t>
            </a:r>
          </a:p>
        </p:txBody>
      </p:sp>
      <p:sp>
        <p:nvSpPr>
          <p:cNvPr id="623" name="Shape 623"/>
          <p:cNvSpPr txBox="1"/>
          <p:nvPr/>
        </p:nvSpPr>
        <p:spPr>
          <a:xfrm>
            <a:off x="7046600" y="2120412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56</a:t>
            </a:r>
          </a:p>
        </p:txBody>
      </p:sp>
      <p:sp>
        <p:nvSpPr>
          <p:cNvPr id="624" name="Shape 624"/>
          <p:cNvSpPr txBox="1"/>
          <p:nvPr/>
        </p:nvSpPr>
        <p:spPr>
          <a:xfrm>
            <a:off x="3032825" y="2495825"/>
            <a:ext cx="2854199" cy="60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" sz="1800" kern="0" dirty="0">
              <a:solidFill>
                <a:srgbClr val="0000FF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F246F17-6883-4C2F-9855-0F1A25B4EEEE}"/>
              </a:ext>
            </a:extLst>
          </p:cNvPr>
          <p:cNvCxnSpPr/>
          <p:nvPr/>
        </p:nvCxnSpPr>
        <p:spPr>
          <a:xfrm>
            <a:off x="921124" y="2495825"/>
            <a:ext cx="885876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0CD5456-6E2F-468F-8E11-FB50E6D3FAD1}"/>
              </a:ext>
            </a:extLst>
          </p:cNvPr>
          <p:cNvCxnSpPr>
            <a:cxnSpLocks/>
          </p:cNvCxnSpPr>
          <p:nvPr/>
        </p:nvCxnSpPr>
        <p:spPr>
          <a:xfrm>
            <a:off x="5954124" y="2457464"/>
            <a:ext cx="522876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2ABCEA7-9FE4-4F50-BECC-9F5E761AA2EA}"/>
                  </a:ext>
                </a:extLst>
              </p:cNvPr>
              <p:cNvSpPr txBox="1"/>
              <p:nvPr/>
            </p:nvSpPr>
            <p:spPr>
              <a:xfrm>
                <a:off x="718454" y="2538415"/>
                <a:ext cx="1529008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C00000"/>
                    </a:solidFill>
                  </a:rPr>
                  <a:t>Input “fiber”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𝒊𝒏</m:t>
                        </m:r>
                      </m:sub>
                    </m:sSub>
                  </m:oMath>
                </a14:m>
                <a:endParaRPr lang="en-US" b="1" dirty="0">
                  <a:solidFill>
                    <a:srgbClr val="C0000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2ABCEA7-9FE4-4F50-BECC-9F5E761AA2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454" y="2538415"/>
                <a:ext cx="1529008" cy="523220"/>
              </a:xfrm>
              <a:prstGeom prst="rect">
                <a:avLst/>
              </a:prstGeom>
              <a:blipFill>
                <a:blip r:embed="rId3"/>
                <a:stretch>
                  <a:fillRect l="-1195" t="-1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D8E5BF1-DCE2-4469-9B5D-DFC8B5DFE6A7}"/>
                  </a:ext>
                </a:extLst>
              </p:cNvPr>
              <p:cNvSpPr txBox="1"/>
              <p:nvPr/>
            </p:nvSpPr>
            <p:spPr>
              <a:xfrm>
                <a:off x="5693650" y="2503661"/>
                <a:ext cx="175984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C00000"/>
                    </a:solidFill>
                  </a:rPr>
                  <a:t>Output “fiber”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𝒐𝒖𝒕</m:t>
                        </m:r>
                      </m:sub>
                    </m:sSub>
                  </m:oMath>
                </a14:m>
                <a:endParaRPr lang="en-US" b="1" dirty="0">
                  <a:solidFill>
                    <a:srgbClr val="C0000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D8E5BF1-DCE2-4469-9B5D-DFC8B5DFE6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3650" y="2503661"/>
                <a:ext cx="1759841" cy="523220"/>
              </a:xfrm>
              <a:prstGeom prst="rect">
                <a:avLst/>
              </a:prstGeom>
              <a:blipFill>
                <a:blip r:embed="rId4"/>
                <a:stretch>
                  <a:fillRect l="-1038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4839B26-05FA-4716-B953-270EC73F0045}"/>
                  </a:ext>
                </a:extLst>
              </p:cNvPr>
              <p:cNvSpPr txBox="1"/>
              <p:nvPr/>
            </p:nvSpPr>
            <p:spPr>
              <a:xfrm>
                <a:off x="3280453" y="2650507"/>
                <a:ext cx="2071593" cy="800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  <m:r>
                      <a:rPr lang="en-US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sSub>
                      <m:sSubPr>
                        <m:ctrlPr>
                          <a:rPr lang="en-US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rgbClr val="C00000"/>
                    </a:solidFill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br>
                  <a:rPr lang="en-US" sz="1600" dirty="0">
                    <a:solidFill>
                      <a:srgbClr val="C00000"/>
                    </a:solidFill>
                  </a:rPr>
                </a:br>
                <a:r>
                  <a:rPr lang="en-US" sz="1600" dirty="0">
                    <a:solidFill>
                      <a:srgbClr val="C00000"/>
                    </a:solidFill>
                  </a:rPr>
                  <a:t> is a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32×64</m:t>
                    </m:r>
                  </m:oMath>
                </a14:m>
                <a:r>
                  <a:rPr lang="en-US" sz="1600" dirty="0">
                    <a:solidFill>
                      <a:srgbClr val="C00000"/>
                    </a:solidFill>
                  </a:rPr>
                  <a:t> matrix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4839B26-05FA-4716-B953-270EC73F00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0453" y="2650507"/>
                <a:ext cx="2071593" cy="800219"/>
              </a:xfrm>
              <a:prstGeom prst="rect">
                <a:avLst/>
              </a:prstGeom>
              <a:blipFill>
                <a:blip r:embed="rId5"/>
                <a:stretch>
                  <a:fillRect t="-2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5841672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Shape 613"/>
          <p:cNvSpPr txBox="1"/>
          <p:nvPr/>
        </p:nvSpPr>
        <p:spPr>
          <a:xfrm>
            <a:off x="384725" y="187900"/>
            <a:ext cx="8499900" cy="948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sz="24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Aside: convolution via matrix multiply: im2col</a:t>
            </a:r>
            <a:endParaRPr lang="en" sz="2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14" name="Shape 614"/>
          <p:cNvSpPr/>
          <p:nvPr/>
        </p:nvSpPr>
        <p:spPr>
          <a:xfrm>
            <a:off x="518925" y="1099725"/>
            <a:ext cx="1685999" cy="2702700"/>
          </a:xfrm>
          <a:prstGeom prst="cube">
            <a:avLst>
              <a:gd name="adj" fmla="val 41438"/>
            </a:avLst>
          </a:prstGeom>
          <a:solidFill>
            <a:srgbClr val="C9DAF8">
              <a:alpha val="4269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15" name="Shape 615"/>
          <p:cNvSpPr txBox="1"/>
          <p:nvPr/>
        </p:nvSpPr>
        <p:spPr>
          <a:xfrm>
            <a:off x="773175" y="3766450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64</a:t>
            </a:r>
          </a:p>
        </p:txBody>
      </p:sp>
      <p:sp>
        <p:nvSpPr>
          <p:cNvPr id="616" name="Shape 616"/>
          <p:cNvSpPr txBox="1"/>
          <p:nvPr/>
        </p:nvSpPr>
        <p:spPr>
          <a:xfrm>
            <a:off x="1807000" y="3377325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56</a:t>
            </a:r>
          </a:p>
        </p:txBody>
      </p:sp>
      <p:sp>
        <p:nvSpPr>
          <p:cNvPr id="617" name="Shape 617"/>
          <p:cNvSpPr txBox="1"/>
          <p:nvPr/>
        </p:nvSpPr>
        <p:spPr>
          <a:xfrm>
            <a:off x="2210225" y="1941412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56</a:t>
            </a:r>
          </a:p>
        </p:txBody>
      </p:sp>
      <p:cxnSp>
        <p:nvCxnSpPr>
          <p:cNvPr id="618" name="Shape 618"/>
          <p:cNvCxnSpPr/>
          <p:nvPr/>
        </p:nvCxnSpPr>
        <p:spPr>
          <a:xfrm>
            <a:off x="3382025" y="2478375"/>
            <a:ext cx="1556699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619" name="Shape 619"/>
          <p:cNvSpPr txBox="1"/>
          <p:nvPr/>
        </p:nvSpPr>
        <p:spPr>
          <a:xfrm>
            <a:off x="3435725" y="1712825"/>
            <a:ext cx="1780500" cy="429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1x1 CONV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with 32 filters</a:t>
            </a:r>
          </a:p>
        </p:txBody>
      </p:sp>
      <p:sp>
        <p:nvSpPr>
          <p:cNvPr id="620" name="Shape 620"/>
          <p:cNvSpPr/>
          <p:nvPr/>
        </p:nvSpPr>
        <p:spPr>
          <a:xfrm>
            <a:off x="5690700" y="1099725"/>
            <a:ext cx="1149300" cy="2702700"/>
          </a:xfrm>
          <a:prstGeom prst="cube">
            <a:avLst>
              <a:gd name="adj" fmla="val 49731"/>
            </a:avLst>
          </a:prstGeom>
          <a:solidFill>
            <a:srgbClr val="C9DAF8">
              <a:alpha val="42690"/>
            </a:srgbClr>
          </a:solidFill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21" name="Shape 621"/>
          <p:cNvSpPr txBox="1"/>
          <p:nvPr/>
        </p:nvSpPr>
        <p:spPr>
          <a:xfrm>
            <a:off x="5712900" y="3766450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32</a:t>
            </a:r>
          </a:p>
        </p:txBody>
      </p:sp>
      <p:sp>
        <p:nvSpPr>
          <p:cNvPr id="622" name="Shape 622"/>
          <p:cNvSpPr txBox="1"/>
          <p:nvPr/>
        </p:nvSpPr>
        <p:spPr>
          <a:xfrm>
            <a:off x="6670525" y="3453525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56</a:t>
            </a:r>
          </a:p>
        </p:txBody>
      </p:sp>
      <p:sp>
        <p:nvSpPr>
          <p:cNvPr id="623" name="Shape 623"/>
          <p:cNvSpPr txBox="1"/>
          <p:nvPr/>
        </p:nvSpPr>
        <p:spPr>
          <a:xfrm>
            <a:off x="7046600" y="2120412"/>
            <a:ext cx="482999" cy="348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56</a:t>
            </a:r>
          </a:p>
        </p:txBody>
      </p:sp>
      <p:sp>
        <p:nvSpPr>
          <p:cNvPr id="624" name="Shape 624"/>
          <p:cNvSpPr txBox="1"/>
          <p:nvPr/>
        </p:nvSpPr>
        <p:spPr>
          <a:xfrm>
            <a:off x="3032825" y="2495825"/>
            <a:ext cx="2854199" cy="608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en" sz="1800" kern="0" dirty="0">
              <a:solidFill>
                <a:srgbClr val="0000FF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F246F17-6883-4C2F-9855-0F1A25B4EEEE}"/>
              </a:ext>
            </a:extLst>
          </p:cNvPr>
          <p:cNvCxnSpPr/>
          <p:nvPr/>
        </p:nvCxnSpPr>
        <p:spPr>
          <a:xfrm>
            <a:off x="921124" y="2495825"/>
            <a:ext cx="885876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0CD5456-6E2F-468F-8E11-FB50E6D3FAD1}"/>
              </a:ext>
            </a:extLst>
          </p:cNvPr>
          <p:cNvCxnSpPr>
            <a:cxnSpLocks/>
          </p:cNvCxnSpPr>
          <p:nvPr/>
        </p:nvCxnSpPr>
        <p:spPr>
          <a:xfrm>
            <a:off x="5954124" y="2457464"/>
            <a:ext cx="522876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D8E5BF1-DCE2-4469-9B5D-DFC8B5DFE6A7}"/>
                  </a:ext>
                </a:extLst>
              </p:cNvPr>
              <p:cNvSpPr txBox="1"/>
              <p:nvPr/>
            </p:nvSpPr>
            <p:spPr>
              <a:xfrm>
                <a:off x="5693650" y="2503661"/>
                <a:ext cx="175984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C00000"/>
                    </a:solidFill>
                  </a:rPr>
                  <a:t>Output “fiber”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𝒐𝒖𝒕</m:t>
                        </m:r>
                      </m:sub>
                    </m:sSub>
                  </m:oMath>
                </a14:m>
                <a:endParaRPr lang="en-US" b="1" dirty="0">
                  <a:solidFill>
                    <a:srgbClr val="C00000"/>
                  </a:solidFill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0D8E5BF1-DCE2-4469-9B5D-DFC8B5DFE6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3650" y="2503661"/>
                <a:ext cx="1759841" cy="523220"/>
              </a:xfrm>
              <a:prstGeom prst="rect">
                <a:avLst/>
              </a:prstGeom>
              <a:blipFill>
                <a:blip r:embed="rId4"/>
                <a:stretch>
                  <a:fillRect l="-1038" t="-23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4839B26-05FA-4716-B953-270EC73F0045}"/>
                  </a:ext>
                </a:extLst>
              </p:cNvPr>
              <p:cNvSpPr txBox="1"/>
              <p:nvPr/>
            </p:nvSpPr>
            <p:spPr>
              <a:xfrm>
                <a:off x="3137100" y="2613306"/>
                <a:ext cx="2449325" cy="8002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  <m:r>
                      <a:rPr lang="en-US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sSub>
                      <m:sSubPr>
                        <m:ctrlPr>
                          <a:rPr lang="en-US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</m:oMath>
                </a14:m>
                <a:r>
                  <a:rPr lang="en-US" sz="1600" dirty="0">
                    <a:solidFill>
                      <a:srgbClr val="C00000"/>
                    </a:solidFill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br>
                  <a:rPr lang="en-US" sz="1600" dirty="0">
                    <a:solidFill>
                      <a:srgbClr val="C00000"/>
                    </a:solidFill>
                  </a:rPr>
                </a:br>
                <a:r>
                  <a:rPr lang="en-US" sz="1600" dirty="0">
                    <a:solidFill>
                      <a:srgbClr val="C00000"/>
                    </a:solidFill>
                  </a:rPr>
                  <a:t> is a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32×(64×9)</m:t>
                    </m:r>
                  </m:oMath>
                </a14:m>
                <a:r>
                  <a:rPr lang="en-US" sz="1600" dirty="0">
                    <a:solidFill>
                      <a:srgbClr val="C00000"/>
                    </a:solidFill>
                  </a:rPr>
                  <a:t> matrix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4839B26-05FA-4716-B953-270EC73F00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7100" y="2613306"/>
                <a:ext cx="2449325" cy="800219"/>
              </a:xfrm>
              <a:prstGeom prst="rect">
                <a:avLst/>
              </a:prstGeom>
              <a:blipFill>
                <a:blip r:embed="rId5"/>
                <a:stretch>
                  <a:fillRect l="-249" t="-2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055FF43-9295-44F1-B0AE-3B8F0853EA64}"/>
              </a:ext>
            </a:extLst>
          </p:cNvPr>
          <p:cNvCxnSpPr/>
          <p:nvPr/>
        </p:nvCxnSpPr>
        <p:spPr>
          <a:xfrm>
            <a:off x="773175" y="2588559"/>
            <a:ext cx="885876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7B64924-0980-4387-8F32-C9F871BE62A6}"/>
              </a:ext>
            </a:extLst>
          </p:cNvPr>
          <p:cNvCxnSpPr/>
          <p:nvPr/>
        </p:nvCxnSpPr>
        <p:spPr>
          <a:xfrm>
            <a:off x="1113865" y="2392731"/>
            <a:ext cx="885876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C5E1A7B-BD3A-4E82-A597-49069BA1D810}"/>
              </a:ext>
            </a:extLst>
          </p:cNvPr>
          <p:cNvCxnSpPr/>
          <p:nvPr/>
        </p:nvCxnSpPr>
        <p:spPr>
          <a:xfrm>
            <a:off x="921124" y="2762525"/>
            <a:ext cx="885876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9D8C39D-4EFC-41A1-B8FD-37349A8A10FD}"/>
              </a:ext>
            </a:extLst>
          </p:cNvPr>
          <p:cNvCxnSpPr/>
          <p:nvPr/>
        </p:nvCxnSpPr>
        <p:spPr>
          <a:xfrm>
            <a:off x="773175" y="2855259"/>
            <a:ext cx="885876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7D59DCA5-EC73-4593-B209-D96DE63F0B72}"/>
              </a:ext>
            </a:extLst>
          </p:cNvPr>
          <p:cNvCxnSpPr/>
          <p:nvPr/>
        </p:nvCxnSpPr>
        <p:spPr>
          <a:xfrm>
            <a:off x="1113865" y="2659431"/>
            <a:ext cx="885876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BB62729-7392-4B04-B56F-FF5F5E77735C}"/>
              </a:ext>
            </a:extLst>
          </p:cNvPr>
          <p:cNvCxnSpPr/>
          <p:nvPr/>
        </p:nvCxnSpPr>
        <p:spPr>
          <a:xfrm>
            <a:off x="921124" y="2202061"/>
            <a:ext cx="885876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8F96BF0-4932-4CA3-BBCF-081CFB41DB3D}"/>
              </a:ext>
            </a:extLst>
          </p:cNvPr>
          <p:cNvCxnSpPr/>
          <p:nvPr/>
        </p:nvCxnSpPr>
        <p:spPr>
          <a:xfrm>
            <a:off x="773175" y="2294795"/>
            <a:ext cx="885876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DED3A93-80F2-4112-A565-3C6CA1980100}"/>
              </a:ext>
            </a:extLst>
          </p:cNvPr>
          <p:cNvCxnSpPr/>
          <p:nvPr/>
        </p:nvCxnSpPr>
        <p:spPr>
          <a:xfrm>
            <a:off x="1113865" y="2098967"/>
            <a:ext cx="885876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C7484AF-B229-4E29-913D-ED4641F08D37}"/>
                  </a:ext>
                </a:extLst>
              </p:cNvPr>
              <p:cNvSpPr txBox="1"/>
              <p:nvPr/>
            </p:nvSpPr>
            <p:spPr>
              <a:xfrm>
                <a:off x="686093" y="3013416"/>
                <a:ext cx="2325701" cy="7386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>
                    <a:solidFill>
                      <a:srgbClr val="C00000"/>
                    </a:solidFill>
                  </a:rPr>
                  <a:t>Input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en-US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𝒊𝒏</m:t>
                        </m:r>
                      </m:sub>
                    </m:sSub>
                  </m:oMath>
                </a14:m>
                <a:r>
                  <a:rPr lang="en-US" b="1" dirty="0">
                    <a:solidFill>
                      <a:srgbClr val="C00000"/>
                    </a:solidFill>
                  </a:rPr>
                  <a:t> = concatenation</a:t>
                </a:r>
                <a:br>
                  <a:rPr lang="en-US" b="1" dirty="0">
                    <a:solidFill>
                      <a:srgbClr val="C00000"/>
                    </a:solidFill>
                  </a:rPr>
                </a:br>
                <a:r>
                  <a:rPr lang="en-US" b="1" dirty="0">
                    <a:solidFill>
                      <a:srgbClr val="C00000"/>
                    </a:solidFill>
                  </a:rPr>
                  <a:t>of 3x3 array of fibers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C7484AF-B229-4E29-913D-ED4641F08D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093" y="3013416"/>
                <a:ext cx="2325701" cy="738664"/>
              </a:xfrm>
              <a:prstGeom prst="rect">
                <a:avLst/>
              </a:prstGeom>
              <a:blipFill>
                <a:blip r:embed="rId6"/>
                <a:stretch>
                  <a:fillRect l="-787" t="-826" r="-2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50954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6F298-9712-4207-999A-FD34CB67C05F}" type="slidenum">
              <a:rPr>
                <a:solidFill>
                  <a:prstClr val="black"/>
                </a:solidFill>
              </a:rPr>
              <a:pPr/>
              <a:t>63</a:t>
            </a:fld>
            <a:endParaRPr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83075" y="954774"/>
            <a:ext cx="5455890" cy="1194090"/>
          </a:xfrm>
          <a:prstGeom prst="rect">
            <a:avLst/>
          </a:prstGeom>
          <a:noFill/>
          <a:ln>
            <a:noFill/>
          </a:ln>
        </p:spPr>
        <p:txBody>
          <a:bodyPr vert="horz" wrap="none" lIns="72821" tIns="36408" rIns="72821" bIns="36408" compatLnSpc="0">
            <a:spAutoFit/>
          </a:bodyPr>
          <a:lstStyle/>
          <a:p>
            <a:pPr defTabSz="739852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Let us assume filter is an “eye” detector.</a:t>
            </a:r>
          </a:p>
          <a:p>
            <a:pPr defTabSz="739852" fontAlgn="auto" hangingPunct="0">
              <a:spcBef>
                <a:spcPts val="0"/>
              </a:spcBef>
              <a:spcAft>
                <a:spcPts val="0"/>
              </a:spcAft>
            </a:pPr>
            <a:endParaRPr lang="en-US" sz="1900" dirty="0">
              <a:solidFill>
                <a:prstClr val="black"/>
              </a:solidFill>
              <a:latin typeface="FreeSans" pitchFamily="34"/>
              <a:ea typeface="DejaVu Sans" pitchFamily="2"/>
              <a:cs typeface="DejaVu Sans" pitchFamily="2"/>
            </a:endParaRPr>
          </a:p>
          <a:p>
            <a:pPr defTabSz="739852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b="1" dirty="0">
                <a:solidFill>
                  <a:srgbClr val="FF0000"/>
                </a:solidFill>
                <a:latin typeface="FreeSans" pitchFamily="34"/>
                <a:ea typeface="DejaVu Sans" pitchFamily="2"/>
                <a:cs typeface="DejaVu Sans" pitchFamily="2"/>
              </a:rPr>
              <a:t>Q.:</a:t>
            </a: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 how can we make the detection robust to the </a:t>
            </a:r>
          </a:p>
          <a:p>
            <a:pPr defTabSz="739852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 dirty="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exact location of the eye?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4457" y="57805"/>
            <a:ext cx="5377977" cy="590720"/>
          </a:xfrm>
          <a:prstGeom prst="rect">
            <a:avLst/>
          </a:prstGeom>
          <a:noFill/>
          <a:ln>
            <a:noFill/>
          </a:ln>
        </p:spPr>
        <p:txBody>
          <a:bodyPr vert="horz" wrap="square" lIns="72821" tIns="36408" rIns="72821" bIns="36408" compatLnSpc="0">
            <a:spAutoFit/>
          </a:bodyPr>
          <a:lstStyle/>
          <a:p>
            <a:pPr defTabSz="739852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0080"/>
                </a:solidFill>
                <a:latin typeface="Helvetica Neue" panose="020B0604020202020204" charset="0"/>
                <a:ea typeface="DejaVu Sans" pitchFamily="2"/>
                <a:cs typeface="DejaVu Sans" pitchFamily="2"/>
              </a:rPr>
              <a:t>Pooling Layer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66800" y="573159"/>
            <a:ext cx="3331030" cy="4520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" name="Group 4"/>
          <p:cNvGrpSpPr/>
          <p:nvPr/>
        </p:nvGrpSpPr>
        <p:grpSpPr>
          <a:xfrm>
            <a:off x="7824165" y="4841246"/>
            <a:ext cx="1302286" cy="289908"/>
            <a:chOff x="8625599" y="7115399"/>
            <a:chExt cx="1435680" cy="426093"/>
          </a:xfrm>
        </p:grpSpPr>
        <p:sp>
          <p:nvSpPr>
            <p:cNvPr id="6" name="TextBox 5"/>
            <p:cNvSpPr txBox="1"/>
            <p:nvPr/>
          </p:nvSpPr>
          <p:spPr>
            <a:xfrm>
              <a:off x="8625599" y="7115399"/>
              <a:ext cx="1097477" cy="42609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/>
            <a:p>
              <a:pPr defTabSz="739852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>
                  <a:solidFill>
                    <a:prstClr val="black"/>
                  </a:solidFill>
                  <a:latin typeface="Nice" pitchFamily="50"/>
                  <a:ea typeface="DejaVu Sans" pitchFamily="2"/>
                  <a:cs typeface="DejaVu Sans" pitchFamily="2"/>
                </a:rPr>
                <a:t>Ranzato</a:t>
              </a: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screen">
              <a:lum/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695519" y="7122599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66287799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2B616-9D93-4C38-81B1-6F8259D5B50E}" type="slidenum">
              <a:rPr>
                <a:solidFill>
                  <a:prstClr val="black"/>
                </a:solidFill>
              </a:rPr>
              <a:pPr/>
              <a:t>64</a:t>
            </a:fld>
            <a:endParaRPr>
              <a:solidFill>
                <a:prstClr val="black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83074" y="954774"/>
            <a:ext cx="4422274" cy="1194090"/>
          </a:xfrm>
          <a:prstGeom prst="rect">
            <a:avLst/>
          </a:prstGeom>
          <a:noFill/>
          <a:ln>
            <a:noFill/>
          </a:ln>
        </p:spPr>
        <p:txBody>
          <a:bodyPr vert="horz" wrap="none" lIns="72821" tIns="36408" rIns="72821" bIns="36408" compatLnSpc="0">
            <a:spAutoFit/>
          </a:bodyPr>
          <a:lstStyle/>
          <a:p>
            <a:pPr defTabSz="739852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By “</a:t>
            </a:r>
            <a:r>
              <a:rPr lang="en-US" sz="1900">
                <a:solidFill>
                  <a:srgbClr val="FF0000"/>
                </a:solidFill>
                <a:latin typeface="FreeSans" pitchFamily="34"/>
                <a:ea typeface="DejaVu Sans" pitchFamily="2"/>
                <a:cs typeface="DejaVu Sans" pitchFamily="2"/>
              </a:rPr>
              <a:t>pooling</a:t>
            </a:r>
            <a:r>
              <a:rPr lang="en-US" sz="190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” (e.g., taking max) filter</a:t>
            </a:r>
          </a:p>
          <a:p>
            <a:pPr defTabSz="739852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responses at different locations we gain</a:t>
            </a:r>
          </a:p>
          <a:p>
            <a:pPr defTabSz="739852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robustness to the exact spatial location</a:t>
            </a:r>
          </a:p>
          <a:p>
            <a:pPr defTabSz="739852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900">
                <a:solidFill>
                  <a:prstClr val="black"/>
                </a:solidFill>
                <a:latin typeface="FreeSans" pitchFamily="34"/>
                <a:ea typeface="DejaVu Sans" pitchFamily="2"/>
                <a:cs typeface="DejaVu Sans" pitchFamily="2"/>
              </a:rPr>
              <a:t>of features.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81314" y="603193"/>
            <a:ext cx="5123543" cy="45203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3"/>
          <p:cNvGrpSpPr/>
          <p:nvPr/>
        </p:nvGrpSpPr>
        <p:grpSpPr>
          <a:xfrm>
            <a:off x="7824165" y="4841246"/>
            <a:ext cx="1302286" cy="289908"/>
            <a:chOff x="8625599" y="7115399"/>
            <a:chExt cx="1435680" cy="426093"/>
          </a:xfrm>
        </p:grpSpPr>
        <p:sp>
          <p:nvSpPr>
            <p:cNvPr id="5" name="TextBox 4"/>
            <p:cNvSpPr txBox="1"/>
            <p:nvPr/>
          </p:nvSpPr>
          <p:spPr>
            <a:xfrm>
              <a:off x="8625599" y="7115399"/>
              <a:ext cx="1097477" cy="42609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/>
            <a:p>
              <a:pPr defTabSz="739852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>
                  <a:solidFill>
                    <a:prstClr val="black"/>
                  </a:solidFill>
                  <a:latin typeface="Nice" pitchFamily="50"/>
                  <a:ea typeface="DejaVu Sans" pitchFamily="2"/>
                  <a:cs typeface="DejaVu Sans" pitchFamily="2"/>
                </a:rPr>
                <a:t>Ranzato</a:t>
              </a: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screen">
              <a:lum/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695519" y="7122599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" name="TextBox 6"/>
          <p:cNvSpPr txBox="1"/>
          <p:nvPr/>
        </p:nvSpPr>
        <p:spPr>
          <a:xfrm>
            <a:off x="515257" y="57805"/>
            <a:ext cx="5327505" cy="590720"/>
          </a:xfrm>
          <a:prstGeom prst="rect">
            <a:avLst/>
          </a:prstGeom>
          <a:noFill/>
          <a:ln>
            <a:noFill/>
          </a:ln>
        </p:spPr>
        <p:txBody>
          <a:bodyPr vert="horz" wrap="square" lIns="72821" tIns="36408" rIns="72821" bIns="36408" compatLnSpc="0">
            <a:spAutoFit/>
          </a:bodyPr>
          <a:lstStyle/>
          <a:p>
            <a:pPr defTabSz="739852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srgbClr val="000080"/>
                </a:solidFill>
                <a:latin typeface="Helvetica Neue" panose="020B0604020202020204" charset="0"/>
                <a:ea typeface="DejaVu Sans" pitchFamily="2"/>
                <a:cs typeface="DejaVu Sans" pitchFamily="2"/>
              </a:rPr>
              <a:t>Pooling Layer</a:t>
            </a:r>
          </a:p>
        </p:txBody>
      </p:sp>
    </p:spTree>
    <p:extLst>
      <p:ext uri="{BB962C8B-B14F-4D97-AF65-F5344CB8AC3E}">
        <p14:creationId xmlns:p14="http://schemas.microsoft.com/office/powerpoint/2010/main" val="153771379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9" name="Shape 749"/>
          <p:cNvPicPr preferRelativeResize="0"/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5950" y="1356125"/>
            <a:ext cx="3996924" cy="3157099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Shape 750"/>
          <p:cNvSpPr txBox="1"/>
          <p:nvPr/>
        </p:nvSpPr>
        <p:spPr>
          <a:xfrm>
            <a:off x="222200" y="36325"/>
            <a:ext cx="8810699" cy="1247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000" kern="0" dirty="0">
                <a:solidFill>
                  <a:srgbClr val="2D2D8A"/>
                </a:solidFill>
                <a:latin typeface="Arial"/>
                <a:cs typeface="Arial"/>
                <a:sym typeface="Arial"/>
              </a:rPr>
              <a:t>Pooling layer</a:t>
            </a:r>
          </a:p>
          <a:p>
            <a:pPr marL="457200" indent="-342900" fontAlgn="auto">
              <a:spcBef>
                <a:spcPts val="0"/>
              </a:spcBef>
              <a:spcAft>
                <a:spcPts val="0"/>
              </a:spcAft>
              <a:buSzPct val="100000"/>
              <a:buFontTx/>
              <a:buChar char="-"/>
            </a:pPr>
            <a:r>
              <a:rPr lang="en" sz="1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makes the representations smaller and more manageable </a:t>
            </a:r>
          </a:p>
          <a:p>
            <a:pPr marL="457200" indent="-342900" fontAlgn="auto">
              <a:spcBef>
                <a:spcPts val="0"/>
              </a:spcBef>
              <a:spcAft>
                <a:spcPts val="0"/>
              </a:spcAft>
              <a:buSzPct val="100000"/>
              <a:buFontTx/>
              <a:buChar char="-"/>
            </a:pPr>
            <a:r>
              <a:rPr lang="en" sz="1800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operates over each activation map independently: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18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5945355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6" name="Shape 756"/>
          <p:cNvGraphicFramePr/>
          <p:nvPr/>
        </p:nvGraphicFramePr>
        <p:xfrm>
          <a:off x="952500" y="1409700"/>
          <a:ext cx="2423500" cy="242350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05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5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5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5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587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1</a:t>
                      </a:r>
                    </a:p>
                  </a:txBody>
                  <a:tcPr marL="91425" marR="91425" marT="91425" marB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1</a:t>
                      </a:r>
                    </a:p>
                  </a:txBody>
                  <a:tcPr marL="91425" marR="91425" marT="91425" marB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2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4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587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5</a:t>
                      </a:r>
                    </a:p>
                  </a:txBody>
                  <a:tcPr marL="91425" marR="91425" marT="91425" marB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6</a:t>
                      </a:r>
                    </a:p>
                  </a:txBody>
                  <a:tcPr marL="91425" marR="91425" marT="91425" marB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7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8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587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3</a:t>
                      </a:r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2</a:t>
                      </a:r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1</a:t>
                      </a:r>
                    </a:p>
                  </a:txBody>
                  <a:tcPr marL="91425" marR="91425" marT="91425" marB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0</a:t>
                      </a:r>
                    </a:p>
                  </a:txBody>
                  <a:tcPr marL="91425" marR="91425" marT="91425" marB="91425"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587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1</a:t>
                      </a:r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2</a:t>
                      </a:r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3</a:t>
                      </a:r>
                    </a:p>
                  </a:txBody>
                  <a:tcPr marL="91425" marR="91425" marT="91425" marB="91425"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4</a:t>
                      </a:r>
                    </a:p>
                  </a:txBody>
                  <a:tcPr marL="91425" marR="91425" marT="91425" marB="91425"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57" name="Shape 757"/>
          <p:cNvSpPr txBox="1"/>
          <p:nvPr/>
        </p:nvSpPr>
        <p:spPr>
          <a:xfrm>
            <a:off x="931850" y="900125"/>
            <a:ext cx="2617199" cy="564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Single depth slice</a:t>
            </a:r>
          </a:p>
        </p:txBody>
      </p:sp>
      <p:cxnSp>
        <p:nvCxnSpPr>
          <p:cNvPr id="758" name="Shape 758"/>
          <p:cNvCxnSpPr/>
          <p:nvPr/>
        </p:nvCxnSpPr>
        <p:spPr>
          <a:xfrm rot="10800000">
            <a:off x="642925" y="1439450"/>
            <a:ext cx="0" cy="2363999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759" name="Shape 759"/>
          <p:cNvSpPr txBox="1"/>
          <p:nvPr/>
        </p:nvSpPr>
        <p:spPr>
          <a:xfrm>
            <a:off x="277525" y="1563825"/>
            <a:ext cx="389699" cy="467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x</a:t>
            </a:r>
          </a:p>
        </p:txBody>
      </p:sp>
      <p:cxnSp>
        <p:nvCxnSpPr>
          <p:cNvPr id="760" name="Shape 760"/>
          <p:cNvCxnSpPr/>
          <p:nvPr/>
        </p:nvCxnSpPr>
        <p:spPr>
          <a:xfrm>
            <a:off x="926000" y="4150675"/>
            <a:ext cx="24765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761" name="Shape 761"/>
          <p:cNvSpPr txBox="1"/>
          <p:nvPr/>
        </p:nvSpPr>
        <p:spPr>
          <a:xfrm>
            <a:off x="2878275" y="4081025"/>
            <a:ext cx="389699" cy="366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y</a:t>
            </a:r>
          </a:p>
        </p:txBody>
      </p:sp>
      <p:cxnSp>
        <p:nvCxnSpPr>
          <p:cNvPr id="762" name="Shape 762"/>
          <p:cNvCxnSpPr/>
          <p:nvPr/>
        </p:nvCxnSpPr>
        <p:spPr>
          <a:xfrm>
            <a:off x="3753700" y="2621450"/>
            <a:ext cx="2032800" cy="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lg" len="lg"/>
            <a:tailEnd type="triangle" w="lg" len="lg"/>
          </a:ln>
        </p:spPr>
      </p:cxnSp>
      <p:sp>
        <p:nvSpPr>
          <p:cNvPr id="763" name="Shape 763"/>
          <p:cNvSpPr txBox="1"/>
          <p:nvPr/>
        </p:nvSpPr>
        <p:spPr>
          <a:xfrm>
            <a:off x="3661275" y="1788525"/>
            <a:ext cx="2675700" cy="72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18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max pool with 2x2 filters and stride 2</a:t>
            </a:r>
          </a:p>
        </p:txBody>
      </p:sp>
      <p:graphicFrame>
        <p:nvGraphicFramePr>
          <p:cNvPr id="764" name="Shape 764"/>
          <p:cNvGraphicFramePr/>
          <p:nvPr/>
        </p:nvGraphicFramePr>
        <p:xfrm>
          <a:off x="6622250" y="1976625"/>
          <a:ext cx="1211750" cy="12117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05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5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587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6</a:t>
                      </a:r>
                    </a:p>
                  </a:txBody>
                  <a:tcPr marL="91425" marR="91425" marT="91425" marB="91425"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8</a:t>
                      </a:r>
                    </a:p>
                  </a:txBody>
                  <a:tcPr marL="91425" marR="91425" marT="91425" marB="91425"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5875"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3</a:t>
                      </a:r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spcBef>
                          <a:spcPts val="0"/>
                        </a:spcBef>
                        <a:buNone/>
                      </a:pPr>
                      <a:r>
                        <a:rPr lang="en" sz="2400"/>
                        <a:t>4</a:t>
                      </a:r>
                    </a:p>
                  </a:txBody>
                  <a:tcPr marL="91425" marR="91425" marT="91425" marB="91425">
                    <a:solidFill>
                      <a:srgbClr val="C9D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65" name="Shape 765"/>
          <p:cNvSpPr txBox="1"/>
          <p:nvPr/>
        </p:nvSpPr>
        <p:spPr>
          <a:xfrm>
            <a:off x="542697" y="47475"/>
            <a:ext cx="6643128" cy="662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" sz="3000" kern="0" dirty="0">
                <a:solidFill>
                  <a:srgbClr val="2D2D8A"/>
                </a:solidFill>
                <a:latin typeface="Arial"/>
                <a:cs typeface="Arial"/>
                <a:sym typeface="Arial"/>
              </a:rPr>
              <a:t>MAX POOLING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endParaRPr sz="3000" kern="0" dirty="0">
              <a:solidFill>
                <a:srgbClr val="2D2D8A"/>
              </a:solidFill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4627979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0B3D32-07CC-4667-AF02-88906F5B18CD}" type="slidenum">
              <a:rPr>
                <a:solidFill>
                  <a:prstClr val="black"/>
                </a:solidFill>
              </a:rPr>
              <a:pPr/>
              <a:t>67</a:t>
            </a:fld>
            <a:endParaRPr>
              <a:solidFill>
                <a:prstClr val="black"/>
              </a:solidFill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1658880" y="1088767"/>
            <a:ext cx="3939840" cy="124429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0000">
              <a:alpha val="50000"/>
            </a:srgbClr>
          </a:solidFill>
          <a:ln w="0">
            <a:solidFill>
              <a:srgbClr val="000000"/>
            </a:solidFill>
            <a:prstDash val="solid"/>
          </a:ln>
        </p:spPr>
        <p:txBody>
          <a:bodyPr vert="horz" wrap="none" lIns="72828" tIns="36412" rIns="72828" bIns="36412" anchor="ctr" anchorCtr="0" compatLnSpc="0"/>
          <a:lstStyle/>
          <a:p>
            <a:pPr defTabSz="739924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8800" y="82054"/>
            <a:ext cx="6298336" cy="590728"/>
          </a:xfrm>
          <a:prstGeom prst="rect">
            <a:avLst/>
          </a:prstGeom>
          <a:noFill/>
          <a:ln>
            <a:noFill/>
          </a:ln>
        </p:spPr>
        <p:txBody>
          <a:bodyPr vert="horz" wrap="square" lIns="72828" tIns="36412" rIns="72828" bIns="36412" compatLnSpc="0">
            <a:spAutoFit/>
          </a:bodyPr>
          <a:lstStyle/>
          <a:p>
            <a:pPr defTabSz="739924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3200" dirty="0" err="1">
                <a:solidFill>
                  <a:srgbClr val="000080"/>
                </a:solidFill>
                <a:latin typeface="Helvetica Neue" panose="020B0604020202020204" charset="0"/>
                <a:ea typeface="DejaVu Sans" pitchFamily="2"/>
                <a:cs typeface="DejaVu Sans" pitchFamily="2"/>
              </a:rPr>
              <a:t>ConvNets</a:t>
            </a:r>
            <a:r>
              <a:rPr lang="en-US" sz="3200" dirty="0">
                <a:solidFill>
                  <a:srgbClr val="000080"/>
                </a:solidFill>
                <a:latin typeface="Helvetica Neue" panose="020B0604020202020204" charset="0"/>
                <a:ea typeface="DejaVu Sans" pitchFamily="2"/>
                <a:cs typeface="DejaVu Sans" pitchFamily="2"/>
              </a:rPr>
              <a:t>: Typical Stage</a:t>
            </a:r>
          </a:p>
        </p:txBody>
      </p:sp>
      <p:sp>
        <p:nvSpPr>
          <p:cNvPr id="4" name="Straight Connector 3"/>
          <p:cNvSpPr/>
          <p:nvPr/>
        </p:nvSpPr>
        <p:spPr>
          <a:xfrm>
            <a:off x="1311102" y="1685180"/>
            <a:ext cx="622080" cy="0"/>
          </a:xfrm>
          <a:prstGeom prst="line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  <p:txBody>
          <a:bodyPr vert="horz" wrap="none" lIns="87391" tIns="50979" rIns="87391" bIns="50979" anchor="ctr" anchorCtr="1" compatLnSpc="0"/>
          <a:lstStyle/>
          <a:p>
            <a:pPr defTabSz="739924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1933182" y="1300637"/>
            <a:ext cx="1451520" cy="77768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 w="36720">
            <a:solidFill>
              <a:srgbClr val="000000"/>
            </a:solidFill>
            <a:prstDash val="solid"/>
          </a:ln>
        </p:spPr>
        <p:txBody>
          <a:bodyPr vert="horz" wrap="none" lIns="87391" tIns="50979" rIns="87391" bIns="50979" anchor="ctr" anchorCtr="0" compatLnSpc="0"/>
          <a:lstStyle/>
          <a:p>
            <a:pPr algn="ctr" defTabSz="739924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b="1">
                <a:solidFill>
                  <a:prstClr val="black"/>
                </a:solidFill>
                <a:latin typeface="Arial" pitchFamily="18"/>
                <a:ea typeface="DejaVu Sans" pitchFamily="2"/>
                <a:cs typeface="DejaVu Sans" pitchFamily="2"/>
              </a:rPr>
              <a:t>Convol.</a:t>
            </a:r>
          </a:p>
        </p:txBody>
      </p:sp>
      <p:sp>
        <p:nvSpPr>
          <p:cNvPr id="6" name="Straight Connector 5"/>
          <p:cNvSpPr/>
          <p:nvPr/>
        </p:nvSpPr>
        <p:spPr>
          <a:xfrm>
            <a:off x="3335719" y="1685670"/>
            <a:ext cx="622080" cy="0"/>
          </a:xfrm>
          <a:prstGeom prst="line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  <p:txBody>
          <a:bodyPr vert="horz" wrap="none" lIns="87391" tIns="50979" rIns="87391" bIns="50979" anchor="ctr" anchorCtr="1" compatLnSpc="0"/>
          <a:lstStyle/>
          <a:p>
            <a:pPr defTabSz="739924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3957799" y="1301126"/>
            <a:ext cx="1451520" cy="777681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noFill/>
          <a:ln w="36720">
            <a:solidFill>
              <a:srgbClr val="000000"/>
            </a:solidFill>
            <a:custDash>
              <a:ds d="0" sp="0"/>
            </a:custDash>
          </a:ln>
        </p:spPr>
        <p:txBody>
          <a:bodyPr vert="horz" wrap="none" lIns="87391" tIns="50979" rIns="87391" bIns="50979" anchor="ctr" anchorCtr="0" compatLnSpc="0"/>
          <a:lstStyle/>
          <a:p>
            <a:pPr algn="ctr" defTabSz="739924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b="1">
                <a:solidFill>
                  <a:prstClr val="black"/>
                </a:solidFill>
                <a:latin typeface="Arial" pitchFamily="18"/>
                <a:ea typeface="DejaVu Sans" pitchFamily="2"/>
                <a:cs typeface="DejaVu Sans" pitchFamily="2"/>
              </a:rPr>
              <a:t>Pooling</a:t>
            </a:r>
          </a:p>
        </p:txBody>
      </p:sp>
      <p:sp>
        <p:nvSpPr>
          <p:cNvPr id="8" name="Straight Connector 7"/>
          <p:cNvSpPr/>
          <p:nvPr/>
        </p:nvSpPr>
        <p:spPr>
          <a:xfrm>
            <a:off x="5393333" y="1685670"/>
            <a:ext cx="622079" cy="0"/>
          </a:xfrm>
          <a:prstGeom prst="line">
            <a:avLst/>
          </a:prstGeom>
          <a:noFill/>
          <a:ln w="36720">
            <a:solidFill>
              <a:srgbClr val="000000"/>
            </a:solidFill>
            <a:prstDash val="solid"/>
            <a:tailEnd type="arrow"/>
          </a:ln>
        </p:spPr>
        <p:txBody>
          <a:bodyPr vert="horz" wrap="none" lIns="87391" tIns="50979" rIns="87391" bIns="50979" anchor="ctr" anchorCtr="1" compatLnSpc="0"/>
          <a:lstStyle/>
          <a:p>
            <a:pPr defTabSz="739924" fontAlgn="auto" hangingPunct="0">
              <a:spcBef>
                <a:spcPts val="0"/>
              </a:spcBef>
              <a:spcAft>
                <a:spcPts val="0"/>
              </a:spcAft>
            </a:pPr>
            <a:endParaRPr lang="en-US" sz="1500">
              <a:solidFill>
                <a:prstClr val="black"/>
              </a:solidFill>
              <a:latin typeface="Arial" pitchFamily="18"/>
              <a:ea typeface="DejaVu Sans" pitchFamily="2"/>
              <a:cs typeface="DejaVu Sans" pitchFamily="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58889" y="695636"/>
            <a:ext cx="3159570" cy="486469"/>
          </a:xfrm>
          <a:prstGeom prst="rect">
            <a:avLst/>
          </a:prstGeom>
          <a:noFill/>
          <a:ln>
            <a:noFill/>
          </a:ln>
        </p:spPr>
        <p:txBody>
          <a:bodyPr vert="horz" wrap="none" lIns="72828" tIns="36412" rIns="72828" bIns="36412" compatLnSpc="0">
            <a:spAutoFit/>
          </a:bodyPr>
          <a:lstStyle/>
          <a:p>
            <a:pPr defTabSz="739924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b="1">
                <a:solidFill>
                  <a:srgbClr val="FF0000"/>
                </a:solidFill>
                <a:latin typeface="FreeSans" pitchFamily="34"/>
                <a:ea typeface="DejaVu Sans" pitchFamily="2"/>
                <a:cs typeface="DejaVu Sans" pitchFamily="2"/>
              </a:rPr>
              <a:t>One stage (zoom)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lum/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8834" y="2357552"/>
            <a:ext cx="8106632" cy="279965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10"/>
          <p:cNvSpPr txBox="1"/>
          <p:nvPr/>
        </p:nvSpPr>
        <p:spPr>
          <a:xfrm>
            <a:off x="-202462" y="4624460"/>
            <a:ext cx="1982166" cy="403905"/>
          </a:xfrm>
          <a:prstGeom prst="rect">
            <a:avLst/>
          </a:prstGeom>
          <a:noFill/>
          <a:ln>
            <a:noFill/>
          </a:ln>
        </p:spPr>
        <p:txBody>
          <a:bodyPr vert="horz" wrap="none" lIns="72828" tIns="36412" rIns="72828" bIns="36412" compatLnSpc="0"/>
          <a:lstStyle/>
          <a:p>
            <a:pPr algn="ctr" defTabSz="739924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500">
                <a:solidFill>
                  <a:srgbClr val="FF0000"/>
                </a:solidFill>
                <a:latin typeface="FreeSans" pitchFamily="34"/>
                <a:ea typeface="DejaVu Sans" pitchFamily="2"/>
                <a:cs typeface="DejaVu Sans" pitchFamily="2"/>
              </a:rPr>
              <a:t>courtesy of</a:t>
            </a:r>
          </a:p>
          <a:p>
            <a:pPr algn="ctr" defTabSz="739924" fontAlgn="auto" hangingPunct="0">
              <a:spcBef>
                <a:spcPts val="0"/>
              </a:spcBef>
              <a:spcAft>
                <a:spcPts val="0"/>
              </a:spcAft>
            </a:pPr>
            <a:r>
              <a:rPr lang="en-US" sz="1500">
                <a:solidFill>
                  <a:srgbClr val="FF0000"/>
                </a:solidFill>
                <a:latin typeface="FreeSans" pitchFamily="34"/>
                <a:ea typeface="DejaVu Sans" pitchFamily="2"/>
                <a:cs typeface="DejaVu Sans" pitchFamily="2"/>
              </a:rPr>
              <a:t> K. Kavukcuoglu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7824165" y="4841246"/>
            <a:ext cx="1302286" cy="289908"/>
            <a:chOff x="8625599" y="7115399"/>
            <a:chExt cx="1435680" cy="426093"/>
          </a:xfrm>
        </p:grpSpPr>
        <p:sp>
          <p:nvSpPr>
            <p:cNvPr id="13" name="TextBox 12"/>
            <p:cNvSpPr txBox="1"/>
            <p:nvPr/>
          </p:nvSpPr>
          <p:spPr>
            <a:xfrm>
              <a:off x="8625599" y="7115399"/>
              <a:ext cx="1097477" cy="426093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none" lIns="90000" tIns="45000" rIns="90000" bIns="45000" compatLnSpc="0">
              <a:spAutoFit/>
            </a:bodyPr>
            <a:lstStyle/>
            <a:p>
              <a:pPr defTabSz="739924" fontAlgn="auto" hangingPunct="0">
                <a:spcBef>
                  <a:spcPts val="0"/>
                </a:spcBef>
                <a:spcAft>
                  <a:spcPts val="0"/>
                </a:spcAft>
              </a:pPr>
              <a:r>
                <a:rPr lang="en-US" sz="1500" b="1">
                  <a:solidFill>
                    <a:prstClr val="black"/>
                  </a:solidFill>
                  <a:latin typeface="Nice" pitchFamily="50"/>
                  <a:ea typeface="DejaVu Sans" pitchFamily="2"/>
                  <a:cs typeface="DejaVu Sans" pitchFamily="2"/>
                </a:rPr>
                <a:t>Ranzato</a:t>
              </a:r>
            </a:p>
          </p:txBody>
        </p:sp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screen">
              <a:lum/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695519" y="7122599"/>
              <a:ext cx="365760" cy="365760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13160881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71" name="Shape 1071"/>
              <p:cNvSpPr txBox="1"/>
              <p:nvPr/>
            </p:nvSpPr>
            <p:spPr>
              <a:xfrm>
                <a:off x="464950" y="665018"/>
                <a:ext cx="8446199" cy="354010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91425" tIns="91425" rIns="91425" bIns="91425" anchor="t" anchorCtr="0">
                <a:noAutofit/>
              </a:bodyPr>
              <a:lstStyle/>
              <a:p>
                <a:pPr marL="342900" indent="-342900" fontAlgn="auto">
                  <a:lnSpc>
                    <a:spcPct val="120000"/>
                  </a:lnSpc>
                  <a:spcBef>
                    <a:spcPts val="60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" sz="1800" kern="0" dirty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rPr>
                  <a:t>Con</a:t>
                </a:r>
                <a:r>
                  <a:rPr lang="en-US" sz="1800" kern="0" dirty="0" err="1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rPr>
                  <a:t>volution</a:t>
                </a:r>
                <a:r>
                  <a:rPr lang="en-US" sz="1800" kern="0" dirty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rPr>
                  <a:t> layers represent local, shift-invariant operations on data blocks.</a:t>
                </a:r>
              </a:p>
              <a:p>
                <a:pPr marL="342900" indent="-342900" fontAlgn="auto">
                  <a:lnSpc>
                    <a:spcPct val="120000"/>
                  </a:lnSpc>
                  <a:spcBef>
                    <a:spcPts val="60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800" dirty="0"/>
                  <a:t>Layer activations commonly organized into 4D blocks, NCHW or NHWC.</a:t>
                </a:r>
              </a:p>
              <a:p>
                <a:pPr marL="342900" indent="-342900" fontAlgn="auto">
                  <a:lnSpc>
                    <a:spcPct val="120000"/>
                  </a:lnSpc>
                  <a:spcBef>
                    <a:spcPts val="60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800" kern="0" dirty="0">
                    <a:solidFill>
                      <a:srgbClr val="000000"/>
                    </a:solidFill>
                    <a:latin typeface="Arial"/>
                    <a:cs typeface="Arial"/>
                    <a:sym typeface="Arial"/>
                  </a:rPr>
                  <a:t>Convolutiona</a:t>
                </a:r>
                <a:r>
                  <a:rPr lang="en-US" sz="1800" dirty="0"/>
                  <a:t>l filters are also usually 4D arrays, e.g.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𝑜𝑢𝑡</m:t>
                        </m:r>
                      </m:sub>
                    </m:sSub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𝑖𝑛</m:t>
                        </m:r>
                      </m:sub>
                    </m:sSub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𝐻</m:t>
                        </m:r>
                      </m:sub>
                    </m:sSub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</m:oMath>
                </a14:m>
                <a:endParaRPr lang="en" sz="18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  <a:p>
                <a:pPr marL="342900" indent="-342900" fontAlgn="auto">
                  <a:lnSpc>
                    <a:spcPct val="120000"/>
                  </a:lnSpc>
                  <a:spcBef>
                    <a:spcPts val="60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" sz="1800" dirty="0"/>
                  <a:t>C</a:t>
                </a:r>
                <a:r>
                  <a:rPr lang="en-US" sz="1800" dirty="0" err="1"/>
                  <a:t>onvnets</a:t>
                </a:r>
                <a:r>
                  <a:rPr lang="en-US" sz="1800" dirty="0"/>
                  <a:t> typically follow conv layers with </a:t>
                </a:r>
                <a:r>
                  <a:rPr lang="en-US" sz="1800" dirty="0" err="1"/>
                  <a:t>ReLU</a:t>
                </a:r>
                <a:r>
                  <a:rPr lang="en-US" sz="1800" dirty="0"/>
                  <a:t> non-linearities.</a:t>
                </a:r>
              </a:p>
              <a:p>
                <a:pPr marL="342900" indent="-342900" fontAlgn="auto">
                  <a:lnSpc>
                    <a:spcPct val="120000"/>
                  </a:lnSpc>
                  <a:spcBef>
                    <a:spcPts val="60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800" dirty="0"/>
                  <a:t>Spatial resolution decreases through the network, while number of channels increases.</a:t>
                </a:r>
              </a:p>
              <a:p>
                <a:pPr marL="342900" indent="-342900" fontAlgn="auto">
                  <a:lnSpc>
                    <a:spcPct val="120000"/>
                  </a:lnSpc>
                  <a:spcBef>
                    <a:spcPts val="600"/>
                  </a:spcBef>
                  <a:spcAft>
                    <a:spcPts val="0"/>
                  </a:spcAft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Pooling layers or </a:t>
                </a:r>
                <a:r>
                  <a:rPr lang="en-US" sz="1800" dirty="0" err="1"/>
                  <a:t>strided</a:t>
                </a:r>
                <a:r>
                  <a:rPr lang="en-US" sz="1800" dirty="0"/>
                  <a:t> convolutions reduce the spatial resolution in steps.  </a:t>
                </a:r>
                <a:endParaRPr lang="en" sz="1800" kern="0" dirty="0">
                  <a:solidFill>
                    <a:srgbClr val="000000"/>
                  </a:solidFill>
                  <a:latin typeface="Arial"/>
                  <a:cs typeface="Arial"/>
                  <a:sym typeface="Arial"/>
                </a:endParaRPr>
              </a:p>
            </p:txBody>
          </p:sp>
        </mc:Choice>
        <mc:Fallback xmlns="">
          <p:sp>
            <p:nvSpPr>
              <p:cNvPr id="1071" name="Shape 10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950" y="665018"/>
                <a:ext cx="8446199" cy="3540106"/>
              </a:xfrm>
              <a:prstGeom prst="rect">
                <a:avLst/>
              </a:prstGeom>
              <a:blipFill>
                <a:blip r:embed="rId3"/>
                <a:stretch>
                  <a:fillRect l="-4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hape 133">
            <a:extLst>
              <a:ext uri="{FF2B5EF4-FFF2-40B4-BE49-F238E27FC236}">
                <a16:creationId xmlns:a16="http://schemas.microsoft.com/office/drawing/2014/main" id="{ADA90414-6A24-48B0-ABD8-8F806DEE3E84}"/>
              </a:ext>
            </a:extLst>
          </p:cNvPr>
          <p:cNvSpPr txBox="1">
            <a:spLocks/>
          </p:cNvSpPr>
          <p:nvPr/>
        </p:nvSpPr>
        <p:spPr>
          <a:xfrm>
            <a:off x="464950" y="0"/>
            <a:ext cx="8679050" cy="813335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en-US" sz="3600" dirty="0">
                <a:solidFill>
                  <a:srgbClr val="2D2D8A"/>
                </a:solidFill>
              </a:rPr>
              <a:t>Convnets Summary</a:t>
            </a:r>
          </a:p>
        </p:txBody>
      </p:sp>
    </p:spTree>
    <p:extLst>
      <p:ext uri="{BB962C8B-B14F-4D97-AF65-F5344CB8AC3E}">
        <p14:creationId xmlns:p14="http://schemas.microsoft.com/office/powerpoint/2010/main" val="21544490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small&#10;\[ \frac{1}{9} &#10;\]&#10;\end{document}&#10;"/>
  <p:tag name="EXTERNALNAME" val="txp_fig"/>
  <p:tag name="BLEND" val="False"/>
  <p:tag name="TRANSPARENT" val="True"/>
  <p:tag name="KEEPFILES" val="False"/>
  <p:tag name="DEBUGPAUSE" val="False"/>
  <p:tag name="RESOLUTION" val="300"/>
  <p:tag name="TIMEOUT" val="15"/>
  <p:tag name="BITMAPFORMAT" val="bmpmono"/>
  <p:tag name="DEBUGINTERACTIVE" val="True"/>
  <p:tag name="ORIGWIDTH" val="12"/>
  <p:tag name="PICTUREFILESIZE" val="1262"/>
</p:tagLst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3678</TotalTime>
  <Words>3832</Words>
  <Application>Microsoft Office PowerPoint</Application>
  <PresentationFormat>On-screen Show (16:9)</PresentationFormat>
  <Paragraphs>2146</Paragraphs>
  <Slides>68</Slides>
  <Notes>67</Notes>
  <HiddenSlides>1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78" baseType="lpstr">
      <vt:lpstr>Arial</vt:lpstr>
      <vt:lpstr>Calibri</vt:lpstr>
      <vt:lpstr>FreeSans</vt:lpstr>
      <vt:lpstr>Nice</vt:lpstr>
      <vt:lpstr>Times</vt:lpstr>
      <vt:lpstr>Cambria Math</vt:lpstr>
      <vt:lpstr>Futura Bk BT</vt:lpstr>
      <vt:lpstr>Helvetica Neue</vt:lpstr>
      <vt:lpstr>Simple Light</vt:lpstr>
      <vt:lpstr>Equation</vt:lpstr>
      <vt:lpstr>This time: Neural Networks for Visual Data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Linear filters: examples</vt:lpstr>
      <vt:lpstr>Practice with linear filters</vt:lpstr>
      <vt:lpstr>Practice with linear filters</vt:lpstr>
      <vt:lpstr>Practice with linear filters</vt:lpstr>
      <vt:lpstr>Practice with linear filters</vt:lpstr>
      <vt:lpstr>Impulse response</vt:lpstr>
      <vt:lpstr>Impulse response</vt:lpstr>
      <vt:lpstr>Can you match the texture to the response?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“Tensors” again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Designing, Visualizing and Understanding  Deep Neural Networks</dc:title>
  <dc:creator>John Canny</dc:creator>
  <cp:lastModifiedBy>lboloni</cp:lastModifiedBy>
  <cp:revision>387</cp:revision>
  <dcterms:modified xsi:type="dcterms:W3CDTF">2019-11-26T17:05:38Z</dcterms:modified>
</cp:coreProperties>
</file>