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60" r:id="rId1"/>
  </p:sldMasterIdLst>
  <p:notesMasterIdLst>
    <p:notesMasterId r:id="rId70"/>
  </p:notesMasterIdLst>
  <p:sldIdLst>
    <p:sldId id="483" r:id="rId2"/>
    <p:sldId id="484" r:id="rId3"/>
    <p:sldId id="485" r:id="rId4"/>
    <p:sldId id="643" r:id="rId5"/>
    <p:sldId id="486" r:id="rId6"/>
    <p:sldId id="487" r:id="rId7"/>
    <p:sldId id="488" r:id="rId8"/>
    <p:sldId id="489" r:id="rId9"/>
    <p:sldId id="490" r:id="rId10"/>
    <p:sldId id="491" r:id="rId11"/>
    <p:sldId id="492" r:id="rId12"/>
    <p:sldId id="493" r:id="rId13"/>
    <p:sldId id="494" r:id="rId14"/>
    <p:sldId id="495" r:id="rId15"/>
    <p:sldId id="496" r:id="rId16"/>
    <p:sldId id="497" r:id="rId17"/>
    <p:sldId id="498" r:id="rId18"/>
    <p:sldId id="662" r:id="rId19"/>
    <p:sldId id="663" r:id="rId20"/>
    <p:sldId id="518" r:id="rId21"/>
    <p:sldId id="522" r:id="rId22"/>
    <p:sldId id="523" r:id="rId23"/>
    <p:sldId id="524" r:id="rId24"/>
    <p:sldId id="541" r:id="rId25"/>
    <p:sldId id="543" r:id="rId26"/>
    <p:sldId id="544" r:id="rId27"/>
    <p:sldId id="545" r:id="rId28"/>
    <p:sldId id="546" r:id="rId29"/>
    <p:sldId id="547" r:id="rId30"/>
    <p:sldId id="548" r:id="rId31"/>
    <p:sldId id="549" r:id="rId32"/>
    <p:sldId id="656" r:id="rId33"/>
    <p:sldId id="550" r:id="rId34"/>
    <p:sldId id="551" r:id="rId35"/>
    <p:sldId id="552" r:id="rId36"/>
    <p:sldId id="554" r:id="rId37"/>
    <p:sldId id="555" r:id="rId38"/>
    <p:sldId id="556" r:id="rId39"/>
    <p:sldId id="557" r:id="rId40"/>
    <p:sldId id="558" r:id="rId41"/>
    <p:sldId id="559" r:id="rId42"/>
    <p:sldId id="560" r:id="rId43"/>
    <p:sldId id="561" r:id="rId44"/>
    <p:sldId id="562" r:id="rId45"/>
    <p:sldId id="563" r:id="rId46"/>
    <p:sldId id="564" r:id="rId47"/>
    <p:sldId id="565" r:id="rId48"/>
    <p:sldId id="566" r:id="rId49"/>
    <p:sldId id="567" r:id="rId50"/>
    <p:sldId id="568" r:id="rId51"/>
    <p:sldId id="569" r:id="rId52"/>
    <p:sldId id="570" r:id="rId53"/>
    <p:sldId id="571" r:id="rId54"/>
    <p:sldId id="664" r:id="rId55"/>
    <p:sldId id="572" r:id="rId56"/>
    <p:sldId id="573" r:id="rId57"/>
    <p:sldId id="574" r:id="rId58"/>
    <p:sldId id="575" r:id="rId59"/>
    <p:sldId id="576" r:id="rId60"/>
    <p:sldId id="577" r:id="rId61"/>
    <p:sldId id="649" r:id="rId62"/>
    <p:sldId id="651" r:id="rId63"/>
    <p:sldId id="582" r:id="rId64"/>
    <p:sldId id="583" r:id="rId65"/>
    <p:sldId id="584" r:id="rId66"/>
    <p:sldId id="585" r:id="rId67"/>
    <p:sldId id="586" r:id="rId68"/>
    <p:sldId id="625" r:id="rId6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1"/>
      <p:bold r:id="rId72"/>
      <p:italic r:id="rId73"/>
      <p:boldItalic r:id="rId74"/>
    </p:embeddedFont>
    <p:embeddedFont>
      <p:font typeface="Cambria Math" panose="02040503050406030204" pitchFamily="18" charset="0"/>
      <p:regular r:id="rId75"/>
    </p:embeddedFont>
    <p:embeddedFont>
      <p:font typeface="Helvetica Neue" panose="020B0604020202020204" charset="0"/>
      <p:regular r:id="rId76"/>
      <p:bold r:id="rId77"/>
      <p:italic r:id="rId78"/>
      <p:boldItalic r:id="rId79"/>
    </p:embeddedFont>
    <p:embeddedFont>
      <p:font typeface="Times" panose="02020603050405020304" pitchFamily="18" charset="0"/>
      <p:regular r:id="rId80"/>
      <p:bold r:id="rId81"/>
      <p:italic r:id="rId82"/>
      <p:boldItalic r:id="rId8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D2D8A"/>
    <a:srgbClr val="FF9E9E"/>
    <a:srgbClr val="FF00FF"/>
    <a:srgbClr val="C08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755" autoAdjust="0"/>
  </p:normalViewPr>
  <p:slideViewPr>
    <p:cSldViewPr snapToGrid="0">
      <p:cViewPr varScale="1">
        <p:scale>
          <a:sx n="149" d="100"/>
          <a:sy n="149" d="100"/>
        </p:scale>
        <p:origin x="180" y="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6.fntdata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12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font" Target="fonts/font11.fntdata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7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7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7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7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7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7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18600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1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Char char="●"/>
              <a:tabLst/>
              <a:defRPr/>
            </a:pPr>
            <a:r>
              <a:rPr lang="en-US" altLang="en-US" dirty="0"/>
              <a:t>Convolution is closely related to correlation. For correlation, the indices n1, n2 are added instead of subtracted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473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Char char="●"/>
              <a:tabLst/>
              <a:defRPr/>
            </a:pPr>
            <a:r>
              <a:rPr lang="en-US" altLang="en-US" dirty="0"/>
              <a:t>Convolution is closely related to correlation. For correlation, the indices n1, n2 are added instead of subtracted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13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79197D7-926C-4839-963A-D114173017FE}" type="slidenum">
              <a:rPr lang="en-US" altLang="en-US" sz="1100"/>
              <a:pPr/>
              <a:t>5</a:t>
            </a:fld>
            <a:endParaRPr lang="en-US" altLang="en-US" sz="1100"/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3422152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643CF03C-6059-4AA6-A3F2-B6020B428053}" type="slidenum">
              <a:rPr lang="en-US" altLang="en-US" sz="1100"/>
              <a:pPr/>
              <a:t>6</a:t>
            </a:fld>
            <a:endParaRPr lang="en-US" altLang="en-US" sz="11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2079709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5600BEE4-7D2E-488F-B07E-AC19B31E8B7D}" type="slidenum">
              <a:rPr lang="en-US" altLang="en-US" sz="1100"/>
              <a:pPr/>
              <a:t>7</a:t>
            </a:fld>
            <a:endParaRPr lang="en-US" altLang="en-US" sz="1100"/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3607981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8268FABD-CB82-4B24-8ED1-C0BB35182250}" type="slidenum">
              <a:rPr lang="en-US" altLang="en-US" sz="1100"/>
              <a:pPr/>
              <a:t>8</a:t>
            </a:fld>
            <a:endParaRPr lang="en-US" altLang="en-US" sz="1100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4041734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B62F83D-2C8C-4870-AE3E-9ED88DF70065}" type="slidenum">
              <a:rPr lang="en-US" altLang="en-US" sz="1100"/>
              <a:pPr/>
              <a:t>9</a:t>
            </a:fld>
            <a:endParaRPr lang="en-US" altLang="en-US" sz="1100"/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4111135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981A7CD4-D5C6-415D-801B-8E5415BDD764}" type="slidenum">
              <a:rPr lang="en-US" altLang="en-US" sz="1100"/>
              <a:pPr/>
              <a:t>10</a:t>
            </a:fld>
            <a:endParaRPr lang="en-US" altLang="en-US" sz="1100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1382771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A9820688-E442-4FCF-B213-FF2359B9E94C}" type="slidenum">
              <a:rPr lang="en-US" altLang="en-US" sz="1100"/>
              <a:pPr/>
              <a:t>11</a:t>
            </a:fld>
            <a:endParaRPr lang="en-US" altLang="en-US" sz="1100"/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marL="139700" indent="0" eaLnBrk="1" hangingPunct="1">
              <a:buNone/>
            </a:pPr>
            <a:r>
              <a:rPr lang="en-US" altLang="en-US" dirty="0"/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2764462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982A3DD-D9D4-4CA3-97E2-2913ADBD269A}" type="slidenum">
              <a:rPr lang="en-US" altLang="en-US" sz="1100"/>
              <a:pPr/>
              <a:t>12</a:t>
            </a:fld>
            <a:endParaRPr lang="en-US" altLang="en-US" sz="1100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570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16AE63B1-ADD9-41CA-B0DB-8B7205FDD72B}" type="slidenum">
              <a:rPr lang="en-US" altLang="en-US" sz="1100">
                <a:latin typeface="Calibri" pitchFamily="34" charset="0"/>
              </a:rPr>
              <a:pPr/>
              <a:t>13</a:t>
            </a:fld>
            <a:endParaRPr lang="en-US" altLang="en-US" sz="1100">
              <a:latin typeface="Calibri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1379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87BDCE73-5869-47F1-B4C0-0A2DB3BB0516}" type="slidenum">
              <a:rPr lang="en-US" altLang="en-US" sz="1100"/>
              <a:pPr/>
              <a:t>14</a:t>
            </a:fld>
            <a:endParaRPr lang="en-US" altLang="en-US" sz="1100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208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02B6C6CB-6B9C-44A6-B888-D9C6EB1DDCB9}" type="slidenum">
              <a:rPr lang="en-US" altLang="en-US" sz="1100"/>
              <a:pPr/>
              <a:t>15</a:t>
            </a:fld>
            <a:endParaRPr lang="en-US" altLang="en-US" sz="110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944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52803A74-B256-41AE-9306-C62F119403B8}" type="slidenum">
              <a:rPr lang="en-US" altLang="en-US" sz="1100"/>
              <a:pPr/>
              <a:t>16</a:t>
            </a:fld>
            <a:endParaRPr lang="en-US" altLang="en-US" sz="1100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749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0A8C6FD-7BE4-42EC-9440-A75462F961ED}" type="slidenum">
              <a:rPr lang="en-US" altLang="en-US" sz="1100"/>
              <a:pPr/>
              <a:t>17</a:t>
            </a:fld>
            <a:endParaRPr lang="en-US" altLang="en-US" sz="110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265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0A8C6FD-7BE4-42EC-9440-A75462F961ED}" type="slidenum">
              <a:rPr lang="en-US" altLang="en-US" sz="1100"/>
              <a:pPr/>
              <a:t>18</a:t>
            </a:fld>
            <a:endParaRPr lang="en-US" altLang="en-US" sz="110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8216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0A8C6FD-7BE4-42EC-9440-A75462F961ED}" type="slidenum">
              <a:rPr lang="en-US" altLang="en-US" sz="1100"/>
              <a:pPr/>
              <a:t>19</a:t>
            </a:fld>
            <a:endParaRPr lang="en-US" altLang="en-US" sz="110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4429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/>
              <a:t>1-B</a:t>
            </a:r>
          </a:p>
          <a:p>
            <a:pPr marL="139700" indent="0">
              <a:buNone/>
            </a:pPr>
            <a:r>
              <a:rPr lang="en-US" dirty="0"/>
              <a:t>2-C</a:t>
            </a:r>
          </a:p>
          <a:p>
            <a:pPr marL="139700" indent="0">
              <a:buNone/>
            </a:pPr>
            <a:r>
              <a:rPr lang="en-US" dirty="0"/>
              <a:t>3-A</a:t>
            </a:r>
          </a:p>
        </p:txBody>
      </p:sp>
    </p:spTree>
    <p:extLst>
      <p:ext uri="{BB962C8B-B14F-4D97-AF65-F5344CB8AC3E}">
        <p14:creationId xmlns:p14="http://schemas.microsoft.com/office/powerpoint/2010/main" val="2512383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34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176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271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124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8700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80671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64877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8599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7457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1497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97584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96031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2641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22696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2748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74859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5947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85589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hape 4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36857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Shape 4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55621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Shape 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60382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17002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Shape 4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17879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hape 4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Shape 4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11397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932512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93658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44576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Shape 4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3171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Shape 5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26470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Shape 5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819910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869240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Shape 5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Shape 5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04015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Shape 5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Shape 5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38097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Shape 5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Shape 5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847962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Shape 5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81713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Shape 5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Shape 5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745735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Shape 5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67768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Shape 5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2065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hape 6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Shape 6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8921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Shape 6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Shape 6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429834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Shape 6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Shape 6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895851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Shape 6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Shape 6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35460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3103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8968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Shape 7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Shape 7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22331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Shape 7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Shape 7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07625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39421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Shape 10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Shape 10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2040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04800" y="1028700"/>
            <a:ext cx="8534400" cy="3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–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1"/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 sz="1400" b="0" i="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4624125"/>
            <a:ext cx="9144000" cy="5292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050"/>
          </a:p>
        </p:txBody>
      </p:sp>
      <p:sp>
        <p:nvSpPr>
          <p:cNvPr id="14" name="Shape 14"/>
          <p:cNvSpPr txBox="1"/>
          <p:nvPr/>
        </p:nvSpPr>
        <p:spPr>
          <a:xfrm>
            <a:off x="72200" y="4624125"/>
            <a:ext cx="8957500" cy="5415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350" dirty="0">
                <a:solidFill>
                  <a:srgbClr val="FFFFFF"/>
                </a:solidFill>
              </a:rPr>
              <a:t>Slide based on cs231n by Fei-Fei Li &amp; Andrej Karpathy &amp; Justin Johnson</a:t>
            </a:r>
          </a:p>
        </p:txBody>
      </p:sp>
      <p:sp>
        <p:nvSpPr>
          <p:cNvPr id="17" name="Shape 17"/>
          <p:cNvSpPr txBox="1"/>
          <p:nvPr/>
        </p:nvSpPr>
        <p:spPr>
          <a:xfrm>
            <a:off x="7688302" y="4617975"/>
            <a:ext cx="3501299" cy="5415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1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8D3CF1-6F69-A44E-8D8E-9FB08ACA4E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37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85900"/>
            <a:ext cx="7772400" cy="30861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DE8DC-BE81-4B53-824E-D1518E95D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9" r:id="rId8"/>
    <p:sldLayoutId id="2147483661" r:id="rId9"/>
    <p:sldLayoutId id="2147483662" r:id="rId10"/>
    <p:sldLayoutId id="214748366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1.png"/><Relationship Id="rId5" Type="http://schemas.openxmlformats.org/officeDocument/2006/relationships/image" Target="../media/image3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50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3.bin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50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6.bin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50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image" Target="../media/image13.wmf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9.bin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50.pn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11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2.bin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50.png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11" Type="http://schemas.openxmlformats.org/officeDocument/2006/relationships/image" Target="../media/image17.wmf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5.bin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50.png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11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10" Type="http://schemas.openxmlformats.org/officeDocument/2006/relationships/oleObject" Target="../embeddings/oleObject18.bin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150.png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11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1.bin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150.png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wmf"/><Relationship Id="rId11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4.bin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90.png"/><Relationship Id="rId4" Type="http://schemas.openxmlformats.org/officeDocument/2006/relationships/image" Target="../media/image88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60.png"/><Relationship Id="rId5" Type="http://schemas.openxmlformats.org/officeDocument/2006/relationships/image" Target="../media/image850.png"/><Relationship Id="rId4" Type="http://schemas.openxmlformats.org/officeDocument/2006/relationships/image" Target="../media/image8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This time: Neural Networks for Visual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hape 470"/>
          <p:cNvPicPr preferRelativeResize="0"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8171" y="1707656"/>
            <a:ext cx="5580743" cy="26744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878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0488-D2C9-461B-97EB-9684EDD79262}" type="slidenum">
              <a:rPr>
                <a:solidFill>
                  <a:prstClr val="black"/>
                </a:solidFill>
              </a:rPr>
              <a:pPr/>
              <a:t>2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2114" y="933219"/>
            <a:ext cx="3911600" cy="40647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491883" y="627544"/>
            <a:ext cx="5302792" cy="1044041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Example:  An affine (FC) layer from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200x200 images to 40K hidden units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		       </a:t>
            </a:r>
            <a:r>
              <a:rPr lang="en-US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  ~2B parameters</a:t>
            </a:r>
            <a:r>
              <a:rPr lang="en-US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!!!</a:t>
            </a:r>
          </a:p>
        </p:txBody>
      </p:sp>
      <p:sp>
        <p:nvSpPr>
          <p:cNvPr id="4" name="Freeform 3"/>
          <p:cNvSpPr/>
          <p:nvPr/>
        </p:nvSpPr>
        <p:spPr>
          <a:xfrm>
            <a:off x="4849965" y="1392658"/>
            <a:ext cx="414720" cy="311073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7525" y="4159068"/>
            <a:ext cx="5054547" cy="91394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    Spatial correlation is local</a:t>
            </a:r>
          </a:p>
          <a:p>
            <a:pPr marL="342563" indent="-342563" defTabSz="739780" fontAlgn="auto" hangingPunct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Waste of resources + we have not enough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training samples anyway..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971" y="58054"/>
            <a:ext cx="8215085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Fully Connected Layer for Visual Data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8" name="TextBox 7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45386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515" y="122473"/>
            <a:ext cx="7044450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Convolutional of Two Signals</a:t>
            </a:r>
          </a:p>
        </p:txBody>
      </p:sp>
      <p:sp>
        <p:nvSpPr>
          <p:cNvPr id="3" name="Freeform 2"/>
          <p:cNvSpPr/>
          <p:nvPr/>
        </p:nvSpPr>
        <p:spPr>
          <a:xfrm>
            <a:off x="2280960" y="777692"/>
            <a:ext cx="4976639" cy="7776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7360" y="1154368"/>
            <a:ext cx="3110400" cy="176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06079" y="1131602"/>
            <a:ext cx="3110400" cy="184022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491884" y="1851065"/>
            <a:ext cx="1453242" cy="648613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*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2509" y="1657733"/>
            <a:ext cx="770041" cy="91394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-1 0 1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-1 0 1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-1 0 1</a:t>
            </a:r>
          </a:p>
        </p:txBody>
      </p:sp>
      <p:sp>
        <p:nvSpPr>
          <p:cNvPr id="8" name="Freeform 7"/>
          <p:cNvSpPr/>
          <p:nvPr/>
        </p:nvSpPr>
        <p:spPr>
          <a:xfrm>
            <a:off x="1244159" y="1309916"/>
            <a:ext cx="414720" cy="3110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808080"/>
          </a:solidFill>
          <a:ln w="18360">
            <a:solidFill>
              <a:srgbClr val="FF0000"/>
            </a:solidFill>
            <a:prstDash val="solid"/>
          </a:ln>
        </p:spPr>
        <p:txBody>
          <a:bodyPr vert="horz" wrap="none" lIns="80094" tIns="43688" rIns="80094" bIns="43688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521432" y="1309915"/>
            <a:ext cx="124416" cy="3110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256266" y="1311122"/>
            <a:ext cx="124416" cy="3110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traight Connector 10"/>
          <p:cNvSpPr/>
          <p:nvPr/>
        </p:nvSpPr>
        <p:spPr>
          <a:xfrm>
            <a:off x="1658900" y="1309916"/>
            <a:ext cx="5183999" cy="311073"/>
          </a:xfrm>
          <a:prstGeom prst="line">
            <a:avLst/>
          </a:prstGeom>
          <a:noFill/>
          <a:ln w="18360">
            <a:solidFill>
              <a:srgbClr val="FF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2" name="Straight Connector 11"/>
          <p:cNvSpPr/>
          <p:nvPr/>
        </p:nvSpPr>
        <p:spPr>
          <a:xfrm>
            <a:off x="1658900" y="1620978"/>
            <a:ext cx="5183999" cy="0"/>
          </a:xfrm>
          <a:prstGeom prst="line">
            <a:avLst/>
          </a:prstGeom>
          <a:noFill/>
          <a:ln w="18360">
            <a:solidFill>
              <a:srgbClr val="FF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14" name="TextBox 13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 err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  <a:endParaRPr lang="en-US" sz="1500" b="1" dirty="0">
                <a:solidFill>
                  <a:prstClr val="black"/>
                </a:solidFill>
                <a:latin typeface="Nice" pitchFamily="50"/>
                <a:ea typeface="DejaVu Sans" pitchFamily="2"/>
                <a:cs typeface="DejaVu Sans" pitchFamily="2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TextBox 15"/>
          <p:cNvSpPr txBox="1"/>
          <p:nvPr/>
        </p:nvSpPr>
        <p:spPr>
          <a:xfrm>
            <a:off x="5125227" y="1779057"/>
            <a:ext cx="1550704" cy="648613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=        </a:t>
            </a:r>
          </a:p>
        </p:txBody>
      </p:sp>
      <p:sp>
        <p:nvSpPr>
          <p:cNvPr id="17" name="Straight Connector 16"/>
          <p:cNvSpPr/>
          <p:nvPr/>
        </p:nvSpPr>
        <p:spPr>
          <a:xfrm>
            <a:off x="3939840" y="1718978"/>
            <a:ext cx="0" cy="777681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8" name="Straight Connector 17"/>
          <p:cNvSpPr/>
          <p:nvPr/>
        </p:nvSpPr>
        <p:spPr>
          <a:xfrm>
            <a:off x="4919494" y="1719210"/>
            <a:ext cx="0" cy="777682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9" name="Straight Connector 18"/>
          <p:cNvSpPr/>
          <p:nvPr/>
        </p:nvSpPr>
        <p:spPr>
          <a:xfrm>
            <a:off x="3939860" y="2489298"/>
            <a:ext cx="207359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0" name="Straight Connector 19"/>
          <p:cNvSpPr/>
          <p:nvPr/>
        </p:nvSpPr>
        <p:spPr>
          <a:xfrm>
            <a:off x="4691254" y="2489298"/>
            <a:ext cx="207359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1" name="Straight Connector 20"/>
          <p:cNvSpPr/>
          <p:nvPr/>
        </p:nvSpPr>
        <p:spPr>
          <a:xfrm>
            <a:off x="4691561" y="1733633"/>
            <a:ext cx="20736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2" name="Straight Connector 21"/>
          <p:cNvSpPr/>
          <p:nvPr/>
        </p:nvSpPr>
        <p:spPr>
          <a:xfrm>
            <a:off x="3940819" y="1729987"/>
            <a:ext cx="20736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5" name="Shape 751"/>
          <p:cNvSpPr txBox="1"/>
          <p:nvPr/>
        </p:nvSpPr>
        <p:spPr>
          <a:xfrm>
            <a:off x="516287" y="3925739"/>
            <a:ext cx="8090301" cy="915507"/>
          </a:xfrm>
          <a:prstGeom prst="rect">
            <a:avLst/>
          </a:prstGeom>
          <a:noFill/>
          <a:ln>
            <a:noFill/>
          </a:ln>
        </p:spPr>
        <p:txBody>
          <a:bodyPr lIns="91335" tIns="91335" rIns="91335" bIns="91335" anchor="t" anchorCtr="0">
            <a:no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00" dirty="0"/>
              <a:t>elementwise multiplication and sum of a filter and the signal (image)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7A2ED6-73AB-4185-A910-F6F3B14B84B8}"/>
                  </a:ext>
                </a:extLst>
              </p:cNvPr>
              <p:cNvSpPr txBox="1"/>
              <p:nvPr/>
            </p:nvSpPr>
            <p:spPr>
              <a:xfrm>
                <a:off x="2535612" y="3169891"/>
                <a:ext cx="4534383" cy="704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7A2ED6-73AB-4185-A910-F6F3B14B8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612" y="3169891"/>
                <a:ext cx="4534383" cy="7041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FB47F29D-0DCF-457D-9265-0A7238659925}"/>
              </a:ext>
            </a:extLst>
          </p:cNvPr>
          <p:cNvSpPr/>
          <p:nvPr/>
        </p:nvSpPr>
        <p:spPr>
          <a:xfrm>
            <a:off x="1082142" y="1020008"/>
            <a:ext cx="816787" cy="83105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A62FDC8-3D7E-4810-86C0-32A86B0FFBE3}"/>
              </a:ext>
            </a:extLst>
          </p:cNvPr>
          <p:cNvSpPr/>
          <p:nvPr/>
        </p:nvSpPr>
        <p:spPr>
          <a:xfrm>
            <a:off x="3821234" y="1585180"/>
            <a:ext cx="1072627" cy="105864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5220BB6-FD18-4841-92EC-FBCEAFE93B62}"/>
              </a:ext>
            </a:extLst>
          </p:cNvPr>
          <p:cNvSpPr/>
          <p:nvPr/>
        </p:nvSpPr>
        <p:spPr>
          <a:xfrm>
            <a:off x="5806079" y="3240469"/>
            <a:ext cx="1263916" cy="56301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EE7D1C9-BCEC-4011-BC71-EA91755F1C5A}"/>
              </a:ext>
            </a:extLst>
          </p:cNvPr>
          <p:cNvCxnSpPr>
            <a:cxnSpLocks/>
            <a:stCxn id="23" idx="5"/>
            <a:endCxn id="26" idx="2"/>
          </p:cNvCxnSpPr>
          <p:nvPr/>
        </p:nvCxnSpPr>
        <p:spPr>
          <a:xfrm>
            <a:off x="1779313" y="1729360"/>
            <a:ext cx="2041921" cy="38514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4D655F3-C242-4855-8B04-F322F74B2C06}"/>
              </a:ext>
            </a:extLst>
          </p:cNvPr>
          <p:cNvCxnSpPr>
            <a:cxnSpLocks/>
            <a:stCxn id="26" idx="5"/>
            <a:endCxn id="27" idx="1"/>
          </p:cNvCxnSpPr>
          <p:nvPr/>
        </p:nvCxnSpPr>
        <p:spPr>
          <a:xfrm>
            <a:off x="4736778" y="2488788"/>
            <a:ext cx="1254397" cy="83413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D54DB88-50B9-4DD2-BB43-F790A341C964}"/>
              </a:ext>
            </a:extLst>
          </p:cNvPr>
          <p:cNvSpPr txBox="1"/>
          <p:nvPr/>
        </p:nvSpPr>
        <p:spPr>
          <a:xfrm>
            <a:off x="1793692" y="551694"/>
            <a:ext cx="5535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Note: to implement convolution with a sliding mask, </a:t>
            </a:r>
            <a:br>
              <a:rPr lang="en-US" sz="1600" dirty="0">
                <a:solidFill>
                  <a:srgbClr val="00B050"/>
                </a:solidFill>
              </a:rPr>
            </a:br>
            <a:r>
              <a:rPr lang="en-US" sz="1600" dirty="0">
                <a:solidFill>
                  <a:srgbClr val="00B050"/>
                </a:solidFill>
              </a:rPr>
              <a:t>you must flip it in x and y because of the negated </a:t>
            </a:r>
            <a:r>
              <a:rPr lang="en-US" sz="1600" dirty="0" err="1">
                <a:solidFill>
                  <a:srgbClr val="00B050"/>
                </a:solidFill>
              </a:rPr>
              <a:t>i,j</a:t>
            </a:r>
            <a:r>
              <a:rPr lang="en-US" sz="1600" dirty="0">
                <a:solidFill>
                  <a:srgbClr val="00B050"/>
                </a:solidFill>
              </a:rPr>
              <a:t> indices</a:t>
            </a:r>
          </a:p>
        </p:txBody>
      </p:sp>
    </p:spTree>
    <p:extLst>
      <p:ext uri="{BB962C8B-B14F-4D97-AF65-F5344CB8AC3E}">
        <p14:creationId xmlns:p14="http://schemas.microsoft.com/office/powerpoint/2010/main" val="184620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7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857" y="122473"/>
            <a:ext cx="6760793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Convolutional of Two Signals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14" name="TextBox 13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Shape 134">
                <a:extLst>
                  <a:ext uri="{FF2B5EF4-FFF2-40B4-BE49-F238E27FC236}">
                    <a16:creationId xmlns:a16="http://schemas.microsoft.com/office/drawing/2014/main" id="{CAB90037-F8A5-4D7B-903E-9610BAF691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4800" y="667853"/>
                <a:ext cx="8610600" cy="4189898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spcBef>
                    <a:spcPts val="1200"/>
                  </a:spcBef>
                </a:pPr>
                <a:r>
                  <a:rPr lang="en-US" sz="1600" dirty="0"/>
                  <a:t>The convolution formula is: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</a:pPr>
                <a:r>
                  <a:rPr lang="en-US" sz="1600" dirty="0"/>
                  <a:t>It follows (by redefining indices) that convolution is commutative:</a:t>
                </a:r>
              </a:p>
              <a:p>
                <a:pPr>
                  <a:spcBef>
                    <a:spcPts val="1200"/>
                  </a:spcBef>
                </a:pPr>
                <a:endParaRPr lang="en-US" sz="1600" dirty="0"/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</a:pPr>
                <a:endParaRPr lang="en-US" sz="1600" dirty="0"/>
              </a:p>
              <a:p>
                <a:pPr>
                  <a:spcBef>
                    <a:spcPts val="1200"/>
                  </a:spcBef>
                </a:pPr>
                <a:r>
                  <a:rPr lang="en-US" sz="1600" b="1" dirty="0"/>
                  <a:t>Finite filters:</a:t>
                </a:r>
                <a:r>
                  <a:rPr lang="en-US" sz="1600" dirty="0"/>
                  <a:t> Typically one function, the “filter” (here its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) is defined over a finite support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m:rPr>
                                <m:lit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m:rPr>
                                <m:lit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/>
                  <a:t>, then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m:rPr>
                              <m:lit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m:rPr>
                              <m:lit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  </m:t>
                          </m:r>
                          <m:nary>
                            <m:naryPr>
                              <m:chr m:val="∑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m:rPr>
                                  <m:lit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m:rPr>
                                  <m:lit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6" name="Shape 134">
                <a:extLst>
                  <a:ext uri="{FF2B5EF4-FFF2-40B4-BE49-F238E27FC236}">
                    <a16:creationId xmlns:a16="http://schemas.microsoft.com/office/drawing/2014/main" id="{CAB90037-F8A5-4D7B-903E-9610BAF69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667853"/>
                <a:ext cx="8610600" cy="4189898"/>
              </a:xfrm>
              <a:prstGeom prst="rect">
                <a:avLst/>
              </a:prstGeom>
              <a:blipFill>
                <a:blip r:embed="rId4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815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1123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1247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61371" name="Rectangle 251"/>
          <p:cNvSpPr>
            <a:spLocks noChangeArrowheads="1"/>
          </p:cNvSpPr>
          <p:nvPr/>
        </p:nvSpPr>
        <p:spPr bwMode="auto">
          <a:xfrm>
            <a:off x="5105401" y="1943100"/>
            <a:ext cx="365125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1500" name="Group 380"/>
          <p:cNvGraphicFramePr>
            <a:graphicFrameLocks noGrp="1"/>
          </p:cNvGraphicFramePr>
          <p:nvPr/>
        </p:nvGraphicFramePr>
        <p:xfrm>
          <a:off x="711200" y="1715692"/>
          <a:ext cx="3556000" cy="2603899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7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61495" name="Rectangle 375"/>
          <p:cNvSpPr>
            <a:spLocks noChangeArrowheads="1"/>
          </p:cNvSpPr>
          <p:nvPr/>
        </p:nvSpPr>
        <p:spPr bwMode="auto">
          <a:xfrm>
            <a:off x="6858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sp>
        <p:nvSpPr>
          <p:cNvPr id="158069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p:sp>
        <p:nvSpPr>
          <p:cNvPr id="261499" name="Rectangle 379"/>
          <p:cNvSpPr>
            <a:spLocks noChangeArrowheads="1"/>
          </p:cNvSpPr>
          <p:nvPr/>
        </p:nvSpPr>
        <p:spPr bwMode="auto">
          <a:xfrm>
            <a:off x="5181600" y="2000250"/>
            <a:ext cx="152400" cy="171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58072" name="Object 381"/>
          <p:cNvGraphicFramePr>
            <a:graphicFrameLocks noChangeAspect="1"/>
          </p:cNvGraphicFramePr>
          <p:nvPr/>
        </p:nvGraphicFramePr>
        <p:xfrm>
          <a:off x="5680076" y="928687"/>
          <a:ext cx="1566863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5807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6" y="928687"/>
                        <a:ext cx="1566863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073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3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5807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6"/>
          <p:cNvSpPr txBox="1">
            <a:spLocks noChangeArrowheads="1"/>
          </p:cNvSpPr>
          <p:nvPr/>
        </p:nvSpPr>
        <p:spPr>
          <a:xfrm>
            <a:off x="457200" y="0"/>
            <a:ext cx="8229600" cy="85725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ea typeface="+mj-ea"/>
                <a:cs typeface="+mj-cs"/>
              </a:rPr>
              <a:t>Image filtering</a:t>
            </a:r>
          </a:p>
        </p:txBody>
      </p:sp>
      <p:grpSp>
        <p:nvGrpSpPr>
          <p:cNvPr id="158075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58077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58079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0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1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2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3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4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5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6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7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8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89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0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1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2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3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4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5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58078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58076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5807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60B55-1BC3-4825-B71F-F8DE188A72A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60B55-1BC3-4825-B71F-F8DE188A7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82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371" grpId="0" animBg="1"/>
      <p:bldP spid="261495" grpId="0" animBg="1"/>
      <p:bldP spid="2614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171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3295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8968" name="Rectangle 251"/>
          <p:cNvSpPr>
            <a:spLocks noChangeArrowheads="1"/>
          </p:cNvSpPr>
          <p:nvPr/>
        </p:nvSpPr>
        <p:spPr bwMode="auto">
          <a:xfrm>
            <a:off x="54102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3420" name="Group 252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9092" name="Rectangle 375"/>
          <p:cNvSpPr>
            <a:spLocks noChangeArrowheads="1"/>
          </p:cNvSpPr>
          <p:nvPr/>
        </p:nvSpPr>
        <p:spPr bwMode="auto">
          <a:xfrm>
            <a:off x="10668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59093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5909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9094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59094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095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59096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59100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59102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3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4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5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6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7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8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9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10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11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2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3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4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5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6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7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8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59101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59097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59097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098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71B6273-23B6-407C-923E-5FD8EA2245C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71B6273-23B6-407C-923E-5FD8EA224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122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5219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5343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9992" name="Rectangle 251"/>
          <p:cNvSpPr>
            <a:spLocks noChangeArrowheads="1"/>
          </p:cNvSpPr>
          <p:nvPr/>
        </p:nvSpPr>
        <p:spPr bwMode="auto">
          <a:xfrm>
            <a:off x="57912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5468" name="Group 252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0116" name="Rectangle 375"/>
          <p:cNvSpPr>
            <a:spLocks noChangeArrowheads="1"/>
          </p:cNvSpPr>
          <p:nvPr/>
        </p:nvSpPr>
        <p:spPr bwMode="auto">
          <a:xfrm>
            <a:off x="14478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0117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0117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118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0118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119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0120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0123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0125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6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7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8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9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0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1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2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3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4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5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6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7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8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9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40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41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0124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0121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0121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122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2E8D6E4-3D1D-4735-9AB5-146FB8FBF03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2E8D6E4-3D1D-4735-9AB5-146FB8FBF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2508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267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7391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016" name="Rectangle 251"/>
          <p:cNvSpPr>
            <a:spLocks noChangeArrowheads="1"/>
          </p:cNvSpPr>
          <p:nvPr/>
        </p:nvSpPr>
        <p:spPr bwMode="auto">
          <a:xfrm>
            <a:off x="61722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7516" name="Group 252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140" name="Rectangle 375"/>
          <p:cNvSpPr>
            <a:spLocks noChangeArrowheads="1"/>
          </p:cNvSpPr>
          <p:nvPr/>
        </p:nvSpPr>
        <p:spPr bwMode="auto">
          <a:xfrm>
            <a:off x="17526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1141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1141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142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2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114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143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1144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1147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1149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0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1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2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3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4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5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6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7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8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59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0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1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2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3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4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5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1148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1145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114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146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61FAD39-A19D-4AD8-84AE-D8E01E6CCBB4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61FAD39-A19D-4AD8-84AE-D8E01E6CC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758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917" name="Rectangle 127"/>
          <p:cNvSpPr>
            <a:spLocks noChangeArrowheads="1"/>
          </p:cNvSpPr>
          <p:nvPr/>
        </p:nvSpPr>
        <p:spPr bwMode="auto">
          <a:xfrm>
            <a:off x="64770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2041" name="Rectangle 252"/>
          <p:cNvSpPr>
            <a:spLocks noChangeArrowheads="1"/>
          </p:cNvSpPr>
          <p:nvPr/>
        </p:nvSpPr>
        <p:spPr bwMode="auto">
          <a:xfrm>
            <a:off x="21336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2042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204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043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204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044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2045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2048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2050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1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2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3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4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5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6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7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8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9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0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1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2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3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4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5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6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2049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2046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7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204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047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E637258-1685-4B7B-96C6-A6D2CC2C078A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E637258-1685-4B7B-96C6-A6D2CC2C07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7858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2941" name="Rectangle 127"/>
          <p:cNvSpPr>
            <a:spLocks noChangeArrowheads="1"/>
          </p:cNvSpPr>
          <p:nvPr/>
        </p:nvSpPr>
        <p:spPr bwMode="auto">
          <a:xfrm>
            <a:off x="6172200" y="325755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3065" name="Rectangle 252"/>
          <p:cNvSpPr>
            <a:spLocks noChangeArrowheads="1"/>
          </p:cNvSpPr>
          <p:nvPr/>
        </p:nvSpPr>
        <p:spPr bwMode="auto">
          <a:xfrm>
            <a:off x="1812925" y="3019425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3066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3066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067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3067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068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3069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3073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3075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6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7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8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9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0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1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2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3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4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5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6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7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8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9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90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91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3074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3070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1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307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071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p:sp>
        <p:nvSpPr>
          <p:cNvPr id="163072" name="TextBox 31"/>
          <p:cNvSpPr txBox="1">
            <a:spLocks noChangeArrowheads="1"/>
          </p:cNvSpPr>
          <p:nvPr/>
        </p:nvSpPr>
        <p:spPr bwMode="auto">
          <a:xfrm>
            <a:off x="6216650" y="3263504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latin typeface="Arial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8329196-D614-45F2-B569-45BCBF802C51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8329196-D614-45F2-B569-45BCBF802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234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3965" name="Rectangle 127"/>
          <p:cNvSpPr>
            <a:spLocks noChangeArrowheads="1"/>
          </p:cNvSpPr>
          <p:nvPr/>
        </p:nvSpPr>
        <p:spPr bwMode="auto">
          <a:xfrm>
            <a:off x="6858000" y="27432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4089" name="Rectangle 252"/>
          <p:cNvSpPr>
            <a:spLocks noChangeArrowheads="1"/>
          </p:cNvSpPr>
          <p:nvPr/>
        </p:nvSpPr>
        <p:spPr bwMode="auto">
          <a:xfrm>
            <a:off x="2514600" y="25146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4090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6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4090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91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7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4091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92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4093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4097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4099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0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1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2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3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4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5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6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7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8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09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0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1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2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3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4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5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4098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4094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8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409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95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p:sp>
        <p:nvSpPr>
          <p:cNvPr id="164096" name="TextBox 31"/>
          <p:cNvSpPr txBox="1">
            <a:spLocks noChangeArrowheads="1"/>
          </p:cNvSpPr>
          <p:nvPr/>
        </p:nvSpPr>
        <p:spPr bwMode="auto">
          <a:xfrm>
            <a:off x="6858000" y="27432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latin typeface="Arial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8E8978-D3F8-4E1E-B64E-1125EFBB22E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8E8978-D3F8-4E1E-B64E-1125EFBB2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0421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1363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71488" name="Group 128"/>
          <p:cNvGraphicFramePr>
            <a:graphicFrameLocks noGrp="1"/>
          </p:cNvGraphicFramePr>
          <p:nvPr>
            <p:ph idx="1"/>
          </p:nvPr>
        </p:nvGraphicFramePr>
        <p:xfrm>
          <a:off x="4724400" y="1714500"/>
          <a:ext cx="3581400" cy="2571750"/>
        </p:xfrm>
        <a:graphic>
          <a:graphicData uri="http://schemas.openxmlformats.org/drawingml/2006/table">
            <a:tbl>
              <a:tblPr/>
              <a:tblGrid>
                <a:gridCol w="35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7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71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71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65112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7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511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113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8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511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114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5115" name="Group 4"/>
          <p:cNvGrpSpPr>
            <a:grpSpLocks/>
          </p:cNvGrpSpPr>
          <p:nvPr/>
        </p:nvGrpSpPr>
        <p:grpSpPr bwMode="auto">
          <a:xfrm>
            <a:off x="6477000" y="228600"/>
            <a:ext cx="685800" cy="438150"/>
            <a:chOff x="3799" y="2064"/>
            <a:chExt cx="1433" cy="1136"/>
          </a:xfrm>
        </p:grpSpPr>
        <p:grpSp>
          <p:nvGrpSpPr>
            <p:cNvPr id="165119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5121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2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3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4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5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6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7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8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9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30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1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2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3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4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5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6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7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5120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5116" name="Object 26"/>
          <p:cNvGraphicFramePr>
            <a:graphicFrameLocks noChangeAspect="1"/>
          </p:cNvGraphicFramePr>
          <p:nvPr/>
        </p:nvGraphicFramePr>
        <p:xfrm>
          <a:off x="5322888" y="171451"/>
          <a:ext cx="1020762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9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511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2888" y="171451"/>
                        <a:ext cx="1020762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117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B9A1601-1784-4270-8C8C-F8F3FAD645A4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B9A1601-1784-4270-8C8C-F8F3FAD64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5591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Linear filters: examples</a:t>
            </a:r>
          </a:p>
        </p:txBody>
      </p:sp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6916" name="Text Box 4"/>
          <p:cNvSpPr txBox="1">
            <a:spLocks noChangeArrowheads="1"/>
          </p:cNvSpPr>
          <p:nvPr/>
        </p:nvSpPr>
        <p:spPr bwMode="auto">
          <a:xfrm>
            <a:off x="1371601" y="3429000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grpSp>
        <p:nvGrpSpPr>
          <p:cNvPr id="166917" name="Group 5"/>
          <p:cNvGrpSpPr>
            <a:grpSpLocks/>
          </p:cNvGrpSpPr>
          <p:nvPr/>
        </p:nvGrpSpPr>
        <p:grpSpPr bwMode="auto">
          <a:xfrm>
            <a:off x="3774535" y="2043708"/>
            <a:ext cx="1676400" cy="1306116"/>
            <a:chOff x="3799" y="2064"/>
            <a:chExt cx="1433" cy="1136"/>
          </a:xfrm>
        </p:grpSpPr>
        <p:grpSp>
          <p:nvGrpSpPr>
            <p:cNvPr id="166922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6924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5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6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7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8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9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0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1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2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3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4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5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6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7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8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9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40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6923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534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1" y="2000250"/>
            <a:ext cx="1857375" cy="14001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5" name="Text Box 26"/>
          <p:cNvSpPr txBox="1">
            <a:spLocks noChangeArrowheads="1"/>
          </p:cNvSpPr>
          <p:nvPr/>
        </p:nvSpPr>
        <p:spPr bwMode="auto">
          <a:xfrm>
            <a:off x="6227764" y="3494485"/>
            <a:ext cx="24590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Blur (with a mean filter)</a:t>
            </a:r>
          </a:p>
        </p:txBody>
      </p:sp>
      <p:sp>
        <p:nvSpPr>
          <p:cNvPr id="166920" name="Text Box 27"/>
          <p:cNvSpPr txBox="1">
            <a:spLocks noChangeArrowheads="1"/>
          </p:cNvSpPr>
          <p:nvPr/>
        </p:nvSpPr>
        <p:spPr bwMode="auto">
          <a:xfrm>
            <a:off x="7467601" y="4914900"/>
            <a:ext cx="13456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Calibri" pitchFamily="34" charset="0"/>
              </a:rPr>
              <a:t>Source: D. Lowe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680076" y="2228850"/>
            <a:ext cx="56778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>
                <a:latin typeface="Calibri" pitchFamily="34" charset="0"/>
                <a:cs typeface="Times New Roman" pitchFamily="18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0073230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grpSp>
        <p:nvGrpSpPr>
          <p:cNvPr id="167939" name="Group 3"/>
          <p:cNvGrpSpPr>
            <a:grpSpLocks/>
          </p:cNvGrpSpPr>
          <p:nvPr/>
        </p:nvGrpSpPr>
        <p:grpSpPr bwMode="auto">
          <a:xfrm>
            <a:off x="3886200" y="2228850"/>
            <a:ext cx="1225550" cy="971550"/>
            <a:chOff x="144" y="144"/>
            <a:chExt cx="1152" cy="1136"/>
          </a:xfrm>
        </p:grpSpPr>
        <p:sp>
          <p:nvSpPr>
            <p:cNvPr id="167944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5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6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7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8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67949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0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1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2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3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4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5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6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7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8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9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60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sp>
        <p:nvSpPr>
          <p:cNvPr id="167940" name="Text Box 22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67941" name="Text Box 23"/>
          <p:cNvSpPr txBox="1">
            <a:spLocks noChangeArrowheads="1"/>
          </p:cNvSpPr>
          <p:nvPr/>
        </p:nvSpPr>
        <p:spPr bwMode="auto">
          <a:xfrm>
            <a:off x="6858000" y="2228851"/>
            <a:ext cx="5693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 b="1">
                <a:latin typeface="Times" pitchFamily="18" charset="0"/>
              </a:rPr>
              <a:t>?</a:t>
            </a:r>
          </a:p>
        </p:txBody>
      </p:sp>
      <p:pic>
        <p:nvPicPr>
          <p:cNvPr id="167942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943" name="Text Box 25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2446908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grpSp>
        <p:nvGrpSpPr>
          <p:cNvPr id="168963" name="Group 3"/>
          <p:cNvGrpSpPr>
            <a:grpSpLocks/>
          </p:cNvGrpSpPr>
          <p:nvPr/>
        </p:nvGrpSpPr>
        <p:grpSpPr bwMode="auto">
          <a:xfrm>
            <a:off x="3886200" y="2228850"/>
            <a:ext cx="1225550" cy="971550"/>
            <a:chOff x="144" y="144"/>
            <a:chExt cx="1152" cy="1136"/>
          </a:xfrm>
        </p:grpSpPr>
        <p:sp>
          <p:nvSpPr>
            <p:cNvPr id="168969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0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1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2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3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68974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5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6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7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8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79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0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1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2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3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4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5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168964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965" name="Text Box 23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68966" name="Text Box 24"/>
          <p:cNvSpPr txBox="1">
            <a:spLocks noChangeArrowheads="1"/>
          </p:cNvSpPr>
          <p:nvPr/>
        </p:nvSpPr>
        <p:spPr bwMode="auto">
          <a:xfrm>
            <a:off x="6324600" y="3543300"/>
            <a:ext cx="2133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Filtered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(no change)</a:t>
            </a:r>
          </a:p>
        </p:txBody>
      </p:sp>
      <p:pic>
        <p:nvPicPr>
          <p:cNvPr id="168967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968" name="Text Box 26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974850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pic>
        <p:nvPicPr>
          <p:cNvPr id="169987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988" name="Text Box 22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69989" name="Text Box 23"/>
          <p:cNvSpPr txBox="1">
            <a:spLocks noChangeArrowheads="1"/>
          </p:cNvSpPr>
          <p:nvPr/>
        </p:nvSpPr>
        <p:spPr bwMode="auto">
          <a:xfrm>
            <a:off x="6858000" y="2228851"/>
            <a:ext cx="5693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 b="1">
                <a:latin typeface="Times" pitchFamily="18" charset="0"/>
              </a:rPr>
              <a:t>?</a:t>
            </a:r>
          </a:p>
        </p:txBody>
      </p:sp>
      <p:sp>
        <p:nvSpPr>
          <p:cNvPr id="169990" name="Text Box 24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  <p:grpSp>
        <p:nvGrpSpPr>
          <p:cNvPr id="169991" name="Group 3"/>
          <p:cNvGrpSpPr>
            <a:grpSpLocks/>
          </p:cNvGrpSpPr>
          <p:nvPr/>
        </p:nvGrpSpPr>
        <p:grpSpPr bwMode="auto">
          <a:xfrm>
            <a:off x="3886200" y="2228850"/>
            <a:ext cx="1225550" cy="971550"/>
            <a:chOff x="144" y="144"/>
            <a:chExt cx="1152" cy="1136"/>
          </a:xfrm>
        </p:grpSpPr>
        <p:sp>
          <p:nvSpPr>
            <p:cNvPr id="169992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3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4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5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69996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7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8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9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0000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0001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2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3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4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5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6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7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8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20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grpSp>
        <p:nvGrpSpPr>
          <p:cNvPr id="171011" name="Group 3"/>
          <p:cNvGrpSpPr>
            <a:grpSpLocks/>
          </p:cNvGrpSpPr>
          <p:nvPr/>
        </p:nvGrpSpPr>
        <p:grpSpPr bwMode="auto">
          <a:xfrm>
            <a:off x="3959221" y="1046307"/>
            <a:ext cx="1225550" cy="1161621"/>
            <a:chOff x="144" y="144"/>
            <a:chExt cx="1152" cy="1136"/>
          </a:xfrm>
        </p:grpSpPr>
        <p:sp>
          <p:nvSpPr>
            <p:cNvPr id="171018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19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0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1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71022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3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4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5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6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7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28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29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0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1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2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3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4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171012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013" name="Text Box 22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71015" name="Rectangle 24"/>
          <p:cNvSpPr>
            <a:spLocks noChangeArrowheads="1"/>
          </p:cNvSpPr>
          <p:nvPr/>
        </p:nvSpPr>
        <p:spPr bwMode="auto">
          <a:xfrm>
            <a:off x="6477000" y="2000249"/>
            <a:ext cx="1905000" cy="140693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sp>
        <p:nvSpPr>
          <p:cNvPr id="171016" name="Text Box 25"/>
          <p:cNvSpPr txBox="1">
            <a:spLocks noChangeArrowheads="1"/>
          </p:cNvSpPr>
          <p:nvPr/>
        </p:nvSpPr>
        <p:spPr bwMode="auto">
          <a:xfrm>
            <a:off x="6553200" y="3543300"/>
            <a:ext cx="1729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" pitchFamily="18" charset="0"/>
              </a:rPr>
              <a:t>Shifted right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" pitchFamily="18" charset="0"/>
              </a:rPr>
              <a:t>By 1 pixel</a:t>
            </a:r>
          </a:p>
        </p:txBody>
      </p:sp>
      <p:sp>
        <p:nvSpPr>
          <p:cNvPr id="171017" name="Text Box 26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  <p:grpSp>
        <p:nvGrpSpPr>
          <p:cNvPr id="28" name="Group 3">
            <a:extLst>
              <a:ext uri="{FF2B5EF4-FFF2-40B4-BE49-F238E27FC236}">
                <a16:creationId xmlns:a16="http://schemas.microsoft.com/office/drawing/2014/main" id="{708C0E38-FDD1-4DB4-A141-613D470E52DB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3959224" y="3133051"/>
            <a:ext cx="1225547" cy="1089628"/>
            <a:chOff x="144" y="144"/>
            <a:chExt cx="1152" cy="1136"/>
          </a:xfrm>
        </p:grpSpPr>
        <p:sp>
          <p:nvSpPr>
            <p:cNvPr id="29" name="Rectangle 4">
              <a:extLst>
                <a:ext uri="{FF2B5EF4-FFF2-40B4-BE49-F238E27FC236}">
                  <a16:creationId xmlns:a16="http://schemas.microsoft.com/office/drawing/2014/main" id="{5AE42C71-3795-4F10-9C78-E052845D2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7DD8B4C5-C063-4072-B43D-9D7E1DD8B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6EB36A34-00BD-4770-9146-832024FF1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2" name="Rectangle 7">
              <a:extLst>
                <a:ext uri="{FF2B5EF4-FFF2-40B4-BE49-F238E27FC236}">
                  <a16:creationId xmlns:a16="http://schemas.microsoft.com/office/drawing/2014/main" id="{B84E5264-D3B8-407B-9168-6F31F08BE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33" name="Rectangle 8">
              <a:extLst>
                <a:ext uri="{FF2B5EF4-FFF2-40B4-BE49-F238E27FC236}">
                  <a16:creationId xmlns:a16="http://schemas.microsoft.com/office/drawing/2014/main" id="{668C0743-13D9-44C5-9B74-923A7758B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4" name="Rectangle 9">
              <a:extLst>
                <a:ext uri="{FF2B5EF4-FFF2-40B4-BE49-F238E27FC236}">
                  <a16:creationId xmlns:a16="http://schemas.microsoft.com/office/drawing/2014/main" id="{C4E605C6-0BD0-4FFB-BDEA-B35054AB8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5" name="Rectangle 10">
              <a:extLst>
                <a:ext uri="{FF2B5EF4-FFF2-40B4-BE49-F238E27FC236}">
                  <a16:creationId xmlns:a16="http://schemas.microsoft.com/office/drawing/2014/main" id="{95AD0D8C-1E31-4F62-87A8-A8331A8EF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6" name="Rectangle 11">
              <a:extLst>
                <a:ext uri="{FF2B5EF4-FFF2-40B4-BE49-F238E27FC236}">
                  <a16:creationId xmlns:a16="http://schemas.microsoft.com/office/drawing/2014/main" id="{2618A8EB-3399-495B-ABEE-5C7180D60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B93C5017-5ADA-4C0A-A716-4A9706A66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8" name="Line 13">
              <a:extLst>
                <a:ext uri="{FF2B5EF4-FFF2-40B4-BE49-F238E27FC236}">
                  <a16:creationId xmlns:a16="http://schemas.microsoft.com/office/drawing/2014/main" id="{85B88956-540D-4301-99FA-4618F7D17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39" name="Line 14">
              <a:extLst>
                <a:ext uri="{FF2B5EF4-FFF2-40B4-BE49-F238E27FC236}">
                  <a16:creationId xmlns:a16="http://schemas.microsoft.com/office/drawing/2014/main" id="{6044B6EE-BFE1-451B-9A47-364C61EAF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0" name="Line 15">
              <a:extLst>
                <a:ext uri="{FF2B5EF4-FFF2-40B4-BE49-F238E27FC236}">
                  <a16:creationId xmlns:a16="http://schemas.microsoft.com/office/drawing/2014/main" id="{D00C7FD5-9102-45D9-9FFA-F20268B6DE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1" name="Line 16">
              <a:extLst>
                <a:ext uri="{FF2B5EF4-FFF2-40B4-BE49-F238E27FC236}">
                  <a16:creationId xmlns:a16="http://schemas.microsoft.com/office/drawing/2014/main" id="{E5500F58-257C-4C75-86D3-4FBE87F302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2" name="Line 17">
              <a:extLst>
                <a:ext uri="{FF2B5EF4-FFF2-40B4-BE49-F238E27FC236}">
                  <a16:creationId xmlns:a16="http://schemas.microsoft.com/office/drawing/2014/main" id="{E108CE21-AE26-4303-A190-25F2EB391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3" name="Line 18">
              <a:extLst>
                <a:ext uri="{FF2B5EF4-FFF2-40B4-BE49-F238E27FC236}">
                  <a16:creationId xmlns:a16="http://schemas.microsoft.com/office/drawing/2014/main" id="{98C593CE-DF08-4911-9EF9-FF59B58D1F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4" name="Line 19">
              <a:extLst>
                <a:ext uri="{FF2B5EF4-FFF2-40B4-BE49-F238E27FC236}">
                  <a16:creationId xmlns:a16="http://schemas.microsoft.com/office/drawing/2014/main" id="{6D488B9F-EED2-4745-9E96-C3DF47B14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5" name="Line 20">
              <a:extLst>
                <a:ext uri="{FF2B5EF4-FFF2-40B4-BE49-F238E27FC236}">
                  <a16:creationId xmlns:a16="http://schemas.microsoft.com/office/drawing/2014/main" id="{7451B562-25EB-4DC5-9276-5F6019021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2963630-866B-4BE9-9F5A-BEADC5FC208A}"/>
              </a:ext>
            </a:extLst>
          </p:cNvPr>
          <p:cNvSpPr txBox="1"/>
          <p:nvPr/>
        </p:nvSpPr>
        <p:spPr>
          <a:xfrm>
            <a:off x="5281359" y="1394324"/>
            <a:ext cx="2735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Convolutional Filter Weights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1F6137D-3303-414F-9212-A91A67067065}"/>
              </a:ext>
            </a:extLst>
          </p:cNvPr>
          <p:cNvSpPr txBox="1"/>
          <p:nvPr/>
        </p:nvSpPr>
        <p:spPr>
          <a:xfrm>
            <a:off x="2901507" y="4310181"/>
            <a:ext cx="3340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Sliding Mask (Correlation) Weights</a:t>
            </a:r>
          </a:p>
        </p:txBody>
      </p:sp>
      <p:pic>
        <p:nvPicPr>
          <p:cNvPr id="48" name="Picture 21">
            <a:extLst>
              <a:ext uri="{FF2B5EF4-FFF2-40B4-BE49-F238E27FC236}">
                <a16:creationId xmlns:a16="http://schemas.microsoft.com/office/drawing/2014/main" id="{99BE8A32-3E92-441F-A7BC-B0B97D27A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05"/>
          <a:stretch/>
        </p:blipFill>
        <p:spPr bwMode="auto">
          <a:xfrm>
            <a:off x="6648882" y="2014154"/>
            <a:ext cx="1729962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636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Impulse response</a:t>
            </a:r>
          </a:p>
        </p:txBody>
      </p:sp>
      <p:sp>
        <p:nvSpPr>
          <p:cNvPr id="171013" name="Text Box 22"/>
          <p:cNvSpPr txBox="1">
            <a:spLocks noChangeArrowheads="1"/>
          </p:cNvSpPr>
          <p:nvPr/>
        </p:nvSpPr>
        <p:spPr bwMode="auto">
          <a:xfrm>
            <a:off x="424663" y="425981"/>
            <a:ext cx="10406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63630-866B-4BE9-9F5A-BEADC5FC208A}"/>
              </a:ext>
            </a:extLst>
          </p:cNvPr>
          <p:cNvSpPr txBox="1"/>
          <p:nvPr/>
        </p:nvSpPr>
        <p:spPr>
          <a:xfrm>
            <a:off x="3788559" y="2988706"/>
            <a:ext cx="164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Convolutional </a:t>
            </a:r>
          </a:p>
          <a:p>
            <a:r>
              <a:rPr lang="en-US" sz="1800" dirty="0"/>
              <a:t>Filter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1F6137D-3303-414F-9212-A91A67067065}"/>
              </a:ext>
            </a:extLst>
          </p:cNvPr>
          <p:cNvSpPr txBox="1"/>
          <p:nvPr/>
        </p:nvSpPr>
        <p:spPr>
          <a:xfrm>
            <a:off x="424663" y="3966918"/>
            <a:ext cx="7407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The impulse response (response to a single “1” pixel at the center of an image) </a:t>
            </a:r>
            <a:br>
              <a:rPr lang="en-US" sz="1600" dirty="0"/>
            </a:br>
            <a:r>
              <a:rPr lang="en-US" sz="1600" dirty="0"/>
              <a:t>should be a copy of the filter weights. True for convolution, not for correlation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EEF7866-7B1B-45E2-919A-ADC23B541F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112478"/>
              </p:ext>
            </p:extLst>
          </p:nvPr>
        </p:nvGraphicFramePr>
        <p:xfrm>
          <a:off x="424663" y="973802"/>
          <a:ext cx="2637033" cy="269824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67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4249811683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2010311217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607429464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555819358"/>
                    </a:ext>
                  </a:extLst>
                </a:gridCol>
              </a:tblGrid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874745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034317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661470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794148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D303EF7-3D45-4E4F-9831-E62E5AF8B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830828"/>
              </p:ext>
            </p:extLst>
          </p:nvPr>
        </p:nvGraphicFramePr>
        <p:xfrm>
          <a:off x="3915000" y="1784099"/>
          <a:ext cx="1202757" cy="10776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09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</a:tblGrid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55CD9644-8E29-46CE-8881-A50CA1B92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286726"/>
              </p:ext>
            </p:extLst>
          </p:nvPr>
        </p:nvGraphicFramePr>
        <p:xfrm>
          <a:off x="6429705" y="1405291"/>
          <a:ext cx="1841130" cy="19065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8226">
                  <a:extLst>
                    <a:ext uri="{9D8B030D-6E8A-4147-A177-3AD203B41FA5}">
                      <a16:colId xmlns:a16="http://schemas.microsoft.com/office/drawing/2014/main" val="3503242237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338617608"/>
                    </a:ext>
                  </a:extLst>
                </a:gridCol>
              </a:tblGrid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687009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8983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8B1DE28E-BA0F-4C3C-AC76-4665C7D24843}"/>
              </a:ext>
            </a:extLst>
          </p:cNvPr>
          <p:cNvSpPr txBox="1"/>
          <p:nvPr/>
        </p:nvSpPr>
        <p:spPr>
          <a:xfrm>
            <a:off x="6934155" y="34503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47DAE0-DD38-4569-B84C-8C126A9E9932}"/>
              </a:ext>
            </a:extLst>
          </p:cNvPr>
          <p:cNvSpPr txBox="1"/>
          <p:nvPr/>
        </p:nvSpPr>
        <p:spPr>
          <a:xfrm>
            <a:off x="3293423" y="209722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*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CAAA9-D693-434B-A5AA-4DD8D62CB768}"/>
              </a:ext>
            </a:extLst>
          </p:cNvPr>
          <p:cNvSpPr txBox="1"/>
          <p:nvPr/>
        </p:nvSpPr>
        <p:spPr>
          <a:xfrm>
            <a:off x="5576401" y="2060570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741848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Impulse response</a:t>
            </a:r>
          </a:p>
        </p:txBody>
      </p:sp>
      <p:sp>
        <p:nvSpPr>
          <p:cNvPr id="171013" name="Text Box 22"/>
          <p:cNvSpPr txBox="1">
            <a:spLocks noChangeArrowheads="1"/>
          </p:cNvSpPr>
          <p:nvPr/>
        </p:nvSpPr>
        <p:spPr bwMode="auto">
          <a:xfrm>
            <a:off x="424663" y="425981"/>
            <a:ext cx="10406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63630-866B-4BE9-9F5A-BEADC5FC208A}"/>
              </a:ext>
            </a:extLst>
          </p:cNvPr>
          <p:cNvSpPr txBox="1"/>
          <p:nvPr/>
        </p:nvSpPr>
        <p:spPr>
          <a:xfrm>
            <a:off x="5147758" y="870604"/>
            <a:ext cx="164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Convolutional </a:t>
            </a:r>
          </a:p>
          <a:p>
            <a:r>
              <a:rPr lang="en-US" sz="1800" dirty="0"/>
              <a:t>Filter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1F6137D-3303-414F-9212-A91A67067065}"/>
              </a:ext>
            </a:extLst>
          </p:cNvPr>
          <p:cNvSpPr txBox="1"/>
          <p:nvPr/>
        </p:nvSpPr>
        <p:spPr>
          <a:xfrm>
            <a:off x="3303661" y="3831322"/>
            <a:ext cx="2542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Sliding (Correlation) Mask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EEF7866-7B1B-45E2-919A-ADC23B541FE9}"/>
              </a:ext>
            </a:extLst>
          </p:cNvPr>
          <p:cNvGraphicFramePr>
            <a:graphicFrameLocks noGrp="1"/>
          </p:cNvGraphicFramePr>
          <p:nvPr/>
        </p:nvGraphicFramePr>
        <p:xfrm>
          <a:off x="424663" y="973802"/>
          <a:ext cx="2637033" cy="269824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67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4249811683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2010311217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607429464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555819358"/>
                    </a:ext>
                  </a:extLst>
                </a:gridCol>
              </a:tblGrid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874745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034317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661470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794148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D303EF7-3D45-4E4F-9831-E62E5AF8B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975950"/>
              </p:ext>
            </p:extLst>
          </p:nvPr>
        </p:nvGraphicFramePr>
        <p:xfrm>
          <a:off x="3853732" y="973624"/>
          <a:ext cx="1202757" cy="10776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09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</a:tblGrid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55CD9644-8E29-46CE-8881-A50CA1B923C5}"/>
              </a:ext>
            </a:extLst>
          </p:cNvPr>
          <p:cNvGraphicFramePr>
            <a:graphicFrameLocks noGrp="1"/>
          </p:cNvGraphicFramePr>
          <p:nvPr/>
        </p:nvGraphicFramePr>
        <p:xfrm>
          <a:off x="6429705" y="1405291"/>
          <a:ext cx="1841130" cy="19065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8226">
                  <a:extLst>
                    <a:ext uri="{9D8B030D-6E8A-4147-A177-3AD203B41FA5}">
                      <a16:colId xmlns:a16="http://schemas.microsoft.com/office/drawing/2014/main" val="3503242237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338617608"/>
                    </a:ext>
                  </a:extLst>
                </a:gridCol>
              </a:tblGrid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687009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8983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8B1DE28E-BA0F-4C3C-AC76-4665C7D24843}"/>
              </a:ext>
            </a:extLst>
          </p:cNvPr>
          <p:cNvSpPr txBox="1"/>
          <p:nvPr/>
        </p:nvSpPr>
        <p:spPr>
          <a:xfrm>
            <a:off x="6934155" y="34503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47DAE0-DD38-4569-B84C-8C126A9E9932}"/>
              </a:ext>
            </a:extLst>
          </p:cNvPr>
          <p:cNvSpPr txBox="1"/>
          <p:nvPr/>
        </p:nvSpPr>
        <p:spPr>
          <a:xfrm>
            <a:off x="3262789" y="133827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*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CAAA9-D693-434B-A5AA-4DD8D62CB768}"/>
              </a:ext>
            </a:extLst>
          </p:cNvPr>
          <p:cNvSpPr txBox="1"/>
          <p:nvPr/>
        </p:nvSpPr>
        <p:spPr>
          <a:xfrm>
            <a:off x="5576401" y="2060570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6C1E50B-36F1-4EB1-BD64-6FE6D61A9B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748579"/>
              </p:ext>
            </p:extLst>
          </p:nvPr>
        </p:nvGraphicFramePr>
        <p:xfrm>
          <a:off x="3851406" y="2604486"/>
          <a:ext cx="1202757" cy="10776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09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</a:tblGrid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3141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867328" cy="685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/>
              <a:t>Can you match the texture to the response?</a:t>
            </a:r>
          </a:p>
        </p:txBody>
      </p:sp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171702"/>
            <a:ext cx="4724400" cy="64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5" y="1028700"/>
            <a:ext cx="47418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2171700"/>
            <a:ext cx="1930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TextBox 6"/>
          <p:cNvSpPr txBox="1">
            <a:spLocks noChangeArrowheads="1"/>
          </p:cNvSpPr>
          <p:nvPr/>
        </p:nvSpPr>
        <p:spPr bwMode="auto">
          <a:xfrm>
            <a:off x="1447800" y="4637485"/>
            <a:ext cx="259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Mean abs responses</a:t>
            </a:r>
          </a:p>
        </p:txBody>
      </p:sp>
      <p:pic>
        <p:nvPicPr>
          <p:cNvPr id="66567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086100"/>
            <a:ext cx="47498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8" name="Picture 4" descr="C:\Documents and Settings\Derek Hoiem\My Documents\Classes\Spring10 - Computer Vision\figs6\T01_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3429002"/>
            <a:ext cx="19812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9" name="Picture 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3943350"/>
            <a:ext cx="4811712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0" name="Picture 6" descr="C:\Documents and Settings\Derek Hoiem\My Documents\Classes\Spring10 - Computer Vision\figs6\T09_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914400"/>
            <a:ext cx="1930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1" name="TextBox 10"/>
          <p:cNvSpPr txBox="1">
            <a:spLocks noChangeArrowheads="1"/>
          </p:cNvSpPr>
          <p:nvPr/>
        </p:nvSpPr>
        <p:spPr bwMode="auto">
          <a:xfrm>
            <a:off x="1234008" y="685800"/>
            <a:ext cx="259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prstClr val="black"/>
                </a:solidFill>
                <a:ea typeface="+mn-ea"/>
              </a:rPr>
              <a:t>Filters</a:t>
            </a:r>
          </a:p>
        </p:txBody>
      </p:sp>
      <p:sp>
        <p:nvSpPr>
          <p:cNvPr id="66572" name="TextBox 11"/>
          <p:cNvSpPr txBox="1">
            <a:spLocks noChangeArrowheads="1"/>
          </p:cNvSpPr>
          <p:nvPr/>
        </p:nvSpPr>
        <p:spPr bwMode="auto">
          <a:xfrm>
            <a:off x="6248400" y="914400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A</a:t>
            </a:r>
          </a:p>
        </p:txBody>
      </p:sp>
      <p:sp>
        <p:nvSpPr>
          <p:cNvPr id="66573" name="TextBox 12"/>
          <p:cNvSpPr txBox="1">
            <a:spLocks noChangeArrowheads="1"/>
          </p:cNvSpPr>
          <p:nvPr/>
        </p:nvSpPr>
        <p:spPr bwMode="auto">
          <a:xfrm>
            <a:off x="6248400" y="2114550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B</a:t>
            </a:r>
          </a:p>
        </p:txBody>
      </p:sp>
      <p:sp>
        <p:nvSpPr>
          <p:cNvPr id="66574" name="TextBox 13"/>
          <p:cNvSpPr txBox="1">
            <a:spLocks noChangeArrowheads="1"/>
          </p:cNvSpPr>
          <p:nvPr/>
        </p:nvSpPr>
        <p:spPr bwMode="auto">
          <a:xfrm>
            <a:off x="6248400" y="3429000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C</a:t>
            </a:r>
          </a:p>
        </p:txBody>
      </p:sp>
      <p:sp>
        <p:nvSpPr>
          <p:cNvPr id="66575" name="TextBox 14"/>
          <p:cNvSpPr txBox="1">
            <a:spLocks noChangeArrowheads="1"/>
          </p:cNvSpPr>
          <p:nvPr/>
        </p:nvSpPr>
        <p:spPr bwMode="auto">
          <a:xfrm>
            <a:off x="76200" y="22860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1</a:t>
            </a:r>
          </a:p>
        </p:txBody>
      </p:sp>
      <p:sp>
        <p:nvSpPr>
          <p:cNvPr id="66576" name="TextBox 15"/>
          <p:cNvSpPr txBox="1">
            <a:spLocks noChangeArrowheads="1"/>
          </p:cNvSpPr>
          <p:nvPr/>
        </p:nvSpPr>
        <p:spPr bwMode="auto">
          <a:xfrm>
            <a:off x="76200" y="32004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2</a:t>
            </a:r>
          </a:p>
        </p:txBody>
      </p:sp>
      <p:sp>
        <p:nvSpPr>
          <p:cNvPr id="66577" name="TextBox 16"/>
          <p:cNvSpPr txBox="1">
            <a:spLocks noChangeArrowheads="1"/>
          </p:cNvSpPr>
          <p:nvPr/>
        </p:nvSpPr>
        <p:spPr bwMode="auto">
          <a:xfrm>
            <a:off x="0" y="42291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73424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5E2C-BA20-47A1-8F5B-54F6E75C05F2}" type="slidenum">
              <a:rPr>
                <a:solidFill>
                  <a:prstClr val="black"/>
                </a:solidFill>
              </a:rPr>
              <a:pPr/>
              <a:t>21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029" y="57565"/>
            <a:ext cx="6327661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Locally Connected Layers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3942" y="535487"/>
            <a:ext cx="4123312" cy="45213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615814" y="2333047"/>
            <a:ext cx="2854330" cy="126333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Example: 200x200 image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40K hidden units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Filter size: 10x10</a:t>
            </a:r>
            <a:b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</a:b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  <a:sym typeface="Wingdings" panose="05000000000000000000" pitchFamily="2" charset="2"/>
              </a:rPr>
              <a:t>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4</a:t>
            </a: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M parameters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3913720" y="4183573"/>
            <a:ext cx="5360722" cy="633801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Note: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This parameterization is good when 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input image is registered (e.g., face recognition).</a:t>
            </a:r>
          </a:p>
        </p:txBody>
      </p:sp>
    </p:spTree>
    <p:extLst>
      <p:ext uri="{BB962C8B-B14F-4D97-AF65-F5344CB8AC3E}">
        <p14:creationId xmlns:p14="http://schemas.microsoft.com/office/powerpoint/2010/main" val="2182852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A153F-434D-48E8-BBD9-B2A86EB8ECCC}" type="slidenum">
              <a:rPr>
                <a:solidFill>
                  <a:prstClr val="black"/>
                </a:solidFill>
              </a:rPr>
              <a:pPr/>
              <a:t>22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7600" y="609824"/>
            <a:ext cx="4192735" cy="45213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436042" y="699554"/>
            <a:ext cx="4456307" cy="633801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STATIONARITY? </a:t>
            </a: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Statistics is similar at 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different locations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5" name="TextBox 4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290286" y="57565"/>
            <a:ext cx="5967865" cy="574490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FreeSans" pitchFamily="34"/>
                <a:ea typeface="DejaVu Sans" pitchFamily="2"/>
                <a:cs typeface="DejaVu Sans" pitchFamily="2"/>
              </a:rPr>
              <a:t>Locally Connected Layers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5814" y="2333047"/>
            <a:ext cx="2854330" cy="126333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Example: 200x200 image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40K hidden units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Filter size: 10x10 </a:t>
            </a:r>
            <a:b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</a:b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  <a:sym typeface="Wingdings" panose="05000000000000000000" pitchFamily="2" charset="2"/>
              </a:rPr>
              <a:t>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4</a:t>
            </a: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M parameters</a:t>
            </a:r>
          </a:p>
        </p:txBody>
      </p:sp>
    </p:spTree>
    <p:extLst>
      <p:ext uri="{BB962C8B-B14F-4D97-AF65-F5344CB8AC3E}">
        <p14:creationId xmlns:p14="http://schemas.microsoft.com/office/powerpoint/2010/main" val="2188156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F736C-2834-4741-88D0-5F18556CB079}" type="slidenum">
              <a:rPr>
                <a:solidFill>
                  <a:prstClr val="black"/>
                </a:solidFill>
              </a:rPr>
              <a:pPr/>
              <a:t>23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1714" y="5"/>
            <a:ext cx="5729175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Convolutional Layer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4343" y="597666"/>
            <a:ext cx="3447144" cy="451055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812494" y="2835175"/>
            <a:ext cx="4537996" cy="965879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2D2D8A"/>
                </a:solidFill>
                <a:latin typeface="FreeSans" pitchFamily="34"/>
                <a:ea typeface="DejaVu Sans" pitchFamily="2"/>
                <a:cs typeface="DejaVu Sans" pitchFamily="2"/>
              </a:rPr>
              <a:t>Share the same parameters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across different 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locations (assuming input is stationary):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Convolutions with learned kernels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06545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965A-A87C-4674-B968-3C1BC419594C}" type="slidenum">
              <a:rPr>
                <a:solidFill>
                  <a:prstClr val="black"/>
                </a:solidFill>
              </a:rPr>
              <a:pPr/>
              <a:t>24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5162" y="1028264"/>
            <a:ext cx="3519192" cy="486453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Learn</a:t>
            </a:r>
            <a:r>
              <a:rPr lang="en-US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</a:t>
            </a:r>
            <a:r>
              <a:rPr lang="en-US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multiple filters.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18316" y="2246100"/>
            <a:ext cx="2830542" cy="1503719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E.g.: 200x200 image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100 Filters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Filter size: 10x10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	   </a:t>
            </a:r>
            <a:r>
              <a:rPr lang="en-US" sz="190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10K parameters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600">
              <a:solidFill>
                <a:srgbClr val="000000"/>
              </a:solidFill>
              <a:latin typeface="FreeSans" pitchFamily="34"/>
              <a:ea typeface="DejaVu Sans" pitchFamily="2"/>
              <a:cs typeface="DejaVu Sans" pitchFamily="2"/>
            </a:endParaRP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FreeSans" pitchFamily="34"/>
              <a:ea typeface="DejaVu Sans" pitchFamily="2"/>
              <a:cs typeface="DejaVu Sans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31257" y="597911"/>
            <a:ext cx="3513906" cy="45105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2526063" y="122473"/>
            <a:ext cx="4091335" cy="545379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algn="ctr"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b="1">
                <a:solidFill>
                  <a:srgbClr val="000080"/>
                </a:solidFill>
                <a:latin typeface="FreeSans" pitchFamily="34"/>
                <a:ea typeface="DejaVu Sans" pitchFamily="2"/>
                <a:cs typeface="DejaVu Sans" pitchFamily="2"/>
              </a:rPr>
              <a:t>Convolutional Layer</a:t>
            </a:r>
          </a:p>
        </p:txBody>
      </p:sp>
      <p:pic>
        <p:nvPicPr>
          <p:cNvPr id="10" name="Shape 699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355" y="3508193"/>
            <a:ext cx="1342200" cy="159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892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1066450" y="1425762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1602875" y="37257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2022850" y="2184487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40" name="Shape 140"/>
          <p:cNvSpPr txBox="1"/>
          <p:nvPr/>
        </p:nvSpPr>
        <p:spPr>
          <a:xfrm>
            <a:off x="1008462" y="4117394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0" y="0"/>
            <a:ext cx="7701900" cy="65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6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751225" y="844012"/>
            <a:ext cx="3350100" cy="47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 image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2018375" y="3683300"/>
            <a:ext cx="2016899" cy="12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width</a:t>
            </a:r>
          </a:p>
        </p:txBody>
      </p:sp>
      <p:sp>
        <p:nvSpPr>
          <p:cNvPr id="144" name="Shape 144"/>
          <p:cNvSpPr txBox="1"/>
          <p:nvPr/>
        </p:nvSpPr>
        <p:spPr>
          <a:xfrm>
            <a:off x="2438350" y="2167873"/>
            <a:ext cx="2016899" cy="12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height</a:t>
            </a:r>
          </a:p>
        </p:txBody>
      </p:sp>
      <p:sp>
        <p:nvSpPr>
          <p:cNvPr id="145" name="Shape 145"/>
          <p:cNvSpPr txBox="1"/>
          <p:nvPr/>
        </p:nvSpPr>
        <p:spPr>
          <a:xfrm>
            <a:off x="1305400" y="4103741"/>
            <a:ext cx="4407299" cy="12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D</a:t>
            </a:r>
            <a:r>
              <a:rPr lang="en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epth (</a:t>
            </a:r>
            <a:r>
              <a:rPr lang="en-US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color)</a:t>
            </a:r>
            <a:endParaRPr lang="en" sz="1800" kern="0" dirty="0">
              <a:solidFill>
                <a:srgbClr val="0000FF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788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1066450" y="1425762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2" name="Shape 152"/>
          <p:cNvSpPr txBox="1"/>
          <p:nvPr/>
        </p:nvSpPr>
        <p:spPr>
          <a:xfrm>
            <a:off x="1602875" y="37257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2022850" y="2184487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1008462" y="4117394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55" name="Shape 155"/>
          <p:cNvSpPr txBox="1"/>
          <p:nvPr/>
        </p:nvSpPr>
        <p:spPr>
          <a:xfrm>
            <a:off x="0" y="0"/>
            <a:ext cx="7701900" cy="65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6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56" name="Shape 156"/>
          <p:cNvSpPr/>
          <p:nvPr/>
        </p:nvSpPr>
        <p:spPr>
          <a:xfrm>
            <a:off x="4145900" y="2304737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7" name="Shape 157"/>
          <p:cNvSpPr txBox="1"/>
          <p:nvPr/>
        </p:nvSpPr>
        <p:spPr>
          <a:xfrm>
            <a:off x="3920100" y="1625087"/>
            <a:ext cx="2115600" cy="35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751225" y="844012"/>
            <a:ext cx="3350100" cy="47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 image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5197800" y="2659450"/>
            <a:ext cx="3946200" cy="75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</a:t>
            </a: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filter with the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i.e. “slide over the image spatially, computing dot products”</a:t>
            </a:r>
          </a:p>
        </p:txBody>
      </p:sp>
    </p:spTree>
    <p:extLst>
      <p:ext uri="{BB962C8B-B14F-4D97-AF65-F5344CB8AC3E}">
        <p14:creationId xmlns:p14="http://schemas.microsoft.com/office/powerpoint/2010/main" val="97732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1066450" y="1425762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6" name="Shape 166"/>
          <p:cNvSpPr txBox="1"/>
          <p:nvPr/>
        </p:nvSpPr>
        <p:spPr>
          <a:xfrm>
            <a:off x="1602875" y="37257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2022850" y="2184487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1008462" y="4117394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0" y="0"/>
            <a:ext cx="7701900" cy="65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6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70" name="Shape 170"/>
          <p:cNvSpPr/>
          <p:nvPr/>
        </p:nvSpPr>
        <p:spPr>
          <a:xfrm>
            <a:off x="4145900" y="2304737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1" name="Shape 171"/>
          <p:cNvSpPr txBox="1"/>
          <p:nvPr/>
        </p:nvSpPr>
        <p:spPr>
          <a:xfrm>
            <a:off x="3920100" y="1625087"/>
            <a:ext cx="2115600" cy="35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5x5x</a:t>
            </a: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</a:t>
            </a: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751225" y="844012"/>
            <a:ext cx="3350100" cy="47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</a:t>
            </a: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</a:t>
            </a: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image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5197800" y="2659450"/>
            <a:ext cx="3946200" cy="75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</a:t>
            </a: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filter with the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i.e. “slide over the image spatially, computing dot products”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4963525" y="276000"/>
            <a:ext cx="3283499" cy="58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Filters always extend </a:t>
            </a:r>
            <a:r>
              <a:rPr lang="en-US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to</a:t>
            </a:r>
            <a:r>
              <a:rPr lang="en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 the full depth of the input volume</a:t>
            </a:r>
          </a:p>
        </p:txBody>
      </p:sp>
      <p:cxnSp>
        <p:nvCxnSpPr>
          <p:cNvPr id="175" name="Shape 175"/>
          <p:cNvCxnSpPr>
            <a:endCxn id="171" idx="0"/>
          </p:cNvCxnSpPr>
          <p:nvPr/>
        </p:nvCxnSpPr>
        <p:spPr>
          <a:xfrm flipH="1">
            <a:off x="4977900" y="1099187"/>
            <a:ext cx="589800" cy="52590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6" name="Shape 176"/>
          <p:cNvCxnSpPr/>
          <p:nvPr/>
        </p:nvCxnSpPr>
        <p:spPr>
          <a:xfrm flipH="1">
            <a:off x="2098750" y="728100"/>
            <a:ext cx="2583899" cy="2282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1685728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1638400" y="2162850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3234650" y="2428650"/>
            <a:ext cx="282299" cy="282299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84" name="Shape 184"/>
          <p:cNvCxnSpPr>
            <a:endCxn id="183" idx="2"/>
          </p:cNvCxnSpPr>
          <p:nvPr/>
        </p:nvCxnSpPr>
        <p:spPr>
          <a:xfrm rot="10800000" flipH="1">
            <a:off x="1745150" y="2569799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5" name="Shape 185"/>
          <p:cNvCxnSpPr>
            <a:endCxn id="183" idx="2"/>
          </p:cNvCxnSpPr>
          <p:nvPr/>
        </p:nvCxnSpPr>
        <p:spPr>
          <a:xfrm>
            <a:off x="1764650" y="2332499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6" name="Shape 186"/>
          <p:cNvCxnSpPr>
            <a:endCxn id="183" idx="2"/>
          </p:cNvCxnSpPr>
          <p:nvPr/>
        </p:nvCxnSpPr>
        <p:spPr>
          <a:xfrm>
            <a:off x="1900850" y="2183099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7" name="Shape 187"/>
          <p:cNvCxnSpPr>
            <a:endCxn id="183" idx="2"/>
          </p:cNvCxnSpPr>
          <p:nvPr/>
        </p:nvCxnSpPr>
        <p:spPr>
          <a:xfrm rot="10800000" flipH="1">
            <a:off x="1926950" y="2569799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88" name="Shape 188"/>
          <p:cNvSpPr txBox="1"/>
          <p:nvPr/>
        </p:nvSpPr>
        <p:spPr>
          <a:xfrm>
            <a:off x="1834500" y="34908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x="2198800" y="14176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1163887" y="38824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120875" y="69950"/>
            <a:ext cx="7701900" cy="63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92" name="Shape 192"/>
          <p:cNvSpPr/>
          <p:nvPr/>
        </p:nvSpPr>
        <p:spPr>
          <a:xfrm>
            <a:off x="1221875" y="11908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3479725" y="768475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194" name="Shape 194"/>
          <p:cNvCxnSpPr/>
          <p:nvPr/>
        </p:nvCxnSpPr>
        <p:spPr>
          <a:xfrm flipH="1">
            <a:off x="2348650" y="1010250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95" name="Shape 195"/>
          <p:cNvCxnSpPr/>
          <p:nvPr/>
        </p:nvCxnSpPr>
        <p:spPr>
          <a:xfrm flipH="1">
            <a:off x="2037649" y="1493775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96" name="Shape 196"/>
          <p:cNvCxnSpPr/>
          <p:nvPr/>
        </p:nvCxnSpPr>
        <p:spPr>
          <a:xfrm rot="10800000">
            <a:off x="3574800" y="2866500"/>
            <a:ext cx="408299" cy="1457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97" name="Shape 197"/>
          <p:cNvSpPr txBox="1"/>
          <p:nvPr/>
        </p:nvSpPr>
        <p:spPr>
          <a:xfrm>
            <a:off x="4070975" y="2749250"/>
            <a:ext cx="5016000" cy="10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 number: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result of taking a dot product between the filter and a small 5x5x3 chunk of the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(i.e. 5*5*3 = 75-dimensional dot product + bias)</a:t>
            </a:r>
          </a:p>
        </p:txBody>
      </p:sp>
      <p:pic>
        <p:nvPicPr>
          <p:cNvPr id="198" name="Shape 19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2024" y="1278250"/>
            <a:ext cx="370518" cy="2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Shape 199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700" y="4035819"/>
            <a:ext cx="1225640" cy="393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0850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1638400" y="2162850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3234650" y="2428650"/>
            <a:ext cx="282299" cy="282299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207" name="Shape 207"/>
          <p:cNvCxnSpPr>
            <a:endCxn id="206" idx="2"/>
          </p:cNvCxnSpPr>
          <p:nvPr/>
        </p:nvCxnSpPr>
        <p:spPr>
          <a:xfrm rot="10800000" flipH="1">
            <a:off x="1745150" y="2569799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8" name="Shape 208"/>
          <p:cNvCxnSpPr>
            <a:endCxn id="206" idx="2"/>
          </p:cNvCxnSpPr>
          <p:nvPr/>
        </p:nvCxnSpPr>
        <p:spPr>
          <a:xfrm>
            <a:off x="1764650" y="2332499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9" name="Shape 209"/>
          <p:cNvCxnSpPr>
            <a:endCxn id="206" idx="2"/>
          </p:cNvCxnSpPr>
          <p:nvPr/>
        </p:nvCxnSpPr>
        <p:spPr>
          <a:xfrm>
            <a:off x="1900850" y="2183099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10" name="Shape 210"/>
          <p:cNvCxnSpPr>
            <a:endCxn id="206" idx="2"/>
          </p:cNvCxnSpPr>
          <p:nvPr/>
        </p:nvCxnSpPr>
        <p:spPr>
          <a:xfrm rot="10800000" flipH="1">
            <a:off x="1926950" y="2569799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1" name="Shape 211"/>
          <p:cNvSpPr txBox="1"/>
          <p:nvPr/>
        </p:nvSpPr>
        <p:spPr>
          <a:xfrm>
            <a:off x="1834500" y="34908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2198800" y="14176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1163887" y="38824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120875" y="69950"/>
            <a:ext cx="7701900" cy="63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215" name="Shape 215"/>
          <p:cNvSpPr/>
          <p:nvPr/>
        </p:nvSpPr>
        <p:spPr>
          <a:xfrm>
            <a:off x="1221875" y="11908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3479725" y="768475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217" name="Shape 217"/>
          <p:cNvCxnSpPr/>
          <p:nvPr/>
        </p:nvCxnSpPr>
        <p:spPr>
          <a:xfrm flipH="1">
            <a:off x="2348650" y="1010250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18" name="Shape 218"/>
          <p:cNvCxnSpPr/>
          <p:nvPr/>
        </p:nvCxnSpPr>
        <p:spPr>
          <a:xfrm flipH="1">
            <a:off x="2037649" y="1493775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19" name="Shape 219"/>
          <p:cNvCxnSpPr/>
          <p:nvPr/>
        </p:nvCxnSpPr>
        <p:spPr>
          <a:xfrm>
            <a:off x="3971900" y="2573100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20" name="Shape 220"/>
          <p:cNvSpPr txBox="1"/>
          <p:nvPr/>
        </p:nvSpPr>
        <p:spPr>
          <a:xfrm>
            <a:off x="3842425" y="2710950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(slide) over all spatial locations</a:t>
            </a:r>
          </a:p>
        </p:txBody>
      </p:sp>
      <p:sp>
        <p:nvSpPr>
          <p:cNvPr id="221" name="Shape 221"/>
          <p:cNvSpPr/>
          <p:nvPr/>
        </p:nvSpPr>
        <p:spPr>
          <a:xfrm>
            <a:off x="7074950" y="1190850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2" name="Shape 222"/>
          <p:cNvSpPr txBox="1"/>
          <p:nvPr/>
        </p:nvSpPr>
        <p:spPr>
          <a:xfrm>
            <a:off x="7080350" y="523675"/>
            <a:ext cx="18044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activation map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6959443" y="3904329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7626953" y="34486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8031353" y="20376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246258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7074950" y="1190850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1638400" y="2162850"/>
            <a:ext cx="282299" cy="813899"/>
          </a:xfrm>
          <a:prstGeom prst="cube">
            <a:avLst>
              <a:gd name="adj" fmla="val 53382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3234650" y="2428650"/>
            <a:ext cx="282299" cy="282299"/>
          </a:xfrm>
          <a:prstGeom prst="ellipse">
            <a:avLst/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234" name="Shape 234"/>
          <p:cNvCxnSpPr>
            <a:endCxn id="233" idx="2"/>
          </p:cNvCxnSpPr>
          <p:nvPr/>
        </p:nvCxnSpPr>
        <p:spPr>
          <a:xfrm rot="10800000" flipH="1">
            <a:off x="1745150" y="2569799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5" name="Shape 235"/>
          <p:cNvCxnSpPr>
            <a:endCxn id="233" idx="2"/>
          </p:cNvCxnSpPr>
          <p:nvPr/>
        </p:nvCxnSpPr>
        <p:spPr>
          <a:xfrm>
            <a:off x="1764650" y="2332499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6" name="Shape 236"/>
          <p:cNvCxnSpPr>
            <a:endCxn id="233" idx="2"/>
          </p:cNvCxnSpPr>
          <p:nvPr/>
        </p:nvCxnSpPr>
        <p:spPr>
          <a:xfrm>
            <a:off x="1900850" y="2183099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7" name="Shape 237"/>
          <p:cNvCxnSpPr>
            <a:endCxn id="233" idx="2"/>
          </p:cNvCxnSpPr>
          <p:nvPr/>
        </p:nvCxnSpPr>
        <p:spPr>
          <a:xfrm rot="10800000" flipH="1">
            <a:off x="1926950" y="2569799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38" name="Shape 238"/>
          <p:cNvSpPr txBox="1"/>
          <p:nvPr/>
        </p:nvSpPr>
        <p:spPr>
          <a:xfrm>
            <a:off x="1834500" y="34908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39" name="Shape 239"/>
          <p:cNvSpPr txBox="1"/>
          <p:nvPr/>
        </p:nvSpPr>
        <p:spPr>
          <a:xfrm>
            <a:off x="2198800" y="14176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1163887" y="38824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120875" y="69950"/>
            <a:ext cx="7701900" cy="63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242" name="Shape 242"/>
          <p:cNvSpPr txBox="1"/>
          <p:nvPr/>
        </p:nvSpPr>
        <p:spPr>
          <a:xfrm>
            <a:off x="3479725" y="768475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243" name="Shape 243"/>
          <p:cNvCxnSpPr/>
          <p:nvPr/>
        </p:nvCxnSpPr>
        <p:spPr>
          <a:xfrm flipH="1">
            <a:off x="2348650" y="1010250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44" name="Shape 244"/>
          <p:cNvCxnSpPr/>
          <p:nvPr/>
        </p:nvCxnSpPr>
        <p:spPr>
          <a:xfrm flipH="1">
            <a:off x="2037649" y="1493775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38761D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45" name="Shape 245"/>
          <p:cNvCxnSpPr/>
          <p:nvPr/>
        </p:nvCxnSpPr>
        <p:spPr>
          <a:xfrm>
            <a:off x="3971900" y="2573100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46" name="Shape 246"/>
          <p:cNvSpPr txBox="1"/>
          <p:nvPr/>
        </p:nvSpPr>
        <p:spPr>
          <a:xfrm>
            <a:off x="3842425" y="2710950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(slide) over all spatial locations</a:t>
            </a:r>
          </a:p>
        </p:txBody>
      </p:sp>
      <p:sp>
        <p:nvSpPr>
          <p:cNvPr id="247" name="Shape 247"/>
          <p:cNvSpPr/>
          <p:nvPr/>
        </p:nvSpPr>
        <p:spPr>
          <a:xfrm>
            <a:off x="7452928" y="1190850"/>
            <a:ext cx="956400" cy="2757900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7049900" y="752275"/>
            <a:ext cx="20633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maps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7337421" y="3904329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8004930" y="34486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8409330" y="20376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52" name="Shape 252"/>
          <p:cNvSpPr/>
          <p:nvPr/>
        </p:nvSpPr>
        <p:spPr>
          <a:xfrm>
            <a:off x="1221875" y="11908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3" name="Shape 253"/>
          <p:cNvSpPr txBox="1"/>
          <p:nvPr/>
        </p:nvSpPr>
        <p:spPr>
          <a:xfrm>
            <a:off x="4111550" y="-55900"/>
            <a:ext cx="5063999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consider a second, </a:t>
            </a:r>
            <a:r>
              <a:rPr lang="en" sz="24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green </a:t>
            </a: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filter</a:t>
            </a:r>
          </a:p>
        </p:txBody>
      </p:sp>
    </p:spTree>
    <p:extLst>
      <p:ext uri="{BB962C8B-B14F-4D97-AF65-F5344CB8AC3E}">
        <p14:creationId xmlns:p14="http://schemas.microsoft.com/office/powerpoint/2010/main" val="3455930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/>
        </p:nvSpPr>
        <p:spPr>
          <a:xfrm>
            <a:off x="1221875" y="9622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5703350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1" name="Shape 261"/>
          <p:cNvSpPr txBox="1"/>
          <p:nvPr/>
        </p:nvSpPr>
        <p:spPr>
          <a:xfrm>
            <a:off x="1834500" y="32622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2198800" y="11890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1163887" y="36538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264" name="Shape 264"/>
          <p:cNvCxnSpPr/>
          <p:nvPr/>
        </p:nvCxnSpPr>
        <p:spPr>
          <a:xfrm>
            <a:off x="2828900" y="2344500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65" name="Shape 265"/>
          <p:cNvSpPr txBox="1"/>
          <p:nvPr/>
        </p:nvSpPr>
        <p:spPr>
          <a:xfrm>
            <a:off x="2851825" y="2329950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266" name="Shape 266"/>
          <p:cNvSpPr/>
          <p:nvPr/>
        </p:nvSpPr>
        <p:spPr>
          <a:xfrm>
            <a:off x="58527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5830700" y="523675"/>
            <a:ext cx="20633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maps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5965821" y="3675729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7021405" y="3239275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7513105" y="16589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276325" y="94975"/>
            <a:ext cx="8721000" cy="38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For example, if we had 6 5x5 filters, we’ll get 6 separate activation maps:</a:t>
            </a:r>
          </a:p>
        </p:txBody>
      </p:sp>
      <p:sp>
        <p:nvSpPr>
          <p:cNvPr id="272" name="Shape 272"/>
          <p:cNvSpPr/>
          <p:nvPr/>
        </p:nvSpPr>
        <p:spPr>
          <a:xfrm>
            <a:off x="60051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61575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63099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64623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6" name="Shape 276"/>
          <p:cNvSpPr txBox="1"/>
          <p:nvPr/>
        </p:nvSpPr>
        <p:spPr>
          <a:xfrm>
            <a:off x="819650" y="4110760"/>
            <a:ext cx="8625899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We stack these up to get a “new image” of size 28x28x6!</a:t>
            </a:r>
          </a:p>
        </p:txBody>
      </p:sp>
    </p:spTree>
    <p:extLst>
      <p:ext uri="{BB962C8B-B14F-4D97-AF65-F5344CB8AC3E}">
        <p14:creationId xmlns:p14="http://schemas.microsoft.com/office/powerpoint/2010/main" val="3833479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“Tensors” again</a:t>
            </a:r>
            <a:endParaRPr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512618"/>
                <a:ext cx="8610600" cy="434513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Because there are multiple channels in each data block, convolutional filters are normally specified by 4D arrays. Common dimensions are: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</m:oMath>
                </a14:m>
                <a:r>
                  <a:rPr lang="en-US" dirty="0"/>
                  <a:t> = number of output channels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dirty="0"/>
                  <a:t> = number </a:t>
                </a:r>
                <a:r>
                  <a:rPr lang="en-US"/>
                  <a:t>of input </a:t>
                </a:r>
                <a:r>
                  <a:rPr lang="en-US" dirty="0"/>
                  <a:t>channels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= filter height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r>
                  <a:rPr lang="en-US" dirty="0"/>
                  <a:t> = filter width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512618"/>
                <a:ext cx="8610600" cy="434513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43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/>
          <p:nvPr/>
        </p:nvSpPr>
        <p:spPr>
          <a:xfrm>
            <a:off x="305225" y="155425"/>
            <a:ext cx="8548200" cy="98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Preview: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ConvNet is a sequence of Convolution Layers, interspersed with </a:t>
            </a:r>
            <a:r>
              <a:rPr lang="en-US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non-linear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functions</a:t>
            </a:r>
          </a:p>
        </p:txBody>
      </p:sp>
      <p:sp>
        <p:nvSpPr>
          <p:cNvPr id="283" name="Shape 283"/>
          <p:cNvSpPr/>
          <p:nvPr/>
        </p:nvSpPr>
        <p:spPr>
          <a:xfrm>
            <a:off x="1770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4" name="Shape 284"/>
          <p:cNvSpPr txBox="1"/>
          <p:nvPr/>
        </p:nvSpPr>
        <p:spPr>
          <a:xfrm>
            <a:off x="7897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85" name="Shape 285"/>
          <p:cNvSpPr txBox="1"/>
          <p:nvPr/>
        </p:nvSpPr>
        <p:spPr>
          <a:xfrm>
            <a:off x="11540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1190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287" name="Shape 287"/>
          <p:cNvCxnSpPr/>
          <p:nvPr/>
        </p:nvCxnSpPr>
        <p:spPr>
          <a:xfrm>
            <a:off x="14818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88" name="Shape 288"/>
          <p:cNvSpPr/>
          <p:nvPr/>
        </p:nvSpPr>
        <p:spPr>
          <a:xfrm>
            <a:off x="26916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9" name="Shape 289"/>
          <p:cNvSpPr txBox="1"/>
          <p:nvPr/>
        </p:nvSpPr>
        <p:spPr>
          <a:xfrm>
            <a:off x="33043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36686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26336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sp>
        <p:nvSpPr>
          <p:cNvPr id="292" name="Shape 292"/>
          <p:cNvSpPr txBox="1"/>
          <p:nvPr/>
        </p:nvSpPr>
        <p:spPr>
          <a:xfrm>
            <a:off x="1521200" y="241920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6 5x5x3 filters</a:t>
            </a:r>
          </a:p>
        </p:txBody>
      </p:sp>
    </p:spTree>
    <p:extLst>
      <p:ext uri="{BB962C8B-B14F-4D97-AF65-F5344CB8AC3E}">
        <p14:creationId xmlns:p14="http://schemas.microsoft.com/office/powerpoint/2010/main" val="1402703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/>
          <p:nvPr/>
        </p:nvSpPr>
        <p:spPr>
          <a:xfrm>
            <a:off x="305225" y="155425"/>
            <a:ext cx="8548200" cy="98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Preview: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ConvNet is a sequence of Convolution Layers, interspersed with </a:t>
            </a:r>
            <a:r>
              <a:rPr lang="en-US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non-linear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functions</a:t>
            </a:r>
          </a:p>
        </p:txBody>
      </p:sp>
      <p:sp>
        <p:nvSpPr>
          <p:cNvPr id="299" name="Shape 299"/>
          <p:cNvSpPr/>
          <p:nvPr/>
        </p:nvSpPr>
        <p:spPr>
          <a:xfrm>
            <a:off x="1770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0" name="Shape 300"/>
          <p:cNvSpPr txBox="1"/>
          <p:nvPr/>
        </p:nvSpPr>
        <p:spPr>
          <a:xfrm>
            <a:off x="7897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11540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02" name="Shape 302"/>
          <p:cNvSpPr txBox="1"/>
          <p:nvPr/>
        </p:nvSpPr>
        <p:spPr>
          <a:xfrm>
            <a:off x="1190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303" name="Shape 303"/>
          <p:cNvCxnSpPr/>
          <p:nvPr/>
        </p:nvCxnSpPr>
        <p:spPr>
          <a:xfrm>
            <a:off x="14818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04" name="Shape 304"/>
          <p:cNvSpPr txBox="1"/>
          <p:nvPr/>
        </p:nvSpPr>
        <p:spPr>
          <a:xfrm>
            <a:off x="1521200" y="241920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6 5x5x3 filters</a:t>
            </a:r>
          </a:p>
        </p:txBody>
      </p:sp>
      <p:sp>
        <p:nvSpPr>
          <p:cNvPr id="305" name="Shape 305"/>
          <p:cNvSpPr/>
          <p:nvPr/>
        </p:nvSpPr>
        <p:spPr>
          <a:xfrm>
            <a:off x="26916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6" name="Shape 306"/>
          <p:cNvSpPr txBox="1"/>
          <p:nvPr/>
        </p:nvSpPr>
        <p:spPr>
          <a:xfrm>
            <a:off x="33043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36686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308" name="Shape 308"/>
          <p:cNvSpPr txBox="1"/>
          <p:nvPr/>
        </p:nvSpPr>
        <p:spPr>
          <a:xfrm>
            <a:off x="26336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cxnSp>
        <p:nvCxnSpPr>
          <p:cNvPr id="309" name="Shape 309"/>
          <p:cNvCxnSpPr/>
          <p:nvPr/>
        </p:nvCxnSpPr>
        <p:spPr>
          <a:xfrm>
            <a:off x="42250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0" name="Shape 310"/>
          <p:cNvSpPr txBox="1"/>
          <p:nvPr/>
        </p:nvSpPr>
        <p:spPr>
          <a:xfrm>
            <a:off x="4264400" y="2419200"/>
            <a:ext cx="10632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e.g. 10 5x5x</a:t>
            </a:r>
            <a:r>
              <a:rPr lang="en" sz="1800" b="1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6 </a:t>
            </a: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filters</a:t>
            </a:r>
          </a:p>
        </p:txBody>
      </p:sp>
      <p:sp>
        <p:nvSpPr>
          <p:cNvPr id="311" name="Shape 311"/>
          <p:cNvSpPr/>
          <p:nvPr/>
        </p:nvSpPr>
        <p:spPr>
          <a:xfrm>
            <a:off x="54348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12" name="Shape 312"/>
          <p:cNvCxnSpPr/>
          <p:nvPr/>
        </p:nvCxnSpPr>
        <p:spPr>
          <a:xfrm>
            <a:off x="68158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3" name="Shape 313"/>
          <p:cNvSpPr txBox="1"/>
          <p:nvPr/>
        </p:nvSpPr>
        <p:spPr>
          <a:xfrm>
            <a:off x="6855200" y="241920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8071800" y="2160150"/>
            <a:ext cx="956400" cy="35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….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53006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60475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  <p:sp>
        <p:nvSpPr>
          <p:cNvPr id="317" name="Shape 317"/>
          <p:cNvSpPr txBox="1"/>
          <p:nvPr/>
        </p:nvSpPr>
        <p:spPr>
          <a:xfrm>
            <a:off x="64118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796122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/>
          <p:nvPr/>
        </p:nvSpPr>
        <p:spPr>
          <a:xfrm>
            <a:off x="114875" y="45525"/>
            <a:ext cx="8548200" cy="98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dirty="0"/>
              <a:t>Recall</a:t>
            </a:r>
            <a:endParaRPr lang="en" sz="18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4" name="Shape 324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625" y="665225"/>
            <a:ext cx="6520285" cy="3907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9507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Shape 236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925" y="82425"/>
            <a:ext cx="4249274" cy="43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Shape 237"/>
          <p:cNvSpPr/>
          <p:nvPr/>
        </p:nvSpPr>
        <p:spPr>
          <a:xfrm>
            <a:off x="5419833" y="831529"/>
            <a:ext cx="769799" cy="6380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pic>
        <p:nvPicPr>
          <p:cNvPr id="238" name="Shape 238"/>
          <p:cNvPicPr preferRelativeResize="0"/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810" y="1697312"/>
            <a:ext cx="4162425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/>
          <p:nvPr/>
        </p:nvSpPr>
        <p:spPr>
          <a:xfrm>
            <a:off x="4911812" y="1697316"/>
            <a:ext cx="328199" cy="330899"/>
          </a:xfrm>
          <a:prstGeom prst="rect">
            <a:avLst/>
          </a:prstGeom>
          <a:noFill/>
          <a:ln w="38100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5265838" y="1697316"/>
            <a:ext cx="328199" cy="330899"/>
          </a:xfrm>
          <a:prstGeom prst="rect">
            <a:avLst/>
          </a:prstGeom>
          <a:noFill/>
          <a:ln w="38100" cap="flat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5597612" y="1697316"/>
            <a:ext cx="328199" cy="330899"/>
          </a:xfrm>
          <a:prstGeom prst="rect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379925" y="1325333"/>
            <a:ext cx="627000" cy="598799"/>
          </a:xfrm>
          <a:prstGeom prst="rect">
            <a:avLst/>
          </a:prstGeom>
          <a:noFill/>
          <a:ln w="38100" cap="flat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6514962" y="561585"/>
            <a:ext cx="139199" cy="401099"/>
          </a:xfrm>
          <a:prstGeom prst="cube">
            <a:avLst>
              <a:gd name="adj" fmla="val 53382"/>
            </a:avLst>
          </a:prstGeom>
          <a:solidFill>
            <a:srgbClr val="F4CCCC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7301851" y="582417"/>
            <a:ext cx="999600" cy="305699"/>
          </a:xfrm>
          <a:prstGeom prst="cube">
            <a:avLst>
              <a:gd name="adj" fmla="val 25000"/>
            </a:avLst>
          </a:prstGeom>
          <a:solidFill>
            <a:srgbClr val="C9DAF8">
              <a:alpha val="42690"/>
            </a:srgbClr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6309637" y="82425"/>
            <a:ext cx="471599" cy="13596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7301863" y="692618"/>
            <a:ext cx="139199" cy="139199"/>
          </a:xfrm>
          <a:prstGeom prst="ellipse">
            <a:avLst/>
          </a:prstGeom>
          <a:solidFill>
            <a:srgbClr val="FF0000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cxnSp>
        <p:nvCxnSpPr>
          <p:cNvPr id="247" name="Shape 247"/>
          <p:cNvCxnSpPr>
            <a:stCxn id="243" idx="3"/>
            <a:endCxn id="246" idx="2"/>
          </p:cNvCxnSpPr>
          <p:nvPr/>
        </p:nvCxnSpPr>
        <p:spPr>
          <a:xfrm rot="10800000" flipH="1">
            <a:off x="6547403" y="762284"/>
            <a:ext cx="754500" cy="2004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48" name="Shape 248"/>
          <p:cNvCxnSpPr>
            <a:stCxn id="243" idx="1"/>
            <a:endCxn id="246" idx="2"/>
          </p:cNvCxnSpPr>
          <p:nvPr/>
        </p:nvCxnSpPr>
        <p:spPr>
          <a:xfrm>
            <a:off x="6547403" y="635891"/>
            <a:ext cx="754500" cy="1263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49" name="Shape 249"/>
          <p:cNvCxnSpPr>
            <a:stCxn id="243" idx="0"/>
            <a:endCxn id="246" idx="2"/>
          </p:cNvCxnSpPr>
          <p:nvPr/>
        </p:nvCxnSpPr>
        <p:spPr>
          <a:xfrm>
            <a:off x="6621710" y="561584"/>
            <a:ext cx="680100" cy="2007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0" name="Shape 250"/>
          <p:cNvCxnSpPr>
            <a:endCxn id="246" idx="2"/>
          </p:cNvCxnSpPr>
          <p:nvPr/>
        </p:nvCxnSpPr>
        <p:spPr>
          <a:xfrm rot="10800000" flipH="1">
            <a:off x="6650851" y="762213"/>
            <a:ext cx="651000" cy="549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1" name="Shape 251"/>
          <p:cNvSpPr/>
          <p:nvPr/>
        </p:nvSpPr>
        <p:spPr>
          <a:xfrm>
            <a:off x="7489675" y="692618"/>
            <a:ext cx="139199" cy="139199"/>
          </a:xfrm>
          <a:prstGeom prst="ellipse">
            <a:avLst/>
          </a:prstGeom>
          <a:solidFill>
            <a:srgbClr val="0000FF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2" name="Shape 252"/>
          <p:cNvSpPr/>
          <p:nvPr/>
        </p:nvSpPr>
        <p:spPr>
          <a:xfrm>
            <a:off x="7677502" y="692618"/>
            <a:ext cx="139199" cy="139199"/>
          </a:xfrm>
          <a:prstGeom prst="ellipse">
            <a:avLst/>
          </a:prstGeom>
          <a:solidFill>
            <a:srgbClr val="FFFF00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3" name="Shape 253"/>
          <p:cNvSpPr/>
          <p:nvPr/>
        </p:nvSpPr>
        <p:spPr>
          <a:xfrm>
            <a:off x="7865322" y="692618"/>
            <a:ext cx="139199" cy="139199"/>
          </a:xfrm>
          <a:prstGeom prst="ellipse">
            <a:avLst/>
          </a:prstGeom>
          <a:solidFill>
            <a:srgbClr val="C9DAF8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8053133" y="692618"/>
            <a:ext cx="139199" cy="139199"/>
          </a:xfrm>
          <a:prstGeom prst="ellipse">
            <a:avLst/>
          </a:prstGeom>
          <a:solidFill>
            <a:srgbClr val="C9DAF8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5" name="Shape 255"/>
          <p:cNvSpPr/>
          <p:nvPr/>
        </p:nvSpPr>
        <p:spPr>
          <a:xfrm>
            <a:off x="7053705" y="93812"/>
            <a:ext cx="1405200" cy="1405200"/>
          </a:xfrm>
          <a:prstGeom prst="cube">
            <a:avLst>
              <a:gd name="adj" fmla="val 25000"/>
            </a:avLst>
          </a:prstGeom>
          <a:solidFill>
            <a:srgbClr val="C9DAF8">
              <a:alpha val="42690"/>
            </a:srgbClr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6" name="Shape 256"/>
          <p:cNvSpPr/>
          <p:nvPr/>
        </p:nvSpPr>
        <p:spPr>
          <a:xfrm>
            <a:off x="7053654" y="91416"/>
            <a:ext cx="471599" cy="1405200"/>
          </a:xfrm>
          <a:prstGeom prst="cube">
            <a:avLst>
              <a:gd name="adj" fmla="val 77711"/>
            </a:avLst>
          </a:prstGeom>
          <a:solidFill>
            <a:srgbClr val="F400F8">
              <a:alpha val="34230"/>
            </a:srgbClr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cxnSp>
        <p:nvCxnSpPr>
          <p:cNvPr id="257" name="Shape 257"/>
          <p:cNvCxnSpPr>
            <a:stCxn id="242" idx="3"/>
            <a:endCxn id="256" idx="4"/>
          </p:cNvCxnSpPr>
          <p:nvPr/>
        </p:nvCxnSpPr>
        <p:spPr>
          <a:xfrm rot="10800000" flipH="1">
            <a:off x="1006925" y="977325"/>
            <a:ext cx="6151800" cy="647400"/>
          </a:xfrm>
          <a:prstGeom prst="straightConnector1">
            <a:avLst/>
          </a:prstGeom>
          <a:noFill/>
          <a:ln w="28575" cap="flat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8" name="Shape 258"/>
          <p:cNvSpPr txBox="1"/>
          <p:nvPr/>
        </p:nvSpPr>
        <p:spPr>
          <a:xfrm>
            <a:off x="1864183" y="82429"/>
            <a:ext cx="4437299" cy="458699"/>
          </a:xfrm>
          <a:prstGeom prst="rect">
            <a:avLst/>
          </a:prstGeom>
          <a:noFill/>
          <a:ln>
            <a:noFill/>
          </a:ln>
        </p:spPr>
        <p:txBody>
          <a:bodyPr lIns="91389" tIns="91389" rIns="91389" bIns="9138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800">
                <a:solidFill>
                  <a:srgbClr val="FF00FF"/>
                </a:solidFill>
              </a:rPr>
              <a:t>convolving the first </a:t>
            </a:r>
            <a:r>
              <a:rPr lang="en" sz="1800">
                <a:solidFill>
                  <a:srgbClr val="FF0000"/>
                </a:solidFill>
              </a:rPr>
              <a:t>filter</a:t>
            </a:r>
            <a:r>
              <a:rPr lang="en" sz="1800">
                <a:solidFill>
                  <a:srgbClr val="FF00FF"/>
                </a:solidFill>
              </a:rPr>
              <a:t> in the </a:t>
            </a:r>
            <a:r>
              <a:rPr lang="en" sz="1800">
                <a:solidFill>
                  <a:srgbClr val="0000FF"/>
                </a:solidFill>
              </a:rPr>
              <a:t>input</a:t>
            </a:r>
            <a:r>
              <a:rPr lang="en" sz="1800">
                <a:solidFill>
                  <a:srgbClr val="FF00FF"/>
                </a:solidFill>
              </a:rPr>
              <a:t> gives the first slice of depth in </a:t>
            </a:r>
            <a:r>
              <a:rPr lang="en" sz="1800">
                <a:solidFill>
                  <a:srgbClr val="38761D"/>
                </a:solidFill>
              </a:rPr>
              <a:t>output volume</a:t>
            </a:r>
          </a:p>
        </p:txBody>
      </p:sp>
      <p:cxnSp>
        <p:nvCxnSpPr>
          <p:cNvPr id="259" name="Shape 259"/>
          <p:cNvCxnSpPr>
            <a:endCxn id="239" idx="0"/>
          </p:cNvCxnSpPr>
          <p:nvPr/>
        </p:nvCxnSpPr>
        <p:spPr>
          <a:xfrm>
            <a:off x="4234699" y="440613"/>
            <a:ext cx="841200" cy="1256700"/>
          </a:xfrm>
          <a:prstGeom prst="straightConnector1">
            <a:avLst/>
          </a:prstGeom>
          <a:noFill/>
          <a:ln w="19050" cap="flat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60" name="Shape 260"/>
          <p:cNvSpPr/>
          <p:nvPr/>
        </p:nvSpPr>
        <p:spPr>
          <a:xfrm>
            <a:off x="997941" y="240725"/>
            <a:ext cx="680099" cy="64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989025" y="55199"/>
            <a:ext cx="4216850" cy="403350"/>
          </a:xfrm>
          <a:custGeom>
            <a:avLst/>
            <a:gdLst/>
            <a:ahLst/>
            <a:cxnLst/>
            <a:rect l="0" t="0" r="0" b="0"/>
            <a:pathLst>
              <a:path w="168674" h="16134" extrusionOk="0">
                <a:moveTo>
                  <a:pt x="168674" y="5704"/>
                </a:moveTo>
                <a:cubicBezTo>
                  <a:pt x="150511" y="4805"/>
                  <a:pt x="87813" y="-1428"/>
                  <a:pt x="59701" y="310"/>
                </a:cubicBezTo>
                <a:cubicBezTo>
                  <a:pt x="31588" y="2048"/>
                  <a:pt x="9950" y="13496"/>
                  <a:pt x="0" y="16134"/>
                </a:cubicBezTo>
              </a:path>
            </a:pathLst>
          </a:custGeom>
          <a:noFill/>
          <a:ln w="19050" cap="flat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sp>
      <p:cxnSp>
        <p:nvCxnSpPr>
          <p:cNvPr id="262" name="Shape 262"/>
          <p:cNvCxnSpPr/>
          <p:nvPr/>
        </p:nvCxnSpPr>
        <p:spPr>
          <a:xfrm flipH="1">
            <a:off x="3227825" y="746275"/>
            <a:ext cx="1519500" cy="386700"/>
          </a:xfrm>
          <a:prstGeom prst="straightConnector1">
            <a:avLst/>
          </a:prstGeom>
          <a:noFill/>
          <a:ln w="19050" cap="flat">
            <a:solidFill>
              <a:srgbClr val="38761D"/>
            </a:solidFill>
            <a:prstDash val="solid"/>
            <a:round/>
            <a:headEnd type="none" w="lg" len="lg"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2351902043"/>
      </p:ext>
    </p:extLst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sp>
        <p:nvSpPr>
          <p:cNvPr id="370" name="Shape 370"/>
          <p:cNvSpPr/>
          <p:nvPr/>
        </p:nvSpPr>
        <p:spPr>
          <a:xfrm>
            <a:off x="1267100" y="2304125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71" name="Shape 371"/>
          <p:cNvSpPr/>
          <p:nvPr/>
        </p:nvSpPr>
        <p:spPr>
          <a:xfrm>
            <a:off x="2863350" y="2569925"/>
            <a:ext cx="282299" cy="282299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72" name="Shape 372"/>
          <p:cNvCxnSpPr>
            <a:endCxn id="371" idx="2"/>
          </p:cNvCxnSpPr>
          <p:nvPr/>
        </p:nvCxnSpPr>
        <p:spPr>
          <a:xfrm rot="10800000" flipH="1">
            <a:off x="1373850" y="2711074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73" name="Shape 373"/>
          <p:cNvCxnSpPr>
            <a:endCxn id="371" idx="2"/>
          </p:cNvCxnSpPr>
          <p:nvPr/>
        </p:nvCxnSpPr>
        <p:spPr>
          <a:xfrm>
            <a:off x="1393350" y="2473774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74" name="Shape 374"/>
          <p:cNvCxnSpPr>
            <a:endCxn id="371" idx="2"/>
          </p:cNvCxnSpPr>
          <p:nvPr/>
        </p:nvCxnSpPr>
        <p:spPr>
          <a:xfrm>
            <a:off x="1529550" y="2324374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75" name="Shape 375"/>
          <p:cNvCxnSpPr>
            <a:endCxn id="371" idx="2"/>
          </p:cNvCxnSpPr>
          <p:nvPr/>
        </p:nvCxnSpPr>
        <p:spPr>
          <a:xfrm rot="10800000" flipH="1">
            <a:off x="1555650" y="2711074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76" name="Shape 376"/>
          <p:cNvSpPr txBox="1"/>
          <p:nvPr/>
        </p:nvSpPr>
        <p:spPr>
          <a:xfrm>
            <a:off x="1463200" y="3632125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77" name="Shape 377"/>
          <p:cNvSpPr txBox="1"/>
          <p:nvPr/>
        </p:nvSpPr>
        <p:spPr>
          <a:xfrm>
            <a:off x="1827500" y="1558950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78" name="Shape 378"/>
          <p:cNvSpPr txBox="1"/>
          <p:nvPr/>
        </p:nvSpPr>
        <p:spPr>
          <a:xfrm>
            <a:off x="792587" y="4023757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379" name="Shape 379"/>
          <p:cNvSpPr/>
          <p:nvPr/>
        </p:nvSpPr>
        <p:spPr>
          <a:xfrm>
            <a:off x="850575" y="1332125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0" name="Shape 380"/>
          <p:cNvSpPr txBox="1"/>
          <p:nvPr/>
        </p:nvSpPr>
        <p:spPr>
          <a:xfrm>
            <a:off x="3108425" y="909750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381" name="Shape 381"/>
          <p:cNvCxnSpPr/>
          <p:nvPr/>
        </p:nvCxnSpPr>
        <p:spPr>
          <a:xfrm flipH="1">
            <a:off x="1977350" y="1151525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382" name="Shape 382"/>
          <p:cNvCxnSpPr/>
          <p:nvPr/>
        </p:nvCxnSpPr>
        <p:spPr>
          <a:xfrm flipH="1">
            <a:off x="1666349" y="1635050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383" name="Shape 383"/>
          <p:cNvCxnSpPr/>
          <p:nvPr/>
        </p:nvCxnSpPr>
        <p:spPr>
          <a:xfrm>
            <a:off x="3600600" y="2714375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84" name="Shape 384"/>
          <p:cNvSpPr txBox="1"/>
          <p:nvPr/>
        </p:nvSpPr>
        <p:spPr>
          <a:xfrm>
            <a:off x="3471125" y="2852225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(slide) over all spatial locations</a:t>
            </a:r>
          </a:p>
        </p:txBody>
      </p:sp>
      <p:sp>
        <p:nvSpPr>
          <p:cNvPr id="385" name="Shape 385"/>
          <p:cNvSpPr/>
          <p:nvPr/>
        </p:nvSpPr>
        <p:spPr>
          <a:xfrm>
            <a:off x="6703650" y="1332125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6" name="Shape 386"/>
          <p:cNvSpPr txBox="1"/>
          <p:nvPr/>
        </p:nvSpPr>
        <p:spPr>
          <a:xfrm>
            <a:off x="6709050" y="664950"/>
            <a:ext cx="18044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activation map</a:t>
            </a:r>
          </a:p>
        </p:txBody>
      </p:sp>
      <p:sp>
        <p:nvSpPr>
          <p:cNvPr id="387" name="Shape 387"/>
          <p:cNvSpPr txBox="1"/>
          <p:nvPr/>
        </p:nvSpPr>
        <p:spPr>
          <a:xfrm>
            <a:off x="6588143" y="4045604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388" name="Shape 388"/>
          <p:cNvSpPr txBox="1"/>
          <p:nvPr/>
        </p:nvSpPr>
        <p:spPr>
          <a:xfrm>
            <a:off x="7255653" y="3589925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389" name="Shape 389"/>
          <p:cNvSpPr txBox="1"/>
          <p:nvPr/>
        </p:nvSpPr>
        <p:spPr>
          <a:xfrm>
            <a:off x="7660053" y="2178937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925586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5" name="Shape 395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96" name="Shape 396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398" name="Shape 398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399" name="Shape 399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</p:spTree>
    <p:extLst>
      <p:ext uri="{BB962C8B-B14F-4D97-AF65-F5344CB8AC3E}">
        <p14:creationId xmlns:p14="http://schemas.microsoft.com/office/powerpoint/2010/main" val="22832108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5" name="Shape 405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06" name="Shape 406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08" name="Shape 408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09" name="Shape 409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</p:spTree>
    <p:extLst>
      <p:ext uri="{BB962C8B-B14F-4D97-AF65-F5344CB8AC3E}">
        <p14:creationId xmlns:p14="http://schemas.microsoft.com/office/powerpoint/2010/main" val="31731060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</p:txBody>
      </p:sp>
      <p:sp>
        <p:nvSpPr>
          <p:cNvPr id="416" name="Shape 41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17" name="Shape 41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18" name="Shape 41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19" name="Shape 41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981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</p:txBody>
      </p:sp>
      <p:sp>
        <p:nvSpPr>
          <p:cNvPr id="426" name="Shape 42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27" name="Shape 42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28" name="Shape 42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29" name="Shape 42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47543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=&gt; 5x5 output</a:t>
            </a:r>
          </a:p>
        </p:txBody>
      </p:sp>
      <p:sp>
        <p:nvSpPr>
          <p:cNvPr id="436" name="Shape 43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37" name="Shape 43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38" name="Shape 43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39" name="Shape 43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7271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2</a:t>
            </a:r>
          </a:p>
        </p:txBody>
      </p:sp>
      <p:sp>
        <p:nvSpPr>
          <p:cNvPr id="446" name="Shape 44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47" name="Shape 44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48" name="Shape 44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49" name="Shape 44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4641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2</a:t>
            </a:r>
          </a:p>
        </p:txBody>
      </p:sp>
      <p:sp>
        <p:nvSpPr>
          <p:cNvPr id="456" name="Shape 45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57" name="Shape 45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58" name="Shape 45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59" name="Shape 45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7934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=&gt; 3x3 output!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66" name="Shape 46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67" name="Shape 46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69" name="Shape 46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9909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3?</a:t>
            </a:r>
          </a:p>
        </p:txBody>
      </p:sp>
      <p:sp>
        <p:nvSpPr>
          <p:cNvPr id="476" name="Shape 47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77" name="Shape 47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79" name="Shape 47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6308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hape 48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3?</a:t>
            </a:r>
          </a:p>
        </p:txBody>
      </p:sp>
      <p:sp>
        <p:nvSpPr>
          <p:cNvPr id="486" name="Shape 48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87" name="Shape 48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88" name="Shape 48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89" name="Shape 48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90" name="Shape 490"/>
          <p:cNvSpPr txBox="1"/>
          <p:nvPr/>
        </p:nvSpPr>
        <p:spPr>
          <a:xfrm>
            <a:off x="4689650" y="2649300"/>
            <a:ext cx="3972000" cy="121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doesn’t fit!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Wastes some input pixels</a:t>
            </a:r>
            <a:r>
              <a:rPr lang="en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48235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6" name="Shape 496"/>
          <p:cNvGraphicFramePr/>
          <p:nvPr/>
        </p:nvGraphicFramePr>
        <p:xfrm>
          <a:off x="454925" y="8414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497" name="Shape 497"/>
          <p:cNvCxnSpPr/>
          <p:nvPr/>
        </p:nvCxnSpPr>
        <p:spPr>
          <a:xfrm>
            <a:off x="464475" y="628425"/>
            <a:ext cx="2695799" cy="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98" name="Shape 498"/>
          <p:cNvSpPr txBox="1"/>
          <p:nvPr/>
        </p:nvSpPr>
        <p:spPr>
          <a:xfrm>
            <a:off x="1357025" y="91075"/>
            <a:ext cx="7743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99" name="Shape 499"/>
          <p:cNvSpPr txBox="1"/>
          <p:nvPr/>
        </p:nvSpPr>
        <p:spPr>
          <a:xfrm>
            <a:off x="3412900" y="1809975"/>
            <a:ext cx="7743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00" name="Shape 500"/>
          <p:cNvCxnSpPr/>
          <p:nvPr/>
        </p:nvCxnSpPr>
        <p:spPr>
          <a:xfrm>
            <a:off x="3300300" y="850750"/>
            <a:ext cx="0" cy="25953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01" name="Shape 501"/>
          <p:cNvSpPr txBox="1"/>
          <p:nvPr/>
        </p:nvSpPr>
        <p:spPr>
          <a:xfrm>
            <a:off x="844575" y="1942437"/>
            <a:ext cx="7743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02" name="Shape 502"/>
          <p:cNvSpPr txBox="1"/>
          <p:nvPr/>
        </p:nvSpPr>
        <p:spPr>
          <a:xfrm>
            <a:off x="1618875" y="1165887"/>
            <a:ext cx="7743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03" name="Shape 503"/>
          <p:cNvSpPr txBox="1"/>
          <p:nvPr/>
        </p:nvSpPr>
        <p:spPr>
          <a:xfrm>
            <a:off x="4298825" y="735687"/>
            <a:ext cx="4535699" cy="241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size: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(N - F) / stride + 1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N = 7, F = 3: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1 =&gt; (7 - 3)/1 + 1 = 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2 =&gt; (7 - 3)/2 + 1 = 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3 =&gt; (7 - 3)/3 + 1 = 2.33 :\</a:t>
            </a:r>
          </a:p>
        </p:txBody>
      </p:sp>
    </p:spTree>
    <p:extLst>
      <p:ext uri="{BB962C8B-B14F-4D97-AF65-F5344CB8AC3E}">
        <p14:creationId xmlns:p14="http://schemas.microsoft.com/office/powerpoint/2010/main" val="10462503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 txBox="1"/>
          <p:nvPr/>
        </p:nvSpPr>
        <p:spPr>
          <a:xfrm>
            <a:off x="264125" y="209475"/>
            <a:ext cx="8289000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 practice: Common to zero pad the border</a:t>
            </a:r>
          </a:p>
        </p:txBody>
      </p:sp>
      <p:graphicFrame>
        <p:nvGraphicFramePr>
          <p:cNvPr id="510" name="Shape 510"/>
          <p:cNvGraphicFramePr/>
          <p:nvPr/>
        </p:nvGraphicFramePr>
        <p:xfrm>
          <a:off x="377400" y="947175"/>
          <a:ext cx="2679975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11" name="Shape 511"/>
          <p:cNvSpPr txBox="1"/>
          <p:nvPr/>
        </p:nvSpPr>
        <p:spPr>
          <a:xfrm>
            <a:off x="3413425" y="1831350"/>
            <a:ext cx="5844900" cy="148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input 7x7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3x3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filter, applied with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1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pad with 1 pixel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border =&gt; what is the output?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12" name="Shape 512"/>
          <p:cNvSpPr txBox="1"/>
          <p:nvPr/>
        </p:nvSpPr>
        <p:spPr>
          <a:xfrm>
            <a:off x="5021575" y="3212025"/>
            <a:ext cx="2892600" cy="122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434343"/>
                </a:solidFill>
                <a:latin typeface="Arial"/>
                <a:cs typeface="Arial"/>
                <a:sym typeface="Arial"/>
              </a:rPr>
              <a:t>(recall:)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(N - F) / stride + 1</a:t>
            </a:r>
          </a:p>
        </p:txBody>
      </p:sp>
      <p:sp>
        <p:nvSpPr>
          <p:cNvPr id="6" name="Shape 511">
            <a:extLst>
              <a:ext uri="{FF2B5EF4-FFF2-40B4-BE49-F238E27FC236}">
                <a16:creationId xmlns:a16="http://schemas.microsoft.com/office/drawing/2014/main" id="{A8D12A09-6049-42FA-B279-72059585FA7F}"/>
              </a:ext>
            </a:extLst>
          </p:cNvPr>
          <p:cNvSpPr txBox="1"/>
          <p:nvPr/>
        </p:nvSpPr>
        <p:spPr>
          <a:xfrm>
            <a:off x="3413425" y="1035424"/>
            <a:ext cx="5844900" cy="12924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Aside: remove image mean first!</a:t>
            </a:r>
            <a:endParaRPr lang="en"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52390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 txBox="1"/>
          <p:nvPr/>
        </p:nvSpPr>
        <p:spPr>
          <a:xfrm>
            <a:off x="264125" y="209475"/>
            <a:ext cx="8289000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 practice: Common to zero pad the border</a:t>
            </a:r>
          </a:p>
        </p:txBody>
      </p:sp>
      <p:sp>
        <p:nvSpPr>
          <p:cNvPr id="519" name="Shape 519"/>
          <p:cNvSpPr txBox="1"/>
          <p:nvPr/>
        </p:nvSpPr>
        <p:spPr>
          <a:xfrm>
            <a:off x="3299125" y="1023375"/>
            <a:ext cx="5844900" cy="148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input 7x7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3x3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filter, applied with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1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pad with 1 pixel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border =&gt; what is the output?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output!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520" name="Shape 520"/>
          <p:cNvGraphicFramePr/>
          <p:nvPr/>
        </p:nvGraphicFramePr>
        <p:xfrm>
          <a:off x="377400" y="947175"/>
          <a:ext cx="2679975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03587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 txBox="1"/>
          <p:nvPr/>
        </p:nvSpPr>
        <p:spPr>
          <a:xfrm>
            <a:off x="264125" y="209475"/>
            <a:ext cx="8289000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 practice: Common to zero pad the border</a:t>
            </a:r>
          </a:p>
        </p:txBody>
      </p:sp>
      <p:sp>
        <p:nvSpPr>
          <p:cNvPr id="527" name="Shape 527"/>
          <p:cNvSpPr txBox="1"/>
          <p:nvPr/>
        </p:nvSpPr>
        <p:spPr>
          <a:xfrm>
            <a:off x="3299125" y="1023375"/>
            <a:ext cx="5844900" cy="148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input 7x7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3x3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filter, applied with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1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pad with 1 pixel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border =&gt; what is the output?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output!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 general, common to see CONV layers with stride 1, filters of size FxF, and zero-padding with (F-1)/2. (will preserve size 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F = 3 =&gt; zero pad with 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       F = 5 =&gt; zero pad with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       F = 7 =&gt; zero pad with 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528" name="Shape 528"/>
          <p:cNvGraphicFramePr/>
          <p:nvPr/>
        </p:nvGraphicFramePr>
        <p:xfrm>
          <a:off x="377400" y="947175"/>
          <a:ext cx="2679975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3896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Shape 534"/>
          <p:cNvSpPr txBox="1"/>
          <p:nvPr/>
        </p:nvSpPr>
        <p:spPr>
          <a:xfrm>
            <a:off x="212775" y="134025"/>
            <a:ext cx="8548200" cy="60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Remember back to…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32x32 input convolved repeatedly with 5x5 filters shrinks volumes spatially!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(32 -&gt; 28 -&gt; 24 ...). Shrinking too fast is not good, doesn’t work well.</a:t>
            </a:r>
          </a:p>
        </p:txBody>
      </p:sp>
      <p:sp>
        <p:nvSpPr>
          <p:cNvPr id="535" name="Shape 535"/>
          <p:cNvSpPr/>
          <p:nvPr/>
        </p:nvSpPr>
        <p:spPr>
          <a:xfrm>
            <a:off x="212775" y="15831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36" name="Shape 536"/>
          <p:cNvSpPr txBox="1"/>
          <p:nvPr/>
        </p:nvSpPr>
        <p:spPr>
          <a:xfrm>
            <a:off x="825400" y="38831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537" name="Shape 537"/>
          <p:cNvSpPr txBox="1"/>
          <p:nvPr/>
        </p:nvSpPr>
        <p:spPr>
          <a:xfrm>
            <a:off x="1189700" y="18099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538" name="Shape 538"/>
          <p:cNvSpPr txBox="1"/>
          <p:nvPr/>
        </p:nvSpPr>
        <p:spPr>
          <a:xfrm>
            <a:off x="154787" y="42747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539" name="Shape 539"/>
          <p:cNvCxnSpPr/>
          <p:nvPr/>
        </p:nvCxnSpPr>
        <p:spPr>
          <a:xfrm>
            <a:off x="1517575" y="286180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40" name="Shape 540"/>
          <p:cNvSpPr txBox="1"/>
          <p:nvPr/>
        </p:nvSpPr>
        <p:spPr>
          <a:xfrm>
            <a:off x="1556900" y="287605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6 5x5x3 filters</a:t>
            </a:r>
          </a:p>
        </p:txBody>
      </p:sp>
      <p:sp>
        <p:nvSpPr>
          <p:cNvPr id="541" name="Shape 541"/>
          <p:cNvSpPr/>
          <p:nvPr/>
        </p:nvSpPr>
        <p:spPr>
          <a:xfrm>
            <a:off x="2727375" y="1583150"/>
            <a:ext cx="956400" cy="27579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42" name="Shape 542"/>
          <p:cNvSpPr txBox="1"/>
          <p:nvPr/>
        </p:nvSpPr>
        <p:spPr>
          <a:xfrm>
            <a:off x="3340000" y="38831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543" name="Shape 543"/>
          <p:cNvSpPr txBox="1"/>
          <p:nvPr/>
        </p:nvSpPr>
        <p:spPr>
          <a:xfrm>
            <a:off x="3704300" y="18099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544" name="Shape 544"/>
          <p:cNvSpPr txBox="1"/>
          <p:nvPr/>
        </p:nvSpPr>
        <p:spPr>
          <a:xfrm>
            <a:off x="2669387" y="42747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cxnSp>
        <p:nvCxnSpPr>
          <p:cNvPr id="545" name="Shape 545"/>
          <p:cNvCxnSpPr/>
          <p:nvPr/>
        </p:nvCxnSpPr>
        <p:spPr>
          <a:xfrm>
            <a:off x="4260775" y="286180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46" name="Shape 546"/>
          <p:cNvSpPr txBox="1"/>
          <p:nvPr/>
        </p:nvSpPr>
        <p:spPr>
          <a:xfrm>
            <a:off x="4300100" y="2876050"/>
            <a:ext cx="10632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e.g. 10 5x5x</a:t>
            </a:r>
            <a:r>
              <a:rPr lang="en" sz="1800" b="1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6 </a:t>
            </a: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filters</a:t>
            </a:r>
          </a:p>
        </p:txBody>
      </p:sp>
      <p:sp>
        <p:nvSpPr>
          <p:cNvPr id="547" name="Shape 547"/>
          <p:cNvSpPr/>
          <p:nvPr/>
        </p:nvSpPr>
        <p:spPr>
          <a:xfrm>
            <a:off x="5470575" y="1583150"/>
            <a:ext cx="956400" cy="2757900"/>
          </a:xfrm>
          <a:prstGeom prst="cube">
            <a:avLst>
              <a:gd name="adj" fmla="val 77711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48" name="Shape 548"/>
          <p:cNvCxnSpPr/>
          <p:nvPr/>
        </p:nvCxnSpPr>
        <p:spPr>
          <a:xfrm>
            <a:off x="6851575" y="286180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49" name="Shape 549"/>
          <p:cNvSpPr txBox="1"/>
          <p:nvPr/>
        </p:nvSpPr>
        <p:spPr>
          <a:xfrm>
            <a:off x="6890900" y="287605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</p:txBody>
      </p:sp>
      <p:sp>
        <p:nvSpPr>
          <p:cNvPr id="550" name="Shape 550"/>
          <p:cNvSpPr txBox="1"/>
          <p:nvPr/>
        </p:nvSpPr>
        <p:spPr>
          <a:xfrm>
            <a:off x="8107500" y="2617000"/>
            <a:ext cx="956400" cy="35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….</a:t>
            </a:r>
          </a:p>
        </p:txBody>
      </p:sp>
      <p:sp>
        <p:nvSpPr>
          <p:cNvPr id="551" name="Shape 551"/>
          <p:cNvSpPr txBox="1"/>
          <p:nvPr/>
        </p:nvSpPr>
        <p:spPr>
          <a:xfrm>
            <a:off x="5336387" y="42747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</a:t>
            </a:r>
          </a:p>
        </p:txBody>
      </p:sp>
      <p:sp>
        <p:nvSpPr>
          <p:cNvPr id="552" name="Shape 552"/>
          <p:cNvSpPr txBox="1"/>
          <p:nvPr/>
        </p:nvSpPr>
        <p:spPr>
          <a:xfrm>
            <a:off x="6083200" y="38831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  <p:sp>
        <p:nvSpPr>
          <p:cNvPr id="553" name="Shape 553"/>
          <p:cNvSpPr txBox="1"/>
          <p:nvPr/>
        </p:nvSpPr>
        <p:spPr>
          <a:xfrm>
            <a:off x="6447500" y="18099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3502212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/>
          <p:nvPr/>
        </p:nvSpPr>
        <p:spPr>
          <a:xfrm>
            <a:off x="264125" y="209475"/>
            <a:ext cx="6800818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000" dirty="0"/>
              <a:t>When the Filter doesn’t fit</a:t>
            </a:r>
            <a:r>
              <a:rPr lang="en" sz="3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0" name="Shape 560"/>
              <p:cNvSpPr txBox="1"/>
              <p:nvPr/>
            </p:nvSpPr>
            <p:spPr>
              <a:xfrm>
                <a:off x="264125" y="947175"/>
                <a:ext cx="8748695" cy="370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Our new formula with padding on both sides is:</a:t>
                </a:r>
                <a:endParaRPr lang="en-US" sz="2000" dirty="0"/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000" b="0" i="1" kern="0" dirty="0">
                  <a:solidFill>
                    <a:srgbClr val="000000"/>
                  </a:solidFill>
                  <a:latin typeface="Cambria Math" panose="02040503050406030204" pitchFamily="18" charset="0"/>
                  <a:cs typeface="Arial"/>
                  <a:sym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sSubPr>
                        <m:e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𝑜𝑢𝑡</m:t>
                          </m:r>
                        </m:sub>
                      </m:sSub>
                      <m:r>
                        <a:rPr lang="en-US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=</m:t>
                      </m:r>
                      <m:d>
                        <m:dPr>
                          <m:ctrlP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dPr>
                        <m:e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𝑁</m:t>
                          </m:r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+2</m:t>
                          </m:r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𝑃</m:t>
                          </m:r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−</m:t>
                          </m:r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𝐹</m:t>
                          </m:r>
                        </m:e>
                      </m:d>
                      <m:r>
                        <m:rPr>
                          <m:lit/>
                        </m:rPr>
                        <a:rPr lang="en-US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000" b="0" i="0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stride</m:t>
                      </m:r>
                      <m:r>
                        <a:rPr lang="en-US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+1</m:t>
                      </m:r>
                    </m:oMath>
                  </m:oMathPara>
                </a14:m>
                <a:endParaRPr lang="en" sz="20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" sz="2000" dirty="0"/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" sz="2000" dirty="0"/>
                  <a:t>(the effective image size is 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" sz="20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).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" sz="2000" dirty="0"/>
                  <a:t>This means that the number of strided steps we can take </a:t>
                </a:r>
                <a:r>
                  <a:rPr lang="en-US" sz="2000" dirty="0"/>
                  <a:t>may not be </a:t>
                </a:r>
                <a:r>
                  <a:rPr lang="en" sz="2000" dirty="0"/>
                  <a:t>an integer </a:t>
                </a:r>
                <a:r>
                  <a:rPr lang="en-US" sz="2000" dirty="0"/>
                  <a:t>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" sz="2000" dirty="0"/>
                  <a:t>. 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" sz="2000"/>
                  <a:t>But we can still take the next-smallest integer number of steps. </a:t>
                </a:r>
                <a:br>
                  <a:rPr lang="en" sz="2000" dirty="0"/>
                </a:br>
                <a:r>
                  <a:rPr lang="en" sz="2000" dirty="0"/>
                  <a:t>In practice almost all </a:t>
                </a:r>
                <a:r>
                  <a:rPr lang="en-US" sz="2000" dirty="0"/>
                  <a:t>deep learning </a:t>
                </a:r>
                <a:r>
                  <a:rPr lang="en" sz="2000" dirty="0"/>
                  <a:t>tool</a:t>
                </a:r>
                <a:r>
                  <a:rPr lang="en-US" sz="2000" dirty="0"/>
                  <a:t>kits</a:t>
                </a:r>
                <a:r>
                  <a:rPr lang="en" sz="2000" dirty="0"/>
                  <a:t> </a:t>
                </a:r>
                <a:r>
                  <a:rPr lang="en-US" sz="2000" dirty="0"/>
                  <a:t>simply round down to the nearest integer in this case (disregard the cs231n notes on this point). i.e.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⌊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m:rPr>
                          <m:lit/>
                        </m:rPr>
                        <a:rPr lang="en-US" sz="20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stride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⌋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" sz="2000" dirty="0"/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" sz="20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60" name="Shape 5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125" y="947175"/>
                <a:ext cx="8748695" cy="3705725"/>
              </a:xfrm>
              <a:prstGeom prst="rect">
                <a:avLst/>
              </a:prstGeom>
              <a:blipFill>
                <a:blip r:embed="rId3"/>
                <a:stretch>
                  <a:fillRect l="-697" b="-44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28099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/>
          <p:nvPr/>
        </p:nvSpPr>
        <p:spPr>
          <a:xfrm>
            <a:off x="264125" y="209475"/>
            <a:ext cx="3014699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Examples time:</a:t>
            </a:r>
          </a:p>
        </p:txBody>
      </p:sp>
      <p:sp>
        <p:nvSpPr>
          <p:cNvPr id="560" name="Shape 560"/>
          <p:cNvSpPr txBox="1"/>
          <p:nvPr/>
        </p:nvSpPr>
        <p:spPr>
          <a:xfrm>
            <a:off x="202800" y="1293275"/>
            <a:ext cx="5721299" cy="10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Input volume: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 5x5 filters with stride 1, pad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volume size: ?</a:t>
            </a:r>
          </a:p>
        </p:txBody>
      </p:sp>
      <p:sp>
        <p:nvSpPr>
          <p:cNvPr id="561" name="Shape 561"/>
          <p:cNvSpPr/>
          <p:nvPr/>
        </p:nvSpPr>
        <p:spPr>
          <a:xfrm>
            <a:off x="6564404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62" name="Shape 562"/>
          <p:cNvCxnSpPr/>
          <p:nvPr/>
        </p:nvCxnSpPr>
        <p:spPr>
          <a:xfrm>
            <a:off x="7385371" y="1093509"/>
            <a:ext cx="73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63" name="Shape 563"/>
          <p:cNvSpPr/>
          <p:nvPr/>
        </p:nvSpPr>
        <p:spPr>
          <a:xfrm>
            <a:off x="8287868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52220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Shape 569"/>
          <p:cNvSpPr txBox="1"/>
          <p:nvPr/>
        </p:nvSpPr>
        <p:spPr>
          <a:xfrm>
            <a:off x="264125" y="209475"/>
            <a:ext cx="3014699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Examples time:</a:t>
            </a:r>
          </a:p>
        </p:txBody>
      </p:sp>
      <p:sp>
        <p:nvSpPr>
          <p:cNvPr id="570" name="Shape 570"/>
          <p:cNvSpPr txBox="1"/>
          <p:nvPr/>
        </p:nvSpPr>
        <p:spPr>
          <a:xfrm>
            <a:off x="202800" y="1293275"/>
            <a:ext cx="6557099" cy="10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Input volume: </a:t>
            </a:r>
            <a:r>
              <a:rPr lang="en" sz="2000" b="1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32x32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x3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10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" sz="2000" kern="0" dirty="0">
                <a:solidFill>
                  <a:srgbClr val="FF00FF"/>
                </a:solidFill>
                <a:latin typeface="Arial"/>
                <a:cs typeface="Arial"/>
                <a:sym typeface="Arial"/>
              </a:rPr>
              <a:t>5x5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filters with stride </a:t>
            </a:r>
            <a:r>
              <a:rPr lang="en" sz="2000" kern="0" dirty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1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pad </a:t>
            </a:r>
            <a:r>
              <a:rPr lang="en" sz="2000" kern="0" dirty="0">
                <a:solidFill>
                  <a:srgbClr val="9900FF"/>
                </a:solidFill>
                <a:latin typeface="Arial"/>
                <a:cs typeface="Arial"/>
                <a:sym typeface="Arial"/>
              </a:rPr>
              <a:t>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volume size: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</a:t>
            </a: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32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+2*</a:t>
            </a:r>
            <a:r>
              <a:rPr lang="en" sz="2000" kern="0" dirty="0">
                <a:solidFill>
                  <a:srgbClr val="9900FF"/>
                </a:solidFill>
                <a:latin typeface="Arial"/>
                <a:cs typeface="Arial"/>
                <a:sym typeface="Arial"/>
              </a:rPr>
              <a:t>2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</a:t>
            </a:r>
            <a:r>
              <a:rPr lang="en" sz="2000" kern="0" dirty="0">
                <a:solidFill>
                  <a:srgbClr val="FF00FF"/>
                </a:solidFill>
                <a:latin typeface="Arial"/>
                <a:cs typeface="Arial"/>
                <a:sym typeface="Arial"/>
              </a:rPr>
              <a:t>5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)/</a:t>
            </a:r>
            <a:r>
              <a:rPr lang="en" sz="2000" kern="0" dirty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1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+1 = 32 spatially, so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</a:t>
            </a:r>
            <a:r>
              <a:rPr lang="en" sz="20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10</a:t>
            </a:r>
          </a:p>
        </p:txBody>
      </p:sp>
      <p:sp>
        <p:nvSpPr>
          <p:cNvPr id="571" name="Shape 571"/>
          <p:cNvSpPr/>
          <p:nvPr/>
        </p:nvSpPr>
        <p:spPr>
          <a:xfrm>
            <a:off x="6564404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72" name="Shape 572"/>
          <p:cNvCxnSpPr/>
          <p:nvPr/>
        </p:nvCxnSpPr>
        <p:spPr>
          <a:xfrm>
            <a:off x="7385371" y="1093509"/>
            <a:ext cx="73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73" name="Shape 573"/>
          <p:cNvSpPr/>
          <p:nvPr/>
        </p:nvSpPr>
        <p:spPr>
          <a:xfrm>
            <a:off x="8287868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53352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Shape 579"/>
          <p:cNvSpPr txBox="1"/>
          <p:nvPr/>
        </p:nvSpPr>
        <p:spPr>
          <a:xfrm>
            <a:off x="264125" y="209475"/>
            <a:ext cx="3014699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Examples time:</a:t>
            </a:r>
          </a:p>
        </p:txBody>
      </p:sp>
      <p:sp>
        <p:nvSpPr>
          <p:cNvPr id="580" name="Shape 580"/>
          <p:cNvSpPr txBox="1"/>
          <p:nvPr/>
        </p:nvSpPr>
        <p:spPr>
          <a:xfrm>
            <a:off x="202800" y="1293275"/>
            <a:ext cx="6482700" cy="10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Input volume: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 5x5 filters with stride 1, pad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Number of parameters in this layer?</a:t>
            </a:r>
          </a:p>
        </p:txBody>
      </p:sp>
      <p:sp>
        <p:nvSpPr>
          <p:cNvPr id="581" name="Shape 581"/>
          <p:cNvSpPr/>
          <p:nvPr/>
        </p:nvSpPr>
        <p:spPr>
          <a:xfrm>
            <a:off x="6564404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82" name="Shape 582"/>
          <p:cNvCxnSpPr/>
          <p:nvPr/>
        </p:nvCxnSpPr>
        <p:spPr>
          <a:xfrm>
            <a:off x="7385371" y="1093509"/>
            <a:ext cx="73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83" name="Shape 583"/>
          <p:cNvSpPr/>
          <p:nvPr/>
        </p:nvSpPr>
        <p:spPr>
          <a:xfrm>
            <a:off x="8287868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32557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/>
          <p:nvPr/>
        </p:nvSpPr>
        <p:spPr>
          <a:xfrm>
            <a:off x="264125" y="209475"/>
            <a:ext cx="3014699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Examples time: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202800" y="1293275"/>
            <a:ext cx="8615999" cy="10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Input volume: </a:t>
            </a:r>
            <a:r>
              <a:rPr lang="en" sz="2000" b="1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32x32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x</a:t>
            </a:r>
            <a:r>
              <a:rPr lang="en" sz="2000" b="1" kern="0" dirty="0">
                <a:solidFill>
                  <a:srgbClr val="FF9900"/>
                </a:solidFill>
                <a:latin typeface="Arial"/>
                <a:cs typeface="Arial"/>
                <a:sym typeface="Arial"/>
              </a:rPr>
              <a:t>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10</a:t>
            </a:r>
            <a:r>
              <a:rPr lang="en" sz="2000" kern="0" dirty="0">
                <a:solidFill>
                  <a:srgbClr val="FF00FF"/>
                </a:solidFill>
                <a:latin typeface="Arial"/>
                <a:cs typeface="Arial"/>
                <a:sym typeface="Arial"/>
              </a:rPr>
              <a:t> 5x5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filters with stride 1, pad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Number of parameters in this layer?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each filter has </a:t>
            </a:r>
            <a:r>
              <a:rPr lang="en" sz="2000" kern="0" dirty="0">
                <a:solidFill>
                  <a:srgbClr val="FF00FF"/>
                </a:solidFill>
                <a:latin typeface="Arial"/>
                <a:cs typeface="Arial"/>
                <a:sym typeface="Arial"/>
              </a:rPr>
              <a:t>5*5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*</a:t>
            </a:r>
            <a:r>
              <a:rPr lang="en" sz="2000" kern="0" dirty="0">
                <a:solidFill>
                  <a:srgbClr val="FF9900"/>
                </a:solidFill>
                <a:latin typeface="Arial"/>
                <a:cs typeface="Arial"/>
                <a:sym typeface="Arial"/>
              </a:rPr>
              <a:t>3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+ 1 = </a:t>
            </a:r>
            <a:r>
              <a:rPr lang="en" sz="2000" kern="0" dirty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76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params      </a:t>
            </a:r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(+1 for bias)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=&gt; </a:t>
            </a:r>
            <a:r>
              <a:rPr lang="en" sz="2000" kern="0" dirty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76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*</a:t>
            </a:r>
            <a:r>
              <a:rPr lang="en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10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=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760</a:t>
            </a:r>
          </a:p>
        </p:txBody>
      </p:sp>
      <p:sp>
        <p:nvSpPr>
          <p:cNvPr id="591" name="Shape 591"/>
          <p:cNvSpPr/>
          <p:nvPr/>
        </p:nvSpPr>
        <p:spPr>
          <a:xfrm>
            <a:off x="6564404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92" name="Shape 592"/>
          <p:cNvCxnSpPr/>
          <p:nvPr/>
        </p:nvCxnSpPr>
        <p:spPr>
          <a:xfrm>
            <a:off x="7385371" y="1093509"/>
            <a:ext cx="73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93" name="Shape 593"/>
          <p:cNvSpPr/>
          <p:nvPr/>
        </p:nvSpPr>
        <p:spPr>
          <a:xfrm>
            <a:off x="8287868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03564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Shape 599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12" y="508175"/>
            <a:ext cx="7667625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9760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Shape 605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12" y="508175"/>
            <a:ext cx="7667625" cy="37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Shape 606"/>
          <p:cNvSpPr txBox="1"/>
          <p:nvPr/>
        </p:nvSpPr>
        <p:spPr>
          <a:xfrm>
            <a:off x="4685925" y="90350"/>
            <a:ext cx="4791600" cy="237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Common settings: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K = (powers of 2, e.g. 32, 64, 128, 512)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Tx/>
              <a:buChar char="-"/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F = 3, S = 1, P = 1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Tx/>
              <a:buChar char="-"/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F = 5, S = 1, P = 2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Tx/>
              <a:buChar char="-"/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F = 5, S = 2, P = ? (whatever fits)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Tx/>
              <a:buChar char="-"/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F = 1, S = 1, P = 0</a:t>
            </a:r>
          </a:p>
        </p:txBody>
      </p:sp>
      <p:sp>
        <p:nvSpPr>
          <p:cNvPr id="607" name="Shape 607"/>
          <p:cNvSpPr/>
          <p:nvPr/>
        </p:nvSpPr>
        <p:spPr>
          <a:xfrm>
            <a:off x="1451300" y="1420500"/>
            <a:ext cx="2966099" cy="926999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12010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 txBox="1"/>
          <p:nvPr/>
        </p:nvSpPr>
        <p:spPr>
          <a:xfrm>
            <a:off x="384725" y="187900"/>
            <a:ext cx="8499900" cy="94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(btw, 1x1 convolution layers make perfect sense)</a:t>
            </a:r>
          </a:p>
        </p:txBody>
      </p:sp>
      <p:sp>
        <p:nvSpPr>
          <p:cNvPr id="614" name="Shape 614"/>
          <p:cNvSpPr/>
          <p:nvPr/>
        </p:nvSpPr>
        <p:spPr>
          <a:xfrm>
            <a:off x="518925" y="1099725"/>
            <a:ext cx="1685999" cy="2702700"/>
          </a:xfrm>
          <a:prstGeom prst="cube">
            <a:avLst>
              <a:gd name="adj" fmla="val 41438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5" name="Shape 615"/>
          <p:cNvSpPr txBox="1"/>
          <p:nvPr/>
        </p:nvSpPr>
        <p:spPr>
          <a:xfrm>
            <a:off x="773175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64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1807000" y="33773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2210225" y="1941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cxnSp>
        <p:nvCxnSpPr>
          <p:cNvPr id="618" name="Shape 618"/>
          <p:cNvCxnSpPr/>
          <p:nvPr/>
        </p:nvCxnSpPr>
        <p:spPr>
          <a:xfrm>
            <a:off x="3382025" y="2478375"/>
            <a:ext cx="15566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19" name="Shape 619"/>
          <p:cNvSpPr txBox="1"/>
          <p:nvPr/>
        </p:nvSpPr>
        <p:spPr>
          <a:xfrm>
            <a:off x="3435725" y="1712825"/>
            <a:ext cx="1780500" cy="42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1x1 CONV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32 filters</a:t>
            </a:r>
          </a:p>
        </p:txBody>
      </p:sp>
      <p:sp>
        <p:nvSpPr>
          <p:cNvPr id="620" name="Shape 620"/>
          <p:cNvSpPr/>
          <p:nvPr/>
        </p:nvSpPr>
        <p:spPr>
          <a:xfrm>
            <a:off x="5690700" y="1099725"/>
            <a:ext cx="1149300" cy="2702700"/>
          </a:xfrm>
          <a:prstGeom prst="cube">
            <a:avLst>
              <a:gd name="adj" fmla="val 49731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21" name="Shape 621"/>
          <p:cNvSpPr txBox="1"/>
          <p:nvPr/>
        </p:nvSpPr>
        <p:spPr>
          <a:xfrm>
            <a:off x="5712900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622" name="Shape 622"/>
          <p:cNvSpPr txBox="1"/>
          <p:nvPr/>
        </p:nvSpPr>
        <p:spPr>
          <a:xfrm>
            <a:off x="6670525" y="34535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3" name="Shape 623"/>
          <p:cNvSpPr txBox="1"/>
          <p:nvPr/>
        </p:nvSpPr>
        <p:spPr>
          <a:xfrm>
            <a:off x="7046600" y="2120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4" name="Shape 624"/>
          <p:cNvSpPr txBox="1"/>
          <p:nvPr/>
        </p:nvSpPr>
        <p:spPr>
          <a:xfrm>
            <a:off x="3032825" y="2495825"/>
            <a:ext cx="2854199" cy="60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(each filter has size 1x1x64, and performs a 64-dimensional dot product)</a:t>
            </a:r>
          </a:p>
        </p:txBody>
      </p:sp>
    </p:spTree>
    <p:extLst>
      <p:ext uri="{BB962C8B-B14F-4D97-AF65-F5344CB8AC3E}">
        <p14:creationId xmlns:p14="http://schemas.microsoft.com/office/powerpoint/2010/main" val="15953040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 txBox="1"/>
          <p:nvPr/>
        </p:nvSpPr>
        <p:spPr>
          <a:xfrm>
            <a:off x="384725" y="187900"/>
            <a:ext cx="8499900" cy="94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(btw, 1x1 convolution layers make perfect sense)</a:t>
            </a:r>
          </a:p>
        </p:txBody>
      </p:sp>
      <p:sp>
        <p:nvSpPr>
          <p:cNvPr id="614" name="Shape 614"/>
          <p:cNvSpPr/>
          <p:nvPr/>
        </p:nvSpPr>
        <p:spPr>
          <a:xfrm>
            <a:off x="518925" y="1099725"/>
            <a:ext cx="1685999" cy="2702700"/>
          </a:xfrm>
          <a:prstGeom prst="cube">
            <a:avLst>
              <a:gd name="adj" fmla="val 41438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5" name="Shape 615"/>
          <p:cNvSpPr txBox="1"/>
          <p:nvPr/>
        </p:nvSpPr>
        <p:spPr>
          <a:xfrm>
            <a:off x="773175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64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1807000" y="33773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2210225" y="1941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cxnSp>
        <p:nvCxnSpPr>
          <p:cNvPr id="618" name="Shape 618"/>
          <p:cNvCxnSpPr/>
          <p:nvPr/>
        </p:nvCxnSpPr>
        <p:spPr>
          <a:xfrm>
            <a:off x="3382025" y="2478375"/>
            <a:ext cx="15566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19" name="Shape 619"/>
          <p:cNvSpPr txBox="1"/>
          <p:nvPr/>
        </p:nvSpPr>
        <p:spPr>
          <a:xfrm>
            <a:off x="3435725" y="1712825"/>
            <a:ext cx="1780500" cy="42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1x1 CONV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32 filters</a:t>
            </a:r>
          </a:p>
        </p:txBody>
      </p:sp>
      <p:sp>
        <p:nvSpPr>
          <p:cNvPr id="620" name="Shape 620"/>
          <p:cNvSpPr/>
          <p:nvPr/>
        </p:nvSpPr>
        <p:spPr>
          <a:xfrm>
            <a:off x="5690700" y="1099725"/>
            <a:ext cx="1149300" cy="2702700"/>
          </a:xfrm>
          <a:prstGeom prst="cube">
            <a:avLst>
              <a:gd name="adj" fmla="val 49731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21" name="Shape 621"/>
          <p:cNvSpPr txBox="1"/>
          <p:nvPr/>
        </p:nvSpPr>
        <p:spPr>
          <a:xfrm>
            <a:off x="5712900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622" name="Shape 622"/>
          <p:cNvSpPr txBox="1"/>
          <p:nvPr/>
        </p:nvSpPr>
        <p:spPr>
          <a:xfrm>
            <a:off x="6670525" y="34535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3" name="Shape 623"/>
          <p:cNvSpPr txBox="1"/>
          <p:nvPr/>
        </p:nvSpPr>
        <p:spPr>
          <a:xfrm>
            <a:off x="7046600" y="2120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4" name="Shape 624"/>
          <p:cNvSpPr txBox="1"/>
          <p:nvPr/>
        </p:nvSpPr>
        <p:spPr>
          <a:xfrm>
            <a:off x="3032825" y="2495825"/>
            <a:ext cx="2854199" cy="60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" sz="1800" kern="0" dirty="0">
              <a:solidFill>
                <a:srgbClr val="0000FF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246F17-6883-4C2F-9855-0F1A25B4EEEE}"/>
              </a:ext>
            </a:extLst>
          </p:cNvPr>
          <p:cNvCxnSpPr/>
          <p:nvPr/>
        </p:nvCxnSpPr>
        <p:spPr>
          <a:xfrm>
            <a:off x="921124" y="2495825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CD5456-6E2F-468F-8E11-FB50E6D3FAD1}"/>
              </a:ext>
            </a:extLst>
          </p:cNvPr>
          <p:cNvCxnSpPr>
            <a:cxnSpLocks/>
          </p:cNvCxnSpPr>
          <p:nvPr/>
        </p:nvCxnSpPr>
        <p:spPr>
          <a:xfrm>
            <a:off x="5954124" y="2457464"/>
            <a:ext cx="522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ABCEA7-9FE4-4F50-BECC-9F5E761AA2EA}"/>
                  </a:ext>
                </a:extLst>
              </p:cNvPr>
              <p:cNvSpPr txBox="1"/>
              <p:nvPr/>
            </p:nvSpPr>
            <p:spPr>
              <a:xfrm>
                <a:off x="718454" y="2538415"/>
                <a:ext cx="15290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Input “fiber”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𝒊𝒏</m:t>
                        </m:r>
                      </m:sub>
                    </m:sSub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ABCEA7-9FE4-4F50-BECC-9F5E761AA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54" y="2538415"/>
                <a:ext cx="1529008" cy="523220"/>
              </a:xfrm>
              <a:prstGeom prst="rect">
                <a:avLst/>
              </a:prstGeom>
              <a:blipFill>
                <a:blip r:embed="rId3"/>
                <a:stretch>
                  <a:fillRect l="-1195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8E5BF1-DCE2-4469-9B5D-DFC8B5DFE6A7}"/>
                  </a:ext>
                </a:extLst>
              </p:cNvPr>
              <p:cNvSpPr txBox="1"/>
              <p:nvPr/>
            </p:nvSpPr>
            <p:spPr>
              <a:xfrm>
                <a:off x="5693650" y="2503661"/>
                <a:ext cx="1759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Output “fiber”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𝒐𝒖𝒕</m:t>
                        </m:r>
                      </m:sub>
                    </m:sSub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8E5BF1-DCE2-4469-9B5D-DFC8B5DFE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650" y="2503661"/>
                <a:ext cx="1759841" cy="523220"/>
              </a:xfrm>
              <a:prstGeom prst="rect">
                <a:avLst/>
              </a:prstGeom>
              <a:blipFill>
                <a:blip r:embed="rId4"/>
                <a:stretch>
                  <a:fillRect l="-103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4839B26-05FA-4716-B953-270EC73F0045}"/>
                  </a:ext>
                </a:extLst>
              </p:cNvPr>
              <p:cNvSpPr txBox="1"/>
              <p:nvPr/>
            </p:nvSpPr>
            <p:spPr>
              <a:xfrm>
                <a:off x="3280453" y="2650507"/>
                <a:ext cx="2071593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br>
                  <a:rPr lang="en-US" sz="1600" dirty="0">
                    <a:solidFill>
                      <a:srgbClr val="C00000"/>
                    </a:solidFill>
                  </a:rPr>
                </a:br>
                <a:r>
                  <a:rPr lang="en-US" sz="1600" dirty="0">
                    <a:solidFill>
                      <a:srgbClr val="C00000"/>
                    </a:solidFill>
                  </a:rPr>
                  <a:t> is 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32×64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matrix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4839B26-05FA-4716-B953-270EC73F0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0453" y="2650507"/>
                <a:ext cx="2071593" cy="800219"/>
              </a:xfrm>
              <a:prstGeom prst="rect">
                <a:avLst/>
              </a:prstGeom>
              <a:blipFill>
                <a:blip r:embed="rId5"/>
                <a:stretch>
                  <a:fillRect t="-2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84167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 txBox="1"/>
          <p:nvPr/>
        </p:nvSpPr>
        <p:spPr>
          <a:xfrm>
            <a:off x="384725" y="187900"/>
            <a:ext cx="8499900" cy="94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Aside: convolution via matrix multiply: im2col</a:t>
            </a:r>
            <a:endParaRPr lang="en" sz="2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4" name="Shape 614"/>
          <p:cNvSpPr/>
          <p:nvPr/>
        </p:nvSpPr>
        <p:spPr>
          <a:xfrm>
            <a:off x="518925" y="1099725"/>
            <a:ext cx="1685999" cy="2702700"/>
          </a:xfrm>
          <a:prstGeom prst="cube">
            <a:avLst>
              <a:gd name="adj" fmla="val 41438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5" name="Shape 615"/>
          <p:cNvSpPr txBox="1"/>
          <p:nvPr/>
        </p:nvSpPr>
        <p:spPr>
          <a:xfrm>
            <a:off x="773175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64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1807000" y="33773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2210225" y="1941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cxnSp>
        <p:nvCxnSpPr>
          <p:cNvPr id="618" name="Shape 618"/>
          <p:cNvCxnSpPr/>
          <p:nvPr/>
        </p:nvCxnSpPr>
        <p:spPr>
          <a:xfrm>
            <a:off x="3382025" y="2478375"/>
            <a:ext cx="15566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19" name="Shape 619"/>
          <p:cNvSpPr txBox="1"/>
          <p:nvPr/>
        </p:nvSpPr>
        <p:spPr>
          <a:xfrm>
            <a:off x="3435725" y="1712825"/>
            <a:ext cx="1780500" cy="42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1x1 CONV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32 filters</a:t>
            </a:r>
          </a:p>
        </p:txBody>
      </p:sp>
      <p:sp>
        <p:nvSpPr>
          <p:cNvPr id="620" name="Shape 620"/>
          <p:cNvSpPr/>
          <p:nvPr/>
        </p:nvSpPr>
        <p:spPr>
          <a:xfrm>
            <a:off x="5690700" y="1099725"/>
            <a:ext cx="1149300" cy="2702700"/>
          </a:xfrm>
          <a:prstGeom prst="cube">
            <a:avLst>
              <a:gd name="adj" fmla="val 49731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21" name="Shape 621"/>
          <p:cNvSpPr txBox="1"/>
          <p:nvPr/>
        </p:nvSpPr>
        <p:spPr>
          <a:xfrm>
            <a:off x="5712900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622" name="Shape 622"/>
          <p:cNvSpPr txBox="1"/>
          <p:nvPr/>
        </p:nvSpPr>
        <p:spPr>
          <a:xfrm>
            <a:off x="6670525" y="34535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3" name="Shape 623"/>
          <p:cNvSpPr txBox="1"/>
          <p:nvPr/>
        </p:nvSpPr>
        <p:spPr>
          <a:xfrm>
            <a:off x="7046600" y="2120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4" name="Shape 624"/>
          <p:cNvSpPr txBox="1"/>
          <p:nvPr/>
        </p:nvSpPr>
        <p:spPr>
          <a:xfrm>
            <a:off x="3032825" y="2495825"/>
            <a:ext cx="2854199" cy="60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" sz="1800" kern="0" dirty="0">
              <a:solidFill>
                <a:srgbClr val="0000FF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246F17-6883-4C2F-9855-0F1A25B4EEEE}"/>
              </a:ext>
            </a:extLst>
          </p:cNvPr>
          <p:cNvCxnSpPr/>
          <p:nvPr/>
        </p:nvCxnSpPr>
        <p:spPr>
          <a:xfrm>
            <a:off x="921124" y="2495825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CD5456-6E2F-468F-8E11-FB50E6D3FAD1}"/>
              </a:ext>
            </a:extLst>
          </p:cNvPr>
          <p:cNvCxnSpPr>
            <a:cxnSpLocks/>
          </p:cNvCxnSpPr>
          <p:nvPr/>
        </p:nvCxnSpPr>
        <p:spPr>
          <a:xfrm>
            <a:off x="5954124" y="2457464"/>
            <a:ext cx="522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8E5BF1-DCE2-4469-9B5D-DFC8B5DFE6A7}"/>
                  </a:ext>
                </a:extLst>
              </p:cNvPr>
              <p:cNvSpPr txBox="1"/>
              <p:nvPr/>
            </p:nvSpPr>
            <p:spPr>
              <a:xfrm>
                <a:off x="5693650" y="2503661"/>
                <a:ext cx="1759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Output “fiber”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𝒐𝒖𝒕</m:t>
                        </m:r>
                      </m:sub>
                    </m:sSub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8E5BF1-DCE2-4469-9B5D-DFC8B5DFE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650" y="2503661"/>
                <a:ext cx="1759841" cy="523220"/>
              </a:xfrm>
              <a:prstGeom prst="rect">
                <a:avLst/>
              </a:prstGeom>
              <a:blipFill>
                <a:blip r:embed="rId4"/>
                <a:stretch>
                  <a:fillRect l="-103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4839B26-05FA-4716-B953-270EC73F0045}"/>
                  </a:ext>
                </a:extLst>
              </p:cNvPr>
              <p:cNvSpPr txBox="1"/>
              <p:nvPr/>
            </p:nvSpPr>
            <p:spPr>
              <a:xfrm>
                <a:off x="3137100" y="2613306"/>
                <a:ext cx="2449325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br>
                  <a:rPr lang="en-US" sz="1600" dirty="0">
                    <a:solidFill>
                      <a:srgbClr val="C00000"/>
                    </a:solidFill>
                  </a:rPr>
                </a:br>
                <a:r>
                  <a:rPr lang="en-US" sz="1600" dirty="0">
                    <a:solidFill>
                      <a:srgbClr val="C00000"/>
                    </a:solidFill>
                  </a:rPr>
                  <a:t> is 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32×(64×9)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matrix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4839B26-05FA-4716-B953-270EC73F0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100" y="2613306"/>
                <a:ext cx="2449325" cy="800219"/>
              </a:xfrm>
              <a:prstGeom prst="rect">
                <a:avLst/>
              </a:prstGeom>
              <a:blipFill>
                <a:blip r:embed="rId5"/>
                <a:stretch>
                  <a:fillRect l="-249" t="-2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055FF43-9295-44F1-B0AE-3B8F0853EA64}"/>
              </a:ext>
            </a:extLst>
          </p:cNvPr>
          <p:cNvCxnSpPr/>
          <p:nvPr/>
        </p:nvCxnSpPr>
        <p:spPr>
          <a:xfrm>
            <a:off x="773175" y="2588559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7B64924-0980-4387-8F32-C9F871BE62A6}"/>
              </a:ext>
            </a:extLst>
          </p:cNvPr>
          <p:cNvCxnSpPr/>
          <p:nvPr/>
        </p:nvCxnSpPr>
        <p:spPr>
          <a:xfrm>
            <a:off x="1113865" y="2392731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5E1A7B-BD3A-4E82-A597-49069BA1D810}"/>
              </a:ext>
            </a:extLst>
          </p:cNvPr>
          <p:cNvCxnSpPr/>
          <p:nvPr/>
        </p:nvCxnSpPr>
        <p:spPr>
          <a:xfrm>
            <a:off x="921124" y="2762525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D8C39D-4EFC-41A1-B8FD-37349A8A10FD}"/>
              </a:ext>
            </a:extLst>
          </p:cNvPr>
          <p:cNvCxnSpPr/>
          <p:nvPr/>
        </p:nvCxnSpPr>
        <p:spPr>
          <a:xfrm>
            <a:off x="773175" y="2855259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D59DCA5-EC73-4593-B209-D96DE63F0B72}"/>
              </a:ext>
            </a:extLst>
          </p:cNvPr>
          <p:cNvCxnSpPr/>
          <p:nvPr/>
        </p:nvCxnSpPr>
        <p:spPr>
          <a:xfrm>
            <a:off x="1113865" y="2659431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BB62729-7392-4B04-B56F-FF5F5E77735C}"/>
              </a:ext>
            </a:extLst>
          </p:cNvPr>
          <p:cNvCxnSpPr/>
          <p:nvPr/>
        </p:nvCxnSpPr>
        <p:spPr>
          <a:xfrm>
            <a:off x="921124" y="2202061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8F96BF0-4932-4CA3-BBCF-081CFB41DB3D}"/>
              </a:ext>
            </a:extLst>
          </p:cNvPr>
          <p:cNvCxnSpPr/>
          <p:nvPr/>
        </p:nvCxnSpPr>
        <p:spPr>
          <a:xfrm>
            <a:off x="773175" y="2294795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DED3A93-80F2-4112-A565-3C6CA1980100}"/>
              </a:ext>
            </a:extLst>
          </p:cNvPr>
          <p:cNvCxnSpPr/>
          <p:nvPr/>
        </p:nvCxnSpPr>
        <p:spPr>
          <a:xfrm>
            <a:off x="1113865" y="2098967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C7484AF-B229-4E29-913D-ED4641F08D37}"/>
                  </a:ext>
                </a:extLst>
              </p:cNvPr>
              <p:cNvSpPr txBox="1"/>
              <p:nvPr/>
            </p:nvSpPr>
            <p:spPr>
              <a:xfrm>
                <a:off x="686093" y="3013416"/>
                <a:ext cx="2325701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𝒊𝒏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C00000"/>
                    </a:solidFill>
                  </a:rPr>
                  <a:t> = concatenation</a:t>
                </a:r>
                <a:br>
                  <a:rPr lang="en-US" b="1" dirty="0">
                    <a:solidFill>
                      <a:srgbClr val="C00000"/>
                    </a:solidFill>
                  </a:rPr>
                </a:br>
                <a:r>
                  <a:rPr lang="en-US" b="1" dirty="0">
                    <a:solidFill>
                      <a:srgbClr val="C00000"/>
                    </a:solidFill>
                  </a:rPr>
                  <a:t>of 3x3 array of fibers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C7484AF-B229-4E29-913D-ED4641F08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93" y="3013416"/>
                <a:ext cx="2325701" cy="738664"/>
              </a:xfrm>
              <a:prstGeom prst="rect">
                <a:avLst/>
              </a:prstGeom>
              <a:blipFill>
                <a:blip r:embed="rId6"/>
                <a:stretch>
                  <a:fillRect l="-787" t="-826" r="-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50954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F298-9712-4207-999A-FD34CB67C05F}" type="slidenum">
              <a:rPr>
                <a:solidFill>
                  <a:prstClr val="black"/>
                </a:solidFill>
              </a:rPr>
              <a:pPr/>
              <a:t>63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83075" y="954774"/>
            <a:ext cx="5455890" cy="1194090"/>
          </a:xfrm>
          <a:prstGeom prst="rect">
            <a:avLst/>
          </a:prstGeom>
          <a:noFill/>
          <a:ln>
            <a:noFill/>
          </a:ln>
        </p:spPr>
        <p:txBody>
          <a:bodyPr vert="horz" wrap="none" lIns="72821" tIns="36408" rIns="72821" bIns="36408" compatLnSpc="0">
            <a:spAutoFit/>
          </a:bodyPr>
          <a:lstStyle/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Let us assume filter is an “eye” detector.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endParaRPr lang="en-US" sz="1900" dirty="0">
              <a:solidFill>
                <a:prstClr val="black"/>
              </a:solidFill>
              <a:latin typeface="FreeSans" pitchFamily="34"/>
              <a:ea typeface="DejaVu Sans" pitchFamily="2"/>
              <a:cs typeface="DejaVu Sans" pitchFamily="2"/>
            </a:endParaRP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Q.: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how can we make the detection robust to the 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exact location of the eye?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4457" y="57805"/>
            <a:ext cx="5377977" cy="590720"/>
          </a:xfrm>
          <a:prstGeom prst="rect">
            <a:avLst/>
          </a:prstGeom>
          <a:noFill/>
          <a:ln>
            <a:noFill/>
          </a:ln>
        </p:spPr>
        <p:txBody>
          <a:bodyPr vert="horz" wrap="square" lIns="72821" tIns="36408" rIns="72821" bIns="36408" compatLnSpc="0">
            <a:spAutoFit/>
          </a:bodyPr>
          <a:lstStyle/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Pooling Layer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800" y="573159"/>
            <a:ext cx="3331030" cy="4520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852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628779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2B616-9D93-4C38-81B1-6F8259D5B50E}" type="slidenum">
              <a:rPr>
                <a:solidFill>
                  <a:prstClr val="black"/>
                </a:solidFill>
              </a:rPr>
              <a:pPr/>
              <a:t>64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83074" y="954774"/>
            <a:ext cx="4422274" cy="1194090"/>
          </a:xfrm>
          <a:prstGeom prst="rect">
            <a:avLst/>
          </a:prstGeom>
          <a:noFill/>
          <a:ln>
            <a:noFill/>
          </a:ln>
        </p:spPr>
        <p:txBody>
          <a:bodyPr vert="horz" wrap="none" lIns="72821" tIns="36408" rIns="72821" bIns="36408" compatLnSpc="0">
            <a:spAutoFit/>
          </a:bodyPr>
          <a:lstStyle/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By “</a:t>
            </a:r>
            <a:r>
              <a:rPr lang="en-US" sz="190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pooling</a:t>
            </a: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” (e.g., taking max) filter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responses at different locations we gain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robustness to the exact spatial location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of features.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1314" y="603193"/>
            <a:ext cx="5123543" cy="4520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5" name="TextBox 4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852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/>
          <p:cNvSpPr txBox="1"/>
          <p:nvPr/>
        </p:nvSpPr>
        <p:spPr>
          <a:xfrm>
            <a:off x="515257" y="57805"/>
            <a:ext cx="5327505" cy="590720"/>
          </a:xfrm>
          <a:prstGeom prst="rect">
            <a:avLst/>
          </a:prstGeom>
          <a:noFill/>
          <a:ln>
            <a:noFill/>
          </a:ln>
        </p:spPr>
        <p:txBody>
          <a:bodyPr vert="horz" wrap="square" lIns="72821" tIns="36408" rIns="72821" bIns="36408" compatLnSpc="0">
            <a:spAutoFit/>
          </a:bodyPr>
          <a:lstStyle/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Pooling Layer</a:t>
            </a:r>
          </a:p>
        </p:txBody>
      </p:sp>
    </p:spTree>
    <p:extLst>
      <p:ext uri="{BB962C8B-B14F-4D97-AF65-F5344CB8AC3E}">
        <p14:creationId xmlns:p14="http://schemas.microsoft.com/office/powerpoint/2010/main" val="15377137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Shape 749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5950" y="1356125"/>
            <a:ext cx="3996924" cy="315709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Shape 750"/>
          <p:cNvSpPr txBox="1"/>
          <p:nvPr/>
        </p:nvSpPr>
        <p:spPr>
          <a:xfrm>
            <a:off x="222200" y="36325"/>
            <a:ext cx="8810699" cy="1247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 dirty="0">
                <a:solidFill>
                  <a:srgbClr val="2D2D8A"/>
                </a:solidFill>
                <a:latin typeface="Arial"/>
                <a:cs typeface="Arial"/>
                <a:sym typeface="Arial"/>
              </a:rPr>
              <a:t>Pooling layer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</a:pP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makes the representations smaller and more manageable 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</a:pP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operates over each activation map independently: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94535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6" name="Shape 756"/>
          <p:cNvGraphicFramePr/>
          <p:nvPr/>
        </p:nvGraphicFramePr>
        <p:xfrm>
          <a:off x="952500" y="1409700"/>
          <a:ext cx="2423500" cy="24235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2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4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5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6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7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8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3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2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0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2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3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4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57" name="Shape 757"/>
          <p:cNvSpPr txBox="1"/>
          <p:nvPr/>
        </p:nvSpPr>
        <p:spPr>
          <a:xfrm>
            <a:off x="931850" y="900125"/>
            <a:ext cx="2617199" cy="56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Single depth slice</a:t>
            </a:r>
          </a:p>
        </p:txBody>
      </p:sp>
      <p:cxnSp>
        <p:nvCxnSpPr>
          <p:cNvPr id="758" name="Shape 758"/>
          <p:cNvCxnSpPr/>
          <p:nvPr/>
        </p:nvCxnSpPr>
        <p:spPr>
          <a:xfrm rot="10800000">
            <a:off x="642925" y="1439450"/>
            <a:ext cx="0" cy="2363999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59" name="Shape 759"/>
          <p:cNvSpPr txBox="1"/>
          <p:nvPr/>
        </p:nvSpPr>
        <p:spPr>
          <a:xfrm>
            <a:off x="277525" y="1563825"/>
            <a:ext cx="389699" cy="4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x</a:t>
            </a:r>
          </a:p>
        </p:txBody>
      </p:sp>
      <p:cxnSp>
        <p:nvCxnSpPr>
          <p:cNvPr id="760" name="Shape 760"/>
          <p:cNvCxnSpPr/>
          <p:nvPr/>
        </p:nvCxnSpPr>
        <p:spPr>
          <a:xfrm>
            <a:off x="926000" y="4150675"/>
            <a:ext cx="24765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61" name="Shape 761"/>
          <p:cNvSpPr txBox="1"/>
          <p:nvPr/>
        </p:nvSpPr>
        <p:spPr>
          <a:xfrm>
            <a:off x="2878275" y="4081025"/>
            <a:ext cx="389699" cy="366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</a:t>
            </a:r>
          </a:p>
        </p:txBody>
      </p:sp>
      <p:cxnSp>
        <p:nvCxnSpPr>
          <p:cNvPr id="762" name="Shape 762"/>
          <p:cNvCxnSpPr/>
          <p:nvPr/>
        </p:nvCxnSpPr>
        <p:spPr>
          <a:xfrm>
            <a:off x="3753700" y="2621450"/>
            <a:ext cx="20328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63" name="Shape 763"/>
          <p:cNvSpPr txBox="1"/>
          <p:nvPr/>
        </p:nvSpPr>
        <p:spPr>
          <a:xfrm>
            <a:off x="3661275" y="1788525"/>
            <a:ext cx="2675700" cy="72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max pool with 2x2 filters and stride 2</a:t>
            </a:r>
          </a:p>
        </p:txBody>
      </p:sp>
      <p:graphicFrame>
        <p:nvGraphicFramePr>
          <p:cNvPr id="764" name="Shape 764"/>
          <p:cNvGraphicFramePr/>
          <p:nvPr/>
        </p:nvGraphicFramePr>
        <p:xfrm>
          <a:off x="6622250" y="1976625"/>
          <a:ext cx="1211750" cy="12117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6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8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3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4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65" name="Shape 765"/>
          <p:cNvSpPr txBox="1"/>
          <p:nvPr/>
        </p:nvSpPr>
        <p:spPr>
          <a:xfrm>
            <a:off x="542697" y="47475"/>
            <a:ext cx="6643128" cy="66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 dirty="0">
                <a:solidFill>
                  <a:srgbClr val="2D2D8A"/>
                </a:solidFill>
                <a:latin typeface="Arial"/>
                <a:cs typeface="Arial"/>
                <a:sym typeface="Arial"/>
              </a:rPr>
              <a:t>MAX POOLING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3000" kern="0" dirty="0">
              <a:solidFill>
                <a:srgbClr val="2D2D8A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62797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B3D32-07CC-4667-AF02-88906F5B18CD}" type="slidenum">
              <a:rPr>
                <a:solidFill>
                  <a:prstClr val="black"/>
                </a:solidFill>
              </a:rPr>
              <a:pPr/>
              <a:t>67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1658880" y="1088767"/>
            <a:ext cx="3939840" cy="124429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28" tIns="36412" rIns="72828" bIns="36412" anchor="ctr" anchorCtr="0" compatLnSpc="0"/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800" y="82054"/>
            <a:ext cx="6298336" cy="590728"/>
          </a:xfrm>
          <a:prstGeom prst="rect">
            <a:avLst/>
          </a:prstGeom>
          <a:noFill/>
          <a:ln>
            <a:noFill/>
          </a:ln>
        </p:spPr>
        <p:txBody>
          <a:bodyPr vert="horz" wrap="square" lIns="72828" tIns="36412" rIns="72828" bIns="36412" compatLnSpc="0">
            <a:spAutoFit/>
          </a:bodyPr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 err="1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ConvNets</a:t>
            </a: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: Typical Stage</a:t>
            </a:r>
          </a:p>
        </p:txBody>
      </p:sp>
      <p:sp>
        <p:nvSpPr>
          <p:cNvPr id="4" name="Straight Connector 3"/>
          <p:cNvSpPr/>
          <p:nvPr/>
        </p:nvSpPr>
        <p:spPr>
          <a:xfrm>
            <a:off x="1311102" y="1685180"/>
            <a:ext cx="622080" cy="0"/>
          </a:xfrm>
          <a:prstGeom prst="line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  <p:txBody>
          <a:bodyPr vert="horz" wrap="none" lIns="87391" tIns="50979" rIns="87391" bIns="50979" anchor="ctr" anchorCtr="1" compatLnSpc="0"/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933182" y="1300637"/>
            <a:ext cx="1451520" cy="7776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36720">
            <a:solidFill>
              <a:srgbClr val="000000"/>
            </a:solidFill>
            <a:prstDash val="solid"/>
          </a:ln>
        </p:spPr>
        <p:txBody>
          <a:bodyPr vert="horz" wrap="none" lIns="87391" tIns="50979" rIns="87391" bIns="50979" anchor="ctr" anchorCtr="0" compatLnSpc="0"/>
          <a:lstStyle/>
          <a:p>
            <a:pPr algn="ctr"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b="1">
                <a:solidFill>
                  <a:prstClr val="black"/>
                </a:solidFill>
                <a:latin typeface="Arial" pitchFamily="18"/>
                <a:ea typeface="DejaVu Sans" pitchFamily="2"/>
                <a:cs typeface="DejaVu Sans" pitchFamily="2"/>
              </a:rPr>
              <a:t>Convol.</a:t>
            </a:r>
          </a:p>
        </p:txBody>
      </p:sp>
      <p:sp>
        <p:nvSpPr>
          <p:cNvPr id="6" name="Straight Connector 5"/>
          <p:cNvSpPr/>
          <p:nvPr/>
        </p:nvSpPr>
        <p:spPr>
          <a:xfrm>
            <a:off x="3335719" y="1685670"/>
            <a:ext cx="622080" cy="0"/>
          </a:xfrm>
          <a:prstGeom prst="line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  <p:txBody>
          <a:bodyPr vert="horz" wrap="none" lIns="87391" tIns="50979" rIns="87391" bIns="50979" anchor="ctr" anchorCtr="1" compatLnSpc="0"/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957799" y="1301126"/>
            <a:ext cx="1451520" cy="7776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36720">
            <a:solidFill>
              <a:srgbClr val="000000"/>
            </a:solidFill>
            <a:custDash>
              <a:ds d="0" sp="0"/>
            </a:custDash>
          </a:ln>
        </p:spPr>
        <p:txBody>
          <a:bodyPr vert="horz" wrap="none" lIns="87391" tIns="50979" rIns="87391" bIns="50979" anchor="ctr" anchorCtr="0" compatLnSpc="0"/>
          <a:lstStyle/>
          <a:p>
            <a:pPr algn="ctr"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b="1">
                <a:solidFill>
                  <a:prstClr val="black"/>
                </a:solidFill>
                <a:latin typeface="Arial" pitchFamily="18"/>
                <a:ea typeface="DejaVu Sans" pitchFamily="2"/>
                <a:cs typeface="DejaVu Sans" pitchFamily="2"/>
              </a:rPr>
              <a:t>Pooling</a:t>
            </a:r>
          </a:p>
        </p:txBody>
      </p:sp>
      <p:sp>
        <p:nvSpPr>
          <p:cNvPr id="8" name="Straight Connector 7"/>
          <p:cNvSpPr/>
          <p:nvPr/>
        </p:nvSpPr>
        <p:spPr>
          <a:xfrm>
            <a:off x="5393333" y="1685670"/>
            <a:ext cx="622079" cy="0"/>
          </a:xfrm>
          <a:prstGeom prst="line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  <p:txBody>
          <a:bodyPr vert="horz" wrap="none" lIns="87391" tIns="50979" rIns="87391" bIns="50979" anchor="ctr" anchorCtr="1" compatLnSpc="0"/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58889" y="695636"/>
            <a:ext cx="3159570" cy="486469"/>
          </a:xfrm>
          <a:prstGeom prst="rect">
            <a:avLst/>
          </a:prstGeom>
          <a:noFill/>
          <a:ln>
            <a:noFill/>
          </a:ln>
        </p:spPr>
        <p:txBody>
          <a:bodyPr vert="horz" wrap="none" lIns="72828" tIns="36412" rIns="72828" bIns="36412" compatLnSpc="0">
            <a:spAutoFit/>
          </a:bodyPr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b="1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One stage (zoom)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834" y="2357552"/>
            <a:ext cx="8106632" cy="27996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-202462" y="4624460"/>
            <a:ext cx="1982166" cy="403905"/>
          </a:xfrm>
          <a:prstGeom prst="rect">
            <a:avLst/>
          </a:prstGeom>
          <a:noFill/>
          <a:ln>
            <a:noFill/>
          </a:ln>
        </p:spPr>
        <p:txBody>
          <a:bodyPr vert="horz" wrap="none" lIns="72828" tIns="36412" rIns="72828" bIns="36412" compatLnSpc="0"/>
          <a:lstStyle/>
          <a:p>
            <a:pPr algn="ctr"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courtesy of</a:t>
            </a:r>
          </a:p>
          <a:p>
            <a:pPr algn="ctr"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 K. Kavukcuoglu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13" name="TextBox 12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924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316088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71" name="Shape 1071"/>
              <p:cNvSpPr txBox="1"/>
              <p:nvPr/>
            </p:nvSpPr>
            <p:spPr>
              <a:xfrm>
                <a:off x="464950" y="665018"/>
                <a:ext cx="8446199" cy="35401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" sz="18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Con</a:t>
                </a:r>
                <a:r>
                  <a:rPr lang="en-US" sz="1800" kern="0" dirty="0" err="1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volution</a:t>
                </a:r>
                <a:r>
                  <a:rPr lang="en-US" sz="18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 layers represent local, shift-invariant operations on data blocks.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Layer activations commonly organized into 4D blocks, NCHW or NHWC.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Convolutiona</a:t>
                </a:r>
                <a:r>
                  <a:rPr lang="en-US" sz="1800" dirty="0"/>
                  <a:t>l filters are also usually 4D arrays, 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endParaRPr lang="en" sz="18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" sz="1800" dirty="0"/>
                  <a:t>C</a:t>
                </a:r>
                <a:r>
                  <a:rPr lang="en-US" sz="1800" dirty="0" err="1"/>
                  <a:t>onvnets</a:t>
                </a:r>
                <a:r>
                  <a:rPr lang="en-US" sz="1800" dirty="0"/>
                  <a:t> typically follow conv layers with </a:t>
                </a:r>
                <a:r>
                  <a:rPr lang="en-US" sz="1800" dirty="0" err="1"/>
                  <a:t>ReLU</a:t>
                </a:r>
                <a:r>
                  <a:rPr lang="en-US" sz="1800" dirty="0"/>
                  <a:t> non-linearities.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Spatial resolution decreases through the network, while number of channels increases.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Pooling layers or </a:t>
                </a:r>
                <a:r>
                  <a:rPr lang="en-US" sz="1800" dirty="0" err="1"/>
                  <a:t>strided</a:t>
                </a:r>
                <a:r>
                  <a:rPr lang="en-US" sz="1800" dirty="0"/>
                  <a:t> convolutions reduce the spatial resolution in steps.  </a:t>
                </a:r>
                <a:endParaRPr lang="en" sz="18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071" name="Shape 10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50" y="665018"/>
                <a:ext cx="8446199" cy="3540106"/>
              </a:xfrm>
              <a:prstGeom prst="rect">
                <a:avLst/>
              </a:prstGeom>
              <a:blipFill>
                <a:blip r:embed="rId3"/>
                <a:stretch>
                  <a:fillRect l="-4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hape 133">
            <a:extLst>
              <a:ext uri="{FF2B5EF4-FFF2-40B4-BE49-F238E27FC236}">
                <a16:creationId xmlns:a16="http://schemas.microsoft.com/office/drawing/2014/main" id="{ADA90414-6A24-48B0-ABD8-8F806DEE3E84}"/>
              </a:ext>
            </a:extLst>
          </p:cNvPr>
          <p:cNvSpPr txBox="1">
            <a:spLocks/>
          </p:cNvSpPr>
          <p:nvPr/>
        </p:nvSpPr>
        <p:spPr>
          <a:xfrm>
            <a:off x="464950" y="0"/>
            <a:ext cx="867905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3600" dirty="0">
                <a:solidFill>
                  <a:srgbClr val="2D2D8A"/>
                </a:solidFill>
              </a:rPr>
              <a:t>Convnets Summary</a:t>
            </a:r>
          </a:p>
        </p:txBody>
      </p:sp>
    </p:spTree>
    <p:extLst>
      <p:ext uri="{BB962C8B-B14F-4D97-AF65-F5344CB8AC3E}">
        <p14:creationId xmlns:p14="http://schemas.microsoft.com/office/powerpoint/2010/main" val="2154449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3695</TotalTime>
  <Words>3832</Words>
  <Application>Microsoft Office PowerPoint</Application>
  <PresentationFormat>On-screen Show (16:9)</PresentationFormat>
  <Paragraphs>2146</Paragraphs>
  <Slides>68</Slides>
  <Notes>67</Notes>
  <HiddenSlides>26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8" baseType="lpstr">
      <vt:lpstr>Nice</vt:lpstr>
      <vt:lpstr>Cambria Math</vt:lpstr>
      <vt:lpstr>Times</vt:lpstr>
      <vt:lpstr>Futura Bk BT</vt:lpstr>
      <vt:lpstr>Helvetica Neue</vt:lpstr>
      <vt:lpstr>Calibri</vt:lpstr>
      <vt:lpstr>Arial</vt:lpstr>
      <vt:lpstr>FreeSans</vt:lpstr>
      <vt:lpstr>Simple Light</vt:lpstr>
      <vt:lpstr>Equation</vt:lpstr>
      <vt:lpstr>This time: Neural Networks for Visual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Linear filters: examples</vt:lpstr>
      <vt:lpstr>Practice with linear filters</vt:lpstr>
      <vt:lpstr>Practice with linear filters</vt:lpstr>
      <vt:lpstr>Practice with linear filters</vt:lpstr>
      <vt:lpstr>Practice with linear filters</vt:lpstr>
      <vt:lpstr>Impulse response</vt:lpstr>
      <vt:lpstr>Impulse response</vt:lpstr>
      <vt:lpstr>Can you match the texture to the response?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“Tensors” again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Designing, Visualizing and Understanding  Deep Neural Networks</dc:title>
  <dc:creator>John Canny</dc:creator>
  <cp:lastModifiedBy>Ladislau Boloni</cp:lastModifiedBy>
  <cp:revision>388</cp:revision>
  <dcterms:modified xsi:type="dcterms:W3CDTF">2020-12-01T15:08:08Z</dcterms:modified>
</cp:coreProperties>
</file>