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2" r:id="rId2"/>
    <p:sldId id="283" r:id="rId3"/>
    <p:sldId id="284" r:id="rId4"/>
    <p:sldId id="285" r:id="rId5"/>
    <p:sldId id="296" r:id="rId6"/>
    <p:sldId id="286" r:id="rId7"/>
    <p:sldId id="287" r:id="rId8"/>
    <p:sldId id="288" r:id="rId9"/>
    <p:sldId id="289" r:id="rId10"/>
    <p:sldId id="290" r:id="rId11"/>
    <p:sldId id="295" r:id="rId12"/>
    <p:sldId id="291" r:id="rId13"/>
    <p:sldId id="292" r:id="rId14"/>
    <p:sldId id="293" r:id="rId15"/>
    <p:sldId id="294" r:id="rId16"/>
    <p:sldId id="29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261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0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19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730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39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93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3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1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6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64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6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3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92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89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446" y="789854"/>
            <a:ext cx="7772400" cy="169703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br>
              <a:rPr lang="en-US" sz="4000" dirty="0">
                <a:latin typeface="AlBattar" charset="0"/>
              </a:rPr>
            </a:br>
            <a:r>
              <a:rPr lang="en-US" sz="4000" dirty="0">
                <a:latin typeface="AlBattar" charset="0"/>
              </a:rPr>
              <a:t>     </a:t>
            </a:r>
            <a:r>
              <a:rPr lang="en-GB" altLang="en-US" sz="4400" dirty="0">
                <a:latin typeface="AlBattar" charset="0"/>
              </a:rPr>
              <a:t>Armitage: </a:t>
            </a:r>
            <a:r>
              <a:rPr lang="en-GB" altLang="en-US" sz="2800" dirty="0" err="1">
                <a:latin typeface="AlBattar" charset="0"/>
              </a:rPr>
              <a:t>Metasploit</a:t>
            </a:r>
            <a:r>
              <a:rPr lang="en-GB" altLang="en-US" sz="2800" dirty="0">
                <a:latin typeface="AlBattar" charset="0"/>
              </a:rPr>
              <a:t> GUI and Machine-Gun Style Attack</a:t>
            </a:r>
            <a:br>
              <a:rPr lang="en-GB" altLang="en-US" sz="3600" dirty="0">
                <a:latin typeface="AlBattar" charset="0"/>
              </a:rPr>
            </a:b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CIS 6395, Incident Response Technologies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2021, Dr. Cliff Zou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czou@cs.ucf.edu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Then, build attack module lists</a:t>
            </a:r>
            <a:r>
              <a:rPr lang="en-GB" altLang="en-US" sz="2400" dirty="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Select menu “Attacks”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“Find Attacks”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Only </a:t>
            </a:r>
            <a:r>
              <a:rPr lang="en-GB" alt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scannerble</a:t>
            </a: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vulnerabilities found, not those ‘Drive-by Download’ browser bugs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rgbClr val="FF0000"/>
                </a:solidFill>
              </a:rPr>
              <a:t>Will not generate network traffic, it only query and search in the </a:t>
            </a:r>
            <a:r>
              <a:rPr lang="en-GB" altLang="en-US" sz="1600" dirty="0" err="1">
                <a:solidFill>
                  <a:srgbClr val="FF0000"/>
                </a:solidFill>
              </a:rPr>
              <a:t>metasploit</a:t>
            </a:r>
            <a:r>
              <a:rPr lang="en-GB" altLang="en-US" sz="1600" dirty="0">
                <a:solidFill>
                  <a:srgbClr val="FF0000"/>
                </a:solidFill>
              </a:rPr>
              <a:t> database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All possible attacks are added to each target machine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63238"/>
            <a:ext cx="6448424" cy="33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dirty="0">
                <a:solidFill>
                  <a:srgbClr val="0000CC"/>
                </a:solidFill>
                <a:latin typeface="AlBattar" charset="0"/>
              </a:rPr>
              <a:t>Two Bugs </a:t>
            </a:r>
            <a:r>
              <a:rPr lang="en-GB" altLang="en-US" sz="2800" dirty="0">
                <a:solidFill>
                  <a:srgbClr val="0000CC"/>
                </a:solidFill>
                <a:latin typeface="AlBattar" charset="0"/>
              </a:rPr>
              <a:t>when Use Armitage to Attack Vulnerable VMs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IF, the previous ‘Find Attacks’ does not work:</a:t>
            </a:r>
            <a:r>
              <a:rPr lang="en-GB" altLang="en-US" sz="2400" dirty="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Select menu ‘Armitage’ 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‘Set Exploit Rank’  ‘Poor’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The default rank of ‘Good’ seems to prevent attack analysis (a bug in code?)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However, the ‘Find Attacks’ may stuck at one specific </a:t>
            </a:r>
            <a:r>
              <a:rPr lang="en-GB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metasploit</a:t>
            </a:r>
            <a:r>
              <a:rPr lang="en-GB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attack module….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Appear to be a bug </a:t>
            </a:r>
          </a:p>
          <a:p>
            <a:pPr marL="457200" lvl="1" indent="0"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in current Armitage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Solution: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Find this attack module and delete it!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# locate </a:t>
            </a:r>
            <a:r>
              <a:rPr lang="en-GB" alt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saltstack_salt_unauth_rce</a:t>
            </a:r>
            <a:endParaRPr lang="en-GB" alt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Use ‘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rm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’ command to delete these two files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Now everything works!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33" y="2743200"/>
            <a:ext cx="4370356" cy="1613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5" y="5258864"/>
            <a:ext cx="7734970" cy="8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25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Individual target attack</a:t>
            </a:r>
            <a:r>
              <a:rPr lang="en-GB" altLang="en-US" sz="240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Select a target, right click to show pop-up menu</a:t>
            </a: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You can choose one available attack module to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The figure shows possible attack to SMB on the vulnerable WinXP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75438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Successful Exploit</a:t>
            </a:r>
            <a:r>
              <a:rPr lang="en-GB" altLang="en-US" sz="240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When selecting MS08-067_netapi bug, the vulnerable </a:t>
            </a: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WinXP is successfully compromised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The WinXP becomes outlined in red lightning bolts! Yay!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55249"/>
            <a:ext cx="75628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69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Now you can choose any available payloads</a:t>
            </a:r>
            <a:r>
              <a:rPr lang="en-GB" altLang="en-US" sz="240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Right click the compromised target, you can see available payload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In this example, Meterpreter session is enabled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3200"/>
            <a:ext cx="75533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78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dirty="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Easiest way: Hail Mary flooding attack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Click menu “Attacks” “Hail Mary”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Armitage will throw all available attacks to all targets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Very noisy, lots of attack traffic!!!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Both 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WinXP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Metasploitable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VMs are compromised, 6 attack sessions have been created!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88963"/>
            <a:ext cx="6438900" cy="35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37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dirty="0">
                <a:solidFill>
                  <a:srgbClr val="0000CC"/>
                </a:solidFill>
                <a:latin typeface="AlBattar" charset="0"/>
              </a:rPr>
              <a:t>Summary of Armitage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</a:rPr>
              <a:t>Pros: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Easy to use and deploy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Combine scanning and exploiting together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200" dirty="0">
                <a:solidFill>
                  <a:schemeClr val="tx1"/>
                </a:solidFill>
              </a:rPr>
              <a:t>Cons: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Could be very noisy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Cannot make some advanced configurations, such as stepping stone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9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Some contents are from the book:</a:t>
            </a: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“</a:t>
            </a:r>
            <a:r>
              <a:rPr lang="en-US" altLang="en-US" sz="2800" dirty="0">
                <a:solidFill>
                  <a:srgbClr val="0000CC"/>
                </a:solidFill>
              </a:rPr>
              <a:t>The Basics of Hacking and Penetration Testing: Ethical Hacking and Penetration Testing Made Easy”, 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 Style and Limitation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From what we learnt so far, we know that </a:t>
            </a:r>
            <a:r>
              <a:rPr lang="en-GB" altLang="en-US" sz="2400" dirty="0" err="1">
                <a:solidFill>
                  <a:srgbClr val="FF0000"/>
                </a:solidFill>
              </a:rPr>
              <a:t>Metasploit</a:t>
            </a:r>
            <a:r>
              <a:rPr lang="en-GB" altLang="en-US" sz="2400" dirty="0">
                <a:solidFill>
                  <a:srgbClr val="FF0000"/>
                </a:solidFill>
              </a:rPr>
              <a:t> has the following features</a:t>
            </a:r>
            <a:r>
              <a:rPr lang="en-GB" altLang="en-US" sz="2400" dirty="0"/>
              <a:t>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You need to know what vulnerability to exploit to use </a:t>
            </a:r>
            <a:r>
              <a:rPr lang="en-GB" altLang="en-US" sz="2000" dirty="0" err="1"/>
              <a:t>metasploit</a:t>
            </a:r>
            <a:r>
              <a:rPr lang="en-GB" altLang="en-US" sz="2000" dirty="0"/>
              <a:t>  (attack after scanning/gathering stage)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It is a pin-point attack to a specific target (like a sniper style attack)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It is command-line based attack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Advantages: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Stealthy: little attack traffic generated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Enable stepping stone attack initiated from multiple compromised hosts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Disadvantages: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Need to know vulnerability beforehand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Command line operation requires experiences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32296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Armitage: User-friendly Attacking Tool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</a:rPr>
              <a:t>Pre-installed in Kali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</a:rPr>
              <a:t>GUI front-end for </a:t>
            </a:r>
            <a:r>
              <a:rPr lang="en-GB" altLang="en-US" sz="2800" dirty="0" err="1">
                <a:solidFill>
                  <a:srgbClr val="C00000"/>
                </a:solidFill>
              </a:rPr>
              <a:t>metasploit</a:t>
            </a:r>
            <a:r>
              <a:rPr lang="en-GB" altLang="en-US" sz="2800" dirty="0">
                <a:solidFill>
                  <a:srgbClr val="C00000"/>
                </a:solidFill>
              </a:rPr>
              <a:t> for easy to use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</a:rPr>
              <a:t>Machine-gun style </a:t>
            </a:r>
            <a:r>
              <a:rPr lang="en-GB" altLang="en-US" sz="2800" dirty="0" err="1">
                <a:solidFill>
                  <a:srgbClr val="C00000"/>
                </a:solidFill>
              </a:rPr>
              <a:t>metasploit</a:t>
            </a:r>
            <a:r>
              <a:rPr lang="en-GB" altLang="en-US" sz="2800" dirty="0">
                <a:solidFill>
                  <a:srgbClr val="C00000"/>
                </a:solidFill>
              </a:rPr>
              <a:t>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No need to specify a detected vulnerability in target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After specifying a target, Armitage will: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Conduct port scanning to the target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Throw all known exploit modules to the target based on scanning results!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/>
              <a:t>Attacker can relax and wait for successful compromise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</a:rPr>
              <a:t>Disadvantages: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Noisy attack, easy to be detected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Hard to do stepping stone style attack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28927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Armitage: Installing in New Kali Linux VM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FF0000"/>
                </a:solidFill>
              </a:rPr>
              <a:t>Kali Linux 2020.3 and later versions do not have Armitage pre-installed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You cannot use ‘apt-get install Armitage’ to install it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The two steps to install Armitage: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 err="1">
                <a:solidFill>
                  <a:srgbClr val="0070C0"/>
                </a:solidFill>
              </a:rPr>
              <a:t>root@kali</a:t>
            </a:r>
            <a:r>
              <a:rPr lang="en-GB" altLang="en-US" dirty="0">
                <a:solidFill>
                  <a:srgbClr val="0070C0"/>
                </a:solidFill>
              </a:rPr>
              <a:t># apt update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 err="1">
                <a:solidFill>
                  <a:srgbClr val="0070C0"/>
                </a:solidFill>
              </a:rPr>
              <a:t>root@kali</a:t>
            </a:r>
            <a:r>
              <a:rPr lang="en-GB" altLang="en-US" dirty="0">
                <a:solidFill>
                  <a:srgbClr val="0070C0"/>
                </a:solidFill>
              </a:rPr>
              <a:t>#  apt install </a:t>
            </a:r>
            <a:r>
              <a:rPr lang="en-GB" altLang="en-US" dirty="0" err="1">
                <a:solidFill>
                  <a:srgbClr val="0070C0"/>
                </a:solidFill>
              </a:rPr>
              <a:t>armitage</a:t>
            </a:r>
            <a:endParaRPr lang="en-GB" altLang="en-US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76654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Starting Armitage in Kali Linux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Click “Connect” when a pop-up window shows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Select “Yes” when asking to start metasploit RPC server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55530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5610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91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Starting Armitage in Kali Linux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If the following Message shows up, you need to run ‘msfdb init’ and then start the SQL service by “service postgresql start’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78100"/>
            <a:ext cx="533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53038"/>
            <a:ext cx="72723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047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rgbClr val="C00000"/>
                </a:solidFill>
              </a:rPr>
              <a:t>Network scenario (all VMs runs in ‘NAT network’ or ‘Bridged Adaptor’ network mode under the same virtual NAT in </a:t>
            </a:r>
            <a:r>
              <a:rPr lang="en-GB" altLang="en-US" sz="2000" dirty="0" err="1">
                <a:solidFill>
                  <a:srgbClr val="C00000"/>
                </a:solidFill>
              </a:rPr>
              <a:t>virtualBox</a:t>
            </a:r>
            <a:r>
              <a:rPr lang="en-GB" altLang="en-US" sz="2000" dirty="0">
                <a:solidFill>
                  <a:srgbClr val="C00000"/>
                </a:solidFill>
              </a:rPr>
              <a:t>):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Kali Linux attack VM:  10.0.2.5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Vulnerable </a:t>
            </a:r>
            <a:r>
              <a:rPr lang="en-GB" altLang="en-US" sz="1800" dirty="0" err="1">
                <a:solidFill>
                  <a:schemeClr val="tx1"/>
                </a:solidFill>
              </a:rPr>
              <a:t>WinXP</a:t>
            </a:r>
            <a:r>
              <a:rPr lang="en-GB" altLang="en-US" sz="1800" dirty="0">
                <a:solidFill>
                  <a:schemeClr val="tx1"/>
                </a:solidFill>
              </a:rPr>
              <a:t> VM: 10.0.2.6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 err="1">
                <a:solidFill>
                  <a:schemeClr val="tx1"/>
                </a:solidFill>
              </a:rPr>
              <a:t>Metasploitable</a:t>
            </a:r>
            <a:r>
              <a:rPr lang="en-GB" altLang="en-US" sz="1800" dirty="0">
                <a:solidFill>
                  <a:schemeClr val="tx1"/>
                </a:solidFill>
              </a:rPr>
              <a:t> Linux VM: 10.0.2.7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rgbClr val="C00000"/>
              </a:solidFill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40067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23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62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First, scan local subnet to find local targets</a:t>
            </a:r>
            <a:r>
              <a:rPr lang="en-GB" altLang="en-US" sz="2400" dirty="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Select menu “Hosts”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“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Nmap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Scan”  “Quick Scan (OS Detect)”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Let it scan 10.0.2.0/24 subnet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2 target VMs will show up with their OS information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You can remove uninterested target from the target list to reduce attack noise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3124200"/>
            <a:ext cx="6858000" cy="36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2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7010</TotalTime>
  <Words>818</Words>
  <Application>Microsoft Office PowerPoint</Application>
  <PresentationFormat>On-screen Show (4:3)</PresentationFormat>
  <Paragraphs>119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AlBattar</vt:lpstr>
      <vt:lpstr>FreeSans</vt:lpstr>
      <vt:lpstr>Arial</vt:lpstr>
      <vt:lpstr>Calibri</vt:lpstr>
      <vt:lpstr>Gill Sans MT</vt:lpstr>
      <vt:lpstr>Times New Roman</vt:lpstr>
      <vt:lpstr>Verdana</vt:lpstr>
      <vt:lpstr>Wingdings 2</vt:lpstr>
      <vt:lpstr>Solstice</vt:lpstr>
      <vt:lpstr>Penetration Testing       Armitage: Metasploit GUI and Machine-Gun Style Attack 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Cliff Zou</cp:lastModifiedBy>
  <cp:revision>243</cp:revision>
  <dcterms:created xsi:type="dcterms:W3CDTF">2012-08-21T01:52:40Z</dcterms:created>
  <dcterms:modified xsi:type="dcterms:W3CDTF">2021-11-17T16:22:57Z</dcterms:modified>
</cp:coreProperties>
</file>