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  <p:sldMasterId id="2147483748" r:id="rId2"/>
  </p:sldMasterIdLst>
  <p:notesMasterIdLst>
    <p:notesMasterId r:id="rId34"/>
  </p:notesMasterIdLst>
  <p:handoutMasterIdLst>
    <p:handoutMasterId r:id="rId35"/>
  </p:handoutMasterIdLst>
  <p:sldIdLst>
    <p:sldId id="336" r:id="rId3"/>
    <p:sldId id="260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2" r:id="rId22"/>
    <p:sldId id="309" r:id="rId23"/>
    <p:sldId id="310" r:id="rId24"/>
    <p:sldId id="311" r:id="rId25"/>
    <p:sldId id="312" r:id="rId26"/>
    <p:sldId id="313" r:id="rId27"/>
    <p:sldId id="328" r:id="rId28"/>
    <p:sldId id="329" r:id="rId29"/>
    <p:sldId id="330" r:id="rId30"/>
    <p:sldId id="331" r:id="rId31"/>
    <p:sldId id="332" r:id="rId32"/>
    <p:sldId id="33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5F89114B-9E0C-4689-8C83-68DDA15F1EB5}" type="datetime1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78FAD757-299A-49CA-9971-8C0CC8ECB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817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F4CB9A79-7CCE-49F0-9083-C8C00930A474}" type="datetime1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D83342C8-3D6E-4FDF-912B-B19E4BFA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602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16BA02-805E-4B96-ACA4-BC577367CC2E}" type="datetime1">
              <a:rPr lang="en-US" smtClean="0"/>
              <a:pPr/>
              <a:t>1/17/2012</a:t>
            </a:fld>
            <a:endParaRPr lang="en-US" smtClean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A3342-CDBE-4EBE-B303-D68213BE323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0D0D5C7-66C6-4EE0-BB10-E1A505821A21}" type="slidenum">
              <a:rPr lang="en-US">
                <a:latin typeface="Arial" pitchFamily="34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en-US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solidFill>
            <a:srgbClr val="FFFFFF"/>
          </a:solidFill>
          <a:ln/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458" y="4344521"/>
            <a:ext cx="5485084" cy="411811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0D5CC9A-D3E0-4F77-A9C4-3B5D4CC44796}" type="slidenum">
              <a:rPr lang="en-US">
                <a:latin typeface="Arial" pitchFamily="34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28</a:t>
            </a:fld>
            <a:endParaRPr lang="en-US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080" y="8686908"/>
            <a:ext cx="2972824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ABA406-440A-48DD-8396-510CBFC7279F}" type="slidenum">
              <a:rPr lang="en-US" sz="1200">
                <a:solidFill>
                  <a:srgbClr val="FFFFFF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4080" y="8686908"/>
            <a:ext cx="2972824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468BFD-B8E3-4948-B97E-87B370D60D90}" type="slidenum">
              <a:rPr lang="it-IT" sz="1200">
                <a:solidFill>
                  <a:srgbClr val="FFFFFF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2254565" y="685641"/>
            <a:ext cx="2348870" cy="3430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182" name="Text Box 4"/>
          <p:cNvSpPr txBox="1">
            <a:spLocks noGrp="1" noChangeArrowheads="1"/>
          </p:cNvSpPr>
          <p:nvPr>
            <p:ph type="body"/>
          </p:nvPr>
        </p:nvSpPr>
        <p:spPr>
          <a:xfrm>
            <a:off x="686458" y="4344522"/>
            <a:ext cx="5485084" cy="41159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pitchFamily="34" charset="0"/>
                <a:ea typeface="MS Gothic" pitchFamily="49" charset="-128"/>
              </a:rPr>
              <a:t>Spostare in altra sezione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7F121C8-8877-444A-BE7B-35557C13BFC8}" type="slidenum">
              <a:rPr lang="en-US">
                <a:latin typeface="Arial" pitchFamily="34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29</a:t>
            </a:fld>
            <a:endParaRPr lang="en-US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solidFill>
            <a:srgbClr val="FFFFFF"/>
          </a:solidFill>
          <a:ln/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458" y="4344521"/>
            <a:ext cx="5485084" cy="411811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D1B2BF6-9F65-40DD-9814-B942C115C5D1}" type="slidenum">
              <a:rPr lang="en-US">
                <a:latin typeface="Arial" pitchFamily="34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30</a:t>
            </a:fld>
            <a:endParaRPr lang="en-US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84080" y="8686908"/>
            <a:ext cx="2972824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9DB295-20F9-4844-BC4D-DEB1D2C330A1}" type="slidenum">
              <a:rPr lang="en-US" sz="1200">
                <a:solidFill>
                  <a:srgbClr val="FFFFFF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84080" y="8686908"/>
            <a:ext cx="2972824" cy="457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745F31-C1C3-4479-9123-74A927741F01}" type="slidenum">
              <a:rPr lang="it-IT" sz="1200">
                <a:solidFill>
                  <a:srgbClr val="FFFFFF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it-IT" sz="1200">
              <a:solidFill>
                <a:srgbClr val="FFFFFF"/>
              </a:solidFill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254565" y="685641"/>
            <a:ext cx="2348870" cy="3430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30" name="Rectangle 4"/>
          <p:cNvSpPr txBox="1">
            <a:spLocks noGrp="1" noChangeArrowheads="1"/>
          </p:cNvSpPr>
          <p:nvPr>
            <p:ph type="body"/>
          </p:nvPr>
        </p:nvSpPr>
        <p:spPr>
          <a:xfrm>
            <a:off x="686458" y="4344521"/>
            <a:ext cx="5485084" cy="411811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909C793-3CFE-4EE1-B241-C2201553EC43}" type="slidenum">
              <a:rPr lang="en-US">
                <a:latin typeface="Arial" pitchFamily="34" charset="0"/>
                <a:ea typeface="MS Gothic" pitchFamily="49" charset="-128"/>
              </a:rPr>
              <a:pPr>
                <a:buFont typeface="Times New Roman" pitchFamily="18" charset="0"/>
                <a:buNone/>
              </a:pPr>
              <a:t>31</a:t>
            </a:fld>
            <a:endParaRPr lang="en-US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30588"/>
          </a:xfrm>
          <a:solidFill>
            <a:srgbClr val="FFFFFF"/>
          </a:solidFill>
          <a:ln/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458" y="4344521"/>
            <a:ext cx="5485084" cy="411811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31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3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5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5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25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1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9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C7802-6468-4845-A23D-374F64F67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ACB287-0DB8-4E61-A0EF-256FAFF0CD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52400"/>
            <a:ext cx="51165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304800" y="20574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996600"/>
                </a:solidFill>
                <a:latin typeface="Frutiger Linotype" pitchFamily="34" charset="0"/>
              </a:rPr>
              <a:t>Chapter 1 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800000"/>
                </a:solidFill>
                <a:latin typeface="Frutiger Linotype" pitchFamily="34" charset="0"/>
              </a:rPr>
              <a:t>Introduction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38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50000"/>
              </a:spcBef>
            </a:pPr>
            <a:r>
              <a:rPr lang="en-US" sz="1000" smtClean="0">
                <a:latin typeface="Frutiger Linotype" pitchFamily="34" charset="0"/>
                <a:ea typeface="ヒラギノ角ゴ Pro W3" pitchFamily="1" charset="-128"/>
              </a:rPr>
              <a:t>Copyright © 2011 Pearson Education, Inc. Publishing as Pearson Addison-Wesley</a:t>
            </a:r>
          </a:p>
        </p:txBody>
      </p:sp>
      <p:pic>
        <p:nvPicPr>
          <p:cNvPr id="1034" name="Picture 12" descr="AW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2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wmf"/><Relationship Id="rId7" Type="http://schemas.openxmlformats.org/officeDocument/2006/relationships/image" Target="../media/image24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Security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A.A.A.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 descr="01-3c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400" y="4462749"/>
            <a:ext cx="2309685" cy="149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01-3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6429" y="1928870"/>
            <a:ext cx="2017417" cy="1474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2866465" y="1295400"/>
            <a:ext cx="2729753" cy="2597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3955973"/>
            <a:ext cx="2729753" cy="2597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1247" y="3259157"/>
            <a:ext cx="2729753" cy="25972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128" y="1621835"/>
            <a:ext cx="1378479" cy="332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Palatino Linotype" pitchFamily="18" charset="0"/>
              </a:rPr>
              <a:t>Authenticity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6182" y="5096219"/>
            <a:ext cx="1271833" cy="332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Palatino Linotype" pitchFamily="18" charset="0"/>
              </a:rPr>
              <a:t>Anonymity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6535" y="5919730"/>
            <a:ext cx="1169287" cy="332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Palatino Linotype" pitchFamily="18" charset="0"/>
              </a:rPr>
              <a:t>Assurance</a:t>
            </a:r>
            <a:endParaRPr lang="en-US" sz="2000" dirty="0">
              <a:latin typeface="Palatino Linotype" pitchFamily="18" charset="0"/>
            </a:endParaRPr>
          </a:p>
        </p:txBody>
      </p:sp>
      <p:pic>
        <p:nvPicPr>
          <p:cNvPr id="13" name="Picture 12" descr="01-3b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0742" y="3512545"/>
            <a:ext cx="1689847" cy="164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Assurance </a:t>
            </a:r>
            <a:r>
              <a:rPr lang="en-US" dirty="0" smtClean="0"/>
              <a:t>refers </a:t>
            </a:r>
            <a:r>
              <a:rPr lang="en-US" dirty="0"/>
              <a:t>to how trust </a:t>
            </a:r>
            <a:r>
              <a:rPr lang="en-US" dirty="0" smtClean="0"/>
              <a:t>is provided </a:t>
            </a:r>
            <a:r>
              <a:rPr lang="en-US" dirty="0"/>
              <a:t>and managed in computer 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degree to which we have confidence that systems are behaving in the way we expect.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Authenticity </a:t>
            </a:r>
            <a:r>
              <a:rPr lang="en-US" sz="2800" dirty="0"/>
              <a:t>is the ability to determine that statements, policies, </a:t>
            </a:r>
            <a:r>
              <a:rPr lang="en-US" sz="2800" dirty="0" smtClean="0"/>
              <a:t>and permissions </a:t>
            </a:r>
            <a:r>
              <a:rPr lang="en-US" sz="2800" dirty="0"/>
              <a:t>issued by persons or systems are genuine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Primary tool: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b="1" dirty="0" smtClean="0"/>
              <a:t>digital signatures. </a:t>
            </a:r>
            <a:r>
              <a:rPr lang="en-US" sz="2400" dirty="0" smtClean="0"/>
              <a:t>These are cryptographic computations that allow a person or system to commit to the authenticity of their documents in a unique way that achieves </a:t>
            </a:r>
            <a:r>
              <a:rPr lang="en-US" sz="2400" b="1" dirty="0" err="1" smtClean="0"/>
              <a:t>nonrepudiation</a:t>
            </a:r>
            <a:r>
              <a:rPr lang="en-US" sz="2400" dirty="0" smtClean="0"/>
              <a:t>, which is the property that authentic statements issued by some person or system cannot be denied.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01-3c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78342"/>
            <a:ext cx="2286000" cy="147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Anonymity: </a:t>
            </a:r>
            <a:r>
              <a:rPr lang="en-US" dirty="0" smtClean="0"/>
              <a:t>the </a:t>
            </a:r>
            <a:r>
              <a:rPr lang="en-US" dirty="0"/>
              <a:t>property that certain records or transactions not to be attributable </a:t>
            </a:r>
            <a:r>
              <a:rPr lang="en-US" dirty="0" smtClean="0"/>
              <a:t>to any </a:t>
            </a:r>
            <a:r>
              <a:rPr lang="en-US" dirty="0"/>
              <a:t>individual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Tools:</a:t>
            </a:r>
          </a:p>
          <a:p>
            <a:pPr lvl="1"/>
            <a:r>
              <a:rPr lang="en-US" b="1" dirty="0"/>
              <a:t>Aggregation: </a:t>
            </a:r>
            <a:r>
              <a:rPr lang="en-US" dirty="0"/>
              <a:t>the combining of data from many individuals so </a:t>
            </a:r>
            <a:r>
              <a:rPr lang="en-US" dirty="0" smtClean="0"/>
              <a:t>that disclosed </a:t>
            </a:r>
            <a:r>
              <a:rPr lang="en-US" dirty="0"/>
              <a:t>sums or averages cannot be tied to any individual. 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Mixing: </a:t>
            </a:r>
            <a:r>
              <a:rPr lang="en-US" dirty="0"/>
              <a:t>the intertwining of transactions, information, or </a:t>
            </a:r>
            <a:r>
              <a:rPr lang="en-US" dirty="0" smtClean="0"/>
              <a:t>communications in </a:t>
            </a:r>
            <a:r>
              <a:rPr lang="en-US" dirty="0"/>
              <a:t>a way that cannot be traced to any individual. </a:t>
            </a:r>
            <a:endParaRPr lang="en-US" dirty="0" smtClean="0"/>
          </a:p>
          <a:p>
            <a:pPr lvl="1"/>
            <a:r>
              <a:rPr lang="en-US" b="1" dirty="0" smtClean="0"/>
              <a:t>Proxies</a:t>
            </a:r>
            <a:r>
              <a:rPr lang="en-US" b="1" dirty="0"/>
              <a:t>: </a:t>
            </a:r>
            <a:r>
              <a:rPr lang="en-US" dirty="0"/>
              <a:t>trusted agents that are willing to engage in actions for </a:t>
            </a:r>
            <a:r>
              <a:rPr lang="en-US" dirty="0" smtClean="0"/>
              <a:t>an individual </a:t>
            </a:r>
            <a:r>
              <a:rPr lang="en-US" dirty="0"/>
              <a:t>in a way that cannot be traced back to that person. </a:t>
            </a:r>
            <a:endParaRPr lang="en-US" dirty="0" smtClean="0"/>
          </a:p>
          <a:p>
            <a:pPr lvl="1"/>
            <a:r>
              <a:rPr lang="en-US" b="1" dirty="0" smtClean="0"/>
              <a:t>Pseudonyms</a:t>
            </a:r>
            <a:r>
              <a:rPr lang="en-US" b="1" dirty="0"/>
              <a:t>: </a:t>
            </a:r>
            <a:r>
              <a:rPr lang="en-US" dirty="0"/>
              <a:t>fictional identities that can fill in for real identities </a:t>
            </a:r>
            <a:r>
              <a:rPr lang="en-US" dirty="0" smtClean="0"/>
              <a:t>in communications </a:t>
            </a:r>
            <a:r>
              <a:rPr lang="en-US" dirty="0"/>
              <a:t>and transactions, but are otherwise known only </a:t>
            </a:r>
            <a:r>
              <a:rPr lang="en-US" dirty="0" smtClean="0"/>
              <a:t>to a </a:t>
            </a:r>
            <a:r>
              <a:rPr lang="en-US" dirty="0"/>
              <a:t>trusted entity.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01-3b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76200"/>
            <a:ext cx="1689847" cy="164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b="1" dirty="0"/>
              <a:t>Eavesdropping: </a:t>
            </a:r>
            <a:r>
              <a:rPr lang="en-US" dirty="0"/>
              <a:t>the interception of information intended for </a:t>
            </a:r>
            <a:r>
              <a:rPr lang="en-US" dirty="0" smtClean="0"/>
              <a:t>someone else </a:t>
            </a:r>
            <a:r>
              <a:rPr lang="en-US" dirty="0"/>
              <a:t>during its transmission over a communication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08-01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610" y="3920125"/>
            <a:ext cx="2917556" cy="2043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145" y="4942073"/>
            <a:ext cx="625434" cy="314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50911" y="4942073"/>
            <a:ext cx="529731" cy="314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08688" y="6391192"/>
            <a:ext cx="517229" cy="314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</a:t>
            </a:r>
            <a:endParaRPr lang="en-US" sz="2400" dirty="0"/>
          </a:p>
        </p:txBody>
      </p:sp>
      <p:pic>
        <p:nvPicPr>
          <p:cNvPr id="9" name="Picture 8" descr="08-01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008" y="5595436"/>
            <a:ext cx="1984397" cy="772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08-01c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8627" y="3429000"/>
            <a:ext cx="1581247" cy="150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08-01b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3429000"/>
            <a:ext cx="1068943" cy="150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Alteration: </a:t>
            </a:r>
            <a:r>
              <a:rPr lang="en-US" dirty="0"/>
              <a:t>unauthorized modification of information. </a:t>
            </a:r>
            <a:endParaRPr lang="en-US" dirty="0" smtClean="0"/>
          </a:p>
          <a:p>
            <a:pPr lvl="1"/>
            <a:r>
              <a:rPr lang="en-US" b="1" dirty="0" smtClean="0"/>
              <a:t>Example: </a:t>
            </a:r>
            <a:r>
              <a:rPr lang="en-US" dirty="0" smtClean="0"/>
              <a:t>the </a:t>
            </a:r>
            <a:r>
              <a:rPr lang="en-US" b="1" dirty="0"/>
              <a:t>man-in-the-middle attack, </a:t>
            </a:r>
            <a:r>
              <a:rPr lang="en-US" dirty="0" smtClean="0"/>
              <a:t>where a </a:t>
            </a:r>
            <a:r>
              <a:rPr lang="en-US" dirty="0"/>
              <a:t>network stream is intercepted, modified, and </a:t>
            </a:r>
            <a:r>
              <a:rPr lang="en-US" dirty="0" smtClean="0"/>
              <a:t>retransmitted.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806056" y="3695352"/>
            <a:ext cx="6347344" cy="3086448"/>
            <a:chOff x="142366" y="76200"/>
            <a:chExt cx="11569106" cy="7132872"/>
          </a:xfrm>
        </p:grpSpPr>
        <p:pic>
          <p:nvPicPr>
            <p:cNvPr id="13" name="Picture 12" descr="01-08d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0" y="2895600"/>
              <a:ext cx="1260475" cy="1606550"/>
            </a:xfrm>
            <a:prstGeom prst="rect">
              <a:avLst/>
            </a:prstGeom>
          </p:spPr>
        </p:pic>
        <p:pic>
          <p:nvPicPr>
            <p:cNvPr id="14" name="Picture 13" descr="01-08a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0" y="4267200"/>
              <a:ext cx="1695288" cy="1645920"/>
            </a:xfrm>
            <a:prstGeom prst="rect">
              <a:avLst/>
            </a:prstGeom>
          </p:spPr>
        </p:pic>
        <p:pic>
          <p:nvPicPr>
            <p:cNvPr id="15" name="Picture 14" descr="01-12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2743200"/>
              <a:ext cx="1317625" cy="1095375"/>
            </a:xfrm>
            <a:prstGeom prst="rect">
              <a:avLst/>
            </a:prstGeom>
          </p:spPr>
        </p:pic>
        <p:pic>
          <p:nvPicPr>
            <p:cNvPr id="16" name="Picture 15" descr="01-12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600" y="1143000"/>
              <a:ext cx="1317625" cy="1095375"/>
            </a:xfrm>
            <a:prstGeom prst="rect">
              <a:avLst/>
            </a:prstGeom>
          </p:spPr>
        </p:pic>
        <p:pic>
          <p:nvPicPr>
            <p:cNvPr id="17" name="Picture 16" descr="01-08b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875579">
              <a:off x="4439548" y="2798693"/>
              <a:ext cx="1103806" cy="1242712"/>
            </a:xfrm>
            <a:prstGeom prst="rect">
              <a:avLst/>
            </a:prstGeom>
          </p:spPr>
        </p:pic>
        <p:pic>
          <p:nvPicPr>
            <p:cNvPr id="18" name="Picture 17" descr="01-08b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875579">
              <a:off x="316837" y="1013053"/>
              <a:ext cx="1348238" cy="1517904"/>
            </a:xfrm>
            <a:prstGeom prst="rect">
              <a:avLst/>
            </a:prstGeom>
          </p:spPr>
        </p:pic>
        <p:pic>
          <p:nvPicPr>
            <p:cNvPr id="19" name="Picture 18" descr="01-08c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2971800"/>
              <a:ext cx="1136650" cy="142875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 bwMode="auto">
            <a:xfrm>
              <a:off x="2361168" y="1597024"/>
              <a:ext cx="13716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encrypt</a:t>
              </a:r>
            </a:p>
          </p:txBody>
        </p:sp>
        <p:pic>
          <p:nvPicPr>
            <p:cNvPr id="21" name="Picture 2" descr="C:\Users\Roberto\AppData\Local\Microsoft\Windows\Temporary Internet Files\Content.IE5\RTRFORL5\MCj04339030000[1]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2652633" y="2819400"/>
              <a:ext cx="788670" cy="7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Down Arrow 21"/>
            <p:cNvSpPr/>
            <p:nvPr/>
          </p:nvSpPr>
          <p:spPr bwMode="auto">
            <a:xfrm flipV="1">
              <a:off x="2799318" y="2362200"/>
              <a:ext cx="495300" cy="457200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8152368" y="1597024"/>
              <a:ext cx="1371600" cy="685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decrypt</a:t>
              </a:r>
            </a:p>
          </p:txBody>
        </p:sp>
        <p:pic>
          <p:nvPicPr>
            <p:cNvPr id="24" name="Picture 2" descr="C:\Users\Roberto\AppData\Local\Microsoft\Windows\Temporary Internet Files\Content.IE5\RTRFORL5\MCj04339030000[1]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8443833" y="2819400"/>
              <a:ext cx="788670" cy="78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Down Arrow 24"/>
            <p:cNvSpPr/>
            <p:nvPr/>
          </p:nvSpPr>
          <p:spPr bwMode="auto">
            <a:xfrm flipV="1">
              <a:off x="8590518" y="2362200"/>
              <a:ext cx="495300" cy="457200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1749424"/>
              <a:ext cx="59436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616440" y="1749424"/>
              <a:ext cx="59436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73956" y="3899131"/>
              <a:ext cx="1769268" cy="710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ciphertext C</a:t>
              </a:r>
              <a:endParaRPr lang="en-US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7401" y="3463925"/>
              <a:ext cx="1979136" cy="1657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shared </a:t>
              </a:r>
            </a:p>
            <a:p>
              <a:pPr algn="ctr">
                <a:defRPr/>
              </a:pPr>
              <a:r>
                <a:rPr lang="en-US" dirty="0" smtClean="0"/>
                <a:t>secret</a:t>
              </a:r>
            </a:p>
            <a:p>
              <a:pPr algn="ctr">
                <a:defRPr/>
              </a:pPr>
              <a:r>
                <a:rPr lang="en-US" dirty="0" smtClean="0">
                  <a:latin typeface="+mn-lt"/>
                </a:rPr>
                <a:t>key</a:t>
              </a:r>
              <a:endParaRPr lang="en-US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366" y="2392661"/>
              <a:ext cx="1696924" cy="710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plaintext M</a:t>
              </a:r>
              <a:endParaRPr lang="en-US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60016" y="2392661"/>
              <a:ext cx="1751456" cy="710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plaintext M</a:t>
              </a:r>
              <a:r>
                <a:rPr lang="en-US" dirty="0" smtClean="0">
                  <a:latin typeface="Arial"/>
                  <a:cs typeface="Arial"/>
                </a:rPr>
                <a:t>′</a:t>
              </a:r>
              <a:endParaRPr lang="en-US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8600" y="3463925"/>
              <a:ext cx="1979136" cy="1657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shared</a:t>
              </a:r>
            </a:p>
            <a:p>
              <a:pPr algn="ctr">
                <a:defRPr/>
              </a:pPr>
              <a:r>
                <a:rPr lang="en-US" dirty="0" smtClean="0"/>
                <a:t>secret</a:t>
              </a:r>
            </a:p>
            <a:p>
              <a:pPr algn="ctr">
                <a:defRPr/>
              </a:pPr>
              <a:r>
                <a:rPr lang="en-US" dirty="0" smtClean="0">
                  <a:latin typeface="+mn-lt"/>
                </a:rPr>
                <a:t>key</a:t>
              </a:r>
              <a:endParaRPr lang="en-US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64086" y="304799"/>
              <a:ext cx="2646388" cy="1341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C</a:t>
              </a:r>
              <a:r>
                <a:rPr lang="en-US" sz="1400" b="1" dirty="0" smtClean="0">
                  <a:latin typeface="+mn-lt"/>
                </a:rPr>
                <a:t>ommunication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channel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42262" y="520243"/>
              <a:ext cx="1400265" cy="789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S</a:t>
              </a:r>
              <a:r>
                <a:rPr lang="en-US" sz="1400" b="1" dirty="0" smtClean="0">
                  <a:latin typeface="+mn-lt"/>
                </a:rPr>
                <a:t>ender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84773" y="520243"/>
              <a:ext cx="1724311" cy="789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R</a:t>
              </a:r>
              <a:r>
                <a:rPr lang="en-US" sz="1400" b="1" dirty="0" smtClean="0">
                  <a:latin typeface="+mn-lt"/>
                </a:rPr>
                <a:t>ecipient</a:t>
              </a:r>
              <a:endParaRPr lang="en-US" sz="1400" b="1" dirty="0"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600200" y="2514600"/>
              <a:ext cx="48768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334000" y="2514600"/>
              <a:ext cx="48768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34251" y="5867399"/>
              <a:ext cx="2506059" cy="1341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/>
                <a:t>A</a:t>
              </a:r>
              <a:r>
                <a:rPr lang="en-US" sz="1400" b="1" dirty="0" smtClean="0">
                  <a:latin typeface="+mn-lt"/>
                </a:rPr>
                <a:t>ttacker</a:t>
              </a:r>
            </a:p>
            <a:p>
              <a:pPr algn="ctr">
                <a:defRPr/>
              </a:pPr>
              <a:r>
                <a:rPr lang="en-US" sz="1400" b="1" dirty="0" smtClean="0"/>
                <a:t>(intercepting)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 rot="5400000">
              <a:off x="3935702" y="1716666"/>
              <a:ext cx="1120196" cy="1371600"/>
            </a:xfrm>
            <a:prstGeom prst="bentArrow">
              <a:avLst>
                <a:gd name="adj1" fmla="val 18879"/>
                <a:gd name="adj2" fmla="val 22702"/>
                <a:gd name="adj3" fmla="val 18266"/>
                <a:gd name="adj4" fmla="val 6081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04343" y="3899131"/>
              <a:ext cx="1823800" cy="7102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ciphertext C</a:t>
              </a:r>
              <a:r>
                <a:rPr lang="en-US" dirty="0" smtClean="0">
                  <a:latin typeface="Arial"/>
                  <a:cs typeface="Arial"/>
                </a:rPr>
                <a:t>′</a:t>
              </a:r>
              <a:endParaRPr lang="en-US" dirty="0" smtClean="0"/>
            </a:p>
          </p:txBody>
        </p:sp>
        <p:sp>
          <p:nvSpPr>
            <p:cNvPr id="41" name="Bent Arrow 40"/>
            <p:cNvSpPr/>
            <p:nvPr/>
          </p:nvSpPr>
          <p:spPr>
            <a:xfrm>
              <a:off x="6705600" y="1657928"/>
              <a:ext cx="1401620" cy="1219200"/>
            </a:xfrm>
            <a:prstGeom prst="bentArrow">
              <a:avLst>
                <a:gd name="adj1" fmla="val 18879"/>
                <a:gd name="adj2" fmla="val 22702"/>
                <a:gd name="adj3" fmla="val 18266"/>
                <a:gd name="adj4" fmla="val 6081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pic>
          <p:nvPicPr>
            <p:cNvPr id="42" name="Picture 41" descr="01-08f.wm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7735272">
              <a:off x="4602853" y="3001177"/>
              <a:ext cx="532292" cy="741644"/>
            </a:xfrm>
            <a:prstGeom prst="rect">
              <a:avLst/>
            </a:prstGeom>
          </p:spPr>
        </p:pic>
        <p:pic>
          <p:nvPicPr>
            <p:cNvPr id="43" name="Picture 42" descr="01-08f.wm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850890">
              <a:off x="6548940" y="2932159"/>
              <a:ext cx="532292" cy="7416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Denial-of-service: </a:t>
            </a:r>
            <a:r>
              <a:rPr lang="en-US" dirty="0"/>
              <a:t>the interruption or degradation of a data service </a:t>
            </a:r>
            <a:r>
              <a:rPr lang="en-US" dirty="0" smtClean="0"/>
              <a:t>or information </a:t>
            </a:r>
            <a:r>
              <a:rPr lang="en-US" dirty="0"/>
              <a:t>access. </a:t>
            </a:r>
            <a:endParaRPr lang="en-US" dirty="0" smtClean="0"/>
          </a:p>
          <a:p>
            <a:pPr lvl="1"/>
            <a:r>
              <a:rPr lang="en-US" b="1" dirty="0" smtClean="0"/>
              <a:t>Example:</a:t>
            </a:r>
            <a:r>
              <a:rPr lang="en-US" dirty="0" smtClean="0"/>
              <a:t> email </a:t>
            </a:r>
            <a:r>
              <a:rPr lang="en-US" b="1" dirty="0" smtClean="0"/>
              <a:t>spam</a:t>
            </a:r>
            <a:r>
              <a:rPr lang="en-US" b="1" dirty="0"/>
              <a:t>, </a:t>
            </a:r>
            <a:r>
              <a:rPr lang="en-US" dirty="0"/>
              <a:t>to the degree </a:t>
            </a:r>
            <a:r>
              <a:rPr lang="en-US" dirty="0" smtClean="0"/>
              <a:t>that it </a:t>
            </a:r>
            <a:r>
              <a:rPr lang="en-US" dirty="0"/>
              <a:t>is meant to simply fill up a mail queue and slow down an </a:t>
            </a:r>
            <a:r>
              <a:rPr lang="en-US" dirty="0" smtClean="0"/>
              <a:t>email server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514600" y="4648200"/>
            <a:ext cx="914400" cy="533400"/>
            <a:chOff x="2514600" y="4648200"/>
            <a:chExt cx="914400" cy="533400"/>
          </a:xfrm>
        </p:grpSpPr>
        <p:sp>
          <p:nvSpPr>
            <p:cNvPr id="44" name="Rectangle 43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67000" y="4800600"/>
            <a:ext cx="914400" cy="533400"/>
            <a:chOff x="2514600" y="4648200"/>
            <a:chExt cx="914400" cy="533400"/>
          </a:xfrm>
        </p:grpSpPr>
        <p:sp>
          <p:nvSpPr>
            <p:cNvPr id="48" name="Rectangle 47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19400" y="4953000"/>
            <a:ext cx="914400" cy="533400"/>
            <a:chOff x="2514600" y="4648200"/>
            <a:chExt cx="914400" cy="533400"/>
          </a:xfrm>
        </p:grpSpPr>
        <p:sp>
          <p:nvSpPr>
            <p:cNvPr id="51" name="Rectangle 50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71800" y="5105400"/>
            <a:ext cx="914400" cy="533400"/>
            <a:chOff x="2514600" y="4648200"/>
            <a:chExt cx="914400" cy="533400"/>
          </a:xfrm>
        </p:grpSpPr>
        <p:sp>
          <p:nvSpPr>
            <p:cNvPr id="54" name="Rectangle 53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24200" y="5257800"/>
            <a:ext cx="914400" cy="533400"/>
            <a:chOff x="2514600" y="4648200"/>
            <a:chExt cx="914400" cy="533400"/>
          </a:xfrm>
        </p:grpSpPr>
        <p:sp>
          <p:nvSpPr>
            <p:cNvPr id="57" name="Rectangle 56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76600" y="5410200"/>
            <a:ext cx="914400" cy="533400"/>
            <a:chOff x="2514600" y="4648200"/>
            <a:chExt cx="914400" cy="533400"/>
          </a:xfrm>
        </p:grpSpPr>
        <p:sp>
          <p:nvSpPr>
            <p:cNvPr id="60" name="Rectangle 59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38600" y="4648200"/>
            <a:ext cx="914400" cy="533400"/>
            <a:chOff x="2514600" y="4648200"/>
            <a:chExt cx="914400" cy="533400"/>
          </a:xfrm>
        </p:grpSpPr>
        <p:sp>
          <p:nvSpPr>
            <p:cNvPr id="63" name="Rectangle 62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91000" y="4800600"/>
            <a:ext cx="914400" cy="533400"/>
            <a:chOff x="2514600" y="4648200"/>
            <a:chExt cx="914400" cy="533400"/>
          </a:xfrm>
        </p:grpSpPr>
        <p:sp>
          <p:nvSpPr>
            <p:cNvPr id="66" name="Rectangle 65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43400" y="4953000"/>
            <a:ext cx="914400" cy="533400"/>
            <a:chOff x="2514600" y="4648200"/>
            <a:chExt cx="914400" cy="533400"/>
          </a:xfrm>
        </p:grpSpPr>
        <p:sp>
          <p:nvSpPr>
            <p:cNvPr id="69" name="Rectangle 68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495800" y="5105400"/>
            <a:ext cx="914400" cy="533400"/>
            <a:chOff x="2514600" y="4648200"/>
            <a:chExt cx="914400" cy="533400"/>
          </a:xfrm>
        </p:grpSpPr>
        <p:sp>
          <p:nvSpPr>
            <p:cNvPr id="72" name="Rectangle 71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8200" y="5257800"/>
            <a:ext cx="914400" cy="533400"/>
            <a:chOff x="2514600" y="4648200"/>
            <a:chExt cx="914400" cy="533400"/>
          </a:xfrm>
        </p:grpSpPr>
        <p:sp>
          <p:nvSpPr>
            <p:cNvPr id="75" name="Rectangle 74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6" name="Isosceles Triangle 75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800600" y="5410200"/>
            <a:ext cx="914400" cy="533400"/>
            <a:chOff x="2514600" y="4648200"/>
            <a:chExt cx="914400" cy="533400"/>
          </a:xfrm>
        </p:grpSpPr>
        <p:sp>
          <p:nvSpPr>
            <p:cNvPr id="78" name="Rectangle 77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38200" y="4648200"/>
            <a:ext cx="914400" cy="533400"/>
            <a:chOff x="2514600" y="4648200"/>
            <a:chExt cx="914400" cy="533400"/>
          </a:xfrm>
        </p:grpSpPr>
        <p:sp>
          <p:nvSpPr>
            <p:cNvPr id="81" name="Rectangle 80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2" name="Isosceles Triangle 81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90600" y="4800600"/>
            <a:ext cx="914400" cy="533400"/>
            <a:chOff x="2514600" y="4648200"/>
            <a:chExt cx="914400" cy="533400"/>
          </a:xfrm>
        </p:grpSpPr>
        <p:sp>
          <p:nvSpPr>
            <p:cNvPr id="84" name="Rectangle 83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5" name="Isosceles Triangle 84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3000" y="4953000"/>
            <a:ext cx="914400" cy="533400"/>
            <a:chOff x="2514600" y="4648200"/>
            <a:chExt cx="914400" cy="533400"/>
          </a:xfrm>
        </p:grpSpPr>
        <p:sp>
          <p:nvSpPr>
            <p:cNvPr id="87" name="Rectangle 86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95400" y="5105400"/>
            <a:ext cx="914400" cy="533400"/>
            <a:chOff x="2514600" y="4648200"/>
            <a:chExt cx="914400" cy="533400"/>
          </a:xfrm>
        </p:grpSpPr>
        <p:sp>
          <p:nvSpPr>
            <p:cNvPr id="90" name="Rectangle 89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1" name="Isosceles Triangle 90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447800" y="5257800"/>
            <a:ext cx="914400" cy="533400"/>
            <a:chOff x="2514600" y="4648200"/>
            <a:chExt cx="914400" cy="533400"/>
          </a:xfrm>
        </p:grpSpPr>
        <p:sp>
          <p:nvSpPr>
            <p:cNvPr id="93" name="Rectangle 92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00200" y="5410200"/>
            <a:ext cx="914400" cy="533400"/>
            <a:chOff x="2514600" y="4648200"/>
            <a:chExt cx="914400" cy="533400"/>
          </a:xfrm>
        </p:grpSpPr>
        <p:sp>
          <p:nvSpPr>
            <p:cNvPr id="96" name="Rectangle 95"/>
            <p:cNvSpPr/>
            <p:nvPr/>
          </p:nvSpPr>
          <p:spPr>
            <a:xfrm>
              <a:off x="2514600" y="4648200"/>
              <a:ext cx="9144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7" name="Isosceles Triangle 96"/>
            <p:cNvSpPr/>
            <p:nvPr/>
          </p:nvSpPr>
          <p:spPr>
            <a:xfrm flipV="1">
              <a:off x="2514600" y="4648200"/>
              <a:ext cx="914400" cy="3048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552745" y="6008873"/>
            <a:ext cx="625434" cy="314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pic>
        <p:nvPicPr>
          <p:cNvPr id="99" name="Picture 98" descr="08-01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4495800"/>
            <a:ext cx="1068943" cy="150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0" name="Right Arrow 99"/>
          <p:cNvSpPr/>
          <p:nvPr/>
        </p:nvSpPr>
        <p:spPr>
          <a:xfrm>
            <a:off x="6019800" y="50292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Masquerading: </a:t>
            </a:r>
            <a:r>
              <a:rPr lang="en-US" dirty="0"/>
              <a:t>the fabrication of information that is purported </a:t>
            </a:r>
            <a:r>
              <a:rPr lang="en-US" dirty="0" smtClean="0"/>
              <a:t>to be </a:t>
            </a:r>
            <a:r>
              <a:rPr lang="en-US" dirty="0"/>
              <a:t>from someone who is not actually the author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called impersonation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850144" y="5257800"/>
            <a:ext cx="27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“From: Alice”</a:t>
            </a:r>
          </a:p>
          <a:p>
            <a:pPr algn="ctr"/>
            <a:r>
              <a:rPr lang="en-US" sz="2400" dirty="0" smtClean="0"/>
              <a:t>(really is from Eve)</a:t>
            </a:r>
            <a:endParaRPr lang="en-US" sz="2400" dirty="0"/>
          </a:p>
        </p:txBody>
      </p:sp>
      <p:pic>
        <p:nvPicPr>
          <p:cNvPr id="99" name="Picture 98" descr="08-01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733800"/>
            <a:ext cx="1068943" cy="1507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2" name="Picture 61" descr="08-01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038600"/>
            <a:ext cx="1592755" cy="619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Repudiation: </a:t>
            </a:r>
            <a:r>
              <a:rPr lang="en-US" dirty="0"/>
              <a:t>the denial of a commitment or data receipt. </a:t>
            </a:r>
            <a:endParaRPr lang="en-US" dirty="0" smtClean="0"/>
          </a:p>
          <a:p>
            <a:pPr lvl="1"/>
            <a:r>
              <a:rPr lang="en-US" dirty="0" smtClean="0"/>
              <a:t>This involves an </a:t>
            </a:r>
            <a:r>
              <a:rPr lang="en-US" dirty="0"/>
              <a:t>attempt to back out of a contract or a protocol that </a:t>
            </a:r>
            <a:r>
              <a:rPr lang="en-US" dirty="0" smtClean="0"/>
              <a:t>requires the </a:t>
            </a:r>
            <a:r>
              <a:rPr lang="en-US" dirty="0"/>
              <a:t>different parties to provide receipts acknowledging that data </a:t>
            </a:r>
            <a:r>
              <a:rPr lang="en-US" dirty="0" smtClean="0"/>
              <a:t>has been </a:t>
            </a:r>
            <a:r>
              <a:rPr lang="en-US" dirty="0"/>
              <a:t>received.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243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1116" y="6611779"/>
            <a:ext cx="4998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Public domain image from http://commons.wikimedia.org/wiki/File:Plastic_eraser.jpeg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Correlation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traceback</a:t>
            </a:r>
            <a:r>
              <a:rPr lang="en-US" b="1" dirty="0"/>
              <a:t>: </a:t>
            </a:r>
            <a:r>
              <a:rPr lang="en-US" dirty="0"/>
              <a:t>the integration of multiple data </a:t>
            </a:r>
            <a:r>
              <a:rPr lang="en-US" dirty="0" smtClean="0"/>
              <a:t>sources and </a:t>
            </a:r>
            <a:r>
              <a:rPr lang="en-US" dirty="0"/>
              <a:t>information flows to determine the source of a particular </a:t>
            </a:r>
            <a:r>
              <a:rPr lang="en-US" dirty="0" smtClean="0"/>
              <a:t>data stream </a:t>
            </a:r>
            <a:r>
              <a:rPr lang="en-US" dirty="0"/>
              <a:t>or piece of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01-3b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810000"/>
            <a:ext cx="2862389" cy="27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5791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</a:t>
            </a:r>
            <a:endParaRPr lang="en-US" sz="3200" dirty="0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rot="10800000">
            <a:off x="4876800" y="4876800"/>
            <a:ext cx="1447800" cy="12067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38100" tIns="38100" rIns="1099" bIns="38100"/>
          <a:lstStyle/>
          <a:p>
            <a:pPr eaLnBrk="1" hangingPunct="1">
              <a:tabLst>
                <a:tab pos="50800" algn="l"/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10071100" algn="l"/>
              </a:tabLst>
            </a:pPr>
            <a:r>
              <a:rPr lang="en-US" dirty="0" smtClean="0"/>
              <a:t>Defining Security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 lIns="38100" tIns="38100" rIns="1099" bIns="38100"/>
          <a:lstStyle/>
          <a:p>
            <a:pPr marL="300038" indent="-300038" eaLnBrk="1" hangingPunct="1">
              <a:tabLst>
                <a:tab pos="431800" algn="l"/>
                <a:tab pos="457200" algn="l"/>
                <a:tab pos="889000" algn="l"/>
                <a:tab pos="914400" algn="l"/>
                <a:tab pos="1346200" algn="l"/>
                <a:tab pos="1371600" algn="l"/>
                <a:tab pos="1803400" algn="l"/>
                <a:tab pos="1828800" algn="l"/>
                <a:tab pos="2260600" algn="l"/>
                <a:tab pos="2286000" algn="l"/>
                <a:tab pos="2717800" algn="l"/>
                <a:tab pos="2743200" algn="l"/>
                <a:tab pos="3175000" algn="l"/>
              </a:tabLst>
            </a:pPr>
            <a:r>
              <a:rPr lang="en-US" sz="2800" dirty="0" smtClean="0"/>
              <a:t>The </a:t>
            </a:r>
            <a:r>
              <a:rPr lang="en-US" sz="2800" dirty="0" smtClean="0"/>
              <a:t>“security” </a:t>
            </a:r>
            <a:r>
              <a:rPr lang="en-US" sz="2800" dirty="0" smtClean="0"/>
              <a:t>of a system, application, or protocol is always </a:t>
            </a:r>
            <a:r>
              <a:rPr lang="en-US" sz="2800" dirty="0" smtClean="0"/>
              <a:t>a relative feature that is defined by</a:t>
            </a:r>
            <a:endParaRPr lang="en-US" sz="2800" dirty="0" smtClean="0"/>
          </a:p>
          <a:p>
            <a:pPr marL="700088" lvl="1" eaLnBrk="1" hangingPunct="1">
              <a:tabLst>
                <a:tab pos="431800" algn="l"/>
                <a:tab pos="457200" algn="l"/>
                <a:tab pos="889000" algn="l"/>
                <a:tab pos="914400" algn="l"/>
                <a:tab pos="1346200" algn="l"/>
                <a:tab pos="1371600" algn="l"/>
                <a:tab pos="1803400" algn="l"/>
                <a:tab pos="1828800" algn="l"/>
                <a:tab pos="2260600" algn="l"/>
                <a:tab pos="2286000" algn="l"/>
                <a:tab pos="2717800" algn="l"/>
                <a:tab pos="2743200" algn="l"/>
                <a:tab pos="3175000" algn="l"/>
              </a:tabLst>
            </a:pPr>
            <a:r>
              <a:rPr lang="en-US" sz="2400" dirty="0" smtClean="0"/>
              <a:t>A set of desired properties</a:t>
            </a:r>
          </a:p>
          <a:p>
            <a:pPr marL="700088" lvl="1" eaLnBrk="1" hangingPunct="1">
              <a:tabLst>
                <a:tab pos="431800" algn="l"/>
                <a:tab pos="457200" algn="l"/>
                <a:tab pos="889000" algn="l"/>
                <a:tab pos="914400" algn="l"/>
                <a:tab pos="1346200" algn="l"/>
                <a:tab pos="1371600" algn="l"/>
                <a:tab pos="1803400" algn="l"/>
                <a:tab pos="1828800" algn="l"/>
                <a:tab pos="2260600" algn="l"/>
                <a:tab pos="2286000" algn="l"/>
                <a:tab pos="2717800" algn="l"/>
                <a:tab pos="2743200" algn="l"/>
                <a:tab pos="3175000" algn="l"/>
              </a:tabLst>
            </a:pPr>
            <a:r>
              <a:rPr lang="en-US" sz="2400" dirty="0" smtClean="0"/>
              <a:t>An adversary with specific capabilities</a:t>
            </a:r>
          </a:p>
          <a:p>
            <a:pPr marL="300038" indent="-300038" eaLnBrk="1" hangingPunct="1">
              <a:tabLst>
                <a:tab pos="431800" algn="l"/>
                <a:tab pos="457200" algn="l"/>
                <a:tab pos="889000" algn="l"/>
                <a:tab pos="914400" algn="l"/>
                <a:tab pos="1346200" algn="l"/>
                <a:tab pos="1371600" algn="l"/>
                <a:tab pos="1803400" algn="l"/>
                <a:tab pos="1828800" algn="l"/>
                <a:tab pos="2260600" algn="l"/>
                <a:tab pos="2286000" algn="l"/>
                <a:tab pos="2717800" algn="l"/>
                <a:tab pos="2743200" algn="l"/>
                <a:tab pos="3175000" algn="l"/>
              </a:tabLst>
            </a:pPr>
            <a:r>
              <a:rPr lang="en-US" sz="2800" dirty="0" smtClean="0"/>
              <a:t>For example, standard file access permissions in Linux and Windows are not effective against an adversary who can boot from a CD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048E3-5567-483E-A004-88046F010FB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Access Control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Users and groups</a:t>
            </a:r>
          </a:p>
          <a:p>
            <a:pPr eaLnBrk="1" hangingPunct="1"/>
            <a:r>
              <a:rPr lang="en-US" smtClean="0"/>
              <a:t>Authentication</a:t>
            </a:r>
          </a:p>
          <a:p>
            <a:pPr eaLnBrk="1" hangingPunct="1"/>
            <a:r>
              <a:rPr lang="en-US" smtClean="0"/>
              <a:t>Passwords</a:t>
            </a:r>
          </a:p>
          <a:p>
            <a:pPr eaLnBrk="1" hangingPunct="1"/>
            <a:r>
              <a:rPr lang="en-US" smtClean="0"/>
              <a:t>File protection</a:t>
            </a:r>
          </a:p>
          <a:p>
            <a:pPr eaLnBrk="1" hangingPunct="1"/>
            <a:r>
              <a:rPr lang="en-US" smtClean="0"/>
              <a:t>Access control lists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300038" indent="-30003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5400" algn="l"/>
                <a:tab pos="482600" algn="l"/>
                <a:tab pos="939800" algn="l"/>
                <a:tab pos="1397000" algn="l"/>
                <a:tab pos="1854200" algn="l"/>
                <a:tab pos="2311400" algn="l"/>
                <a:tab pos="27686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Which users can read/write which files?</a:t>
            </a:r>
          </a:p>
          <a:p>
            <a:pPr marL="300038" indent="-30003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5400" algn="l"/>
                <a:tab pos="482600" algn="l"/>
                <a:tab pos="939800" algn="l"/>
                <a:tab pos="1397000" algn="l"/>
                <a:tab pos="1854200" algn="l"/>
                <a:tab pos="2311400" algn="l"/>
                <a:tab pos="27686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Are my files really safe?</a:t>
            </a:r>
          </a:p>
          <a:p>
            <a:pPr marL="300038" indent="-30003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5400" algn="l"/>
                <a:tab pos="482600" algn="l"/>
                <a:tab pos="939800" algn="l"/>
                <a:tab pos="1397000" algn="l"/>
                <a:tab pos="1854200" algn="l"/>
                <a:tab pos="2311400" algn="l"/>
                <a:tab pos="27686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What does it mean to be root?</a:t>
            </a:r>
          </a:p>
          <a:p>
            <a:pPr marL="300038" indent="-300038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5400" algn="l"/>
                <a:tab pos="482600" algn="l"/>
                <a:tab pos="939800" algn="l"/>
                <a:tab pos="1397000" algn="l"/>
                <a:tab pos="1854200" algn="l"/>
                <a:tab pos="2311400" algn="l"/>
                <a:tab pos="2768600" algn="l"/>
              </a:tabLst>
              <a:defRPr/>
            </a:pPr>
            <a:r>
              <a:rPr lang="en-US" dirty="0" smtClean="0">
                <a:solidFill>
                  <a:schemeClr val="accent6"/>
                </a:solidFill>
              </a:rPr>
              <a:t>What do we really want to control?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A0D3BF-7BB2-46A4-BEB4-6F8DCC2894BB}" type="datetime1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C5CBD-5A84-4344-8A19-DEFA5D14767D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A table </a:t>
            </a:r>
            <a:r>
              <a:rPr lang="en-US" b="1" dirty="0"/>
              <a:t>that defines permissions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row of this </a:t>
            </a:r>
            <a:r>
              <a:rPr lang="en-US" dirty="0" smtClean="0"/>
              <a:t>table is </a:t>
            </a:r>
            <a:r>
              <a:rPr lang="en-US" dirty="0"/>
              <a:t>associated with a </a:t>
            </a:r>
            <a:r>
              <a:rPr lang="en-US" b="1" dirty="0"/>
              <a:t>subject, </a:t>
            </a:r>
            <a:r>
              <a:rPr lang="en-US" dirty="0"/>
              <a:t>which is a user, group, or system that </a:t>
            </a:r>
            <a:r>
              <a:rPr lang="en-US" dirty="0" smtClean="0"/>
              <a:t>can</a:t>
            </a:r>
            <a:r>
              <a:rPr lang="en-US" b="1" dirty="0" smtClean="0"/>
              <a:t> </a:t>
            </a:r>
            <a:r>
              <a:rPr lang="en-US" dirty="0" smtClean="0"/>
              <a:t>perform </a:t>
            </a:r>
            <a:r>
              <a:rPr lang="en-US" dirty="0"/>
              <a:t>actions.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column of the table is associated with an </a:t>
            </a:r>
            <a:r>
              <a:rPr lang="en-US" b="1" dirty="0" smtClean="0"/>
              <a:t>object, </a:t>
            </a:r>
            <a:r>
              <a:rPr lang="en-US" dirty="0" smtClean="0"/>
              <a:t>which </a:t>
            </a:r>
            <a:r>
              <a:rPr lang="en-US" dirty="0"/>
              <a:t>is a file, directory, document, device, resource, or any other </a:t>
            </a:r>
            <a:r>
              <a:rPr lang="en-US" dirty="0" smtClean="0"/>
              <a:t>entity for </a:t>
            </a:r>
            <a:r>
              <a:rPr lang="en-US" dirty="0"/>
              <a:t>which we want to define access rights.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cell of the table is </a:t>
            </a:r>
            <a:r>
              <a:rPr lang="en-US" dirty="0" smtClean="0"/>
              <a:t>then filled </a:t>
            </a:r>
            <a:r>
              <a:rPr lang="en-US" dirty="0"/>
              <a:t>with the access rights for the associated combination of subject </a:t>
            </a:r>
            <a:r>
              <a:rPr lang="en-US" dirty="0" smtClean="0"/>
              <a:t>and object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Access </a:t>
            </a:r>
            <a:r>
              <a:rPr lang="en-US" dirty="0"/>
              <a:t>rights can include actions such as reading, writing, </a:t>
            </a:r>
            <a:r>
              <a:rPr lang="en-US" dirty="0" smtClean="0"/>
              <a:t>copying, executing</a:t>
            </a:r>
            <a:r>
              <a:rPr lang="en-US" dirty="0"/>
              <a:t>, deleting, and annotating.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empty cell means that no </a:t>
            </a:r>
            <a:r>
              <a:rPr lang="en-US" dirty="0" smtClean="0"/>
              <a:t>access rights </a:t>
            </a:r>
            <a:r>
              <a:rPr lang="en-US" dirty="0"/>
              <a:t>are granted.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Access Control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11910"/>
            <a:ext cx="8839200" cy="218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</a:t>
            </a:r>
            <a:r>
              <a:rPr lang="en-US" dirty="0" smtClean="0"/>
              <a:t>Lists (ACL)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It defines, for each object, o, a list, L, called </a:t>
            </a:r>
            <a:r>
              <a:rPr lang="en-US" sz="2800" dirty="0" err="1"/>
              <a:t>o’s</a:t>
            </a:r>
            <a:r>
              <a:rPr lang="en-US" sz="2800" dirty="0"/>
              <a:t> access control list, </a:t>
            </a:r>
            <a:r>
              <a:rPr lang="en-US" sz="2800" dirty="0" smtClean="0"/>
              <a:t>which enumerates </a:t>
            </a:r>
            <a:r>
              <a:rPr lang="en-US" sz="2800" dirty="0"/>
              <a:t>all the subjects that have access rights for o and, for each </a:t>
            </a:r>
            <a:r>
              <a:rPr lang="en-US" sz="2800" dirty="0" smtClean="0"/>
              <a:t>such subject</a:t>
            </a:r>
            <a:r>
              <a:rPr lang="en-US" sz="2800" dirty="0"/>
              <a:t>, s, gives the access rights that s has for object 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3657600"/>
            <a:ext cx="1600200" cy="557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6" name="Rectangle 5"/>
          <p:cNvSpPr/>
          <p:nvPr/>
        </p:nvSpPr>
        <p:spPr>
          <a:xfrm>
            <a:off x="3276600" y="3657600"/>
            <a:ext cx="1447800" cy="557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" name="Rectangle 6"/>
          <p:cNvSpPr/>
          <p:nvPr/>
        </p:nvSpPr>
        <p:spPr>
          <a:xfrm>
            <a:off x="5029200" y="3657600"/>
            <a:ext cx="1447800" cy="557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Rectangle 7"/>
          <p:cNvSpPr/>
          <p:nvPr/>
        </p:nvSpPr>
        <p:spPr>
          <a:xfrm>
            <a:off x="6705600" y="3657600"/>
            <a:ext cx="1447800" cy="55713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9" name="TextBox 8"/>
          <p:cNvSpPr txBox="1"/>
          <p:nvPr/>
        </p:nvSpPr>
        <p:spPr>
          <a:xfrm>
            <a:off x="1371600" y="3745468"/>
            <a:ext cx="153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/etc/</a:t>
            </a:r>
            <a:r>
              <a:rPr lang="en-US" dirty="0" err="1" smtClean="0">
                <a:latin typeface="Palatino"/>
                <a:cs typeface="Palatino"/>
              </a:rPr>
              <a:t>passwd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733800"/>
            <a:ext cx="126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/</a:t>
            </a:r>
            <a:r>
              <a:rPr lang="en-US" dirty="0" err="1" smtClean="0">
                <a:latin typeface="Palatino"/>
                <a:cs typeface="Palatino"/>
              </a:rPr>
              <a:t>usr</a:t>
            </a:r>
            <a:r>
              <a:rPr lang="en-US" dirty="0" smtClean="0">
                <a:latin typeface="Palatino"/>
                <a:cs typeface="Palatino"/>
              </a:rPr>
              <a:t>/bin/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37338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/u/</a:t>
            </a:r>
            <a:r>
              <a:rPr lang="en-US" dirty="0" err="1" smtClean="0">
                <a:latin typeface="Palatino"/>
                <a:cs typeface="Palatino"/>
              </a:rPr>
              <a:t>roberto</a:t>
            </a:r>
            <a:r>
              <a:rPr lang="en-US" dirty="0" smtClean="0">
                <a:latin typeface="Palatino"/>
                <a:cs typeface="Palatino"/>
              </a:rPr>
              <a:t>/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3733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/admin/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4800600"/>
            <a:ext cx="1447800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TextBox 13"/>
          <p:cNvSpPr txBox="1"/>
          <p:nvPr/>
        </p:nvSpPr>
        <p:spPr>
          <a:xfrm>
            <a:off x="6705600" y="5029200"/>
            <a:ext cx="130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root: </a:t>
            </a:r>
            <a:r>
              <a:rPr lang="en-US" dirty="0" err="1" smtClean="0">
                <a:latin typeface="Palatino"/>
                <a:cs typeface="Palatino"/>
              </a:rPr>
              <a:t>r,w,x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backup: </a:t>
            </a:r>
            <a:r>
              <a:rPr lang="en-US" dirty="0" err="1" smtClean="0">
                <a:latin typeface="Palatino"/>
                <a:cs typeface="Palatino"/>
              </a:rPr>
              <a:t>r,x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800600"/>
            <a:ext cx="14478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6" name="TextBox 15"/>
          <p:cNvSpPr txBox="1"/>
          <p:nvPr/>
        </p:nvSpPr>
        <p:spPr>
          <a:xfrm>
            <a:off x="5029200" y="5029200"/>
            <a:ext cx="1505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root: </a:t>
            </a:r>
            <a:r>
              <a:rPr lang="en-US" dirty="0" err="1" smtClean="0">
                <a:latin typeface="Palatino"/>
                <a:cs typeface="Palatino"/>
              </a:rPr>
              <a:t>r,w,x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roberto</a:t>
            </a:r>
            <a:r>
              <a:rPr lang="en-US" dirty="0" smtClean="0">
                <a:latin typeface="Palatino"/>
                <a:cs typeface="Palatino"/>
              </a:rPr>
              <a:t>: </a:t>
            </a:r>
            <a:r>
              <a:rPr lang="en-US" dirty="0" err="1" smtClean="0">
                <a:latin typeface="Palatino"/>
                <a:cs typeface="Palatino"/>
              </a:rPr>
              <a:t>r,w,x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backup: </a:t>
            </a:r>
            <a:r>
              <a:rPr lang="en-US" dirty="0" err="1" smtClean="0">
                <a:latin typeface="Palatino"/>
                <a:cs typeface="Palatino"/>
              </a:rPr>
              <a:t>r,x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4800600"/>
            <a:ext cx="1447800" cy="1676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8" name="TextBox 17"/>
          <p:cNvSpPr txBox="1"/>
          <p:nvPr/>
        </p:nvSpPr>
        <p:spPr>
          <a:xfrm>
            <a:off x="3276600" y="5040868"/>
            <a:ext cx="1302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root: </a:t>
            </a:r>
            <a:r>
              <a:rPr lang="en-US" dirty="0" err="1" smtClean="0">
                <a:latin typeface="Palatino"/>
                <a:cs typeface="Palatino"/>
              </a:rPr>
              <a:t>r,w,x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mike: </a:t>
            </a:r>
            <a:r>
              <a:rPr lang="en-US" dirty="0" err="1" smtClean="0">
                <a:latin typeface="Palatino"/>
                <a:cs typeface="Palatino"/>
              </a:rPr>
              <a:t>r,x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roberto</a:t>
            </a:r>
            <a:r>
              <a:rPr lang="en-US" dirty="0" smtClean="0">
                <a:latin typeface="Palatino"/>
                <a:cs typeface="Palatino"/>
              </a:rPr>
              <a:t>: </a:t>
            </a:r>
            <a:r>
              <a:rPr lang="en-US" dirty="0" err="1" smtClean="0">
                <a:latin typeface="Palatino"/>
                <a:cs typeface="Palatino"/>
              </a:rPr>
              <a:t>r,x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backup: </a:t>
            </a:r>
            <a:r>
              <a:rPr lang="en-US" dirty="0" err="1" smtClean="0">
                <a:latin typeface="Palatino"/>
                <a:cs typeface="Palatino"/>
              </a:rPr>
              <a:t>r,x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4800600"/>
            <a:ext cx="1447800" cy="1676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69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0" name="TextBox 19"/>
          <p:cNvSpPr txBox="1"/>
          <p:nvPr/>
        </p:nvSpPr>
        <p:spPr>
          <a:xfrm>
            <a:off x="1447800" y="5029200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root: </a:t>
            </a:r>
            <a:r>
              <a:rPr lang="en-US" dirty="0" err="1" smtClean="0">
                <a:latin typeface="Palatino"/>
                <a:cs typeface="Palatino"/>
              </a:rPr>
              <a:t>r,w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mike: </a:t>
            </a:r>
            <a:r>
              <a:rPr lang="en-US" dirty="0" err="1" smtClean="0">
                <a:latin typeface="Palatino"/>
                <a:cs typeface="Palatino"/>
              </a:rPr>
              <a:t>r</a:t>
            </a:r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roberto</a:t>
            </a:r>
            <a:r>
              <a:rPr lang="en-US" dirty="0" smtClean="0">
                <a:latin typeface="Palatino"/>
                <a:cs typeface="Palatino"/>
              </a:rPr>
              <a:t>: r</a:t>
            </a:r>
          </a:p>
          <a:p>
            <a:r>
              <a:rPr lang="en-US" dirty="0" smtClean="0">
                <a:latin typeface="Palatino"/>
                <a:cs typeface="Palatino"/>
              </a:rPr>
              <a:t>backup: </a:t>
            </a:r>
            <a:r>
              <a:rPr lang="en-US" dirty="0" err="1" smtClean="0">
                <a:latin typeface="Palatino"/>
                <a:cs typeface="Palatino"/>
              </a:rPr>
              <a:t>r</a:t>
            </a:r>
            <a:endParaRPr lang="en-US" dirty="0">
              <a:latin typeface="Palatino"/>
              <a:cs typeface="Palatino"/>
            </a:endParaRPr>
          </a:p>
        </p:txBody>
      </p: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 rot="5400000">
            <a:off x="7136567" y="4507667"/>
            <a:ext cx="58586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15" idx="0"/>
          </p:cNvCxnSpPr>
          <p:nvPr/>
        </p:nvCxnSpPr>
        <p:spPr>
          <a:xfrm rot="5400000">
            <a:off x="5460167" y="4507667"/>
            <a:ext cx="58586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7" idx="0"/>
          </p:cNvCxnSpPr>
          <p:nvPr/>
        </p:nvCxnSpPr>
        <p:spPr>
          <a:xfrm rot="5400000">
            <a:off x="3707567" y="4507667"/>
            <a:ext cx="58586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9" idx="0"/>
          </p:cNvCxnSpPr>
          <p:nvPr/>
        </p:nvCxnSpPr>
        <p:spPr>
          <a:xfrm rot="5400000">
            <a:off x="1878767" y="4507667"/>
            <a:ext cx="58586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Takes </a:t>
            </a:r>
            <a:r>
              <a:rPr lang="en-US" dirty="0"/>
              <a:t>a subject-centered </a:t>
            </a:r>
            <a:r>
              <a:rPr lang="en-US" dirty="0" smtClean="0"/>
              <a:t>approach to </a:t>
            </a:r>
            <a:r>
              <a:rPr lang="en-US" dirty="0"/>
              <a:t>access control. It defines, for each subject s, the list of the </a:t>
            </a:r>
            <a:r>
              <a:rPr lang="en-US" dirty="0" smtClean="0"/>
              <a:t>objects for </a:t>
            </a:r>
            <a:r>
              <a:rPr lang="en-US" dirty="0"/>
              <a:t>which s has nonempty access control rights, together with the </a:t>
            </a:r>
            <a:r>
              <a:rPr lang="en-US" dirty="0" smtClean="0"/>
              <a:t>specific rights </a:t>
            </a:r>
            <a:r>
              <a:rPr lang="en-US" dirty="0"/>
              <a:t>for each such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821766" y="1295400"/>
            <a:ext cx="4017433" cy="762000"/>
            <a:chOff x="914400" y="609600"/>
            <a:chExt cx="5562600" cy="762000"/>
          </a:xfrm>
        </p:grpSpPr>
        <p:sp>
          <p:nvSpPr>
            <p:cNvPr id="6" name="Rectangle 5"/>
            <p:cNvSpPr/>
            <p:nvPr/>
          </p:nvSpPr>
          <p:spPr>
            <a:xfrm>
              <a:off x="2438400" y="609600"/>
              <a:ext cx="4038600" cy="762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14400" y="762000"/>
              <a:ext cx="8382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514600" y="609600"/>
              <a:ext cx="3596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/etc/</a:t>
              </a:r>
              <a:r>
                <a:rPr lang="en-US" dirty="0" err="1" smtClean="0">
                  <a:latin typeface="Palatino"/>
                  <a:cs typeface="Palatino"/>
                </a:rPr>
                <a:t>passwd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r,w,x</a:t>
              </a:r>
              <a:r>
                <a:rPr lang="en-US" dirty="0" smtClean="0">
                  <a:latin typeface="Palatino"/>
                  <a:cs typeface="Palatino"/>
                </a:rPr>
                <a:t>; /</a:t>
              </a:r>
              <a:r>
                <a:rPr lang="en-US" dirty="0" err="1" smtClean="0">
                  <a:latin typeface="Palatino"/>
                  <a:cs typeface="Palatino"/>
                </a:rPr>
                <a:t>usr</a:t>
              </a:r>
              <a:r>
                <a:rPr lang="en-US" dirty="0" smtClean="0">
                  <a:latin typeface="Palatino"/>
                  <a:cs typeface="Palatino"/>
                </a:rPr>
                <a:t>/bin: </a:t>
              </a:r>
              <a:r>
                <a:rPr lang="en-US" dirty="0" err="1" smtClean="0">
                  <a:latin typeface="Palatino"/>
                  <a:cs typeface="Palatino"/>
                </a:rPr>
                <a:t>r,w,x</a:t>
              </a:r>
              <a:r>
                <a:rPr lang="en-US" dirty="0" smtClean="0">
                  <a:latin typeface="Palatino"/>
                  <a:cs typeface="Palatino"/>
                </a:rPr>
                <a:t>; </a:t>
              </a:r>
            </a:p>
            <a:p>
              <a:r>
                <a:rPr lang="en-US" dirty="0" smtClean="0">
                  <a:latin typeface="Palatino"/>
                  <a:cs typeface="Palatino"/>
                </a:rPr>
                <a:t>/u/</a:t>
              </a:r>
              <a:r>
                <a:rPr lang="en-US" dirty="0" err="1" smtClean="0">
                  <a:latin typeface="Palatino"/>
                  <a:cs typeface="Palatino"/>
                </a:rPr>
                <a:t>roberto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r,w,x</a:t>
              </a:r>
              <a:r>
                <a:rPr lang="en-US" dirty="0" smtClean="0">
                  <a:latin typeface="Palatino"/>
                  <a:cs typeface="Palatino"/>
                </a:rPr>
                <a:t>; /admin/: </a:t>
              </a:r>
              <a:r>
                <a:rPr lang="en-US" dirty="0" err="1" smtClean="0">
                  <a:latin typeface="Palatino"/>
                  <a:cs typeface="Palatino"/>
                </a:rPr>
                <a:t>r,w,x</a:t>
              </a:r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762000"/>
              <a:ext cx="599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root</a:t>
              </a:r>
              <a:endParaRPr lang="en-US" dirty="0">
                <a:latin typeface="Palatino"/>
                <a:cs typeface="Palatino"/>
              </a:endParaRPr>
            </a:p>
          </p:txBody>
        </p:sp>
        <p:cxnSp>
          <p:nvCxnSpPr>
            <p:cNvPr id="10" name="Straight Arrow Connector 9"/>
            <p:cNvCxnSpPr>
              <a:stCxn id="7" idx="3"/>
              <a:endCxn id="6" idx="1"/>
            </p:cNvCxnSpPr>
            <p:nvPr/>
          </p:nvCxnSpPr>
          <p:spPr>
            <a:xfrm>
              <a:off x="1752600" y="990600"/>
              <a:ext cx="6858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00600" y="3733800"/>
            <a:ext cx="3962400" cy="762000"/>
            <a:chOff x="914400" y="3657600"/>
            <a:chExt cx="5486400" cy="762000"/>
          </a:xfrm>
        </p:grpSpPr>
        <p:sp>
          <p:nvSpPr>
            <p:cNvPr id="12" name="Rectangle 11"/>
            <p:cNvSpPr/>
            <p:nvPr/>
          </p:nvSpPr>
          <p:spPr>
            <a:xfrm>
              <a:off x="2362200" y="3657600"/>
              <a:ext cx="4038600" cy="762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914400" y="3810000"/>
              <a:ext cx="9144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514600" y="3657600"/>
              <a:ext cx="277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/</a:t>
              </a:r>
              <a:r>
                <a:rPr lang="en-US" dirty="0" err="1" smtClean="0">
                  <a:latin typeface="Palatino"/>
                  <a:cs typeface="Palatino"/>
                </a:rPr>
                <a:t>usr/passwd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</a:t>
              </a:r>
              <a:r>
                <a:rPr lang="en-US" dirty="0" smtClean="0">
                  <a:latin typeface="Palatino"/>
                  <a:cs typeface="Palatino"/>
                </a:rPr>
                <a:t>; /</a:t>
              </a:r>
              <a:r>
                <a:rPr lang="en-US" dirty="0" err="1" smtClean="0">
                  <a:latin typeface="Palatino"/>
                  <a:cs typeface="Palatino"/>
                </a:rPr>
                <a:t>usr</a:t>
              </a:r>
              <a:r>
                <a:rPr lang="en-US" dirty="0" smtClean="0">
                  <a:latin typeface="Palatino"/>
                  <a:cs typeface="Palatino"/>
                </a:rPr>
                <a:t>/bin: </a:t>
              </a:r>
              <a:r>
                <a:rPr lang="en-US" dirty="0" err="1" smtClean="0">
                  <a:latin typeface="Palatino"/>
                  <a:cs typeface="Palatino"/>
                </a:rPr>
                <a:t>r</a:t>
              </a:r>
              <a:r>
                <a:rPr lang="en-US" dirty="0" smtClean="0">
                  <a:latin typeface="Palatino"/>
                  <a:cs typeface="Palatino"/>
                </a:rPr>
                <a:t>;</a:t>
              </a:r>
            </a:p>
            <a:p>
              <a:r>
                <a:rPr lang="en-US" dirty="0" smtClean="0">
                  <a:latin typeface="Palatino"/>
                  <a:cs typeface="Palatino"/>
                </a:rPr>
                <a:t>/u/</a:t>
              </a:r>
              <a:r>
                <a:rPr lang="en-US" dirty="0" err="1" smtClean="0">
                  <a:latin typeface="Palatino"/>
                  <a:cs typeface="Palatino"/>
                </a:rPr>
                <a:t>roberto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r,w,x</a:t>
              </a:r>
              <a:endParaRPr lang="en-US" dirty="0">
                <a:latin typeface="Palatino"/>
                <a:cs typeface="Palatino"/>
              </a:endParaRPr>
            </a:p>
          </p:txBody>
        </p:sp>
        <p:cxnSp>
          <p:nvCxnSpPr>
            <p:cNvPr id="15" name="Straight Arrow Connector 14"/>
            <p:cNvCxnSpPr>
              <a:stCxn id="13" idx="3"/>
              <a:endCxn id="12" idx="1"/>
            </p:cNvCxnSpPr>
            <p:nvPr/>
          </p:nvCxnSpPr>
          <p:spPr>
            <a:xfrm>
              <a:off x="1828800" y="4038600"/>
              <a:ext cx="5334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4400" y="381000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Palatino"/>
                  <a:cs typeface="Palatino"/>
                </a:rPr>
                <a:t>roberto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0600" y="2667000"/>
            <a:ext cx="3962400" cy="457200"/>
            <a:chOff x="914400" y="2438400"/>
            <a:chExt cx="5486400" cy="457200"/>
          </a:xfrm>
        </p:grpSpPr>
        <p:sp>
          <p:nvSpPr>
            <p:cNvPr id="18" name="Rectangle 17"/>
            <p:cNvSpPr/>
            <p:nvPr/>
          </p:nvSpPr>
          <p:spPr>
            <a:xfrm>
              <a:off x="2362200" y="2438400"/>
              <a:ext cx="40386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914400" y="2438400"/>
              <a:ext cx="8382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2514600" y="2438400"/>
              <a:ext cx="3259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/</a:t>
              </a:r>
              <a:r>
                <a:rPr lang="en-US" dirty="0" err="1" smtClean="0">
                  <a:latin typeface="Palatino"/>
                  <a:cs typeface="Palatino"/>
                </a:rPr>
                <a:t>usr/passwd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</a:t>
              </a:r>
              <a:r>
                <a:rPr lang="en-US" dirty="0" smtClean="0">
                  <a:latin typeface="Palatino"/>
                  <a:cs typeface="Palatino"/>
                </a:rPr>
                <a:t>; /</a:t>
              </a:r>
              <a:r>
                <a:rPr lang="en-US" dirty="0" err="1" smtClean="0">
                  <a:latin typeface="Palatino"/>
                  <a:cs typeface="Palatino"/>
                </a:rPr>
                <a:t>usr</a:t>
              </a:r>
              <a:r>
                <a:rPr lang="en-US" dirty="0" smtClean="0">
                  <a:latin typeface="Palatino"/>
                  <a:cs typeface="Palatino"/>
                </a:rPr>
                <a:t>/bin: </a:t>
              </a:r>
              <a:r>
                <a:rPr lang="en-US" dirty="0" err="1" smtClean="0">
                  <a:latin typeface="Palatino"/>
                  <a:cs typeface="Palatino"/>
                </a:rPr>
                <a:t>r,x</a:t>
              </a:r>
              <a:endParaRPr lang="en-US" dirty="0" smtClean="0">
                <a:latin typeface="Palatino"/>
                <a:cs typeface="Palatino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8" idx="1"/>
            </p:cNvCxnSpPr>
            <p:nvPr/>
          </p:nvCxnSpPr>
          <p:spPr>
            <a:xfrm>
              <a:off x="1752600" y="2667000"/>
              <a:ext cx="6096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90600" y="2438400"/>
              <a:ext cx="69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mike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00600" y="5105400"/>
            <a:ext cx="3962400" cy="762000"/>
            <a:chOff x="914400" y="5181600"/>
            <a:chExt cx="5486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914400" y="5334000"/>
              <a:ext cx="1066800" cy="457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cxnSp>
          <p:nvCxnSpPr>
            <p:cNvPr id="25" name="Straight Arrow Connector 24"/>
            <p:cNvCxnSpPr>
              <a:stCxn id="24" idx="3"/>
              <a:endCxn id="27" idx="1"/>
            </p:cNvCxnSpPr>
            <p:nvPr/>
          </p:nvCxnSpPr>
          <p:spPr>
            <a:xfrm>
              <a:off x="1981200" y="55626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90600" y="5334000"/>
              <a:ext cx="936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backup</a:t>
              </a:r>
              <a:endParaRPr lang="en-US" dirty="0">
                <a:latin typeface="Palatino"/>
                <a:cs typeface="Palatino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2200" y="5181600"/>
              <a:ext cx="4038600" cy="762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  <a:alpha val="69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2514600" y="5181600"/>
              <a:ext cx="315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/etc/</a:t>
              </a:r>
              <a:r>
                <a:rPr lang="en-US" dirty="0" err="1" smtClean="0">
                  <a:latin typeface="Palatino"/>
                  <a:cs typeface="Palatino"/>
                </a:rPr>
                <a:t>passwd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r,x</a:t>
              </a:r>
              <a:r>
                <a:rPr lang="en-US" dirty="0" smtClean="0">
                  <a:latin typeface="Palatino"/>
                  <a:cs typeface="Palatino"/>
                </a:rPr>
                <a:t>; /</a:t>
              </a:r>
              <a:r>
                <a:rPr lang="en-US" dirty="0" err="1" smtClean="0">
                  <a:latin typeface="Palatino"/>
                  <a:cs typeface="Palatino"/>
                </a:rPr>
                <a:t>usr</a:t>
              </a:r>
              <a:r>
                <a:rPr lang="en-US" dirty="0" smtClean="0">
                  <a:latin typeface="Palatino"/>
                  <a:cs typeface="Palatino"/>
                </a:rPr>
                <a:t>/bin: </a:t>
              </a:r>
              <a:r>
                <a:rPr lang="en-US" dirty="0" err="1" smtClean="0">
                  <a:latin typeface="Palatino"/>
                  <a:cs typeface="Palatino"/>
                </a:rPr>
                <a:t>r,x</a:t>
              </a:r>
              <a:r>
                <a:rPr lang="en-US" dirty="0" smtClean="0">
                  <a:latin typeface="Palatino"/>
                  <a:cs typeface="Palatino"/>
                </a:rPr>
                <a:t>; </a:t>
              </a:r>
            </a:p>
            <a:p>
              <a:r>
                <a:rPr lang="en-US" dirty="0" smtClean="0">
                  <a:latin typeface="Palatino"/>
                  <a:cs typeface="Palatino"/>
                </a:rPr>
                <a:t>/u/</a:t>
              </a:r>
              <a:r>
                <a:rPr lang="en-US" dirty="0" err="1" smtClean="0">
                  <a:latin typeface="Palatino"/>
                  <a:cs typeface="Palatino"/>
                </a:rPr>
                <a:t>roberto</a:t>
              </a:r>
              <a:r>
                <a:rPr lang="en-US" dirty="0" smtClean="0">
                  <a:latin typeface="Palatino"/>
                  <a:cs typeface="Palatino"/>
                </a:rPr>
                <a:t>: </a:t>
              </a:r>
              <a:r>
                <a:rPr lang="en-US" dirty="0" err="1" smtClean="0">
                  <a:latin typeface="Palatino"/>
                  <a:cs typeface="Palatino"/>
                </a:rPr>
                <a:t>r,x</a:t>
              </a:r>
              <a:r>
                <a:rPr lang="en-US" dirty="0" smtClean="0">
                  <a:latin typeface="Palatino"/>
                  <a:cs typeface="Palatino"/>
                </a:rPr>
                <a:t>; /admin/: </a:t>
              </a:r>
              <a:r>
                <a:rPr lang="en-US" dirty="0" err="1" smtClean="0">
                  <a:latin typeface="Palatino"/>
                  <a:cs typeface="Palatino"/>
                </a:rPr>
                <a:t>r,x</a:t>
              </a:r>
              <a:endParaRPr lang="en-US" dirty="0">
                <a:latin typeface="Palatino"/>
                <a:cs typeface="Palatin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b="1" dirty="0"/>
              <a:t>roles </a:t>
            </a:r>
            <a:r>
              <a:rPr lang="en-US" dirty="0"/>
              <a:t>and then specify access control rights for </a:t>
            </a:r>
            <a:r>
              <a:rPr lang="en-US" dirty="0" smtClean="0"/>
              <a:t>these roles</a:t>
            </a:r>
            <a:r>
              <a:rPr lang="en-US" dirty="0"/>
              <a:t>, rather than for subjects directly.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90600" y="2819400"/>
            <a:ext cx="7391400" cy="3886200"/>
            <a:chOff x="228600" y="76200"/>
            <a:chExt cx="8915400" cy="5410200"/>
          </a:xfrm>
        </p:grpSpPr>
        <p:cxnSp>
          <p:nvCxnSpPr>
            <p:cNvPr id="5" name="Straight Connector 4"/>
            <p:cNvCxnSpPr>
              <a:stCxn id="32" idx="0"/>
              <a:endCxn id="38" idx="2"/>
            </p:cNvCxnSpPr>
            <p:nvPr/>
          </p:nvCxnSpPr>
          <p:spPr>
            <a:xfrm rot="16200000" flipV="1">
              <a:off x="4486275" y="2047875"/>
              <a:ext cx="3048000" cy="323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1" idx="0"/>
              <a:endCxn id="38" idx="2"/>
            </p:cNvCxnSpPr>
            <p:nvPr/>
          </p:nvCxnSpPr>
          <p:spPr>
            <a:xfrm rot="5400000" flipH="1" flipV="1">
              <a:off x="3316275" y="-1027125"/>
              <a:ext cx="819150" cy="4245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0" idx="0"/>
              <a:endCxn id="41" idx="2"/>
            </p:cNvCxnSpPr>
            <p:nvPr/>
          </p:nvCxnSpPr>
          <p:spPr>
            <a:xfrm rot="5400000" flipH="1" flipV="1">
              <a:off x="4695825" y="2295525"/>
              <a:ext cx="47625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9" idx="0"/>
              <a:endCxn id="31" idx="2"/>
            </p:cNvCxnSpPr>
            <p:nvPr/>
          </p:nvCxnSpPr>
          <p:spPr>
            <a:xfrm rot="5400000" flipH="1" flipV="1">
              <a:off x="1001700" y="1989150"/>
              <a:ext cx="476250" cy="72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0" idx="0"/>
              <a:endCxn id="31" idx="2"/>
            </p:cNvCxnSpPr>
            <p:nvPr/>
          </p:nvCxnSpPr>
          <p:spPr>
            <a:xfrm rot="16200000" flipV="1">
              <a:off x="1687500" y="2030400"/>
              <a:ext cx="476250" cy="644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0" idx="2"/>
              <a:endCxn id="39" idx="0"/>
            </p:cNvCxnSpPr>
            <p:nvPr/>
          </p:nvCxnSpPr>
          <p:spPr>
            <a:xfrm rot="5400000">
              <a:off x="4229100" y="3086100"/>
              <a:ext cx="533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9" idx="0"/>
              <a:endCxn id="33" idx="2"/>
            </p:cNvCxnSpPr>
            <p:nvPr/>
          </p:nvCxnSpPr>
          <p:spPr>
            <a:xfrm rot="16200000" flipV="1">
              <a:off x="3581400" y="32004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4" idx="2"/>
              <a:endCxn id="33" idx="0"/>
            </p:cNvCxnSpPr>
            <p:nvPr/>
          </p:nvCxnSpPr>
          <p:spPr>
            <a:xfrm rot="5400000">
              <a:off x="3343275" y="2352675"/>
              <a:ext cx="4762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9" idx="2"/>
              <a:endCxn id="28" idx="0"/>
            </p:cNvCxnSpPr>
            <p:nvPr/>
          </p:nvCxnSpPr>
          <p:spPr>
            <a:xfrm rot="16200000" flipH="1">
              <a:off x="915975" y="3160725"/>
              <a:ext cx="533400" cy="61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0" idx="2"/>
              <a:endCxn id="28" idx="0"/>
            </p:cNvCxnSpPr>
            <p:nvPr/>
          </p:nvCxnSpPr>
          <p:spPr>
            <a:xfrm rot="5400000">
              <a:off x="1601775" y="3087675"/>
              <a:ext cx="533400" cy="758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7" idx="0"/>
              <a:endCxn id="32" idx="2"/>
            </p:cNvCxnSpPr>
            <p:nvPr/>
          </p:nvCxnSpPr>
          <p:spPr>
            <a:xfrm rot="5400000" flipH="1" flipV="1">
              <a:off x="5133975" y="3838575"/>
              <a:ext cx="533400" cy="1543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5" idx="2"/>
              <a:endCxn id="27" idx="0"/>
            </p:cNvCxnSpPr>
            <p:nvPr/>
          </p:nvCxnSpPr>
          <p:spPr>
            <a:xfrm rot="5400000">
              <a:off x="5934075" y="3038475"/>
              <a:ext cx="533400" cy="3143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5" idx="0"/>
              <a:endCxn id="37" idx="2"/>
            </p:cNvCxnSpPr>
            <p:nvPr/>
          </p:nvCxnSpPr>
          <p:spPr>
            <a:xfrm rot="5400000" flipH="1" flipV="1">
              <a:off x="7848600" y="3124200"/>
              <a:ext cx="5334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5" idx="0"/>
              <a:endCxn id="36" idx="2"/>
            </p:cNvCxnSpPr>
            <p:nvPr/>
          </p:nvCxnSpPr>
          <p:spPr>
            <a:xfrm rot="16200000" flipV="1">
              <a:off x="7124700" y="3086100"/>
              <a:ext cx="5334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0"/>
              <a:endCxn id="28" idx="2"/>
            </p:cNvCxnSpPr>
            <p:nvPr/>
          </p:nvCxnSpPr>
          <p:spPr>
            <a:xfrm rot="16200000" flipV="1">
              <a:off x="2792400" y="3040050"/>
              <a:ext cx="533400" cy="31401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7" idx="0"/>
              <a:endCxn id="39" idx="2"/>
            </p:cNvCxnSpPr>
            <p:nvPr/>
          </p:nvCxnSpPr>
          <p:spPr>
            <a:xfrm rot="16200000" flipV="1">
              <a:off x="4105275" y="4352925"/>
              <a:ext cx="533400" cy="514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4" idx="0"/>
              <a:endCxn id="38" idx="2"/>
            </p:cNvCxnSpPr>
            <p:nvPr/>
          </p:nvCxnSpPr>
          <p:spPr>
            <a:xfrm rot="5400000" flipH="1" flipV="1">
              <a:off x="4305300" y="-38100"/>
              <a:ext cx="819150" cy="2266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1" idx="0"/>
              <a:endCxn id="38" idx="2"/>
            </p:cNvCxnSpPr>
            <p:nvPr/>
          </p:nvCxnSpPr>
          <p:spPr>
            <a:xfrm rot="5400000" flipH="1" flipV="1">
              <a:off x="5010150" y="666750"/>
              <a:ext cx="819150" cy="857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2" idx="0"/>
              <a:endCxn id="38" idx="2"/>
            </p:cNvCxnSpPr>
            <p:nvPr/>
          </p:nvCxnSpPr>
          <p:spPr>
            <a:xfrm rot="16200000" flipV="1">
              <a:off x="6076950" y="457200"/>
              <a:ext cx="819150" cy="127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3" idx="0"/>
              <a:endCxn id="38" idx="2"/>
            </p:cNvCxnSpPr>
            <p:nvPr/>
          </p:nvCxnSpPr>
          <p:spPr>
            <a:xfrm rot="16200000" flipV="1">
              <a:off x="6800850" y="-266700"/>
              <a:ext cx="819150" cy="27241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0"/>
              <a:endCxn id="42" idx="2"/>
            </p:cNvCxnSpPr>
            <p:nvPr/>
          </p:nvCxnSpPr>
          <p:spPr>
            <a:xfrm rot="5400000" flipH="1" flipV="1">
              <a:off x="6829425" y="2295525"/>
              <a:ext cx="47625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7" idx="0"/>
              <a:endCxn id="43" idx="2"/>
            </p:cNvCxnSpPr>
            <p:nvPr/>
          </p:nvCxnSpPr>
          <p:spPr>
            <a:xfrm rot="5400000" flipH="1" flipV="1">
              <a:off x="8277225" y="2295525"/>
              <a:ext cx="47625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Flowchart: Alternate Process 26"/>
            <p:cNvSpPr/>
            <p:nvPr/>
          </p:nvSpPr>
          <p:spPr>
            <a:xfrm>
              <a:off x="3886200" y="4876800"/>
              <a:ext cx="14859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Department Member</a:t>
              </a:r>
              <a:endParaRPr lang="en-US" dirty="0"/>
            </a:p>
          </p:txBody>
        </p:sp>
        <p:sp>
          <p:nvSpPr>
            <p:cNvPr id="28" name="Flowchart: Alternate Process 27"/>
            <p:cNvSpPr/>
            <p:nvPr/>
          </p:nvSpPr>
          <p:spPr>
            <a:xfrm>
              <a:off x="727050" y="3733800"/>
              <a:ext cx="15240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Administrative Personnel</a:t>
              </a:r>
              <a:endParaRPr lang="en-US" dirty="0"/>
            </a:p>
          </p:txBody>
        </p:sp>
        <p:sp>
          <p:nvSpPr>
            <p:cNvPr id="29" name="Flowchart: Alternate Process 28"/>
            <p:cNvSpPr/>
            <p:nvPr/>
          </p:nvSpPr>
          <p:spPr>
            <a:xfrm>
              <a:off x="228600" y="2590800"/>
              <a:ext cx="12954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Accountant</a:t>
              </a:r>
              <a:endParaRPr lang="en-US" dirty="0"/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1676400" y="2590800"/>
              <a:ext cx="11430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Secretary</a:t>
              </a:r>
              <a:endParaRPr lang="en-US" dirty="0"/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803250" y="1504950"/>
              <a:ext cx="16002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Administrative Manager</a:t>
              </a:r>
              <a:endParaRPr lang="en-US" dirty="0"/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5676900" y="3733800"/>
              <a:ext cx="9906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Faculty</a:t>
              </a:r>
              <a:endParaRPr lang="en-US" dirty="0"/>
            </a:p>
          </p:txBody>
        </p:sp>
        <p:sp>
          <p:nvSpPr>
            <p:cNvPr id="33" name="Flowchart: Alternate Process 32"/>
            <p:cNvSpPr/>
            <p:nvPr/>
          </p:nvSpPr>
          <p:spPr>
            <a:xfrm>
              <a:off x="2971800" y="2590800"/>
              <a:ext cx="12192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Lab Technician</a:t>
              </a:r>
              <a:endParaRPr lang="en-US" dirty="0"/>
            </a:p>
          </p:txBody>
        </p:sp>
        <p:sp>
          <p:nvSpPr>
            <p:cNvPr id="34" name="Flowchart: Alternate Process 33"/>
            <p:cNvSpPr/>
            <p:nvPr/>
          </p:nvSpPr>
          <p:spPr>
            <a:xfrm>
              <a:off x="3048000" y="1504950"/>
              <a:ext cx="10668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Lab Manager</a:t>
              </a:r>
              <a:endParaRPr lang="en-US" dirty="0"/>
            </a:p>
          </p:txBody>
        </p:sp>
        <p:sp>
          <p:nvSpPr>
            <p:cNvPr id="35" name="Flowchart: Alternate Process 34"/>
            <p:cNvSpPr/>
            <p:nvPr/>
          </p:nvSpPr>
          <p:spPr>
            <a:xfrm>
              <a:off x="7124700" y="3733800"/>
              <a:ext cx="12954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Student</a:t>
              </a:r>
              <a:endParaRPr lang="en-US" dirty="0"/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6210300" y="2590800"/>
              <a:ext cx="16002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Undergraduate Student</a:t>
              </a:r>
              <a:endParaRPr lang="en-US" dirty="0"/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7886700" y="2590800"/>
              <a:ext cx="11430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Graduate Student</a:t>
              </a:r>
              <a:endParaRPr lang="en-US" dirty="0"/>
            </a:p>
          </p:txBody>
        </p:sp>
        <p:sp>
          <p:nvSpPr>
            <p:cNvPr id="38" name="Flowchart: Alternate Process 37"/>
            <p:cNvSpPr/>
            <p:nvPr/>
          </p:nvSpPr>
          <p:spPr>
            <a:xfrm>
              <a:off x="5143500" y="76200"/>
              <a:ext cx="14097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Department Chair</a:t>
              </a:r>
              <a:endParaRPr lang="en-US" dirty="0"/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3467100" y="3733800"/>
              <a:ext cx="12954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Technical Personnel</a:t>
              </a:r>
              <a:endParaRPr lang="en-US" dirty="0"/>
            </a:p>
          </p:txBody>
        </p:sp>
        <p:sp>
          <p:nvSpPr>
            <p:cNvPr id="40" name="Flowchart: Alternate Process 39"/>
            <p:cNvSpPr/>
            <p:nvPr/>
          </p:nvSpPr>
          <p:spPr>
            <a:xfrm>
              <a:off x="4343400" y="2590800"/>
              <a:ext cx="10668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Backup Agent</a:t>
              </a:r>
              <a:endParaRPr lang="en-US" dirty="0"/>
            </a:p>
          </p:txBody>
        </p:sp>
        <p:sp>
          <p:nvSpPr>
            <p:cNvPr id="41" name="Flowchart: Alternate Process 40"/>
            <p:cNvSpPr/>
            <p:nvPr/>
          </p:nvSpPr>
          <p:spPr>
            <a:xfrm>
              <a:off x="4267200" y="1504950"/>
              <a:ext cx="14478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System Administrator</a:t>
              </a:r>
              <a:endParaRPr lang="en-US" dirty="0"/>
            </a:p>
          </p:txBody>
        </p:sp>
        <p:sp>
          <p:nvSpPr>
            <p:cNvPr id="42" name="Flowchart: Alternate Process 41"/>
            <p:cNvSpPr/>
            <p:nvPr/>
          </p:nvSpPr>
          <p:spPr>
            <a:xfrm>
              <a:off x="6324600" y="1504950"/>
              <a:ext cx="16002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Undergraduate TA</a:t>
              </a:r>
              <a:endParaRPr lang="en-US" dirty="0"/>
            </a:p>
          </p:txBody>
        </p:sp>
        <p:sp>
          <p:nvSpPr>
            <p:cNvPr id="43" name="Flowchart: Alternate Process 42"/>
            <p:cNvSpPr/>
            <p:nvPr/>
          </p:nvSpPr>
          <p:spPr>
            <a:xfrm>
              <a:off x="8001000" y="1504950"/>
              <a:ext cx="1143000" cy="609600"/>
            </a:xfrm>
            <a:prstGeom prst="flowChartAlternate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Graduate TA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 sequence of characters used as a means to authenticate someone via a secret that they know.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Userid</a:t>
            </a:r>
            <a:r>
              <a:rPr lang="en-US" dirty="0" smtClean="0"/>
              <a:t>: _________________</a:t>
            </a:r>
          </a:p>
          <a:p>
            <a:r>
              <a:rPr lang="en-US" dirty="0" smtClean="0"/>
              <a:t>Password: 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>
                <a:solidFill>
                  <a:schemeClr val="tx1"/>
                </a:solidFill>
                <a:latin typeface="Calibri" pitchFamily="34" charset="0"/>
              </a:rPr>
              <a:t>How a password is stored?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3149600" cy="579438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Password file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66800" y="1981200"/>
            <a:ext cx="3149600" cy="53340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3200">
                <a:solidFill>
                  <a:schemeClr val="tx1"/>
                </a:solidFill>
                <a:latin typeface="Comic Sans MS" pitchFamily="66" charset="0"/>
              </a:rPr>
              <a:t>User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715000" y="2971800"/>
            <a:ext cx="2438400" cy="2819400"/>
          </a:xfrm>
          <a:prstGeom prst="rect">
            <a:avLst/>
          </a:prstGeom>
          <a:solidFill>
            <a:srgbClr val="4F81BD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   Butch:ASDSA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   21QW3R50E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   ERWWER323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   …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   …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6" name="Freeform 5"/>
          <p:cNvSpPr>
            <a:spLocks/>
          </p:cNvSpPr>
          <p:nvPr/>
        </p:nvSpPr>
        <p:spPr bwMode="auto">
          <a:xfrm>
            <a:off x="3581400" y="3429000"/>
            <a:ext cx="2355850" cy="688975"/>
          </a:xfrm>
          <a:custGeom>
            <a:avLst/>
            <a:gdLst>
              <a:gd name="T0" fmla="*/ 0 w 1484"/>
              <a:gd name="T1" fmla="*/ 0 h 434"/>
              <a:gd name="T2" fmla="*/ 407988 w 1484"/>
              <a:gd name="T3" fmla="*/ 630238 h 434"/>
              <a:gd name="T4" fmla="*/ 1830388 w 1484"/>
              <a:gd name="T5" fmla="*/ 354012 h 434"/>
              <a:gd name="T6" fmla="*/ 2355850 w 1484"/>
              <a:gd name="T7" fmla="*/ 381000 h 434"/>
              <a:gd name="T8" fmla="*/ 0 60000 65536"/>
              <a:gd name="T9" fmla="*/ 0 60000 65536"/>
              <a:gd name="T10" fmla="*/ 0 60000 65536"/>
              <a:gd name="T11" fmla="*/ 0 60000 65536"/>
              <a:gd name="T12" fmla="*/ 0 w 1484"/>
              <a:gd name="T13" fmla="*/ 0 h 434"/>
              <a:gd name="T14" fmla="*/ 1484 w 1484"/>
              <a:gd name="T15" fmla="*/ 434 h 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4" h="434">
                <a:moveTo>
                  <a:pt x="0" y="0"/>
                </a:moveTo>
                <a:cubicBezTo>
                  <a:pt x="43" y="66"/>
                  <a:pt x="65" y="360"/>
                  <a:pt x="257" y="397"/>
                </a:cubicBezTo>
                <a:cubicBezTo>
                  <a:pt x="449" y="434"/>
                  <a:pt x="949" y="249"/>
                  <a:pt x="1153" y="223"/>
                </a:cubicBezTo>
                <a:cubicBezTo>
                  <a:pt x="1357" y="197"/>
                  <a:pt x="1415" y="237"/>
                  <a:pt x="1484" y="240"/>
                </a:cubicBezTo>
              </a:path>
            </a:pathLst>
          </a:custGeom>
          <a:noFill/>
          <a:ln w="2844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3365500" y="4203810"/>
            <a:ext cx="1151575" cy="27918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hash function</a:t>
            </a: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2514600" y="2438400"/>
            <a:ext cx="2133600" cy="1219200"/>
          </a:xfrm>
          <a:prstGeom prst="cloudCallout">
            <a:avLst>
              <a:gd name="adj1" fmla="val -64838"/>
              <a:gd name="adj2" fmla="val 59931"/>
            </a:avLst>
          </a:prstGeom>
          <a:solidFill>
            <a:srgbClr val="C3D69B"/>
          </a:solidFill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Dog124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9" descr="01-9b-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1996885" cy="1828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8911EE-0996-4752-9CC5-FEF8FFA455AB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4400">
                <a:solidFill>
                  <a:schemeClr val="tx1"/>
                </a:solidFill>
                <a:latin typeface="Calibri" pitchFamily="34" charset="0"/>
              </a:rPr>
              <a:t>Strong Passwords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8388350" cy="477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8925" indent="-288925" eaLnBrk="1" hangingPunct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3200">
                <a:solidFill>
                  <a:schemeClr val="tx1"/>
                </a:solidFill>
                <a:latin typeface="Calibri" pitchFamily="34" charset="0"/>
              </a:rPr>
              <a:t>What is a strong password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UPPER/lower case characters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Special characters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Numbers</a:t>
            </a:r>
          </a:p>
          <a:p>
            <a:pPr marL="288925" indent="-288925" eaLnBrk="1" hangingPunct="1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3200">
                <a:solidFill>
                  <a:schemeClr val="tx1"/>
                </a:solidFill>
                <a:latin typeface="Calibri" pitchFamily="34" charset="0"/>
              </a:rPr>
              <a:t>When is a password strong?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Seattle1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M1ke03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P@$$w0rd</a:t>
            </a:r>
          </a:p>
          <a:p>
            <a:pPr marL="765175" lvl="1" indent="-284163" eaLnBrk="1" hangingPunct="1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TD2k5secV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534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chemeClr val="tx1"/>
                </a:solidFill>
                <a:latin typeface="Calibri" pitchFamily="34" charset="0"/>
              </a:rPr>
              <a:t>Password Complexity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68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800">
                <a:solidFill>
                  <a:schemeClr val="tx1"/>
                </a:solidFill>
                <a:latin typeface="Calibri" pitchFamily="34" charset="0"/>
              </a:rPr>
              <a:t>A fixed 6 symbols password: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Numbers </a:t>
            </a:r>
            <a:br>
              <a:rPr lang="en-US" sz="240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10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1,000,000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UPPER or lower case 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characters</a:t>
            </a:r>
            <a:br>
              <a:rPr lang="de-CH" sz="240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26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308,915,776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UPPER and lower case characters </a:t>
            </a:r>
            <a:br>
              <a:rPr lang="de-CH" sz="240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52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19,770,609,664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32 special characters  (&amp;, %, $, £, “, |, ^, §, etc.)</a:t>
            </a:r>
            <a:br>
              <a:rPr lang="en-US" sz="240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32</a:t>
            </a:r>
            <a:r>
              <a:rPr lang="en-US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= 1,073,741,824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800">
                <a:solidFill>
                  <a:schemeClr val="tx1"/>
                </a:solidFill>
                <a:latin typeface="Calibri" pitchFamily="34" charset="0"/>
              </a:rPr>
              <a:t>94 practical symbols available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689,869,781,056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ASCII standard 7 bit 2</a:t>
            </a:r>
            <a:r>
              <a:rPr lang="de-CH" sz="2800" baseline="30000">
                <a:solidFill>
                  <a:schemeClr val="tx1"/>
                </a:solidFill>
                <a:latin typeface="Calibri" pitchFamily="34" charset="0"/>
              </a:rPr>
              <a:t>7</a:t>
            </a:r>
            <a:r>
              <a:rPr lang="de-CH" sz="2800">
                <a:solidFill>
                  <a:schemeClr val="tx1"/>
                </a:solidFill>
                <a:latin typeface="Calibri" pitchFamily="34" charset="0"/>
              </a:rPr>
              <a:t> =128 symbols</a:t>
            </a:r>
          </a:p>
          <a:p>
            <a:pPr marL="688975" lvl="1" indent="-290513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–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128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4,398,046,511,104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757DE4F-2709-4AB4-8A8C-2D29E690B9AF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3" y="5688013"/>
            <a:ext cx="9193213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1-1b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4900" y="1905000"/>
            <a:ext cx="2313432" cy="15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1-1c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038600"/>
            <a:ext cx="1374648" cy="169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01-1a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4038600"/>
            <a:ext cx="2310384" cy="162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3124200" y="1295400"/>
            <a:ext cx="32004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3276600"/>
            <a:ext cx="32004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3276600"/>
            <a:ext cx="32004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4478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Integrity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58790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Confidentiality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5867400"/>
            <a:ext cx="13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Availability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16" name="Picture 19" descr="C:\Documents and Settings\goodrich\Local Settings\Temporary Internet Files\Content.IE5\AQQ8XX4Q\MCj04339620000[1].png"/>
          <p:cNvPicPr>
            <a:picLocks noChangeAspect="1" noChangeArrowheads="1"/>
          </p:cNvPicPr>
          <p:nvPr/>
        </p:nvPicPr>
        <p:blipFill>
          <a:blip r:embed="rId5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4419600" y="4038600"/>
            <a:ext cx="609457" cy="609457"/>
          </a:xfrm>
          <a:prstGeom prst="rect">
            <a:avLst/>
          </a:prstGeom>
          <a:noFill/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C.I.A.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E54C07C-69D3-4836-9C49-E4521F20D18F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chemeClr val="tx1"/>
                </a:solidFill>
                <a:latin typeface="Calibri" pitchFamily="34" charset="0"/>
              </a:rPr>
              <a:t>Password Length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755650" y="1416050"/>
            <a:ext cx="838835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8925" indent="-2889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26 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UPPER/lower case characters </a:t>
            </a: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= 52 characters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10 numbers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32 special characters 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=&gt; 94 characters available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en-US" sz="240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5 characters: 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5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                           7,339,040,224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6 characters: 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6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                       689,869,781,056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7 characters: 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7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                  64,847,759,419,264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8 characters: 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8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             6,095,689,385,410,816</a:t>
            </a:r>
          </a:p>
          <a:p>
            <a:pPr marL="288925" indent="-288925" eaLnBrk="1" hangingPunct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858838" algn="l"/>
                <a:tab pos="1773238" algn="l"/>
                <a:tab pos="2687638" algn="l"/>
                <a:tab pos="3602038" algn="l"/>
                <a:tab pos="4516438" algn="l"/>
                <a:tab pos="5430838" algn="l"/>
                <a:tab pos="6345238" algn="l"/>
                <a:tab pos="7259638" algn="l"/>
                <a:tab pos="8174038" algn="l"/>
                <a:tab pos="9088438" algn="l"/>
                <a:tab pos="10002838" algn="l"/>
              </a:tabLst>
            </a:pP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9 characters: 94</a:t>
            </a:r>
            <a:r>
              <a:rPr lang="de-CH" sz="2400" baseline="30000">
                <a:solidFill>
                  <a:schemeClr val="tx1"/>
                </a:solidFill>
                <a:latin typeface="Calibri" pitchFamily="34" charset="0"/>
              </a:rPr>
              <a:t>9</a:t>
            </a:r>
            <a:r>
              <a:rPr lang="de-CH" sz="2400">
                <a:solidFill>
                  <a:schemeClr val="tx1"/>
                </a:solidFill>
                <a:latin typeface="Calibri" pitchFamily="34" charset="0"/>
              </a:rPr>
              <a:t> =          572,994,802,228,616,704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5535613"/>
            <a:ext cx="7023100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chemeClr val="tx1"/>
                </a:solidFill>
                <a:latin typeface="Calibri" pitchFamily="34" charset="0"/>
              </a:rPr>
              <a:t>Secure Passwords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260475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A strong password includes characters from at least three of the following groups: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Use pass phrases eg. "I re@lly want to buy 11 Dogs!"  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1314579-868F-45CF-9243-BC3E99C2D0BF}" type="slidenum">
              <a:rPr lang="en-US" sz="1200">
                <a:solidFill>
                  <a:schemeClr val="tx1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US" sz="12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448550" cy="203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Confidentiality </a:t>
            </a:r>
            <a:r>
              <a:rPr lang="en-US" dirty="0"/>
              <a:t>is the avoidance of </a:t>
            </a:r>
            <a:r>
              <a:rPr lang="en-US" dirty="0" smtClean="0"/>
              <a:t>the unauthorized </a:t>
            </a:r>
            <a:r>
              <a:rPr lang="en-US" dirty="0"/>
              <a:t>disclosure of information. </a:t>
            </a:r>
            <a:endParaRPr lang="en-US" dirty="0" smtClean="0"/>
          </a:p>
          <a:p>
            <a:pPr lvl="1"/>
            <a:r>
              <a:rPr lang="en-US" dirty="0" smtClean="0"/>
              <a:t>“Keep information secret”</a:t>
            </a:r>
            <a:endParaRPr lang="en-US" dirty="0" smtClean="0"/>
          </a:p>
          <a:p>
            <a:pPr lvl="1"/>
            <a:r>
              <a:rPr lang="en-US" dirty="0" smtClean="0"/>
              <a:t>confidentiality </a:t>
            </a:r>
            <a:r>
              <a:rPr lang="en-US" dirty="0" smtClean="0"/>
              <a:t>involves the </a:t>
            </a:r>
            <a:r>
              <a:rPr lang="en-US" dirty="0"/>
              <a:t>protection of data, providing access for those who are allowed to see </a:t>
            </a:r>
            <a:r>
              <a:rPr lang="en-US" dirty="0" smtClean="0"/>
              <a:t>it while </a:t>
            </a:r>
            <a:r>
              <a:rPr lang="en-US" dirty="0"/>
              <a:t>disallowing others from learning anything about its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b="1" dirty="0"/>
              <a:t>Encryption: </a:t>
            </a:r>
            <a:r>
              <a:rPr lang="en-US" sz="2400" dirty="0"/>
              <a:t>the transformation of information using a secret, </a:t>
            </a:r>
            <a:r>
              <a:rPr lang="en-US" sz="2400" dirty="0" smtClean="0"/>
              <a:t>called an </a:t>
            </a:r>
            <a:r>
              <a:rPr lang="en-US" sz="2400" dirty="0"/>
              <a:t>encryption key, so that the transformed information can only </a:t>
            </a:r>
            <a:r>
              <a:rPr lang="en-US" sz="2400" dirty="0" smtClean="0"/>
              <a:t>be read </a:t>
            </a:r>
            <a:r>
              <a:rPr lang="en-US" sz="2400" dirty="0"/>
              <a:t>using another secret, called the decryption key (which may, </a:t>
            </a:r>
            <a:r>
              <a:rPr lang="en-US" sz="2400" dirty="0" smtClean="0"/>
              <a:t>in some </a:t>
            </a:r>
            <a:r>
              <a:rPr lang="en-US" sz="2400" dirty="0"/>
              <a:t>cases, be the same as the encryption key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836089" y="3278634"/>
            <a:ext cx="5783911" cy="3198366"/>
            <a:chOff x="260556" y="228600"/>
            <a:chExt cx="11385834" cy="6116115"/>
          </a:xfrm>
        </p:grpSpPr>
        <p:pic>
          <p:nvPicPr>
            <p:cNvPr id="5" name="Picture 4" descr="01-08d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0" y="3657600"/>
              <a:ext cx="1260475" cy="1606550"/>
            </a:xfrm>
            <a:prstGeom prst="rect">
              <a:avLst/>
            </a:prstGeom>
          </p:spPr>
        </p:pic>
        <p:pic>
          <p:nvPicPr>
            <p:cNvPr id="6" name="Picture 5" descr="01-08a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3581400"/>
              <a:ext cx="1817726" cy="1764792"/>
            </a:xfrm>
            <a:prstGeom prst="rect">
              <a:avLst/>
            </a:prstGeom>
          </p:spPr>
        </p:pic>
        <p:pic>
          <p:nvPicPr>
            <p:cNvPr id="7" name="Picture 6" descr="01-08b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8304" y="1697244"/>
              <a:ext cx="1348238" cy="1517904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 bwMode="auto">
            <a:xfrm>
              <a:off x="2361168" y="2324100"/>
              <a:ext cx="1371600" cy="685800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encrypt</a:t>
              </a:r>
            </a:p>
          </p:txBody>
        </p:sp>
        <p:sp>
          <p:nvSpPr>
            <p:cNvPr id="9" name="Down Arrow 8"/>
            <p:cNvSpPr/>
            <p:nvPr/>
          </p:nvSpPr>
          <p:spPr bwMode="auto">
            <a:xfrm flipV="1">
              <a:off x="2799318" y="3089276"/>
              <a:ext cx="495300" cy="457200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8152368" y="2324100"/>
              <a:ext cx="1371600" cy="685800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decrypt</a:t>
              </a:r>
            </a:p>
          </p:txBody>
        </p:sp>
        <p:sp>
          <p:nvSpPr>
            <p:cNvPr id="11" name="Down Arrow 10"/>
            <p:cNvSpPr/>
            <p:nvPr/>
          </p:nvSpPr>
          <p:spPr bwMode="auto">
            <a:xfrm flipV="1">
              <a:off x="8590518" y="3089276"/>
              <a:ext cx="495300" cy="457200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676400" y="2476500"/>
              <a:ext cx="59436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9616440" y="2476500"/>
              <a:ext cx="59436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2043" y="3119736"/>
              <a:ext cx="1612494" cy="5296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err="1" smtClean="0">
                  <a:latin typeface="+mn-lt"/>
                </a:rPr>
                <a:t>ciphertext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341" y="3851276"/>
              <a:ext cx="1092457" cy="4119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+mn-lt"/>
                </a:rPr>
                <a:t>plaintext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4191001"/>
              <a:ext cx="1979136" cy="1235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shared</a:t>
              </a:r>
            </a:p>
            <a:p>
              <a:pPr algn="ctr">
                <a:defRPr/>
              </a:pPr>
              <a:r>
                <a:rPr lang="en-US" dirty="0" smtClean="0"/>
                <a:t>secret</a:t>
              </a:r>
            </a:p>
            <a:p>
              <a:pPr algn="ctr">
                <a:defRPr/>
              </a:pPr>
              <a:r>
                <a:rPr lang="en-US" dirty="0" smtClean="0">
                  <a:latin typeface="+mn-lt"/>
                </a:rPr>
                <a:t>key</a:t>
              </a:r>
              <a:endParaRPr lang="en-US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48601" y="4191001"/>
              <a:ext cx="1979136" cy="1235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s</a:t>
              </a:r>
              <a:r>
                <a:rPr lang="en-US" dirty="0" smtClean="0">
                  <a:latin typeface="+mn-lt"/>
                </a:rPr>
                <a:t>hared</a:t>
              </a:r>
            </a:p>
            <a:p>
              <a:pPr algn="ctr">
                <a:defRPr/>
              </a:pPr>
              <a:r>
                <a:rPr lang="en-US" dirty="0" smtClean="0"/>
                <a:t>s</a:t>
              </a:r>
              <a:r>
                <a:rPr lang="en-US" dirty="0" smtClean="0">
                  <a:latin typeface="+mn-lt"/>
                </a:rPr>
                <a:t>ecret</a:t>
              </a:r>
            </a:p>
            <a:p>
              <a:pPr algn="ctr">
                <a:defRPr/>
              </a:pPr>
              <a:r>
                <a:rPr lang="en-US" dirty="0" smtClean="0">
                  <a:latin typeface="+mn-lt"/>
                </a:rPr>
                <a:t>key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00086" y="767089"/>
              <a:ext cx="2687029" cy="10005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Communication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channel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47853" y="982532"/>
              <a:ext cx="1389081" cy="588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Sender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79905" y="982532"/>
              <a:ext cx="1734048" cy="588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Recipient</a:t>
              </a:r>
              <a:endParaRPr lang="en-US" sz="1400" b="1" dirty="0">
                <a:latin typeface="+mn-lt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1828799" y="2743200"/>
              <a:ext cx="48768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81600" y="2667000"/>
              <a:ext cx="487680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393900" y="5344181"/>
              <a:ext cx="3099398" cy="10005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latin typeface="+mn-lt"/>
                </a:rPr>
                <a:t>Attacker</a:t>
              </a:r>
            </a:p>
            <a:p>
              <a:pPr algn="ctr">
                <a:defRPr/>
              </a:pPr>
              <a:r>
                <a:rPr lang="en-US" sz="1400" b="1" dirty="0" smtClean="0"/>
                <a:t>(eavesdropping)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886200" y="2476500"/>
              <a:ext cx="137160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629400" y="2476500"/>
              <a:ext cx="1371600" cy="381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07074" y="3124199"/>
              <a:ext cx="1439316" cy="5296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latin typeface="+mn-lt"/>
                </a:rPr>
                <a:t>plaintext</a:t>
              </a:r>
              <a:endParaRPr lang="en-US" dirty="0">
                <a:latin typeface="+mn-lt"/>
              </a:endParaRPr>
            </a:p>
          </p:txBody>
        </p:sp>
        <p:pic>
          <p:nvPicPr>
            <p:cNvPr id="27" name="Picture 26" descr="01-08b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556" y="1697244"/>
              <a:ext cx="1348238" cy="1517904"/>
            </a:xfrm>
            <a:prstGeom prst="rect">
              <a:avLst/>
            </a:prstGeom>
          </p:spPr>
        </p:pic>
        <p:pic>
          <p:nvPicPr>
            <p:cNvPr id="28" name="Picture 27" descr="01-08b.w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0800" y="1697244"/>
              <a:ext cx="1348238" cy="1517904"/>
            </a:xfrm>
            <a:prstGeom prst="rect">
              <a:avLst/>
            </a:prstGeom>
          </p:spPr>
        </p:pic>
        <p:pic>
          <p:nvPicPr>
            <p:cNvPr id="29" name="Picture 28" descr="01-08c.w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3733800"/>
              <a:ext cx="1136650" cy="1428750"/>
            </a:xfrm>
            <a:prstGeom prst="rect">
              <a:avLst/>
            </a:prstGeom>
          </p:spPr>
        </p:pic>
        <p:pic>
          <p:nvPicPr>
            <p:cNvPr id="30" name="Picture 29" descr="01-08e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274" y="3581400"/>
              <a:ext cx="1420126" cy="629514"/>
            </a:xfrm>
            <a:prstGeom prst="rect">
              <a:avLst/>
            </a:prstGeom>
          </p:spPr>
        </p:pic>
        <p:pic>
          <p:nvPicPr>
            <p:cNvPr id="31" name="Picture 30" descr="01-08f.wm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050886">
              <a:off x="5502817" y="1848950"/>
              <a:ext cx="678458" cy="945298"/>
            </a:xfrm>
            <a:prstGeom prst="rect">
              <a:avLst/>
            </a:prstGeom>
          </p:spPr>
        </p:pic>
        <p:pic>
          <p:nvPicPr>
            <p:cNvPr id="32" name="Picture 31" descr="01-08e.w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00" y="3581400"/>
              <a:ext cx="1420126" cy="629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</a:t>
            </a:r>
            <a:r>
              <a:rPr lang="en-US" b="1" dirty="0"/>
              <a:t>control: </a:t>
            </a:r>
            <a:r>
              <a:rPr lang="en-US" dirty="0"/>
              <a:t>rules and policies that limit access to </a:t>
            </a:r>
            <a:r>
              <a:rPr lang="en-US" dirty="0" smtClean="0"/>
              <a:t>confidential information </a:t>
            </a:r>
            <a:r>
              <a:rPr lang="en-US" dirty="0"/>
              <a:t>to those people and/or systems with a “need to know.”</a:t>
            </a:r>
          </a:p>
          <a:p>
            <a:pPr lvl="1"/>
            <a:r>
              <a:rPr lang="en-US" dirty="0" smtClean="0"/>
              <a:t>“need </a:t>
            </a:r>
            <a:r>
              <a:rPr lang="en-US" dirty="0"/>
              <a:t>to </a:t>
            </a:r>
            <a:r>
              <a:rPr lang="en-US" dirty="0" smtClean="0"/>
              <a:t>know” </a:t>
            </a:r>
            <a:r>
              <a:rPr lang="en-US" dirty="0"/>
              <a:t>may be determined by </a:t>
            </a:r>
            <a:endParaRPr lang="en-US" dirty="0" smtClean="0"/>
          </a:p>
          <a:p>
            <a:pPr lvl="2"/>
            <a:r>
              <a:rPr lang="en-US" dirty="0" smtClean="0"/>
              <a:t>identity</a:t>
            </a:r>
            <a:r>
              <a:rPr lang="en-US" dirty="0"/>
              <a:t>, such as a </a:t>
            </a:r>
            <a:r>
              <a:rPr lang="en-US" dirty="0" smtClean="0"/>
              <a:t>person’s name </a:t>
            </a:r>
            <a:r>
              <a:rPr lang="en-US" dirty="0"/>
              <a:t>or a computer’s serial number,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role that a person </a:t>
            </a:r>
            <a:r>
              <a:rPr lang="en-US" dirty="0" smtClean="0"/>
              <a:t>has, such </a:t>
            </a:r>
            <a:r>
              <a:rPr lang="en-US" dirty="0"/>
              <a:t>as being a manager or a computer security specialist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Authentication: </a:t>
            </a:r>
            <a:r>
              <a:rPr lang="en-US" dirty="0" smtClean="0"/>
              <a:t>the determination of the identity or role that someone has. </a:t>
            </a:r>
          </a:p>
          <a:p>
            <a:pPr lvl="1"/>
            <a:r>
              <a:rPr lang="en-US" dirty="0" smtClean="0"/>
              <a:t>something the person has (like a smart card or a radio key fob storing secret keys),</a:t>
            </a:r>
          </a:p>
          <a:p>
            <a:pPr lvl="1"/>
            <a:r>
              <a:rPr lang="en-US" dirty="0" smtClean="0"/>
              <a:t>something the person knows (like a password), </a:t>
            </a:r>
          </a:p>
          <a:p>
            <a:pPr lvl="1"/>
            <a:r>
              <a:rPr lang="en-US" dirty="0" smtClean="0"/>
              <a:t>something the person is (like a human with a fingerprint).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14600" y="3505200"/>
            <a:ext cx="4895013" cy="3133738"/>
            <a:chOff x="304800" y="228600"/>
            <a:chExt cx="9243915" cy="6580850"/>
          </a:xfrm>
        </p:grpSpPr>
        <p:pic>
          <p:nvPicPr>
            <p:cNvPr id="5" name="Picture 4" descr="01-2c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3886200"/>
              <a:ext cx="2606040" cy="1069848"/>
            </a:xfrm>
            <a:prstGeom prst="rect">
              <a:avLst/>
            </a:prstGeom>
          </p:spPr>
        </p:pic>
        <p:pic>
          <p:nvPicPr>
            <p:cNvPr id="6" name="Picture 5" descr="01-2b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990600"/>
              <a:ext cx="1834896" cy="2587752"/>
            </a:xfrm>
            <a:prstGeom prst="rect">
              <a:avLst/>
            </a:prstGeom>
          </p:spPr>
        </p:pic>
        <p:pic>
          <p:nvPicPr>
            <p:cNvPr id="7" name="Picture 6" descr="01-2a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28600"/>
              <a:ext cx="4005072" cy="26700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7493" y="2971801"/>
              <a:ext cx="2746246" cy="549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Something you are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3020" y="3657600"/>
              <a:ext cx="3027773" cy="549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Something you know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6260069"/>
              <a:ext cx="2955122" cy="549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itchFamily="34" charset="0"/>
                  <a:cs typeface="Arial" pitchFamily="34" charset="0"/>
                </a:rPr>
                <a:t>Something you have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5400" y="5277935"/>
              <a:ext cx="2213465" cy="93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radio token with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secret keys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rot="16200000" flipV="1">
              <a:off x="4448034" y="4783836"/>
              <a:ext cx="465667" cy="5225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05600" y="609601"/>
              <a:ext cx="2843115" cy="1260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password=</a:t>
              </a:r>
              <a:r>
                <a:rPr lang="en-US" sz="1100" dirty="0" err="1" smtClean="0">
                  <a:latin typeface="Arial" pitchFamily="34" charset="0"/>
                  <a:cs typeface="Arial" pitchFamily="34" charset="0"/>
                </a:rPr>
                <a:t>ucIb</a:t>
              </a:r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()w1V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mother=Jones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pet=Caesar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90800" y="1447799"/>
              <a:ext cx="2582779" cy="9371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human with fingers</a:t>
              </a:r>
            </a:p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and eyes</a:t>
              </a:r>
              <a:endParaRPr lang="en-US" sz="11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Integrity: </a:t>
            </a:r>
            <a:r>
              <a:rPr lang="en-US" dirty="0" smtClean="0"/>
              <a:t>the property </a:t>
            </a:r>
            <a:r>
              <a:rPr lang="en-US" dirty="0"/>
              <a:t>that information has not be altered in an unauthorized way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Tools:</a:t>
            </a:r>
            <a:r>
              <a:rPr lang="en-US" dirty="0" smtClean="0"/>
              <a:t> </a:t>
            </a:r>
          </a:p>
          <a:p>
            <a:pPr lvl="1"/>
            <a:r>
              <a:rPr lang="en-US" b="1" dirty="0"/>
              <a:t>Backups: </a:t>
            </a:r>
            <a:r>
              <a:rPr lang="en-US" dirty="0"/>
              <a:t>the periodic archiving of data. </a:t>
            </a:r>
            <a:endParaRPr lang="en-US" dirty="0" smtClean="0"/>
          </a:p>
          <a:p>
            <a:pPr lvl="1"/>
            <a:r>
              <a:rPr lang="en-US" b="1" dirty="0" smtClean="0"/>
              <a:t>Checksums</a:t>
            </a:r>
            <a:r>
              <a:rPr lang="en-US" b="1" dirty="0"/>
              <a:t>: </a:t>
            </a:r>
            <a:r>
              <a:rPr lang="en-US" dirty="0"/>
              <a:t>the computation of a function that maps the contents of </a:t>
            </a:r>
            <a:r>
              <a:rPr lang="en-US" dirty="0" smtClean="0"/>
              <a:t>a file </a:t>
            </a:r>
            <a:r>
              <a:rPr lang="en-US" dirty="0"/>
              <a:t>to a numerical value. A checksum function depends on the </a:t>
            </a:r>
            <a:r>
              <a:rPr lang="en-US" dirty="0" smtClean="0"/>
              <a:t>entire contents </a:t>
            </a:r>
            <a:r>
              <a:rPr lang="en-US" dirty="0"/>
              <a:t>of a file and is designed in a way that even a small </a:t>
            </a:r>
            <a:r>
              <a:rPr lang="en-US" dirty="0" smtClean="0"/>
              <a:t>change to </a:t>
            </a:r>
            <a:r>
              <a:rPr lang="en-US" dirty="0"/>
              <a:t>the input file (such as flipping a single bit) is highly likely to </a:t>
            </a:r>
            <a:r>
              <a:rPr lang="en-US" dirty="0" smtClean="0"/>
              <a:t>result in </a:t>
            </a:r>
            <a:r>
              <a:rPr lang="en-US" dirty="0"/>
              <a:t>a different output value. </a:t>
            </a:r>
            <a:endParaRPr lang="en-US" dirty="0" smtClean="0"/>
          </a:p>
          <a:p>
            <a:pPr lvl="1"/>
            <a:r>
              <a:rPr lang="en-US" b="1" dirty="0" smtClean="0"/>
              <a:t>Data </a:t>
            </a:r>
            <a:r>
              <a:rPr lang="en-US" b="1" dirty="0"/>
              <a:t>correcting codes: </a:t>
            </a:r>
            <a:r>
              <a:rPr lang="en-US" dirty="0"/>
              <a:t>methods for storing data in such a way </a:t>
            </a:r>
            <a:r>
              <a:rPr lang="en-US" dirty="0" smtClean="0"/>
              <a:t>that small </a:t>
            </a:r>
            <a:r>
              <a:rPr lang="en-US" dirty="0"/>
              <a:t>changes can be easily detected and automatically </a:t>
            </a:r>
            <a:r>
              <a:rPr lang="en-US" dirty="0" smtClean="0"/>
              <a:t>corrected.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Availability: </a:t>
            </a:r>
            <a:r>
              <a:rPr lang="en-US" dirty="0" smtClean="0"/>
              <a:t>the </a:t>
            </a:r>
            <a:r>
              <a:rPr lang="en-US" dirty="0"/>
              <a:t>property that information </a:t>
            </a:r>
            <a:r>
              <a:rPr lang="en-US" dirty="0" smtClean="0"/>
              <a:t>is accessible </a:t>
            </a:r>
            <a:r>
              <a:rPr lang="en-US" dirty="0"/>
              <a:t>and modifiable in a timely fashion by those authorized to do so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Tools:</a:t>
            </a:r>
          </a:p>
          <a:p>
            <a:pPr lvl="1"/>
            <a:r>
              <a:rPr lang="en-US" b="1" dirty="0"/>
              <a:t>Physical protections: </a:t>
            </a:r>
            <a:r>
              <a:rPr lang="en-US" dirty="0"/>
              <a:t>infrastructure meant to keep information </a:t>
            </a:r>
            <a:r>
              <a:rPr lang="en-US" dirty="0" smtClean="0"/>
              <a:t>available even </a:t>
            </a:r>
            <a:r>
              <a:rPr lang="en-US" dirty="0"/>
              <a:t>in the event of physical challenges. </a:t>
            </a:r>
            <a:endParaRPr lang="en-US" dirty="0" smtClean="0"/>
          </a:p>
          <a:p>
            <a:pPr lvl="1"/>
            <a:r>
              <a:rPr lang="en-US" b="1" dirty="0" smtClean="0"/>
              <a:t>Computational </a:t>
            </a:r>
            <a:r>
              <a:rPr lang="en-US" b="1" dirty="0"/>
              <a:t>redundancies: </a:t>
            </a:r>
            <a:r>
              <a:rPr lang="en-US" dirty="0"/>
              <a:t>computers and storage devices </a:t>
            </a:r>
            <a:r>
              <a:rPr lang="en-US" dirty="0" smtClean="0"/>
              <a:t>that serve </a:t>
            </a:r>
            <a:r>
              <a:rPr lang="en-US" dirty="0"/>
              <a:t>as fallbacks in the case of failures. </a:t>
            </a:r>
            <a:endParaRPr lang="en-US" dirty="0" smtClean="0"/>
          </a:p>
          <a:p>
            <a:r>
              <a:rPr lang="en-US" b="1" dirty="0" smtClean="0"/>
              <a:t>Attack:  </a:t>
            </a:r>
          </a:p>
          <a:p>
            <a:pPr lvl="1"/>
            <a:r>
              <a:rPr lang="en-US" b="1" dirty="0" smtClean="0"/>
              <a:t>Information attack: Denial-of-Service (</a:t>
            </a:r>
            <a:r>
              <a:rPr lang="en-US" b="1" dirty="0" err="1" smtClean="0"/>
              <a:t>DoS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Hardware attack: physical attack, power, link cut…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3AD34-B530-463E-A04A-C1E6999385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Pages>0</Pages>
  <Words>1621</Words>
  <Characters>0</Characters>
  <Application>Microsoft Office PowerPoint</Application>
  <PresentationFormat>On-screen Show (4:3)</PresentationFormat>
  <Lines>0</Lines>
  <Paragraphs>292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Default Design</vt:lpstr>
      <vt:lpstr>PowerPoint Presentation</vt:lpstr>
      <vt:lpstr>Defining Security</vt:lpstr>
      <vt:lpstr>Security Goals</vt:lpstr>
      <vt:lpstr>Confidentiality</vt:lpstr>
      <vt:lpstr>Tools for Confidentiality</vt:lpstr>
      <vt:lpstr>Tools for Confidentiality</vt:lpstr>
      <vt:lpstr>Tools for Confidentiality</vt:lpstr>
      <vt:lpstr>Integrity</vt:lpstr>
      <vt:lpstr>Availability</vt:lpstr>
      <vt:lpstr>Other Security Concepts</vt:lpstr>
      <vt:lpstr>Assurance</vt:lpstr>
      <vt:lpstr>Authenticity</vt:lpstr>
      <vt:lpstr>Anonymity</vt:lpstr>
      <vt:lpstr>Threats and Attacks</vt:lpstr>
      <vt:lpstr>Threats and Attacks</vt:lpstr>
      <vt:lpstr>Threats and Attacks</vt:lpstr>
      <vt:lpstr>Threats and Attacks</vt:lpstr>
      <vt:lpstr>Threats and Attacks</vt:lpstr>
      <vt:lpstr>Threats and Attacks</vt:lpstr>
      <vt:lpstr>Topic: Access Control</vt:lpstr>
      <vt:lpstr>Access Control Matrices</vt:lpstr>
      <vt:lpstr>Example Access Control Matrix</vt:lpstr>
      <vt:lpstr>Access Control Lists (ACL)</vt:lpstr>
      <vt:lpstr>Capabilities</vt:lpstr>
      <vt:lpstr>Role-based Access Control</vt:lpstr>
      <vt:lpstr>Passwords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Roberto Tamassia</dc:creator>
  <cp:lastModifiedBy>Zou</cp:lastModifiedBy>
  <cp:revision>105</cp:revision>
  <dcterms:modified xsi:type="dcterms:W3CDTF">2012-01-18T04:36:44Z</dcterms:modified>
</cp:coreProperties>
</file>