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465" r:id="rId2"/>
    <p:sldId id="466" r:id="rId3"/>
    <p:sldId id="478" r:id="rId4"/>
    <p:sldId id="479" r:id="rId5"/>
    <p:sldId id="476" r:id="rId6"/>
    <p:sldId id="477" r:id="rId7"/>
    <p:sldId id="469" r:id="rId8"/>
    <p:sldId id="470" r:id="rId9"/>
    <p:sldId id="471" r:id="rId10"/>
    <p:sldId id="472" r:id="rId11"/>
    <p:sldId id="473" r:id="rId12"/>
    <p:sldId id="480" r:id="rId13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20000"/>
      </a:spcBef>
      <a:spcAft>
        <a:spcPct val="0"/>
      </a:spcAft>
      <a:buChar char="•"/>
      <a:defRPr sz="2400" kern="1200">
        <a:solidFill>
          <a:schemeClr val="bg2"/>
        </a:solidFill>
        <a:latin typeface="Times New Roman" charset="0"/>
        <a:ea typeface="ＭＳ Ｐゴシック" charset="-128"/>
        <a:cs typeface="+mn-cs"/>
      </a:defRPr>
    </a:lvl1pPr>
    <a:lvl2pPr marL="457200" algn="ctr" rtl="0" fontAlgn="base">
      <a:spcBef>
        <a:spcPct val="20000"/>
      </a:spcBef>
      <a:spcAft>
        <a:spcPct val="0"/>
      </a:spcAft>
      <a:buChar char="•"/>
      <a:defRPr sz="2400" kern="1200">
        <a:solidFill>
          <a:schemeClr val="bg2"/>
        </a:solidFill>
        <a:latin typeface="Times New Roman" charset="0"/>
        <a:ea typeface="ＭＳ Ｐゴシック" charset="-128"/>
        <a:cs typeface="+mn-cs"/>
      </a:defRPr>
    </a:lvl2pPr>
    <a:lvl3pPr marL="914400" algn="ctr" rtl="0" fontAlgn="base">
      <a:spcBef>
        <a:spcPct val="20000"/>
      </a:spcBef>
      <a:spcAft>
        <a:spcPct val="0"/>
      </a:spcAft>
      <a:buChar char="•"/>
      <a:defRPr sz="2400" kern="1200">
        <a:solidFill>
          <a:schemeClr val="bg2"/>
        </a:solidFill>
        <a:latin typeface="Times New Roman" charset="0"/>
        <a:ea typeface="ＭＳ Ｐゴシック" charset="-128"/>
        <a:cs typeface="+mn-cs"/>
      </a:defRPr>
    </a:lvl3pPr>
    <a:lvl4pPr marL="1371600" algn="ctr" rtl="0" fontAlgn="base">
      <a:spcBef>
        <a:spcPct val="20000"/>
      </a:spcBef>
      <a:spcAft>
        <a:spcPct val="0"/>
      </a:spcAft>
      <a:buChar char="•"/>
      <a:defRPr sz="2400" kern="1200">
        <a:solidFill>
          <a:schemeClr val="bg2"/>
        </a:solidFill>
        <a:latin typeface="Times New Roman" charset="0"/>
        <a:ea typeface="ＭＳ Ｐゴシック" charset="-128"/>
        <a:cs typeface="+mn-cs"/>
      </a:defRPr>
    </a:lvl4pPr>
    <a:lvl5pPr marL="1828800" algn="ctr" rtl="0" fontAlgn="base">
      <a:spcBef>
        <a:spcPct val="20000"/>
      </a:spcBef>
      <a:spcAft>
        <a:spcPct val="0"/>
      </a:spcAft>
      <a:buChar char="•"/>
      <a:defRPr sz="2400" kern="1200">
        <a:solidFill>
          <a:schemeClr val="bg2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2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2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2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2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9" frameSlides="1"/>
  <p:clrMru>
    <a:srgbClr val="0808B8"/>
    <a:srgbClr val="048830"/>
    <a:srgbClr val="FFFFFF"/>
    <a:srgbClr val="0000FF"/>
    <a:srgbClr val="66FF66"/>
    <a:srgbClr val="000000"/>
    <a:srgbClr val="990000"/>
    <a:srgbClr val="FFC907"/>
    <a:srgbClr val="CC9900"/>
    <a:srgbClr val="06C0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457" autoAdjust="0"/>
  </p:normalViewPr>
  <p:slideViewPr>
    <p:cSldViewPr>
      <p:cViewPr varScale="1">
        <p:scale>
          <a:sx n="116" d="100"/>
          <a:sy n="116" d="100"/>
        </p:scale>
        <p:origin x="146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838" y="-108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170764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7" tIns="47459" rIns="94917" bIns="47459" numCol="1" anchor="t" anchorCtr="0" compatLnSpc="1">
            <a:prstTxWarp prst="textNoShape">
              <a:avLst/>
            </a:prstTxWarp>
          </a:bodyPr>
          <a:lstStyle>
            <a:lvl1pPr algn="l" defTabSz="949457">
              <a:spcBef>
                <a:spcPct val="0"/>
              </a:spcBef>
              <a:buFontTx/>
              <a:buNone/>
              <a:defRPr sz="13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Slides</a:t>
            </a:r>
            <a:endParaRPr 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437" y="0"/>
            <a:ext cx="3170764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7" tIns="47459" rIns="94917" bIns="47459" numCol="1" anchor="t" anchorCtr="0" compatLnSpc="1">
            <a:prstTxWarp prst="textNoShape">
              <a:avLst/>
            </a:prstTxWarp>
          </a:bodyPr>
          <a:lstStyle>
            <a:lvl1pPr algn="r" defTabSz="949457">
              <a:spcBef>
                <a:spcPct val="0"/>
              </a:spcBef>
              <a:buFontTx/>
              <a:buNone/>
              <a:defRPr sz="13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DC28222-CD9F-472F-975B-08BE322D4F14}" type="datetime3">
              <a:rPr lang="en-US" smtClean="0"/>
              <a:pPr>
                <a:defRPr/>
              </a:pPr>
              <a:t>11 December 2014</a:t>
            </a:fld>
            <a:endParaRPr lang="en-US" dirty="0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120813"/>
            <a:ext cx="3170764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7" tIns="47459" rIns="94917" bIns="47459" numCol="1" anchor="b" anchorCtr="0" compatLnSpc="1">
            <a:prstTxWarp prst="textNoShape">
              <a:avLst/>
            </a:prstTxWarp>
          </a:bodyPr>
          <a:lstStyle>
            <a:lvl1pPr algn="l" defTabSz="949457">
              <a:spcBef>
                <a:spcPct val="0"/>
              </a:spcBef>
              <a:buFontTx/>
              <a:buNone/>
              <a:defRPr sz="13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Computer Science</a:t>
            </a:r>
            <a:endParaRPr lang="en-US" dirty="0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437" y="9120813"/>
            <a:ext cx="3170764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7" tIns="47459" rIns="94917" bIns="47459" numCol="1" anchor="b" anchorCtr="0" compatLnSpc="1">
            <a:prstTxWarp prst="textNoShape">
              <a:avLst/>
            </a:prstTxWarp>
          </a:bodyPr>
          <a:lstStyle>
            <a:lvl1pPr algn="r" defTabSz="949457">
              <a:spcBef>
                <a:spcPct val="0"/>
              </a:spcBef>
              <a:buFontTx/>
              <a:buNone/>
              <a:defRPr sz="13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40A6E7-414A-4853-8D40-788143E61C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376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170764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7" tIns="47459" rIns="94917" bIns="47459" numCol="1" anchor="t" anchorCtr="0" compatLnSpc="1">
            <a:prstTxWarp prst="textNoShape">
              <a:avLst/>
            </a:prstTxWarp>
          </a:bodyPr>
          <a:lstStyle>
            <a:lvl1pPr algn="l" defTabSz="949457">
              <a:spcBef>
                <a:spcPct val="0"/>
              </a:spcBef>
              <a:buFontTx/>
              <a:buNone/>
              <a:defRPr sz="13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437" y="0"/>
            <a:ext cx="3170764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7" tIns="47459" rIns="94917" bIns="47459" numCol="1" anchor="t" anchorCtr="0" compatLnSpc="1">
            <a:prstTxWarp prst="textNoShape">
              <a:avLst/>
            </a:prstTxWarp>
          </a:bodyPr>
          <a:lstStyle>
            <a:lvl1pPr algn="r" defTabSz="949457">
              <a:spcBef>
                <a:spcPct val="0"/>
              </a:spcBef>
              <a:buFontTx/>
              <a:buNone/>
              <a:defRPr sz="13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October 27, 2005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3775" cy="3602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7049" y="4561226"/>
            <a:ext cx="5361104" cy="432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7" tIns="47459" rIns="94917" bIns="474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20813"/>
            <a:ext cx="3170764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7" tIns="47459" rIns="94917" bIns="47459" numCol="1" anchor="b" anchorCtr="0" compatLnSpc="1">
            <a:prstTxWarp prst="textNoShape">
              <a:avLst/>
            </a:prstTxWarp>
          </a:bodyPr>
          <a:lstStyle>
            <a:lvl1pPr algn="l" defTabSz="949457">
              <a:spcBef>
                <a:spcPct val="0"/>
              </a:spcBef>
              <a:buFontTx/>
              <a:buNone/>
              <a:defRPr sz="13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437" y="9120813"/>
            <a:ext cx="3170764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7" tIns="47459" rIns="94917" bIns="47459" numCol="1" anchor="b" anchorCtr="0" compatLnSpc="1">
            <a:prstTxWarp prst="textNoShape">
              <a:avLst/>
            </a:prstTxWarp>
          </a:bodyPr>
          <a:lstStyle>
            <a:lvl1pPr algn="r" defTabSz="949457">
              <a:spcBef>
                <a:spcPct val="0"/>
              </a:spcBef>
              <a:buFontTx/>
              <a:buNone/>
              <a:defRPr sz="13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71CEFF3-DEDA-44FA-9CCB-FF9744CD16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96495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5" descr="grad-logoHeader-gif"/>
          <p:cNvPicPr>
            <a:picLocks noChangeAspect="1" noChangeArrowheads="1"/>
          </p:cNvPicPr>
          <p:nvPr/>
        </p:nvPicPr>
        <p:blipFill>
          <a:blip r:embed="rId3" cstate="print"/>
          <a:srcRect r="3226" b="24161"/>
          <a:stretch>
            <a:fillRect/>
          </a:stretch>
        </p:blipFill>
        <p:spPr bwMode="auto">
          <a:xfrm>
            <a:off x="0" y="0"/>
            <a:ext cx="9144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838200" y="1905000"/>
            <a:ext cx="7467600" cy="1600200"/>
          </a:xfrm>
        </p:spPr>
        <p:txBody>
          <a:bodyPr/>
          <a:lstStyle>
            <a:lvl1pPr algn="ctr">
              <a:defRPr sz="4000" b="1"/>
            </a:lvl1pPr>
          </a:lstStyle>
          <a:p>
            <a:r>
              <a:rPr lang="en-US" dirty="0"/>
              <a:t>Click to edit Master title </a:t>
            </a:r>
            <a:r>
              <a:rPr lang="en-US" dirty="0" smtClean="0"/>
              <a:t>style</a:t>
            </a:r>
            <a:endParaRPr lang="en-US" dirty="0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657600"/>
            <a:ext cx="6400800" cy="10668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Click to edit Master </a:t>
            </a:r>
            <a:r>
              <a:rPr lang="en-US" dirty="0" smtClean="0"/>
              <a:t>subtitle</a:t>
            </a:r>
            <a:endParaRPr lang="en-US" dirty="0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0" y="5042650"/>
            <a:ext cx="9144000" cy="1838541"/>
            <a:chOff x="0" y="5042650"/>
            <a:chExt cx="9144000" cy="1838541"/>
          </a:xfrm>
        </p:grpSpPr>
        <p:pic>
          <p:nvPicPr>
            <p:cNvPr id="5" name="Picture 4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042650"/>
              <a:ext cx="9144000" cy="1838541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 userDrawn="1"/>
          </p:nvSpPr>
          <p:spPr>
            <a:xfrm>
              <a:off x="3257550" y="6400183"/>
              <a:ext cx="2628900" cy="461665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en-US" dirty="0" smtClean="0">
                  <a:solidFill>
                    <a:schemeClr val="tx2"/>
                  </a:solidFill>
                  <a:latin typeface="Bauhaus 93" panose="04030905020B02020C02" pitchFamily="82" charset="0"/>
                </a:rPr>
                <a:t>www.cs.ucf.edu</a:t>
              </a:r>
              <a:endParaRPr lang="en-US" dirty="0">
                <a:solidFill>
                  <a:schemeClr val="tx2"/>
                </a:solidFill>
                <a:latin typeface="Bauhaus 93" panose="04030905020B02020C02" pitchFamily="82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86450" y="0"/>
            <a:ext cx="18097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52768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5438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34671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6700" y="1524000"/>
            <a:ext cx="34671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9" descr="logo-b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7543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24000"/>
            <a:ext cx="7848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09" name="Text Box 61"/>
          <p:cNvSpPr txBox="1">
            <a:spLocks noChangeArrowheads="1"/>
          </p:cNvSpPr>
          <p:nvPr/>
        </p:nvSpPr>
        <p:spPr bwMode="auto">
          <a:xfrm>
            <a:off x="9661525" y="21748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buFontTx/>
              <a:buNone/>
              <a:defRPr/>
            </a:pPr>
            <a:endParaRPr lang="en-US">
              <a:solidFill>
                <a:schemeClr val="tx1"/>
              </a:solidFill>
            </a:endParaRPr>
          </a:p>
        </p:txBody>
      </p:sp>
      <p:pic>
        <p:nvPicPr>
          <p:cNvPr id="1030" name="Picture 5" descr="UCF logo- tag horizontal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6172200"/>
            <a:ext cx="309562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2"/>
          <p:cNvGrpSpPr/>
          <p:nvPr userDrawn="1"/>
        </p:nvGrpSpPr>
        <p:grpSpPr>
          <a:xfrm>
            <a:off x="4924480" y="6014930"/>
            <a:ext cx="4193016" cy="843070"/>
            <a:chOff x="4924480" y="6014930"/>
            <a:chExt cx="4193016" cy="843070"/>
          </a:xfrm>
        </p:grpSpPr>
        <p:pic>
          <p:nvPicPr>
            <p:cNvPr id="4" name="Picture 3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24480" y="6014930"/>
              <a:ext cx="4193016" cy="843070"/>
            </a:xfrm>
            <a:prstGeom prst="rect">
              <a:avLst/>
            </a:prstGeom>
          </p:spPr>
        </p:pic>
        <p:sp>
          <p:nvSpPr>
            <p:cNvPr id="2" name="TextBox 1"/>
            <p:cNvSpPr txBox="1"/>
            <p:nvPr userDrawn="1"/>
          </p:nvSpPr>
          <p:spPr>
            <a:xfrm>
              <a:off x="6096000" y="6627168"/>
              <a:ext cx="1752600" cy="230832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en-US" sz="900" dirty="0" smtClean="0">
                  <a:solidFill>
                    <a:schemeClr val="tx2"/>
                  </a:solidFill>
                  <a:latin typeface="Bauhaus 93" panose="04030905020B02020C02" pitchFamily="82" charset="0"/>
                </a:rPr>
                <a:t>www.cs.ucf.edu</a:t>
              </a:r>
              <a:endParaRPr lang="en-US" sz="900" dirty="0">
                <a:solidFill>
                  <a:schemeClr val="tx2"/>
                </a:solidFill>
                <a:latin typeface="Bauhaus 93" panose="04030905020B02020C02" pitchFamily="82" charset="0"/>
              </a:endParaRP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02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chemeClr val="bg2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chemeClr val="bg2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chemeClr val="bg2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chemeClr val="bg2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chemeClr val="bg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defRPr sz="2400" b="1">
          <a:solidFill>
            <a:schemeClr val="bg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bg2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bg2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bg2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bg2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bg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bg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bg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cs.ucf.edu/~czou/clickTrackBlocker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133600"/>
            <a:ext cx="7467600" cy="1600200"/>
          </a:xfrm>
        </p:spPr>
        <p:txBody>
          <a:bodyPr/>
          <a:lstStyle/>
          <a:p>
            <a:r>
              <a:rPr lang="en-US" sz="3200" dirty="0" smtClean="0"/>
              <a:t>Click-Tracking Blocker: Privacy Preservation by Disabling Search Engine’s Click-Tracking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038600"/>
            <a:ext cx="6400800" cy="1066800"/>
          </a:xfrm>
        </p:spPr>
        <p:txBody>
          <a:bodyPr/>
          <a:lstStyle/>
          <a:p>
            <a:r>
              <a:rPr lang="en-US" sz="1400" dirty="0" smtClean="0"/>
              <a:t>Roberto </a:t>
            </a:r>
            <a:r>
              <a:rPr lang="en-US" sz="1400" dirty="0" err="1" smtClean="0"/>
              <a:t>Alberdeston</a:t>
            </a:r>
            <a:r>
              <a:rPr lang="en-US" sz="1400" dirty="0" smtClean="0"/>
              <a:t>, Erich </a:t>
            </a:r>
            <a:r>
              <a:rPr lang="en-US" sz="1400" dirty="0" err="1" smtClean="0"/>
              <a:t>Dondyk</a:t>
            </a:r>
            <a:r>
              <a:rPr lang="en-US" sz="1400" dirty="0" smtClean="0"/>
              <a:t>, Cliff C. Zou</a:t>
            </a:r>
          </a:p>
          <a:p>
            <a:r>
              <a:rPr lang="en-US" sz="1400" dirty="0" smtClean="0"/>
              <a:t>Computer Science Division</a:t>
            </a:r>
          </a:p>
          <a:p>
            <a:r>
              <a:rPr lang="en-US" sz="1400" dirty="0" smtClean="0"/>
              <a:t>Department of Electrical Engineering and Computer Science</a:t>
            </a:r>
          </a:p>
          <a:p>
            <a:r>
              <a:rPr lang="en-US" sz="1400" dirty="0" smtClean="0"/>
              <a:t>University of Central Florida, Orlando, FL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7941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78486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 standalone program is used to download thousands of SERPs and compare webpage contents before and after Click-Tracking Blocker</a:t>
            </a:r>
          </a:p>
          <a:p>
            <a:r>
              <a:rPr lang="en-US" b="0" dirty="0" smtClean="0"/>
              <a:t>&gt; 80% of webpages are either completely identical or have less than 1% char differences</a:t>
            </a:r>
          </a:p>
          <a:p>
            <a:endParaRPr lang="en-US" dirty="0"/>
          </a:p>
          <a:p>
            <a:r>
              <a:rPr lang="en-US" b="0" dirty="0" smtClean="0"/>
              <a:t>Need to improve aspect: About 10% of webpages were inconclusive because these sponsored links on SERPs were unreachable because they</a:t>
            </a:r>
          </a:p>
          <a:p>
            <a:pPr lvl="1"/>
            <a:r>
              <a:rPr lang="en-US" dirty="0" smtClean="0"/>
              <a:t>were offline during our testing</a:t>
            </a:r>
          </a:p>
          <a:p>
            <a:pPr lvl="1"/>
            <a:r>
              <a:rPr lang="en-US" dirty="0" smtClean="0"/>
              <a:t>were third-party advertisement websites</a:t>
            </a:r>
          </a:p>
          <a:p>
            <a:pPr lvl="1"/>
            <a:r>
              <a:rPr lang="en-US" dirty="0" smtClean="0"/>
              <a:t>did not support our implemented HTTP protocol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24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long as search engines do not conduct URL encryption, end users can utilize Click-Tracking </a:t>
            </a:r>
            <a:r>
              <a:rPr lang="en-US" dirty="0"/>
              <a:t>B</a:t>
            </a:r>
            <a:r>
              <a:rPr lang="en-US" dirty="0" smtClean="0"/>
              <a:t>locker to protect their privacy</a:t>
            </a:r>
          </a:p>
          <a:p>
            <a:pPr lvl="1"/>
            <a:r>
              <a:rPr lang="en-US" dirty="0" smtClean="0"/>
              <a:t>Open question: why search engines do not do encryption?</a:t>
            </a:r>
          </a:p>
          <a:p>
            <a:endParaRPr lang="en-US" dirty="0" smtClean="0"/>
          </a:p>
          <a:p>
            <a:r>
              <a:rPr lang="en-US" dirty="0" smtClean="0"/>
              <a:t>Click-Tracking Blocker is easy to use, transparent to end users, do not introduce additional traffic or delay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30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95800"/>
          </a:xfrm>
        </p:spPr>
        <p:txBody>
          <a:bodyPr/>
          <a:lstStyle/>
          <a:p>
            <a:r>
              <a:rPr lang="en-US" dirty="0" smtClean="0"/>
              <a:t>Related Work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Google </a:t>
            </a:r>
            <a:r>
              <a:rPr lang="en-US" dirty="0" err="1" smtClean="0">
                <a:solidFill>
                  <a:srgbClr val="FF0000"/>
                </a:solidFill>
              </a:rPr>
              <a:t>Anonymizer</a:t>
            </a:r>
            <a:r>
              <a:rPr lang="en-US" dirty="0" smtClean="0">
                <a:solidFill>
                  <a:srgbClr val="FF0000"/>
                </a:solidFill>
              </a:rPr>
              <a:t>: Click-tracking blocker for Google’s organic links</a:t>
            </a:r>
          </a:p>
          <a:p>
            <a:pPr lvl="2"/>
            <a:r>
              <a:rPr lang="en-US" dirty="0" smtClean="0"/>
              <a:t>Also implemented on </a:t>
            </a:r>
            <a:r>
              <a:rPr lang="en-US" dirty="0" err="1" smtClean="0"/>
              <a:t>Greasemokey</a:t>
            </a:r>
            <a:r>
              <a:rPr lang="en-US" dirty="0" smtClean="0"/>
              <a:t> platform</a:t>
            </a:r>
          </a:p>
          <a:p>
            <a:pPr lvl="2"/>
            <a:r>
              <a:rPr lang="en-US" dirty="0" smtClean="0"/>
              <a:t>Cannot deal with sponsored links, or other search engines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Straight Google: circumvent click tracking in most Google websites</a:t>
            </a:r>
          </a:p>
          <a:p>
            <a:pPr lvl="2"/>
            <a:r>
              <a:rPr lang="en-US" dirty="0" smtClean="0"/>
              <a:t>Cannot deal with sponsored links, or other search engines</a:t>
            </a:r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TrackMeNot</a:t>
            </a:r>
            <a:r>
              <a:rPr lang="en-US" dirty="0" smtClean="0">
                <a:solidFill>
                  <a:srgbClr val="FF0000"/>
                </a:solidFill>
              </a:rPr>
              <a:t>:   from NYU</a:t>
            </a:r>
          </a:p>
          <a:p>
            <a:pPr lvl="2"/>
            <a:r>
              <a:rPr lang="en-US" dirty="0" smtClean="0"/>
              <a:t>Anonymize search phrase from Search Engine’s tracking</a:t>
            </a:r>
          </a:p>
          <a:p>
            <a:pPr lvl="2"/>
            <a:r>
              <a:rPr lang="en-US" dirty="0" smtClean="0"/>
              <a:t>Idea: Generate large amount of random NOISE search phrases  (cause additional noise traffic)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32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3220" y="1327374"/>
            <a:ext cx="3276600" cy="4495800"/>
          </a:xfrm>
        </p:spPr>
        <p:txBody>
          <a:bodyPr/>
          <a:lstStyle/>
          <a:p>
            <a:r>
              <a:rPr lang="en-US" sz="2000" dirty="0" smtClean="0"/>
              <a:t>Two types of URLs:</a:t>
            </a:r>
          </a:p>
          <a:p>
            <a:pPr lvl="1"/>
            <a:r>
              <a:rPr lang="en-US" sz="1600" dirty="0" smtClean="0"/>
              <a:t>Organic links</a:t>
            </a:r>
          </a:p>
          <a:p>
            <a:pPr lvl="1"/>
            <a:r>
              <a:rPr lang="en-US" sz="1600" dirty="0" smtClean="0"/>
              <a:t>Sponsored links</a:t>
            </a:r>
          </a:p>
          <a:p>
            <a:r>
              <a:rPr lang="en-US" sz="2000" dirty="0" smtClean="0"/>
              <a:t>Your click on any link on SERP will be tracked by search engine!</a:t>
            </a:r>
          </a:p>
          <a:p>
            <a:r>
              <a:rPr lang="en-US" sz="2000" dirty="0" smtClean="0"/>
              <a:t>Google, Yahoo, Bing</a:t>
            </a:r>
          </a:p>
          <a:p>
            <a:pPr lvl="1"/>
            <a:r>
              <a:rPr lang="en-US" sz="1600" dirty="0" smtClean="0"/>
              <a:t>Ads business model</a:t>
            </a:r>
          </a:p>
          <a:p>
            <a:pPr lvl="1"/>
            <a:r>
              <a:rPr lang="en-US" sz="1600" dirty="0" smtClean="0"/>
              <a:t>Better user profiling</a:t>
            </a:r>
          </a:p>
          <a:p>
            <a:r>
              <a:rPr lang="en-US" sz="2000" dirty="0" smtClean="0">
                <a:solidFill>
                  <a:srgbClr val="0808B8"/>
                </a:solidFill>
              </a:rPr>
              <a:t>It is OK for search engine to know my search phrase, but my selection is none of their business!</a:t>
            </a:r>
          </a:p>
          <a:p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1066800"/>
          </a:xfrm>
        </p:spPr>
        <p:txBody>
          <a:bodyPr/>
          <a:lstStyle/>
          <a:p>
            <a:r>
              <a:rPr lang="en-US" dirty="0" smtClean="0"/>
              <a:t>Search Engine Result Page (SERP)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581400" y="1295400"/>
            <a:ext cx="5476875" cy="5312191"/>
            <a:chOff x="2133600" y="219986"/>
            <a:chExt cx="6162675" cy="6302791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3600" y="228600"/>
              <a:ext cx="6162675" cy="62941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Rectangle 5"/>
            <p:cNvSpPr/>
            <p:nvPr/>
          </p:nvSpPr>
          <p:spPr>
            <a:xfrm>
              <a:off x="2133600" y="228600"/>
              <a:ext cx="4114800" cy="2362200"/>
            </a:xfrm>
            <a:prstGeom prst="rect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400800" y="219986"/>
              <a:ext cx="1895475" cy="6257014"/>
            </a:xfrm>
            <a:prstGeom prst="rect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133600" y="2743200"/>
              <a:ext cx="4038600" cy="37338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2408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Protect user’s privacy by disabling any click-tracking on search engine result pages</a:t>
            </a:r>
          </a:p>
          <a:p>
            <a:endParaRPr lang="en-US" dirty="0" smtClean="0"/>
          </a:p>
          <a:p>
            <a:r>
              <a:rPr lang="en-US" dirty="0" smtClean="0"/>
              <a:t>Must be transparent to end users</a:t>
            </a:r>
          </a:p>
          <a:p>
            <a:r>
              <a:rPr lang="en-US" dirty="0" smtClean="0"/>
              <a:t>Do not introduce additional traffic, or search delays</a:t>
            </a:r>
          </a:p>
          <a:p>
            <a:r>
              <a:rPr lang="en-US" dirty="0" smtClean="0"/>
              <a:t>Best to be a browser plug-in for easy installation and use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Goal and Requirement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94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FACT: Search engines always </a:t>
            </a:r>
            <a:r>
              <a:rPr lang="en-US" dirty="0" smtClean="0">
                <a:solidFill>
                  <a:srgbClr val="C00000"/>
                </a:solidFill>
              </a:rPr>
              <a:t>ENCODE</a:t>
            </a:r>
            <a:r>
              <a:rPr lang="en-US" dirty="0" smtClean="0"/>
              <a:t> URLs on their search engine result pages (SERP), </a:t>
            </a:r>
            <a:r>
              <a:rPr lang="en-US" dirty="0" smtClean="0">
                <a:solidFill>
                  <a:srgbClr val="C00000"/>
                </a:solidFill>
              </a:rPr>
              <a:t>NO</a:t>
            </a:r>
            <a:r>
              <a:rPr lang="en-US" dirty="0" smtClean="0"/>
              <a:t> encryption is used</a:t>
            </a:r>
          </a:p>
          <a:p>
            <a:pPr lvl="1"/>
            <a:r>
              <a:rPr lang="en-US" dirty="0" smtClean="0"/>
              <a:t>Thus we can decode SERP’s URLs to recover the targeted website URLs</a:t>
            </a:r>
          </a:p>
          <a:p>
            <a:r>
              <a:rPr lang="en-US" dirty="0" smtClean="0"/>
              <a:t>Retrieved SERPs are under the control of end user’s browser</a:t>
            </a:r>
          </a:p>
          <a:p>
            <a:pPr lvl="1"/>
            <a:r>
              <a:rPr lang="en-US" dirty="0" smtClean="0"/>
              <a:t>A browser plug-in program can conduct post-processing on retrieved SERP html file before showing it to an end user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Feasibility of Proposed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41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48200"/>
          </a:xfrm>
          <a:noFill/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Suppose the selected website URL (</a:t>
            </a:r>
            <a:r>
              <a:rPr lang="en-US" dirty="0" smtClean="0">
                <a:solidFill>
                  <a:srgbClr val="C00000"/>
                </a:solidFill>
              </a:rPr>
              <a:t>organic link</a:t>
            </a:r>
            <a:r>
              <a:rPr lang="en-US" dirty="0" smtClean="0"/>
              <a:t>) is: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http://buy.com/?id=2&amp;ref=30</a:t>
            </a:r>
          </a:p>
          <a:p>
            <a:pPr marL="0" indent="0">
              <a:buNone/>
            </a:pPr>
            <a:r>
              <a:rPr lang="en-US" dirty="0" smtClean="0"/>
              <a:t>When you click this website link on SERP:</a:t>
            </a:r>
          </a:p>
          <a:p>
            <a:r>
              <a:rPr lang="en-US" dirty="0" smtClean="0"/>
              <a:t>On Google’s SERP, your browser will connect to: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http://www.google.com/url?^^^^^</a:t>
            </a:r>
            <a:r>
              <a:rPr lang="en-US" b="1" dirty="0">
                <a:solidFill>
                  <a:srgbClr val="C00000"/>
                </a:solidFill>
              </a:rPr>
              <a:t>&amp;url=</a:t>
            </a:r>
            <a:r>
              <a:rPr lang="en-US" dirty="0">
                <a:solidFill>
                  <a:srgbClr val="0070C0"/>
                </a:solidFill>
              </a:rPr>
              <a:t>http%3A%2F%2Fbuy.com%2F%3Fid%3D2%26ref%3D30</a:t>
            </a:r>
            <a:r>
              <a:rPr lang="en-US" b="1" dirty="0" smtClean="0">
                <a:solidFill>
                  <a:srgbClr val="C00000"/>
                </a:solidFill>
              </a:rPr>
              <a:t>&amp;</a:t>
            </a:r>
            <a:r>
              <a:rPr lang="en-US" dirty="0" smtClean="0">
                <a:solidFill>
                  <a:srgbClr val="0070C0"/>
                </a:solidFill>
              </a:rPr>
              <a:t>^^^^^</a:t>
            </a:r>
          </a:p>
          <a:p>
            <a:r>
              <a:rPr lang="en-US" dirty="0"/>
              <a:t>On Yahoo’s SERP: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http://search.yahoo.com/r/^^^^^</a:t>
            </a:r>
            <a:r>
              <a:rPr lang="en-US" b="1" dirty="0">
                <a:solidFill>
                  <a:srgbClr val="C00000"/>
                </a:solidFill>
              </a:rPr>
              <a:t>RU=</a:t>
            </a:r>
            <a:r>
              <a:rPr lang="en-US" dirty="0">
                <a:solidFill>
                  <a:srgbClr val="0070C0"/>
                </a:solidFill>
              </a:rPr>
              <a:t>http%3a//buy.com/%</a:t>
            </a:r>
            <a:r>
              <a:rPr lang="en-US" dirty="0" smtClean="0">
                <a:solidFill>
                  <a:srgbClr val="0070C0"/>
                </a:solidFill>
              </a:rPr>
              <a:t>3fid=2%26ref=30</a:t>
            </a:r>
          </a:p>
          <a:p>
            <a:r>
              <a:rPr lang="en-US" dirty="0"/>
              <a:t>Bing does not track </a:t>
            </a:r>
            <a:r>
              <a:rPr lang="en-US" dirty="0" smtClean="0"/>
              <a:t>clicks on </a:t>
            </a:r>
            <a:r>
              <a:rPr lang="en-US" dirty="0"/>
              <a:t>organic links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the Click-Tracking Works?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60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48200"/>
          </a:xfrm>
          <a:noFill/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Suppose the selected website URL (</a:t>
            </a:r>
            <a:r>
              <a:rPr lang="en-US" dirty="0" smtClean="0">
                <a:solidFill>
                  <a:srgbClr val="C00000"/>
                </a:solidFill>
              </a:rPr>
              <a:t>sponsored link</a:t>
            </a:r>
            <a:r>
              <a:rPr lang="en-US" dirty="0" smtClean="0"/>
              <a:t>) is: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http://buy.com/?id=2&amp;ref=30</a:t>
            </a:r>
          </a:p>
          <a:p>
            <a:pPr marL="0" indent="0">
              <a:buNone/>
            </a:pPr>
            <a:r>
              <a:rPr lang="en-US" dirty="0" smtClean="0"/>
              <a:t>When you click this website link on SERP:</a:t>
            </a:r>
          </a:p>
          <a:p>
            <a:r>
              <a:rPr lang="en-US" dirty="0" smtClean="0"/>
              <a:t>On Google’s SERP, your browser will connect to: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http</a:t>
            </a:r>
            <a:r>
              <a:rPr lang="en-US" dirty="0">
                <a:solidFill>
                  <a:srgbClr val="0070C0"/>
                </a:solidFill>
              </a:rPr>
              <a:t>://www.google.com/aclk?^^^^^</a:t>
            </a:r>
            <a:r>
              <a:rPr lang="en-US" b="1" dirty="0">
                <a:solidFill>
                  <a:srgbClr val="C00000"/>
                </a:solidFill>
              </a:rPr>
              <a:t>&amp;adurl=</a:t>
            </a:r>
            <a:r>
              <a:rPr lang="en-US" dirty="0">
                <a:solidFill>
                  <a:srgbClr val="0070C0"/>
                </a:solidFill>
              </a:rPr>
              <a:t>http://buy.com/%</a:t>
            </a:r>
            <a:r>
              <a:rPr lang="en-US" dirty="0" smtClean="0">
                <a:solidFill>
                  <a:srgbClr val="0070C0"/>
                </a:solidFill>
              </a:rPr>
              <a:t>3Fid%3D2%26ref%3D30</a:t>
            </a:r>
            <a:r>
              <a:rPr lang="en-US" b="1" dirty="0" smtClean="0">
                <a:solidFill>
                  <a:srgbClr val="C00000"/>
                </a:solidFill>
              </a:rPr>
              <a:t>&amp;</a:t>
            </a:r>
            <a:r>
              <a:rPr lang="en-US" dirty="0" smtClean="0">
                <a:solidFill>
                  <a:srgbClr val="0070C0"/>
                </a:solidFill>
              </a:rPr>
              <a:t>^^^^^^</a:t>
            </a:r>
          </a:p>
          <a:p>
            <a:r>
              <a:rPr lang="en-US" dirty="0"/>
              <a:t>On Bing’s SERP: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http://$$$$.r.msn.com/?ld=^^^^^</a:t>
            </a:r>
            <a:r>
              <a:rPr lang="en-US" b="1" dirty="0">
                <a:solidFill>
                  <a:srgbClr val="C00000"/>
                </a:solidFill>
              </a:rPr>
              <a:t>&amp;u=</a:t>
            </a:r>
            <a:r>
              <a:rPr lang="en-US" dirty="0">
                <a:solidFill>
                  <a:srgbClr val="0070C0"/>
                </a:solidFill>
              </a:rPr>
              <a:t>http%3a%2f%2fbuy.com%2f%3fid%3d2%26ref%3d30</a:t>
            </a:r>
            <a:endParaRPr lang="en-US" dirty="0"/>
          </a:p>
          <a:p>
            <a:r>
              <a:rPr lang="en-US" dirty="0" smtClean="0"/>
              <a:t>On </a:t>
            </a:r>
            <a:r>
              <a:rPr lang="en-US" dirty="0"/>
              <a:t>Yahoo’s SERP: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http</a:t>
            </a:r>
            <a:r>
              <a:rPr lang="en-US" dirty="0">
                <a:solidFill>
                  <a:srgbClr val="0070C0"/>
                </a:solidFill>
              </a:rPr>
              <a:t>://search.yahoo.com/r/_ylt=^^^^^</a:t>
            </a:r>
            <a:r>
              <a:rPr lang="en-US" b="1" dirty="0">
                <a:solidFill>
                  <a:srgbClr val="C00000"/>
                </a:solidFill>
              </a:rPr>
              <a:t>RU=</a:t>
            </a:r>
            <a:r>
              <a:rPr lang="en-US" dirty="0">
                <a:solidFill>
                  <a:srgbClr val="0070C0"/>
                </a:solidFill>
              </a:rPr>
              <a:t>http%3a//$$$$.r.msn.com/%3fld</a:t>
            </a:r>
            <a:r>
              <a:rPr lang="en-US" dirty="0" smtClean="0">
                <a:solidFill>
                  <a:srgbClr val="0070C0"/>
                </a:solidFill>
              </a:rPr>
              <a:t>=</a:t>
            </a:r>
            <a:r>
              <a:rPr lang="en-US" b="1" dirty="0">
                <a:solidFill>
                  <a:srgbClr val="C00000"/>
                </a:solidFill>
              </a:rPr>
              <a:t>%</a:t>
            </a:r>
            <a:r>
              <a:rPr lang="en-US" b="1" dirty="0" smtClean="0">
                <a:solidFill>
                  <a:srgbClr val="C00000"/>
                </a:solidFill>
              </a:rPr>
              <a:t>26u%3d</a:t>
            </a:r>
            <a:r>
              <a:rPr lang="en-US" dirty="0" smtClean="0">
                <a:solidFill>
                  <a:srgbClr val="0070C0"/>
                </a:solidFill>
              </a:rPr>
              <a:t>http%253a%252f%252fbuy.com%252f%253fid%253d2%2526ref%253d30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the Click-Tracking Works?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3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4495800"/>
          </a:xfrm>
        </p:spPr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n original sponsored URL, each char in </a:t>
            </a:r>
          </a:p>
          <a:p>
            <a:pPr marL="0" indent="0">
              <a:buNone/>
            </a:pPr>
            <a:r>
              <a:rPr lang="en-US" dirty="0">
                <a:solidFill>
                  <a:srgbClr val="0808B8"/>
                </a:solidFill>
              </a:rPr>
              <a:t> </a:t>
            </a:r>
            <a:r>
              <a:rPr lang="en-US" dirty="0" smtClean="0">
                <a:solidFill>
                  <a:srgbClr val="0808B8"/>
                </a:solidFill>
              </a:rPr>
              <a:t>   </a:t>
            </a:r>
            <a:r>
              <a:rPr lang="en-US" dirty="0" smtClean="0"/>
              <a:t>{</a:t>
            </a:r>
            <a:r>
              <a:rPr lang="en-US" dirty="0" smtClean="0">
                <a:solidFill>
                  <a:srgbClr val="0808B8"/>
                </a:solidFill>
              </a:rPr>
              <a:t># &amp; % [ ] + { } | ? =</a:t>
            </a:r>
            <a:r>
              <a:rPr lang="en-US" dirty="0" smtClean="0"/>
              <a:t>} is encoded into a three-char of its ASCII </a:t>
            </a:r>
            <a:r>
              <a:rPr lang="en-US" dirty="0" err="1" smtClean="0"/>
              <a:t>hexademical</a:t>
            </a:r>
            <a:r>
              <a:rPr lang="en-US" dirty="0" smtClean="0"/>
              <a:t> value.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‘=’ has ASCII value of 0x3D    ‘%3D’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‘?’ </a:t>
            </a:r>
            <a:r>
              <a:rPr lang="en-US" dirty="0">
                <a:sym typeface="Wingdings" panose="05000000000000000000" pitchFamily="2" charset="2"/>
              </a:rPr>
              <a:t>has ASCII value of </a:t>
            </a:r>
            <a:r>
              <a:rPr lang="en-US" dirty="0" smtClean="0">
                <a:sym typeface="Wingdings" panose="05000000000000000000" pitchFamily="2" charset="2"/>
              </a:rPr>
              <a:t>0x3F   </a:t>
            </a:r>
            <a:r>
              <a:rPr lang="en-US" dirty="0">
                <a:sym typeface="Wingdings" panose="05000000000000000000" pitchFamily="2" charset="2"/>
              </a:rPr>
              <a:t> ‘%</a:t>
            </a:r>
            <a:r>
              <a:rPr lang="en-US" dirty="0" smtClean="0">
                <a:sym typeface="Wingdings" panose="05000000000000000000" pitchFamily="2" charset="2"/>
              </a:rPr>
              <a:t>3F’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‘&amp;’ </a:t>
            </a:r>
            <a:r>
              <a:rPr lang="en-US" dirty="0">
                <a:sym typeface="Wingdings" panose="05000000000000000000" pitchFamily="2" charset="2"/>
              </a:rPr>
              <a:t>has ASCII value of </a:t>
            </a:r>
            <a:r>
              <a:rPr lang="en-US" dirty="0" smtClean="0">
                <a:sym typeface="Wingdings" panose="05000000000000000000" pitchFamily="2" charset="2"/>
              </a:rPr>
              <a:t>0x26   </a:t>
            </a:r>
            <a:r>
              <a:rPr lang="en-US" dirty="0">
                <a:sym typeface="Wingdings" panose="05000000000000000000" pitchFamily="2" charset="2"/>
              </a:rPr>
              <a:t> </a:t>
            </a:r>
            <a:r>
              <a:rPr lang="en-US" dirty="0" smtClean="0">
                <a:sym typeface="Wingdings" panose="05000000000000000000" pitchFamily="2" charset="2"/>
              </a:rPr>
              <a:t>‘%26’</a:t>
            </a:r>
            <a:endParaRPr lang="en-US" dirty="0">
              <a:sym typeface="Wingdings" panose="05000000000000000000" pitchFamily="2" charset="2"/>
            </a:endParaRPr>
          </a:p>
          <a:p>
            <a:endParaRPr lang="en-US" dirty="0" smtClean="0">
              <a:sym typeface="Wingdings" panose="05000000000000000000" pitchFamily="2" charset="2"/>
            </a:endParaRPr>
          </a:p>
          <a:p>
            <a:endParaRPr lang="en-US" dirty="0">
              <a:sym typeface="Wingdings" panose="05000000000000000000" pitchFamily="2" charset="2"/>
            </a:endParaRPr>
          </a:p>
          <a:p>
            <a:pPr lvl="1"/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In organic link, the encoding char set is 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      </a:t>
            </a:r>
            <a:r>
              <a:rPr lang="en-US" dirty="0" smtClean="0"/>
              <a:t>{</a:t>
            </a:r>
            <a:r>
              <a:rPr lang="en-US" dirty="0" smtClean="0">
                <a:solidFill>
                  <a:srgbClr val="0808B8"/>
                </a:solidFill>
              </a:rPr>
              <a:t># </a:t>
            </a:r>
            <a:r>
              <a:rPr lang="en-US" dirty="0">
                <a:solidFill>
                  <a:srgbClr val="0808B8"/>
                </a:solidFill>
              </a:rPr>
              <a:t>&amp; % [ ] + { } | ? =</a:t>
            </a:r>
            <a:r>
              <a:rPr lang="en-US" dirty="0"/>
              <a:t>} </a:t>
            </a:r>
            <a:r>
              <a:rPr lang="en-US" dirty="0" smtClean="0"/>
              <a:t> plus {</a:t>
            </a:r>
            <a:r>
              <a:rPr lang="en-US" dirty="0" smtClean="0">
                <a:solidFill>
                  <a:srgbClr val="0808B8"/>
                </a:solidFill>
              </a:rPr>
              <a:t>/ :</a:t>
            </a:r>
            <a:r>
              <a:rPr lang="en-US" dirty="0" smtClean="0"/>
              <a:t>}</a:t>
            </a:r>
          </a:p>
          <a:p>
            <a:pPr lvl="1">
              <a:buClr>
                <a:schemeClr val="bg2"/>
              </a:buClr>
            </a:pPr>
            <a:r>
              <a:rPr lang="en-US" dirty="0"/>
              <a:t>	‘/’ has ASCII value of 0x2F   </a:t>
            </a:r>
            <a:r>
              <a:rPr lang="en-US" dirty="0">
                <a:sym typeface="Wingdings" panose="05000000000000000000" pitchFamily="2" charset="2"/>
              </a:rPr>
              <a:t> ‘%2F’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Encoding: Percent-Encoding	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3886200"/>
            <a:ext cx="8362950" cy="94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20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495800"/>
          </a:xfrm>
        </p:spPr>
        <p:txBody>
          <a:bodyPr/>
          <a:lstStyle/>
          <a:p>
            <a:r>
              <a:rPr lang="en-US" dirty="0" smtClean="0"/>
              <a:t>Microsoft has taken over search </a:t>
            </a:r>
            <a:r>
              <a:rPr lang="en-US" dirty="0" err="1" smtClean="0"/>
              <a:t>adtertising</a:t>
            </a:r>
            <a:r>
              <a:rPr lang="en-US" dirty="0" smtClean="0"/>
              <a:t> operation of Yahoo, formed “Yahoo! And Microsoft Search Alliance”</a:t>
            </a:r>
          </a:p>
          <a:p>
            <a:r>
              <a:rPr lang="en-US" dirty="0" smtClean="0"/>
              <a:t>Yahoo’s sponsored link encapsulates Bing’s sponsored link</a:t>
            </a:r>
          </a:p>
          <a:p>
            <a:pPr lvl="1"/>
            <a:r>
              <a:rPr lang="en-US" dirty="0" smtClean="0"/>
              <a:t>But encode char ‘%’ again by its ASCII value in ‘%25’</a:t>
            </a:r>
          </a:p>
          <a:p>
            <a:pPr lvl="1"/>
            <a:r>
              <a:rPr lang="en-US" dirty="0" smtClean="0"/>
              <a:t>Keyword “&amp;u=“ </a:t>
            </a:r>
            <a:r>
              <a:rPr lang="en-US" dirty="0"/>
              <a:t>become “%26u%3d” </a:t>
            </a:r>
          </a:p>
          <a:p>
            <a:pPr marL="342900" lvl="1" indent="-342900">
              <a:buClr>
                <a:schemeClr val="bg2"/>
              </a:buClr>
            </a:pPr>
            <a:r>
              <a:rPr lang="en-US" dirty="0" smtClean="0"/>
              <a:t>For the original URL: </a:t>
            </a:r>
            <a:r>
              <a:rPr lang="en-US" b="1" dirty="0">
                <a:solidFill>
                  <a:srgbClr val="0070C0"/>
                </a:solidFill>
              </a:rPr>
              <a:t>http://buy.com/?</a:t>
            </a:r>
            <a:r>
              <a:rPr lang="en-US" b="1" dirty="0" smtClean="0">
                <a:solidFill>
                  <a:srgbClr val="0070C0"/>
                </a:solidFill>
              </a:rPr>
              <a:t>id=2&amp;ref=30</a:t>
            </a:r>
            <a:endParaRPr lang="en-US" dirty="0"/>
          </a:p>
          <a:p>
            <a:pPr marL="342900" lvl="1" indent="-342900">
              <a:buClr>
                <a:schemeClr val="bg2"/>
              </a:buClr>
            </a:pPr>
            <a:r>
              <a:rPr lang="en-US" dirty="0"/>
              <a:t>Encoded result URL is:</a:t>
            </a:r>
          </a:p>
          <a:p>
            <a:pPr marL="0" lvl="1" indent="0">
              <a:buClr>
                <a:schemeClr val="bg2"/>
              </a:buClr>
              <a:buNone/>
            </a:pPr>
            <a:r>
              <a:rPr lang="en-US" dirty="0" smtClean="0">
                <a:solidFill>
                  <a:srgbClr val="0070C0"/>
                </a:solidFill>
              </a:rPr>
              <a:t>http</a:t>
            </a:r>
            <a:r>
              <a:rPr lang="en-US" dirty="0">
                <a:solidFill>
                  <a:srgbClr val="0070C0"/>
                </a:solidFill>
              </a:rPr>
              <a:t>://search.yahoo.com/r/_ylt=^^^^^</a:t>
            </a:r>
            <a:r>
              <a:rPr lang="en-US" b="1" dirty="0">
                <a:solidFill>
                  <a:srgbClr val="C00000"/>
                </a:solidFill>
              </a:rPr>
              <a:t>RU=</a:t>
            </a:r>
            <a:r>
              <a:rPr lang="en-US" dirty="0">
                <a:solidFill>
                  <a:srgbClr val="0070C0"/>
                </a:solidFill>
              </a:rPr>
              <a:t>http%3a//$$$$.r.msn.com/%3fld</a:t>
            </a:r>
            <a:r>
              <a:rPr lang="en-US" dirty="0" smtClean="0">
                <a:solidFill>
                  <a:srgbClr val="0070C0"/>
                </a:solidFill>
              </a:rPr>
              <a:t>=</a:t>
            </a:r>
            <a:r>
              <a:rPr lang="en-US" b="1" dirty="0">
                <a:solidFill>
                  <a:srgbClr val="C00000"/>
                </a:solidFill>
              </a:rPr>
              <a:t>%26u%3d</a:t>
            </a:r>
            <a:r>
              <a:rPr lang="en-US" dirty="0" smtClean="0">
                <a:solidFill>
                  <a:srgbClr val="0070C0"/>
                </a:solidFill>
              </a:rPr>
              <a:t>http</a:t>
            </a:r>
            <a:r>
              <a:rPr lang="en-US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%25</a:t>
            </a:r>
            <a:r>
              <a:rPr lang="en-US" dirty="0" smtClean="0">
                <a:solidFill>
                  <a:srgbClr val="0070C0"/>
                </a:solidFill>
              </a:rPr>
              <a:t>3a</a:t>
            </a:r>
            <a:r>
              <a:rPr lang="en-US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%25</a:t>
            </a:r>
            <a:r>
              <a:rPr lang="en-US" dirty="0" smtClean="0">
                <a:solidFill>
                  <a:srgbClr val="0070C0"/>
                </a:solidFill>
              </a:rPr>
              <a:t>2f</a:t>
            </a:r>
            <a:r>
              <a:rPr lang="en-US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%25</a:t>
            </a:r>
            <a:r>
              <a:rPr lang="en-US" dirty="0" smtClean="0">
                <a:solidFill>
                  <a:srgbClr val="0070C0"/>
                </a:solidFill>
              </a:rPr>
              <a:t>2fbuy.com</a:t>
            </a:r>
            <a:r>
              <a:rPr lang="en-US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%25</a:t>
            </a:r>
            <a:r>
              <a:rPr lang="en-US" dirty="0" smtClean="0">
                <a:solidFill>
                  <a:srgbClr val="0070C0"/>
                </a:solidFill>
              </a:rPr>
              <a:t>2f</a:t>
            </a:r>
            <a:r>
              <a:rPr lang="en-US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%25</a:t>
            </a:r>
            <a:r>
              <a:rPr lang="en-US" dirty="0" smtClean="0">
                <a:solidFill>
                  <a:srgbClr val="0070C0"/>
                </a:solidFill>
              </a:rPr>
              <a:t>3fid</a:t>
            </a:r>
            <a:r>
              <a:rPr lang="en-US" dirty="0">
                <a:solidFill>
                  <a:schemeClr val="bg2">
                    <a:lumMod val="50000"/>
                    <a:lumOff val="50000"/>
                  </a:schemeClr>
                </a:solidFill>
              </a:rPr>
              <a:t>%25</a:t>
            </a:r>
            <a:r>
              <a:rPr lang="en-US" dirty="0" smtClean="0">
                <a:solidFill>
                  <a:srgbClr val="0070C0"/>
                </a:solidFill>
              </a:rPr>
              <a:t>3d2</a:t>
            </a:r>
            <a:r>
              <a:rPr lang="en-US" dirty="0">
                <a:solidFill>
                  <a:schemeClr val="bg2">
                    <a:lumMod val="50000"/>
                    <a:lumOff val="50000"/>
                  </a:schemeClr>
                </a:solidFill>
              </a:rPr>
              <a:t>%25</a:t>
            </a:r>
            <a:r>
              <a:rPr lang="en-US" dirty="0" smtClean="0">
                <a:solidFill>
                  <a:srgbClr val="0070C0"/>
                </a:solidFill>
              </a:rPr>
              <a:t>26ref</a:t>
            </a:r>
            <a:r>
              <a:rPr lang="en-US" dirty="0">
                <a:solidFill>
                  <a:schemeClr val="bg2">
                    <a:lumMod val="50000"/>
                    <a:lumOff val="50000"/>
                  </a:schemeClr>
                </a:solidFill>
              </a:rPr>
              <a:t>%25</a:t>
            </a:r>
            <a:r>
              <a:rPr lang="en-US" dirty="0" smtClean="0">
                <a:solidFill>
                  <a:srgbClr val="0070C0"/>
                </a:solidFill>
              </a:rPr>
              <a:t>3d30</a:t>
            </a:r>
            <a:endParaRPr lang="en-US" dirty="0">
              <a:solidFill>
                <a:srgbClr val="0070C0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01000" cy="1066800"/>
          </a:xfrm>
        </p:spPr>
        <p:txBody>
          <a:bodyPr/>
          <a:lstStyle/>
          <a:p>
            <a:r>
              <a:rPr lang="en-US" dirty="0" smtClean="0"/>
              <a:t>Yahoo Encoding	of Sponsored Links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74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524000"/>
            <a:ext cx="8382000" cy="4495800"/>
          </a:xfrm>
        </p:spPr>
        <p:txBody>
          <a:bodyPr/>
          <a:lstStyle/>
          <a:p>
            <a:r>
              <a:rPr lang="en-US" dirty="0" smtClean="0"/>
              <a:t>Firefox plug-in prototype can be downloaded from:</a:t>
            </a:r>
          </a:p>
          <a:p>
            <a:pPr lvl="1"/>
            <a:r>
              <a:rPr lang="en-US" u="sng" dirty="0">
                <a:hlinkClick r:id="rId2"/>
              </a:rPr>
              <a:t>http://www.cs.ucf.edu/~czou/clickTrackBlocker</a:t>
            </a:r>
            <a:r>
              <a:rPr lang="en-US" u="sng" dirty="0" smtClean="0">
                <a:hlinkClick r:id="rId2"/>
              </a:rPr>
              <a:t>/</a:t>
            </a:r>
            <a:endParaRPr lang="en-US" u="sng" dirty="0" smtClean="0"/>
          </a:p>
          <a:p>
            <a:r>
              <a:rPr lang="en-US" dirty="0" smtClean="0"/>
              <a:t>Utilize the platform of browser extension ‘</a:t>
            </a:r>
            <a:r>
              <a:rPr lang="en-US" dirty="0" err="1" smtClean="0"/>
              <a:t>Greasemonkey</a:t>
            </a:r>
            <a:r>
              <a:rPr lang="en-US" dirty="0" smtClean="0"/>
              <a:t>’</a:t>
            </a:r>
          </a:p>
          <a:p>
            <a:pPr lvl="1"/>
            <a:r>
              <a:rPr lang="en-US" dirty="0" smtClean="0"/>
              <a:t>It allows other developers to customize the way webpages look and function</a:t>
            </a:r>
          </a:p>
          <a:p>
            <a:endParaRPr lang="en-US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7924800" cy="1066800"/>
          </a:xfrm>
        </p:spPr>
        <p:txBody>
          <a:bodyPr/>
          <a:lstStyle/>
          <a:p>
            <a:r>
              <a:rPr lang="en-US" dirty="0" smtClean="0"/>
              <a:t>Prototype of Click-Tracking Blocker</a:t>
            </a:r>
            <a:endParaRPr lang="en-US" dirty="0"/>
          </a:p>
        </p:txBody>
      </p:sp>
      <p:pic>
        <p:nvPicPr>
          <p:cNvPr id="1026" name="Picture 6" descr="Capture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75"/>
          <a:stretch>
            <a:fillRect/>
          </a:stretch>
        </p:blipFill>
        <p:spPr bwMode="auto">
          <a:xfrm>
            <a:off x="3543300" y="3568473"/>
            <a:ext cx="1752600" cy="1079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9796" y="4787673"/>
            <a:ext cx="5179608" cy="1536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453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S_PowerPoint_template">
  <a:themeElements>
    <a:clrScheme name="GS_PowerPoint_template 1">
      <a:dk1>
        <a:srgbClr val="220011"/>
      </a:dk1>
      <a:lt1>
        <a:srgbClr val="FFFFCC"/>
      </a:lt1>
      <a:dk2>
        <a:srgbClr val="660033"/>
      </a:dk2>
      <a:lt2>
        <a:srgbClr val="FFCC00"/>
      </a:lt2>
      <a:accent1>
        <a:srgbClr val="CC0099"/>
      </a:accent1>
      <a:accent2>
        <a:srgbClr val="56002B"/>
      </a:accent2>
      <a:accent3>
        <a:srgbClr val="B8AAAD"/>
      </a:accent3>
      <a:accent4>
        <a:srgbClr val="DADAAE"/>
      </a:accent4>
      <a:accent5>
        <a:srgbClr val="E2AACA"/>
      </a:accent5>
      <a:accent6>
        <a:srgbClr val="4D0026"/>
      </a:accent6>
      <a:hlink>
        <a:srgbClr val="9C004E"/>
      </a:hlink>
      <a:folHlink>
        <a:srgbClr val="FF6600"/>
      </a:folHlink>
    </a:clrScheme>
    <a:fontScheme name="GS_PowerPoint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GS_PowerPoint_template 1">
        <a:dk1>
          <a:srgbClr val="220011"/>
        </a:dk1>
        <a:lt1>
          <a:srgbClr val="FFFFCC"/>
        </a:lt1>
        <a:dk2>
          <a:srgbClr val="660033"/>
        </a:dk2>
        <a:lt2>
          <a:srgbClr val="FFCC00"/>
        </a:lt2>
        <a:accent1>
          <a:srgbClr val="CC0099"/>
        </a:accent1>
        <a:accent2>
          <a:srgbClr val="56002B"/>
        </a:accent2>
        <a:accent3>
          <a:srgbClr val="B8AAAD"/>
        </a:accent3>
        <a:accent4>
          <a:srgbClr val="DADAAE"/>
        </a:accent4>
        <a:accent5>
          <a:srgbClr val="E2AACA"/>
        </a:accent5>
        <a:accent6>
          <a:srgbClr val="4D0026"/>
        </a:accent6>
        <a:hlink>
          <a:srgbClr val="9C004E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_PowerPoint_template 2">
        <a:dk1>
          <a:srgbClr val="001600"/>
        </a:dk1>
        <a:lt1>
          <a:srgbClr val="669900"/>
        </a:lt1>
        <a:dk2>
          <a:srgbClr val="000000"/>
        </a:dk2>
        <a:lt2>
          <a:srgbClr val="006600"/>
        </a:lt2>
        <a:accent1>
          <a:srgbClr val="336600"/>
        </a:accent1>
        <a:accent2>
          <a:srgbClr val="89BA00"/>
        </a:accent2>
        <a:accent3>
          <a:srgbClr val="B8CAAA"/>
        </a:accent3>
        <a:accent4>
          <a:srgbClr val="001100"/>
        </a:accent4>
        <a:accent5>
          <a:srgbClr val="ADB8AA"/>
        </a:accent5>
        <a:accent6>
          <a:srgbClr val="7CA800"/>
        </a:accent6>
        <a:hlink>
          <a:srgbClr val="FFCC00"/>
        </a:hlink>
        <a:folHlink>
          <a:srgbClr val="FF7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_PowerPoint_template 3">
        <a:dk1>
          <a:srgbClr val="000000"/>
        </a:dk1>
        <a:lt1>
          <a:srgbClr val="B2B2B2"/>
        </a:lt1>
        <a:dk2>
          <a:srgbClr val="000000"/>
        </a:dk2>
        <a:lt2>
          <a:srgbClr val="777777"/>
        </a:lt2>
        <a:accent1>
          <a:srgbClr val="CBCBCB"/>
        </a:accent1>
        <a:accent2>
          <a:srgbClr val="969696"/>
        </a:accent2>
        <a:accent3>
          <a:srgbClr val="D5D5D5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333333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_PowerPoint_template 4">
        <a:dk1>
          <a:srgbClr val="000F1E"/>
        </a:dk1>
        <a:lt1>
          <a:srgbClr val="FFFFFF"/>
        </a:lt1>
        <a:dk2>
          <a:srgbClr val="003366"/>
        </a:dk2>
        <a:lt2>
          <a:srgbClr val="33CCCC"/>
        </a:lt2>
        <a:accent1>
          <a:srgbClr val="006699"/>
        </a:accent1>
        <a:accent2>
          <a:srgbClr val="003366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2D5C"/>
        </a:accent6>
        <a:hlink>
          <a:srgbClr val="0099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_PowerPoint_template 5">
        <a:dk1>
          <a:srgbClr val="002F2E"/>
        </a:dk1>
        <a:lt1>
          <a:srgbClr val="FFFFFF"/>
        </a:lt1>
        <a:dk2>
          <a:srgbClr val="008080"/>
        </a:dk2>
        <a:lt2>
          <a:srgbClr val="66FFCC"/>
        </a:lt2>
        <a:accent1>
          <a:srgbClr val="0099CC"/>
        </a:accent1>
        <a:accent2>
          <a:srgbClr val="00525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4948"/>
        </a:accent6>
        <a:hlink>
          <a:srgbClr val="00CC99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_PowerPoint_template 6">
        <a:dk1>
          <a:srgbClr val="000022"/>
        </a:dk1>
        <a:lt1>
          <a:srgbClr val="FFFFFF"/>
        </a:lt1>
        <a:dk2>
          <a:srgbClr val="000066"/>
        </a:dk2>
        <a:lt2>
          <a:srgbClr val="FFCC00"/>
        </a:lt2>
        <a:accent1>
          <a:srgbClr val="666699"/>
        </a:accent1>
        <a:accent2>
          <a:srgbClr val="000048"/>
        </a:accent2>
        <a:accent3>
          <a:srgbClr val="AAAAB8"/>
        </a:accent3>
        <a:accent4>
          <a:srgbClr val="DADADA"/>
        </a:accent4>
        <a:accent5>
          <a:srgbClr val="B8B8CA"/>
        </a:accent5>
        <a:accent6>
          <a:srgbClr val="000040"/>
        </a:accent6>
        <a:hlink>
          <a:srgbClr val="9999FF"/>
        </a:hlink>
        <a:folHlink>
          <a:srgbClr val="0000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H:\Publications\_Forms &amp; Files\GS_PowerPoint_template.pot</Template>
  <TotalTime>8711</TotalTime>
  <Words>757</Words>
  <Application>Microsoft Office PowerPoint</Application>
  <PresentationFormat>On-screen Show (4:3)</PresentationFormat>
  <Paragraphs>92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ＭＳ Ｐゴシック</vt:lpstr>
      <vt:lpstr>Arial</vt:lpstr>
      <vt:lpstr>Bauhaus 93</vt:lpstr>
      <vt:lpstr>Times New Roman</vt:lpstr>
      <vt:lpstr>Wingdings</vt:lpstr>
      <vt:lpstr>GS_PowerPoint_template</vt:lpstr>
      <vt:lpstr>Click-Tracking Blocker: Privacy Preservation by Disabling Search Engine’s Click-Tracking</vt:lpstr>
      <vt:lpstr>Search Engine Result Page (SERP)</vt:lpstr>
      <vt:lpstr>Design Goal and Requirement </vt:lpstr>
      <vt:lpstr>Feasibility of Proposed Design</vt:lpstr>
      <vt:lpstr>How the Click-Tracking Works?</vt:lpstr>
      <vt:lpstr>How the Click-Tracking Works?</vt:lpstr>
      <vt:lpstr>Encoding: Percent-Encoding </vt:lpstr>
      <vt:lpstr>Yahoo Encoding of Sponsored Links</vt:lpstr>
      <vt:lpstr>Prototype of Click-Tracking Blocker</vt:lpstr>
      <vt:lpstr>Evaluation</vt:lpstr>
      <vt:lpstr>Conclusion</vt:lpstr>
      <vt:lpstr>Backup</vt:lpstr>
    </vt:vector>
  </TitlesOfParts>
  <Company>University of Central Florida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Science Division: Overview and Research</dc:title>
  <dc:creator>Gary T. Leavens</dc:creator>
  <cp:lastModifiedBy>cliff zou</cp:lastModifiedBy>
  <cp:revision>1001</cp:revision>
  <cp:lastPrinted>2014-05-02T16:10:57Z</cp:lastPrinted>
  <dcterms:created xsi:type="dcterms:W3CDTF">2009-03-19T20:40:08Z</dcterms:created>
  <dcterms:modified xsi:type="dcterms:W3CDTF">2014-12-11T16:12:12Z</dcterms:modified>
</cp:coreProperties>
</file>