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9"/>
  </p:notesMasterIdLst>
  <p:handoutMasterIdLst>
    <p:handoutMasterId r:id="rId40"/>
  </p:handoutMasterIdLst>
  <p:sldIdLst>
    <p:sldId id="289" r:id="rId2"/>
    <p:sldId id="362" r:id="rId3"/>
    <p:sldId id="363" r:id="rId4"/>
    <p:sldId id="364" r:id="rId5"/>
    <p:sldId id="368" r:id="rId6"/>
    <p:sldId id="365" r:id="rId7"/>
    <p:sldId id="369" r:id="rId8"/>
    <p:sldId id="366" r:id="rId9"/>
    <p:sldId id="367" r:id="rId10"/>
    <p:sldId id="370" r:id="rId11"/>
    <p:sldId id="371" r:id="rId12"/>
    <p:sldId id="372" r:id="rId13"/>
    <p:sldId id="374" r:id="rId14"/>
    <p:sldId id="375" r:id="rId15"/>
    <p:sldId id="377" r:id="rId16"/>
    <p:sldId id="376" r:id="rId17"/>
    <p:sldId id="378" r:id="rId18"/>
    <p:sldId id="379" r:id="rId19"/>
    <p:sldId id="380" r:id="rId20"/>
    <p:sldId id="395" r:id="rId21"/>
    <p:sldId id="404" r:id="rId22"/>
    <p:sldId id="381" r:id="rId23"/>
    <p:sldId id="396" r:id="rId24"/>
    <p:sldId id="383" r:id="rId25"/>
    <p:sldId id="394" r:id="rId26"/>
    <p:sldId id="382" r:id="rId27"/>
    <p:sldId id="391" r:id="rId28"/>
    <p:sldId id="397" r:id="rId29"/>
    <p:sldId id="398" r:id="rId30"/>
    <p:sldId id="399" r:id="rId31"/>
    <p:sldId id="400" r:id="rId32"/>
    <p:sldId id="392" r:id="rId33"/>
    <p:sldId id="393" r:id="rId34"/>
    <p:sldId id="401" r:id="rId35"/>
    <p:sldId id="402" r:id="rId36"/>
    <p:sldId id="312" r:id="rId37"/>
    <p:sldId id="403" r:id="rId38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har char="•"/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8830"/>
    <a:srgbClr val="06C044"/>
    <a:srgbClr val="0CBE08"/>
    <a:srgbClr val="FFCC66"/>
    <a:srgbClr val="FFFF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8768" autoAdjust="0"/>
  </p:normalViewPr>
  <p:slideViewPr>
    <p:cSldViewPr>
      <p:cViewPr>
        <p:scale>
          <a:sx n="75" d="100"/>
          <a:sy n="75" d="100"/>
        </p:scale>
        <p:origin x="-118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76" y="-7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34" Type="http://schemas.openxmlformats.org/officeDocument/2006/relationships/slide" Target="slides/slide35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33" Type="http://schemas.openxmlformats.org/officeDocument/2006/relationships/slide" Target="slides/slide34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32" Type="http://schemas.openxmlformats.org/officeDocument/2006/relationships/slide" Target="slides/slide33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31" Type="http://schemas.openxmlformats.org/officeDocument/2006/relationships/slide" Target="slides/slide32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Relationship Id="rId30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t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Workshop Handouts	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t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October 27, 2005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b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Division of Graduate Studies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Page </a:t>
            </a:r>
            <a:fld id="{A2619312-D8C0-4D6B-AA3D-C64318072B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592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t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t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October 27, 2005</a:t>
            </a:r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9163" y="4416425"/>
            <a:ext cx="5043487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b" anchorCtr="0" compatLnSpc="1">
            <a:prstTxWarp prst="textNoShape">
              <a:avLst/>
            </a:prstTxWarp>
          </a:bodyPr>
          <a:lstStyle>
            <a:lvl1pPr algn="l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78" tIns="45389" rIns="90778" bIns="45389" numCol="1" anchor="b" anchorCtr="0" compatLnSpc="1">
            <a:prstTxWarp prst="textNoShape">
              <a:avLst/>
            </a:prstTxWarp>
          </a:bodyPr>
          <a:lstStyle>
            <a:lvl1pPr algn="r" defTabSz="908050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fld id="{98450AE7-8BA7-4082-B82B-5E65545DFE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4741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October 27, 2005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8BB2C1-E9B4-47A3-9F63-471CF64BDF4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8200" cy="34861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14838"/>
            <a:ext cx="5040313" cy="4184650"/>
          </a:xfrm>
        </p:spPr>
        <p:txBody>
          <a:bodyPr lIns="89224" tIns="44611" rIns="89224" bIns="44611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October 27, 2005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9F9B1-BF34-46BC-A692-723D1A052D68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8200" cy="34861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14838"/>
            <a:ext cx="5040313" cy="4184650"/>
          </a:xfrm>
        </p:spPr>
        <p:txBody>
          <a:bodyPr lIns="89224" tIns="44611" rIns="89224" bIns="44611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/>
              <a:t>October 27, 2005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9F9B1-BF34-46BC-A692-723D1A052D68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0775" y="696913"/>
            <a:ext cx="4648200" cy="34861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14838"/>
            <a:ext cx="5040313" cy="4184650"/>
          </a:xfrm>
        </p:spPr>
        <p:txBody>
          <a:bodyPr lIns="89224" tIns="44611" rIns="89224" bIns="44611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838200" y="3200400"/>
            <a:ext cx="7467600" cy="914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altLang="en-US" noProof="0" smtClean="0"/>
              <a:t>Click to edit Master title stylej;lkj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stylelkjlkj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altLang="en-US"/>
              <a:t>October 27, 2005lkjlk</a:t>
            </a:r>
          </a:p>
        </p:txBody>
      </p:sp>
      <p:pic>
        <p:nvPicPr>
          <p:cNvPr id="3117" name="Picture 45" descr="grad-logoHeader-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24161"/>
          <a:stretch>
            <a:fillRect/>
          </a:stretch>
        </p:blipFill>
        <p:spPr bwMode="auto">
          <a:xfrm>
            <a:off x="0" y="0"/>
            <a:ext cx="9144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6450" y="0"/>
            <a:ext cx="18097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52768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01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8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9637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6700" y="1524000"/>
            <a:ext cx="3467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6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10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14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94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20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6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1" name="Picture 33" descr="logo-bgCol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Picture 49" descr="logo-b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723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7086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3" t="-5479" r="2040" b="7945"/>
          <a:stretch>
            <a:fillRect/>
          </a:stretch>
        </p:blipFill>
        <p:spPr bwMode="auto">
          <a:xfrm>
            <a:off x="7620000" y="6248400"/>
            <a:ext cx="12954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06" name="Line 58"/>
          <p:cNvSpPr>
            <a:spLocks noChangeShapeType="1"/>
          </p:cNvSpPr>
          <p:nvPr/>
        </p:nvSpPr>
        <p:spPr bwMode="auto">
          <a:xfrm>
            <a:off x="1066800" y="6248400"/>
            <a:ext cx="0" cy="609600"/>
          </a:xfrm>
          <a:prstGeom prst="line">
            <a:avLst/>
          </a:prstGeom>
          <a:noFill/>
          <a:ln w="9525">
            <a:solidFill>
              <a:srgbClr val="CC99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09" name="Text Box 61"/>
          <p:cNvSpPr txBox="1">
            <a:spLocks noChangeArrowheads="1"/>
          </p:cNvSpPr>
          <p:nvPr/>
        </p:nvSpPr>
        <p:spPr bwMode="auto">
          <a:xfrm>
            <a:off x="9661525" y="21748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tx1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Char char="•"/>
        <a:defRPr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png"/><Relationship Id="rId4" Type="http://schemas.openxmlformats.org/officeDocument/2006/relationships/image" Target="../media/image10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514600"/>
            <a:ext cx="8839200" cy="2057400"/>
          </a:xfrm>
        </p:spPr>
        <p:txBody>
          <a:bodyPr/>
          <a:lstStyle/>
          <a:p>
            <a:r>
              <a:rPr lang="en-US" altLang="en-US" sz="4000" dirty="0" smtClean="0"/>
              <a:t>VEX: Vetting Browser Extensions for Security Vulnerabilities</a:t>
            </a:r>
            <a:br>
              <a:rPr lang="en-US" altLang="en-US" sz="4000" dirty="0" smtClean="0"/>
            </a:br>
            <a:r>
              <a:rPr lang="en-US" altLang="en-US" sz="4000" dirty="0" smtClean="0"/>
              <a:t/>
            </a:r>
            <a:br>
              <a:rPr lang="en-US" altLang="en-US" sz="4000" dirty="0" smtClean="0"/>
            </a:br>
            <a:r>
              <a:rPr lang="en-US" sz="1600" b="0" dirty="0" err="1">
                <a:solidFill>
                  <a:schemeClr val="bg2"/>
                </a:solidFill>
              </a:rPr>
              <a:t>Sruthi</a:t>
            </a:r>
            <a:r>
              <a:rPr lang="en-US" sz="1600" b="0" dirty="0">
                <a:solidFill>
                  <a:schemeClr val="bg2"/>
                </a:solidFill>
              </a:rPr>
              <a:t> </a:t>
            </a:r>
            <a:r>
              <a:rPr lang="en-US" sz="1600" b="0" dirty="0" err="1">
                <a:solidFill>
                  <a:schemeClr val="bg2"/>
                </a:solidFill>
              </a:rPr>
              <a:t>Bandhakavi</a:t>
            </a:r>
            <a:r>
              <a:rPr lang="en-US" sz="1600" b="0" dirty="0">
                <a:solidFill>
                  <a:schemeClr val="bg2"/>
                </a:solidFill>
              </a:rPr>
              <a:t>, Samuel T. King, P. </a:t>
            </a:r>
            <a:r>
              <a:rPr lang="en-US" sz="1600" b="0" dirty="0" err="1">
                <a:solidFill>
                  <a:schemeClr val="bg2"/>
                </a:solidFill>
              </a:rPr>
              <a:t>Madhusudan</a:t>
            </a:r>
            <a:r>
              <a:rPr lang="en-US" sz="1600" b="0" dirty="0">
                <a:solidFill>
                  <a:schemeClr val="bg2"/>
                </a:solidFill>
              </a:rPr>
              <a:t>, and Marianne </a:t>
            </a:r>
            <a:r>
              <a:rPr lang="en-US" sz="1600" b="0" dirty="0" err="1">
                <a:solidFill>
                  <a:schemeClr val="bg2"/>
                </a:solidFill>
              </a:rPr>
              <a:t>Winslett</a:t>
            </a:r>
            <a:r>
              <a:rPr lang="en-US" sz="1600" b="0" dirty="0">
                <a:solidFill>
                  <a:schemeClr val="bg2"/>
                </a:solidFill>
              </a:rPr>
              <a:t>, USENIX Security Symposium (</a:t>
            </a:r>
            <a:r>
              <a:rPr lang="en-US" sz="1600" b="0" dirty="0" err="1">
                <a:solidFill>
                  <a:schemeClr val="bg2"/>
                </a:solidFill>
              </a:rPr>
              <a:t>Usenix</a:t>
            </a:r>
            <a:r>
              <a:rPr lang="en-US" sz="1600" b="0" dirty="0">
                <a:solidFill>
                  <a:schemeClr val="bg2"/>
                </a:solidFill>
              </a:rPr>
              <a:t>), 2010</a:t>
            </a:r>
            <a:endParaRPr lang="en-US" altLang="en-US" sz="1600" dirty="0"/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600200" y="5181600"/>
            <a:ext cx="5943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Arial" charset="0"/>
              </a:rPr>
              <a:t>Presentation By</a:t>
            </a:r>
            <a:endParaRPr lang="en-US" altLang="en-US" sz="2000" b="1" dirty="0">
              <a:latin typeface="Arial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Arial" charset="0"/>
              </a:rPr>
              <a:t>Saurabh </a:t>
            </a:r>
            <a:r>
              <a:rPr lang="en-US" altLang="en-US" sz="2000" b="1" dirty="0" err="1" smtClean="0">
                <a:latin typeface="Arial" charset="0"/>
              </a:rPr>
              <a:t>Mankar</a:t>
            </a:r>
            <a:endParaRPr lang="en-US" altLang="en-US" sz="2000" b="1" dirty="0">
              <a:latin typeface="Arial" charset="0"/>
            </a:endParaRP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Arial" charset="0"/>
              </a:rPr>
              <a:t>EECS Department</a:t>
            </a:r>
            <a:endParaRPr lang="en-US" altLang="en-US" sz="20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Extensions are not secure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2" name="Rectangle 1"/>
          <p:cNvSpPr/>
          <p:nvPr/>
        </p:nvSpPr>
        <p:spPr>
          <a:xfrm>
            <a:off x="381000" y="1668482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u="sng" dirty="0">
                <a:cs typeface="Arial" pitchFamily="34" charset="0"/>
              </a:rPr>
              <a:t>Extensions can</a:t>
            </a:r>
            <a:r>
              <a:rPr lang="en-US" dirty="0">
                <a:cs typeface="Arial" pitchFamily="34" charset="0"/>
              </a:rPr>
              <a:t>: </a:t>
            </a:r>
          </a:p>
          <a:p>
            <a:pPr algn="l"/>
            <a:r>
              <a:rPr lang="en-US" dirty="0">
                <a:cs typeface="Arial" pitchFamily="34" charset="0"/>
              </a:rPr>
              <a:t>Access objects that run with page privileges and interact with page content.</a:t>
            </a:r>
          </a:p>
          <a:p>
            <a:pPr algn="l"/>
            <a:r>
              <a:rPr lang="en-US" dirty="0">
                <a:cs typeface="Arial" pitchFamily="34" charset="0"/>
              </a:rPr>
              <a:t>Access objects that run with full chrome privileges.</a:t>
            </a:r>
          </a:p>
          <a:p>
            <a:pPr algn="l"/>
            <a:r>
              <a:rPr lang="en-US" dirty="0">
                <a:cs typeface="Arial" pitchFamily="34" charset="0"/>
              </a:rPr>
              <a:t>Include user interface components via a chrome document, which also runs with full chrome privileges: </a:t>
            </a:r>
            <a:r>
              <a:rPr lang="en-US" dirty="0" err="1">
                <a:cs typeface="Arial" pitchFamily="34" charset="0"/>
              </a:rPr>
              <a:t>window.content.document</a:t>
            </a:r>
            <a:r>
              <a:rPr lang="en-US" dirty="0">
                <a:cs typeface="Arial" pitchFamily="34" charset="0"/>
              </a:rPr>
              <a:t>.</a:t>
            </a:r>
          </a:p>
          <a:p>
            <a:pPr algn="l">
              <a:buNone/>
            </a:pPr>
            <a:endParaRPr lang="en-US" sz="1400" dirty="0">
              <a:cs typeface="Arial" pitchFamily="34" charset="0"/>
            </a:endParaRPr>
          </a:p>
          <a:p>
            <a:pPr algn="l">
              <a:buNone/>
            </a:pPr>
            <a:r>
              <a:rPr lang="en-US" dirty="0">
                <a:cs typeface="Arial" pitchFamily="34" charset="0"/>
              </a:rPr>
              <a:t>Thus, it can Lead to execution of remote code in privileged context, e.g. RSS reader extension takes the content of the RSS feed (HTML code) and insert it into the extension window.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246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VEX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457200" y="1428147"/>
            <a:ext cx="7620000" cy="4373563"/>
          </a:xfrm>
        </p:spPr>
        <p:txBody>
          <a:bodyPr/>
          <a:lstStyle/>
          <a:p>
            <a:r>
              <a:rPr kumimoji="1" lang="en-US" altLang="zh-CN" dirty="0" smtClean="0"/>
              <a:t>GOAL: </a:t>
            </a:r>
          </a:p>
          <a:p>
            <a:pPr marL="0" indent="0">
              <a:buNone/>
            </a:pPr>
            <a:r>
              <a:rPr kumimoji="1" lang="en-US" altLang="zh-CN" dirty="0"/>
              <a:t>	</a:t>
            </a: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finding security vulnerabilities in browser </a:t>
            </a:r>
            <a:r>
              <a:rPr lang="en-US" altLang="zh-CN" b="0" kern="1200" dirty="0" smtClean="0">
                <a:latin typeface="Times New Roman" pitchFamily="18" charset="0"/>
                <a:cs typeface="Arial" pitchFamily="34" charset="0"/>
              </a:rPr>
              <a:t>extensions</a:t>
            </a:r>
          </a:p>
          <a:p>
            <a:pPr marL="0" indent="0">
              <a:buNone/>
            </a:pPr>
            <a:endParaRPr lang="en-US" altLang="zh-CN" b="0" kern="1200" dirty="0">
              <a:latin typeface="Times New Roman" pitchFamily="18" charset="0"/>
              <a:cs typeface="Arial" pitchFamily="34" charset="0"/>
            </a:endParaRPr>
          </a:p>
          <a:p>
            <a:r>
              <a:rPr kumimoji="1" lang="en-US" altLang="zh-CN" dirty="0" smtClean="0"/>
              <a:t>ASSUMPTIONS:</a:t>
            </a:r>
          </a:p>
          <a:p>
            <a:pPr marL="0" indent="0">
              <a:buNone/>
            </a:pPr>
            <a:r>
              <a:rPr kumimoji="1" lang="en-US" altLang="zh-CN" dirty="0"/>
              <a:t>	</a:t>
            </a: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1. Developers are not malicious</a:t>
            </a:r>
          </a:p>
          <a:p>
            <a:pPr marL="0" indent="0">
              <a:buNone/>
            </a:pP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	</a:t>
            </a: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2. </a:t>
            </a: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Extensions are not </a:t>
            </a:r>
            <a:r>
              <a:rPr lang="en-US" altLang="zh-CN" b="0" kern="1200" dirty="0" smtClean="0">
                <a:latin typeface="Times New Roman" pitchFamily="18" charset="0"/>
                <a:cs typeface="Arial" pitchFamily="34" charset="0"/>
              </a:rPr>
              <a:t>obfuscated</a:t>
            </a:r>
          </a:p>
          <a:p>
            <a:pPr marL="0" indent="0">
              <a:buNone/>
            </a:pPr>
            <a:r>
              <a:rPr lang="en-US" altLang="zh-CN" b="0" kern="1200" dirty="0">
                <a:latin typeface="Times New Roman" pitchFamily="18" charset="0"/>
                <a:cs typeface="Arial" pitchFamily="34" charset="0"/>
              </a:rPr>
              <a:t>	3. There are no bugs in the browser itself.</a:t>
            </a:r>
          </a:p>
          <a:p>
            <a:pPr marL="0" indent="0">
              <a:buNone/>
            </a:pPr>
            <a:endParaRPr lang="zh-CN" altLang="en-US" b="0" kern="1200" dirty="0"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9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VEX : Process Flow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pic>
        <p:nvPicPr>
          <p:cNvPr id="5" name="图片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15858"/>
            <a:ext cx="7620000" cy="279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Points of Attack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zh-CN" dirty="0" err="1"/>
              <a:t>eval</a:t>
            </a:r>
            <a:r>
              <a:rPr kumimoji="1" lang="en-US" altLang="zh-CN" dirty="0"/>
              <a:t> function</a:t>
            </a:r>
          </a:p>
          <a:p>
            <a:pPr marL="0" indent="0">
              <a:buNone/>
            </a:pPr>
            <a:r>
              <a:rPr kumimoji="1" lang="en-US" altLang="zh-CN" dirty="0" err="1" smtClean="0"/>
              <a:t>InnerHTML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 err="1"/>
              <a:t>EvalInSandBox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 err="1"/>
              <a:t>wrappedJSObject</a:t>
            </a:r>
            <a:endParaRPr kumimoji="1" lang="en-US" altLang="zh-C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5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err="1" smtClean="0"/>
              <a:t>Eval</a:t>
            </a:r>
            <a:r>
              <a:rPr kumimoji="1" lang="en-US" altLang="en-US" dirty="0" smtClean="0"/>
              <a:t> Function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: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925921"/>
              </p:ext>
            </p:extLst>
          </p:nvPr>
        </p:nvGraphicFramePr>
        <p:xfrm>
          <a:off x="2438400" y="1471184"/>
          <a:ext cx="660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Packager Shell Object" showAsIcon="1" r:id="rId3" imgW="660600" imgH="685800" progId="Package">
                  <p:embed/>
                </p:oleObj>
              </mc:Choice>
              <mc:Fallback>
                <p:oleObj name="Packager Shell Object" showAsIcon="1" r:id="rId3" imgW="660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400" y="1471184"/>
                        <a:ext cx="660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10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err="1" smtClean="0"/>
              <a:t>innerHTML</a:t>
            </a:r>
            <a:r>
              <a:rPr kumimoji="1" lang="en-US" altLang="en-US" dirty="0" smtClean="0"/>
              <a:t> Function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436623"/>
              </p:ext>
            </p:extLst>
          </p:nvPr>
        </p:nvGraphicFramePr>
        <p:xfrm>
          <a:off x="2286000" y="1471184"/>
          <a:ext cx="1409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Packager Shell Object" showAsIcon="1" r:id="rId3" imgW="1410120" imgH="685800" progId="Package">
                  <p:embed/>
                </p:oleObj>
              </mc:Choice>
              <mc:Fallback>
                <p:oleObj name="Packager Shell Object" showAsIcon="1" r:id="rId3" imgW="1410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1471184"/>
                        <a:ext cx="1409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20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err="1" smtClean="0"/>
              <a:t>EvalInSandBox</a:t>
            </a:r>
            <a:r>
              <a:rPr kumimoji="1" lang="en-US" altLang="en-US" dirty="0" smtClean="0"/>
              <a:t> Function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 :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849199"/>
              </p:ext>
            </p:extLst>
          </p:nvPr>
        </p:nvGraphicFramePr>
        <p:xfrm>
          <a:off x="2362200" y="1524000"/>
          <a:ext cx="787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ackager Shell Object" showAsIcon="1" r:id="rId3" imgW="787680" imgH="685800" progId="Package">
                  <p:embed/>
                </p:oleObj>
              </mc:Choice>
              <mc:Fallback>
                <p:oleObj name="Packager Shell Object" showAsIcon="1" r:id="rId3" imgW="7876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1524000"/>
                        <a:ext cx="7874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C:\Users\Saurabh\Desktop\VEX\evalInSandBo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1352419"/>
            <a:ext cx="7620000" cy="467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6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err="1" smtClean="0"/>
              <a:t>EvalInSandBox</a:t>
            </a:r>
            <a:r>
              <a:rPr kumimoji="1" lang="en-US" altLang="en-US" dirty="0" smtClean="0"/>
              <a:t> Function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1439478"/>
            <a:ext cx="81534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err="1"/>
              <a:t>evalInSandBox</a:t>
            </a:r>
            <a:r>
              <a:rPr lang="en-US" dirty="0"/>
              <a:t> :</a:t>
            </a:r>
          </a:p>
          <a:p>
            <a:pPr algn="l"/>
            <a:r>
              <a:rPr lang="en-US" dirty="0" smtClean="0"/>
              <a:t> To </a:t>
            </a:r>
            <a:r>
              <a:rPr lang="en-US" dirty="0"/>
              <a:t>avoid this potential security risk, you should either carefully avoid using objects resulting from </a:t>
            </a:r>
            <a:r>
              <a:rPr lang="en-US" dirty="0" err="1"/>
              <a:t>evalInSandbox</a:t>
            </a:r>
            <a:r>
              <a:rPr lang="en-US" dirty="0"/>
              <a:t>() in any way that might result in a function in that object being called, or you should make sure that untrusted JSON strings don't contain any functions or expressions before using </a:t>
            </a:r>
            <a:r>
              <a:rPr lang="en-US" dirty="0" err="1"/>
              <a:t>evalInSandbox</a:t>
            </a:r>
            <a:r>
              <a:rPr lang="en-US" dirty="0"/>
              <a:t>() to evaluate them.</a:t>
            </a:r>
          </a:p>
        </p:txBody>
      </p:sp>
    </p:spTree>
    <p:extLst>
      <p:ext uri="{BB962C8B-B14F-4D97-AF65-F5344CB8AC3E}">
        <p14:creationId xmlns:p14="http://schemas.microsoft.com/office/powerpoint/2010/main" val="34775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err="1" smtClean="0"/>
              <a:t>wrappedJSObject</a:t>
            </a:r>
            <a:r>
              <a:rPr kumimoji="1" lang="en-US" altLang="en-US" dirty="0" smtClean="0"/>
              <a:t> </a:t>
            </a:r>
            <a:r>
              <a:rPr kumimoji="1" lang="en-US" altLang="en-US" dirty="0"/>
              <a:t>Function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1439478"/>
            <a:ext cx="8153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 The </a:t>
            </a:r>
            <a:r>
              <a:rPr lang="en-US" dirty="0" err="1"/>
              <a:t>wrappedJSObject</a:t>
            </a:r>
            <a:r>
              <a:rPr lang="en-US" dirty="0"/>
              <a:t> </a:t>
            </a:r>
            <a:r>
              <a:rPr lang="en-US" dirty="0"/>
              <a:t>method, which </a:t>
            </a:r>
            <a:r>
              <a:rPr lang="en-US" dirty="0"/>
              <a:t>lets the extension access the modiﬁed </a:t>
            </a:r>
            <a:r>
              <a:rPr lang="en-US" dirty="0"/>
              <a:t>version, even </a:t>
            </a:r>
            <a:r>
              <a:rPr lang="en-US" dirty="0"/>
              <a:t>when automatic wrapping is turned on; </a:t>
            </a:r>
            <a:r>
              <a:rPr lang="en-US" dirty="0"/>
              <a:t>calling </a:t>
            </a:r>
            <a:r>
              <a:rPr lang="en-US" dirty="0" err="1"/>
              <a:t>wrappedJSObject</a:t>
            </a:r>
            <a:r>
              <a:rPr lang="en-US" dirty="0"/>
              <a:t> </a:t>
            </a:r>
            <a:r>
              <a:rPr lang="en-US" dirty="0"/>
              <a:t>on a content document is </a:t>
            </a:r>
            <a:r>
              <a:rPr lang="en-US" dirty="0"/>
              <a:t>potentially dangerous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68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How VEX works ?</a:t>
            </a:r>
            <a:endParaRPr lang="en-US" altLang="en-US" dirty="0"/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373563"/>
          </a:xfrm>
        </p:spPr>
        <p:txBody>
          <a:bodyPr>
            <a:noAutofit/>
          </a:bodyPr>
          <a:lstStyle/>
          <a:p>
            <a:r>
              <a:rPr lang="en-US" altLang="zh-CN" b="0" kern="1200" dirty="0" smtClean="0">
                <a:latin typeface="Times New Roman" pitchFamily="18" charset="0"/>
              </a:rPr>
              <a:t>Uses static information flow analysis to find flows in the extension code.</a:t>
            </a:r>
            <a:endParaRPr lang="en-US" altLang="zh-CN" b="0" kern="1200" dirty="0">
              <a:latin typeface="Times New Roman" pitchFamily="18" charset="0"/>
            </a:endParaRPr>
          </a:p>
          <a:p>
            <a:r>
              <a:rPr lang="en-US" altLang="zh-CN" b="0" kern="1200" dirty="0" smtClean="0">
                <a:latin typeface="Times New Roman" pitchFamily="18" charset="0"/>
              </a:rPr>
              <a:t>Other flow analysis method : Dynamic.</a:t>
            </a:r>
            <a:endParaRPr lang="en-US" altLang="zh-CN" b="0" kern="1200" dirty="0">
              <a:latin typeface="Times New Roman" pitchFamily="18" charset="0"/>
            </a:endParaRPr>
          </a:p>
          <a:p>
            <a:r>
              <a:rPr lang="en-US" altLang="zh-CN" b="0" kern="1200" dirty="0" smtClean="0">
                <a:latin typeface="Times New Roman" pitchFamily="18" charset="0"/>
              </a:rPr>
              <a:t>Static Vs Dynamic :</a:t>
            </a:r>
          </a:p>
          <a:p>
            <a:pPr lvl="1"/>
            <a:r>
              <a:rPr lang="en-US" altLang="zh-CN" b="0" kern="1200" dirty="0">
                <a:latin typeface="Times New Roman" pitchFamily="18" charset="0"/>
              </a:rPr>
              <a:t>Static: efficient and Complete</a:t>
            </a:r>
          </a:p>
          <a:p>
            <a:pPr lvl="1"/>
            <a:r>
              <a:rPr lang="en-US" altLang="zh-CN" b="0" kern="1200" dirty="0">
                <a:latin typeface="Times New Roman" pitchFamily="18" charset="0"/>
              </a:rPr>
              <a:t>Dynamic: </a:t>
            </a:r>
            <a:r>
              <a:rPr lang="en-US" altLang="zh-CN" b="0" kern="1200" dirty="0" smtClean="0">
                <a:latin typeface="Times New Roman" pitchFamily="18" charset="0"/>
              </a:rPr>
              <a:t>accurate</a:t>
            </a:r>
          </a:p>
          <a:p>
            <a:r>
              <a:rPr lang="en-US" altLang="zh-CN" b="0" kern="1200" dirty="0">
                <a:latin typeface="Times New Roman" pitchFamily="18" charset="0"/>
              </a:rPr>
              <a:t>Context Sensitive and Flow Sensitive</a:t>
            </a:r>
          </a:p>
          <a:p>
            <a:endParaRPr lang="en-US" altLang="zh-CN" b="0" kern="1200" dirty="0" smtClean="0">
              <a:latin typeface="Times New Roman" pitchFamily="18" charset="0"/>
            </a:endParaRPr>
          </a:p>
          <a:p>
            <a:endParaRPr lang="zh-CN" altLang="en-US" b="0" kern="1200" dirty="0">
              <a:latin typeface="Times New Roman" pitchFamily="18" charset="0"/>
            </a:endParaRP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267200"/>
            <a:ext cx="4826000" cy="1943100"/>
          </a:xfrm>
          <a:prstGeom prst="rect">
            <a:avLst/>
          </a:prstGeom>
        </p:spPr>
      </p:pic>
      <p:sp>
        <p:nvSpPr>
          <p:cNvPr id="13" name="云形 5"/>
          <p:cNvSpPr/>
          <p:nvPr/>
        </p:nvSpPr>
        <p:spPr>
          <a:xfrm>
            <a:off x="2179490" y="4008321"/>
            <a:ext cx="5039019" cy="2460857"/>
          </a:xfrm>
          <a:prstGeom prst="clou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kumimoji="1" lang="en-US" altLang="zh-CN" sz="2200" b="1" dirty="0" smtClean="0"/>
              <a:t>Abstract Heap is </a:t>
            </a:r>
            <a:r>
              <a:rPr kumimoji="1" lang="en-US" altLang="zh-CN" sz="2200" b="1" dirty="0" smtClean="0"/>
              <a:t>Required for flow &amp; context sensitive information!</a:t>
            </a:r>
            <a:endParaRPr kumimoji="1" lang="en-US" altLang="zh-CN" sz="2200" b="1" dirty="0" smtClean="0"/>
          </a:p>
        </p:txBody>
      </p:sp>
    </p:spTree>
    <p:extLst>
      <p:ext uri="{BB962C8B-B14F-4D97-AF65-F5344CB8AC3E}">
        <p14:creationId xmlns:p14="http://schemas.microsoft.com/office/powerpoint/2010/main" val="424916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Agenda</a:t>
            </a:r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dirty="0" smtClean="0"/>
              <a:t>Introduction (What is VEX ?)</a:t>
            </a:r>
            <a:endParaRPr lang="en-US" altLang="en-US" b="0" dirty="0"/>
          </a:p>
          <a:p>
            <a:r>
              <a:rPr lang="en-US" altLang="en-US" b="0" dirty="0" smtClean="0"/>
              <a:t>Background</a:t>
            </a:r>
          </a:p>
          <a:p>
            <a:r>
              <a:rPr lang="en-US" altLang="en-US" b="0" dirty="0" smtClean="0"/>
              <a:t>Key Terminologies</a:t>
            </a:r>
          </a:p>
          <a:p>
            <a:r>
              <a:rPr lang="en-US" altLang="en-US" b="0" dirty="0" smtClean="0"/>
              <a:t>Vulnerability Issues</a:t>
            </a:r>
          </a:p>
          <a:p>
            <a:r>
              <a:rPr lang="en-US" altLang="en-US" b="0" dirty="0" smtClean="0"/>
              <a:t>Addressed &amp; Unaddressed Issues</a:t>
            </a:r>
          </a:p>
          <a:p>
            <a:r>
              <a:rPr lang="en-US" altLang="en-US" b="0" dirty="0" smtClean="0"/>
              <a:t>Assumptions of VEX </a:t>
            </a:r>
            <a:r>
              <a:rPr lang="en-US" altLang="en-US" b="0" dirty="0" smtClean="0"/>
              <a:t>tool</a:t>
            </a:r>
          </a:p>
          <a:p>
            <a:r>
              <a:rPr lang="en-US" altLang="en-US" b="0" dirty="0" smtClean="0"/>
              <a:t>More Details on VEX</a:t>
            </a:r>
            <a:endParaRPr lang="en-US" altLang="en-US" b="0" dirty="0"/>
          </a:p>
          <a:p>
            <a:endParaRPr lang="en-US" alt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What is Information Flow?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534400" cy="4598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cs typeface="Arial" pitchFamily="34" charset="0"/>
              </a:rPr>
              <a:t> </a:t>
            </a:r>
            <a:r>
              <a:rPr lang="en-US" dirty="0"/>
              <a:t>A </a:t>
            </a:r>
            <a:r>
              <a:rPr lang="en-US" dirty="0"/>
              <a:t>variable A is said to depend on another variable B in a procedure if there is a path such that the value of B can cause the value of A to </a:t>
            </a:r>
            <a:r>
              <a:rPr lang="en-US" dirty="0" smtClean="0"/>
              <a:t>change </a:t>
            </a:r>
          </a:p>
          <a:p>
            <a:pPr algn="l"/>
            <a:r>
              <a:rPr lang="en-US" dirty="0"/>
              <a:t> </a:t>
            </a:r>
            <a:r>
              <a:rPr lang="en-US" dirty="0" smtClean="0"/>
              <a:t>we </a:t>
            </a:r>
            <a:r>
              <a:rPr lang="en-US" dirty="0"/>
              <a:t>also say that there is a flow from variable B to variable A</a:t>
            </a:r>
          </a:p>
          <a:p>
            <a:pPr algn="l"/>
            <a:r>
              <a:rPr lang="en-US" dirty="0" smtClean="0"/>
              <a:t> Types </a:t>
            </a:r>
            <a:r>
              <a:rPr lang="en-US" dirty="0"/>
              <a:t>of dependencies:</a:t>
            </a:r>
          </a:p>
          <a:p>
            <a:pPr lvl="1" algn="l"/>
            <a:r>
              <a:rPr lang="en-US" dirty="0"/>
              <a:t>strongly dependent:  A = B + 1</a:t>
            </a:r>
          </a:p>
          <a:p>
            <a:pPr lvl="1" algn="l"/>
            <a:r>
              <a:rPr lang="en-US" dirty="0"/>
              <a:t>weakly dependent:  if (condition) A = B + 1</a:t>
            </a:r>
          </a:p>
          <a:p>
            <a:pPr lvl="1" algn="l"/>
            <a:r>
              <a:rPr lang="en-US" dirty="0"/>
              <a:t>conditionally dependent:  if (B &gt; 0) A = 0</a:t>
            </a:r>
          </a:p>
          <a:p>
            <a:pPr algn="l"/>
            <a:r>
              <a:rPr lang="en-US" dirty="0" smtClean="0"/>
              <a:t> Information </a:t>
            </a:r>
            <a:r>
              <a:rPr lang="en-US" dirty="0"/>
              <a:t>Flow Analysis (also called variable dependency analysis) is a study of the interdependencies of the program variables</a:t>
            </a:r>
          </a:p>
        </p:txBody>
      </p:sp>
    </p:spTree>
    <p:extLst>
      <p:ext uri="{BB962C8B-B14F-4D97-AF65-F5344CB8AC3E}">
        <p14:creationId xmlns:p14="http://schemas.microsoft.com/office/powerpoint/2010/main" val="31085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What is Information Flow?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295400"/>
            <a:ext cx="8534400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This is a difficult task:</a:t>
            </a:r>
          </a:p>
          <a:p>
            <a:pPr lvl="1" algn="l"/>
            <a:r>
              <a:rPr lang="en-US" dirty="0" smtClean="0"/>
              <a:t> large </a:t>
            </a:r>
            <a:r>
              <a:rPr lang="en-US" dirty="0"/>
              <a:t>number of objects and functions.</a:t>
            </a:r>
          </a:p>
          <a:p>
            <a:pPr lvl="1" algn="l"/>
            <a:r>
              <a:rPr lang="en-US" dirty="0" smtClean="0"/>
              <a:t> there </a:t>
            </a:r>
            <a:r>
              <a:rPr lang="en-US" dirty="0"/>
              <a:t>are program defined objects as well as objects of DOM and of the extension (using XPCOM components)</a:t>
            </a:r>
          </a:p>
          <a:p>
            <a:pPr lvl="1" algn="l"/>
            <a:r>
              <a:rPr lang="en-US" dirty="0" smtClean="0"/>
              <a:t> the </a:t>
            </a:r>
            <a:r>
              <a:rPr lang="en-US" dirty="0"/>
              <a:t>objects are dynamic. </a:t>
            </a:r>
            <a:r>
              <a:rPr lang="en-US" dirty="0"/>
              <a:t>new object properties can be created dynamically at run-time.</a:t>
            </a:r>
          </a:p>
          <a:p>
            <a:pPr lvl="1" algn="l"/>
            <a:r>
              <a:rPr lang="en-US" dirty="0" smtClean="0"/>
              <a:t> functions </a:t>
            </a:r>
            <a:r>
              <a:rPr lang="en-US" dirty="0"/>
              <a:t>are objects in JavaScript, they can be created, redefined dynamically, and passed as parameters.</a:t>
            </a:r>
          </a:p>
        </p:txBody>
      </p:sp>
    </p:spTree>
    <p:extLst>
      <p:ext uri="{BB962C8B-B14F-4D97-AF65-F5344CB8AC3E}">
        <p14:creationId xmlns:p14="http://schemas.microsoft.com/office/powerpoint/2010/main" val="28382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What flows are considered by VEX?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373563"/>
          </a:xfrm>
        </p:spPr>
        <p:txBody>
          <a:bodyPr>
            <a:noAutofit/>
          </a:bodyPr>
          <a:lstStyle/>
          <a:p>
            <a:r>
              <a:rPr lang="en-US" altLang="zh-CN" b="0" kern="1200" dirty="0" smtClean="0">
                <a:latin typeface="Times New Roman" pitchFamily="18" charset="0"/>
              </a:rPr>
              <a:t>Resource Description Framework (RDF) data to </a:t>
            </a:r>
            <a:r>
              <a:rPr lang="en-US" altLang="zh-CN" b="0" kern="1200" dirty="0" err="1" smtClean="0">
                <a:latin typeface="Times New Roman" pitchFamily="18" charset="0"/>
              </a:rPr>
              <a:t>InnerHTML</a:t>
            </a:r>
            <a:endParaRPr lang="en-US" altLang="zh-CN" b="0" kern="1200" dirty="0" smtClean="0">
              <a:latin typeface="Times New Roman" pitchFamily="18" charset="0"/>
            </a:endParaRPr>
          </a:p>
          <a:p>
            <a:r>
              <a:rPr lang="en-US" altLang="zh-CN" b="0" kern="1200" dirty="0" smtClean="0">
                <a:latin typeface="Times New Roman" pitchFamily="18" charset="0"/>
              </a:rPr>
              <a:t>Content </a:t>
            </a:r>
            <a:r>
              <a:rPr lang="en-US" altLang="zh-CN" b="0" kern="1200" dirty="0">
                <a:latin typeface="Times New Roman" pitchFamily="18" charset="0"/>
              </a:rPr>
              <a:t>document data to </a:t>
            </a:r>
            <a:r>
              <a:rPr lang="en-US" altLang="zh-CN" b="0" kern="1200" dirty="0" err="1" smtClean="0">
                <a:latin typeface="Times New Roman" pitchFamily="18" charset="0"/>
              </a:rPr>
              <a:t>eval</a:t>
            </a:r>
            <a:endParaRPr lang="en-US" altLang="zh-CN" b="0" kern="1200" dirty="0" smtClean="0">
              <a:latin typeface="Times New Roman" pitchFamily="18" charset="0"/>
            </a:endParaRPr>
          </a:p>
          <a:p>
            <a:r>
              <a:rPr lang="en-US" altLang="zh-CN" b="0" kern="1200" dirty="0" smtClean="0">
                <a:latin typeface="Times New Roman" pitchFamily="18" charset="0"/>
              </a:rPr>
              <a:t>Content </a:t>
            </a:r>
            <a:r>
              <a:rPr lang="en-US" altLang="zh-CN" b="0" kern="1200" dirty="0">
                <a:latin typeface="Times New Roman" pitchFamily="18" charset="0"/>
              </a:rPr>
              <a:t>document data to </a:t>
            </a:r>
            <a:r>
              <a:rPr lang="en-US" altLang="zh-CN" b="0" kern="1200" dirty="0" err="1" smtClean="0">
                <a:latin typeface="Times New Roman" pitchFamily="18" charset="0"/>
              </a:rPr>
              <a:t>innerHTML</a:t>
            </a:r>
            <a:endParaRPr lang="en-US" altLang="zh-CN" b="0" kern="1200" dirty="0" smtClean="0">
              <a:latin typeface="Times New Roman" pitchFamily="18" charset="0"/>
            </a:endParaRPr>
          </a:p>
          <a:p>
            <a:r>
              <a:rPr lang="en-US" altLang="zh-CN" b="0" kern="1200" dirty="0" err="1" smtClean="0">
                <a:latin typeface="Times New Roman" pitchFamily="18" charset="0"/>
              </a:rPr>
              <a:t>evalInSandbox</a:t>
            </a:r>
            <a:r>
              <a:rPr lang="en-US" altLang="zh-CN" b="0" kern="1200" dirty="0" smtClean="0">
                <a:latin typeface="Times New Roman" pitchFamily="18" charset="0"/>
              </a:rPr>
              <a:t> </a:t>
            </a:r>
            <a:r>
              <a:rPr lang="en-US" altLang="zh-CN" b="0" kern="1200" dirty="0">
                <a:latin typeface="Times New Roman" pitchFamily="18" charset="0"/>
              </a:rPr>
              <a:t>return objects used improperly by code running with chrome </a:t>
            </a:r>
            <a:r>
              <a:rPr lang="en-US" altLang="zh-CN" b="0" kern="1200" dirty="0" smtClean="0">
                <a:latin typeface="Times New Roman" pitchFamily="18" charset="0"/>
              </a:rPr>
              <a:t>privileges</a:t>
            </a:r>
          </a:p>
          <a:p>
            <a:r>
              <a:rPr lang="en-US" altLang="zh-CN" b="0" kern="1200" dirty="0" err="1" smtClean="0">
                <a:latin typeface="Times New Roman" pitchFamily="18" charset="0"/>
              </a:rPr>
              <a:t>wrappedJSObject</a:t>
            </a:r>
            <a:r>
              <a:rPr lang="en-US" altLang="zh-CN" b="0" kern="1200" dirty="0" smtClean="0">
                <a:latin typeface="Times New Roman" pitchFamily="18" charset="0"/>
              </a:rPr>
              <a:t> </a:t>
            </a:r>
            <a:r>
              <a:rPr lang="en-US" altLang="zh-CN" b="0" kern="1200" dirty="0">
                <a:latin typeface="Times New Roman" pitchFamily="18" charset="0"/>
              </a:rPr>
              <a:t>return object used improperly by code running with vulnerabilities</a:t>
            </a:r>
          </a:p>
          <a:p>
            <a:pPr marL="457200" indent="-457200">
              <a:buAutoNum type="arabicPeriod"/>
            </a:pPr>
            <a:endParaRPr lang="en-US" altLang="zh-CN" b="0" kern="1200" dirty="0">
              <a:latin typeface="Times New Roman" pitchFamily="18" charset="0"/>
            </a:endParaRPr>
          </a:p>
          <a:p>
            <a:pPr marL="0" indent="0">
              <a:buNone/>
            </a:pPr>
            <a:r>
              <a:rPr lang="en-US" altLang="zh-CN" b="0" kern="1200" dirty="0">
                <a:latin typeface="Times New Roman" pitchFamily="18" charset="0"/>
              </a:rPr>
              <a:t>The five flows don’t always result in a vulnerability and they are not an exhaustive list of all possible extension security bugs. </a:t>
            </a:r>
            <a:endParaRPr lang="zh-CN" altLang="en-US" b="0" kern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Abstract Heap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373563"/>
          </a:xfrm>
        </p:spPr>
        <p:txBody>
          <a:bodyPr>
            <a:noAutofit/>
          </a:bodyPr>
          <a:lstStyle/>
          <a:p>
            <a:r>
              <a:rPr lang="en-US" altLang="zh-CN" b="0" kern="1200" dirty="0">
                <a:latin typeface="Times New Roman" pitchFamily="18" charset="0"/>
              </a:rPr>
              <a:t>The analysis uses an abstract heap (AH)</a:t>
            </a:r>
          </a:p>
          <a:p>
            <a:r>
              <a:rPr lang="en-US" altLang="zh-CN" b="0" kern="1200" dirty="0">
                <a:latin typeface="Times New Roman" pitchFamily="18" charset="0"/>
              </a:rPr>
              <a:t>the analysis keeps track of one abstract heap at each program point.</a:t>
            </a:r>
          </a:p>
          <a:p>
            <a:r>
              <a:rPr lang="en-US" altLang="zh-CN" b="0" kern="1200" dirty="0">
                <a:latin typeface="Times New Roman" pitchFamily="18" charset="0"/>
              </a:rPr>
              <a:t>VEX creates a node for every:</a:t>
            </a:r>
          </a:p>
          <a:p>
            <a:pPr lvl="1"/>
            <a:r>
              <a:rPr lang="en-US" altLang="zh-CN" b="0" kern="1200" dirty="0">
                <a:latin typeface="Times New Roman" pitchFamily="18" charset="0"/>
              </a:rPr>
              <a:t>object</a:t>
            </a:r>
          </a:p>
          <a:p>
            <a:pPr lvl="1"/>
            <a:r>
              <a:rPr lang="en-US" altLang="zh-CN" b="0" kern="1200" dirty="0">
                <a:latin typeface="Times New Roman" pitchFamily="18" charset="0"/>
              </a:rPr>
              <a:t>function</a:t>
            </a:r>
          </a:p>
          <a:p>
            <a:pPr lvl="1"/>
            <a:r>
              <a:rPr lang="en-US" altLang="zh-CN" b="0" kern="1200" dirty="0" smtClean="0">
                <a:latin typeface="Times New Roman" pitchFamily="18" charset="0"/>
              </a:rPr>
              <a:t>Property (non-associative arrays)</a:t>
            </a:r>
            <a:endParaRPr lang="en-US" altLang="zh-CN" b="0" kern="1200" dirty="0">
              <a:latin typeface="Times New Roman" pitchFamily="18" charset="0"/>
            </a:endParaRPr>
          </a:p>
          <a:p>
            <a:endParaRPr lang="en-US" altLang="zh-CN" b="0" kern="1200" dirty="0">
              <a:latin typeface="Times New Roman" pitchFamily="18" charset="0"/>
            </a:endParaRPr>
          </a:p>
          <a:p>
            <a:r>
              <a:rPr lang="en-US" altLang="zh-CN" b="0" kern="1200" dirty="0">
                <a:latin typeface="Times New Roman" pitchFamily="18" charset="0"/>
              </a:rPr>
              <a:t>Ignores the exact primitive values in the heap</a:t>
            </a:r>
            <a:r>
              <a:rPr lang="en-US" altLang="zh-CN" b="0" kern="1200" dirty="0" smtClean="0">
                <a:latin typeface="Times New Roman" pitchFamily="18" charset="0"/>
              </a:rPr>
              <a:t>.</a:t>
            </a:r>
            <a:endParaRPr lang="en-US" altLang="zh-CN" b="0" kern="1200" dirty="0">
              <a:latin typeface="Times New Roman" pitchFamily="18" charset="0"/>
            </a:endParaRPr>
          </a:p>
          <a:p>
            <a:r>
              <a:rPr lang="en-US" altLang="zh-CN" b="0" kern="1200" dirty="0">
                <a:latin typeface="Times New Roman" pitchFamily="18" charset="0"/>
              </a:rPr>
              <a:t>The AH records explicit-ﬂow dependencies to heap nodes.</a:t>
            </a:r>
          </a:p>
        </p:txBody>
      </p:sp>
    </p:spTree>
    <p:extLst>
      <p:ext uri="{BB962C8B-B14F-4D97-AF65-F5344CB8AC3E}">
        <p14:creationId xmlns:p14="http://schemas.microsoft.com/office/powerpoint/2010/main" val="27760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How VEX works ?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pic>
        <p:nvPicPr>
          <p:cNvPr id="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78669"/>
            <a:ext cx="3669762" cy="415397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712" y="1244918"/>
            <a:ext cx="4170938" cy="5155882"/>
          </a:xfrm>
          <a:prstGeom prst="rect">
            <a:avLst/>
          </a:prstGeom>
        </p:spPr>
      </p:pic>
      <p:sp>
        <p:nvSpPr>
          <p:cNvPr id="8" name="云形 5"/>
          <p:cNvSpPr/>
          <p:nvPr/>
        </p:nvSpPr>
        <p:spPr>
          <a:xfrm>
            <a:off x="1219200" y="2667000"/>
            <a:ext cx="1969512" cy="1055822"/>
          </a:xfrm>
          <a:prstGeom prst="cloud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dirty="0" smtClean="0"/>
              <a:t>Source</a:t>
            </a:r>
            <a:endParaRPr lang="zh-CN" altLang="en-US" dirty="0"/>
          </a:p>
        </p:txBody>
      </p:sp>
      <p:sp>
        <p:nvSpPr>
          <p:cNvPr id="9" name="云形 7"/>
          <p:cNvSpPr/>
          <p:nvPr/>
        </p:nvSpPr>
        <p:spPr>
          <a:xfrm>
            <a:off x="6085270" y="2741739"/>
            <a:ext cx="1534730" cy="1081120"/>
          </a:xfrm>
          <a:prstGeom prst="cloud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dirty="0" smtClean="0"/>
              <a:t>Sink</a:t>
            </a:r>
            <a:endParaRPr lang="zh-CN" altLang="en-US" dirty="0"/>
          </a:p>
        </p:txBody>
      </p:sp>
      <p:sp>
        <p:nvSpPr>
          <p:cNvPr id="10" name="云形 8"/>
          <p:cNvSpPr/>
          <p:nvPr/>
        </p:nvSpPr>
        <p:spPr>
          <a:xfrm>
            <a:off x="3046176" y="3282299"/>
            <a:ext cx="2975447" cy="2690352"/>
          </a:xfrm>
          <a:prstGeom prst="cloud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sz="2600" dirty="0" smtClean="0"/>
              <a:t>Find Suspicious </a:t>
            </a:r>
            <a:r>
              <a:rPr lang="en-US" altLang="zh-CN" sz="2600" dirty="0"/>
              <a:t>F</a:t>
            </a:r>
            <a:r>
              <a:rPr lang="en-US" altLang="zh-CN" sz="2600" dirty="0" smtClean="0"/>
              <a:t>low</a:t>
            </a:r>
          </a:p>
          <a:p>
            <a:r>
              <a:rPr lang="en-US" altLang="zh-CN" sz="2600" dirty="0" smtClean="0"/>
              <a:t>Pattern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88156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Attack Models Considered</a:t>
            </a:r>
            <a:endParaRPr lang="en-US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3735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en-US" sz="2000" b="0" dirty="0"/>
              <a:t>Attacks that originate from web sites. The attacker can send arbitrary HTML and JavaScript to the user’s browser, that might lead to code injection or privilege escalation through buggy extensions.</a:t>
            </a:r>
          </a:p>
          <a:p>
            <a:pPr marL="514350" indent="-514350">
              <a:buFont typeface="Calibri" pitchFamily="34" charset="0"/>
              <a:buAutoNum type="arabicPeriod"/>
            </a:pPr>
            <a:endParaRPr lang="en-US" sz="2000" b="0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en-US" sz="2000" b="0" dirty="0"/>
              <a:t>In the second model some web sites are considered trusted.</a:t>
            </a:r>
            <a:endParaRPr lang="he-IL" sz="2000" b="0" dirty="0"/>
          </a:p>
          <a:p>
            <a:pPr marL="0" indent="0">
              <a:buNone/>
            </a:pPr>
            <a:endParaRPr lang="en-US" altLang="zh-CN" kern="1200" dirty="0">
              <a:latin typeface="Times New Roman" pitchFamily="18" charset="0"/>
            </a:endParaRPr>
          </a:p>
          <a:p>
            <a:pPr marL="0" indent="0">
              <a:buNone/>
            </a:pPr>
            <a:endParaRPr lang="zh-CN" altLang="en-US" kern="1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Static Analysis Details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endParaRPr kumimoji="1" lang="en-US" altLang="zh-CN" dirty="0" smtClean="0"/>
          </a:p>
        </p:txBody>
      </p:sp>
      <p:sp>
        <p:nvSpPr>
          <p:cNvPr id="11" name="内容占位符 2"/>
          <p:cNvSpPr>
            <a:spLocks noGrp="1"/>
          </p:cNvSpPr>
          <p:nvPr>
            <p:ph idx="1"/>
          </p:nvPr>
        </p:nvSpPr>
        <p:spPr>
          <a:xfrm>
            <a:off x="457200" y="1295400"/>
            <a:ext cx="7620000" cy="4373563"/>
          </a:xfrm>
        </p:spPr>
        <p:txBody>
          <a:bodyPr>
            <a:noAutofit/>
          </a:bodyPr>
          <a:lstStyle/>
          <a:p>
            <a:r>
              <a:rPr lang="en-US" altLang="zh-CN" b="0" kern="1200" dirty="0" smtClean="0">
                <a:latin typeface="Times New Roman" pitchFamily="18" charset="0"/>
              </a:rPr>
              <a:t>Code is segregated as per below concepts for its analysis: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Variable Access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Binary Operators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Object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Function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Variable Declaration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Assignment 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Condition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While</a:t>
            </a:r>
          </a:p>
          <a:p>
            <a:pPr lvl="1"/>
            <a:r>
              <a:rPr lang="en-US" altLang="zh-CN" sz="2400" b="1" kern="1200" dirty="0">
                <a:latin typeface="Times New Roman" pitchFamily="18" charset="0"/>
                <a:ea typeface="+mn-ea"/>
                <a:cs typeface="+mn-cs"/>
              </a:rPr>
              <a:t>EVAL</a:t>
            </a:r>
            <a:endParaRPr lang="zh-CN" altLang="en-US" sz="2400" b="1" kern="1200" dirty="0"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17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Static Analysis Details</a:t>
            </a:r>
            <a:endParaRPr lang="en-US" altLang="en-US" dirty="0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457200" y="1524000"/>
            <a:ext cx="7620000" cy="43735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dirty="0">
                <a:cs typeface="Arial" pitchFamily="34" charset="0"/>
              </a:rPr>
              <a:t>Big step operational semantics on abstract heaps:</a:t>
            </a:r>
          </a:p>
          <a:p>
            <a:r>
              <a:rPr lang="en-US" dirty="0">
                <a:cs typeface="Arial" pitchFamily="34" charset="0"/>
              </a:rPr>
              <a:t>A relation </a:t>
            </a:r>
          </a:p>
          <a:p>
            <a:pPr lvl="1"/>
            <a:r>
              <a:rPr lang="en-US" dirty="0" err="1">
                <a:cs typeface="Arial" pitchFamily="34" charset="0"/>
              </a:rPr>
              <a:t>prog</a:t>
            </a:r>
            <a:r>
              <a:rPr lang="en-US" dirty="0">
                <a:cs typeface="Arial" pitchFamily="34" charset="0"/>
              </a:rPr>
              <a:t> - an program expression or statement</a:t>
            </a:r>
          </a:p>
          <a:p>
            <a:pPr lvl="1"/>
            <a:r>
              <a:rPr lang="en-US" dirty="0">
                <a:cs typeface="Arial" pitchFamily="34" charset="0"/>
              </a:rPr>
              <a:t>         - the initial abstract heap</a:t>
            </a:r>
          </a:p>
          <a:p>
            <a:pPr lvl="1"/>
            <a:r>
              <a:rPr lang="en-US" dirty="0">
                <a:cs typeface="Arial" pitchFamily="34" charset="0"/>
              </a:rPr>
              <a:t>         - the abstract heap obtained from the complete </a:t>
            </a:r>
            <a:r>
              <a:rPr lang="en-US" dirty="0" smtClean="0">
                <a:cs typeface="Arial" pitchFamily="34" charset="0"/>
              </a:rPr>
              <a:t>evaluation </a:t>
            </a:r>
            <a:r>
              <a:rPr lang="en-US" dirty="0">
                <a:cs typeface="Arial" pitchFamily="34" charset="0"/>
              </a:rPr>
              <a:t>of </a:t>
            </a:r>
            <a:r>
              <a:rPr lang="en-US" dirty="0" err="1" smtClean="0">
                <a:cs typeface="Arial" pitchFamily="34" charset="0"/>
              </a:rPr>
              <a:t>prog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starting from the </a:t>
            </a:r>
            <a:r>
              <a:rPr lang="en-US" dirty="0" smtClean="0">
                <a:cs typeface="Arial" pitchFamily="34" charset="0"/>
              </a:rPr>
              <a:t>heap </a:t>
            </a:r>
            <a:endParaRPr lang="en-US" sz="2400" dirty="0">
              <a:cs typeface="Arial" pitchFamily="34" charset="0"/>
            </a:endParaRPr>
          </a:p>
          <a:p>
            <a:pPr>
              <a:buNone/>
            </a:pPr>
            <a:endParaRPr lang="en-US" sz="1800" dirty="0">
              <a:cs typeface="Arial" pitchFamily="34" charset="0"/>
            </a:endParaRPr>
          </a:p>
          <a:p>
            <a:r>
              <a:rPr lang="en-US" dirty="0">
                <a:cs typeface="Arial" pitchFamily="34" charset="0"/>
              </a:rPr>
              <a:t>This resulting heap, in every iteration, will be merged with the current heap, conservatively taking the union of dependencies.</a:t>
            </a:r>
          </a:p>
          <a:p>
            <a:pPr marL="0" indent="0">
              <a:buNone/>
            </a:pPr>
            <a:endParaRPr lang="en-US" altLang="zh-CN" kern="1200" dirty="0">
              <a:latin typeface="Times New Roman" pitchFamily="18" charset="0"/>
            </a:endParaRPr>
          </a:p>
          <a:p>
            <a:pPr marL="0" indent="0">
              <a:buNone/>
            </a:pPr>
            <a:endParaRPr lang="zh-CN" altLang="en-US" kern="1200" dirty="0">
              <a:latin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981200"/>
            <a:ext cx="194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9590" y="2819400"/>
            <a:ext cx="2159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077" y="3200400"/>
            <a:ext cx="288925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6300" y="3505200"/>
            <a:ext cx="2159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85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Static Analysis Details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45820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cs typeface="Arial" pitchFamily="34" charset="0"/>
              </a:rPr>
              <a:t> What </a:t>
            </a:r>
            <a:r>
              <a:rPr lang="en-US" dirty="0">
                <a:cs typeface="Arial" pitchFamily="34" charset="0"/>
              </a:rPr>
              <a:t>happens to the AH </a:t>
            </a:r>
            <a:r>
              <a:rPr lang="en-US" dirty="0" smtClean="0">
                <a:cs typeface="Arial" pitchFamily="34" charset="0"/>
              </a:rPr>
              <a:t>when evaluating </a:t>
            </a:r>
            <a:r>
              <a:rPr lang="en-US" dirty="0">
                <a:cs typeface="Arial" pitchFamily="34" charset="0"/>
              </a:rPr>
              <a:t>a </a:t>
            </a:r>
            <a:r>
              <a:rPr lang="en-US" b="1" dirty="0" smtClean="0">
                <a:cs typeface="Arial" pitchFamily="34" charset="0"/>
              </a:rPr>
              <a:t>constant</a:t>
            </a:r>
            <a:r>
              <a:rPr lang="en-US" dirty="0" smtClean="0">
                <a:cs typeface="Arial" pitchFamily="34" charset="0"/>
              </a:rPr>
              <a:t>?</a:t>
            </a:r>
          </a:p>
          <a:p>
            <a:pPr algn="l">
              <a:buNone/>
            </a:pPr>
            <a:endParaRPr lang="en-US" dirty="0" smtClean="0">
              <a:cs typeface="Arial" pitchFamily="34" charset="0"/>
            </a:endParaRPr>
          </a:p>
          <a:p>
            <a:pPr lvl="1" algn="l"/>
            <a:r>
              <a:rPr lang="en-US" sz="2000" dirty="0" smtClean="0">
                <a:cs typeface="Arial" pitchFamily="34" charset="0"/>
              </a:rPr>
              <a:t> The </a:t>
            </a:r>
            <a:r>
              <a:rPr lang="en-US" sz="2000" dirty="0">
                <a:cs typeface="Arial" pitchFamily="34" charset="0"/>
              </a:rPr>
              <a:t>only change is that the current </a:t>
            </a:r>
            <a:r>
              <a:rPr lang="en-US" sz="2000" dirty="0" smtClean="0">
                <a:cs typeface="Arial" pitchFamily="34" charset="0"/>
              </a:rPr>
              <a:t>node isn’t </a:t>
            </a:r>
            <a:r>
              <a:rPr lang="en-US" sz="2000" dirty="0">
                <a:cs typeface="Arial" pitchFamily="34" charset="0"/>
              </a:rPr>
              <a:t>a heap location, and there </a:t>
            </a:r>
            <a:r>
              <a:rPr lang="en-US" sz="2000" dirty="0" smtClean="0">
                <a:cs typeface="Arial" pitchFamily="34" charset="0"/>
              </a:rPr>
              <a:t>isn’t any </a:t>
            </a:r>
            <a:r>
              <a:rPr lang="en-US" sz="2000" dirty="0">
                <a:cs typeface="Arial" pitchFamily="34" charset="0"/>
              </a:rPr>
              <a:t>program variable that flow into it. </a:t>
            </a:r>
            <a:r>
              <a:rPr lang="en-US" dirty="0">
                <a:cs typeface="Arial" pitchFamily="34" charset="0"/>
              </a:rPr>
              <a:t>	</a:t>
            </a:r>
          </a:p>
          <a:p>
            <a:pPr algn="l">
              <a:buNone/>
            </a:pPr>
            <a:endParaRPr lang="en-US" dirty="0" smtClean="0">
              <a:cs typeface="Arial" pitchFamily="34" charset="0"/>
            </a:endParaRPr>
          </a:p>
          <a:p>
            <a:pPr algn="l">
              <a:buNone/>
            </a:pPr>
            <a:r>
              <a:rPr lang="en-US" sz="2000" dirty="0" smtClean="0">
                <a:cs typeface="Arial" pitchFamily="34" charset="0"/>
              </a:rPr>
              <a:t>Thus</a:t>
            </a:r>
            <a:r>
              <a:rPr lang="en-US" sz="2000" dirty="0">
                <a:cs typeface="Arial" pitchFamily="34" charset="0"/>
              </a:rPr>
              <a:t>: Rule (CONSTANT) evaluates </a:t>
            </a:r>
            <a:r>
              <a:rPr lang="en-US" sz="2000" dirty="0" smtClean="0">
                <a:cs typeface="Arial" pitchFamily="34" charset="0"/>
              </a:rPr>
              <a:t>to </a:t>
            </a:r>
            <a:r>
              <a:rPr lang="en-US" sz="2000" dirty="0">
                <a:cs typeface="Arial" pitchFamily="34" charset="0"/>
              </a:rPr>
              <a:t>a    </a:t>
            </a:r>
            <a:r>
              <a:rPr lang="en-US" sz="2000" dirty="0" smtClean="0">
                <a:cs typeface="Arial" pitchFamily="34" charset="0"/>
              </a:rPr>
              <a:t>   node </a:t>
            </a:r>
            <a:r>
              <a:rPr lang="en-US" sz="2000" dirty="0">
                <a:cs typeface="Arial" pitchFamily="34" charset="0"/>
              </a:rPr>
              <a:t>with empty dependencies: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950" y="3581400"/>
            <a:ext cx="2730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608" y="4267200"/>
            <a:ext cx="5693992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95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Static Analysis Details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cs typeface="Arial" pitchFamily="34" charset="0"/>
              </a:rPr>
              <a:t> Other rules not visited in the presentation to avoid technical Jargons.</a:t>
            </a: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1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Introduction</a:t>
            </a:r>
            <a:endParaRPr lang="en-US" altLang="en-US" dirty="0"/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0" dirty="0" smtClean="0"/>
              <a:t>VEX – What is it ?</a:t>
            </a:r>
          </a:p>
          <a:p>
            <a:endParaRPr lang="en-US" altLang="en-US" b="0" dirty="0" smtClean="0"/>
          </a:p>
          <a:p>
            <a:r>
              <a:rPr lang="en-US" altLang="en-US" b="0" dirty="0" smtClean="0"/>
              <a:t>A tool or framework for highlighting potential security vulnerabilities in browser extensions.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4411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Static Analysis Details</a:t>
            </a:r>
            <a:endParaRPr lang="en-US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458200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The analysis </a:t>
            </a:r>
            <a:r>
              <a:rPr lang="en-US" dirty="0" smtClean="0">
                <a:cs typeface="Arial" pitchFamily="34" charset="0"/>
              </a:rPr>
              <a:t>is :</a:t>
            </a:r>
            <a:endParaRPr lang="en-US" dirty="0">
              <a:cs typeface="Arial" pitchFamily="34" charset="0"/>
            </a:endParaRPr>
          </a:p>
          <a:p>
            <a:pPr algn="l"/>
            <a:r>
              <a:rPr lang="en-US" dirty="0" smtClean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Flow-sensitive</a:t>
            </a:r>
            <a:r>
              <a:rPr lang="en-US" dirty="0">
                <a:cs typeface="Arial" pitchFamily="34" charset="0"/>
              </a:rPr>
              <a:t>: takes into account the order of statements in a program.</a:t>
            </a:r>
          </a:p>
          <a:p>
            <a:pPr algn="l"/>
            <a:r>
              <a:rPr lang="en-US" dirty="0" smtClean="0">
                <a:cs typeface="Arial" pitchFamily="34" charset="0"/>
              </a:rPr>
              <a:t> </a:t>
            </a:r>
            <a:r>
              <a:rPr lang="en-US" b="1" dirty="0" smtClean="0">
                <a:cs typeface="Arial" pitchFamily="34" charset="0"/>
              </a:rPr>
              <a:t>Path-sensitive</a:t>
            </a:r>
            <a:r>
              <a:rPr lang="en-US" dirty="0">
                <a:cs typeface="Arial" pitchFamily="34" charset="0"/>
              </a:rPr>
              <a:t>: computes different pieces of analysis information dependent on the predicates at conditional branch instructions.</a:t>
            </a:r>
          </a:p>
          <a:p>
            <a:pPr algn="l"/>
            <a:r>
              <a:rPr lang="en-US" b="1" dirty="0" smtClean="0">
                <a:cs typeface="Arial" pitchFamily="34" charset="0"/>
              </a:rPr>
              <a:t> Context-sensitive</a:t>
            </a:r>
            <a:r>
              <a:rPr lang="en-US" dirty="0">
                <a:cs typeface="Arial" pitchFamily="34" charset="0"/>
              </a:rPr>
              <a:t>: </a:t>
            </a:r>
            <a:r>
              <a:rPr lang="en-US" i="1" dirty="0" err="1">
                <a:cs typeface="Arial" pitchFamily="34" charset="0"/>
              </a:rPr>
              <a:t>interprocedural</a:t>
            </a:r>
            <a:r>
              <a:rPr lang="en-US" dirty="0">
                <a:cs typeface="Arial" pitchFamily="34" charset="0"/>
              </a:rPr>
              <a:t> analysis that considers the calling context when analyzing the target of a function call.</a:t>
            </a:r>
            <a:endParaRPr lang="he-IL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2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Current Flows Addressed in Vex</a:t>
            </a:r>
            <a:endParaRPr lang="en-US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86" y="1981200"/>
            <a:ext cx="8296114" cy="2945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52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81000" y="1417637"/>
            <a:ext cx="7620000" cy="4373563"/>
          </a:xfrm>
        </p:spPr>
        <p:txBody>
          <a:bodyPr/>
          <a:lstStyle/>
          <a:p>
            <a:r>
              <a:rPr lang="en-US" altLang="zh-CN" sz="2000" dirty="0"/>
              <a:t>Download a total of 2452 extensions, on an average, VEX took only 15.5 seconds per extension</a:t>
            </a:r>
            <a:endParaRPr lang="zh-CN" altLang="en-US" sz="2000" dirty="0"/>
          </a:p>
        </p:txBody>
      </p:sp>
      <p:pic>
        <p:nvPicPr>
          <p:cNvPr id="8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9" y="2120890"/>
            <a:ext cx="8870871" cy="36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Results</a:t>
            </a:r>
            <a:endParaRPr lang="en-US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381000" y="1493837"/>
            <a:ext cx="7620000" cy="4373563"/>
          </a:xfrm>
        </p:spPr>
        <p:txBody>
          <a:bodyPr/>
          <a:lstStyle/>
          <a:p>
            <a:r>
              <a:rPr lang="en-US" altLang="zh-CN" sz="2000" dirty="0" smtClean="0"/>
              <a:t>VEX reported 3 new and other existing vulnerabilities. </a:t>
            </a:r>
          </a:p>
          <a:p>
            <a:endParaRPr lang="en-US" altLang="zh-CN" sz="2000" dirty="0"/>
          </a:p>
          <a:p>
            <a:r>
              <a:rPr lang="en-US" altLang="zh-CN" sz="2000" dirty="0" smtClean="0"/>
              <a:t>Successful attacks being on Fizzle, Wikipedia </a:t>
            </a:r>
            <a:r>
              <a:rPr lang="en-US" altLang="zh-CN" sz="2000" dirty="0" err="1" smtClean="0"/>
              <a:t>ToolBar</a:t>
            </a:r>
            <a:r>
              <a:rPr lang="en-US" altLang="zh-CN" sz="2000" dirty="0" smtClean="0"/>
              <a:t>, BEATNIK.</a:t>
            </a:r>
            <a:endParaRPr lang="zh-CN" altLang="en-US" sz="20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600471"/>
              </p:ext>
            </p:extLst>
          </p:nvPr>
        </p:nvGraphicFramePr>
        <p:xfrm>
          <a:off x="4057650" y="3086100"/>
          <a:ext cx="10287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Packager Shell Object" showAsIcon="1" r:id="rId3" imgW="1028880" imgH="685800" progId="Package">
                  <p:embed/>
                </p:oleObj>
              </mc:Choice>
              <mc:Fallback>
                <p:oleObj name="Packager Shell Object" showAsIcon="1" r:id="rId3" imgW="1028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57650" y="3086100"/>
                        <a:ext cx="10287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217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Conclusions</a:t>
            </a:r>
            <a:endParaRPr lang="en-US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373563"/>
          </a:xfrm>
        </p:spPr>
        <p:txBody>
          <a:bodyPr/>
          <a:lstStyle/>
          <a:p>
            <a:pPr fontAlgn="auto">
              <a:spcAft>
                <a:spcPts val="0"/>
              </a:spcAft>
              <a:buNone/>
              <a:defRPr/>
            </a:pPr>
            <a:r>
              <a:rPr lang="en-US" kern="1200" dirty="0">
                <a:latin typeface="Times New Roman" pitchFamily="18" charset="0"/>
                <a:cs typeface="Arial" pitchFamily="34" charset="0"/>
              </a:rPr>
              <a:t>Advantages of VEX: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VEX vets the ﬂows automatically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greatly reduces the number of extensions that need to be manually reviewed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15.5 seconds per extension instead of hours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more accurate than manual review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VEX performs the analysis only once and from the results, allow us to search for any source-to-sink ﬂow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Flow-sensitive, path-sensitive, context-sensitive analysis</a:t>
            </a:r>
          </a:p>
        </p:txBody>
      </p:sp>
    </p:spTree>
    <p:extLst>
      <p:ext uri="{BB962C8B-B14F-4D97-AF65-F5344CB8AC3E}">
        <p14:creationId xmlns:p14="http://schemas.microsoft.com/office/powerpoint/2010/main" val="395001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en-US" dirty="0" smtClean="0"/>
              <a:t>Conclusions</a:t>
            </a:r>
            <a:endParaRPr lang="en-US" altLang="en-US" dirty="0"/>
          </a:p>
        </p:txBody>
      </p:sp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457200" y="1219200"/>
            <a:ext cx="7620000" cy="437356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Aft>
                <a:spcPts val="0"/>
              </a:spcAft>
              <a:buNone/>
            </a:pPr>
            <a:r>
              <a:rPr lang="en-US" kern="1200" dirty="0">
                <a:latin typeface="Times New Roman" pitchFamily="18" charset="0"/>
                <a:cs typeface="Arial" pitchFamily="34" charset="0"/>
              </a:rPr>
              <a:t>Disadvantages of VEX:</a:t>
            </a:r>
          </a:p>
          <a:p>
            <a:pPr fontAlgn="auto">
              <a:spcAft>
                <a:spcPts val="0"/>
              </a:spcAft>
            </a:pPr>
            <a:r>
              <a:rPr lang="en-US" b="0" kern="1200" dirty="0">
                <a:latin typeface="Times New Roman" pitchFamily="18" charset="0"/>
                <a:cs typeface="Arial" pitchFamily="34" charset="0"/>
              </a:rPr>
              <a:t>Unsoundness and incompleteness</a:t>
            </a:r>
          </a:p>
          <a:p>
            <a:pPr marL="742950" lvl="2" indent="-342900" fontAlgn="auto">
              <a:spcAft>
                <a:spcPts val="0"/>
              </a:spcAft>
              <a:buFont typeface="Arial" pitchFamily="34" charset="0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false positives and false </a:t>
            </a:r>
            <a:r>
              <a:rPr lang="en-US" sz="2400" kern="1200" dirty="0" smtClean="0">
                <a:latin typeface="Times New Roman" pitchFamily="18" charset="0"/>
                <a:ea typeface="+mn-ea"/>
                <a:cs typeface="Arial" pitchFamily="34" charset="0"/>
              </a:rPr>
              <a:t>negatives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The </a:t>
            </a: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design choices aren’t necessarily optimal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No modeling of actual values</a:t>
            </a:r>
          </a:p>
          <a:p>
            <a:pPr marL="742950" lvl="2" indent="-342900" fontAlgn="auto">
              <a:spcAft>
                <a:spcPts val="0"/>
              </a:spcAft>
              <a:buFont typeface="Arial" pitchFamily="34" charset="0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conditional and while statements aren’t evaluated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The evaluation is executed until reaching a specific condition  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No evaluation of prototypes</a:t>
            </a: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No evaluation of  statically unknown strings subject to </a:t>
            </a:r>
            <a:r>
              <a:rPr lang="en-US" sz="2400" kern="1200" dirty="0" err="1">
                <a:latin typeface="Times New Roman" pitchFamily="18" charset="0"/>
                <a:ea typeface="+mn-ea"/>
                <a:cs typeface="Arial" pitchFamily="34" charset="0"/>
              </a:rPr>
              <a:t>eval</a:t>
            </a:r>
            <a:endParaRPr lang="en-US" sz="2400" kern="1200" dirty="0">
              <a:latin typeface="Times New Roman" pitchFamily="18" charset="0"/>
              <a:ea typeface="+mn-ea"/>
              <a:cs typeface="Arial" pitchFamily="34" charset="0"/>
            </a:endParaRPr>
          </a:p>
          <a:p>
            <a:pPr marL="342900" lvl="1" indent="-342900" fontAlgn="auto">
              <a:spcAft>
                <a:spcPts val="0"/>
              </a:spcAft>
              <a:buFont typeface="Arial" pitchFamily="34" charset="0"/>
              <a:buChar char="•"/>
            </a:pPr>
            <a:r>
              <a:rPr lang="en-US" sz="2400" kern="1200" dirty="0">
                <a:latin typeface="Times New Roman" pitchFamily="18" charset="0"/>
                <a:ea typeface="+mn-ea"/>
                <a:cs typeface="Arial" pitchFamily="34" charset="0"/>
              </a:rPr>
              <a:t>There is no information about the existence of known vulnerabilities that VEX hasn’t detected</a:t>
            </a:r>
          </a:p>
        </p:txBody>
      </p:sp>
    </p:spTree>
    <p:extLst>
      <p:ext uri="{BB962C8B-B14F-4D97-AF65-F5344CB8AC3E}">
        <p14:creationId xmlns:p14="http://schemas.microsoft.com/office/powerpoint/2010/main" val="299760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676400"/>
          </a:xfrm>
        </p:spPr>
        <p:txBody>
          <a:bodyPr/>
          <a:lstStyle/>
          <a:p>
            <a:r>
              <a:rPr lang="en-US" altLang="en-US" sz="440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90800"/>
            <a:ext cx="7772400" cy="1676400"/>
          </a:xfrm>
        </p:spPr>
        <p:txBody>
          <a:bodyPr/>
          <a:lstStyle/>
          <a:p>
            <a:r>
              <a:rPr lang="en-US" altLang="en-US" sz="4400" dirty="0" smtClean="0"/>
              <a:t>Thank You!</a:t>
            </a: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6775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Background</a:t>
            </a:r>
            <a:endParaRPr lang="en-US" altLang="en-US" dirty="0"/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495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0" dirty="0" smtClean="0"/>
              <a:t>Is it Plugins or Extensions that this tools works on ?</a:t>
            </a:r>
          </a:p>
          <a:p>
            <a:pPr marL="0" indent="0">
              <a:buNone/>
            </a:pPr>
            <a:endParaRPr lang="en-US" altLang="en-US" b="0" dirty="0" smtClean="0"/>
          </a:p>
          <a:p>
            <a:r>
              <a:rPr lang="en-US" altLang="en-US" b="0" dirty="0" smtClean="0"/>
              <a:t>Plugins are complicated, loadable modules. Flash and Java are two examples</a:t>
            </a:r>
          </a:p>
          <a:p>
            <a:r>
              <a:rPr lang="en-US" altLang="en-US" b="0" dirty="0" smtClean="0"/>
              <a:t>Extensions are written mostly in JavaScript. They act as part of the browser and they have wider access privileges than JS-in-a-webpage</a:t>
            </a:r>
          </a:p>
          <a:p>
            <a:r>
              <a:rPr lang="en-US" altLang="en-US" b="0" dirty="0" smtClean="0"/>
              <a:t>VEX works on Extensions.</a:t>
            </a:r>
          </a:p>
          <a:p>
            <a:endParaRPr lang="en-US" altLang="en-US" b="0" dirty="0" smtClean="0"/>
          </a:p>
          <a:p>
            <a:r>
              <a:rPr lang="en-US" altLang="en-US" b="0" dirty="0" smtClean="0">
                <a:solidFill>
                  <a:srgbClr val="FF0000"/>
                </a:solidFill>
              </a:rPr>
              <a:t>150 million  extensions are in use</a:t>
            </a:r>
          </a:p>
          <a:p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237859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What is an Extension ?</a:t>
            </a:r>
            <a:endParaRPr lang="en-US" altLang="en-US" dirty="0"/>
          </a:p>
        </p:txBody>
      </p:sp>
      <p:sp>
        <p:nvSpPr>
          <p:cNvPr id="1710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382000" cy="44958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b="0" dirty="0" smtClean="0"/>
              <a:t>A browser extension is a computer program that extends the functionality of a web browser in some way.</a:t>
            </a:r>
          </a:p>
          <a:p>
            <a:pPr marL="0" indent="0">
              <a:buNone/>
            </a:pPr>
            <a:endParaRPr lang="en-US" altLang="en-US" sz="2800" b="0" dirty="0"/>
          </a:p>
          <a:p>
            <a:pPr marL="0" indent="0">
              <a:buNone/>
            </a:pPr>
            <a:r>
              <a:rPr lang="en-US" altLang="en-US" sz="2800" b="0" dirty="0" smtClean="0"/>
              <a:t>Ex: </a:t>
            </a:r>
            <a:r>
              <a:rPr lang="en-US" altLang="en-US" sz="2800" b="0" dirty="0" err="1" smtClean="0"/>
              <a:t>Adblock</a:t>
            </a:r>
            <a:r>
              <a:rPr lang="en-US" altLang="en-US" sz="2800" b="0" dirty="0" smtClean="0"/>
              <a:t> Plus, Media Sniffer</a:t>
            </a:r>
          </a:p>
          <a:p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187860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Firefox Architecture for Extensions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76152"/>
            <a:ext cx="8686800" cy="48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Firefox Architecture for Extensions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" y="1371088"/>
            <a:ext cx="84582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 Page - for web pages displayed in the browser’s content window restrictive - a page loaded from site x cannot access 	content from sites other than x</a:t>
            </a:r>
          </a:p>
          <a:p>
            <a:pPr algn="l"/>
            <a:r>
              <a:rPr lang="en-US" dirty="0" smtClean="0"/>
              <a:t> Chrome - for elements belonging to Firefox and its extensions. Gives access to:</a:t>
            </a:r>
          </a:p>
          <a:p>
            <a:pPr lvl="2" algn="l"/>
            <a:r>
              <a:rPr lang="en-US" dirty="0" smtClean="0"/>
              <a:t> all browser states and events</a:t>
            </a:r>
          </a:p>
          <a:p>
            <a:pPr lvl="2" algn="l"/>
            <a:r>
              <a:rPr lang="en-US" dirty="0" smtClean="0"/>
              <a:t> OS resources</a:t>
            </a:r>
          </a:p>
          <a:p>
            <a:pPr lvl="2" algn="l"/>
            <a:r>
              <a:rPr lang="en-US" dirty="0" smtClean="0"/>
              <a:t> all web pages</a:t>
            </a:r>
          </a:p>
          <a:p>
            <a:pPr algn="l"/>
            <a:endParaRPr lang="en-US" dirty="0" smtClean="0"/>
          </a:p>
          <a:p>
            <a:pPr algn="l"/>
            <a:r>
              <a:rPr lang="en-US" dirty="0"/>
              <a:t> </a:t>
            </a:r>
            <a:r>
              <a:rPr lang="en-US" dirty="0" smtClean="0"/>
              <a:t>Extensions have full chrome privileges by using an API called the XPCOM Components to extension JavaScript, thereby allowing the extensions to have access to all the resources Firefox can access.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8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How are Extensions Uploaded on Firefox ?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4031" y="3539004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Add-On Submitted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89686" y="4673432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New </a:t>
            </a:r>
            <a:r>
              <a:rPr lang="en-US" sz="1800" dirty="0" smtClean="0"/>
              <a:t>Add-On </a:t>
            </a:r>
            <a:r>
              <a:rPr lang="en-US" sz="1800" dirty="0"/>
              <a:t>?</a:t>
            </a:r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3290333" y="2917092"/>
            <a:ext cx="2537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Update to Public Add-On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3637447" y="4081333"/>
            <a:ext cx="1843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Trusted </a:t>
            </a:r>
            <a:r>
              <a:rPr lang="en-US" sz="1800" dirty="0" smtClean="0"/>
              <a:t>Add-On ?</a:t>
            </a: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6586201" y="2381738"/>
            <a:ext cx="195438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Author Nominates 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non-public </a:t>
            </a:r>
            <a:r>
              <a:rPr lang="en-US" sz="1800" dirty="0"/>
              <a:t>add-on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6934200" y="3723670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Editor Review</a:t>
            </a:r>
            <a:endParaRPr lang="en-US" sz="1800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3467785" y="1543538"/>
            <a:ext cx="1828800" cy="838200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SANDBOX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548080" y="5334000"/>
            <a:ext cx="1828800" cy="838200"/>
          </a:xfrm>
          <a:prstGeom prst="round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PUBLIC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828271" y="1962638"/>
            <a:ext cx="757930" cy="419100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481158" y="2381738"/>
            <a:ext cx="1453042" cy="1341932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>
            <a:off x="5601706" y="3349508"/>
            <a:ext cx="1180094" cy="558828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 flipH="1">
            <a:off x="5828272" y="4142879"/>
            <a:ext cx="1486928" cy="1351223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4559302" y="4450665"/>
            <a:ext cx="0" cy="807135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V="1">
            <a:off x="4559302" y="3349509"/>
            <a:ext cx="0" cy="626777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 bwMode="auto">
          <a:xfrm flipV="1">
            <a:off x="4559302" y="2455447"/>
            <a:ext cx="0" cy="461645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 bwMode="auto">
          <a:xfrm flipV="1">
            <a:off x="2523757" y="1962638"/>
            <a:ext cx="676643" cy="2609362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6" idx="1"/>
          </p:cNvCxnSpPr>
          <p:nvPr/>
        </p:nvCxnSpPr>
        <p:spPr bwMode="auto">
          <a:xfrm flipV="1">
            <a:off x="2676157" y="4265999"/>
            <a:ext cx="961290" cy="458401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 bwMode="auto">
          <a:xfrm>
            <a:off x="1058015" y="3976286"/>
            <a:ext cx="465985" cy="595714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1017" name="Rectangle 171016"/>
          <p:cNvSpPr/>
          <p:nvPr/>
        </p:nvSpPr>
        <p:spPr>
          <a:xfrm>
            <a:off x="5945531" y="2501603"/>
            <a:ext cx="49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fail</a:t>
            </a:r>
            <a:endParaRPr lang="en-US" sz="1800" dirty="0"/>
          </a:p>
        </p:txBody>
      </p:sp>
      <p:sp>
        <p:nvSpPr>
          <p:cNvPr id="46" name="Rectangle 45"/>
          <p:cNvSpPr/>
          <p:nvPr/>
        </p:nvSpPr>
        <p:spPr>
          <a:xfrm>
            <a:off x="3052287" y="46338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no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740222" y="248020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no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03155" y="347823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no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49379" y="458313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yes</a:t>
            </a:r>
            <a:endParaRPr lang="en-US" sz="1800" dirty="0"/>
          </a:p>
        </p:txBody>
      </p:sp>
      <p:sp>
        <p:nvSpPr>
          <p:cNvPr id="50" name="Rectangle 49"/>
          <p:cNvSpPr/>
          <p:nvPr/>
        </p:nvSpPr>
        <p:spPr>
          <a:xfrm>
            <a:off x="5828271" y="377354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yes</a:t>
            </a:r>
            <a:endParaRPr lang="en-US" sz="1800" dirty="0"/>
          </a:p>
        </p:txBody>
      </p:sp>
      <p:sp>
        <p:nvSpPr>
          <p:cNvPr id="51" name="Rectangle 50"/>
          <p:cNvSpPr/>
          <p:nvPr/>
        </p:nvSpPr>
        <p:spPr>
          <a:xfrm>
            <a:off x="6836340" y="476622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Pass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369635" y="3076701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/>
              <a:t>yes</a:t>
            </a:r>
            <a:endParaRPr lang="en-US" sz="1800" dirty="0"/>
          </a:p>
        </p:txBody>
      </p:sp>
      <p:cxnSp>
        <p:nvCxnSpPr>
          <p:cNvPr id="53" name="Straight Arrow Connector 52"/>
          <p:cNvCxnSpPr>
            <a:stCxn id="7" idx="2"/>
            <a:endCxn id="8" idx="0"/>
          </p:cNvCxnSpPr>
          <p:nvPr/>
        </p:nvCxnSpPr>
        <p:spPr bwMode="auto">
          <a:xfrm>
            <a:off x="7563392" y="3083469"/>
            <a:ext cx="133196" cy="640201"/>
          </a:xfrm>
          <a:prstGeom prst="straightConnector1">
            <a:avLst/>
          </a:prstGeom>
          <a:ln>
            <a:tailEnd type="arrow"/>
          </a:ln>
          <a:ex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83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71017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Extensions are not secure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1352419"/>
            <a:ext cx="8458200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AutoNum type="arabicPeriod"/>
            </a:pPr>
            <a:r>
              <a:rPr kumimoji="1" lang="en-US" altLang="zh-CN" dirty="0" smtClean="0"/>
              <a:t>Developers: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Many developers write extensions because of hobbies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Likely to write vulnerable extensions 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Don’t have time or interests to update their extensions</a:t>
            </a:r>
          </a:p>
          <a:p>
            <a:pPr marL="457200" indent="-457200" algn="l">
              <a:buAutoNum type="arabicPeriod"/>
            </a:pPr>
            <a:r>
              <a:rPr kumimoji="1" lang="en-US" altLang="zh-CN" dirty="0" smtClean="0"/>
              <a:t>Reviewers: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Not possible to understand all the extensions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Don’t need to have great knowledge about extensions or security</a:t>
            </a:r>
          </a:p>
          <a:p>
            <a:pPr marL="914400" lvl="1" indent="-457200" algn="l">
              <a:buAutoNum type="arabicPeriod"/>
            </a:pPr>
            <a:r>
              <a:rPr kumimoji="1" lang="en-US" altLang="zh-CN" dirty="0" smtClean="0"/>
              <a:t>Follow guidelines for what is not acceptable:</a:t>
            </a:r>
          </a:p>
          <a:p>
            <a:pPr marL="1600200" lvl="2" indent="-457200" algn="l">
              <a:buAutoNum type="arabicPeriod"/>
            </a:pPr>
            <a:r>
              <a:rPr kumimoji="1" lang="en-US" altLang="zh-CN" dirty="0" smtClean="0"/>
              <a:t>The guidelines focus on finding </a:t>
            </a:r>
            <a:r>
              <a:rPr kumimoji="1" lang="en-US" altLang="zh-CN" b="1" dirty="0" smtClean="0"/>
              <a:t>malicious</a:t>
            </a:r>
            <a:r>
              <a:rPr kumimoji="1" lang="en-US" altLang="zh-CN" dirty="0" smtClean="0"/>
              <a:t> extensions</a:t>
            </a:r>
          </a:p>
          <a:p>
            <a:pPr marL="1600200" lvl="2" indent="-457200" algn="l">
              <a:buAutoNum type="arabicPeriod"/>
            </a:pPr>
            <a:r>
              <a:rPr kumimoji="1" lang="en-US" altLang="zh-CN" dirty="0" smtClean="0"/>
              <a:t>Vulnerable extensions can quiet easily slip through.</a:t>
            </a:r>
          </a:p>
        </p:txBody>
      </p:sp>
    </p:spTree>
    <p:extLst>
      <p:ext uri="{BB962C8B-B14F-4D97-AF65-F5344CB8AC3E}">
        <p14:creationId xmlns:p14="http://schemas.microsoft.com/office/powerpoint/2010/main" val="413041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_PowerPoint_template">
  <a:themeElements>
    <a:clrScheme name="GS_PowerPoint_template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GS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S_PowerPoint_template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_PowerPoint_template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_PowerPoint_template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H:\Publications\_Forms &amp; Files\GS_PowerPoint_template.pot</Template>
  <TotalTime>2208</TotalTime>
  <Words>1267</Words>
  <Application>Microsoft Office PowerPoint</Application>
  <PresentationFormat>On-screen Show (4:3)</PresentationFormat>
  <Paragraphs>213</Paragraphs>
  <Slides>37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GS_PowerPoint_template</vt:lpstr>
      <vt:lpstr>Package</vt:lpstr>
      <vt:lpstr>VEX: Vetting Browser Extensions for Security Vulnerabilities  Sruthi Bandhakavi, Samuel T. King, P. Madhusudan, and Marianne Winslett, USENIX Security Symposium (Usenix), 2010</vt:lpstr>
      <vt:lpstr>Agenda</vt:lpstr>
      <vt:lpstr>Introduction</vt:lpstr>
      <vt:lpstr>Background</vt:lpstr>
      <vt:lpstr>What is an Extension ?</vt:lpstr>
      <vt:lpstr>Firefox Architecture for Extensions</vt:lpstr>
      <vt:lpstr>Firefox Architecture for Extensions</vt:lpstr>
      <vt:lpstr>How are Extensions Uploaded on Firefox ?</vt:lpstr>
      <vt:lpstr>Extensions are not secure</vt:lpstr>
      <vt:lpstr>Extensions are not secure</vt:lpstr>
      <vt:lpstr>VEX</vt:lpstr>
      <vt:lpstr>VEX : Process Flow</vt:lpstr>
      <vt:lpstr>Points of Attack</vt:lpstr>
      <vt:lpstr>Eval Function</vt:lpstr>
      <vt:lpstr>innerHTML Function</vt:lpstr>
      <vt:lpstr>EvalInSandBox Function</vt:lpstr>
      <vt:lpstr>EvalInSandBox Function</vt:lpstr>
      <vt:lpstr>wrappedJSObject Function</vt:lpstr>
      <vt:lpstr>How VEX works ?</vt:lpstr>
      <vt:lpstr>What is Information Flow?</vt:lpstr>
      <vt:lpstr>What is Information Flow?</vt:lpstr>
      <vt:lpstr>What flows are considered by VEX?</vt:lpstr>
      <vt:lpstr>Abstract Heap</vt:lpstr>
      <vt:lpstr>How VEX works ?</vt:lpstr>
      <vt:lpstr>Attack Models Considered</vt:lpstr>
      <vt:lpstr>Static Analysis Details</vt:lpstr>
      <vt:lpstr>Static Analysis Details</vt:lpstr>
      <vt:lpstr>Static Analysis Details</vt:lpstr>
      <vt:lpstr>Static Analysis Details</vt:lpstr>
      <vt:lpstr>Static Analysis Details</vt:lpstr>
      <vt:lpstr>Current Flows Addressed in Vex</vt:lpstr>
      <vt:lpstr>Results</vt:lpstr>
      <vt:lpstr>Results</vt:lpstr>
      <vt:lpstr>Conclusions</vt:lpstr>
      <vt:lpstr>Conclusions</vt:lpstr>
      <vt:lpstr>QUESTIONS?</vt:lpstr>
      <vt:lpstr>Thank You!</vt:lpstr>
    </vt:vector>
  </TitlesOfParts>
  <Company>University of Central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Here</dc:title>
  <dc:creator>trjones</dc:creator>
  <cp:lastModifiedBy>Saurabh</cp:lastModifiedBy>
  <cp:revision>128</cp:revision>
  <cp:lastPrinted>1601-01-01T00:00:00Z</cp:lastPrinted>
  <dcterms:created xsi:type="dcterms:W3CDTF">2003-09-09T13:31:27Z</dcterms:created>
  <dcterms:modified xsi:type="dcterms:W3CDTF">2014-04-02T03:42:16Z</dcterms:modified>
</cp:coreProperties>
</file>