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0080625" cy="7559675"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158" y="-102"/>
      </p:cViewPr>
      <p:guideLst>
        <p:guide orient="horz" pos="2381"/>
        <p:guide pos="317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BFA5C191-46F0-4306-B4E7-EEC2BF500524}" type="slidenum">
              <a:t>‹#›</a:t>
            </a:fld>
            <a:endParaRPr lang="en-US"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3597533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371599" y="764280"/>
            <a:ext cx="5028480" cy="3771360"/>
          </a:xfrm>
          <a:prstGeom prst="rect">
            <a:avLst/>
          </a:prstGeom>
          <a:noFill/>
          <a:ln>
            <a:noFill/>
            <a:prstDash val="solid"/>
          </a:ln>
        </p:spPr>
      </p:sp>
      <p:sp>
        <p:nvSpPr>
          <p:cNvPr id="3" name="Notes Placeholder 2"/>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p:cNvSpPr txBox="1">
            <a:spLocks noGrp="1"/>
          </p:cNvSpPr>
          <p:nvPr>
            <p:ph type="hdr" sz="quarter"/>
          </p:nvPr>
        </p:nvSpPr>
        <p:spPr>
          <a:xfrm>
            <a:off x="0" y="0"/>
            <a:ext cx="3372840" cy="502560"/>
          </a:xfrm>
          <a:prstGeom prst="rect">
            <a:avLst/>
          </a:prstGeom>
          <a:noFill/>
          <a:ln>
            <a:noFill/>
          </a:ln>
        </p:spPr>
        <p:txBody>
          <a:bodyPr lIns="0" tIns="0" rIns="0" bIns="0"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5" name="Date Placeholder 4"/>
          <p:cNvSpPr txBox="1">
            <a:spLocks noGrp="1"/>
          </p:cNvSpPr>
          <p:nvPr>
            <p:ph type="dt" idx="1"/>
          </p:nvPr>
        </p:nvSpPr>
        <p:spPr>
          <a:xfrm>
            <a:off x="4399200" y="0"/>
            <a:ext cx="3372840" cy="502560"/>
          </a:xfrm>
          <a:prstGeom prst="rect">
            <a:avLst/>
          </a:prstGeom>
          <a:noFill/>
          <a:ln>
            <a:noFill/>
          </a:ln>
        </p:spPr>
        <p:txBody>
          <a:bodyPr lIns="0" tIns="0" rIns="0" bIns="0" anchorCtr="0"/>
          <a:lstStyle>
            <a:lvl1pPr lvl="0" algn="r"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6" name="Footer Placeholder 5"/>
          <p:cNvSpPr txBox="1">
            <a:spLocks noGrp="1"/>
          </p:cNvSpPr>
          <p:nvPr>
            <p:ph type="ftr" sz="quarter" idx="4"/>
          </p:nvPr>
        </p:nvSpPr>
        <p:spPr>
          <a:xfrm>
            <a:off x="0" y="9555480"/>
            <a:ext cx="3372840" cy="502560"/>
          </a:xfrm>
          <a:prstGeom prst="rect">
            <a:avLst/>
          </a:prstGeom>
          <a:noFill/>
          <a:ln>
            <a:noFill/>
          </a:ln>
        </p:spPr>
        <p:txBody>
          <a:bodyPr lIns="0" tIns="0" rIns="0" bIns="0" anchor="b"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7" name="Slide Number Placeholder 6"/>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lstStyle>
            <a:lvl1pPr lvl="0" algn="r" rtl="0" hangingPunct="0">
              <a:buNone/>
              <a:tabLst/>
              <a:defRPr lang="en-US" sz="1400" kern="1200">
                <a:latin typeface="Times New Roman" pitchFamily="18"/>
                <a:ea typeface="Lucida Sans Unicode" pitchFamily="2"/>
                <a:cs typeface="Tahoma" pitchFamily="2"/>
              </a:defRPr>
            </a:lvl1pPr>
          </a:lstStyle>
          <a:p>
            <a:pPr lvl="0"/>
            <a:fld id="{E3BDA25D-EB43-4E06-BEA2-7037CF08171D}" type="slidenum">
              <a:t>‹#›</a:t>
            </a:fld>
            <a:endParaRPr lang="en-US"/>
          </a:p>
        </p:txBody>
      </p:sp>
    </p:spTree>
    <p:extLst>
      <p:ext uri="{BB962C8B-B14F-4D97-AF65-F5344CB8AC3E}">
        <p14:creationId xmlns:p14="http://schemas.microsoft.com/office/powerpoint/2010/main" val="3945036322"/>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370013" y="763588"/>
            <a:ext cx="5030787" cy="3771900"/>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sz="2640">
              <a:latin typeface="Albany"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6298FD7E-2163-48A6-B367-16BC7C67B1BE}" type="slidenum">
              <a:t>‹#›</a:t>
            </a:fld>
            <a:endParaRPr lang="en-US"/>
          </a:p>
        </p:txBody>
      </p:sp>
    </p:spTree>
    <p:extLst>
      <p:ext uri="{BB962C8B-B14F-4D97-AF65-F5344CB8AC3E}">
        <p14:creationId xmlns:p14="http://schemas.microsoft.com/office/powerpoint/2010/main" val="33904575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2EC38106-6233-41C8-BA6E-C718FF69BB30}" type="slidenum">
              <a:t>‹#›</a:t>
            </a:fld>
            <a:endParaRPr lang="en-US"/>
          </a:p>
        </p:txBody>
      </p:sp>
    </p:spTree>
    <p:extLst>
      <p:ext uri="{BB962C8B-B14F-4D97-AF65-F5344CB8AC3E}">
        <p14:creationId xmlns:p14="http://schemas.microsoft.com/office/powerpoint/2010/main" val="4195912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850" y="301625"/>
            <a:ext cx="2266950" cy="6456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3212" cy="6456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3FE89480-A587-46FD-99DF-0C67F39199D8}" type="slidenum">
              <a:t>‹#›</a:t>
            </a:fld>
            <a:endParaRPr lang="en-US"/>
          </a:p>
        </p:txBody>
      </p:sp>
    </p:spTree>
    <p:extLst>
      <p:ext uri="{BB962C8B-B14F-4D97-AF65-F5344CB8AC3E}">
        <p14:creationId xmlns:p14="http://schemas.microsoft.com/office/powerpoint/2010/main" val="4180383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2D6A58E3-3A15-473B-BA42-62FC455868B2}" type="slidenum">
              <a:t>‹#›</a:t>
            </a:fld>
            <a:endParaRPr lang="en-US"/>
          </a:p>
        </p:txBody>
      </p:sp>
    </p:spTree>
    <p:extLst>
      <p:ext uri="{BB962C8B-B14F-4D97-AF65-F5344CB8AC3E}">
        <p14:creationId xmlns:p14="http://schemas.microsoft.com/office/powerpoint/2010/main" val="3077709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8826E1A0-AC5B-49A5-AD37-02B7FAA87FD3}" type="slidenum">
              <a:t>‹#›</a:t>
            </a:fld>
            <a:endParaRPr lang="en-US"/>
          </a:p>
        </p:txBody>
      </p:sp>
    </p:spTree>
    <p:extLst>
      <p:ext uri="{BB962C8B-B14F-4D97-AF65-F5344CB8AC3E}">
        <p14:creationId xmlns:p14="http://schemas.microsoft.com/office/powerpoint/2010/main" val="4866231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A2B74396-4906-46D8-A472-DB3D543CF290}" type="slidenum">
              <a:t>‹#›</a:t>
            </a:fld>
            <a:endParaRPr lang="en-US"/>
          </a:p>
        </p:txBody>
      </p:sp>
    </p:spTree>
    <p:extLst>
      <p:ext uri="{BB962C8B-B14F-4D97-AF65-F5344CB8AC3E}">
        <p14:creationId xmlns:p14="http://schemas.microsoft.com/office/powerpoint/2010/main" val="246235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2165350"/>
            <a:ext cx="4459287" cy="4278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4925" y="2165350"/>
            <a:ext cx="4460875" cy="4278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18A8AA03-8810-4947-B456-E47D32D94BE0}" type="slidenum">
              <a:t>‹#›</a:t>
            </a:fld>
            <a:endParaRPr lang="en-US"/>
          </a:p>
        </p:txBody>
      </p:sp>
    </p:spTree>
    <p:extLst>
      <p:ext uri="{BB962C8B-B14F-4D97-AF65-F5344CB8AC3E}">
        <p14:creationId xmlns:p14="http://schemas.microsoft.com/office/powerpoint/2010/main" val="1105612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4D2D1E5E-2F85-47AB-A862-4960087A2CE4}" type="slidenum">
              <a:t>‹#›</a:t>
            </a:fld>
            <a:endParaRPr lang="en-US"/>
          </a:p>
        </p:txBody>
      </p:sp>
    </p:spTree>
    <p:extLst>
      <p:ext uri="{BB962C8B-B14F-4D97-AF65-F5344CB8AC3E}">
        <p14:creationId xmlns:p14="http://schemas.microsoft.com/office/powerpoint/2010/main" val="40093332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A176A710-7C76-4CB4-B56A-9D31C330B75A}" type="slidenum">
              <a:t>‹#›</a:t>
            </a:fld>
            <a:endParaRPr lang="en-US"/>
          </a:p>
        </p:txBody>
      </p:sp>
    </p:spTree>
    <p:extLst>
      <p:ext uri="{BB962C8B-B14F-4D97-AF65-F5344CB8AC3E}">
        <p14:creationId xmlns:p14="http://schemas.microsoft.com/office/powerpoint/2010/main" val="23404745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294FC92E-933C-4F36-B0A0-2B85A8220773}" type="slidenum">
              <a:t>‹#›</a:t>
            </a:fld>
            <a:endParaRPr lang="en-US"/>
          </a:p>
        </p:txBody>
      </p:sp>
    </p:spTree>
    <p:extLst>
      <p:ext uri="{BB962C8B-B14F-4D97-AF65-F5344CB8AC3E}">
        <p14:creationId xmlns:p14="http://schemas.microsoft.com/office/powerpoint/2010/main" val="3748588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D2A823A7-A33D-441F-B12D-38951FB23307}" type="slidenum">
              <a:t>‹#›</a:t>
            </a:fld>
            <a:endParaRPr lang="en-US"/>
          </a:p>
        </p:txBody>
      </p:sp>
    </p:spTree>
    <p:extLst>
      <p:ext uri="{BB962C8B-B14F-4D97-AF65-F5344CB8AC3E}">
        <p14:creationId xmlns:p14="http://schemas.microsoft.com/office/powerpoint/2010/main" val="1395908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EE639095-B8FD-40E3-88E9-6271E3F29D0A}" type="slidenum">
              <a:t>‹#›</a:t>
            </a:fld>
            <a:endParaRPr lang="en-US"/>
          </a:p>
        </p:txBody>
      </p:sp>
    </p:spTree>
    <p:extLst>
      <p:ext uri="{BB962C8B-B14F-4D97-AF65-F5344CB8AC3E}">
        <p14:creationId xmlns:p14="http://schemas.microsoft.com/office/powerpoint/2010/main" val="774763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7E2A36C7-E84B-4657-848E-23705A06E258}" type="slidenum">
              <a:t>‹#›</a:t>
            </a:fld>
            <a:endParaRPr lang="en-US"/>
          </a:p>
        </p:txBody>
      </p:sp>
    </p:spTree>
    <p:extLst>
      <p:ext uri="{BB962C8B-B14F-4D97-AF65-F5344CB8AC3E}">
        <p14:creationId xmlns:p14="http://schemas.microsoft.com/office/powerpoint/2010/main" val="2164731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7E447B80-DE49-4483-91CB-0B7BDDA513BA}" type="slidenum">
              <a:t>‹#›</a:t>
            </a:fld>
            <a:endParaRPr lang="en-US"/>
          </a:p>
        </p:txBody>
      </p:sp>
    </p:spTree>
    <p:extLst>
      <p:ext uri="{BB962C8B-B14F-4D97-AF65-F5344CB8AC3E}">
        <p14:creationId xmlns:p14="http://schemas.microsoft.com/office/powerpoint/2010/main" val="30700425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850" y="301625"/>
            <a:ext cx="2266950" cy="61420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53212" cy="61420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D7020B0E-B5AF-4A31-A4B4-DA5C304AAF68}" type="slidenum">
              <a:t>‹#›</a:t>
            </a:fld>
            <a:endParaRPr lang="en-US"/>
          </a:p>
        </p:txBody>
      </p:sp>
    </p:spTree>
    <p:extLst>
      <p:ext uri="{BB962C8B-B14F-4D97-AF65-F5344CB8AC3E}">
        <p14:creationId xmlns:p14="http://schemas.microsoft.com/office/powerpoint/2010/main" val="1059848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9BFB1657-DB2B-44E4-A8D0-4D8E53B8BFCC}" type="slidenum">
              <a:t>‹#›</a:t>
            </a:fld>
            <a:endParaRPr lang="en-US"/>
          </a:p>
        </p:txBody>
      </p:sp>
    </p:spTree>
    <p:extLst>
      <p:ext uri="{BB962C8B-B14F-4D97-AF65-F5344CB8AC3E}">
        <p14:creationId xmlns:p14="http://schemas.microsoft.com/office/powerpoint/2010/main" val="36072603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52243D46-7F17-42D3-9EAB-5F205C3AF08C}" type="slidenum">
              <a:t>‹#›</a:t>
            </a:fld>
            <a:endParaRPr lang="en-US"/>
          </a:p>
        </p:txBody>
      </p:sp>
    </p:spTree>
    <p:extLst>
      <p:ext uri="{BB962C8B-B14F-4D97-AF65-F5344CB8AC3E}">
        <p14:creationId xmlns:p14="http://schemas.microsoft.com/office/powerpoint/2010/main" val="7279743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A405C577-DCD8-4054-9C9E-9D3B09F2C8CB}" type="slidenum">
              <a:t>‹#›</a:t>
            </a:fld>
            <a:endParaRPr lang="en-US"/>
          </a:p>
        </p:txBody>
      </p:sp>
    </p:spTree>
    <p:extLst>
      <p:ext uri="{BB962C8B-B14F-4D97-AF65-F5344CB8AC3E}">
        <p14:creationId xmlns:p14="http://schemas.microsoft.com/office/powerpoint/2010/main" val="26766492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D0BB0232-26EE-4DBA-A655-89A2F904A496}" type="slidenum">
              <a:t>‹#›</a:t>
            </a:fld>
            <a:endParaRPr lang="en-US"/>
          </a:p>
        </p:txBody>
      </p:sp>
    </p:spTree>
    <p:extLst>
      <p:ext uri="{BB962C8B-B14F-4D97-AF65-F5344CB8AC3E}">
        <p14:creationId xmlns:p14="http://schemas.microsoft.com/office/powerpoint/2010/main" val="6741312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A9A93D62-ECE4-47CE-B628-63B2D613E0AC}" type="slidenum">
              <a:t>‹#›</a:t>
            </a:fld>
            <a:endParaRPr lang="en-US"/>
          </a:p>
        </p:txBody>
      </p:sp>
    </p:spTree>
    <p:extLst>
      <p:ext uri="{BB962C8B-B14F-4D97-AF65-F5344CB8AC3E}">
        <p14:creationId xmlns:p14="http://schemas.microsoft.com/office/powerpoint/2010/main" val="1140541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F49AF01B-2732-4913-82D2-3F75C4C9DCB9}" type="slidenum">
              <a:t>‹#›</a:t>
            </a:fld>
            <a:endParaRPr lang="en-US"/>
          </a:p>
        </p:txBody>
      </p:sp>
    </p:spTree>
    <p:extLst>
      <p:ext uri="{BB962C8B-B14F-4D97-AF65-F5344CB8AC3E}">
        <p14:creationId xmlns:p14="http://schemas.microsoft.com/office/powerpoint/2010/main" val="1904341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9DEF872D-BB3B-472E-9703-D1D78BE4094C}" type="slidenum">
              <a:t>‹#›</a:t>
            </a:fld>
            <a:endParaRPr lang="en-US"/>
          </a:p>
        </p:txBody>
      </p:sp>
    </p:spTree>
    <p:extLst>
      <p:ext uri="{BB962C8B-B14F-4D97-AF65-F5344CB8AC3E}">
        <p14:creationId xmlns:p14="http://schemas.microsoft.com/office/powerpoint/2010/main" val="41257403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Text Placeholder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4"/>
              </a:spcAft>
              <a:buSzPct val="45000"/>
              <a:buFont typeface="StarSymbol"/>
              <a:buNone/>
              <a:defRPr lang="en-US"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en-US"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75000"/>
              <a:buFont typeface="StarSymbol"/>
              <a:buChar char="–"/>
              <a:defRPr lang="en-US"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45000"/>
              <a:buFont typeface="StarSymbol"/>
              <a:buChar char="●"/>
              <a:defRPr lang="en-US"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75000"/>
              <a:buFont typeface="StarSymbol"/>
              <a:buChar char="–"/>
              <a:defRPr lang="en-US"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45000"/>
              <a:buFont typeface="StarSymbol"/>
              <a:buChar char="●"/>
              <a:defRPr lang="en-US" sz="2000" b="0" i="0" u="none" strike="noStrike" kern="1200">
                <a:ln>
                  <a:noFill/>
                </a:ln>
                <a:latin typeface="Arial" pitchFamily="18"/>
                <a:ea typeface="Microsoft YaHei" pitchFamily="2"/>
                <a:cs typeface="Mangal" pitchFamily="2"/>
              </a:defRPr>
            </a:lvl5pPr>
            <a:lvl6pPr marL="2592000" marR="0" lvl="5" indent="-216000">
              <a:spcBef>
                <a:spcPts val="0"/>
              </a:spcBef>
              <a:spcAft>
                <a:spcPts val="283"/>
              </a:spcAft>
              <a:buSzPct val="45000"/>
              <a:buFont typeface="StarSymbol"/>
              <a:buChar char="●"/>
              <a:defRPr lang="en-US" sz="2000" b="0" i="0" u="none" strike="noStrike" kern="1200">
                <a:ln>
                  <a:noFill/>
                </a:ln>
                <a:latin typeface="Arial" pitchFamily="18"/>
                <a:ea typeface="Microsoft YaHei" pitchFamily="2"/>
                <a:cs typeface="Mangal" pitchFamily="2"/>
              </a:defRPr>
            </a:lvl6pPr>
            <a:lvl7pPr marL="3024000" marR="0" lvl="6" indent="-216000">
              <a:spcBef>
                <a:spcPts val="0"/>
              </a:spcBef>
              <a:spcAft>
                <a:spcPts val="283"/>
              </a:spcAft>
              <a:buSzPct val="45000"/>
              <a:buFont typeface="StarSymbol"/>
              <a:buChar char="●"/>
              <a:defRPr lang="en-US"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en-US"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en-US" sz="2000" b="0" i="0" u="none" strike="noStrike" kern="1200">
                <a:ln>
                  <a:noFill/>
                </a:ln>
                <a:latin typeface="Arial" pitchFamily="18"/>
                <a:ea typeface="Microsoft YaHei" pitchFamily="2"/>
                <a:cs typeface="Mangal"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5" name="Footer Placeholder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en-US" sz="1400" kern="1200">
                <a:latin typeface="Times New Roman" pitchFamily="18"/>
                <a:ea typeface="Lucida Sans Unicode" pitchFamily="2"/>
                <a:cs typeface="Tahoma" pitchFamily="2"/>
              </a:defRPr>
            </a:lvl1pPr>
          </a:lstStyle>
          <a:p>
            <a:pPr lvl="0"/>
            <a:endParaRPr lang="en-US"/>
          </a:p>
        </p:txBody>
      </p:sp>
      <p:sp>
        <p:nvSpPr>
          <p:cNvPr id="6" name="Slide Number Placeholder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en-US" sz="1400" kern="1200">
                <a:latin typeface="Times New Roman" pitchFamily="18"/>
                <a:ea typeface="Lucida Sans Unicode" pitchFamily="2"/>
                <a:cs typeface="Tahoma" pitchFamily="2"/>
              </a:defRPr>
            </a:lvl1pPr>
          </a:lstStyle>
          <a:p>
            <a:pPr lvl="0"/>
            <a:fld id="{14977237-4F29-4FEF-BD2F-1481207135F6}"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n-US" sz="4400" b="0" i="0" u="none" strike="noStrike" kern="1200">
          <a:ln>
            <a:noFill/>
          </a:ln>
          <a:latin typeface="Arial" pitchFamily="18"/>
          <a:ea typeface="Microsoft YaHei" pitchFamily="2"/>
          <a:cs typeface="Mangal" pitchFamily="2"/>
        </a:defRPr>
      </a:lvl1pPr>
    </p:titleStyle>
    <p:bodyStyle>
      <a:lvl1pPr marL="0" marR="0" indent="0" rtl="0" hangingPunct="0">
        <a:spcBef>
          <a:spcPts val="0"/>
        </a:spcBef>
        <a:spcAft>
          <a:spcPts val="1414"/>
        </a:spcAft>
        <a:tabLst/>
        <a:defRPr lang="en-US" sz="3200" b="0" i="0" u="none" strike="noStrike" kern="1200">
          <a:ln>
            <a:noFill/>
          </a:ln>
          <a:latin typeface="Arial"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Text Placeholder 2"/>
          <p:cNvSpPr txBox="1">
            <a:spLocks noGrp="1"/>
          </p:cNvSpPr>
          <p:nvPr>
            <p:ph type="body" idx="1"/>
          </p:nvPr>
        </p:nvSpPr>
        <p:spPr>
          <a:xfrm>
            <a:off x="503999" y="2165039"/>
            <a:ext cx="9071640" cy="4278960"/>
          </a:xfrm>
          <a:prstGeom prst="rect">
            <a:avLst/>
          </a:prstGeom>
          <a:noFill/>
          <a:ln>
            <a:noFill/>
          </a:ln>
        </p:spPr>
        <p:txBody>
          <a:bodyPr lIns="0" tIns="0" rIns="0" bIns="0"/>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txBox="1">
            <a:spLocks noGrp="1"/>
          </p:cNvSpPr>
          <p:nvPr>
            <p:ph type="dt" sz="half" idx="2"/>
          </p:nvPr>
        </p:nvSpPr>
        <p:spPr>
          <a:xfrm>
            <a:off x="503999" y="6995160"/>
            <a:ext cx="2348280" cy="521280"/>
          </a:xfrm>
          <a:prstGeom prst="rect">
            <a:avLst/>
          </a:prstGeom>
          <a:noFill/>
          <a:ln>
            <a:noFill/>
          </a:ln>
        </p:spPr>
        <p:txBody>
          <a:bodyPr lIns="0" tIns="0" rIns="0" bIns="0"/>
          <a:lstStyle>
            <a:lvl1pPr marL="0" marR="0" lvl="0" indent="0" rtl="0" hangingPunct="0">
              <a:buNone/>
              <a:tabLst/>
              <a:defRPr lang="en-US" sz="1400">
                <a:solidFill>
                  <a:srgbClr val="FFFFFF"/>
                </a:solidFill>
                <a:latin typeface="Times New Roman" pitchFamily="18"/>
                <a:ea typeface="Lucida Sans Unicode" pitchFamily="2"/>
                <a:cs typeface="Tahoma" pitchFamily="2"/>
              </a:defRPr>
            </a:lvl1pPr>
          </a:lstStyle>
          <a:p>
            <a:pPr lvl="0"/>
            <a:endParaRPr lang="en-US"/>
          </a:p>
        </p:txBody>
      </p:sp>
      <p:sp>
        <p:nvSpPr>
          <p:cNvPr id="5" name="Footer Placeholder 4"/>
          <p:cNvSpPr txBox="1">
            <a:spLocks noGrp="1"/>
          </p:cNvSpPr>
          <p:nvPr>
            <p:ph type="ftr" sz="quarter" idx="3"/>
          </p:nvPr>
        </p:nvSpPr>
        <p:spPr>
          <a:xfrm>
            <a:off x="3447360" y="6995160"/>
            <a:ext cx="3195000" cy="521280"/>
          </a:xfrm>
          <a:prstGeom prst="rect">
            <a:avLst/>
          </a:prstGeom>
          <a:noFill/>
          <a:ln>
            <a:noFill/>
          </a:ln>
        </p:spPr>
        <p:txBody>
          <a:bodyPr lIns="0" tIns="0" rIns="0" bIns="0"/>
          <a:lstStyle>
            <a:lvl1pPr marL="0" marR="0" lvl="0" indent="0" algn="ctr" rtl="0" hangingPunct="0">
              <a:buNone/>
              <a:tabLst/>
              <a:defRPr lang="en-US" sz="1400">
                <a:solidFill>
                  <a:srgbClr val="FFFFFF"/>
                </a:solidFill>
                <a:latin typeface="Times New Roman" pitchFamily="18"/>
                <a:ea typeface="Lucida Sans Unicode" pitchFamily="2"/>
                <a:cs typeface="Tahoma" pitchFamily="2"/>
              </a:defRPr>
            </a:lvl1pPr>
          </a:lstStyle>
          <a:p>
            <a:pPr lvl="0"/>
            <a:endParaRPr lang="en-US"/>
          </a:p>
        </p:txBody>
      </p:sp>
      <p:sp>
        <p:nvSpPr>
          <p:cNvPr id="6" name="Slide Number Placeholder 5"/>
          <p:cNvSpPr txBox="1">
            <a:spLocks noGrp="1"/>
          </p:cNvSpPr>
          <p:nvPr>
            <p:ph type="sldNum" sz="quarter" idx="4"/>
          </p:nvPr>
        </p:nvSpPr>
        <p:spPr>
          <a:xfrm>
            <a:off x="7227360" y="6995160"/>
            <a:ext cx="2348280" cy="521280"/>
          </a:xfrm>
          <a:prstGeom prst="rect">
            <a:avLst/>
          </a:prstGeom>
          <a:noFill/>
          <a:ln>
            <a:noFill/>
          </a:ln>
        </p:spPr>
        <p:txBody>
          <a:bodyPr lIns="0" tIns="0" rIns="0" bIns="0"/>
          <a:lstStyle>
            <a:lvl1pPr marL="0" marR="0" lvl="0" indent="0" algn="r" rtl="0" hangingPunct="0">
              <a:buNone/>
              <a:tabLst/>
              <a:defRPr lang="en-US" sz="1400">
                <a:solidFill>
                  <a:srgbClr val="FFFFFF"/>
                </a:solidFill>
                <a:latin typeface="Times New Roman" pitchFamily="18"/>
                <a:ea typeface="Lucida Sans Unicode" pitchFamily="2"/>
                <a:cs typeface="Tahoma" pitchFamily="2"/>
              </a:defRPr>
            </a:lvl1pPr>
          </a:lstStyle>
          <a:p>
            <a:pPr lvl="0"/>
            <a:fld id="{DD89B09C-DCC6-48E1-AE1F-DE8E70280F7B}"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n-US" sz="4140" b="1" i="0" u="none" strike="noStrike">
          <a:ln>
            <a:noFill/>
          </a:ln>
          <a:solidFill>
            <a:srgbClr val="FFFFFF"/>
          </a:solidFill>
          <a:latin typeface="Albany" pitchFamily="18"/>
          <a:cs typeface="Tahoma" pitchFamily="2"/>
        </a:defRPr>
      </a:lvl1pPr>
    </p:titleStyle>
    <p:bodyStyle>
      <a:lvl1pPr marL="0" marR="0" indent="0" rtl="0" hangingPunct="0">
        <a:spcBef>
          <a:spcPts val="0"/>
        </a:spcBef>
        <a:spcAft>
          <a:spcPts val="1417"/>
        </a:spcAft>
        <a:tabLst/>
        <a:defRPr lang="en-US" sz="3200" b="0" i="0" u="none" strike="noStrike">
          <a:ln>
            <a:noFill/>
          </a:ln>
          <a:solidFill>
            <a:srgbClr val="FFFFFF"/>
          </a:solidFill>
          <a:latin typeface="Albany" pitchFamily="18"/>
          <a:cs typeface="Tahoma" pitchFamily="2"/>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Routing Around Decoys</a:t>
            </a:r>
            <a:br>
              <a:rPr lang="en-US"/>
            </a:br>
            <a:endParaRPr lang="en-US"/>
          </a:p>
        </p:txBody>
      </p:sp>
      <p:sp>
        <p:nvSpPr>
          <p:cNvPr id="3" name="Subtitle 2"/>
          <p:cNvSpPr txBox="1">
            <a:spLocks noGrp="1"/>
          </p:cNvSpPr>
          <p:nvPr>
            <p:ph type="subTitle" idx="4294967295"/>
          </p:nvPr>
        </p:nvSpPr>
        <p:spPr/>
        <p:txBody>
          <a:bodyPr anchor="ct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216000" algn="ctr">
              <a:buNone/>
            </a:pPr>
            <a:r>
              <a:rPr lang="en-US"/>
              <a:t>Max Schuchard, John Geddes,</a:t>
            </a:r>
          </a:p>
          <a:p>
            <a:pPr marL="0" lvl="0" indent="-216000" algn="ctr">
              <a:buNone/>
            </a:pPr>
            <a:r>
              <a:rPr lang="en-US"/>
              <a:t>Christopher Thompson, Nicholas Hopper</a:t>
            </a:r>
          </a:p>
          <a:p>
            <a:pPr marL="0" lvl="0" indent="-216000" algn="ctr">
              <a:buNone/>
            </a:pPr>
            <a:endParaRPr lang="en-US"/>
          </a:p>
          <a:p>
            <a:pPr marL="0" lvl="0" indent="-216000" algn="ctr">
              <a:buNone/>
            </a:pPr>
            <a:r>
              <a:rPr lang="en-US"/>
              <a:t>Proposed in FOCI'11, USINIX Security'11 and CCS'11</a:t>
            </a:r>
          </a:p>
          <a:p>
            <a:pPr marL="0" lvl="0" indent="-216000" algn="ctr">
              <a:buNone/>
            </a:pPr>
            <a:r>
              <a:rPr lang="en-US"/>
              <a:t/>
            </a:r>
            <a:br>
              <a:rPr lang="en-US"/>
            </a:br>
            <a:r>
              <a:rPr lang="en-US"/>
              <a:t>Presented by: Aman Goel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Detecting decoy routers: </a:t>
            </a:r>
            <a:br>
              <a:rPr lang="en-US"/>
            </a:br>
            <a:r>
              <a:rPr lang="en-US"/>
              <a:t>Availability attack</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800"/>
              <a:t> Premise theory: Internet routing topology</a:t>
            </a:r>
          </a:p>
          <a:p>
            <a:pPr lvl="0"/>
            <a:r>
              <a:rPr lang="en-US" sz="2800"/>
              <a:t> Autonomous Systems (ASes) as nodes / hubs</a:t>
            </a:r>
          </a:p>
          <a:p>
            <a:pPr lvl="0"/>
            <a:r>
              <a:rPr lang="en-US" sz="2800"/>
              <a:t>     3 roles: customer, provider, peer, based on         who's carrying traffic</a:t>
            </a:r>
          </a:p>
          <a:p>
            <a:pPr lvl="0"/>
            <a:r>
              <a:rPr lang="en-US" sz="2800"/>
              <a:t> Providers advertise all routes to all nodes to any customers.</a:t>
            </a:r>
          </a:p>
          <a:p>
            <a:pPr lvl="0"/>
            <a:r>
              <a:rPr lang="en-US" sz="2800"/>
              <a:t> This pattern is predictable  thus we can infer paths between 2 nodes without access to either.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Internet Topology</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400"/>
              <a:t>The number of autonomous and IP addresses in each country, as well as the number of points of control(the smallest number of ASes that control 90% of IP addresses), and the number of external ASes directly connected to each country.</a:t>
            </a:r>
          </a:p>
        </p:txBody>
      </p:sp>
      <p:pic>
        <p:nvPicPr>
          <p:cNvPr id="4" name=""/>
          <p:cNvPicPr>
            <a:picLocks noChangeAspect="1"/>
          </p:cNvPicPr>
          <p:nvPr/>
        </p:nvPicPr>
        <p:blipFill>
          <a:blip r:embed="rId3">
            <a:lum/>
            <a:alphaModFix/>
          </a:blip>
          <a:srcRect/>
          <a:stretch>
            <a:fillRect/>
          </a:stretch>
        </p:blipFill>
        <p:spPr>
          <a:xfrm>
            <a:off x="2286000" y="4754879"/>
            <a:ext cx="5852160" cy="18288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Detecting decoy routers: </a:t>
            </a:r>
            <a:br>
              <a:rPr lang="en-US"/>
            </a:br>
            <a:r>
              <a:rPr lang="en-US"/>
              <a:t>Availability attack</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200"/>
              <a:t> Passive</a:t>
            </a:r>
          </a:p>
          <a:p>
            <a:pPr lvl="0"/>
            <a:r>
              <a:rPr lang="en-US" sz="2200"/>
              <a:t>    - Probing scan conducted by warden's client</a:t>
            </a:r>
          </a:p>
          <a:p>
            <a:pPr lvl="0"/>
            <a:r>
              <a:rPr lang="en-US" sz="2200"/>
              <a:t>    - Scans public directory of decoy routers (ASes)</a:t>
            </a:r>
          </a:p>
          <a:p>
            <a:pPr lvl="0"/>
            <a:r>
              <a:rPr lang="en-US" sz="2200"/>
              <a:t> Challenge: during probing, warden adversary must effectively mark         all "tainted" nodes (maximize shadow)</a:t>
            </a:r>
          </a:p>
          <a:p>
            <a:pPr lvl="0"/>
            <a:r>
              <a:rPr lang="en-US" sz="2200"/>
              <a:t>     - Harder than it seems: instead of 1 path with decoy, all                              paths to destination need decoys deployed</a:t>
            </a:r>
          </a:p>
          <a:p>
            <a:pPr lvl="0"/>
            <a:r>
              <a:rPr lang="en-US" sz="2200"/>
              <a:t>     - Clean Path method: each warden has at least 1 path that didn't               have decoy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Detecting decoy routers:</a:t>
            </a:r>
            <a:br>
              <a:rPr lang="en-US"/>
            </a:br>
            <a:r>
              <a:rPr lang="en-US"/>
              <a:t>Detection attack</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400"/>
              <a:t> More active / aggressive</a:t>
            </a:r>
          </a:p>
          <a:p>
            <a:pPr lvl="0"/>
            <a:r>
              <a:rPr lang="en-US" sz="2400"/>
              <a:t>     - Goal: break decoy routing system's unobservability</a:t>
            </a:r>
          </a:p>
          <a:p>
            <a:pPr lvl="0"/>
            <a:r>
              <a:rPr lang="en-US" sz="2400"/>
              <a:t> TCP Replay Attack: replay TCP packet sent by host, not along       tainted path, but along "clean path"</a:t>
            </a:r>
          </a:p>
          <a:p>
            <a:pPr lvl="0"/>
            <a:r>
              <a:rPr lang="en-US" sz="2400"/>
              <a:t> Forced Asymmetry: alter the path that sent traffic, force user           pick a different one</a:t>
            </a:r>
          </a:p>
          <a:p>
            <a:pPr lvl="0"/>
            <a:r>
              <a:rPr lang="en-US" sz="2400"/>
              <a:t> Crazy Ivan Attack: intensely filp the paths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Illustration of a single confirmation attack</a:t>
            </a:r>
          </a:p>
        </p:txBody>
      </p:sp>
      <p:sp>
        <p:nvSpPr>
          <p:cNvPr id="3" name="Text Placeholder 2"/>
          <p:cNvSpPr txBox="1">
            <a:spLocks noGrp="1"/>
          </p:cNvSpPr>
          <p:nvPr>
            <p:ph type="body" idx="4294967295"/>
          </p:nvPr>
        </p:nvSpPr>
        <p:spPr>
          <a:xfrm>
            <a:off x="503999" y="2201039"/>
            <a:ext cx="9071640" cy="4278960"/>
          </a:xfrm>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200"/>
              <a:t>The warden has both a tainted path and clean path to a destination(figure 1), and allows users to utilize the tainted path. The warden then replays an observed TCP packet using the clean path.</a:t>
            </a:r>
          </a:p>
          <a:p>
            <a:pPr lvl="0"/>
            <a:r>
              <a:rPr lang="en-US" sz="2200"/>
              <a:t>A duplicate acknowledgment is seen.</a:t>
            </a:r>
          </a:p>
          <a:p>
            <a:pPr lvl="0"/>
            <a:r>
              <a:rPr lang="en-US" sz="2200"/>
              <a:t>A TCP reset is instead seen.</a:t>
            </a:r>
          </a:p>
        </p:txBody>
      </p:sp>
      <p:pic>
        <p:nvPicPr>
          <p:cNvPr id="4" name=""/>
          <p:cNvPicPr>
            <a:picLocks noChangeAspect="1"/>
          </p:cNvPicPr>
          <p:nvPr/>
        </p:nvPicPr>
        <p:blipFill>
          <a:blip r:embed="rId3">
            <a:lum/>
            <a:alphaModFix/>
          </a:blip>
          <a:srcRect/>
          <a:stretch>
            <a:fillRect/>
          </a:stretch>
        </p:blipFill>
        <p:spPr>
          <a:xfrm>
            <a:off x="880200" y="4615200"/>
            <a:ext cx="8172360" cy="18288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Routing adversary's timing attack</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200"/>
              <a:t>Detect who's using decoy by monitoring network latency</a:t>
            </a:r>
          </a:p>
          <a:p>
            <a:pPr lvl="0"/>
            <a:r>
              <a:rPr lang="en-US" sz="2200"/>
              <a:t>Detecting Telex vs overt</a:t>
            </a:r>
          </a:p>
          <a:p>
            <a:pPr lvl="0"/>
            <a:r>
              <a:rPr lang="en-US" sz="2200"/>
              <a:t>Significant difference between the latencies measurements.</a:t>
            </a:r>
          </a:p>
          <a:p>
            <a:pPr lvl="0"/>
            <a:endParaRPr lang="en-US"/>
          </a:p>
          <a:p>
            <a:pPr lvl="0"/>
            <a:endParaRPr lang="en-US"/>
          </a:p>
        </p:txBody>
      </p:sp>
      <p:pic>
        <p:nvPicPr>
          <p:cNvPr id="4" name=""/>
          <p:cNvPicPr>
            <a:picLocks noChangeAspect="1"/>
          </p:cNvPicPr>
          <p:nvPr/>
        </p:nvPicPr>
        <p:blipFill>
          <a:blip r:embed="rId3">
            <a:lum/>
            <a:alphaModFix/>
          </a:blip>
          <a:srcRect/>
          <a:stretch>
            <a:fillRect/>
          </a:stretch>
        </p:blipFill>
        <p:spPr>
          <a:xfrm>
            <a:off x="365760" y="5088239"/>
            <a:ext cx="9601200" cy="167831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Routing adversary's timing attack </a:t>
            </a:r>
            <a:br>
              <a:rPr lang="en-US"/>
            </a:br>
            <a:endParaRPr lang="en-US"/>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400"/>
              <a:t>Fingerprinting Covert Destinations (Confirmation attack)</a:t>
            </a:r>
          </a:p>
          <a:p>
            <a:pPr lvl="0"/>
            <a:r>
              <a:rPr lang="en-US" sz="2400"/>
              <a:t> Warden selects a set of covert destinations as targets</a:t>
            </a:r>
          </a:p>
          <a:p>
            <a:pPr lvl="0"/>
            <a:r>
              <a:rPr lang="en-US" sz="2400"/>
              <a:t> Enumerate all decoy routers</a:t>
            </a:r>
          </a:p>
          <a:p>
            <a:pPr lvl="0"/>
            <a:r>
              <a:rPr lang="en-US" sz="2400"/>
              <a:t> When client tries to connect, warden compares by latency</a:t>
            </a:r>
          </a:p>
          <a:p>
            <a:pPr lvl="0"/>
            <a:r>
              <a:rPr lang="en-US" sz="2400"/>
              <a:t>     - Can identify which decoy is used by the graphs</a:t>
            </a:r>
          </a:p>
          <a:p>
            <a:pPr lvl="0"/>
            <a:r>
              <a:rPr lang="en-US" sz="2400"/>
              <a:t> Construct a database during attacks</a:t>
            </a:r>
          </a:p>
          <a:p>
            <a:pPr lvl="0"/>
            <a:r>
              <a:rPr lang="en-US" sz="2400"/>
              <a:t>     - False positive rate under 10%</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Countermeasure</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000"/>
              <a:t> A strong enough decoy routing network</a:t>
            </a:r>
          </a:p>
          <a:p>
            <a:pPr lvl="0"/>
            <a:r>
              <a:rPr lang="en-US" sz="2000"/>
              <a:t>     - must cover all paths to a large set of destinations</a:t>
            </a:r>
          </a:p>
          <a:p>
            <a:pPr lvl="0"/>
            <a:r>
              <a:rPr lang="en-US" sz="2000"/>
              <a:t>     - infeasible for wardens to launch attacks / block</a:t>
            </a:r>
          </a:p>
          <a:p>
            <a:pPr lvl="0"/>
            <a:r>
              <a:rPr lang="en-US" sz="2000"/>
              <a:t> Or, surround warden with a "ring" of decoys</a:t>
            </a:r>
          </a:p>
          <a:p>
            <a:pPr lvl="0"/>
            <a:r>
              <a:rPr lang="en-US" sz="2000"/>
              <a:t>          - Depth two ring but it is large in size.</a:t>
            </a:r>
          </a:p>
          <a:p>
            <a:pPr lvl="0"/>
            <a:r>
              <a:rPr lang="en-US" sz="2000"/>
              <a:t>  Or, "ring" popular websites / destinations...</a:t>
            </a:r>
          </a:p>
          <a:p>
            <a:pPr lvl="0"/>
            <a:r>
              <a:rPr lang="en-US" sz="2000"/>
              <a:t>  Or, "ring" specific geographic location...</a:t>
            </a:r>
          </a:p>
          <a:p>
            <a:pPr lvl="0"/>
            <a:r>
              <a:rPr lang="en-US" sz="2000"/>
              <a:t> Perhaps through political and cultural means to counter censorship is the better way to go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Conclusion</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1600"/>
              <a:t>In this paper, we have introduced a novel adversary model for decoy routing, the routing capable adversary, exploring the actual routing capabilities that a warden has and the implications that such an adversary has with respect to decoy routing. Speciﬁcally, we showed how wardens can easily enumerate all deployed decoy routers and use this information to successfully route around all such routers.</a:t>
            </a:r>
          </a:p>
          <a:p>
            <a:pPr lvl="0"/>
            <a:r>
              <a:rPr lang="en-US" sz="1600"/>
              <a:t>We explored the intricacies of deployment strategies and analyzed the effects they have with respect to the enumeration attacks.</a:t>
            </a:r>
          </a:p>
          <a:p>
            <a:pPr lvl="0"/>
            <a:r>
              <a:rPr lang="en-US" sz="1600"/>
              <a:t>Can use fingerprinting techniques</a:t>
            </a:r>
          </a:p>
          <a:p>
            <a:pPr lvl="0"/>
            <a:r>
              <a:rPr lang="en-US" sz="1600"/>
              <a:t>Results show that small deployments can be trivially defeated, requiring larger deployments for decoy routing to be successful.</a:t>
            </a:r>
          </a:p>
          <a:p>
            <a:pPr lvl="0"/>
            <a:r>
              <a:rPr lang="en-US" sz="1600"/>
              <a:t>However, several of our conﬁrmation attacks still work, even against very large deployments.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Related Work</a:t>
            </a:r>
          </a:p>
        </p:txBody>
      </p:sp>
      <p:sp>
        <p:nvSpPr>
          <p:cNvPr id="3" name="Text Placeholder 2"/>
          <p:cNvSpPr txBox="1">
            <a:spLocks noGrp="1"/>
          </p:cNvSpPr>
          <p:nvPr>
            <p:ph type="body" idx="4294967295"/>
          </p:nvPr>
        </p:nvSpPr>
        <p:spPr>
          <a:xfrm>
            <a:off x="503999" y="2165039"/>
            <a:ext cx="9071640" cy="4773960"/>
          </a:xfrm>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1800"/>
              <a:t>Several previous works have explored the impact of ISP-type adversaries on anonymity schemes.</a:t>
            </a:r>
          </a:p>
          <a:p>
            <a:pPr lvl="0"/>
            <a:r>
              <a:rPr lang="en-US" sz="1800"/>
              <a:t>Feamster analyzed the diversity of AS-level paths in anonymity netwotks, such as TOR and showed how path asymmetry could lead to poor location independence.</a:t>
            </a:r>
          </a:p>
          <a:p>
            <a:pPr lvl="0"/>
            <a:r>
              <a:rPr lang="en-US" sz="1800"/>
              <a:t>Murdoch examined how even with high AS-level diversity in anonymity networks, many of the packets will travel through a single physical internet exchange allowing a single entity to perform traffic analysis, negating the need for a global view.</a:t>
            </a:r>
          </a:p>
          <a:p>
            <a:pPr lvl="0"/>
            <a:r>
              <a:rPr lang="en-US" sz="1800"/>
              <a:t>As for timing attacks there has been much research done on how traffic analysis is used on anonymity and similar systems.</a:t>
            </a:r>
          </a:p>
          <a:p>
            <a:pPr lvl="0"/>
            <a:r>
              <a:rPr lang="en-US" sz="1800"/>
              <a:t>Several papers suggest that using more sophisticated fingerprinting method makes adversaries to perform website fingerprinting in the TOR network to identify the end user. These attacks are based on the size of downloaded files and could potentially be combined with our timing attacks to yield even more accurate identification of covert destinations.</a:t>
            </a:r>
          </a:p>
          <a:p>
            <a:pPr lvl="0"/>
            <a:r>
              <a:rPr lang="en-US" sz="2000"/>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Decoy Routing and its adversary</a:t>
            </a:r>
            <a:br>
              <a:rPr lang="en-US"/>
            </a:br>
            <a:endParaRPr lang="en-US"/>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buNone/>
            </a:pPr>
            <a:endParaRPr lang="en-US"/>
          </a:p>
          <a:p>
            <a:pPr lvl="0">
              <a:buNone/>
            </a:pPr>
            <a:r>
              <a:rPr lang="en-US"/>
              <a:t> - Decoy routing, a new approach against web censorship</a:t>
            </a:r>
          </a:p>
          <a:p>
            <a:pPr lvl="0">
              <a:buNone/>
            </a:pPr>
            <a:r>
              <a:rPr lang="en-US"/>
              <a:t> - Aims to hamper nation-state level Internet with routers</a:t>
            </a:r>
          </a:p>
          <a:p>
            <a:pPr lvl="0">
              <a:buNone/>
            </a:pPr>
            <a:r>
              <a:rPr lang="en-US"/>
              <a:t> - We analyze its security against a routing adversary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n-US"/>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buNone/>
            </a:pPr>
            <a:r>
              <a:rPr lang="en-US" sz="4000"/>
              <a:t>              </a:t>
            </a:r>
          </a:p>
          <a:p>
            <a:pPr lvl="0">
              <a:buNone/>
            </a:pPr>
            <a:endParaRPr lang="en-US" sz="4000"/>
          </a:p>
          <a:p>
            <a:pPr lvl="0">
              <a:buNone/>
            </a:pPr>
            <a:r>
              <a:rPr lang="en-US" sz="4000"/>
              <a:t>              </a:t>
            </a:r>
            <a:r>
              <a:rPr lang="en-US" sz="7200"/>
              <a:t>Questions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What we are going to talk about?</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a:t>- Background on modern decoys</a:t>
            </a:r>
          </a:p>
          <a:p>
            <a:pPr lvl="0"/>
            <a:r>
              <a:rPr lang="en-US"/>
              <a:t> - Routing adversary introduction</a:t>
            </a:r>
          </a:p>
          <a:p>
            <a:pPr lvl="0"/>
            <a:r>
              <a:rPr lang="en-US"/>
              <a:t> - Methods of detecting decoys</a:t>
            </a:r>
          </a:p>
          <a:p>
            <a:pPr lvl="0"/>
            <a:r>
              <a:rPr lang="en-US"/>
              <a:t> - Timing attacks</a:t>
            </a:r>
          </a:p>
          <a:p>
            <a:pPr lvl="0"/>
            <a:r>
              <a:rPr lang="en-US"/>
              <a:t> - Countermeasures</a:t>
            </a:r>
          </a:p>
          <a:p>
            <a:pPr lvl="0"/>
            <a:r>
              <a:rPr lang="en-US"/>
              <a:t> - Conclusion</a:t>
            </a:r>
          </a:p>
          <a:p>
            <a:pPr lvl="0"/>
            <a:r>
              <a:rPr lang="en-US"/>
              <a:t> - Related Work</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Modern censorship resistance tools</a:t>
            </a:r>
          </a:p>
        </p:txBody>
      </p:sp>
      <p:sp>
        <p:nvSpPr>
          <p:cNvPr id="3" name="Text Placeholder 2"/>
          <p:cNvSpPr txBox="1">
            <a:spLocks noGrp="1"/>
          </p:cNvSpPr>
          <p:nvPr>
            <p:ph type="body" idx="4294967295"/>
          </p:nvPr>
        </p:nvSpPr>
        <p:spPr>
          <a:xfrm>
            <a:off x="503999" y="2165039"/>
            <a:ext cx="9071640" cy="4550759"/>
          </a:xfrm>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200"/>
              <a:t>Traditional means: end-to-end proxy, TOR, JAP, Ultra-surf...</a:t>
            </a:r>
          </a:p>
          <a:p>
            <a:pPr lvl="0"/>
            <a:r>
              <a:rPr lang="en-US" sz="2200"/>
              <a:t>   - Quickly blocked after government probing</a:t>
            </a:r>
          </a:p>
          <a:p>
            <a:pPr lvl="0"/>
            <a:r>
              <a:rPr lang="en-US" sz="2200"/>
              <a:t> - Decoy routing: puts proxy in middle of paths</a:t>
            </a:r>
          </a:p>
          <a:p>
            <a:pPr lvl="0"/>
            <a:r>
              <a:rPr lang="en-US" sz="2200"/>
              <a:t>    - user initiate a TLS connection to an uncensored host (hidden on         net)</a:t>
            </a:r>
          </a:p>
          <a:p>
            <a:pPr lvl="0"/>
            <a:r>
              <a:rPr lang="en-US" sz="2200"/>
              <a:t>     - this host is called "overt destination", or decoy</a:t>
            </a:r>
          </a:p>
          <a:p>
            <a:pPr lvl="0"/>
            <a:r>
              <a:rPr lang="en-US" sz="2200"/>
              <a:t>     - decoy acts as a proxy sending data to actual "covert destination"</a:t>
            </a:r>
          </a:p>
          <a:p>
            <a:pPr lvl="0"/>
            <a:r>
              <a:rPr lang="en-US" sz="2200"/>
              <a:t> - Decoy routing is better because...</a:t>
            </a:r>
          </a:p>
          <a:p>
            <a:pPr lvl="0"/>
            <a:r>
              <a:rPr lang="en-US" sz="2200"/>
              <a:t>     - Avoid censor's enumeration</a:t>
            </a:r>
          </a:p>
          <a:p>
            <a:pPr lvl="0"/>
            <a:r>
              <a:rPr lang="en-US" sz="2200"/>
              <a:t>     - Hide client's usage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Ultra-surf</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marL="0" indent="0"/>
            <a:endParaRPr lang="en-US"/>
          </a:p>
        </p:txBody>
      </p:sp>
      <p:pic>
        <p:nvPicPr>
          <p:cNvPr id="4" name=""/>
          <p:cNvPicPr>
            <a:picLocks noChangeAspect="1"/>
          </p:cNvPicPr>
          <p:nvPr/>
        </p:nvPicPr>
        <p:blipFill>
          <a:blip r:embed="rId3">
            <a:lum/>
            <a:alphaModFix/>
          </a:blip>
          <a:srcRect/>
          <a:stretch>
            <a:fillRect/>
          </a:stretch>
        </p:blipFill>
        <p:spPr>
          <a:xfrm>
            <a:off x="689760" y="3760560"/>
            <a:ext cx="7448400" cy="236592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Ultra-surf</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marL="0" indent="0"/>
            <a:endParaRPr lang="en-US"/>
          </a:p>
        </p:txBody>
      </p:sp>
      <p:pic>
        <p:nvPicPr>
          <p:cNvPr id="4" name=""/>
          <p:cNvPicPr>
            <a:picLocks noChangeAspect="1"/>
          </p:cNvPicPr>
          <p:nvPr/>
        </p:nvPicPr>
        <p:blipFill>
          <a:blip r:embed="rId3">
            <a:lum/>
            <a:alphaModFix/>
          </a:blip>
          <a:srcRect/>
          <a:stretch>
            <a:fillRect/>
          </a:stretch>
        </p:blipFill>
        <p:spPr>
          <a:xfrm>
            <a:off x="391320" y="3383280"/>
            <a:ext cx="9484200" cy="393192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Ultra-surf</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buNone/>
            </a:pPr>
            <a:r>
              <a:rPr lang="en-US" sz="2200"/>
              <a:t> </a:t>
            </a:r>
          </a:p>
        </p:txBody>
      </p:sp>
      <p:pic>
        <p:nvPicPr>
          <p:cNvPr id="4" name=""/>
          <p:cNvPicPr>
            <a:picLocks noChangeAspect="1"/>
          </p:cNvPicPr>
          <p:nvPr/>
        </p:nvPicPr>
        <p:blipFill>
          <a:blip r:embed="rId3">
            <a:lum/>
            <a:alphaModFix/>
          </a:blip>
          <a:srcRect/>
          <a:stretch>
            <a:fillRect/>
          </a:stretch>
        </p:blipFill>
        <p:spPr>
          <a:xfrm>
            <a:off x="91440" y="3340079"/>
            <a:ext cx="10079640" cy="397512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Ultra-surf</a:t>
            </a:r>
          </a:p>
        </p:txBody>
      </p:sp>
      <p:sp>
        <p:nvSpPr>
          <p:cNvPr id="3" name="Text Placeholder 2"/>
          <p:cNvSpPr txBox="1">
            <a:spLocks noGrp="1"/>
          </p:cNvSpPr>
          <p:nvPr>
            <p:ph type="body" idx="4294967295"/>
          </p:nvPr>
        </p:nvSpPr>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buNone/>
            </a:pPr>
            <a:r>
              <a:rPr lang="en-US" sz="1800"/>
              <a:t>  </a:t>
            </a:r>
          </a:p>
          <a:p>
            <a:pPr lvl="0">
              <a:buNone/>
            </a:pPr>
            <a:r>
              <a:rPr lang="en-US" sz="1800"/>
              <a:t> </a:t>
            </a:r>
          </a:p>
        </p:txBody>
      </p:sp>
      <p:pic>
        <p:nvPicPr>
          <p:cNvPr id="4" name=""/>
          <p:cNvPicPr>
            <a:picLocks noChangeAspect="1"/>
          </p:cNvPicPr>
          <p:nvPr/>
        </p:nvPicPr>
        <p:blipFill>
          <a:blip r:embed="rId3">
            <a:lum/>
            <a:alphaModFix/>
          </a:blip>
          <a:srcRect/>
          <a:stretch>
            <a:fillRect/>
          </a:stretch>
        </p:blipFill>
        <p:spPr>
          <a:xfrm>
            <a:off x="375120" y="3657600"/>
            <a:ext cx="3648239" cy="2724119"/>
          </a:xfrm>
          <a:prstGeom prst="rect">
            <a:avLst/>
          </a:prstGeom>
          <a:noFill/>
          <a:ln>
            <a:noFill/>
          </a:ln>
        </p:spPr>
      </p:pic>
      <p:pic>
        <p:nvPicPr>
          <p:cNvPr id="5" name=""/>
          <p:cNvPicPr>
            <a:picLocks noChangeAspect="1"/>
          </p:cNvPicPr>
          <p:nvPr/>
        </p:nvPicPr>
        <p:blipFill>
          <a:blip r:embed="rId4">
            <a:lum/>
            <a:alphaModFix/>
          </a:blip>
          <a:srcRect/>
          <a:stretch>
            <a:fillRect/>
          </a:stretch>
        </p:blipFill>
        <p:spPr>
          <a:xfrm>
            <a:off x="6035040" y="3657600"/>
            <a:ext cx="3101400" cy="210312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n-US"/>
              <a:t>Routing adversary overview</a:t>
            </a:r>
          </a:p>
        </p:txBody>
      </p:sp>
      <p:sp>
        <p:nvSpPr>
          <p:cNvPr id="3" name="Text Placeholder 2"/>
          <p:cNvSpPr txBox="1">
            <a:spLocks noGrp="1"/>
          </p:cNvSpPr>
          <p:nvPr>
            <p:ph type="body" idx="4294967295"/>
          </p:nvPr>
        </p:nvSpPr>
        <p:spPr>
          <a:xfrm>
            <a:off x="503999" y="2165039"/>
            <a:ext cx="9071640" cy="4498920"/>
          </a:xfrm>
        </p:spPr>
        <p:txBody>
          <a:bodyPr/>
          <a:lstStyle>
            <a:defPPr marL="432000" marR="0" lvl="0" indent="-324000">
              <a:spcBef>
                <a:spcPts val="0"/>
              </a:spcBef>
              <a:spcAft>
                <a:spcPts val="1417"/>
              </a:spcAft>
              <a:buClr>
                <a:srgbClr val="FFFF00"/>
              </a:buClr>
              <a:buSzPct val="45000"/>
              <a:buFont typeface="StarSymbol"/>
              <a:buNone/>
              <a:defRPr lang="en-US" sz="3200" b="0" i="0" u="none" strike="noStrike">
                <a:ln>
                  <a:noFill/>
                </a:ln>
                <a:solidFill>
                  <a:srgbClr val="FFFFFF"/>
                </a:solidFill>
                <a:latin typeface="Albany" pitchFamily="18"/>
                <a:ea typeface="Andale Sans UI" pitchFamily="2"/>
                <a:cs typeface="Tahoma" pitchFamily="2"/>
              </a:defRPr>
            </a:defPPr>
            <a:lvl1pPr marL="432000" marR="0" lvl="0" indent="-324000">
              <a:spcBef>
                <a:spcPts val="0"/>
              </a:spcBef>
              <a:spcAft>
                <a:spcPts val="1417"/>
              </a:spcAft>
              <a:buClr>
                <a:srgbClr val="FFFF00"/>
              </a:buClr>
              <a:buSzPct val="45000"/>
              <a:buFont typeface="StarSymbol"/>
              <a:buChar char="●"/>
              <a:defRPr lang="en-US" sz="3200" b="0" i="0" u="none" strike="noStrike">
                <a:ln>
                  <a:noFill/>
                </a:ln>
                <a:solidFill>
                  <a:srgbClr val="FFFFFF"/>
                </a:solidFill>
                <a:latin typeface="Albany" pitchFamily="18"/>
                <a:ea typeface="Andale Sans UI" pitchFamily="2"/>
                <a:cs typeface="Tahoma" pitchFamily="2"/>
              </a:defRPr>
            </a:lvl1pPr>
            <a:lvl2pPr marL="864000" marR="0" lvl="1" indent="-288000">
              <a:spcBef>
                <a:spcPts val="0"/>
              </a:spcBef>
              <a:spcAft>
                <a:spcPts val="1134"/>
              </a:spcAft>
              <a:buClr>
                <a:srgbClr val="FFFF00"/>
              </a:buClr>
              <a:buSzPct val="75000"/>
              <a:buFont typeface="StarSymbol"/>
              <a:buChar char="–"/>
              <a:defRPr lang="en-US" sz="2800" b="0" i="0" u="none" strike="noStrike">
                <a:ln>
                  <a:noFill/>
                </a:ln>
                <a:solidFill>
                  <a:srgbClr val="FFFFFF"/>
                </a:solidFill>
                <a:latin typeface="Albany" pitchFamily="18"/>
                <a:ea typeface="Andale Sans UI" pitchFamily="2"/>
                <a:cs typeface="Tahoma" pitchFamily="2"/>
              </a:defRPr>
            </a:lvl2pPr>
            <a:lvl3pPr marL="1296000" marR="0" lvl="2" indent="-216000">
              <a:spcBef>
                <a:spcPts val="0"/>
              </a:spcBef>
              <a:spcAft>
                <a:spcPts val="850"/>
              </a:spcAft>
              <a:buClr>
                <a:srgbClr val="FFFF00"/>
              </a:buClr>
              <a:buSzPct val="45000"/>
              <a:buFont typeface="StarSymbol"/>
              <a:buChar char="●"/>
              <a:defRPr lang="en-US" sz="2400" b="0" i="0" u="none" strike="noStrike">
                <a:ln>
                  <a:noFill/>
                </a:ln>
                <a:solidFill>
                  <a:srgbClr val="FFFFFF"/>
                </a:solidFill>
                <a:latin typeface="Albany" pitchFamily="18"/>
                <a:ea typeface="Andale Sans UI" pitchFamily="2"/>
                <a:cs typeface="Tahoma" pitchFamily="2"/>
              </a:defRPr>
            </a:lvl3pPr>
            <a:lvl4pPr marL="1728000" marR="0" lvl="3" indent="-216000">
              <a:spcBef>
                <a:spcPts val="0"/>
              </a:spcBef>
              <a:spcAft>
                <a:spcPts val="567"/>
              </a:spcAft>
              <a:buClr>
                <a:srgbClr val="FFFF00"/>
              </a:buClr>
              <a:buSzPct val="75000"/>
              <a:buFont typeface="StarSymbol"/>
              <a:buChar char="–"/>
              <a:defRPr lang="en-US" sz="2000" b="0" i="0" u="none" strike="noStrike">
                <a:ln>
                  <a:noFill/>
                </a:ln>
                <a:solidFill>
                  <a:srgbClr val="FFFFFF"/>
                </a:solidFill>
                <a:latin typeface="Albany" pitchFamily="18"/>
                <a:ea typeface="Andale Sans UI" pitchFamily="2"/>
                <a:cs typeface="Tahoma" pitchFamily="2"/>
              </a:defRPr>
            </a:lvl4pPr>
            <a:lvl5pPr marL="2160000" marR="0" lvl="4"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5pPr>
            <a:lvl6pPr marL="2592000" marR="0" lvl="5"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6pPr>
            <a:lvl7pPr marL="3024000" marR="0" lvl="6"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7pPr>
            <a:lvl8pPr marL="3456000" marR="0" lvl="7"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8pPr>
            <a:lvl9pPr marL="3887999" marR="0" lvl="8" indent="-216000">
              <a:spcBef>
                <a:spcPts val="0"/>
              </a:spcBef>
              <a:spcAft>
                <a:spcPts val="283"/>
              </a:spcAft>
              <a:buClr>
                <a:srgbClr val="FFFF00"/>
              </a:buClr>
              <a:buSzPct val="45000"/>
              <a:buFont typeface="StarSymbol"/>
              <a:buChar char="●"/>
              <a:defRPr lang="en-US" sz="2000" b="0" i="0" u="none" strike="noStrike">
                <a:ln>
                  <a:noFill/>
                </a:ln>
                <a:solidFill>
                  <a:srgbClr val="FFFFFF"/>
                </a:solidFill>
                <a:latin typeface="Albany" pitchFamily="18"/>
                <a:ea typeface="Andale Sans UI" pitchFamily="2"/>
                <a:cs typeface="Tahoma" pitchFamily="2"/>
              </a:defRPr>
            </a:lvl9pPr>
          </a:lstStyle>
          <a:p>
            <a:pPr lvl="0"/>
            <a:r>
              <a:rPr lang="en-US" sz="2400"/>
              <a:t>- A "warden", a new adversary against censorship</a:t>
            </a:r>
          </a:p>
          <a:p>
            <a:pPr lvl="0"/>
            <a:r>
              <a:rPr lang="en-US" sz="2400"/>
              <a:t>        circumvention schemes</a:t>
            </a:r>
          </a:p>
          <a:p>
            <a:pPr lvl="0"/>
            <a:r>
              <a:rPr lang="en-US" sz="2400"/>
              <a:t> - A censoring authority capable of monitoring / controlling</a:t>
            </a:r>
          </a:p>
          <a:p>
            <a:pPr lvl="0"/>
            <a:r>
              <a:rPr lang="en-US" sz="2400"/>
              <a:t>        packets' routes in subnetwork (premise)</a:t>
            </a:r>
          </a:p>
          <a:p>
            <a:pPr lvl="0"/>
            <a:r>
              <a:rPr lang="en-US" sz="2400"/>
              <a:t> - Basically, a tool built to defeat decoy routings</a:t>
            </a:r>
          </a:p>
          <a:p>
            <a:pPr lvl="0"/>
            <a:r>
              <a:rPr lang="en-US" sz="2400"/>
              <a:t>      - Hide user's packets from decoy</a:t>
            </a:r>
          </a:p>
          <a:p>
            <a:pPr lvl="0"/>
            <a:r>
              <a:rPr lang="en-US" sz="2400"/>
              <a:t>      - Predict properties of paths, thus reveal decoys</a:t>
            </a:r>
          </a:p>
          <a:p>
            <a:pPr lvl="0"/>
            <a:r>
              <a:rPr lang="en-US" sz="2400"/>
              <a:t>      - Launch confirmation attack, test user's decoy usage</a:t>
            </a:r>
          </a:p>
          <a:p>
            <a:pPr lvl="0"/>
            <a:endParaRPr lang="en-US" sz="24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yt-bluelinesgra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1057</Words>
  <Application>Microsoft Office PowerPoint</Application>
  <PresentationFormat>On-screen Show (4:3)</PresentationFormat>
  <Paragraphs>107</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Default</vt:lpstr>
      <vt:lpstr>lyt-bluelinesgrad</vt:lpstr>
      <vt:lpstr>Routing Around Decoys </vt:lpstr>
      <vt:lpstr>Decoy Routing and its adversary </vt:lpstr>
      <vt:lpstr>What we are going to talk about?</vt:lpstr>
      <vt:lpstr>Modern censorship resistance tools</vt:lpstr>
      <vt:lpstr>Ultra-surf</vt:lpstr>
      <vt:lpstr>Ultra-surf</vt:lpstr>
      <vt:lpstr>Ultra-surf</vt:lpstr>
      <vt:lpstr>Ultra-surf</vt:lpstr>
      <vt:lpstr>Routing adversary overview</vt:lpstr>
      <vt:lpstr>Detecting decoy routers:  Availability attack</vt:lpstr>
      <vt:lpstr>Internet Topology</vt:lpstr>
      <vt:lpstr>Detecting decoy routers:  Availability attack</vt:lpstr>
      <vt:lpstr>Detecting decoy routers: Detection attack</vt:lpstr>
      <vt:lpstr>Illustration of a single confirmation attack</vt:lpstr>
      <vt:lpstr>Routing adversary's timing attack</vt:lpstr>
      <vt:lpstr>Routing adversary's timing attack  </vt:lpstr>
      <vt:lpstr>Countermeasure</vt:lpstr>
      <vt:lpstr>Conclusion</vt:lpstr>
      <vt:lpstr>Related Work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Routing Around Decoys </dc:title>
  <dc:creator>aman goel</dc:creator>
  <cp:lastModifiedBy>Cliff Zou</cp:lastModifiedBy>
  <cp:revision>18</cp:revision>
  <dcterms:created xsi:type="dcterms:W3CDTF">2014-04-09T01:44:02Z</dcterms:created>
  <dcterms:modified xsi:type="dcterms:W3CDTF">2014-04-16T13:11:16Z</dcterms:modified>
</cp:coreProperties>
</file>