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1" r:id="rId2"/>
    <p:sldMasterId id="2147483834" r:id="rId3"/>
  </p:sldMasterIdLst>
  <p:notesMasterIdLst>
    <p:notesMasterId r:id="rId18"/>
  </p:notesMasterIdLst>
  <p:sldIdLst>
    <p:sldId id="256" r:id="rId4"/>
    <p:sldId id="260" r:id="rId5"/>
    <p:sldId id="261" r:id="rId6"/>
    <p:sldId id="259" r:id="rId7"/>
    <p:sldId id="257" r:id="rId8"/>
    <p:sldId id="262" r:id="rId9"/>
    <p:sldId id="263" r:id="rId10"/>
    <p:sldId id="264" r:id="rId11"/>
    <p:sldId id="272" r:id="rId12"/>
    <p:sldId id="265"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4506" autoAdjust="0"/>
  </p:normalViewPr>
  <p:slideViewPr>
    <p:cSldViewPr>
      <p:cViewPr varScale="1">
        <p:scale>
          <a:sx n="55" d="100"/>
          <a:sy n="55" d="100"/>
        </p:scale>
        <p:origin x="176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Telstra</c:v>
                </c:pt>
              </c:strCache>
            </c:strRef>
          </c:tx>
          <c:spPr>
            <a:solidFill>
              <a:schemeClr val="accent1"/>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0%</c:formatCode>
                <c:ptCount val="4"/>
                <c:pt idx="0">
                  <c:v>0.39</c:v>
                </c:pt>
                <c:pt idx="1">
                  <c:v>0.56999999999999995</c:v>
                </c:pt>
                <c:pt idx="2">
                  <c:v>0.66</c:v>
                </c:pt>
                <c:pt idx="3">
                  <c:v>0.7</c:v>
                </c:pt>
              </c:numCache>
            </c:numRef>
          </c:val>
        </c:ser>
        <c:ser>
          <c:idx val="1"/>
          <c:order val="1"/>
          <c:tx>
            <c:strRef>
              <c:f>Sheet1!$C$1</c:f>
              <c:strCache>
                <c:ptCount val="1"/>
                <c:pt idx="0">
                  <c:v>Exodus</c:v>
                </c:pt>
              </c:strCache>
            </c:strRef>
          </c:tx>
          <c:spPr>
            <a:solidFill>
              <a:schemeClr val="accent2"/>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0%</c:formatCode>
                <c:ptCount val="4"/>
                <c:pt idx="0">
                  <c:v>0.47</c:v>
                </c:pt>
                <c:pt idx="1">
                  <c:v>0.62</c:v>
                </c:pt>
                <c:pt idx="2">
                  <c:v>0.7</c:v>
                </c:pt>
                <c:pt idx="3">
                  <c:v>0.74</c:v>
                </c:pt>
              </c:numCache>
            </c:numRef>
          </c:val>
        </c:ser>
        <c:ser>
          <c:idx val="2"/>
          <c:order val="2"/>
          <c:tx>
            <c:strRef>
              <c:f>Sheet1!$D$1</c:f>
              <c:strCache>
                <c:ptCount val="1"/>
                <c:pt idx="0">
                  <c:v>Abovenet</c:v>
                </c:pt>
              </c:strCache>
            </c:strRef>
          </c:tx>
          <c:spPr>
            <a:solidFill>
              <a:schemeClr val="accent3"/>
            </a:solidFill>
            <a:ln>
              <a:noFill/>
            </a:ln>
            <a:effectLst/>
          </c:spPr>
          <c:invertIfNegative val="0"/>
          <c:cat>
            <c:numRef>
              <c:f>Sheet1!$A$2:$A$5</c:f>
              <c:numCache>
                <c:formatCode>General</c:formatCode>
                <c:ptCount val="4"/>
                <c:pt idx="0">
                  <c:v>1</c:v>
                </c:pt>
                <c:pt idx="1">
                  <c:v>2</c:v>
                </c:pt>
                <c:pt idx="2">
                  <c:v>3</c:v>
                </c:pt>
                <c:pt idx="3">
                  <c:v>4</c:v>
                </c:pt>
              </c:numCache>
            </c:numRef>
          </c:cat>
          <c:val>
            <c:numRef>
              <c:f>Sheet1!$D$2:$D$5</c:f>
              <c:numCache>
                <c:formatCode>0%</c:formatCode>
                <c:ptCount val="4"/>
                <c:pt idx="0">
                  <c:v>0.36</c:v>
                </c:pt>
                <c:pt idx="1">
                  <c:v>0.5</c:v>
                </c:pt>
                <c:pt idx="2">
                  <c:v>0.6</c:v>
                </c:pt>
                <c:pt idx="3">
                  <c:v>0.65</c:v>
                </c:pt>
              </c:numCache>
            </c:numRef>
          </c:val>
        </c:ser>
        <c:dLbls>
          <c:showLegendKey val="0"/>
          <c:showVal val="0"/>
          <c:showCatName val="0"/>
          <c:showSerName val="0"/>
          <c:showPercent val="0"/>
          <c:showBubbleSize val="0"/>
        </c:dLbls>
        <c:gapWidth val="219"/>
        <c:overlap val="-27"/>
        <c:axId val="153016032"/>
        <c:axId val="153017152"/>
      </c:barChart>
      <c:catAx>
        <c:axId val="15301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17152"/>
        <c:crosses val="autoZero"/>
        <c:auto val="1"/>
        <c:lblAlgn val="ctr"/>
        <c:lblOffset val="100"/>
        <c:noMultiLvlLbl val="0"/>
      </c:catAx>
      <c:valAx>
        <c:axId val="153017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16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56909-6C94-458E-8B9F-209452A4BFF5}" type="datetimeFigureOut">
              <a:rPr lang="en-US" smtClean="0"/>
              <a:t>4/14/2014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C03A1-7C82-4348-ADD7-E48391A473B9}" type="slidenum">
              <a:rPr lang="en-US" smtClean="0"/>
              <a:t>‹#›</a:t>
            </a:fld>
            <a:endParaRPr lang="en-US"/>
          </a:p>
        </p:txBody>
      </p:sp>
    </p:spTree>
    <p:extLst>
      <p:ext uri="{BB962C8B-B14F-4D97-AF65-F5344CB8AC3E}">
        <p14:creationId xmlns:p14="http://schemas.microsoft.com/office/powerpoint/2010/main" val="58884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2</a:t>
            </a:fld>
            <a:endParaRPr lang="en-US"/>
          </a:p>
        </p:txBody>
      </p:sp>
    </p:spTree>
    <p:extLst>
      <p:ext uri="{BB962C8B-B14F-4D97-AF65-F5344CB8AC3E}">
        <p14:creationId xmlns:p14="http://schemas.microsoft.com/office/powerpoint/2010/main" val="93615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of the attacks are measured by the percentage</a:t>
            </a:r>
            <a:r>
              <a:rPr lang="en-US" baseline="0" dirty="0" smtClean="0"/>
              <a:t> of pairs of routers on the AS which the shortest path between them is diverted through the phantom router.   Phantom router is connected to each possible pair of routers and each case measured the number of pair of routers which were black holed</a:t>
            </a:r>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12</a:t>
            </a:fld>
            <a:endParaRPr lang="en-US"/>
          </a:p>
        </p:txBody>
      </p:sp>
    </p:spTree>
    <p:extLst>
      <p:ext uri="{BB962C8B-B14F-4D97-AF65-F5344CB8AC3E}">
        <p14:creationId xmlns:p14="http://schemas.microsoft.com/office/powerpoint/2010/main" val="2102798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protocol weakness . Same secret key is shared on all links thought-out the AS. The attack is ineffective if independent key is used on every link.</a:t>
            </a:r>
          </a:p>
          <a:p>
            <a:endParaRPr lang="en-US" baseline="0" dirty="0" smtClean="0"/>
          </a:p>
          <a:p>
            <a:r>
              <a:rPr lang="en-US" baseline="0" dirty="0" smtClean="0"/>
              <a:t>Master can complete the adjacency protocol without seeing any of the slave’s message.</a:t>
            </a:r>
          </a:p>
          <a:p>
            <a:endParaRPr lang="en-US" baseline="0" dirty="0" smtClean="0"/>
          </a:p>
          <a:p>
            <a:r>
              <a:rPr lang="en-US" baseline="0" dirty="0" smtClean="0"/>
              <a:t>Routers can employ anti source-</a:t>
            </a:r>
            <a:r>
              <a:rPr lang="en-US" baseline="0" dirty="0" err="1" smtClean="0"/>
              <a:t>Ip</a:t>
            </a:r>
            <a:r>
              <a:rPr lang="en-US" baseline="0" dirty="0" smtClean="0"/>
              <a:t> spoofing measures on OSPF packets. This will prevent the spoofed Hello and DBD messages from reaching the victim.</a:t>
            </a:r>
          </a:p>
          <a:p>
            <a:endParaRPr lang="en-US" baseline="0" dirty="0" smtClean="0"/>
          </a:p>
          <a:p>
            <a:r>
              <a:rPr lang="en-US" baseline="0" dirty="0" smtClean="0"/>
              <a:t>Master must prove to slave that it has seen at least one message from slave , in this solution slave adds some random nonce to its DBD message that needed to be echoed by master in its DBD message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13</a:t>
            </a:fld>
            <a:endParaRPr lang="en-US"/>
          </a:p>
        </p:txBody>
      </p:sp>
    </p:spTree>
    <p:extLst>
      <p:ext uri="{BB962C8B-B14F-4D97-AF65-F5344CB8AC3E}">
        <p14:creationId xmlns:p14="http://schemas.microsoft.com/office/powerpoint/2010/main" val="99424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popular interior gateway protocol,. It aim is to allow routers to constructs routing tables within</a:t>
            </a:r>
            <a:r>
              <a:rPr lang="en-US" baseline="0" dirty="0" smtClean="0"/>
              <a:t>  the autonomous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Link state routing protocol which means</a:t>
            </a:r>
            <a:r>
              <a:rPr lang="en-US" baseline="0" dirty="0" smtClean="0"/>
              <a:t> that each router </a:t>
            </a:r>
            <a:r>
              <a:rPr lang="en-US" dirty="0" smtClean="0"/>
              <a:t> advertises</a:t>
            </a:r>
            <a:r>
              <a:rPr lang="en-US" baseline="0" dirty="0" smtClean="0"/>
              <a:t> its link to neighboring routers and networks as well as costs. These advertisements are called LSA</a:t>
            </a:r>
          </a:p>
          <a:p>
            <a:endParaRPr lang="en-US" baseline="0" dirty="0" smtClean="0"/>
          </a:p>
          <a:p>
            <a:r>
              <a:rPr lang="en-US" baseline="0" dirty="0" smtClean="0"/>
              <a:t>LSA is flooded throughout AS, where each router receiving </a:t>
            </a:r>
            <a:r>
              <a:rPr lang="en-US" baseline="0" dirty="0" err="1" smtClean="0"/>
              <a:t>lsa</a:t>
            </a:r>
            <a:r>
              <a:rPr lang="en-US" baseline="0" dirty="0" smtClean="0"/>
              <a:t> resend to its neighboring routers, with the help of which router know about whole topology</a:t>
            </a:r>
          </a:p>
          <a:p>
            <a:endParaRPr lang="en-US" baseline="0" dirty="0" smtClean="0"/>
          </a:p>
          <a:p>
            <a:r>
              <a:rPr lang="en-US" baseline="0" dirty="0" smtClean="0"/>
              <a:t>In every AS , one of the router is elected as Designated router . Election are held for DR and BDR.</a:t>
            </a:r>
          </a:p>
          <a:p>
            <a:endParaRPr lang="en-US" baseline="0" dirty="0" smtClean="0"/>
          </a:p>
          <a:p>
            <a:r>
              <a:rPr lang="en-US" baseline="0" dirty="0" smtClean="0"/>
              <a:t>DBD messages contain summary of LSA’s and flags(I,M and MS)</a:t>
            </a:r>
          </a:p>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3</a:t>
            </a:fld>
            <a:endParaRPr lang="en-US"/>
          </a:p>
        </p:txBody>
      </p:sp>
    </p:spTree>
    <p:extLst>
      <p:ext uri="{BB962C8B-B14F-4D97-AF65-F5344CB8AC3E}">
        <p14:creationId xmlns:p14="http://schemas.microsoft.com/office/powerpoint/2010/main" val="261424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5</a:t>
            </a:fld>
            <a:endParaRPr lang="en-US"/>
          </a:p>
        </p:txBody>
      </p:sp>
    </p:spTree>
    <p:extLst>
      <p:ext uri="{BB962C8B-B14F-4D97-AF65-F5344CB8AC3E}">
        <p14:creationId xmlns:p14="http://schemas.microsoft.com/office/powerpoint/2010/main" val="260862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router flooded</a:t>
            </a:r>
            <a:r>
              <a:rPr lang="en-US" baseline="0" dirty="0" smtClean="0"/>
              <a:t> throughout the AS, there is no chance any malicious router can prevent the LSA reaching other router</a:t>
            </a:r>
          </a:p>
          <a:p>
            <a:r>
              <a:rPr lang="en-US" dirty="0" smtClean="0"/>
              <a:t>Once</a:t>
            </a:r>
            <a:r>
              <a:rPr lang="en-US" baseline="0" dirty="0" smtClean="0"/>
              <a:t> router receives newer instance of its own LSA which is newer than the last one, it immediately advertise the newer instance of LSA and cancels out false one.</a:t>
            </a:r>
          </a:p>
          <a:p>
            <a:r>
              <a:rPr lang="en-US" baseline="0" dirty="0" smtClean="0"/>
              <a:t>LSA contains only small part of the topology which means the information of neighboring routers . Therefore in order for an attacker to attack , it has to falsify many LSA</a:t>
            </a:r>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6</a:t>
            </a:fld>
            <a:endParaRPr lang="en-US"/>
          </a:p>
        </p:txBody>
      </p:sp>
    </p:spTree>
    <p:extLst>
      <p:ext uri="{BB962C8B-B14F-4D97-AF65-F5344CB8AC3E}">
        <p14:creationId xmlns:p14="http://schemas.microsoft.com/office/powerpoint/2010/main" val="62138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Fools a remote router by</a:t>
            </a:r>
            <a:r>
              <a:rPr lang="en-US" baseline="0" dirty="0" smtClean="0"/>
              <a:t> advertising a non-existing link in its LSA</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7</a:t>
            </a:fld>
            <a:endParaRPr lang="en-US"/>
          </a:p>
        </p:txBody>
      </p:sp>
    </p:spTree>
    <p:extLst>
      <p:ext uri="{BB962C8B-B14F-4D97-AF65-F5344CB8AC3E}">
        <p14:creationId xmlns:p14="http://schemas.microsoft.com/office/powerpoint/2010/main" val="54848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 router can successfully</a:t>
            </a:r>
            <a:r>
              <a:rPr lang="en-US" baseline="0" dirty="0" smtClean="0"/>
              <a:t> complete the adjacency set up with the neighbor without seeing the message. Then a remote attacker can fool a remote victim router and confuse the victim router into setting up a adjacency with non- existing phantom router. Attack is successful even though attacker cannot see victims messages. As phantom router is adjacent to victims router victim router sends LSA to on behalf of local network to phantom router . So a non existing link is taken in to consideration.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8</a:t>
            </a:fld>
            <a:endParaRPr lang="en-US"/>
          </a:p>
        </p:txBody>
      </p:sp>
    </p:spTree>
    <p:extLst>
      <p:ext uri="{BB962C8B-B14F-4D97-AF65-F5344CB8AC3E}">
        <p14:creationId xmlns:p14="http://schemas.microsoft.com/office/powerpoint/2010/main" val="251212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Attacker</a:t>
            </a:r>
            <a:r>
              <a:rPr lang="en-US" baseline="0" dirty="0" smtClean="0"/>
              <a:t> choose the router id greater than victim’s router id . This in turns make phantom router as a designated router. Then there is exchange of DBD messages  and attacker send arbitrary large of messages. When attacker send it last DBD message victim will not request any LSA from phantom router since it consider its database is empty.</a:t>
            </a:r>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9</a:t>
            </a:fld>
            <a:endParaRPr lang="en-US"/>
          </a:p>
        </p:txBody>
      </p:sp>
    </p:spTree>
    <p:extLst>
      <p:ext uri="{BB962C8B-B14F-4D97-AF65-F5344CB8AC3E}">
        <p14:creationId xmlns:p14="http://schemas.microsoft.com/office/powerpoint/2010/main" val="180118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Attack</a:t>
            </a:r>
            <a:r>
              <a:rPr lang="en-US" baseline="0" dirty="0" smtClean="0"/>
              <a:t> can be exploited to black hole traffic destined to a specific network. Attacker can create phantom router anywhere it wishes on the AS.</a:t>
            </a:r>
          </a:p>
          <a:p>
            <a:endParaRPr lang="en-US" baseline="0" dirty="0" smtClean="0"/>
          </a:p>
          <a:p>
            <a:r>
              <a:rPr lang="en-US" baseline="0" dirty="0" smtClean="0"/>
              <a:t>Another potential use of this attack is to place phantom router in a strategic location on the AS where there is large volume of the traffic. Same phantom router can </a:t>
            </a:r>
            <a:r>
              <a:rPr lang="en-US" baseline="0" dirty="0" err="1" smtClean="0"/>
              <a:t>cbe</a:t>
            </a:r>
            <a:r>
              <a:rPr lang="en-US" baseline="0" dirty="0" smtClean="0"/>
              <a:t> linked to distant networks on the AS</a:t>
            </a:r>
          </a:p>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10</a:t>
            </a:fld>
            <a:endParaRPr lang="en-US"/>
          </a:p>
        </p:txBody>
      </p:sp>
    </p:spTree>
    <p:extLst>
      <p:ext uri="{BB962C8B-B14F-4D97-AF65-F5344CB8AC3E}">
        <p14:creationId xmlns:p14="http://schemas.microsoft.com/office/powerpoint/2010/main" val="315592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C03A1-7C82-4348-ADD7-E48391A473B9}" type="slidenum">
              <a:rPr lang="en-US" smtClean="0"/>
              <a:t>11</a:t>
            </a:fld>
            <a:endParaRPr lang="en-US"/>
          </a:p>
        </p:txBody>
      </p:sp>
    </p:spTree>
    <p:extLst>
      <p:ext uri="{BB962C8B-B14F-4D97-AF65-F5344CB8AC3E}">
        <p14:creationId xmlns:p14="http://schemas.microsoft.com/office/powerpoint/2010/main" val="285470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74490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37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49B210-1790-4C43-B0C0-1A4EE3B9F0E8}"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12189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9B210-1790-4C43-B0C0-1A4EE3B9F0E8}"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256089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9B210-1790-4C43-B0C0-1A4EE3B9F0E8}"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34696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9B210-1790-4C43-B0C0-1A4EE3B9F0E8}"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299784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49B210-1790-4C43-B0C0-1A4EE3B9F0E8}" type="datetimeFigureOut">
              <a:rPr lang="en-US" smtClean="0"/>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62754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9B210-1790-4C43-B0C0-1A4EE3B9F0E8}"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4161358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9B210-1790-4C43-B0C0-1A4EE3B9F0E8}" type="datetimeFigureOut">
              <a:rPr lang="en-US" smtClean="0"/>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5542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9B210-1790-4C43-B0C0-1A4EE3B9F0E8}"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155649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35165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9B210-1790-4C43-B0C0-1A4EE3B9F0E8}"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2091392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9B210-1790-4C43-B0C0-1A4EE3B9F0E8}"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150676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9B210-1790-4C43-B0C0-1A4EE3B9F0E8}"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1780195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9B210-1790-4C43-B0C0-1A4EE3B9F0E8}"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43103-0882-4443-A4B5-61861506B8FA}" type="slidenum">
              <a:rPr lang="en-US" smtClean="0"/>
              <a:t>‹#›</a:t>
            </a:fld>
            <a:endParaRPr lang="en-US"/>
          </a:p>
        </p:txBody>
      </p:sp>
    </p:spTree>
    <p:extLst>
      <p:ext uri="{BB962C8B-B14F-4D97-AF65-F5344CB8AC3E}">
        <p14:creationId xmlns:p14="http://schemas.microsoft.com/office/powerpoint/2010/main" val="2360276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31B4B2-5109-4491-B647-AFBB6C3278F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3208509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1B4B2-5109-4491-B647-AFBB6C3278F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136597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1B4B2-5109-4491-B647-AFBB6C3278F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3254583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1B4B2-5109-4491-B647-AFBB6C3278FD}"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74836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1B4B2-5109-4491-B647-AFBB6C3278FD}" type="datetimeFigureOut">
              <a:rPr lang="en-US" smtClean="0"/>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7792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31B4B2-5109-4491-B647-AFBB6C3278FD}"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54867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1967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1B4B2-5109-4491-B647-AFBB6C3278FD}" type="datetimeFigureOut">
              <a:rPr lang="en-US" smtClean="0"/>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476930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1B4B2-5109-4491-B647-AFBB6C3278FD}"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555260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1B4B2-5109-4491-B647-AFBB6C3278FD}"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1371387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1B4B2-5109-4491-B647-AFBB6C3278F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567758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1B4B2-5109-4491-B647-AFBB6C3278F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E61-54DC-48FE-A799-5C4BFFB0DE26}" type="slidenum">
              <a:rPr lang="en-US" smtClean="0"/>
              <a:t>‹#›</a:t>
            </a:fld>
            <a:endParaRPr lang="en-US"/>
          </a:p>
        </p:txBody>
      </p:sp>
    </p:spTree>
    <p:extLst>
      <p:ext uri="{BB962C8B-B14F-4D97-AF65-F5344CB8AC3E}">
        <p14:creationId xmlns:p14="http://schemas.microsoft.com/office/powerpoint/2010/main" val="146909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1962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0139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69869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2484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735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05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4/14/2014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975115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9B210-1790-4C43-B0C0-1A4EE3B9F0E8}" type="datetimeFigureOut">
              <a:rPr lang="en-US" smtClean="0"/>
              <a:t>4/14/2014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43103-0882-4443-A4B5-61861506B8FA}" type="slidenum">
              <a:rPr lang="en-US" smtClean="0"/>
              <a:t>‹#›</a:t>
            </a:fld>
            <a:endParaRPr lang="en-US"/>
          </a:p>
        </p:txBody>
      </p:sp>
    </p:spTree>
    <p:extLst>
      <p:ext uri="{BB962C8B-B14F-4D97-AF65-F5344CB8AC3E}">
        <p14:creationId xmlns:p14="http://schemas.microsoft.com/office/powerpoint/2010/main" val="49199658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1B4B2-5109-4491-B647-AFBB6C3278FD}" type="datetimeFigureOut">
              <a:rPr lang="en-US" smtClean="0"/>
              <a:t>4/14/2014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FE61-54DC-48FE-A799-5C4BFFB0DE26}" type="slidenum">
              <a:rPr lang="en-US" smtClean="0"/>
              <a:t>‹#›</a:t>
            </a:fld>
            <a:endParaRPr lang="en-US"/>
          </a:p>
        </p:txBody>
      </p:sp>
    </p:spTree>
    <p:extLst>
      <p:ext uri="{BB962C8B-B14F-4D97-AF65-F5344CB8AC3E}">
        <p14:creationId xmlns:p14="http://schemas.microsoft.com/office/powerpoint/2010/main" val="170895613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www.isoc.org/isoc/conferences/ndss/1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649"/>
            <a:ext cx="7772400" cy="1470025"/>
          </a:xfrm>
        </p:spPr>
        <p:txBody>
          <a:bodyPr/>
          <a:lstStyle/>
          <a:p>
            <a:endParaRPr lang="en-US" dirty="0"/>
          </a:p>
        </p:txBody>
      </p:sp>
      <p:sp>
        <p:nvSpPr>
          <p:cNvPr id="3" name="Subtitle 2"/>
          <p:cNvSpPr>
            <a:spLocks noGrp="1"/>
          </p:cNvSpPr>
          <p:nvPr>
            <p:ph type="subTitle" idx="1"/>
          </p:nvPr>
        </p:nvSpPr>
        <p:spPr>
          <a:xfrm>
            <a:off x="1371600" y="2667000"/>
            <a:ext cx="6400800" cy="3733800"/>
          </a:xfrm>
        </p:spPr>
        <p:txBody>
          <a:bodyPr>
            <a:normAutofit/>
          </a:bodyPr>
          <a:lstStyle/>
          <a:p>
            <a:r>
              <a:rPr lang="en-US" sz="4300" b="1" dirty="0" smtClean="0"/>
              <a:t>Persistent OSPF Attacks</a:t>
            </a:r>
          </a:p>
          <a:p>
            <a:endParaRPr lang="en-US" sz="1600" dirty="0"/>
          </a:p>
          <a:p>
            <a:endParaRPr lang="en-US" sz="1600" dirty="0" smtClean="0"/>
          </a:p>
          <a:p>
            <a:endParaRPr lang="en-US" sz="2200" b="1" dirty="0" smtClean="0"/>
          </a:p>
          <a:p>
            <a:r>
              <a:rPr lang="en-US" sz="2200" b="1" dirty="0" smtClean="0"/>
              <a:t>Gabi </a:t>
            </a:r>
            <a:r>
              <a:rPr lang="en-US" sz="2200" b="1" dirty="0" err="1" smtClean="0"/>
              <a:t>Nakibly</a:t>
            </a:r>
            <a:r>
              <a:rPr lang="en-US" sz="2200" b="1" dirty="0" smtClean="0"/>
              <a:t>, Alex </a:t>
            </a:r>
            <a:r>
              <a:rPr lang="en-US" sz="2200" b="1" dirty="0" err="1" smtClean="0"/>
              <a:t>Kirshon</a:t>
            </a:r>
            <a:r>
              <a:rPr lang="en-US" sz="2200" b="1" dirty="0" smtClean="0"/>
              <a:t> and </a:t>
            </a:r>
            <a:r>
              <a:rPr lang="en-US" sz="2200" b="1" dirty="0" err="1" smtClean="0"/>
              <a:t>Dima</a:t>
            </a:r>
            <a:r>
              <a:rPr lang="en-US" sz="2200" b="1" dirty="0" smtClean="0"/>
              <a:t> </a:t>
            </a:r>
            <a:r>
              <a:rPr lang="en-US" sz="2200" b="1" dirty="0" err="1" smtClean="0"/>
              <a:t>Gonikman</a:t>
            </a:r>
            <a:r>
              <a:rPr lang="en-US" sz="2200" b="1" dirty="0" smtClean="0"/>
              <a:t>, Dan </a:t>
            </a:r>
            <a:r>
              <a:rPr lang="en-US" sz="2200" b="1" dirty="0" err="1" smtClean="0"/>
              <a:t>Boneh</a:t>
            </a:r>
            <a:endParaRPr lang="en-US" sz="2200" b="1" dirty="0" smtClean="0"/>
          </a:p>
          <a:p>
            <a:endParaRPr lang="en-US" sz="2000" dirty="0" smtClean="0"/>
          </a:p>
          <a:p>
            <a:r>
              <a:rPr lang="en-US" sz="2400" dirty="0" smtClean="0"/>
              <a:t>19th </a:t>
            </a:r>
            <a:r>
              <a:rPr lang="en-US" sz="2400" dirty="0"/>
              <a:t>Annual Network &amp; Distributed System Security Conference (</a:t>
            </a:r>
            <a:r>
              <a:rPr lang="en-US" sz="2400" dirty="0">
                <a:hlinkClick r:id="rId2"/>
              </a:rPr>
              <a:t>NDSS</a:t>
            </a:r>
            <a:r>
              <a:rPr lang="en-US" sz="2400" dirty="0"/>
              <a:t> 2012)</a:t>
            </a:r>
            <a:endParaRPr lang="en-US" sz="2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36053"/>
            <a:ext cx="4090416" cy="1347216"/>
          </a:xfrm>
          <a:prstGeom prst="rect">
            <a:avLst/>
          </a:prstGeom>
        </p:spPr>
      </p:pic>
    </p:spTree>
    <p:extLst>
      <p:ext uri="{BB962C8B-B14F-4D97-AF65-F5344CB8AC3E}">
        <p14:creationId xmlns:p14="http://schemas.microsoft.com/office/powerpoint/2010/main" val="2328239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Consequences</a:t>
            </a:r>
            <a:endParaRPr lang="en-US" sz="4000" b="1" dirty="0"/>
          </a:p>
        </p:txBody>
      </p:sp>
      <p:sp>
        <p:nvSpPr>
          <p:cNvPr id="3" name="Content Placeholder 2"/>
          <p:cNvSpPr>
            <a:spLocks noGrp="1"/>
          </p:cNvSpPr>
          <p:nvPr>
            <p:ph idx="1"/>
          </p:nvPr>
        </p:nvSpPr>
        <p:spPr/>
        <p:txBody>
          <a:bodyPr>
            <a:normAutofit/>
          </a:bodyPr>
          <a:lstStyle/>
          <a:p>
            <a:r>
              <a:rPr lang="en-US" sz="3000" dirty="0" smtClean="0"/>
              <a:t>Attack can be exploited to black hole traffic</a:t>
            </a:r>
          </a:p>
          <a:p>
            <a:endParaRPr lang="en-US" sz="3000" dirty="0"/>
          </a:p>
          <a:p>
            <a:r>
              <a:rPr lang="en-US" sz="3000" dirty="0" smtClean="0"/>
              <a:t>Black-holing most AS traffic with single phantom router</a:t>
            </a:r>
          </a:p>
          <a:p>
            <a:endParaRPr lang="en-US" sz="3000" dirty="0" smtClean="0"/>
          </a:p>
          <a:p>
            <a:endParaRPr lang="en-US" sz="3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162" y="3886200"/>
            <a:ext cx="4943676" cy="2562317"/>
          </a:xfrm>
          <a:prstGeom prst="rect">
            <a:avLst/>
          </a:prstGeom>
        </p:spPr>
      </p:pic>
    </p:spTree>
    <p:extLst>
      <p:ext uri="{BB962C8B-B14F-4D97-AF65-F5344CB8AC3E}">
        <p14:creationId xmlns:p14="http://schemas.microsoft.com/office/powerpoint/2010/main" val="221005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Real World Impact</a:t>
            </a:r>
            <a:br>
              <a:rPr lang="en-US" sz="4000" b="1" dirty="0" smtClean="0"/>
            </a:br>
            <a:r>
              <a:rPr lang="en-US" sz="4000" b="1" dirty="0" smtClean="0"/>
              <a:t/>
            </a:r>
            <a:br>
              <a:rPr lang="en-US" sz="4000" b="1" dirty="0" smtClean="0"/>
            </a:br>
            <a:r>
              <a:rPr lang="en-US" sz="4000" b="1" dirty="0" smtClean="0"/>
              <a:t>List of AS topologies used</a:t>
            </a:r>
            <a:endParaRPr lang="en-US" sz="40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72960490"/>
              </p:ext>
            </p:extLst>
          </p:nvPr>
        </p:nvGraphicFramePr>
        <p:xfrm>
          <a:off x="761998" y="1981199"/>
          <a:ext cx="7239004" cy="3429002"/>
        </p:xfrm>
        <a:graphic>
          <a:graphicData uri="http://schemas.openxmlformats.org/drawingml/2006/table">
            <a:tbl>
              <a:tblPr firstRow="1" bandRow="1">
                <a:tableStyleId>{073A0DAA-6AF3-43AB-8588-CEC1D06C72B9}</a:tableStyleId>
              </a:tblPr>
              <a:tblGrid>
                <a:gridCol w="1809751"/>
                <a:gridCol w="1809751"/>
                <a:gridCol w="1809751"/>
                <a:gridCol w="1809751"/>
              </a:tblGrid>
              <a:tr h="998705">
                <a:tc>
                  <a:txBody>
                    <a:bodyPr/>
                    <a:lstStyle/>
                    <a:p>
                      <a:r>
                        <a:rPr lang="en-US" sz="2400" dirty="0" smtClean="0"/>
                        <a:t>AS number</a:t>
                      </a:r>
                      <a:endParaRPr lang="en-US" sz="2400" dirty="0"/>
                    </a:p>
                  </a:txBody>
                  <a:tcPr/>
                </a:tc>
                <a:tc>
                  <a:txBody>
                    <a:bodyPr/>
                    <a:lstStyle/>
                    <a:p>
                      <a:r>
                        <a:rPr lang="en-US" sz="2400" dirty="0" smtClean="0"/>
                        <a:t>ISP name</a:t>
                      </a:r>
                      <a:endParaRPr lang="en-US" sz="2400" dirty="0"/>
                    </a:p>
                  </a:txBody>
                  <a:tcPr/>
                </a:tc>
                <a:tc>
                  <a:txBody>
                    <a:bodyPr/>
                    <a:lstStyle/>
                    <a:p>
                      <a:r>
                        <a:rPr lang="en-US" sz="2400" dirty="0" smtClean="0"/>
                        <a:t>Number of Routers</a:t>
                      </a:r>
                      <a:endParaRPr lang="en-US" sz="2400" dirty="0"/>
                    </a:p>
                  </a:txBody>
                  <a:tcPr/>
                </a:tc>
                <a:tc>
                  <a:txBody>
                    <a:bodyPr/>
                    <a:lstStyle/>
                    <a:p>
                      <a:endParaRPr lang="en-US" sz="2400" dirty="0"/>
                    </a:p>
                  </a:txBody>
                  <a:tcPr/>
                </a:tc>
              </a:tr>
              <a:tr h="810099">
                <a:tc>
                  <a:txBody>
                    <a:bodyPr/>
                    <a:lstStyle/>
                    <a:p>
                      <a:r>
                        <a:rPr lang="en-US" sz="2400" dirty="0" smtClean="0"/>
                        <a:t>1221</a:t>
                      </a:r>
                      <a:endParaRPr lang="en-US" sz="2400" dirty="0"/>
                    </a:p>
                  </a:txBody>
                  <a:tcPr/>
                </a:tc>
                <a:tc>
                  <a:txBody>
                    <a:bodyPr/>
                    <a:lstStyle/>
                    <a:p>
                      <a:r>
                        <a:rPr lang="en-US" sz="2400" dirty="0" smtClean="0"/>
                        <a:t>Telstra</a:t>
                      </a:r>
                      <a:endParaRPr lang="en-US" sz="2400" dirty="0"/>
                    </a:p>
                  </a:txBody>
                  <a:tcPr/>
                </a:tc>
                <a:tc>
                  <a:txBody>
                    <a:bodyPr/>
                    <a:lstStyle/>
                    <a:p>
                      <a:r>
                        <a:rPr lang="en-US" sz="2400" dirty="0" smtClean="0"/>
                        <a:t>115</a:t>
                      </a:r>
                      <a:endParaRPr lang="en-US" sz="2400" dirty="0"/>
                    </a:p>
                  </a:txBody>
                  <a:tcPr/>
                </a:tc>
                <a:tc>
                  <a:txBody>
                    <a:bodyPr/>
                    <a:lstStyle/>
                    <a:p>
                      <a:endParaRPr lang="en-US" sz="2400" dirty="0"/>
                    </a:p>
                  </a:txBody>
                  <a:tcPr/>
                </a:tc>
              </a:tr>
              <a:tr h="810099">
                <a:tc>
                  <a:txBody>
                    <a:bodyPr/>
                    <a:lstStyle/>
                    <a:p>
                      <a:r>
                        <a:rPr lang="en-US" sz="2400" dirty="0" smtClean="0"/>
                        <a:t>3967</a:t>
                      </a:r>
                      <a:endParaRPr lang="en-US" sz="2400" dirty="0"/>
                    </a:p>
                  </a:txBody>
                  <a:tcPr/>
                </a:tc>
                <a:tc>
                  <a:txBody>
                    <a:bodyPr/>
                    <a:lstStyle/>
                    <a:p>
                      <a:r>
                        <a:rPr lang="en-US" sz="2400" dirty="0" smtClean="0"/>
                        <a:t>Exodus</a:t>
                      </a:r>
                      <a:endParaRPr lang="en-US" sz="2400" dirty="0"/>
                    </a:p>
                  </a:txBody>
                  <a:tcPr/>
                </a:tc>
                <a:tc>
                  <a:txBody>
                    <a:bodyPr/>
                    <a:lstStyle/>
                    <a:p>
                      <a:r>
                        <a:rPr lang="en-US" sz="2400" dirty="0" smtClean="0"/>
                        <a:t>80</a:t>
                      </a:r>
                      <a:endParaRPr lang="en-US" sz="2400" dirty="0"/>
                    </a:p>
                  </a:txBody>
                  <a:tcPr/>
                </a:tc>
                <a:tc>
                  <a:txBody>
                    <a:bodyPr/>
                    <a:lstStyle/>
                    <a:p>
                      <a:endParaRPr lang="en-US" sz="2400" dirty="0"/>
                    </a:p>
                  </a:txBody>
                  <a:tcPr/>
                </a:tc>
              </a:tr>
              <a:tr h="810099">
                <a:tc>
                  <a:txBody>
                    <a:bodyPr/>
                    <a:lstStyle/>
                    <a:p>
                      <a:r>
                        <a:rPr lang="en-US" sz="2400" dirty="0" smtClean="0"/>
                        <a:t>6461</a:t>
                      </a:r>
                      <a:endParaRPr lang="en-US" sz="2400" dirty="0"/>
                    </a:p>
                  </a:txBody>
                  <a:tcPr/>
                </a:tc>
                <a:tc>
                  <a:txBody>
                    <a:bodyPr/>
                    <a:lstStyle/>
                    <a:p>
                      <a:r>
                        <a:rPr lang="en-US" sz="2400" dirty="0" err="1" smtClean="0"/>
                        <a:t>Abovenet</a:t>
                      </a:r>
                      <a:endParaRPr lang="en-US" sz="2400" dirty="0"/>
                    </a:p>
                  </a:txBody>
                  <a:tcPr/>
                </a:tc>
                <a:tc>
                  <a:txBody>
                    <a:bodyPr/>
                    <a:lstStyle/>
                    <a:p>
                      <a:r>
                        <a:rPr lang="en-US" sz="2400" dirty="0" smtClean="0"/>
                        <a:t>145</a:t>
                      </a:r>
                      <a:endParaRPr lang="en-US" sz="2400" dirty="0"/>
                    </a:p>
                  </a:txBody>
                  <a:tcPr/>
                </a:tc>
                <a:tc>
                  <a:txBody>
                    <a:bodyPr/>
                    <a:lstStyle/>
                    <a:p>
                      <a:endParaRPr lang="en-US" sz="2400" dirty="0" smtClean="0"/>
                    </a:p>
                  </a:txBody>
                  <a:tcPr/>
                </a:tc>
              </a:tr>
            </a:tbl>
          </a:graphicData>
        </a:graphic>
      </p:graphicFrame>
    </p:spTree>
    <p:extLst>
      <p:ext uri="{BB962C8B-B14F-4D97-AF65-F5344CB8AC3E}">
        <p14:creationId xmlns:p14="http://schemas.microsoft.com/office/powerpoint/2010/main" val="182887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black-holed</a:t>
            </a:r>
            <a:r>
              <a:rPr lang="en-US" baseline="0" dirty="0" smtClean="0"/>
              <a:t> routers pairs when multiple phantom routers are used</a:t>
            </a:r>
            <a:r>
              <a:rPr lang="en-US" dirty="0" smtClean="0"/>
              <a:t/>
            </a:r>
            <a:br>
              <a:rPr lang="en-US" dirty="0" smtClean="0"/>
            </a:br>
            <a:endParaRPr lang="en-US" dirty="0"/>
          </a:p>
        </p:txBody>
      </p:sp>
      <p:graphicFrame>
        <p:nvGraphicFramePr>
          <p:cNvPr id="59" name="Content Placeholder 58"/>
          <p:cNvGraphicFramePr>
            <a:graphicFrameLocks noGrp="1"/>
          </p:cNvGraphicFramePr>
          <p:nvPr>
            <p:ph idx="1"/>
            <p:extLst>
              <p:ext uri="{D42A27DB-BD31-4B8C-83A1-F6EECF244321}">
                <p14:modId xmlns:p14="http://schemas.microsoft.com/office/powerpoint/2010/main" val="98311478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94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Mitigation Measures</a:t>
            </a:r>
            <a:endParaRPr lang="en-US" sz="4000" b="1" dirty="0"/>
          </a:p>
        </p:txBody>
      </p:sp>
      <p:sp>
        <p:nvSpPr>
          <p:cNvPr id="3" name="Content Placeholder 2"/>
          <p:cNvSpPr>
            <a:spLocks noGrp="1"/>
          </p:cNvSpPr>
          <p:nvPr>
            <p:ph idx="1"/>
          </p:nvPr>
        </p:nvSpPr>
        <p:spPr/>
        <p:txBody>
          <a:bodyPr>
            <a:normAutofit/>
          </a:bodyPr>
          <a:lstStyle/>
          <a:p>
            <a:r>
              <a:rPr lang="en-US" sz="3000" dirty="0" smtClean="0"/>
              <a:t>Protocol Weakness</a:t>
            </a:r>
          </a:p>
          <a:p>
            <a:pPr lvl="1"/>
            <a:r>
              <a:rPr lang="en-US" sz="3000" dirty="0" smtClean="0"/>
              <a:t>Same secret key</a:t>
            </a:r>
          </a:p>
          <a:p>
            <a:pPr lvl="1"/>
            <a:r>
              <a:rPr lang="en-US" sz="3000" dirty="0" smtClean="0"/>
              <a:t>Master cannot see message content</a:t>
            </a:r>
          </a:p>
          <a:p>
            <a:pPr lvl="1"/>
            <a:endParaRPr lang="en-US" sz="3000" dirty="0" smtClean="0"/>
          </a:p>
          <a:p>
            <a:r>
              <a:rPr lang="en-US" sz="3000" dirty="0" smtClean="0"/>
              <a:t>Anti source-IP spoofing</a:t>
            </a:r>
          </a:p>
          <a:p>
            <a:endParaRPr lang="en-US" sz="3000" dirty="0"/>
          </a:p>
          <a:p>
            <a:r>
              <a:rPr lang="en-US" sz="3000" dirty="0" smtClean="0"/>
              <a:t>Master must prove to slave that it has seen at least one message from slave</a:t>
            </a:r>
          </a:p>
          <a:p>
            <a:endParaRPr lang="en-US" sz="3000" dirty="0"/>
          </a:p>
          <a:p>
            <a:pPr lvl="1"/>
            <a:endParaRPr lang="en-US" sz="3000" dirty="0" smtClean="0"/>
          </a:p>
          <a:p>
            <a:pPr lvl="1"/>
            <a:endParaRPr lang="en-US" sz="3000" dirty="0" smtClean="0"/>
          </a:p>
          <a:p>
            <a:pPr lvl="1"/>
            <a:endParaRPr lang="en-US" dirty="0"/>
          </a:p>
          <a:p>
            <a:pPr lvl="1"/>
            <a:endParaRPr lang="en-US" dirty="0" smtClean="0"/>
          </a:p>
          <a:p>
            <a:pPr lvl="1"/>
            <a:endParaRPr lang="en-US" dirty="0"/>
          </a:p>
          <a:p>
            <a:pPr marL="342900" lvl="1" indent="0">
              <a:buNone/>
            </a:pPr>
            <a:endParaRPr lang="en-US" dirty="0" smtClean="0"/>
          </a:p>
          <a:p>
            <a:pPr lvl="1"/>
            <a:endParaRPr lang="en-US" dirty="0"/>
          </a:p>
        </p:txBody>
      </p:sp>
    </p:spTree>
    <p:extLst>
      <p:ext uri="{BB962C8B-B14F-4D97-AF65-F5344CB8AC3E}">
        <p14:creationId xmlns:p14="http://schemas.microsoft.com/office/powerpoint/2010/main" val="3061186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2600"/>
            <a:ext cx="7886700" cy="1325563"/>
          </a:xfrm>
        </p:spPr>
        <p:txBody>
          <a:bodyPr>
            <a:noAutofit/>
          </a:bodyPr>
          <a:lstStyle/>
          <a:p>
            <a:pPr algn="ctr"/>
            <a:r>
              <a:rPr lang="en-US" sz="8000" b="1" dirty="0" smtClean="0"/>
              <a:t/>
            </a:r>
            <a:br>
              <a:rPr lang="en-US" sz="8000" b="1" dirty="0" smtClean="0"/>
            </a:br>
            <a:r>
              <a:rPr lang="en-US" sz="8000" b="1" dirty="0"/>
              <a:t/>
            </a:r>
            <a:br>
              <a:rPr lang="en-US" sz="8000" b="1" dirty="0"/>
            </a:br>
            <a:r>
              <a:rPr lang="en-US" sz="8000" b="1" dirty="0" smtClean="0"/>
              <a:t>THANK</a:t>
            </a:r>
            <a:br>
              <a:rPr lang="en-US" sz="8000" b="1" dirty="0" smtClean="0"/>
            </a:br>
            <a:r>
              <a:rPr lang="en-US" sz="8000" b="1" dirty="0" smtClean="0"/>
              <a:t>YOU</a:t>
            </a:r>
            <a:r>
              <a:rPr lang="en-US" sz="4000" b="1" dirty="0" smtClean="0"/>
              <a:t/>
            </a:r>
            <a:br>
              <a:rPr lang="en-US" sz="4000" b="1" dirty="0" smtClean="0"/>
            </a:br>
            <a:r>
              <a:rPr lang="en-US" sz="4000" b="1" dirty="0" smtClean="0"/>
              <a:t>AND</a:t>
            </a:r>
            <a:r>
              <a:rPr lang="en-US" sz="8000" b="1" dirty="0" smtClean="0"/>
              <a:t/>
            </a:r>
            <a:br>
              <a:rPr lang="en-US" sz="8000" b="1" dirty="0" smtClean="0"/>
            </a:br>
            <a:r>
              <a:rPr lang="en-US" sz="8000" b="1" dirty="0" smtClean="0"/>
              <a:t>ANY</a:t>
            </a:r>
            <a:br>
              <a:rPr lang="en-US" sz="8000" b="1" dirty="0" smtClean="0"/>
            </a:br>
            <a:r>
              <a:rPr lang="en-US" sz="8000" b="1" dirty="0" smtClean="0"/>
              <a:t>Questions?</a:t>
            </a:r>
            <a:endParaRPr lang="en-US" sz="8000" b="1" dirty="0"/>
          </a:p>
        </p:txBody>
      </p:sp>
      <p:sp>
        <p:nvSpPr>
          <p:cNvPr id="3" name="Content Placeholder 2"/>
          <p:cNvSpPr>
            <a:spLocks noGrp="1"/>
          </p:cNvSpPr>
          <p:nvPr>
            <p:ph idx="1"/>
          </p:nvPr>
        </p:nvSpPr>
        <p:spPr>
          <a:xfrm flipH="1">
            <a:off x="457200" y="304801"/>
            <a:ext cx="171450" cy="1447800"/>
          </a:xfrm>
        </p:spPr>
        <p:txBody>
          <a:bodyPr>
            <a:normAutofit/>
          </a:bodyPr>
          <a:lstStyle/>
          <a:p>
            <a:pPr marL="0" indent="0">
              <a:buNone/>
            </a:pPr>
            <a:r>
              <a:rPr lang="en-US" sz="6000" dirty="0" smtClean="0"/>
              <a:t>       </a:t>
            </a:r>
          </a:p>
          <a:p>
            <a:pPr marL="0" indent="0">
              <a:buNone/>
            </a:pPr>
            <a:endParaRPr lang="en-US" sz="6000" dirty="0"/>
          </a:p>
          <a:p>
            <a:pPr marL="0" indent="0">
              <a:buNone/>
            </a:pPr>
            <a:endParaRPr lang="en-US" sz="6000" dirty="0" smtClean="0"/>
          </a:p>
          <a:p>
            <a:pPr marL="0" indent="0">
              <a:buNone/>
            </a:pPr>
            <a:endParaRPr lang="en-US" sz="6000" dirty="0"/>
          </a:p>
          <a:p>
            <a:pPr marL="0" indent="0">
              <a:buNone/>
            </a:pPr>
            <a:endParaRPr lang="en-US" sz="6000" dirty="0" smtClean="0"/>
          </a:p>
          <a:p>
            <a:pPr marL="0" indent="0">
              <a:buNone/>
            </a:pPr>
            <a:endParaRPr lang="en-US" sz="6000" dirty="0"/>
          </a:p>
        </p:txBody>
      </p:sp>
    </p:spTree>
    <p:extLst>
      <p:ext uri="{BB962C8B-B14F-4D97-AF65-F5344CB8AC3E}">
        <p14:creationId xmlns:p14="http://schemas.microsoft.com/office/powerpoint/2010/main" val="363443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a:t>
            </a:r>
            <a:endParaRPr lang="en-US" sz="4000" b="1" dirty="0"/>
          </a:p>
        </p:txBody>
      </p:sp>
      <p:sp>
        <p:nvSpPr>
          <p:cNvPr id="3" name="Content Placeholder 2"/>
          <p:cNvSpPr>
            <a:spLocks noGrp="1"/>
          </p:cNvSpPr>
          <p:nvPr>
            <p:ph idx="1"/>
          </p:nvPr>
        </p:nvSpPr>
        <p:spPr/>
        <p:txBody>
          <a:bodyPr>
            <a:normAutofit fontScale="92500" lnSpcReduction="20000"/>
          </a:bodyPr>
          <a:lstStyle/>
          <a:p>
            <a:endParaRPr lang="en-US" sz="3000" dirty="0" smtClean="0"/>
          </a:p>
          <a:p>
            <a:r>
              <a:rPr lang="en-US" sz="3000" dirty="0" smtClean="0"/>
              <a:t>Introduction (OSPF v2)</a:t>
            </a:r>
          </a:p>
          <a:p>
            <a:endParaRPr lang="en-US" sz="3000" dirty="0" smtClean="0"/>
          </a:p>
          <a:p>
            <a:r>
              <a:rPr lang="en-US" sz="3000" dirty="0" smtClean="0"/>
              <a:t>OSPF Security Strengths</a:t>
            </a:r>
          </a:p>
          <a:p>
            <a:endParaRPr lang="en-US" sz="3000" dirty="0" smtClean="0"/>
          </a:p>
          <a:p>
            <a:r>
              <a:rPr lang="en-US" sz="3000" dirty="0" smtClean="0"/>
              <a:t>Attack</a:t>
            </a:r>
          </a:p>
          <a:p>
            <a:endParaRPr lang="en-US" sz="3000" dirty="0" smtClean="0"/>
          </a:p>
          <a:p>
            <a:r>
              <a:rPr lang="en-US" sz="3000" dirty="0" smtClean="0"/>
              <a:t>Impact and Analysis</a:t>
            </a:r>
          </a:p>
          <a:p>
            <a:endParaRPr lang="en-US" sz="3000" dirty="0" smtClean="0"/>
          </a:p>
          <a:p>
            <a:r>
              <a:rPr lang="en-US" sz="3000" smtClean="0"/>
              <a:t>Mitigation </a:t>
            </a:r>
            <a:r>
              <a:rPr lang="en-US" sz="3000" smtClean="0"/>
              <a:t>Measures</a:t>
            </a:r>
            <a:endParaRPr lang="en-US" sz="3000" dirty="0" smtClean="0"/>
          </a:p>
          <a:p>
            <a:pPr marL="0" indent="0">
              <a:buNone/>
            </a:pPr>
            <a:endParaRPr lang="en-US" sz="3000" dirty="0" smtClean="0"/>
          </a:p>
        </p:txBody>
      </p:sp>
    </p:spTree>
    <p:extLst>
      <p:ext uri="{BB962C8B-B14F-4D97-AF65-F5344CB8AC3E}">
        <p14:creationId xmlns:p14="http://schemas.microsoft.com/office/powerpoint/2010/main" val="4511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Introduction (OSPF v2)</a:t>
            </a:r>
            <a:endParaRPr lang="en-US" sz="4000" b="1" dirty="0"/>
          </a:p>
        </p:txBody>
      </p:sp>
      <p:sp>
        <p:nvSpPr>
          <p:cNvPr id="3" name="Content Placeholder 2"/>
          <p:cNvSpPr>
            <a:spLocks noGrp="1"/>
          </p:cNvSpPr>
          <p:nvPr>
            <p:ph idx="1"/>
          </p:nvPr>
        </p:nvSpPr>
        <p:spPr/>
        <p:txBody>
          <a:bodyPr>
            <a:normAutofit fontScale="92500" lnSpcReduction="10000"/>
          </a:bodyPr>
          <a:lstStyle/>
          <a:p>
            <a:r>
              <a:rPr lang="en-US" sz="3000" dirty="0" smtClean="0"/>
              <a:t>Most used protocol in Autonomous System</a:t>
            </a:r>
          </a:p>
          <a:p>
            <a:endParaRPr lang="en-US" sz="3000" dirty="0" smtClean="0"/>
          </a:p>
          <a:p>
            <a:r>
              <a:rPr lang="en-US" sz="3000" dirty="0" smtClean="0"/>
              <a:t>Link State Routing Protocol</a:t>
            </a:r>
          </a:p>
          <a:p>
            <a:endParaRPr lang="en-US" sz="3000" dirty="0" smtClean="0"/>
          </a:p>
          <a:p>
            <a:r>
              <a:rPr lang="en-US" sz="3000" dirty="0" smtClean="0"/>
              <a:t>LSA is flooded throughout the AS</a:t>
            </a:r>
          </a:p>
          <a:p>
            <a:endParaRPr lang="en-US" sz="3000" dirty="0" smtClean="0"/>
          </a:p>
          <a:p>
            <a:r>
              <a:rPr lang="en-US" sz="3000" dirty="0" smtClean="0"/>
              <a:t>Designated Router</a:t>
            </a:r>
          </a:p>
          <a:p>
            <a:endParaRPr lang="en-US" sz="3000" dirty="0" smtClean="0"/>
          </a:p>
          <a:p>
            <a:r>
              <a:rPr lang="en-US" sz="3000" dirty="0" smtClean="0"/>
              <a:t>Database Description (DBD) Messages</a:t>
            </a:r>
          </a:p>
          <a:p>
            <a:endParaRPr lang="en-US" sz="3000" dirty="0"/>
          </a:p>
          <a:p>
            <a:pPr marL="0" indent="0">
              <a:buNone/>
            </a:pPr>
            <a:endParaRPr lang="en-US" sz="3000" dirty="0" smtClean="0"/>
          </a:p>
          <a:p>
            <a:endParaRPr lang="en-US" sz="3000" dirty="0" smtClean="0"/>
          </a:p>
          <a:p>
            <a:endParaRPr lang="en-US" sz="3000" dirty="0" smtClean="0"/>
          </a:p>
          <a:p>
            <a:endParaRPr lang="en-US" sz="3000" dirty="0" smtClean="0"/>
          </a:p>
          <a:p>
            <a:endParaRPr lang="en-US" sz="3000" dirty="0" smtClean="0"/>
          </a:p>
          <a:p>
            <a:endParaRPr lang="en-US" sz="3000" dirty="0"/>
          </a:p>
        </p:txBody>
      </p:sp>
    </p:spTree>
    <p:extLst>
      <p:ext uri="{BB962C8B-B14F-4D97-AF65-F5344CB8AC3E}">
        <p14:creationId xmlns:p14="http://schemas.microsoft.com/office/powerpoint/2010/main" val="385373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Routing</a:t>
            </a:r>
            <a:r>
              <a:rPr lang="en-US" dirty="0" smtClean="0"/>
              <a:t> </a:t>
            </a:r>
            <a:r>
              <a:rPr lang="en-US" sz="4000" b="1" dirty="0" smtClean="0"/>
              <a:t>table</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522" y="1919844"/>
            <a:ext cx="6573167" cy="3414712"/>
          </a:xfrm>
        </p:spPr>
      </p:pic>
      <p:sp>
        <p:nvSpPr>
          <p:cNvPr id="5" name="Rectangle 4"/>
          <p:cNvSpPr/>
          <p:nvPr/>
        </p:nvSpPr>
        <p:spPr>
          <a:xfrm>
            <a:off x="1188522" y="5120244"/>
            <a:ext cx="6573167" cy="214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9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Adjacency set up</a:t>
            </a:r>
            <a:endParaRPr lang="en-US" sz="4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011" y="1363199"/>
            <a:ext cx="914286" cy="5276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634" y="1438247"/>
            <a:ext cx="1019048" cy="53809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305" y="2162366"/>
            <a:ext cx="4267798" cy="38105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234" y="2543419"/>
            <a:ext cx="4267797" cy="43821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0262" y="3113555"/>
            <a:ext cx="4296375" cy="29531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4652" y="3475989"/>
            <a:ext cx="4286848" cy="40010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9016" y="3934432"/>
            <a:ext cx="4296375" cy="381053"/>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6262" y="4988017"/>
            <a:ext cx="4295238" cy="44761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1275" y="4401656"/>
            <a:ext cx="4285714" cy="638095"/>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1275" y="5565312"/>
            <a:ext cx="4257143" cy="409524"/>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11399" y="6021997"/>
            <a:ext cx="4295238" cy="504762"/>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0897" y="2235587"/>
            <a:ext cx="2553056" cy="724001"/>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83808" y="3189384"/>
            <a:ext cx="2648320" cy="743054"/>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83808" y="3876095"/>
            <a:ext cx="2457793" cy="1676634"/>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74855" y="5623288"/>
            <a:ext cx="2572109" cy="905001"/>
          </a:xfrm>
          <a:prstGeom prst="rect">
            <a:avLst/>
          </a:prstGeom>
        </p:spPr>
      </p:pic>
    </p:spTree>
    <p:extLst>
      <p:ext uri="{BB962C8B-B14F-4D97-AF65-F5344CB8AC3E}">
        <p14:creationId xmlns:p14="http://schemas.microsoft.com/office/powerpoint/2010/main" val="24280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Security Strengths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000" dirty="0" smtClean="0"/>
              <a:t>Per Link Authentication</a:t>
            </a:r>
          </a:p>
          <a:p>
            <a:endParaRPr lang="en-US" sz="3000" dirty="0" smtClean="0"/>
          </a:p>
          <a:p>
            <a:r>
              <a:rPr lang="en-US" sz="3000" dirty="0" smtClean="0"/>
              <a:t>Flooding</a:t>
            </a:r>
          </a:p>
          <a:p>
            <a:endParaRPr lang="en-US" sz="3000" dirty="0" smtClean="0"/>
          </a:p>
          <a:p>
            <a:r>
              <a:rPr lang="en-US" sz="3000" dirty="0" smtClean="0"/>
              <a:t>Fight Back</a:t>
            </a:r>
          </a:p>
          <a:p>
            <a:endParaRPr lang="en-US" sz="3000" dirty="0" smtClean="0"/>
          </a:p>
          <a:p>
            <a:r>
              <a:rPr lang="en-US" sz="3000" dirty="0" smtClean="0"/>
              <a:t>LSA Content</a:t>
            </a:r>
          </a:p>
          <a:p>
            <a:endParaRPr lang="en-US" sz="3000" dirty="0"/>
          </a:p>
        </p:txBody>
      </p:sp>
    </p:spTree>
    <p:extLst>
      <p:ext uri="{BB962C8B-B14F-4D97-AF65-F5344CB8AC3E}">
        <p14:creationId xmlns:p14="http://schemas.microsoft.com/office/powerpoint/2010/main" val="311399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Remote False Adjacency Attack</a:t>
            </a:r>
            <a:endParaRPr lang="en-US" sz="4000" b="1" dirty="0"/>
          </a:p>
        </p:txBody>
      </p:sp>
      <p:sp>
        <p:nvSpPr>
          <p:cNvPr id="3" name="Content Placeholder 2"/>
          <p:cNvSpPr>
            <a:spLocks noGrp="1"/>
          </p:cNvSpPr>
          <p:nvPr>
            <p:ph idx="1"/>
          </p:nvPr>
        </p:nvSpPr>
        <p:spPr/>
        <p:txBody>
          <a:bodyPr>
            <a:normAutofit fontScale="85000" lnSpcReduction="20000"/>
          </a:bodyPr>
          <a:lstStyle/>
          <a:p>
            <a:r>
              <a:rPr lang="en-US" sz="3200" dirty="0" smtClean="0"/>
              <a:t>To fool a remote router </a:t>
            </a:r>
            <a:endParaRPr lang="en-US" sz="3200" dirty="0"/>
          </a:p>
          <a:p>
            <a:endParaRPr lang="en-US" sz="3200" dirty="0" smtClean="0"/>
          </a:p>
          <a:p>
            <a:r>
              <a:rPr lang="en-US" sz="3200" dirty="0" smtClean="0"/>
              <a:t>Persistent control over routing table</a:t>
            </a:r>
          </a:p>
          <a:p>
            <a:endParaRPr lang="en-US" sz="3200" dirty="0" smtClean="0"/>
          </a:p>
          <a:p>
            <a:endParaRPr lang="en-US" sz="3200" dirty="0" smtClean="0"/>
          </a:p>
          <a:p>
            <a:r>
              <a:rPr lang="en-US" sz="3200" dirty="0" smtClean="0"/>
              <a:t>Denial of Service               	           </a:t>
            </a:r>
          </a:p>
          <a:p>
            <a:pPr marL="0" indent="0">
              <a:buNone/>
            </a:pPr>
            <a:r>
              <a:rPr lang="en-US" sz="3200" dirty="0" smtClean="0"/>
              <a:t>	</a:t>
            </a:r>
            <a:r>
              <a:rPr lang="en-US" sz="2200" dirty="0" smtClean="0"/>
              <a:t>-Link overload</a:t>
            </a:r>
          </a:p>
          <a:p>
            <a:pPr marL="0" indent="0">
              <a:buNone/>
            </a:pPr>
            <a:r>
              <a:rPr lang="en-US" sz="2200" dirty="0" smtClean="0"/>
              <a:t>	-Routing loops                </a:t>
            </a:r>
          </a:p>
          <a:p>
            <a:pPr marL="0" indent="0">
              <a:buNone/>
            </a:pPr>
            <a:r>
              <a:rPr lang="en-US" sz="2200" dirty="0" smtClean="0"/>
              <a:t>	-Delivery Failure						</a:t>
            </a:r>
          </a:p>
          <a:p>
            <a:pPr marL="0" indent="0">
              <a:buNone/>
            </a:pPr>
            <a:r>
              <a:rPr lang="en-US" sz="3200" dirty="0" smtClean="0"/>
              <a:t>       </a:t>
            </a:r>
          </a:p>
          <a:p>
            <a:r>
              <a:rPr lang="en-US" sz="3200" dirty="0" smtClean="0"/>
              <a:t>Eavesdropping</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057411"/>
            <a:ext cx="2857500" cy="1943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900" y="4032022"/>
            <a:ext cx="2076450" cy="2200275"/>
          </a:xfrm>
          <a:prstGeom prst="rect">
            <a:avLst/>
          </a:prstGeom>
        </p:spPr>
      </p:pic>
    </p:spTree>
    <p:extLst>
      <p:ext uri="{BB962C8B-B14F-4D97-AF65-F5344CB8AC3E}">
        <p14:creationId xmlns:p14="http://schemas.microsoft.com/office/powerpoint/2010/main" val="325267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Mechanism</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905000"/>
            <a:ext cx="2971429" cy="357142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492880"/>
            <a:ext cx="2342857" cy="29904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789" y="931974"/>
            <a:ext cx="1038095" cy="166666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30" y="1898073"/>
            <a:ext cx="2456795" cy="700568"/>
          </a:xfrm>
          <a:prstGeom prst="rect">
            <a:avLst/>
          </a:prstGeom>
        </p:spPr>
      </p:pic>
    </p:spTree>
    <p:extLst>
      <p:ext uri="{BB962C8B-B14F-4D97-AF65-F5344CB8AC3E}">
        <p14:creationId xmlns:p14="http://schemas.microsoft.com/office/powerpoint/2010/main" val="279223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400976"/>
            <a:ext cx="628650" cy="1325563"/>
          </a:xfrm>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1524" y="457200"/>
            <a:ext cx="4180952" cy="5943600"/>
          </a:xfrm>
        </p:spPr>
      </p:pic>
    </p:spTree>
    <p:extLst>
      <p:ext uri="{BB962C8B-B14F-4D97-AF65-F5344CB8AC3E}">
        <p14:creationId xmlns:p14="http://schemas.microsoft.com/office/powerpoint/2010/main" val="2894569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TotalTime>
  <Words>771</Words>
  <Application>Microsoft Office PowerPoint</Application>
  <PresentationFormat>On-screen Show (4:3)</PresentationFormat>
  <Paragraphs>134</Paragraphs>
  <Slides>14</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Calibri Light</vt:lpstr>
      <vt:lpstr>Office Theme</vt:lpstr>
      <vt:lpstr>Custom Design</vt:lpstr>
      <vt:lpstr>1_Custom Design</vt:lpstr>
      <vt:lpstr>PowerPoint Presentation</vt:lpstr>
      <vt:lpstr>Outline</vt:lpstr>
      <vt:lpstr>Introduction (OSPF v2)</vt:lpstr>
      <vt:lpstr>Routing table</vt:lpstr>
      <vt:lpstr>Adjacency set up</vt:lpstr>
      <vt:lpstr>Security Strengths </vt:lpstr>
      <vt:lpstr>Remote False Adjacency Attack</vt:lpstr>
      <vt:lpstr>Mechanism</vt:lpstr>
      <vt:lpstr>  </vt:lpstr>
      <vt:lpstr>Consequences</vt:lpstr>
      <vt:lpstr>Real World Impact  List of AS topologies used</vt:lpstr>
      <vt:lpstr>Percentage of black-holed routers pairs when multiple phantom routers are used </vt:lpstr>
      <vt:lpstr>Mitigation Measures</vt:lpstr>
      <vt:lpstr>  THANK YOU AND 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vidhur22</dc:creator>
  <cp:lastModifiedBy>vidhur22</cp:lastModifiedBy>
  <cp:revision>48</cp:revision>
  <dcterms:created xsi:type="dcterms:W3CDTF">2006-08-16T00:00:00Z</dcterms:created>
  <dcterms:modified xsi:type="dcterms:W3CDTF">2014-04-14T14:23:15Z</dcterms:modified>
</cp:coreProperties>
</file>