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2265" autoAdjust="0"/>
  </p:normalViewPr>
  <p:slideViewPr>
    <p:cSldViewPr snapToGrid="0" snapToObjects="1">
      <p:cViewPr varScale="1">
        <p:scale>
          <a:sx n="123" d="100"/>
          <a:sy n="12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BB400-9A9A-9444-AB99-59E4797F1C5E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8B729-4F6B-B44A-8450-DCC27E67B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Goal: To</a:t>
            </a:r>
            <a:r>
              <a:rPr lang="en-US" baseline="0" dirty="0" smtClean="0"/>
              <a:t> enable user-driven access control. This allows user’s natural UI interactions in context of app to govern the access control of user owned resources.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B729-4F6B-B44A-8450-DCC27E67BA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32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B729-4F6B-B44A-8450-DCC27E67BA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3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1035"/>
            <a:ext cx="7342188" cy="221696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600" dirty="0" smtClean="0"/>
              <a:t>USER DRIVEN ACCESS CONTROL:</a:t>
            </a:r>
            <a:br>
              <a:rPr lang="en-US" sz="3600" dirty="0" smtClean="0"/>
            </a:br>
            <a:r>
              <a:rPr lang="en-US" sz="2700" dirty="0" smtClean="0"/>
              <a:t>RETHINKING </a:t>
            </a:r>
            <a:r>
              <a:rPr lang="en-US" sz="2700" dirty="0"/>
              <a:t>PERMISSION GRANTING IN </a:t>
            </a:r>
            <a:r>
              <a:rPr lang="en-US" sz="2700" dirty="0" smtClean="0"/>
              <a:t>MODERN OPERATING </a:t>
            </a:r>
            <a:r>
              <a:rPr lang="en-US" sz="2700" dirty="0"/>
              <a:t>SYSTEM</a:t>
            </a:r>
            <a:br>
              <a:rPr lang="en-US" sz="27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3824940"/>
            <a:ext cx="9144001" cy="2711985"/>
          </a:xfrm>
        </p:spPr>
        <p:txBody>
          <a:bodyPr>
            <a:normAutofit fontScale="25000" lnSpcReduction="20000"/>
          </a:bodyPr>
          <a:lstStyle/>
          <a:p>
            <a:endParaRPr lang="en-US" sz="7200" dirty="0" smtClean="0"/>
          </a:p>
          <a:p>
            <a:r>
              <a:rPr lang="en-US" sz="9600" dirty="0" smtClean="0"/>
              <a:t>Presentation by: Manik Challana</a:t>
            </a:r>
          </a:p>
          <a:p>
            <a:endParaRPr lang="en-US" sz="9600" dirty="0"/>
          </a:p>
          <a:p>
            <a:endParaRPr lang="en-US" sz="8000" dirty="0" smtClean="0"/>
          </a:p>
          <a:p>
            <a:endParaRPr lang="en-US" sz="8000" dirty="0"/>
          </a:p>
          <a:p>
            <a:endParaRPr lang="en-US" sz="8000" dirty="0"/>
          </a:p>
          <a:p>
            <a:r>
              <a:rPr lang="en-US" sz="7200" dirty="0"/>
              <a:t>Presented at : IEEE Symposium on Security and Privicy,2012.(Best Practical Paper)</a:t>
            </a:r>
            <a:endParaRPr lang="en-US" sz="7200" dirty="0" smtClean="0"/>
          </a:p>
          <a:p>
            <a:endParaRPr lang="en-US" sz="3300" dirty="0"/>
          </a:p>
          <a:p>
            <a:endParaRPr lang="en-US" sz="3300" dirty="0" smtClean="0"/>
          </a:p>
          <a:p>
            <a:endParaRPr lang="en-US" sz="3300" dirty="0"/>
          </a:p>
          <a:p>
            <a:endParaRPr lang="en-US" sz="3300" dirty="0" smtClean="0"/>
          </a:p>
          <a:p>
            <a:r>
              <a:rPr lang="en-US" sz="1800" dirty="0" smtClean="0"/>
              <a:t>         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155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Its is Important to ensure that:</a:t>
            </a:r>
          </a:p>
          <a:p>
            <a:pPr>
              <a:buAutoNum type="arabicPeriod"/>
            </a:pPr>
            <a:r>
              <a:rPr lang="en-US" sz="2000" dirty="0" smtClean="0"/>
              <a:t>The input event on ACG come from user.</a:t>
            </a:r>
          </a:p>
          <a:p>
            <a:pPr>
              <a:buAutoNum type="arabicPeriod"/>
            </a:pPr>
            <a:r>
              <a:rPr lang="en-US" sz="2000" dirty="0"/>
              <a:t> </a:t>
            </a:r>
            <a:r>
              <a:rPr lang="en-US" sz="2000" dirty="0" smtClean="0"/>
              <a:t>That Kernel grants permission to correct application.</a:t>
            </a:r>
          </a:p>
          <a:p>
            <a:pPr>
              <a:buAutoNum type="arabicPeriod"/>
            </a:pPr>
            <a:endParaRPr lang="en-US" sz="2000" dirty="0" smtClean="0"/>
          </a:p>
          <a:p>
            <a:pPr>
              <a:buFont typeface="Wingdings" charset="2"/>
              <a:buChar char=""/>
            </a:pPr>
            <a:r>
              <a:rPr lang="en-US" dirty="0"/>
              <a:t> </a:t>
            </a:r>
            <a:r>
              <a:rPr lang="en-US" dirty="0" smtClean="0"/>
              <a:t>Problem with Embedded applications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A malicious ad in </a:t>
            </a:r>
            <a:r>
              <a:rPr lang="en-US" sz="2000" dirty="0" err="1" smtClean="0"/>
              <a:t>publisher.com</a:t>
            </a:r>
            <a:r>
              <a:rPr lang="en-US" sz="2000" dirty="0" smtClean="0"/>
              <a:t> might embed ACG for geo location access. Such app might mimics UI of </a:t>
            </a:r>
            <a:r>
              <a:rPr lang="en-US" sz="2000" dirty="0" err="1" smtClean="0"/>
              <a:t>publisher.com</a:t>
            </a:r>
            <a:r>
              <a:rPr lang="en-US" sz="2000" dirty="0" smtClean="0"/>
              <a:t> and trick user into thinking that ACG will grant access to </a:t>
            </a:r>
            <a:r>
              <a:rPr lang="en-US" sz="2000" dirty="0" err="1" smtClean="0"/>
              <a:t>publisher.com</a:t>
            </a:r>
            <a:r>
              <a:rPr lang="en-US" sz="2000" dirty="0" smtClean="0"/>
              <a:t> 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43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Only top lever application can embed ACG by default and embedded application can only embed ACG using </a:t>
            </a:r>
            <a:r>
              <a:rPr lang="en-US" dirty="0" err="1" smtClean="0"/>
              <a:t>PermissionToEmbed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"/>
            </a:pPr>
            <a:endParaRPr lang="en-US" dirty="0"/>
          </a:p>
        </p:txBody>
      </p:sp>
      <p:pic>
        <p:nvPicPr>
          <p:cNvPr id="5" name="Picture 4" descr="p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087" y="3412176"/>
            <a:ext cx="7121863" cy="279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78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Types of access durations </a:t>
            </a:r>
          </a:p>
          <a:p>
            <a:pPr marL="0" indent="0">
              <a:buNone/>
            </a:pPr>
            <a:r>
              <a:rPr lang="en-US" sz="2000" dirty="0" smtClean="0"/>
              <a:t>1.One-time : Such as taking a picture</a:t>
            </a:r>
          </a:p>
          <a:p>
            <a:pPr marL="0" indent="0">
              <a:buNone/>
            </a:pPr>
            <a:r>
              <a:rPr lang="en-US" sz="2000" dirty="0" smtClean="0"/>
              <a:t>2. Session : Such as recording a video.</a:t>
            </a:r>
          </a:p>
          <a:p>
            <a:pPr marL="0" indent="0">
              <a:buNone/>
            </a:pPr>
            <a:r>
              <a:rPr lang="en-US" sz="2000" dirty="0" smtClean="0"/>
              <a:t>3. Schedule : Such as sending a monthly SMS reminder for    paying rent.</a:t>
            </a:r>
          </a:p>
          <a:p>
            <a:pPr marL="0" indent="0">
              <a:buNone/>
            </a:pPr>
            <a:r>
              <a:rPr lang="en-US" sz="2000" dirty="0" smtClean="0"/>
              <a:t>4. Permanent : Such as permanent to various resources for Apple’s digital assistant </a:t>
            </a:r>
            <a:r>
              <a:rPr lang="en-US" sz="2000" dirty="0" err="1" smtClean="0"/>
              <a:t>Siri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02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ACG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Allows single user action to initiate multiple user owned resources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A user might want to take a picture and tag it at same time then Composition ACG (C-ACG) is used.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Composition RM serves as UI proxy for RM’s of composed resources.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The C-ACG is designed such that its least privileged with no access to composition resources.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 via Input Sequenc</a:t>
            </a:r>
            <a:r>
              <a:rPr lang="en-US" dirty="0"/>
              <a:t>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"/>
            </a:pPr>
            <a:r>
              <a:rPr lang="en-US" dirty="0" smtClean="0"/>
              <a:t>Instead of interacting with ACGs some users prefer input method.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Sequence ownership</a:t>
            </a:r>
          </a:p>
          <a:p>
            <a:pPr marL="0" indent="0" algn="just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It by default resides with top-level application. It can grant application to receive permission granting sequence with </a:t>
            </a:r>
            <a:r>
              <a:rPr lang="en-US" sz="2000" i="1" dirty="0" smtClean="0"/>
              <a:t>PermissionToReceiveSequence </a:t>
            </a:r>
            <a:r>
              <a:rPr lang="en-US" sz="2000" dirty="0" smtClean="0"/>
              <a:t>permission. 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Sequence Conflicts</a:t>
            </a:r>
          </a:p>
          <a:p>
            <a:pPr>
              <a:buAutoNum type="arabicPeriod"/>
            </a:pPr>
            <a:r>
              <a:rPr lang="en-US" sz="2000" dirty="0" smtClean="0"/>
              <a:t>Two RM’s may attempt to define same global sequence</a:t>
            </a:r>
          </a:p>
          <a:p>
            <a:pPr>
              <a:buAutoNum type="arabicPeriod"/>
            </a:pPr>
            <a:r>
              <a:rPr lang="en-US" sz="2000" dirty="0" smtClean="0"/>
              <a:t>Application may assign global sequence to their own application specific functionality.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588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User Driven access control eliminates most of the vulnerabilities, 82% for chrome and 96% for Firefox.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A survey of android top apps show that user driven access control offers least privilege access to user owned resources for 95% of apps.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Vulnerabilities removes by user driven access control which were dominant category</a:t>
            </a:r>
          </a:p>
        </p:txBody>
      </p:sp>
    </p:spTree>
    <p:extLst>
      <p:ext uri="{BB962C8B-B14F-4D97-AF65-F5344CB8AC3E}">
        <p14:creationId xmlns:p14="http://schemas.microsoft.com/office/powerpoint/2010/main" val="26024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Android Apps</a:t>
            </a:r>
            <a:endParaRPr lang="en-US" dirty="0"/>
          </a:p>
        </p:txBody>
      </p:sp>
      <p:pic>
        <p:nvPicPr>
          <p:cNvPr id="8" name="Content Placeholder 7" descr="p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303" b="-27303"/>
          <a:stretch>
            <a:fillRect/>
          </a:stretch>
        </p:blipFill>
        <p:spPr>
          <a:xfrm>
            <a:off x="360363" y="375188"/>
            <a:ext cx="7827962" cy="6118447"/>
          </a:xfrm>
        </p:spPr>
      </p:pic>
    </p:spTree>
    <p:extLst>
      <p:ext uri="{BB962C8B-B14F-4D97-AF65-F5344CB8AC3E}">
        <p14:creationId xmlns:p14="http://schemas.microsoft.com/office/powerpoint/2010/main" val="3078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2800" b="1" dirty="0" smtClean="0"/>
              <a:t>Merits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The System presented is very effective in providing user more grip over the device.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Since it has better insights in user activities helps eliminates many vulnerabilities.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The prototype presented is easy to implement and requires less tedious effort.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3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sz="2800" b="1" dirty="0" smtClean="0"/>
              <a:t>Demerits</a:t>
            </a:r>
          </a:p>
          <a:p>
            <a:pPr>
              <a:buFont typeface="Wingdings" charset="2"/>
              <a:buChar char=""/>
            </a:pPr>
            <a:r>
              <a:rPr lang="en-US" b="1" i="1" dirty="0"/>
              <a:t> </a:t>
            </a:r>
            <a:r>
              <a:rPr lang="en-US" dirty="0" smtClean="0"/>
              <a:t>Its easier to launch social engineering attack on such system.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An Application can take advantage of permanent access.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8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</a:t>
            </a:r>
            <a:r>
              <a:rPr lang="en-US" sz="4400" b="1" dirty="0" smtClean="0"/>
              <a:t>Questions</a:t>
            </a:r>
          </a:p>
          <a:p>
            <a:pPr marL="0" indent="0">
              <a:buNone/>
            </a:pPr>
            <a:r>
              <a:rPr lang="en-US" sz="4400" b="1" dirty="0"/>
              <a:t> </a:t>
            </a:r>
            <a:r>
              <a:rPr lang="en-US" sz="4400" b="1" dirty="0" smtClean="0"/>
              <a:t>                   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80982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779463" y="-2"/>
            <a:ext cx="5838648" cy="1143001"/>
          </a:xfrm>
        </p:spPr>
        <p:txBody>
          <a:bodyPr/>
          <a:lstStyle/>
          <a:p>
            <a:r>
              <a:rPr lang="en-US" sz="8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“Every Program and every privilege user of the system should operate using least amount of privileges necessary to compute the job”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-- Jerome Saltzer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4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"/>
            </a:pPr>
            <a:r>
              <a:rPr lang="en-US" dirty="0" smtClean="0"/>
              <a:t>Problem : Allowing user to grant access in a non-disruptive manner.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Principal of Least Privilege: Allowing only the privileges that are needed.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Approach : To built permission granting in context of application.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Goal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4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-169334"/>
            <a:ext cx="7583488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Flaws in Permission Granting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35200"/>
            <a:ext cx="7232650" cy="4291013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"/>
            </a:pPr>
            <a:r>
              <a:rPr lang="en-US" sz="2000" dirty="0" smtClean="0"/>
              <a:t>Globalizing Resources: Traditional desktops exposes user resources by globalizing them.</a:t>
            </a:r>
          </a:p>
          <a:p>
            <a:pPr>
              <a:buFont typeface="Wingdings" charset="2"/>
              <a:buChar char=""/>
            </a:pPr>
            <a:r>
              <a:rPr lang="en-US" sz="2000" dirty="0" smtClean="0"/>
              <a:t>Manifests: Install time manifests are security hazard.</a:t>
            </a:r>
          </a:p>
          <a:p>
            <a:pPr>
              <a:buFont typeface="Wingdings" charset="2"/>
              <a:buChar char=""/>
            </a:pPr>
            <a:r>
              <a:rPr lang="en-US" sz="2000" dirty="0" smtClean="0"/>
              <a:t>Prompts: Teaches user to ignore them in time. So, unhelpful.</a:t>
            </a:r>
          </a:p>
          <a:p>
            <a:pPr>
              <a:buFont typeface="Wingdings" charset="2"/>
              <a:buChar char=""/>
            </a:pPr>
            <a:r>
              <a:rPr lang="en-US" sz="2000" dirty="0" smtClean="0"/>
              <a:t>No Access: Certain system and application do no support access to certain user owned resources.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6195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What is an ACG</a:t>
            </a:r>
            <a:r>
              <a:rPr lang="en-US" dirty="0" smtClean="0">
                <a:latin typeface="Arial Black"/>
                <a:cs typeface="Arial Black"/>
              </a:rPr>
              <a:t>?</a:t>
            </a:r>
            <a:endParaRPr lang="en-US" dirty="0" smtClean="0">
              <a:cs typeface="Arial Black"/>
            </a:endParaRPr>
          </a:p>
          <a:p>
            <a:pPr marL="0" indent="0">
              <a:buNone/>
            </a:pPr>
            <a:r>
              <a:rPr lang="en-US" dirty="0">
                <a:cs typeface="Arial Black"/>
              </a:rPr>
              <a:t> </a:t>
            </a:r>
            <a:r>
              <a:rPr lang="en-US" dirty="0" smtClean="0">
                <a:cs typeface="Arial Black"/>
              </a:rPr>
              <a:t> </a:t>
            </a:r>
            <a:r>
              <a:rPr lang="en-US" sz="2000" dirty="0" smtClean="0">
                <a:cs typeface="Arial Black"/>
              </a:rPr>
              <a:t> Permission Granting User interface elements to capture user’s intent.</a:t>
            </a:r>
          </a:p>
          <a:p>
            <a:pPr marL="0" indent="0">
              <a:buNone/>
            </a:pPr>
            <a:endParaRPr lang="en-US" sz="2000" dirty="0" smtClean="0">
              <a:cs typeface="Arial Black"/>
            </a:endParaRPr>
          </a:p>
          <a:p>
            <a:pPr marL="0" indent="0">
              <a:buNone/>
            </a:pPr>
            <a:r>
              <a:rPr lang="en-US" dirty="0" smtClean="0">
                <a:cs typeface="Arial Black"/>
              </a:rPr>
              <a:t>     </a:t>
            </a:r>
          </a:p>
        </p:txBody>
      </p:sp>
      <p:pic>
        <p:nvPicPr>
          <p:cNvPr id="5" name="Picture 4" descr="p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849" y="3496137"/>
            <a:ext cx="6479631" cy="239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"/>
            </a:pPr>
            <a:r>
              <a:rPr lang="en-US" dirty="0" smtClean="0"/>
              <a:t>Same Origin policy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000" dirty="0" smtClean="0"/>
              <a:t>Applications are isolated based on some principal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definition.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4" name="Picture 3" descr="p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008" y="3454787"/>
            <a:ext cx="6436160" cy="264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7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Application </a:t>
            </a:r>
            <a:r>
              <a:rPr lang="en-US" dirty="0"/>
              <a:t>Embedding</a:t>
            </a:r>
          </a:p>
          <a:p>
            <a:pPr marL="0" indent="0">
              <a:buNone/>
            </a:pPr>
            <a:r>
              <a:rPr lang="en-US" dirty="0"/>
              <a:t>       Some application </a:t>
            </a:r>
            <a:r>
              <a:rPr lang="en-US" dirty="0" smtClean="0"/>
              <a:t>may Embed </a:t>
            </a:r>
            <a:r>
              <a:rPr lang="en-US" dirty="0"/>
              <a:t>one or more applications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Wingdings" charset="2"/>
              <a:buChar char=""/>
            </a:pPr>
            <a:r>
              <a:rPr lang="en-US" dirty="0"/>
              <a:t>Role of </a:t>
            </a:r>
            <a:r>
              <a:rPr lang="en-US" dirty="0" smtClean="0"/>
              <a:t>Kernel</a:t>
            </a:r>
          </a:p>
          <a:p>
            <a:pPr>
              <a:buFont typeface="Wingdings" charset="2"/>
              <a:buChar char=""/>
            </a:pPr>
            <a:endParaRPr lang="en-US" dirty="0"/>
          </a:p>
          <a:p>
            <a:pPr>
              <a:buFont typeface="Wingdings" charset="2"/>
              <a:buChar char=""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p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74" y="3982762"/>
            <a:ext cx="7091551" cy="287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"/>
            </a:pPr>
            <a:r>
              <a:rPr lang="en-US" dirty="0" smtClean="0"/>
              <a:t>It is a privileged application that mediates access to all user owned physical devices of particular resource type and maintain respective access control state.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It exposes to app: -</a:t>
            </a:r>
          </a:p>
          <a:p>
            <a:pPr marL="0" indent="0">
              <a:buNone/>
            </a:pPr>
            <a:r>
              <a:rPr lang="en-US" dirty="0" smtClean="0"/>
              <a:t>  1. ACGs</a:t>
            </a:r>
          </a:p>
          <a:p>
            <a:pPr marL="0" indent="0">
              <a:buNone/>
            </a:pPr>
            <a:r>
              <a:rPr lang="en-US" dirty="0" smtClean="0"/>
              <a:t>  2. Device access APIs.</a:t>
            </a:r>
          </a:p>
        </p:txBody>
      </p:sp>
    </p:spTree>
    <p:extLst>
      <p:ext uri="{BB962C8B-B14F-4D97-AF65-F5344CB8AC3E}">
        <p14:creationId xmlns:p14="http://schemas.microsoft.com/office/powerpoint/2010/main" val="407790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ACG Display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"/>
            </a:pPr>
            <a:r>
              <a:rPr lang="en-US" dirty="0"/>
              <a:t> </a:t>
            </a:r>
            <a:r>
              <a:rPr lang="en-US" dirty="0" smtClean="0"/>
              <a:t>Display Isolation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2000" dirty="0" smtClean="0"/>
              <a:t>Application embedding an ACG shouldn’t be able to set ACG’s pixels.</a:t>
            </a:r>
            <a:endParaRPr lang="en-US" dirty="0" smtClean="0"/>
          </a:p>
          <a:p>
            <a:pPr>
              <a:buFont typeface="Wingdings" charset="2"/>
              <a:buChar char=""/>
            </a:pPr>
            <a:r>
              <a:rPr lang="en-US" dirty="0" smtClean="0"/>
              <a:t>Complete Visibility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An malicious application might overlay the labels to reverse the meaning of an ACG’s copy/paste. Z ordering is used to determine which window is at top of display.</a:t>
            </a:r>
          </a:p>
          <a:p>
            <a:pPr>
              <a:buFont typeface="Wingdings" charset="2"/>
              <a:buChar char=""/>
            </a:pPr>
            <a:r>
              <a:rPr lang="en-US" dirty="0" smtClean="0"/>
              <a:t>Sufficient display duration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2000" dirty="0" smtClean="0"/>
              <a:t>Time based clicking attacks can be implemented if this is not taken into measures.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2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483</TotalTime>
  <Words>739</Words>
  <Application>Microsoft Office PowerPoint</Application>
  <PresentationFormat>On-screen Show (4:3)</PresentationFormat>
  <Paragraphs>101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Summer</vt:lpstr>
      <vt:lpstr>        USER DRIVEN ACCESS CONTROL: RETHINKING PERMISSION GRANTING IN MODERN OPERATING SYSTEM  </vt:lpstr>
      <vt:lpstr>.</vt:lpstr>
      <vt:lpstr>Abstract</vt:lpstr>
      <vt:lpstr> Flaws in Permission Granting</vt:lpstr>
      <vt:lpstr>Introduction</vt:lpstr>
      <vt:lpstr>System Model</vt:lpstr>
      <vt:lpstr>System Model</vt:lpstr>
      <vt:lpstr>Resource Manager</vt:lpstr>
      <vt:lpstr>ACG Display Integrity</vt:lpstr>
      <vt:lpstr>Authentic User Input</vt:lpstr>
      <vt:lpstr>Authentic User Input</vt:lpstr>
      <vt:lpstr>Access Semantics</vt:lpstr>
      <vt:lpstr>ACG Composition</vt:lpstr>
      <vt:lpstr>Permission via Input Sequence</vt:lpstr>
      <vt:lpstr>Design Evaluation</vt:lpstr>
      <vt:lpstr>Analysis of Android Apps</vt:lpstr>
      <vt:lpstr>Conclusion</vt:lpstr>
      <vt:lpstr>Conclusion</vt:lpstr>
      <vt:lpstr>.</vt:lpstr>
    </vt:vector>
  </TitlesOfParts>
  <Company>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DRIVEN ACCESS CONTROL: RETHINKING PERMISSION GRANTING IN MODERN OPERATING SYSTEM</dc:title>
  <dc:creator>Manik Challana</dc:creator>
  <cp:lastModifiedBy>Cliff Zou</cp:lastModifiedBy>
  <cp:revision>34</cp:revision>
  <dcterms:created xsi:type="dcterms:W3CDTF">2014-04-17T02:04:18Z</dcterms:created>
  <dcterms:modified xsi:type="dcterms:W3CDTF">2014-04-25T18:09:07Z</dcterms:modified>
</cp:coreProperties>
</file>