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15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71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3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635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3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0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9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6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3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2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HEY,YOU,GET OFF MY CLOUD: EXPLORING INFORMATION LEAKAGE IN THIRD-PARTY COMPUTE CLOUDS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err="1" smtClean="0"/>
              <a:t>Ristenpart</a:t>
            </a:r>
            <a:r>
              <a:rPr lang="en-US" dirty="0" err="1"/>
              <a:t>,</a:t>
            </a: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Tromer</a:t>
            </a:r>
            <a:r>
              <a:rPr lang="en-US" dirty="0" smtClean="0"/>
              <a:t>, </a:t>
            </a:r>
            <a:r>
              <a:rPr lang="en-US" dirty="0" err="1" smtClean="0"/>
              <a:t>Horav</a:t>
            </a:r>
            <a:r>
              <a:rPr lang="en-US" dirty="0" smtClean="0"/>
              <a:t> </a:t>
            </a:r>
            <a:r>
              <a:rPr lang="en-US" dirty="0" err="1" smtClean="0"/>
              <a:t>Shahcham</a:t>
            </a:r>
            <a:r>
              <a:rPr lang="en-US" dirty="0" smtClean="0"/>
              <a:t> and Stefan Savage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co-residence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Achieving placement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Co-resident checks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Network based co-resident checks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Instances likely co-resident if</a:t>
            </a:r>
          </a:p>
          <a:p>
            <a:r>
              <a:rPr lang="en-US" dirty="0" smtClean="0"/>
              <a:t>             (1) matching Dom0 IP address,</a:t>
            </a:r>
          </a:p>
          <a:p>
            <a:r>
              <a:rPr lang="en-US" dirty="0" smtClean="0"/>
              <a:t>             (2) small packet round-trip time, or</a:t>
            </a:r>
          </a:p>
          <a:p>
            <a:r>
              <a:rPr lang="en-US" dirty="0" smtClean="0"/>
              <a:t>             (3) numerically close internal IP address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Veracity of the co-residence checks and Obfuscating co-residence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0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placement in ec2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Towards understanding placement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Placement Locality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17" y="2916290"/>
            <a:ext cx="4140906" cy="31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Brute-forcing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Strategy - Run numerous instances and see how many targets one can achieve co-residence with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Working of the strategy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Analysis</a:t>
            </a:r>
          </a:p>
          <a:p>
            <a:r>
              <a:rPr lang="en-US" dirty="0" smtClean="0"/>
              <a:t> Number of probe instances – 1785</a:t>
            </a:r>
          </a:p>
          <a:p>
            <a:r>
              <a:rPr lang="en-US" dirty="0" smtClean="0"/>
              <a:t> Number of unique Dom0 IPs – 78</a:t>
            </a:r>
          </a:p>
          <a:p>
            <a:r>
              <a:rPr lang="en-US" dirty="0" smtClean="0"/>
              <a:t> Number of co-residents – 141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Attack achieved 8.4% coverage of target set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Abusing placement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Attacker launches instances relatively soon after launch of target victim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Engagement in instance flooding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Dynamic nature of cloud computing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Experimental Reports</a:t>
            </a:r>
          </a:p>
          <a:p>
            <a:r>
              <a:rPr lang="en-US" dirty="0" smtClean="0"/>
              <a:t> </a:t>
            </a:r>
          </a:p>
        </p:txBody>
      </p:sp>
      <p:pic>
        <p:nvPicPr>
          <p:cNvPr id="5" name="Picture 4" descr="time of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38" y="4093083"/>
            <a:ext cx="46958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increased time 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Window of opportunity an attacker has for launching instances is quite large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Result for the experiment measuring the effects of increasing time lag between victim     launch and probe launch</a:t>
            </a:r>
            <a:endParaRPr lang="en-US" dirty="0"/>
          </a:p>
        </p:txBody>
      </p:sp>
      <p:pic>
        <p:nvPicPr>
          <p:cNvPr id="4" name="Picture 3" descr="time 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3600450"/>
            <a:ext cx="92773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</a:t>
            </a:r>
            <a:r>
              <a:rPr lang="en-US" dirty="0" err="1" smtClean="0"/>
              <a:t>vm</a:t>
            </a:r>
            <a:r>
              <a:rPr lang="en-US" dirty="0" smtClean="0"/>
              <a:t> information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Ability of malicious instances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Usage of time-shared caches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Stealing cryptographic keys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Other channels and denial of service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cache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Measuring the utilization of CPU caches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Estimation of current load of machine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Load Measurement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Prime+Trigger+Probe</a:t>
            </a:r>
            <a:r>
              <a:rPr lang="en-US" dirty="0" smtClean="0"/>
              <a:t> technique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load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Contiguous buffer B of b bytes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 – Cache line size in bytes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To generate each load sample</a:t>
            </a:r>
          </a:p>
          <a:p>
            <a:r>
              <a:rPr lang="en-US" dirty="0"/>
              <a:t> </a:t>
            </a:r>
            <a:r>
              <a:rPr lang="en-US" dirty="0" smtClean="0"/>
              <a:t>          Prime – Read B at s-byte offset</a:t>
            </a:r>
          </a:p>
          <a:p>
            <a:r>
              <a:rPr lang="en-US" dirty="0"/>
              <a:t> </a:t>
            </a:r>
            <a:r>
              <a:rPr lang="en-US" dirty="0" smtClean="0"/>
              <a:t>          Trigger – Busy-loop until the CPU’s cycle counter jumps by a larger value</a:t>
            </a:r>
          </a:p>
          <a:p>
            <a:r>
              <a:rPr lang="en-US" dirty="0"/>
              <a:t> </a:t>
            </a:r>
            <a:r>
              <a:rPr lang="en-US" dirty="0" smtClean="0"/>
              <a:t>          Probe – Measure time it takes to again read B  </a:t>
            </a:r>
          </a:p>
        </p:txBody>
      </p:sp>
    </p:spTree>
    <p:extLst>
      <p:ext uri="{BB962C8B-B14F-4D97-AF65-F5344CB8AC3E}">
        <p14:creationId xmlns:p14="http://schemas.microsoft.com/office/powerpoint/2010/main" val="4010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based covert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Significant when communication is forbidden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Simplest cache-covert channel attack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Creation of the effective cross-VM covert channel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Partitioning of the cache set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Use of differential coding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Protocol has three parameters – a, b and 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‘a’ &gt; attacked cache level, ‘b’ &lt; attacked cache level and ‘d’ is cache line size times a power of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Allocate a contiguous buffer B of b bytes</a:t>
            </a:r>
          </a:p>
          <a:p>
            <a:r>
              <a:rPr lang="en-US" dirty="0" smtClean="0"/>
              <a:t>2. Sleep briefly</a:t>
            </a:r>
          </a:p>
          <a:p>
            <a:r>
              <a:rPr lang="en-US" dirty="0" smtClean="0"/>
              <a:t>3. Prime – Read all of B</a:t>
            </a:r>
          </a:p>
          <a:p>
            <a:r>
              <a:rPr lang="en-US" dirty="0" smtClean="0"/>
              <a:t>4. Trigger – Busy-loop until CPU’s cycle counter jumps by a larger value</a:t>
            </a:r>
          </a:p>
          <a:p>
            <a:r>
              <a:rPr lang="en-US" dirty="0" smtClean="0"/>
              <a:t>5. Probe – Decide ‘0’ if difference is positive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Receiver takes average of multiple samples for making his decision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Microsoft’s Azure</a:t>
            </a:r>
            <a:r>
              <a:rPr lang="en-US" dirty="0"/>
              <a:t> </a:t>
            </a:r>
            <a:r>
              <a:rPr lang="en-US" dirty="0" smtClean="0"/>
              <a:t>and Amazon’s EC2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Usage of Virtualization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088005"/>
            <a:ext cx="80772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Load-based co-residence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Testing co-residence without using network-based techniques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Case when the condition holds true  - Publicly-accessible service on target and                  Adversary has a priori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Example – Running a webserver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4069033"/>
            <a:ext cx="92202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traffic rates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Load measurement for estimating number of visitors to a co-resident web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Report on initial experimentation with estimation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Four separate runs of 1000 cache load measurements in which we sent</a:t>
            </a:r>
          </a:p>
          <a:p>
            <a:r>
              <a:rPr lang="en-US" dirty="0" smtClean="0"/>
              <a:t>(1) sent no HTTP requests (2) sent at a rate of 50/minute (3) 100/min (4) 200/min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46" y="4053078"/>
            <a:ext cx="43148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Keystroke timing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Measure time between keystrokes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Network taps with co-residence and local measurements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Spike in load on an otherwise idle machine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Experimental setup – Opteron CPUs, </a:t>
            </a:r>
            <a:r>
              <a:rPr lang="en-US" dirty="0" err="1" smtClean="0"/>
              <a:t>Xen</a:t>
            </a:r>
            <a:r>
              <a:rPr lang="en-US" dirty="0" smtClean="0"/>
              <a:t> Hypervisor</a:t>
            </a:r>
            <a:r>
              <a:rPr lang="en-US" dirty="0"/>
              <a:t> </a:t>
            </a:r>
            <a:r>
              <a:rPr lang="en-US" dirty="0" smtClean="0"/>
              <a:t>and Linux kernels(similar to EC2)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Prime+Trigger+Probe</a:t>
            </a:r>
            <a:r>
              <a:rPr lang="en-US" dirty="0" smtClean="0"/>
              <a:t> load measurement technique to detect spikes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Cache sets accessed to filter out false positives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Implemented on the machine with variants exploiting L1 or L2 cache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Condition for EC2- VMs should time-share a core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2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Inhibiting side-channel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Preventing side-channel vulnerabilities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Use of blinding attacks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Drawbacks of countermeasures</a:t>
            </a:r>
          </a:p>
          <a:p>
            <a:pPr marL="0" indent="0">
              <a:buNone/>
            </a:pPr>
            <a:r>
              <a:rPr lang="en-US" dirty="0" smtClean="0"/>
              <a:t>      1. Impractical</a:t>
            </a:r>
          </a:p>
          <a:p>
            <a:pPr marL="0" indent="0">
              <a:buNone/>
            </a:pPr>
            <a:r>
              <a:rPr lang="en-US" dirty="0" smtClean="0"/>
              <a:t>      2. Confident that all possible-side channels have been disabled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Security against cross-VM attacks - Resort to avoiding co-residence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Mitigating the risks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Obfuscate the internal structure of their services and placement policy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Employing blinding techniques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Customers need to demand for strong privacy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40" y="1866439"/>
            <a:ext cx="5070030" cy="3802523"/>
          </a:xfrm>
        </p:spPr>
      </p:pic>
    </p:spTree>
    <p:extLst>
      <p:ext uri="{BB962C8B-B14F-4D97-AF65-F5344CB8AC3E}">
        <p14:creationId xmlns:p14="http://schemas.microsoft.com/office/powerpoint/2010/main" val="8999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cross-VM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Issues on cloud with 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Transparent sharing of physical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Multi-tenancy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Source of cross-VM attacks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Steps for attacks-Placement and Extraction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Attacks in multi-process environments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2416493"/>
            <a:ext cx="2133599" cy="11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EC2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Services for guest Operating Systems – </a:t>
            </a:r>
            <a:r>
              <a:rPr lang="en-US" dirty="0" err="1" smtClean="0"/>
              <a:t>Linux,FreeBSD,OpenSolaris</a:t>
            </a:r>
            <a:r>
              <a:rPr lang="en-US" dirty="0" smtClean="0"/>
              <a:t> and Windows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Xen</a:t>
            </a:r>
            <a:r>
              <a:rPr lang="en-US" dirty="0" smtClean="0"/>
              <a:t> Hypervisor and Domain0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An Instance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Choose </a:t>
            </a:r>
            <a:r>
              <a:rPr lang="en-US" dirty="0" err="1" smtClean="0"/>
              <a:t>region,availability</a:t>
            </a:r>
            <a:r>
              <a:rPr lang="en-US" dirty="0" smtClean="0"/>
              <a:t> zone and instance-type related to hardware requirements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Hardware – 5 types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32 bit – ‘m1.small’ and ‘c1.medium’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64 bit – ‘m1.large’ ,’m1.xlarge’ and ‘c1.xlarge’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Connectivity to each instance 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80" y="2127309"/>
            <a:ext cx="5852160" cy="43185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9720263" cy="1498600"/>
          </a:xfrm>
        </p:spPr>
        <p:txBody>
          <a:bodyPr/>
          <a:lstStyle/>
          <a:p>
            <a:r>
              <a:rPr lang="en-US" dirty="0" smtClean="0"/>
              <a:t>                       EC2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probing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Study done for understanding VM placement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Utilization of </a:t>
            </a:r>
            <a:r>
              <a:rPr lang="en-US" dirty="0" err="1" smtClean="0"/>
              <a:t>nmap,hping,wget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Nmap</a:t>
            </a:r>
            <a:r>
              <a:rPr lang="en-US" dirty="0" smtClean="0"/>
              <a:t> – useful for TCP connect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Hping</a:t>
            </a:r>
            <a:r>
              <a:rPr lang="en-US" dirty="0" smtClean="0"/>
              <a:t> – useful for TCP SYN </a:t>
            </a:r>
            <a:r>
              <a:rPr lang="en-US" dirty="0" err="1" smtClean="0"/>
              <a:t>traceroutes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Wget</a:t>
            </a:r>
            <a:r>
              <a:rPr lang="en-US" dirty="0" smtClean="0"/>
              <a:t> – useful for retrieving web pages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Targeted Ports – 80 and 443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Two types of probes – External and Internal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cartography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Mapping </a:t>
            </a:r>
            <a:r>
              <a:rPr lang="en-US" dirty="0" smtClean="0"/>
              <a:t>the EC2 service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DNS </a:t>
            </a:r>
            <a:r>
              <a:rPr lang="en-US" dirty="0" smtClean="0"/>
              <a:t>of EC2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mtClean="0"/>
              <a:t> Two </a:t>
            </a:r>
            <a:r>
              <a:rPr lang="en-US" dirty="0" smtClean="0"/>
              <a:t>data sets</a:t>
            </a:r>
          </a:p>
          <a:p>
            <a:r>
              <a:rPr lang="en-US" dirty="0" smtClean="0"/>
              <a:t> 1. Enumerating public EC2-based web servers</a:t>
            </a:r>
          </a:p>
          <a:p>
            <a:r>
              <a:rPr lang="en-US" dirty="0" smtClean="0"/>
              <a:t> 2. Launching a number of EC2 instances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39" y="1469575"/>
            <a:ext cx="5512510" cy="41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Surveying public servers on ec2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IP address prefixes – a /16, /17, /18, /19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Instance placement parameters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r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168016"/>
            <a:ext cx="8005572" cy="35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cloud cartography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Providers Reasons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Hide the infrastructure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Local IP addresses static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Difficult Administration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Translating victim’s IP address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30" y="2185201"/>
            <a:ext cx="6222046" cy="28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HEY,YOU,GET OFF MY CLOUD</Template>
  <TotalTime>141</TotalTime>
  <Words>938</Words>
  <Application>Microsoft Office PowerPoint</Application>
  <PresentationFormat>Widescreen</PresentationFormat>
  <Paragraphs>155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Courier New</vt:lpstr>
      <vt:lpstr>Tw Cen MT</vt:lpstr>
      <vt:lpstr>Tw Cen MT Condensed</vt:lpstr>
      <vt:lpstr>Wingdings</vt:lpstr>
      <vt:lpstr>Wingdings 3</vt:lpstr>
      <vt:lpstr>Integral</vt:lpstr>
      <vt:lpstr>HEY,YOU,GET OFF MY CLOUD: EXPLORING INFORMATION LEAKAGE IN THIRD-PARTY COMPUTE CLOUDS</vt:lpstr>
      <vt:lpstr>Third-party cloud computing</vt:lpstr>
      <vt:lpstr>Threats and cross-VM attacks</vt:lpstr>
      <vt:lpstr>EC2 Service</vt:lpstr>
      <vt:lpstr>                       EC2 architecture</vt:lpstr>
      <vt:lpstr>Network probing</vt:lpstr>
      <vt:lpstr>Cloud cartography</vt:lpstr>
      <vt:lpstr>Surveying public servers on ec2</vt:lpstr>
      <vt:lpstr>Preventing cloud cartography</vt:lpstr>
      <vt:lpstr>Determining co-residence</vt:lpstr>
      <vt:lpstr>Exploiting placement in ec2</vt:lpstr>
      <vt:lpstr>Brute-forcing placement</vt:lpstr>
      <vt:lpstr>Abusing placement locality</vt:lpstr>
      <vt:lpstr>Effect of increased time lag</vt:lpstr>
      <vt:lpstr>Cross-vm information leakage</vt:lpstr>
      <vt:lpstr>Measuring cache usage</vt:lpstr>
      <vt:lpstr>Process of load measurement</vt:lpstr>
      <vt:lpstr>Cache based covert channel</vt:lpstr>
      <vt:lpstr>Defining the difference</vt:lpstr>
      <vt:lpstr>Load-based co-residence detection</vt:lpstr>
      <vt:lpstr>Estimating traffic rates</vt:lpstr>
      <vt:lpstr>Keystroke timing attack</vt:lpstr>
      <vt:lpstr>Inhibiting side-channel attacks</vt:lpstr>
      <vt:lpstr>conclusion</vt:lpstr>
      <vt:lpstr>Questions 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HEY,YOU,GET OFF MY CLOUD: EXPLORING INFORMATION LEAKAGE IN THIRD-PARTY COMPUTE CLOUDS</dc:title>
  <dc:creator>Karthik Balasubramanian</dc:creator>
  <cp:lastModifiedBy>Karthik Balasubramanian</cp:lastModifiedBy>
  <cp:revision>16</cp:revision>
  <dcterms:created xsi:type="dcterms:W3CDTF">2014-03-31T01:14:14Z</dcterms:created>
  <dcterms:modified xsi:type="dcterms:W3CDTF">2014-03-31T19:44:24Z</dcterms:modified>
</cp:coreProperties>
</file>