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22"/>
  </p:notesMasterIdLst>
  <p:handoutMasterIdLst>
    <p:handoutMasterId r:id="rId23"/>
  </p:handoutMasterIdLst>
  <p:sldIdLst>
    <p:sldId id="457" r:id="rId2"/>
    <p:sldId id="508" r:id="rId3"/>
    <p:sldId id="512" r:id="rId4"/>
    <p:sldId id="514" r:id="rId5"/>
    <p:sldId id="516" r:id="rId6"/>
    <p:sldId id="517" r:id="rId7"/>
    <p:sldId id="526" r:id="rId8"/>
    <p:sldId id="518" r:id="rId9"/>
    <p:sldId id="513" r:id="rId10"/>
    <p:sldId id="515" r:id="rId11"/>
    <p:sldId id="520" r:id="rId12"/>
    <p:sldId id="521" r:id="rId13"/>
    <p:sldId id="522" r:id="rId14"/>
    <p:sldId id="524" r:id="rId15"/>
    <p:sldId id="525" r:id="rId16"/>
    <p:sldId id="510" r:id="rId17"/>
    <p:sldId id="509" r:id="rId18"/>
    <p:sldId id="511" r:id="rId19"/>
    <p:sldId id="523" r:id="rId20"/>
    <p:sldId id="527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FF"/>
    <a:srgbClr val="5F5F5F"/>
    <a:srgbClr val="FFFFFF"/>
    <a:srgbClr val="CC3300"/>
    <a:srgbClr val="008080"/>
    <a:srgbClr val="80008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43" autoAdjust="0"/>
    <p:restoredTop sz="72667" autoAdjust="0"/>
  </p:normalViewPr>
  <p:slideViewPr>
    <p:cSldViewPr>
      <p:cViewPr varScale="1">
        <p:scale>
          <a:sx n="56" d="100"/>
          <a:sy n="56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4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1" hangingPunct="1">
              <a:defRPr sz="1200"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1" hangingPunct="1">
              <a:defRPr sz="1200">
                <a:latin typeface="Times New Roman" pitchFamily="16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1" hangingPunct="1">
              <a:defRPr sz="1200"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4838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1" hangingPunct="1">
              <a:defRPr sz="1200"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>
                <a:latin typeface="Times New Roman" pitchFamily="16" charset="0"/>
              </a:defRPr>
            </a:lvl1pPr>
          </a:lstStyle>
          <a:p>
            <a:fld id="{82E6AC72-7D2F-4CF6-809F-F44A2B5674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B9A85-A36B-4337-AD5F-1D962DB64E5F}" type="slidenum">
              <a:rPr lang="en-US"/>
              <a:pPr/>
              <a:t>1</a:t>
            </a:fld>
            <a:endParaRPr lang="en-US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004" tIns="45502" rIns="91004" bIns="4550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6AC72-7D2F-4CF6-809F-F44A2B56749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rgbClr val="CC9F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51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52" name="Rectangle 4"/>
          <p:cNvSpPr>
            <a:spLocks noChangeArrowheads="1"/>
          </p:cNvSpPr>
          <p:nvPr/>
        </p:nvSpPr>
        <p:spPr bwMode="auto">
          <a:xfrm>
            <a:off x="573088" y="3582988"/>
            <a:ext cx="576262" cy="64135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53" name="Rectangle 5"/>
          <p:cNvSpPr>
            <a:spLocks noChangeArrowheads="1"/>
          </p:cNvSpPr>
          <p:nvPr/>
        </p:nvSpPr>
        <p:spPr bwMode="auto">
          <a:xfrm>
            <a:off x="1716088" y="1690688"/>
            <a:ext cx="574675" cy="6429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54" name="Rectangle 6"/>
          <p:cNvSpPr>
            <a:spLocks noChangeArrowheads="1"/>
          </p:cNvSpPr>
          <p:nvPr/>
        </p:nvSpPr>
        <p:spPr bwMode="auto">
          <a:xfrm>
            <a:off x="2281238" y="1066800"/>
            <a:ext cx="585787" cy="6350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55" name="Rectangle 7"/>
          <p:cNvSpPr>
            <a:spLocks noChangeArrowheads="1"/>
          </p:cNvSpPr>
          <p:nvPr/>
        </p:nvSpPr>
        <p:spPr bwMode="auto">
          <a:xfrm>
            <a:off x="1141413" y="3582988"/>
            <a:ext cx="584200" cy="64135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56" name="Rectangle 8"/>
          <p:cNvSpPr>
            <a:spLocks noChangeArrowheads="1"/>
          </p:cNvSpPr>
          <p:nvPr/>
        </p:nvSpPr>
        <p:spPr bwMode="auto">
          <a:xfrm>
            <a:off x="2281238" y="1690688"/>
            <a:ext cx="585787" cy="642937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57" name="Rectangle 9"/>
          <p:cNvSpPr>
            <a:spLocks noChangeArrowheads="1"/>
          </p:cNvSpPr>
          <p:nvPr/>
        </p:nvSpPr>
        <p:spPr bwMode="auto">
          <a:xfrm>
            <a:off x="1141413" y="2324100"/>
            <a:ext cx="584200" cy="6334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58" name="Rectangle 10"/>
          <p:cNvSpPr>
            <a:spLocks noChangeArrowheads="1"/>
          </p:cNvSpPr>
          <p:nvPr/>
        </p:nvSpPr>
        <p:spPr bwMode="auto">
          <a:xfrm>
            <a:off x="0" y="2324100"/>
            <a:ext cx="582613" cy="633413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59" name="Rectangle 11"/>
          <p:cNvSpPr>
            <a:spLocks noChangeArrowheads="1"/>
          </p:cNvSpPr>
          <p:nvPr/>
        </p:nvSpPr>
        <p:spPr bwMode="auto">
          <a:xfrm>
            <a:off x="1716088" y="2324100"/>
            <a:ext cx="574675" cy="633413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60" name="Rectangle 12"/>
          <p:cNvSpPr>
            <a:spLocks noChangeArrowheads="1"/>
          </p:cNvSpPr>
          <p:nvPr/>
        </p:nvSpPr>
        <p:spPr bwMode="auto">
          <a:xfrm>
            <a:off x="573088" y="2947988"/>
            <a:ext cx="576262" cy="6445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61" name="Rectangle 13"/>
          <p:cNvSpPr>
            <a:spLocks noChangeArrowheads="1"/>
          </p:cNvSpPr>
          <p:nvPr/>
        </p:nvSpPr>
        <p:spPr bwMode="auto">
          <a:xfrm>
            <a:off x="1141413" y="2947988"/>
            <a:ext cx="584200" cy="644525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6" charset="0"/>
            </a:endParaRPr>
          </a:p>
        </p:txBody>
      </p:sp>
      <p:sp>
        <p:nvSpPr>
          <p:cNvPr id="8980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286000" y="1828800"/>
            <a:ext cx="67056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980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267200"/>
            <a:ext cx="6781800" cy="1752600"/>
          </a:xfrm>
        </p:spPr>
        <p:txBody>
          <a:bodyPr/>
          <a:lstStyle>
            <a:lvl1pPr marL="0" indent="0">
              <a:buFont typeface="Wingdings" charset="2"/>
              <a:buNone/>
              <a:defRPr sz="26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98070" name="Picture 22" descr="blackandgoldwork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39700"/>
            <a:ext cx="2286000" cy="14001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7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970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6" charset="0"/>
              </a:endParaRPr>
            </a:p>
          </p:txBody>
        </p:sp>
        <p:sp>
          <p:nvSpPr>
            <p:cNvPr id="89703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rgbClr val="CC9900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6" charset="0"/>
              </a:endParaRPr>
            </a:p>
          </p:txBody>
        </p:sp>
        <p:sp>
          <p:nvSpPr>
            <p:cNvPr id="89703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9703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9703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rgbClr val="CC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9703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89703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rgbClr val="CC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6" charset="0"/>
              </a:endParaRPr>
            </a:p>
          </p:txBody>
        </p:sp>
        <p:sp>
          <p:nvSpPr>
            <p:cNvPr id="89703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rgbClr val="CC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9703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rgbClr val="CC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897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739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970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897043" name="Picture 1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533400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97045" name="Text Box 21"/>
          <p:cNvSpPr txBox="1">
            <a:spLocks noChangeArrowheads="1"/>
          </p:cNvSpPr>
          <p:nvPr userDrawn="1"/>
        </p:nvSpPr>
        <p:spPr bwMode="auto">
          <a:xfrm>
            <a:off x="457200" y="6248400"/>
            <a:ext cx="800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University of Central Florida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9900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charset="2"/>
        <a:buChar char="n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SzPct val="70000"/>
        <a:buFont typeface="Wingdings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1752600"/>
            <a:ext cx="6553200" cy="2286000"/>
          </a:xfrm>
        </p:spPr>
        <p:txBody>
          <a:bodyPr/>
          <a:lstStyle/>
          <a:p>
            <a:pPr algn="ctr"/>
            <a:r>
              <a:rPr lang="en-US" sz="4000" dirty="0" smtClean="0"/>
              <a:t>Protecting Browsers from Extension Vulnerabilities</a:t>
            </a:r>
            <a:endParaRPr lang="en-US" sz="4000" b="1" i="1" dirty="0">
              <a:solidFill>
                <a:schemeClr val="tx1"/>
              </a:solidFill>
            </a:endParaRPr>
          </a:p>
        </p:txBody>
      </p:sp>
      <p:sp>
        <p:nvSpPr>
          <p:cNvPr id="837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4267200"/>
            <a:ext cx="4953000" cy="2286000"/>
          </a:xfrm>
        </p:spPr>
        <p:txBody>
          <a:bodyPr/>
          <a:lstStyle/>
          <a:p>
            <a:pPr algn="ctr"/>
            <a:r>
              <a:rPr lang="en-US" sz="1400" dirty="0" smtClean="0">
                <a:solidFill>
                  <a:schemeClr val="bg2">
                    <a:lumMod val="10000"/>
                  </a:schemeClr>
                </a:solidFill>
              </a:rPr>
              <a:t>Paper by:</a:t>
            </a:r>
          </a:p>
          <a:p>
            <a:pPr algn="ctr"/>
            <a:r>
              <a:rPr lang="en-US" sz="1400" dirty="0" smtClean="0">
                <a:solidFill>
                  <a:schemeClr val="bg2">
                    <a:lumMod val="10000"/>
                  </a:schemeClr>
                </a:solidFill>
              </a:rPr>
              <a:t>Adam Barth, Adrienne Porter Felt, </a:t>
            </a:r>
            <a:r>
              <a:rPr lang="en-US" sz="1400" dirty="0" err="1" smtClean="0">
                <a:solidFill>
                  <a:schemeClr val="bg2">
                    <a:lumMod val="10000"/>
                  </a:schemeClr>
                </a:solidFill>
              </a:rPr>
              <a:t>Prateek</a:t>
            </a:r>
            <a:r>
              <a:rPr lang="en-US" sz="1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2">
                    <a:lumMod val="10000"/>
                  </a:schemeClr>
                </a:solidFill>
              </a:rPr>
              <a:t>Saxena</a:t>
            </a:r>
            <a:r>
              <a:rPr lang="en-US" sz="1400" dirty="0" smtClean="0">
                <a:solidFill>
                  <a:schemeClr val="bg2">
                    <a:lumMod val="10000"/>
                  </a:schemeClr>
                </a:solidFill>
              </a:rPr>
              <a:t> at University of California, Berkeley and Aaron </a:t>
            </a:r>
            <a:r>
              <a:rPr lang="en-US" sz="1400" dirty="0" err="1" smtClean="0">
                <a:solidFill>
                  <a:schemeClr val="bg2">
                    <a:lumMod val="10000"/>
                  </a:schemeClr>
                </a:solidFill>
              </a:rPr>
              <a:t>Boodman</a:t>
            </a:r>
            <a:r>
              <a:rPr lang="en-US" sz="1400" dirty="0" smtClean="0">
                <a:solidFill>
                  <a:schemeClr val="bg2">
                    <a:lumMod val="10000"/>
                  </a:schemeClr>
                </a:solidFill>
              </a:rPr>
              <a:t> at Google, 2010.</a:t>
            </a:r>
          </a:p>
          <a:p>
            <a:pPr algn="ctr"/>
            <a:endParaRPr lang="en-US" sz="14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en-US" sz="1800" dirty="0" smtClean="0">
                <a:solidFill>
                  <a:schemeClr val="bg2">
                    <a:lumMod val="10000"/>
                  </a:schemeClr>
                </a:solidFill>
              </a:rPr>
              <a:t>Presentation by:</a:t>
            </a:r>
          </a:p>
          <a:p>
            <a:pPr algn="ctr"/>
            <a:r>
              <a:rPr lang="en-US" sz="1800" dirty="0" err="1" smtClean="0"/>
              <a:t>Prachi</a:t>
            </a:r>
            <a:r>
              <a:rPr lang="en-US" sz="1800" dirty="0" smtClean="0"/>
              <a:t> </a:t>
            </a:r>
            <a:r>
              <a:rPr lang="en-US" sz="1800" dirty="0" err="1" smtClean="0"/>
              <a:t>Shivhare</a:t>
            </a:r>
            <a:endParaRPr lang="en-US" sz="1800" dirty="0" smtClean="0"/>
          </a:p>
          <a:p>
            <a:pPr algn="ctr"/>
            <a:r>
              <a:rPr lang="en-US" sz="1600" dirty="0" smtClean="0"/>
              <a:t>12 March 2014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Privileges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Explicitly requested in extension manifest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Developers define privileges in manifest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Execute arbitrary code: The only way to do this is to list a native binary in the manifest.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Web site access: In order to access a website, it must be listed in the manifest under the permissions category.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If the extension were later compromised, the attacker would not have the privilege to access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API Access: extensions can also request access to extension APIs and must be listed in the manifest under the permissions category</a:t>
            </a:r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Privileges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77200" cy="1295400"/>
          </a:xfrm>
        </p:spPr>
        <p:txBody>
          <a:bodyPr/>
          <a:lstStyle/>
          <a:p>
            <a:r>
              <a:rPr lang="en-US" dirty="0" smtClean="0"/>
              <a:t>For example, Gmail Checker needs access to </a:t>
            </a:r>
            <a:r>
              <a:rPr lang="en-US" dirty="0" err="1" smtClean="0"/>
              <a:t>subdomains</a:t>
            </a:r>
            <a:r>
              <a:rPr lang="en-US" dirty="0" smtClean="0"/>
              <a:t> of google.com and the tabs API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895600"/>
            <a:ext cx="7162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Privileges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Alter the user experience for installing an extension from the Google-controlled extension gallery based on the maximum privilege level the extension requests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extensions with the privilege to execute arbitrary code are not permitted in the gallery unless the developer signs a contract with Google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Incentivizes developers to request fewer privileges to reduce review latency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9050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Content Script: </a:t>
            </a:r>
            <a:r>
              <a:rPr lang="en-US" sz="2000" dirty="0" smtClean="0"/>
              <a:t>lets extensions interact directly with untrusted web content. Manifest limits the extension’s access to origins</a:t>
            </a:r>
          </a:p>
          <a:p>
            <a:r>
              <a:rPr lang="en-US" sz="2000" b="1" dirty="0" smtClean="0"/>
              <a:t>Extension Core: </a:t>
            </a:r>
            <a:r>
              <a:rPr lang="en-US" sz="2000" dirty="0" smtClean="0"/>
              <a:t>contains the majority of the extension’s privileges, but it is insulated from direct interaction with untrusted web content</a:t>
            </a:r>
          </a:p>
          <a:p>
            <a:r>
              <a:rPr lang="en-US" sz="2000" b="1" dirty="0" smtClean="0"/>
              <a:t>Native Binary: </a:t>
            </a:r>
            <a:r>
              <a:rPr lang="en-US" sz="2000" dirty="0" smtClean="0"/>
              <a:t>Only native binaries can run arbitrary code or access arbitrary files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657600"/>
            <a:ext cx="7467600" cy="297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Mechanism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Extension Identity: </a:t>
            </a:r>
            <a:r>
              <a:rPr lang="en-US" sz="2000" dirty="0" smtClean="0"/>
              <a:t>A public key in extension’s URL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 smtClean="0"/>
              <a:t>For Example: chrome-extension://</a:t>
            </a:r>
            <a:r>
              <a:rPr lang="en-US" sz="1800" dirty="0" err="1" smtClean="0"/>
              <a:t>ilpnegfhimflflifcnmgpeihglhedbnn</a:t>
            </a:r>
            <a:r>
              <a:rPr lang="en-US" sz="1800" dirty="0" smtClean="0"/>
              <a:t>/ </a:t>
            </a:r>
            <a:endParaRPr lang="en-US" sz="1800" b="1" dirty="0" smtClean="0"/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Process Isolation: </a:t>
            </a:r>
            <a:r>
              <a:rPr lang="en-US" sz="2000" dirty="0" smtClean="0"/>
              <a:t>Each component runs in a different process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 smtClean="0"/>
              <a:t>Extension Core and Native Binaries are in different processes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 smtClean="0"/>
              <a:t>Content Scripts run in the same process associated with the web page</a:t>
            </a:r>
          </a:p>
          <a:p>
            <a:pPr marL="1482725" lvl="2" indent="-623888">
              <a:buSzPct val="45000"/>
              <a:buFont typeface="Wingdings" pitchFamily="2" charset="2"/>
              <a:buChar char="§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Isolated Worlds: </a:t>
            </a:r>
            <a:r>
              <a:rPr lang="en-US" sz="2000" dirty="0" smtClean="0"/>
              <a:t>Content script accesses the DOM with its “own” JavaScript objects. Content scripts and web pages therefore never exchange JavaScript pointers.</a:t>
            </a:r>
            <a:endParaRPr lang="en-US" sz="2000" b="1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Mechanism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364" y="1904999"/>
            <a:ext cx="4352636" cy="377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752600"/>
            <a:ext cx="419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Inter-component communication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Round-trip latency between content script &amp; extension core: 0.8 ms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Isolated Worlds Mechanism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Added 33.3% overhead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Firefox extension system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Extensions are over-privileged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API needs to be tamed for least privilege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New extension system for Google Chrome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 Developer encouraged to request few privileges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Extensions have a reduced attack surface</a:t>
            </a:r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The developer of the extension can still include more privileges than necessary.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There are around ten thousand Firefox extension, selecting 25 most popular extensions is only 0.25%.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Most popular extension might not be best developed.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Users still have to accept privileges at the time of installation.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>
              <a:buSzPct val="75000"/>
            </a:pPr>
            <a:r>
              <a:rPr lang="en-US" sz="2600" dirty="0" smtClean="0"/>
              <a:t>A comparison study between the previous Google chrome extension and new proposed Google chrome extension.</a:t>
            </a:r>
          </a:p>
          <a:p>
            <a:pPr marL="342900" lvl="2" indent="-342900">
              <a:buSzPct val="75000"/>
            </a:pPr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Roughly one third of Firefox users have at least one browser extension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Modifies the core browser user experience by changing the browser’s user interface and interacting with web sites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Most extension developers are not security experts.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Firefox extensions run with the browser’s full privileges.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Does browser extensions require such a high level of privilege?</a:t>
            </a:r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391400" cy="1143000"/>
          </a:xfrm>
        </p:spPr>
        <p:txBody>
          <a:bodyPr/>
          <a:lstStyle/>
          <a:p>
            <a:pPr algn="ctr"/>
            <a:r>
              <a:rPr lang="en-US" dirty="0" smtClean="0"/>
              <a:t>Thank You !!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Study of Firefox 25 most popular extensions chosen from 13 categories was conducted.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Results: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88% of these extensions need less than the full set of available privileges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76% of these extensions use unnecessarily powerful APIs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Only 3 of the 25 extensions required full system access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Rest are over-privileged, needlessly increasing the severity of extension vulnerabilities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Attacks against browser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paper describe four classes of attacks against Firefox browser extensions</a:t>
            </a:r>
          </a:p>
          <a:p>
            <a:pPr marL="644525" lvl="2" indent="-427038">
              <a:buSzPct val="45000"/>
              <a:buFont typeface="Wingdings" pitchFamily="2" charset="2"/>
              <a:buChar char="§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400" dirty="0" smtClean="0"/>
              <a:t>Cross-Site Scripting</a:t>
            </a:r>
          </a:p>
          <a:p>
            <a:pPr marL="1076325" lvl="4" indent="-428625">
              <a:buSzPct val="45000"/>
              <a:buFont typeface="Wingdings" pitchFamily="2" charset="2"/>
              <a:buChar char="§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dirty="0" smtClean="0"/>
              <a:t>Using inputs without sanitizing can cause a script to be able to be injected into the extension</a:t>
            </a:r>
          </a:p>
          <a:p>
            <a:pPr marL="644525" lvl="2" indent="-427038">
              <a:buSzPct val="45000"/>
              <a:buFont typeface="Wingdings" pitchFamily="2" charset="2"/>
              <a:buChar char="§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400" dirty="0" smtClean="0"/>
              <a:t>Replacing Native APIs</a:t>
            </a:r>
          </a:p>
          <a:p>
            <a:pPr marL="1101725" lvl="3" indent="-427038">
              <a:buSzPct val="45000"/>
              <a:buFont typeface="Wingdings" pitchFamily="2" charset="2"/>
              <a:buChar char="§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dirty="0" smtClean="0"/>
              <a:t>A malicious web page can confuse (and ultimately exploit) a browser extension by replacing native DOM APIs with methods of its own definition</a:t>
            </a:r>
          </a:p>
          <a:p>
            <a:pPr marL="644525" lvl="2" indent="-427038">
              <a:buSzPct val="45000"/>
              <a:buFont typeface="Wingdings" pitchFamily="2" charset="2"/>
              <a:buChar char="§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400" dirty="0" smtClean="0"/>
              <a:t>JavaScript Capability Leaks</a:t>
            </a:r>
          </a:p>
          <a:p>
            <a:pPr marL="1076325" lvl="4" indent="-428625">
              <a:buSzPct val="45000"/>
              <a:buFont typeface="Wingdings" pitchFamily="2" charset="2"/>
              <a:buChar char="§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dirty="0" smtClean="0"/>
              <a:t>If extension leaks an object to a malicious web page, the attacker can gain access to other objects</a:t>
            </a:r>
          </a:p>
          <a:p>
            <a:pPr marL="644525" lvl="2" indent="-427038">
              <a:buSzPct val="45000"/>
              <a:buFont typeface="Wingdings" pitchFamily="2" charset="2"/>
              <a:buChar char="§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400" dirty="0" smtClean="0"/>
              <a:t>Mixed Content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 smtClean="0"/>
              <a:t>An active network attacker can control content loaded via HTTP 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Firefox security severity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438400"/>
          </a:xfrm>
        </p:spPr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sz="1600" b="1" dirty="0" smtClean="0"/>
              <a:t>Critical: </a:t>
            </a:r>
            <a:r>
              <a:rPr lang="en-US" sz="1600" dirty="0" smtClean="0"/>
              <a:t>Can run arbitrary code on the user’s system (e.g., arbitrary file access)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b="1" dirty="0" smtClean="0"/>
              <a:t>High: </a:t>
            </a:r>
            <a:r>
              <a:rPr lang="en-US" sz="1600" dirty="0" smtClean="0"/>
              <a:t>Can access site-specific confidential information (e.g., cookies and password) or the Document Object Model (DOM) of all web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b="1" dirty="0" smtClean="0"/>
              <a:t>Medium: </a:t>
            </a:r>
            <a:r>
              <a:rPr lang="en-US" sz="1600" dirty="0" smtClean="0"/>
              <a:t>Can access private user data (e.g., recent history) or the DOM of specific web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b="1" dirty="0" smtClean="0"/>
              <a:t>Low: </a:t>
            </a:r>
            <a:r>
              <a:rPr lang="en-US" sz="1600" dirty="0" smtClean="0"/>
              <a:t>Can annoy the user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b="1" dirty="0" smtClean="0"/>
              <a:t>None: </a:t>
            </a:r>
            <a:r>
              <a:rPr lang="en-US" sz="1600" dirty="0" smtClean="0"/>
              <a:t>No security privileges (e.g., a string) or privileges limited to the extension itself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810000"/>
            <a:ext cx="6858000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Vs Interface Privilege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8229600" cy="425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Lattice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In Firefox, extensions and internal browser components use same interfaces known as XPCOM interfaces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613 interfaces out of 1582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Deductive system: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 smtClean="0"/>
              <a:t>computes which additional interfaces a principal (the browser or an extension) can obtain from one interface .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dirty="0" smtClean="0"/>
              <a:t>For example, type </a:t>
            </a:r>
            <a:r>
              <a:rPr lang="en-US" sz="1800" dirty="0" err="1" smtClean="0"/>
              <a:t>foo</a:t>
            </a:r>
            <a:r>
              <a:rPr lang="en-US" sz="1800" dirty="0" smtClean="0"/>
              <a:t> has a method that accepts type bar as a parameter. Type bar has a method </a:t>
            </a:r>
            <a:r>
              <a:rPr lang="en-US" sz="1800" dirty="0" err="1" smtClean="0"/>
              <a:t>getFile</a:t>
            </a:r>
            <a:r>
              <a:rPr lang="en-US" sz="1800" dirty="0" smtClean="0"/>
              <a:t> that returns a file type. We do not know whether an implementation of </a:t>
            </a:r>
            <a:r>
              <a:rPr lang="en-US" sz="1800" dirty="0" err="1" smtClean="0"/>
              <a:t>foo</a:t>
            </a:r>
            <a:r>
              <a:rPr lang="en-US" sz="1800" dirty="0" smtClean="0"/>
              <a:t> actually ever calls </a:t>
            </a:r>
            <a:r>
              <a:rPr lang="en-US" sz="1800" dirty="0" err="1" smtClean="0"/>
              <a:t>bar.getFile</a:t>
            </a:r>
            <a:r>
              <a:rPr lang="en-US" sz="1800" dirty="0" smtClean="0"/>
              <a:t>, but we know it is possible.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Lattice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572000" cy="4876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Reachability: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Of the 2920 edges in the lattice, 147 edges go “up” the lattice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upward edges represent potential escalation points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Recommend to remove such edges either by adding runtime access control checks or by taming the interfaces at design time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524000"/>
            <a:ext cx="4267200" cy="5043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arch. for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Least Privilege </a:t>
            </a:r>
            <a:r>
              <a:rPr lang="en-US" dirty="0" smtClean="0"/>
              <a:t>– set of privileges chosen at install time.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If an extension later becomes compromised, the extension will be unable to increase this set of privileges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Privilege Separation </a:t>
            </a:r>
            <a:r>
              <a:rPr lang="en-US" dirty="0" smtClean="0"/>
              <a:t>– break up extension into three main parts: content script, extension core, and native binary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Strong isolation </a:t>
            </a:r>
            <a:r>
              <a:rPr lang="en-US" dirty="0" smtClean="0"/>
              <a:t>– the different components of an extension are isolated from each other by strong protection boundaries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Each component runs in a separate operating system process.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ir_stand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CC9900"/>
      </a:lt2>
      <a:accent1>
        <a:srgbClr val="D58F11"/>
      </a:accent1>
      <a:accent2>
        <a:srgbClr val="CC9900"/>
      </a:accent2>
      <a:accent3>
        <a:srgbClr val="FFFFFF"/>
      </a:accent3>
      <a:accent4>
        <a:srgbClr val="000000"/>
      </a:accent4>
      <a:accent5>
        <a:srgbClr val="E7C6AA"/>
      </a:accent5>
      <a:accent6>
        <a:srgbClr val="B98A00"/>
      </a:accent6>
      <a:hlink>
        <a:srgbClr val="FF9900"/>
      </a:hlink>
      <a:folHlink>
        <a:srgbClr val="E1B700"/>
      </a:folHlink>
    </a:clrScheme>
    <a:fontScheme name="1_ir_stand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ir_stand_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r_stand_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r_stand_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r_stand_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r_stand_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r_stand_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r_stand_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r_stand_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r_stand_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r_stand_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r_stand_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r_stand_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r_stand_template 13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B98A0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r_stand_template 14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6CAAA"/>
        </a:accent5>
        <a:accent6>
          <a:srgbClr val="B98A0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r_stand_template 15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D58F11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7C6AA"/>
        </a:accent5>
        <a:accent6>
          <a:srgbClr val="B98A0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r_stand_template 16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D58F11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7C6AA"/>
        </a:accent5>
        <a:accent6>
          <a:srgbClr val="B98A00"/>
        </a:accent6>
        <a:hlink>
          <a:srgbClr val="FF99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12524</TotalTime>
  <Words>1010</Words>
  <Application>Microsoft PowerPoint</Application>
  <PresentationFormat>On-screen Show (4:3)</PresentationFormat>
  <Paragraphs>118</Paragraphs>
  <Slides>20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1_ir_stand_template</vt:lpstr>
      <vt:lpstr>Protecting Browsers from Extension Vulnerabilities</vt:lpstr>
      <vt:lpstr>Introduction</vt:lpstr>
      <vt:lpstr>Introduction</vt:lpstr>
      <vt:lpstr>Attacks against browser extensions</vt:lpstr>
      <vt:lpstr>Firefox security severity rating</vt:lpstr>
      <vt:lpstr>Behavioral Vs Interface Privilege</vt:lpstr>
      <vt:lpstr>Security Lattice</vt:lpstr>
      <vt:lpstr>Security Lattice</vt:lpstr>
      <vt:lpstr>Suggested arch. for extensions</vt:lpstr>
      <vt:lpstr>Least Privileges </vt:lpstr>
      <vt:lpstr>Least Privileges </vt:lpstr>
      <vt:lpstr>Least Privileges </vt:lpstr>
      <vt:lpstr>Privilege Separation</vt:lpstr>
      <vt:lpstr>Isolation Mechanism </vt:lpstr>
      <vt:lpstr>Isolation Mechanism</vt:lpstr>
      <vt:lpstr>Performance  </vt:lpstr>
      <vt:lpstr>Conclusion</vt:lpstr>
      <vt:lpstr>Weakness </vt:lpstr>
      <vt:lpstr>Improvements</vt:lpstr>
      <vt:lpstr>Thank You !!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Research</dc:title>
  <dc:creator>IR</dc:creator>
  <cp:lastModifiedBy>Vineet</cp:lastModifiedBy>
  <cp:revision>559</cp:revision>
  <cp:lastPrinted>1601-01-01T00:00:00Z</cp:lastPrinted>
  <dcterms:created xsi:type="dcterms:W3CDTF">2002-11-12T22:31:46Z</dcterms:created>
  <dcterms:modified xsi:type="dcterms:W3CDTF">2014-03-12T17:53:19Z</dcterms:modified>
</cp:coreProperties>
</file>