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304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306" r:id="rId15"/>
    <p:sldId id="274" r:id="rId16"/>
    <p:sldId id="307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8" r:id="rId27"/>
    <p:sldId id="289" r:id="rId28"/>
    <p:sldId id="290" r:id="rId29"/>
    <p:sldId id="293" r:id="rId30"/>
    <p:sldId id="296" r:id="rId31"/>
    <p:sldId id="305" r:id="rId32"/>
    <p:sldId id="298" r:id="rId33"/>
    <p:sldId id="299" r:id="rId34"/>
    <p:sldId id="300" r:id="rId35"/>
    <p:sldId id="301" r:id="rId36"/>
    <p:sldId id="297" r:id="rId37"/>
    <p:sldId id="291" r:id="rId38"/>
    <p:sldId id="28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73535" autoAdjust="0"/>
  </p:normalViewPr>
  <p:slideViewPr>
    <p:cSldViewPr>
      <p:cViewPr varScale="1">
        <p:scale>
          <a:sx n="53" d="100"/>
          <a:sy n="53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1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6EFEA-097A-47B0-B35A-BB2E2BC1C23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5AFE04-B7A3-4035-99F5-84CD1A3394AB}">
      <dgm:prSet phldrT="[Text]"/>
      <dgm:spPr/>
      <dgm:t>
        <a:bodyPr/>
        <a:lstStyle/>
        <a:p>
          <a:r>
            <a:rPr lang="en-US" dirty="0" smtClean="0"/>
            <a:t>Bots types</a:t>
          </a:r>
          <a:endParaRPr lang="en-US" dirty="0"/>
        </a:p>
      </dgm:t>
    </dgm:pt>
    <dgm:pt modelId="{D8AA2F0F-F283-4339-82C0-2E5392C39BBD}" type="parTrans" cxnId="{CE603975-1068-49EA-9A18-EC0BF349B66E}">
      <dgm:prSet/>
      <dgm:spPr/>
      <dgm:t>
        <a:bodyPr/>
        <a:lstStyle/>
        <a:p>
          <a:endParaRPr lang="en-US"/>
        </a:p>
      </dgm:t>
    </dgm:pt>
    <dgm:pt modelId="{D55B0205-64F7-456D-80D7-82E682A99B93}" type="sibTrans" cxnId="{CE603975-1068-49EA-9A18-EC0BF349B66E}">
      <dgm:prSet/>
      <dgm:spPr/>
      <dgm:t>
        <a:bodyPr/>
        <a:lstStyle/>
        <a:p>
          <a:endParaRPr lang="en-US"/>
        </a:p>
      </dgm:t>
    </dgm:pt>
    <dgm:pt modelId="{8B7AF819-E832-4902-8271-F47BB025B917}">
      <dgm:prSet phldrT="[Text]"/>
      <dgm:spPr/>
      <dgm:t>
        <a:bodyPr/>
        <a:lstStyle/>
        <a:p>
          <a:r>
            <a:rPr lang="en-US" dirty="0" smtClean="0"/>
            <a:t>Displayer</a:t>
          </a:r>
          <a:endParaRPr lang="en-US" dirty="0"/>
        </a:p>
      </dgm:t>
    </dgm:pt>
    <dgm:pt modelId="{80A67F68-7DDB-4B4F-93B9-86D2A643A31C}" type="parTrans" cxnId="{46481B25-35E6-40A6-B7BD-B4B14A8E3120}">
      <dgm:prSet/>
      <dgm:spPr/>
      <dgm:t>
        <a:bodyPr/>
        <a:lstStyle/>
        <a:p>
          <a:endParaRPr lang="en-US"/>
        </a:p>
      </dgm:t>
    </dgm:pt>
    <dgm:pt modelId="{6A5759F4-5672-435F-9523-A4F9DDA14047}" type="sibTrans" cxnId="{46481B25-35E6-40A6-B7BD-B4B14A8E3120}">
      <dgm:prSet/>
      <dgm:spPr/>
      <dgm:t>
        <a:bodyPr/>
        <a:lstStyle/>
        <a:p>
          <a:endParaRPr lang="en-US"/>
        </a:p>
      </dgm:t>
    </dgm:pt>
    <dgm:pt modelId="{0F45BFE3-C0F7-439C-8429-D5E56063E1A6}">
      <dgm:prSet phldrT="[Text]"/>
      <dgm:spPr/>
      <dgm:t>
        <a:bodyPr/>
        <a:lstStyle/>
        <a:p>
          <a:r>
            <a:rPr lang="en-US" dirty="0" smtClean="0"/>
            <a:t>Bragger</a:t>
          </a:r>
          <a:endParaRPr lang="en-US" dirty="0"/>
        </a:p>
      </dgm:t>
    </dgm:pt>
    <dgm:pt modelId="{4E9C1130-4792-4AE3-AF98-79B316B734C1}" type="parTrans" cxnId="{B262CA4A-BA7E-43C0-91F1-B631294F3751}">
      <dgm:prSet/>
      <dgm:spPr/>
      <dgm:t>
        <a:bodyPr/>
        <a:lstStyle/>
        <a:p>
          <a:endParaRPr lang="en-US"/>
        </a:p>
      </dgm:t>
    </dgm:pt>
    <dgm:pt modelId="{82F56C44-08A6-4C6F-BDA2-E5BF5A3A1A86}" type="sibTrans" cxnId="{B262CA4A-BA7E-43C0-91F1-B631294F3751}">
      <dgm:prSet/>
      <dgm:spPr/>
      <dgm:t>
        <a:bodyPr/>
        <a:lstStyle/>
        <a:p>
          <a:endParaRPr lang="en-US"/>
        </a:p>
      </dgm:t>
    </dgm:pt>
    <dgm:pt modelId="{E639833F-B199-4024-807B-0BA3ABE31898}">
      <dgm:prSet phldrT="[Text]"/>
      <dgm:spPr/>
      <dgm:t>
        <a:bodyPr/>
        <a:lstStyle/>
        <a:p>
          <a:r>
            <a:rPr lang="en-US" dirty="0" smtClean="0"/>
            <a:t>Whisperer</a:t>
          </a:r>
          <a:endParaRPr lang="en-US" dirty="0"/>
        </a:p>
      </dgm:t>
    </dgm:pt>
    <dgm:pt modelId="{297BD64B-F179-46AC-8906-B1E8AF7EDFA5}" type="parTrans" cxnId="{06DB6B77-D78B-44E3-A4C3-53075B7859C8}">
      <dgm:prSet/>
      <dgm:spPr/>
      <dgm:t>
        <a:bodyPr/>
        <a:lstStyle/>
        <a:p>
          <a:endParaRPr lang="en-US"/>
        </a:p>
      </dgm:t>
    </dgm:pt>
    <dgm:pt modelId="{DE8C9B98-FEC3-4CC3-9068-2F00AD862822}" type="sibTrans" cxnId="{06DB6B77-D78B-44E3-A4C3-53075B7859C8}">
      <dgm:prSet/>
      <dgm:spPr/>
      <dgm:t>
        <a:bodyPr/>
        <a:lstStyle/>
        <a:p>
          <a:endParaRPr lang="en-US"/>
        </a:p>
      </dgm:t>
    </dgm:pt>
    <dgm:pt modelId="{9F99A28D-F26C-4DC9-AF3C-5A631A8D968A}">
      <dgm:prSet phldrT="[Text]"/>
      <dgm:spPr/>
      <dgm:t>
        <a:bodyPr/>
        <a:lstStyle/>
        <a:p>
          <a:r>
            <a:rPr lang="en-US" dirty="0" smtClean="0"/>
            <a:t>Poster</a:t>
          </a:r>
          <a:endParaRPr lang="en-US" dirty="0"/>
        </a:p>
      </dgm:t>
    </dgm:pt>
    <dgm:pt modelId="{44132E58-2AE8-48F5-8210-73486A3A010D}" type="parTrans" cxnId="{15F6D934-34B6-4228-864D-690046E6038D}">
      <dgm:prSet/>
      <dgm:spPr/>
      <dgm:t>
        <a:bodyPr/>
        <a:lstStyle/>
        <a:p>
          <a:endParaRPr lang="en-US"/>
        </a:p>
      </dgm:t>
    </dgm:pt>
    <dgm:pt modelId="{5990B466-5C7E-4F29-89B0-1C3F06D200E0}" type="sibTrans" cxnId="{15F6D934-34B6-4228-864D-690046E6038D}">
      <dgm:prSet/>
      <dgm:spPr/>
      <dgm:t>
        <a:bodyPr/>
        <a:lstStyle/>
        <a:p>
          <a:endParaRPr lang="en-US"/>
        </a:p>
      </dgm:t>
    </dgm:pt>
    <dgm:pt modelId="{090A2DD6-945E-4AD6-8D86-D1265792D2FF}" type="pres">
      <dgm:prSet presAssocID="{A016EFEA-097A-47B0-B35A-BB2E2BC1C2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CE4D919-5166-43F8-A521-6F0DD318604D}" type="pres">
      <dgm:prSet presAssocID="{C45AFE04-B7A3-4035-99F5-84CD1A3394AB}" presName="hierRoot1" presStyleCnt="0"/>
      <dgm:spPr/>
    </dgm:pt>
    <dgm:pt modelId="{A61C8D79-F049-4857-86EA-8D2087B32871}" type="pres">
      <dgm:prSet presAssocID="{C45AFE04-B7A3-4035-99F5-84CD1A3394AB}" presName="composite" presStyleCnt="0"/>
      <dgm:spPr/>
    </dgm:pt>
    <dgm:pt modelId="{2D7CD52D-2AB6-4214-88BE-370684154E46}" type="pres">
      <dgm:prSet presAssocID="{C45AFE04-B7A3-4035-99F5-84CD1A3394AB}" presName="background" presStyleLbl="node0" presStyleIdx="0" presStyleCnt="1"/>
      <dgm:spPr/>
    </dgm:pt>
    <dgm:pt modelId="{4D1D7560-A0D8-453C-8B28-040CCA447CFD}" type="pres">
      <dgm:prSet presAssocID="{C45AFE04-B7A3-4035-99F5-84CD1A3394AB}" presName="text" presStyleLbl="fgAcc0" presStyleIdx="0" presStyleCnt="1" custLinFactNeighborX="-4247" custLinFactNeighborY="-466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4AB522-430B-4B6E-96CE-415526EAC6E8}" type="pres">
      <dgm:prSet presAssocID="{C45AFE04-B7A3-4035-99F5-84CD1A3394AB}" presName="hierChild2" presStyleCnt="0"/>
      <dgm:spPr/>
    </dgm:pt>
    <dgm:pt modelId="{5BF06D19-39C8-421B-89B0-985C9DBB71C8}" type="pres">
      <dgm:prSet presAssocID="{80A67F68-7DDB-4B4F-93B9-86D2A643A31C}" presName="Name10" presStyleLbl="parChTrans1D2" presStyleIdx="0" presStyleCnt="4"/>
      <dgm:spPr/>
      <dgm:t>
        <a:bodyPr/>
        <a:lstStyle/>
        <a:p>
          <a:endParaRPr lang="en-US"/>
        </a:p>
      </dgm:t>
    </dgm:pt>
    <dgm:pt modelId="{A68009B3-674A-4739-B4C2-760E4F0D2D5B}" type="pres">
      <dgm:prSet presAssocID="{8B7AF819-E832-4902-8271-F47BB025B917}" presName="hierRoot2" presStyleCnt="0"/>
      <dgm:spPr/>
    </dgm:pt>
    <dgm:pt modelId="{6C5A3334-8AB9-4AF4-BDE7-9AA53504D3D3}" type="pres">
      <dgm:prSet presAssocID="{8B7AF819-E832-4902-8271-F47BB025B917}" presName="composite2" presStyleCnt="0"/>
      <dgm:spPr/>
    </dgm:pt>
    <dgm:pt modelId="{EEFA1FE7-E907-4014-ACD6-2DB15DF32EF5}" type="pres">
      <dgm:prSet presAssocID="{8B7AF819-E832-4902-8271-F47BB025B917}" presName="background2" presStyleLbl="node2" presStyleIdx="0" presStyleCnt="4"/>
      <dgm:spPr/>
    </dgm:pt>
    <dgm:pt modelId="{57E75163-F0F7-4F92-BB86-51100AEF5127}" type="pres">
      <dgm:prSet presAssocID="{8B7AF819-E832-4902-8271-F47BB025B91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31C1C3-319D-48BD-9563-5D6D30153286}" type="pres">
      <dgm:prSet presAssocID="{8B7AF819-E832-4902-8271-F47BB025B917}" presName="hierChild3" presStyleCnt="0"/>
      <dgm:spPr/>
    </dgm:pt>
    <dgm:pt modelId="{D3D41772-A248-4DC8-AB2F-0698ABEFE9B2}" type="pres">
      <dgm:prSet presAssocID="{4E9C1130-4792-4AE3-AF98-79B316B734C1}" presName="Name10" presStyleLbl="parChTrans1D2" presStyleIdx="1" presStyleCnt="4"/>
      <dgm:spPr/>
      <dgm:t>
        <a:bodyPr/>
        <a:lstStyle/>
        <a:p>
          <a:endParaRPr lang="en-US"/>
        </a:p>
      </dgm:t>
    </dgm:pt>
    <dgm:pt modelId="{4C47C204-151E-4B8F-9D8E-2B76548CE718}" type="pres">
      <dgm:prSet presAssocID="{0F45BFE3-C0F7-439C-8429-D5E56063E1A6}" presName="hierRoot2" presStyleCnt="0"/>
      <dgm:spPr/>
    </dgm:pt>
    <dgm:pt modelId="{C1E28987-9EB6-40DE-B4E3-B80AC141F31C}" type="pres">
      <dgm:prSet presAssocID="{0F45BFE3-C0F7-439C-8429-D5E56063E1A6}" presName="composite2" presStyleCnt="0"/>
      <dgm:spPr/>
    </dgm:pt>
    <dgm:pt modelId="{0EDEF232-04E1-477F-AF58-9E8A9A0082FF}" type="pres">
      <dgm:prSet presAssocID="{0F45BFE3-C0F7-439C-8429-D5E56063E1A6}" presName="background2" presStyleLbl="node2" presStyleIdx="1" presStyleCnt="4"/>
      <dgm:spPr/>
    </dgm:pt>
    <dgm:pt modelId="{2B380F4B-5BCD-43AC-8BC4-9CC8216CDAAD}" type="pres">
      <dgm:prSet presAssocID="{0F45BFE3-C0F7-439C-8429-D5E56063E1A6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D982F-DFAB-44CA-B3B3-0F590A614570}" type="pres">
      <dgm:prSet presAssocID="{0F45BFE3-C0F7-439C-8429-D5E56063E1A6}" presName="hierChild3" presStyleCnt="0"/>
      <dgm:spPr/>
    </dgm:pt>
    <dgm:pt modelId="{4D09808E-83C2-4D60-BC65-BAD43F3EFE65}" type="pres">
      <dgm:prSet presAssocID="{44132E58-2AE8-48F5-8210-73486A3A010D}" presName="Name10" presStyleLbl="parChTrans1D2" presStyleIdx="2" presStyleCnt="4"/>
      <dgm:spPr/>
      <dgm:t>
        <a:bodyPr/>
        <a:lstStyle/>
        <a:p>
          <a:endParaRPr lang="en-US"/>
        </a:p>
      </dgm:t>
    </dgm:pt>
    <dgm:pt modelId="{9A335FEA-1140-486B-A984-A8991D377F7D}" type="pres">
      <dgm:prSet presAssocID="{9F99A28D-F26C-4DC9-AF3C-5A631A8D968A}" presName="hierRoot2" presStyleCnt="0"/>
      <dgm:spPr/>
    </dgm:pt>
    <dgm:pt modelId="{4EF51E70-EA44-4BCD-9C27-8192F7024DD5}" type="pres">
      <dgm:prSet presAssocID="{9F99A28D-F26C-4DC9-AF3C-5A631A8D968A}" presName="composite2" presStyleCnt="0"/>
      <dgm:spPr/>
    </dgm:pt>
    <dgm:pt modelId="{A510B5FE-D3E8-4B52-AC5C-BC7282C28E4A}" type="pres">
      <dgm:prSet presAssocID="{9F99A28D-F26C-4DC9-AF3C-5A631A8D968A}" presName="background2" presStyleLbl="node2" presStyleIdx="2" presStyleCnt="4"/>
      <dgm:spPr/>
    </dgm:pt>
    <dgm:pt modelId="{278F4165-E037-4071-8B9F-693B16FB4F6E}" type="pres">
      <dgm:prSet presAssocID="{9F99A28D-F26C-4DC9-AF3C-5A631A8D968A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442D9-856C-4028-A1DD-A073273F0B31}" type="pres">
      <dgm:prSet presAssocID="{9F99A28D-F26C-4DC9-AF3C-5A631A8D968A}" presName="hierChild3" presStyleCnt="0"/>
      <dgm:spPr/>
    </dgm:pt>
    <dgm:pt modelId="{A873547F-0FC7-4AED-AFEA-52D38257461C}" type="pres">
      <dgm:prSet presAssocID="{297BD64B-F179-46AC-8906-B1E8AF7EDFA5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5F5A3CA-A952-42F0-9E19-B3B1D46434A7}" type="pres">
      <dgm:prSet presAssocID="{E639833F-B199-4024-807B-0BA3ABE31898}" presName="hierRoot2" presStyleCnt="0"/>
      <dgm:spPr/>
    </dgm:pt>
    <dgm:pt modelId="{F783B966-0741-49E8-850B-1F69B8DF9A42}" type="pres">
      <dgm:prSet presAssocID="{E639833F-B199-4024-807B-0BA3ABE31898}" presName="composite2" presStyleCnt="0"/>
      <dgm:spPr/>
    </dgm:pt>
    <dgm:pt modelId="{32E35098-E1FF-45B8-B57D-C912A0D96829}" type="pres">
      <dgm:prSet presAssocID="{E639833F-B199-4024-807B-0BA3ABE31898}" presName="background2" presStyleLbl="node2" presStyleIdx="3" presStyleCnt="4"/>
      <dgm:spPr/>
    </dgm:pt>
    <dgm:pt modelId="{F2C581C8-B83E-432B-AD03-BA16A14C6F71}" type="pres">
      <dgm:prSet presAssocID="{E639833F-B199-4024-807B-0BA3ABE31898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AACDFF-14B7-4081-94EF-73FB8CFD4215}" type="pres">
      <dgm:prSet presAssocID="{E639833F-B199-4024-807B-0BA3ABE31898}" presName="hierChild3" presStyleCnt="0"/>
      <dgm:spPr/>
    </dgm:pt>
  </dgm:ptLst>
  <dgm:cxnLst>
    <dgm:cxn modelId="{E8EEB580-6F90-47DC-A2D7-D0C34C36BBA0}" type="presOf" srcId="{9F99A28D-F26C-4DC9-AF3C-5A631A8D968A}" destId="{278F4165-E037-4071-8B9F-693B16FB4F6E}" srcOrd="0" destOrd="0" presId="urn:microsoft.com/office/officeart/2005/8/layout/hierarchy1"/>
    <dgm:cxn modelId="{03909FE1-A4EE-434F-9BE8-9DC00D2D98FC}" type="presOf" srcId="{0F45BFE3-C0F7-439C-8429-D5E56063E1A6}" destId="{2B380F4B-5BCD-43AC-8BC4-9CC8216CDAAD}" srcOrd="0" destOrd="0" presId="urn:microsoft.com/office/officeart/2005/8/layout/hierarchy1"/>
    <dgm:cxn modelId="{FBB9ECE9-4D61-4B03-867B-073A0247203C}" type="presOf" srcId="{8B7AF819-E832-4902-8271-F47BB025B917}" destId="{57E75163-F0F7-4F92-BB86-51100AEF5127}" srcOrd="0" destOrd="0" presId="urn:microsoft.com/office/officeart/2005/8/layout/hierarchy1"/>
    <dgm:cxn modelId="{46481B25-35E6-40A6-B7BD-B4B14A8E3120}" srcId="{C45AFE04-B7A3-4035-99F5-84CD1A3394AB}" destId="{8B7AF819-E832-4902-8271-F47BB025B917}" srcOrd="0" destOrd="0" parTransId="{80A67F68-7DDB-4B4F-93B9-86D2A643A31C}" sibTransId="{6A5759F4-5672-435F-9523-A4F9DDA14047}"/>
    <dgm:cxn modelId="{2039D276-B274-483B-B445-A787EFD7A324}" type="presOf" srcId="{297BD64B-F179-46AC-8906-B1E8AF7EDFA5}" destId="{A873547F-0FC7-4AED-AFEA-52D38257461C}" srcOrd="0" destOrd="0" presId="urn:microsoft.com/office/officeart/2005/8/layout/hierarchy1"/>
    <dgm:cxn modelId="{6D70E96B-28CC-4899-84ED-859066594D17}" type="presOf" srcId="{4E9C1130-4792-4AE3-AF98-79B316B734C1}" destId="{D3D41772-A248-4DC8-AB2F-0698ABEFE9B2}" srcOrd="0" destOrd="0" presId="urn:microsoft.com/office/officeart/2005/8/layout/hierarchy1"/>
    <dgm:cxn modelId="{CE603975-1068-49EA-9A18-EC0BF349B66E}" srcId="{A016EFEA-097A-47B0-B35A-BB2E2BC1C233}" destId="{C45AFE04-B7A3-4035-99F5-84CD1A3394AB}" srcOrd="0" destOrd="0" parTransId="{D8AA2F0F-F283-4339-82C0-2E5392C39BBD}" sibTransId="{D55B0205-64F7-456D-80D7-82E682A99B93}"/>
    <dgm:cxn modelId="{B7657047-DBC3-402E-87B4-9CF9DDD12400}" type="presOf" srcId="{80A67F68-7DDB-4B4F-93B9-86D2A643A31C}" destId="{5BF06D19-39C8-421B-89B0-985C9DBB71C8}" srcOrd="0" destOrd="0" presId="urn:microsoft.com/office/officeart/2005/8/layout/hierarchy1"/>
    <dgm:cxn modelId="{06DB6B77-D78B-44E3-A4C3-53075B7859C8}" srcId="{C45AFE04-B7A3-4035-99F5-84CD1A3394AB}" destId="{E639833F-B199-4024-807B-0BA3ABE31898}" srcOrd="3" destOrd="0" parTransId="{297BD64B-F179-46AC-8906-B1E8AF7EDFA5}" sibTransId="{DE8C9B98-FEC3-4CC3-9068-2F00AD862822}"/>
    <dgm:cxn modelId="{4F15A24E-F93E-43A2-BCCA-5F012A78D067}" type="presOf" srcId="{C45AFE04-B7A3-4035-99F5-84CD1A3394AB}" destId="{4D1D7560-A0D8-453C-8B28-040CCA447CFD}" srcOrd="0" destOrd="0" presId="urn:microsoft.com/office/officeart/2005/8/layout/hierarchy1"/>
    <dgm:cxn modelId="{BECB8061-3546-4D9C-A937-BDB2A45838DF}" type="presOf" srcId="{44132E58-2AE8-48F5-8210-73486A3A010D}" destId="{4D09808E-83C2-4D60-BC65-BAD43F3EFE65}" srcOrd="0" destOrd="0" presId="urn:microsoft.com/office/officeart/2005/8/layout/hierarchy1"/>
    <dgm:cxn modelId="{15F6D934-34B6-4228-864D-690046E6038D}" srcId="{C45AFE04-B7A3-4035-99F5-84CD1A3394AB}" destId="{9F99A28D-F26C-4DC9-AF3C-5A631A8D968A}" srcOrd="2" destOrd="0" parTransId="{44132E58-2AE8-48F5-8210-73486A3A010D}" sibTransId="{5990B466-5C7E-4F29-89B0-1C3F06D200E0}"/>
    <dgm:cxn modelId="{F3910EBF-BB55-430A-9AE1-06EC3F9B8218}" type="presOf" srcId="{A016EFEA-097A-47B0-B35A-BB2E2BC1C233}" destId="{090A2DD6-945E-4AD6-8D86-D1265792D2FF}" srcOrd="0" destOrd="0" presId="urn:microsoft.com/office/officeart/2005/8/layout/hierarchy1"/>
    <dgm:cxn modelId="{B262CA4A-BA7E-43C0-91F1-B631294F3751}" srcId="{C45AFE04-B7A3-4035-99F5-84CD1A3394AB}" destId="{0F45BFE3-C0F7-439C-8429-D5E56063E1A6}" srcOrd="1" destOrd="0" parTransId="{4E9C1130-4792-4AE3-AF98-79B316B734C1}" sibTransId="{82F56C44-08A6-4C6F-BDA2-E5BF5A3A1A86}"/>
    <dgm:cxn modelId="{9D55BB3F-B7DE-40DD-83EA-1A44F289ACAE}" type="presOf" srcId="{E639833F-B199-4024-807B-0BA3ABE31898}" destId="{F2C581C8-B83E-432B-AD03-BA16A14C6F71}" srcOrd="0" destOrd="0" presId="urn:microsoft.com/office/officeart/2005/8/layout/hierarchy1"/>
    <dgm:cxn modelId="{B1A719E1-3EF9-40BF-93DB-45C4BDE6781C}" type="presParOf" srcId="{090A2DD6-945E-4AD6-8D86-D1265792D2FF}" destId="{4CE4D919-5166-43F8-A521-6F0DD318604D}" srcOrd="0" destOrd="0" presId="urn:microsoft.com/office/officeart/2005/8/layout/hierarchy1"/>
    <dgm:cxn modelId="{C0A0F0F0-10C5-489A-9213-7C93429E20A1}" type="presParOf" srcId="{4CE4D919-5166-43F8-A521-6F0DD318604D}" destId="{A61C8D79-F049-4857-86EA-8D2087B32871}" srcOrd="0" destOrd="0" presId="urn:microsoft.com/office/officeart/2005/8/layout/hierarchy1"/>
    <dgm:cxn modelId="{0F9D5C46-4DE9-48F7-A927-64982F953F33}" type="presParOf" srcId="{A61C8D79-F049-4857-86EA-8D2087B32871}" destId="{2D7CD52D-2AB6-4214-88BE-370684154E46}" srcOrd="0" destOrd="0" presId="urn:microsoft.com/office/officeart/2005/8/layout/hierarchy1"/>
    <dgm:cxn modelId="{EFAC071D-17F4-425F-A398-75C155F90C59}" type="presParOf" srcId="{A61C8D79-F049-4857-86EA-8D2087B32871}" destId="{4D1D7560-A0D8-453C-8B28-040CCA447CFD}" srcOrd="1" destOrd="0" presId="urn:microsoft.com/office/officeart/2005/8/layout/hierarchy1"/>
    <dgm:cxn modelId="{9D587A9D-ABA8-46AE-A8FE-5545AAD90C73}" type="presParOf" srcId="{4CE4D919-5166-43F8-A521-6F0DD318604D}" destId="{6F4AB522-430B-4B6E-96CE-415526EAC6E8}" srcOrd="1" destOrd="0" presId="urn:microsoft.com/office/officeart/2005/8/layout/hierarchy1"/>
    <dgm:cxn modelId="{358466DD-9F6F-45CB-83AC-6D25D839D15F}" type="presParOf" srcId="{6F4AB522-430B-4B6E-96CE-415526EAC6E8}" destId="{5BF06D19-39C8-421B-89B0-985C9DBB71C8}" srcOrd="0" destOrd="0" presId="urn:microsoft.com/office/officeart/2005/8/layout/hierarchy1"/>
    <dgm:cxn modelId="{2BD66151-8CC1-4C40-988A-689A076808A2}" type="presParOf" srcId="{6F4AB522-430B-4B6E-96CE-415526EAC6E8}" destId="{A68009B3-674A-4739-B4C2-760E4F0D2D5B}" srcOrd="1" destOrd="0" presId="urn:microsoft.com/office/officeart/2005/8/layout/hierarchy1"/>
    <dgm:cxn modelId="{02AC48BE-0895-421B-9C9F-394CA1DEBA5B}" type="presParOf" srcId="{A68009B3-674A-4739-B4C2-760E4F0D2D5B}" destId="{6C5A3334-8AB9-4AF4-BDE7-9AA53504D3D3}" srcOrd="0" destOrd="0" presId="urn:microsoft.com/office/officeart/2005/8/layout/hierarchy1"/>
    <dgm:cxn modelId="{97CAFBAD-D6F2-4522-BC54-E41A6CD80D59}" type="presParOf" srcId="{6C5A3334-8AB9-4AF4-BDE7-9AA53504D3D3}" destId="{EEFA1FE7-E907-4014-ACD6-2DB15DF32EF5}" srcOrd="0" destOrd="0" presId="urn:microsoft.com/office/officeart/2005/8/layout/hierarchy1"/>
    <dgm:cxn modelId="{75FACA64-FD02-4C74-9D12-F1041B69392E}" type="presParOf" srcId="{6C5A3334-8AB9-4AF4-BDE7-9AA53504D3D3}" destId="{57E75163-F0F7-4F92-BB86-51100AEF5127}" srcOrd="1" destOrd="0" presId="urn:microsoft.com/office/officeart/2005/8/layout/hierarchy1"/>
    <dgm:cxn modelId="{93C3B72A-3558-490B-9A5A-373A44B4A2C7}" type="presParOf" srcId="{A68009B3-674A-4739-B4C2-760E4F0D2D5B}" destId="{BB31C1C3-319D-48BD-9563-5D6D30153286}" srcOrd="1" destOrd="0" presId="urn:microsoft.com/office/officeart/2005/8/layout/hierarchy1"/>
    <dgm:cxn modelId="{6ED0E5EF-9E56-4BD4-A397-F223E5932B59}" type="presParOf" srcId="{6F4AB522-430B-4B6E-96CE-415526EAC6E8}" destId="{D3D41772-A248-4DC8-AB2F-0698ABEFE9B2}" srcOrd="2" destOrd="0" presId="urn:microsoft.com/office/officeart/2005/8/layout/hierarchy1"/>
    <dgm:cxn modelId="{925DA2A0-3C65-4657-962E-6A60F58CCCFC}" type="presParOf" srcId="{6F4AB522-430B-4B6E-96CE-415526EAC6E8}" destId="{4C47C204-151E-4B8F-9D8E-2B76548CE718}" srcOrd="3" destOrd="0" presId="urn:microsoft.com/office/officeart/2005/8/layout/hierarchy1"/>
    <dgm:cxn modelId="{9B40F2EC-1E1E-4981-ABB9-FAB2E2817879}" type="presParOf" srcId="{4C47C204-151E-4B8F-9D8E-2B76548CE718}" destId="{C1E28987-9EB6-40DE-B4E3-B80AC141F31C}" srcOrd="0" destOrd="0" presId="urn:microsoft.com/office/officeart/2005/8/layout/hierarchy1"/>
    <dgm:cxn modelId="{EB5803D8-E513-4BF4-928E-94A9CE45C77C}" type="presParOf" srcId="{C1E28987-9EB6-40DE-B4E3-B80AC141F31C}" destId="{0EDEF232-04E1-477F-AF58-9E8A9A0082FF}" srcOrd="0" destOrd="0" presId="urn:microsoft.com/office/officeart/2005/8/layout/hierarchy1"/>
    <dgm:cxn modelId="{CB78BAA9-2B74-4C7D-A49B-119A563C8B28}" type="presParOf" srcId="{C1E28987-9EB6-40DE-B4E3-B80AC141F31C}" destId="{2B380F4B-5BCD-43AC-8BC4-9CC8216CDAAD}" srcOrd="1" destOrd="0" presId="urn:microsoft.com/office/officeart/2005/8/layout/hierarchy1"/>
    <dgm:cxn modelId="{30DAEF71-B3E7-45C6-B3B2-18CA76F3F538}" type="presParOf" srcId="{4C47C204-151E-4B8F-9D8E-2B76548CE718}" destId="{75DD982F-DFAB-44CA-B3B3-0F590A614570}" srcOrd="1" destOrd="0" presId="urn:microsoft.com/office/officeart/2005/8/layout/hierarchy1"/>
    <dgm:cxn modelId="{957436D4-A5CE-45AF-AAC2-639D4E2AE655}" type="presParOf" srcId="{6F4AB522-430B-4B6E-96CE-415526EAC6E8}" destId="{4D09808E-83C2-4D60-BC65-BAD43F3EFE65}" srcOrd="4" destOrd="0" presId="urn:microsoft.com/office/officeart/2005/8/layout/hierarchy1"/>
    <dgm:cxn modelId="{8C5386F2-61EC-406E-96D9-348F97959C20}" type="presParOf" srcId="{6F4AB522-430B-4B6E-96CE-415526EAC6E8}" destId="{9A335FEA-1140-486B-A984-A8991D377F7D}" srcOrd="5" destOrd="0" presId="urn:microsoft.com/office/officeart/2005/8/layout/hierarchy1"/>
    <dgm:cxn modelId="{1D5FC95C-A0DF-43AF-B69B-9E42230B5C3F}" type="presParOf" srcId="{9A335FEA-1140-486B-A984-A8991D377F7D}" destId="{4EF51E70-EA44-4BCD-9C27-8192F7024DD5}" srcOrd="0" destOrd="0" presId="urn:microsoft.com/office/officeart/2005/8/layout/hierarchy1"/>
    <dgm:cxn modelId="{5204D726-4D60-44BA-B9F7-6AF8BB4DB3AB}" type="presParOf" srcId="{4EF51E70-EA44-4BCD-9C27-8192F7024DD5}" destId="{A510B5FE-D3E8-4B52-AC5C-BC7282C28E4A}" srcOrd="0" destOrd="0" presId="urn:microsoft.com/office/officeart/2005/8/layout/hierarchy1"/>
    <dgm:cxn modelId="{87953707-FDCF-47C9-80ED-B23E9A4A5140}" type="presParOf" srcId="{4EF51E70-EA44-4BCD-9C27-8192F7024DD5}" destId="{278F4165-E037-4071-8B9F-693B16FB4F6E}" srcOrd="1" destOrd="0" presId="urn:microsoft.com/office/officeart/2005/8/layout/hierarchy1"/>
    <dgm:cxn modelId="{6C77000C-E6A0-478B-AE5F-3A4CD3002908}" type="presParOf" srcId="{9A335FEA-1140-486B-A984-A8991D377F7D}" destId="{912442D9-856C-4028-A1DD-A073273F0B31}" srcOrd="1" destOrd="0" presId="urn:microsoft.com/office/officeart/2005/8/layout/hierarchy1"/>
    <dgm:cxn modelId="{899D8FE6-8641-4C36-B6B0-C959180279AD}" type="presParOf" srcId="{6F4AB522-430B-4B6E-96CE-415526EAC6E8}" destId="{A873547F-0FC7-4AED-AFEA-52D38257461C}" srcOrd="6" destOrd="0" presId="urn:microsoft.com/office/officeart/2005/8/layout/hierarchy1"/>
    <dgm:cxn modelId="{B0C88854-2227-45A2-8A76-1F323B8109A0}" type="presParOf" srcId="{6F4AB522-430B-4B6E-96CE-415526EAC6E8}" destId="{15F5A3CA-A952-42F0-9E19-B3B1D46434A7}" srcOrd="7" destOrd="0" presId="urn:microsoft.com/office/officeart/2005/8/layout/hierarchy1"/>
    <dgm:cxn modelId="{1D088B4F-E789-483E-AA32-7AA1C1331031}" type="presParOf" srcId="{15F5A3CA-A952-42F0-9E19-B3B1D46434A7}" destId="{F783B966-0741-49E8-850B-1F69B8DF9A42}" srcOrd="0" destOrd="0" presId="urn:microsoft.com/office/officeart/2005/8/layout/hierarchy1"/>
    <dgm:cxn modelId="{2DB888FA-9AF6-443D-9229-630043AFC5CE}" type="presParOf" srcId="{F783B966-0741-49E8-850B-1F69B8DF9A42}" destId="{32E35098-E1FF-45B8-B57D-C912A0D96829}" srcOrd="0" destOrd="0" presId="urn:microsoft.com/office/officeart/2005/8/layout/hierarchy1"/>
    <dgm:cxn modelId="{F9693964-85CF-4EAE-B4E8-2C0C0215775F}" type="presParOf" srcId="{F783B966-0741-49E8-850B-1F69B8DF9A42}" destId="{F2C581C8-B83E-432B-AD03-BA16A14C6F71}" srcOrd="1" destOrd="0" presId="urn:microsoft.com/office/officeart/2005/8/layout/hierarchy1"/>
    <dgm:cxn modelId="{6788984F-6289-4EF6-860A-6522CB6CCD47}" type="presParOf" srcId="{15F5A3CA-A952-42F0-9E19-B3B1D46434A7}" destId="{F3AACDFF-14B7-4081-94EF-73FB8CFD42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3547F-0FC7-4AED-AFEA-52D38257461C}">
      <dsp:nvSpPr>
        <dsp:cNvPr id="0" name=""/>
        <dsp:cNvSpPr/>
      </dsp:nvSpPr>
      <dsp:spPr>
        <a:xfrm>
          <a:off x="3946052" y="1411479"/>
          <a:ext cx="3229130" cy="1010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501"/>
              </a:lnTo>
              <a:lnTo>
                <a:pt x="3229130" y="851501"/>
              </a:lnTo>
              <a:lnTo>
                <a:pt x="3229130" y="1010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9808E-83C2-4D60-BC65-BAD43F3EFE65}">
      <dsp:nvSpPr>
        <dsp:cNvPr id="0" name=""/>
        <dsp:cNvSpPr/>
      </dsp:nvSpPr>
      <dsp:spPr>
        <a:xfrm>
          <a:off x="3946052" y="1411479"/>
          <a:ext cx="1125117" cy="1010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501"/>
              </a:lnTo>
              <a:lnTo>
                <a:pt x="1125117" y="851501"/>
              </a:lnTo>
              <a:lnTo>
                <a:pt x="1125117" y="1010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41772-A248-4DC8-AB2F-0698ABEFE9B2}">
      <dsp:nvSpPr>
        <dsp:cNvPr id="0" name=""/>
        <dsp:cNvSpPr/>
      </dsp:nvSpPr>
      <dsp:spPr>
        <a:xfrm>
          <a:off x="2967156" y="1411479"/>
          <a:ext cx="978895" cy="1010976"/>
        </a:xfrm>
        <a:custGeom>
          <a:avLst/>
          <a:gdLst/>
          <a:ahLst/>
          <a:cxnLst/>
          <a:rect l="0" t="0" r="0" b="0"/>
          <a:pathLst>
            <a:path>
              <a:moveTo>
                <a:pt x="978895" y="0"/>
              </a:moveTo>
              <a:lnTo>
                <a:pt x="978895" y="851501"/>
              </a:lnTo>
              <a:lnTo>
                <a:pt x="0" y="851501"/>
              </a:lnTo>
              <a:lnTo>
                <a:pt x="0" y="1010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06D19-39C8-421B-89B0-985C9DBB71C8}">
      <dsp:nvSpPr>
        <dsp:cNvPr id="0" name=""/>
        <dsp:cNvSpPr/>
      </dsp:nvSpPr>
      <dsp:spPr>
        <a:xfrm>
          <a:off x="863143" y="1411479"/>
          <a:ext cx="3082908" cy="1010976"/>
        </a:xfrm>
        <a:custGeom>
          <a:avLst/>
          <a:gdLst/>
          <a:ahLst/>
          <a:cxnLst/>
          <a:rect l="0" t="0" r="0" b="0"/>
          <a:pathLst>
            <a:path>
              <a:moveTo>
                <a:pt x="3082908" y="0"/>
              </a:moveTo>
              <a:lnTo>
                <a:pt x="3082908" y="851501"/>
              </a:lnTo>
              <a:lnTo>
                <a:pt x="0" y="851501"/>
              </a:lnTo>
              <a:lnTo>
                <a:pt x="0" y="1010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CD52D-2AB6-4214-88BE-370684154E46}">
      <dsp:nvSpPr>
        <dsp:cNvPr id="0" name=""/>
        <dsp:cNvSpPr/>
      </dsp:nvSpPr>
      <dsp:spPr>
        <a:xfrm>
          <a:off x="3085319" y="318348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D7560-A0D8-453C-8B28-040CCA447CFD}">
      <dsp:nvSpPr>
        <dsp:cNvPr id="0" name=""/>
        <dsp:cNvSpPr/>
      </dsp:nvSpPr>
      <dsp:spPr>
        <a:xfrm>
          <a:off x="3276593" y="50005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Bots types</a:t>
          </a:r>
          <a:endParaRPr lang="en-US" sz="2300" kern="1200" dirty="0"/>
        </a:p>
      </dsp:txBody>
      <dsp:txXfrm>
        <a:off x="3308610" y="532076"/>
        <a:ext cx="1657431" cy="1029096"/>
      </dsp:txXfrm>
    </dsp:sp>
    <dsp:sp modelId="{EEFA1FE7-E907-4014-ACD6-2DB15DF32EF5}">
      <dsp:nvSpPr>
        <dsp:cNvPr id="0" name=""/>
        <dsp:cNvSpPr/>
      </dsp:nvSpPr>
      <dsp:spPr>
        <a:xfrm>
          <a:off x="2411" y="242245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75163-F0F7-4F92-BB86-51100AEF5127}">
      <dsp:nvSpPr>
        <dsp:cNvPr id="0" name=""/>
        <dsp:cNvSpPr/>
      </dsp:nvSpPr>
      <dsp:spPr>
        <a:xfrm>
          <a:off x="193684" y="260416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Displayer</a:t>
          </a:r>
          <a:endParaRPr lang="en-US" sz="2300" kern="1200" dirty="0"/>
        </a:p>
      </dsp:txBody>
      <dsp:txXfrm>
        <a:off x="225701" y="2636182"/>
        <a:ext cx="1657431" cy="1029096"/>
      </dsp:txXfrm>
    </dsp:sp>
    <dsp:sp modelId="{0EDEF232-04E1-477F-AF58-9E8A9A0082FF}">
      <dsp:nvSpPr>
        <dsp:cNvPr id="0" name=""/>
        <dsp:cNvSpPr/>
      </dsp:nvSpPr>
      <dsp:spPr>
        <a:xfrm>
          <a:off x="2106423" y="242245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380F4B-5BCD-43AC-8BC4-9CC8216CDAAD}">
      <dsp:nvSpPr>
        <dsp:cNvPr id="0" name=""/>
        <dsp:cNvSpPr/>
      </dsp:nvSpPr>
      <dsp:spPr>
        <a:xfrm>
          <a:off x="2297697" y="260416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Bragger</a:t>
          </a:r>
          <a:endParaRPr lang="en-US" sz="2300" kern="1200" dirty="0"/>
        </a:p>
      </dsp:txBody>
      <dsp:txXfrm>
        <a:off x="2329714" y="2636182"/>
        <a:ext cx="1657431" cy="1029096"/>
      </dsp:txXfrm>
    </dsp:sp>
    <dsp:sp modelId="{A510B5FE-D3E8-4B52-AC5C-BC7282C28E4A}">
      <dsp:nvSpPr>
        <dsp:cNvPr id="0" name=""/>
        <dsp:cNvSpPr/>
      </dsp:nvSpPr>
      <dsp:spPr>
        <a:xfrm>
          <a:off x="4210436" y="242245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F4165-E037-4071-8B9F-693B16FB4F6E}">
      <dsp:nvSpPr>
        <dsp:cNvPr id="0" name=""/>
        <dsp:cNvSpPr/>
      </dsp:nvSpPr>
      <dsp:spPr>
        <a:xfrm>
          <a:off x="4401710" y="260416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Poster</a:t>
          </a:r>
          <a:endParaRPr lang="en-US" sz="2300" kern="1200" dirty="0"/>
        </a:p>
      </dsp:txBody>
      <dsp:txXfrm>
        <a:off x="4433727" y="2636182"/>
        <a:ext cx="1657431" cy="1029096"/>
      </dsp:txXfrm>
    </dsp:sp>
    <dsp:sp modelId="{32E35098-E1FF-45B8-B57D-C912A0D96829}">
      <dsp:nvSpPr>
        <dsp:cNvPr id="0" name=""/>
        <dsp:cNvSpPr/>
      </dsp:nvSpPr>
      <dsp:spPr>
        <a:xfrm>
          <a:off x="6314449" y="242245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581C8-B83E-432B-AD03-BA16A14C6F71}">
      <dsp:nvSpPr>
        <dsp:cNvPr id="0" name=""/>
        <dsp:cNvSpPr/>
      </dsp:nvSpPr>
      <dsp:spPr>
        <a:xfrm>
          <a:off x="6505723" y="260416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Whisperer</a:t>
          </a:r>
          <a:endParaRPr lang="en-US" sz="2300" kern="1200" dirty="0"/>
        </a:p>
      </dsp:txBody>
      <dsp:txXfrm>
        <a:off x="6537740" y="2636182"/>
        <a:ext cx="1657431" cy="1029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0FF88-0574-4C2E-B790-095642B57735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9135-8D4F-4B19-98CC-D567B5F1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1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41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77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3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5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66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98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16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52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89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25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9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0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20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624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54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299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78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574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006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130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045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97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32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58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147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138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056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02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975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549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9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38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17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2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29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43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A9135-8D4F-4B19-98CC-D567B5F181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5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DB08FA-10A1-4CC3-AB61-CEA32D15AAE6}" type="datetime1">
              <a:rPr lang="en-US" smtClean="0"/>
              <a:t>3/18/2014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752A5-2AF7-4B8C-B546-F05B045F2460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B99C3-7676-4671-BDFF-B04E0FD8C9DA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4D0CF3-414E-411E-B6F7-515C4A1FD9E7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9306B-FA85-4A60-BA42-8C2575DE8E35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D6EAE-4C5D-4CF3-A52B-61C735B566B7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90403-7073-495F-BFE7-F38E0C877015}" type="datetime1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233D1-9E1B-49F7-AABF-780C9D0D0DED}" type="datetime1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30D2E-E626-47D8-B390-15440D251617}" type="datetime1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07E3FA-8E74-479B-B53B-95BC06785FB4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66E5B-CCE1-4D86-97FB-7835040E5EF7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7CF4D6-0DBA-4C52-A003-053AC511E300}" type="datetime1">
              <a:rPr lang="en-US" smtClean="0"/>
              <a:t>3/18/2014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6E44E9-7D9C-4649-91B6-6328A05C67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Detecting Spammers on Social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14800"/>
            <a:ext cx="6705600" cy="15240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1800" dirty="0" smtClean="0"/>
          </a:p>
          <a:p>
            <a:pPr algn="l"/>
            <a:endParaRPr lang="en-US" sz="1800" dirty="0"/>
          </a:p>
          <a:p>
            <a:pPr algn="l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  </a:t>
            </a:r>
            <a:r>
              <a:rPr lang="en-US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Gianluca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Stringhini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Christopher </a:t>
            </a:r>
            <a:r>
              <a:rPr lang="en-US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Kruegel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Giovanni </a:t>
            </a:r>
            <a:r>
              <a:rPr lang="en-US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Vigna</a:t>
            </a:r>
            <a:endParaRPr lang="en-US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en-US" sz="1800" dirty="0"/>
          </a:p>
          <a:p>
            <a:pPr algn="l"/>
            <a:r>
              <a:rPr lang="en-US" sz="1800" dirty="0" smtClean="0"/>
              <a:t>Presented By Awrad Mohammed Ali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creating honey-profiles</a:t>
            </a:r>
            <a:r>
              <a:rPr lang="en-US" dirty="0"/>
              <a:t>, </a:t>
            </a:r>
            <a:r>
              <a:rPr lang="en-US" dirty="0" smtClean="0"/>
              <a:t>we run scripts that </a:t>
            </a:r>
            <a:r>
              <a:rPr lang="en-US" dirty="0"/>
              <a:t>periodically connected </a:t>
            </a:r>
            <a:r>
              <a:rPr lang="en-US" dirty="0" smtClean="0"/>
              <a:t>to those </a:t>
            </a:r>
            <a:r>
              <a:rPr lang="en-US" dirty="0"/>
              <a:t>accounts and </a:t>
            </a:r>
            <a:r>
              <a:rPr lang="en-US" dirty="0" smtClean="0"/>
              <a:t>checked for </a:t>
            </a:r>
            <a:r>
              <a:rPr lang="en-US" dirty="0"/>
              <a:t>activity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accounts act on passive way.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types of requests </a:t>
            </a:r>
            <a:r>
              <a:rPr lang="en-US" dirty="0" smtClean="0"/>
              <a:t>were logged on the three social networks. </a:t>
            </a:r>
          </a:p>
          <a:p>
            <a:endParaRPr lang="en-US" dirty="0"/>
          </a:p>
          <a:p>
            <a:r>
              <a:rPr lang="en-US" dirty="0" smtClean="0"/>
              <a:t> Periodically visiting each account. </a:t>
            </a:r>
          </a:p>
          <a:p>
            <a:endParaRPr lang="en-US" dirty="0" smtClean="0"/>
          </a:p>
          <a:p>
            <a:r>
              <a:rPr lang="en-US" dirty="0" smtClean="0"/>
              <a:t>The visits had to be performed slowly (approximately one account visited every 2 minutes)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Set</a:t>
            </a:r>
            <a:br>
              <a:rPr lang="en-US" dirty="0" smtClean="0"/>
            </a:br>
            <a:r>
              <a:rPr lang="en-US" dirty="0" smtClean="0"/>
              <a:t>Honey-Profiles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6404431" cy="45656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Data Analysis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1954763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There is a </a:t>
            </a:r>
            <a:r>
              <a:rPr lang="en-US" dirty="0">
                <a:solidFill>
                  <a:srgbClr val="FF0000"/>
                </a:solidFill>
              </a:rPr>
              <a:t>big </a:t>
            </a:r>
            <a:r>
              <a:rPr lang="en-US" dirty="0" smtClean="0">
                <a:solidFill>
                  <a:srgbClr val="FF0000"/>
                </a:solidFill>
              </a:rPr>
              <a:t>disparity between  the  three  social </a:t>
            </a:r>
            <a:r>
              <a:rPr lang="en-US" dirty="0">
                <a:solidFill>
                  <a:srgbClr val="FF0000"/>
                </a:solidFill>
              </a:rPr>
              <a:t>networks.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219200"/>
            <a:ext cx="4343400" cy="52621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Data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628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00200"/>
            <a:ext cx="454427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Data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594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8183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206239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Displayer: </a:t>
            </a:r>
            <a:r>
              <a:rPr lang="en-US" dirty="0" smtClean="0"/>
              <a:t>Bots that do not post spam messages,  but only display some spam content on their own profile pages.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Bragger</a:t>
            </a:r>
            <a:r>
              <a:rPr lang="en-US" dirty="0"/>
              <a:t>: Bots that post messages to their own feed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Poster: </a:t>
            </a:r>
            <a:r>
              <a:rPr lang="en-US" dirty="0"/>
              <a:t>Bots that send a direct message to each victim.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u="sng" dirty="0">
                <a:solidFill>
                  <a:srgbClr val="FF0000"/>
                </a:solidFill>
              </a:rPr>
              <a:t>Whisperer: </a:t>
            </a:r>
            <a:r>
              <a:rPr lang="en-US" dirty="0"/>
              <a:t>Bots that send private messages to their victims.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Bot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8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287061"/>
              </p:ext>
            </p:extLst>
          </p:nvPr>
        </p:nvGraphicFramePr>
        <p:xfrm>
          <a:off x="457200" y="1481138"/>
          <a:ext cx="8229600" cy="453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07732">
                <a:tc>
                  <a:txBody>
                    <a:bodyPr/>
                    <a:lstStyle/>
                    <a:p>
                      <a:r>
                        <a:rPr lang="en-US" dirty="0" smtClean="0"/>
                        <a:t>Bots Types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FaceBook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MySpace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Twitter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0773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Displayer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07732">
                <a:tc>
                  <a:txBody>
                    <a:bodyPr/>
                    <a:lstStyle/>
                    <a:p>
                      <a:r>
                        <a:rPr lang="en-US" dirty="0" smtClean="0"/>
                        <a:t>Bragger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341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07732">
                <a:tc>
                  <a:txBody>
                    <a:bodyPr/>
                    <a:lstStyle/>
                    <a:p>
                      <a:r>
                        <a:rPr lang="en-US" dirty="0" smtClean="0"/>
                        <a:t>Poster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07732">
                <a:tc>
                  <a:txBody>
                    <a:bodyPr/>
                    <a:lstStyle/>
                    <a:p>
                      <a:r>
                        <a:rPr lang="en-US" dirty="0" smtClean="0"/>
                        <a:t>Whisperer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Bots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spammers requests were at the beginning of the experiment.</a:t>
            </a:r>
          </a:p>
          <a:p>
            <a:endParaRPr lang="en-US" dirty="0"/>
          </a:p>
          <a:p>
            <a:r>
              <a:rPr lang="en-US" altLang="zh-TW" dirty="0"/>
              <a:t>On Facebook, the average lifetime of a spam account was four days, while on Twitter, it was 31 days.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Most spammers activated periodically or at specific time of the day.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addition </a:t>
            </a:r>
            <a:r>
              <a:rPr lang="en-US" dirty="0"/>
              <a:t>to study the effectiveness of </a:t>
            </a:r>
            <a:r>
              <a:rPr lang="en-US" dirty="0" smtClean="0"/>
              <a:t>spam activity, it is important to </a:t>
            </a:r>
            <a:r>
              <a:rPr lang="en-US" dirty="0"/>
              <a:t>look at how many users acknowledged friend requests </a:t>
            </a:r>
            <a:r>
              <a:rPr lang="en-US" dirty="0" smtClean="0"/>
              <a:t>on the </a:t>
            </a:r>
            <a:r>
              <a:rPr lang="en-US" dirty="0"/>
              <a:t>different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3523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kinds of bot </a:t>
            </a:r>
            <a:r>
              <a:rPr lang="en-US" dirty="0" smtClean="0"/>
              <a:t>behavior were observed: </a:t>
            </a:r>
          </a:p>
          <a:p>
            <a:endParaRPr lang="en-US" dirty="0"/>
          </a:p>
          <a:p>
            <a:r>
              <a:rPr lang="en-US" u="sng" dirty="0" smtClean="0">
                <a:solidFill>
                  <a:srgbClr val="FF0000"/>
                </a:solidFill>
              </a:rPr>
              <a:t>Stealthy Bots: </a:t>
            </a:r>
            <a:r>
              <a:rPr lang="en-US" dirty="0"/>
              <a:t>send messages </a:t>
            </a:r>
            <a:r>
              <a:rPr lang="en-US" dirty="0" smtClean="0"/>
              <a:t>that look legitimate.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Not easy to detect</a:t>
            </a:r>
          </a:p>
          <a:p>
            <a:pPr lvl="1"/>
            <a:endParaRPr lang="en-US" dirty="0" smtClean="0"/>
          </a:p>
          <a:p>
            <a:r>
              <a:rPr lang="en-US" u="sng" dirty="0" smtClean="0">
                <a:solidFill>
                  <a:srgbClr val="FF0000"/>
                </a:solidFill>
              </a:rPr>
              <a:t>Greedy Bots: </a:t>
            </a:r>
            <a:r>
              <a:rPr lang="en-US" dirty="0" smtClean="0"/>
              <a:t>a </a:t>
            </a:r>
            <a:r>
              <a:rPr lang="en-US" dirty="0"/>
              <a:t>spam content in </a:t>
            </a:r>
            <a:r>
              <a:rPr lang="en-US" dirty="0" smtClean="0"/>
              <a:t>every message </a:t>
            </a:r>
            <a:r>
              <a:rPr lang="en-US" dirty="0"/>
              <a:t>they </a:t>
            </a:r>
            <a:r>
              <a:rPr lang="en-US" dirty="0" smtClean="0"/>
              <a:t>send.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Easier to detect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From all the  534 spam bots detected, 416 were greedy and 98 were stealthy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239453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Spam </a:t>
            </a:r>
            <a:r>
              <a:rPr lang="en-US" dirty="0"/>
              <a:t>bots are </a:t>
            </a:r>
            <a:r>
              <a:rPr lang="en-US" dirty="0" smtClean="0"/>
              <a:t>usually less </a:t>
            </a:r>
            <a:r>
              <a:rPr lang="en-US" dirty="0"/>
              <a:t>active than legitimate </a:t>
            </a:r>
            <a:r>
              <a:rPr lang="en-US" dirty="0" smtClean="0"/>
              <a:t>users.</a:t>
            </a:r>
          </a:p>
          <a:p>
            <a:endParaRPr lang="en-US" dirty="0"/>
          </a:p>
          <a:p>
            <a:r>
              <a:rPr lang="en-US" dirty="0" smtClean="0"/>
              <a:t>Some spammers follow a certain criteria to choose their victims.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- Most of the victims are male.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- Many victims have the same names. 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6441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Introduction.</a:t>
            </a:r>
          </a:p>
          <a:p>
            <a:r>
              <a:rPr lang="en-US" dirty="0" smtClean="0"/>
              <a:t>The Popular Social Networks.</a:t>
            </a:r>
          </a:p>
          <a:p>
            <a:r>
              <a:rPr lang="en-US" dirty="0" smtClean="0"/>
              <a:t>Data Collection.</a:t>
            </a:r>
          </a:p>
          <a:p>
            <a:r>
              <a:rPr lang="en-US" dirty="0" smtClean="0"/>
              <a:t>Data Analysis.</a:t>
            </a:r>
          </a:p>
          <a:p>
            <a:r>
              <a:rPr lang="en-US" dirty="0" smtClean="0"/>
              <a:t>Spam Bots Analysis.</a:t>
            </a:r>
          </a:p>
          <a:p>
            <a:r>
              <a:rPr lang="en-US" dirty="0"/>
              <a:t>Identification of Spam </a:t>
            </a:r>
            <a:r>
              <a:rPr lang="en-US" dirty="0" smtClean="0"/>
              <a:t>Campaigns.</a:t>
            </a:r>
          </a:p>
          <a:p>
            <a:r>
              <a:rPr lang="en-US" dirty="0" smtClean="0"/>
              <a:t>Results of Spam Campaigns. </a:t>
            </a:r>
          </a:p>
          <a:p>
            <a:r>
              <a:rPr lang="en-US" dirty="0" smtClean="0"/>
              <a:t>Conclusion.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Most social network sites provide method to prevent automatic accounts generation.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E.g. on Facebook the user needs CAPTCHA for sending a friend request or to create a new account.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T</a:t>
            </a:r>
            <a:r>
              <a:rPr lang="en-US" dirty="0" smtClean="0"/>
              <a:t>he site uses a very complicated JavaScript environment that makes it difficult for bots to interact with the pages.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178209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ajor social networks launched mobile versions of their sites.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- No JavaScript is present.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	- No CAPTCHAs are </a:t>
            </a:r>
            <a:r>
              <a:rPr lang="en-US" dirty="0">
                <a:solidFill>
                  <a:srgbClr val="00B0F0"/>
                </a:solidFill>
              </a:rPr>
              <a:t>required to send friend </a:t>
            </a:r>
            <a:r>
              <a:rPr lang="en-US" dirty="0" smtClean="0">
                <a:solidFill>
                  <a:srgbClr val="00B0F0"/>
                </a:solidFill>
              </a:rPr>
              <a:t>	  	requests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80% of bots detected on Facebook used the mobile site to send their spam messages.</a:t>
            </a:r>
          </a:p>
          <a:p>
            <a:endParaRPr lang="en-US" dirty="0"/>
          </a:p>
          <a:p>
            <a:r>
              <a:rPr lang="en-US" dirty="0" smtClean="0"/>
              <a:t>For Twitter, there is no need to use mobile devices.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- CAPTCHA required only to make a new account.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	</a:t>
            </a:r>
            <a:r>
              <a:rPr lang="en-US" dirty="0" smtClean="0">
                <a:solidFill>
                  <a:srgbClr val="00B0F0"/>
                </a:solidFill>
              </a:rPr>
              <a:t>- API to interact with the network is provided.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Spam Bot Analysis</a:t>
            </a:r>
          </a:p>
        </p:txBody>
      </p:sp>
    </p:spTree>
    <p:extLst>
      <p:ext uri="{BB962C8B-B14F-4D97-AF65-F5344CB8AC3E}">
        <p14:creationId xmlns:p14="http://schemas.microsoft.com/office/powerpoint/2010/main" val="20030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his work focus on detecting “bragger” and “poster” spammers.</a:t>
            </a:r>
          </a:p>
          <a:p>
            <a:endParaRPr lang="en-US" dirty="0"/>
          </a:p>
          <a:p>
            <a:r>
              <a:rPr lang="en-US" dirty="0" smtClean="0"/>
              <a:t>Machine learning </a:t>
            </a:r>
            <a:r>
              <a:rPr lang="en-US" dirty="0" smtClean="0"/>
              <a:t>techniques (</a:t>
            </a:r>
            <a:r>
              <a:rPr lang="en-US" dirty="0" err="1" smtClean="0"/>
              <a:t>Weka</a:t>
            </a:r>
            <a:r>
              <a:rPr lang="en-US" dirty="0" smtClean="0"/>
              <a:t> </a:t>
            </a:r>
            <a:r>
              <a:rPr lang="en-US" dirty="0" smtClean="0"/>
              <a:t>framework </a:t>
            </a:r>
            <a:r>
              <a:rPr lang="en-US" dirty="0"/>
              <a:t>with </a:t>
            </a:r>
            <a:r>
              <a:rPr lang="en-US" dirty="0" smtClean="0"/>
              <a:t>a Random </a:t>
            </a:r>
            <a:r>
              <a:rPr lang="en-US" dirty="0"/>
              <a:t>Forest algorithm </a:t>
            </a:r>
            <a:r>
              <a:rPr lang="en-US" dirty="0" smtClean="0"/>
              <a:t>) used </a:t>
            </a:r>
            <a:r>
              <a:rPr lang="en-US" dirty="0" smtClean="0"/>
              <a:t>to </a:t>
            </a:r>
            <a:r>
              <a:rPr lang="en-US" dirty="0"/>
              <a:t>classify spammers and legitimate </a:t>
            </a:r>
            <a:r>
              <a:rPr lang="en-US" dirty="0" smtClean="0"/>
              <a:t>users.</a:t>
            </a:r>
          </a:p>
          <a:p>
            <a:endParaRPr lang="en-US" dirty="0"/>
          </a:p>
          <a:p>
            <a:r>
              <a:rPr lang="en-US" dirty="0" smtClean="0"/>
              <a:t>Six features were developed to detect the spammer profiles.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FF ratio (R): </a:t>
            </a:r>
            <a:r>
              <a:rPr lang="en-US" dirty="0" smtClean="0"/>
              <a:t>The first feature compares the number of friend requests that a user sent to the number of friends she has.</a:t>
            </a:r>
          </a:p>
          <a:p>
            <a:pPr marL="0" indent="0">
              <a:buNone/>
            </a:pPr>
            <a:r>
              <a:rPr lang="en-US" dirty="0" smtClean="0"/>
              <a:t>     R </a:t>
            </a:r>
            <a:r>
              <a:rPr lang="en-US" dirty="0"/>
              <a:t>= </a:t>
            </a:r>
            <a:r>
              <a:rPr lang="en-US" dirty="0" smtClean="0"/>
              <a:t>following/ followers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u="sng" dirty="0">
                <a:solidFill>
                  <a:srgbClr val="FF0000"/>
                </a:solidFill>
              </a:rPr>
              <a:t>URL ratio (U):</a:t>
            </a:r>
          </a:p>
          <a:p>
            <a:pPr marL="0" indent="0">
              <a:buNone/>
            </a:pPr>
            <a:r>
              <a:rPr lang="en-US" dirty="0" smtClean="0"/>
              <a:t>   U </a:t>
            </a:r>
            <a:r>
              <a:rPr lang="en-US" dirty="0"/>
              <a:t>= messages containing </a:t>
            </a:r>
            <a:r>
              <a:rPr lang="en-US" dirty="0" smtClean="0"/>
              <a:t>URLs / total 	messages.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</a:rPr>
              <a:t>Message </a:t>
            </a:r>
            <a:r>
              <a:rPr lang="en-US" u="sng" dirty="0" smtClean="0">
                <a:solidFill>
                  <a:srgbClr val="FF0000"/>
                </a:solidFill>
              </a:rPr>
              <a:t>Similarity </a:t>
            </a:r>
            <a:r>
              <a:rPr lang="en-US" u="sng" dirty="0">
                <a:solidFill>
                  <a:srgbClr val="FF0000"/>
                </a:solidFill>
              </a:rPr>
              <a:t>(S</a:t>
            </a:r>
            <a:r>
              <a:rPr lang="en-US" u="sng" dirty="0" smtClean="0">
                <a:solidFill>
                  <a:srgbClr val="FF0000"/>
                </a:solidFill>
              </a:rPr>
              <a:t>):</a:t>
            </a:r>
            <a:r>
              <a:rPr lang="en-US" dirty="0"/>
              <a:t>leveraging the similarity among the messages sent by a user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message </a:t>
            </a:r>
            <a:r>
              <a:rPr lang="en-US" dirty="0" smtClean="0"/>
              <a:t>similarity on Twitter </a:t>
            </a:r>
            <a:r>
              <a:rPr lang="en-US" dirty="0"/>
              <a:t>is less </a:t>
            </a:r>
            <a:r>
              <a:rPr lang="en-US" dirty="0" smtClean="0"/>
              <a:t>significant than </a:t>
            </a:r>
            <a:r>
              <a:rPr lang="en-US" dirty="0"/>
              <a:t>on Facebook and </a:t>
            </a:r>
            <a:r>
              <a:rPr lang="en-US" dirty="0" err="1"/>
              <a:t>MySpace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343400"/>
            <a:ext cx="2438400" cy="104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Friend Choice (F):</a:t>
            </a:r>
            <a:r>
              <a:rPr lang="en-US" dirty="0" smtClean="0"/>
              <a:t>detect whether </a:t>
            </a:r>
            <a:r>
              <a:rPr lang="en-US" dirty="0"/>
              <a:t>a profile likely used a list of names to pick </a:t>
            </a:r>
            <a:r>
              <a:rPr lang="en-US" dirty="0" smtClean="0"/>
              <a:t>its friends </a:t>
            </a:r>
            <a:r>
              <a:rPr lang="en-US" dirty="0"/>
              <a:t>or </a:t>
            </a:r>
            <a:r>
              <a:rPr lang="en-US" dirty="0" smtClean="0"/>
              <a:t>not.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F = </a:t>
            </a:r>
            <a:r>
              <a:rPr lang="en-US" dirty="0" err="1" smtClean="0"/>
              <a:t>Tn</a:t>
            </a:r>
            <a:r>
              <a:rPr lang="en-US" dirty="0" smtClean="0"/>
              <a:t>/Dn.</a:t>
            </a:r>
          </a:p>
          <a:p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Messages Sent (M</a:t>
            </a:r>
            <a:r>
              <a:rPr lang="en-US" u="sng" dirty="0" smtClean="0">
                <a:solidFill>
                  <a:srgbClr val="FF0000"/>
                </a:solidFill>
              </a:rPr>
              <a:t>):</a:t>
            </a:r>
            <a:r>
              <a:rPr lang="en-US" dirty="0" smtClean="0"/>
              <a:t>using </a:t>
            </a:r>
            <a:r>
              <a:rPr lang="en-US" dirty="0"/>
              <a:t>the number of messages </a:t>
            </a:r>
            <a:r>
              <a:rPr lang="en-US" dirty="0" smtClean="0"/>
              <a:t>sent by </a:t>
            </a:r>
            <a:r>
              <a:rPr lang="en-US" dirty="0"/>
              <a:t>a profile as a </a:t>
            </a:r>
            <a:r>
              <a:rPr lang="en-US" dirty="0" smtClean="0"/>
              <a:t>feature</a:t>
            </a:r>
          </a:p>
          <a:p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Friend Number (FN): </a:t>
            </a:r>
            <a:r>
              <a:rPr lang="en-US" dirty="0" smtClean="0"/>
              <a:t>Finally looking </a:t>
            </a:r>
            <a:r>
              <a:rPr lang="en-US" dirty="0"/>
              <a:t>at the number </a:t>
            </a:r>
            <a:r>
              <a:rPr lang="en-US" dirty="0" smtClean="0"/>
              <a:t>of friends </a:t>
            </a:r>
            <a:r>
              <a:rPr lang="en-US" dirty="0"/>
              <a:t>a profile </a:t>
            </a:r>
            <a:r>
              <a:rPr lang="en-US" dirty="0" smtClean="0"/>
              <a:t>has.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1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1,000 profiles were used to train the classifier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- 173 spam and 827 real.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	- 10 fold cross validation estimated 2% 	   false positive and 1% false negative.</a:t>
            </a:r>
          </a:p>
          <a:p>
            <a:endParaRPr lang="en-US" dirty="0" smtClean="0"/>
          </a:p>
          <a:p>
            <a:r>
              <a:rPr lang="en-US" dirty="0" smtClean="0"/>
              <a:t>The classifier applied to </a:t>
            </a:r>
            <a:r>
              <a:rPr lang="en-US" dirty="0"/>
              <a:t>790,951 </a:t>
            </a:r>
            <a:r>
              <a:rPr lang="en-US" dirty="0" smtClean="0"/>
              <a:t>profiles.</a:t>
            </a:r>
          </a:p>
          <a:p>
            <a:endParaRPr lang="en-US" dirty="0"/>
          </a:p>
          <a:p>
            <a:r>
              <a:rPr lang="en-US" dirty="0"/>
              <a:t>detected 130 spammers in this </a:t>
            </a:r>
            <a:r>
              <a:rPr lang="en-US" dirty="0" smtClean="0"/>
              <a:t>dataset , </a:t>
            </a:r>
            <a:r>
              <a:rPr lang="en-US" dirty="0"/>
              <a:t>7 </a:t>
            </a:r>
            <a:r>
              <a:rPr lang="en-US" dirty="0" smtClean="0"/>
              <a:t>were false positives.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 Detection on Facebook</a:t>
            </a:r>
          </a:p>
        </p:txBody>
      </p:sp>
    </p:spTree>
    <p:extLst>
      <p:ext uri="{BB962C8B-B14F-4D97-AF65-F5344CB8AC3E}">
        <p14:creationId xmlns:p14="http://schemas.microsoft.com/office/powerpoint/2010/main" val="177311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train </a:t>
            </a:r>
            <a:r>
              <a:rPr lang="en-US" dirty="0" smtClean="0"/>
              <a:t>the </a:t>
            </a:r>
            <a:r>
              <a:rPr lang="en-US" dirty="0"/>
              <a:t>classifier, </a:t>
            </a:r>
            <a:r>
              <a:rPr lang="en-US" dirty="0" smtClean="0"/>
              <a:t>500 </a:t>
            </a:r>
            <a:r>
              <a:rPr lang="en-US" dirty="0"/>
              <a:t>spam </a:t>
            </a:r>
            <a:r>
              <a:rPr lang="en-US" dirty="0" smtClean="0"/>
              <a:t>profiles were chosen, coming from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The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ones that contacted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honey profiles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anually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selected from the public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timeline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500 </a:t>
            </a:r>
            <a:r>
              <a:rPr lang="en-US" dirty="0"/>
              <a:t>legitimate </a:t>
            </a:r>
            <a:r>
              <a:rPr lang="en-US" dirty="0" smtClean="0"/>
              <a:t>profiles picked </a:t>
            </a:r>
            <a:r>
              <a:rPr lang="en-US" dirty="0"/>
              <a:t>from the </a:t>
            </a:r>
            <a:r>
              <a:rPr lang="en-US" dirty="0" smtClean="0"/>
              <a:t>public timeline.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R feature </a:t>
            </a:r>
            <a:r>
              <a:rPr lang="en-US" dirty="0"/>
              <a:t>was modified to reflect the number of followers </a:t>
            </a:r>
            <a:r>
              <a:rPr lang="en-US" dirty="0" smtClean="0"/>
              <a:t>a profile has.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 on Twitter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F </a:t>
            </a:r>
            <a:r>
              <a:rPr lang="en-US" dirty="0" smtClean="0"/>
              <a:t>feature was removed </a:t>
            </a:r>
            <a:r>
              <a:rPr lang="en-US" dirty="0"/>
              <a:t>from </a:t>
            </a:r>
            <a:r>
              <a:rPr lang="en-US" dirty="0" smtClean="0"/>
              <a:t>the Twitter </a:t>
            </a:r>
            <a:r>
              <a:rPr lang="en-US" dirty="0"/>
              <a:t>spam </a:t>
            </a:r>
            <a:r>
              <a:rPr lang="en-US" dirty="0" smtClean="0"/>
              <a:t>classifier.</a:t>
            </a:r>
          </a:p>
          <a:p>
            <a:endParaRPr lang="en-US" dirty="0"/>
          </a:p>
          <a:p>
            <a:r>
              <a:rPr lang="en-US" dirty="0"/>
              <a:t>A 10-fold cross validation for </a:t>
            </a:r>
            <a:r>
              <a:rPr lang="en-US" dirty="0" smtClean="0"/>
              <a:t>the classifier estimated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false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positive ratio of 2.5%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false negative ratio of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3% on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training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		   set.</a:t>
            </a:r>
          </a:p>
          <a:p>
            <a:r>
              <a:rPr lang="en-US" dirty="0"/>
              <a:t>The classifier also used to detect spammers </a:t>
            </a:r>
            <a:r>
              <a:rPr lang="en-US" dirty="0" smtClean="0"/>
              <a:t>in real time.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problem was the crawling speed.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- Twitter limited the machine to execute 	    </a:t>
            </a:r>
            <a:r>
              <a:rPr lang="en-US" dirty="0" smtClean="0">
                <a:solidFill>
                  <a:srgbClr val="00B0F0"/>
                </a:solidFill>
              </a:rPr>
              <a:t>                  	   only </a:t>
            </a:r>
            <a:r>
              <a:rPr lang="en-US" dirty="0">
                <a:solidFill>
                  <a:srgbClr val="00B0F0"/>
                </a:solidFill>
              </a:rPr>
              <a:t>20,000 API calls per hour.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 on Twitter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Google was used to search for the common words detected before by spammers.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Only detect tweets with similar words.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 service was created to address this limitation.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/>
              <a:t>The classifier was able to detect 15,932 of </a:t>
            </a:r>
            <a:r>
              <a:rPr lang="en-US" dirty="0"/>
              <a:t>those as spammers.</a:t>
            </a:r>
          </a:p>
          <a:p>
            <a:endParaRPr lang="en-US" dirty="0"/>
          </a:p>
          <a:p>
            <a:r>
              <a:rPr lang="en-US" dirty="0"/>
              <a:t>Only 75 were reported by Twitter to be false positives.</a:t>
            </a:r>
          </a:p>
          <a:p>
            <a:endParaRPr lang="en-US" dirty="0"/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Detection on Twitter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Facebook, </a:t>
            </a:r>
            <a:r>
              <a:rPr lang="en-US" dirty="0" err="1"/>
              <a:t>MySpace</a:t>
            </a:r>
            <a:r>
              <a:rPr lang="en-US" dirty="0"/>
              <a:t> and Twitter classified among the top 20 viewed web sites.</a:t>
            </a:r>
          </a:p>
          <a:p>
            <a:endParaRPr lang="en-US" dirty="0"/>
          </a:p>
          <a:p>
            <a:r>
              <a:rPr lang="en-US" dirty="0"/>
              <a:t>In 2008, 83% of the users had received unwanted friend request or massages. </a:t>
            </a:r>
          </a:p>
          <a:p>
            <a:endParaRPr lang="en-US" dirty="0" smtClean="0"/>
          </a:p>
          <a:p>
            <a:r>
              <a:rPr lang="en-US" dirty="0" smtClean="0"/>
              <a:t>Users’ information could be public or not.</a:t>
            </a:r>
          </a:p>
          <a:p>
            <a:endParaRPr lang="en-US" dirty="0"/>
          </a:p>
          <a:p>
            <a:r>
              <a:rPr lang="en-US" dirty="0" smtClean="0"/>
              <a:t>Not public information can be accessed by person’s network of trust.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his paper differ from </a:t>
            </a:r>
            <a:r>
              <a:rPr lang="en-US" dirty="0" err="1" smtClean="0"/>
              <a:t>privious</a:t>
            </a:r>
            <a:r>
              <a:rPr lang="en-US" dirty="0" smtClean="0"/>
              <a:t> works by showing results for almost one year on spam activity in the three social networks.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pam campaign </a:t>
            </a:r>
            <a:r>
              <a:rPr lang="en-US" dirty="0" smtClean="0"/>
              <a:t>refer </a:t>
            </a:r>
            <a:r>
              <a:rPr lang="en-US" dirty="0"/>
              <a:t>to multiple spam profiles that act </a:t>
            </a:r>
            <a:r>
              <a:rPr lang="en-US" dirty="0" smtClean="0"/>
              <a:t>under the </a:t>
            </a:r>
            <a:r>
              <a:rPr lang="en-US" dirty="0"/>
              <a:t>coordination of a single spammer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Bots </a:t>
            </a:r>
            <a:r>
              <a:rPr lang="en-US" dirty="0"/>
              <a:t>posting messages with URLs pointing to the same site </a:t>
            </a:r>
            <a:r>
              <a:rPr lang="en-US" dirty="0" smtClean="0"/>
              <a:t>are part </a:t>
            </a:r>
            <a:r>
              <a:rPr lang="en-US" dirty="0"/>
              <a:t>of the same </a:t>
            </a:r>
            <a:r>
              <a:rPr lang="en-US" dirty="0" smtClean="0"/>
              <a:t>campaign</a:t>
            </a:r>
          </a:p>
          <a:p>
            <a:endParaRPr lang="en-US" dirty="0" smtClean="0"/>
          </a:p>
          <a:p>
            <a:r>
              <a:rPr lang="en-US" dirty="0" smtClean="0"/>
              <a:t>Some bots hide the real URLs.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To avoid detection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Meet the massage length requirement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Identification of Spam Campaigns</a:t>
            </a:r>
          </a:p>
        </p:txBody>
      </p:sp>
    </p:spTree>
    <p:extLst>
      <p:ext uri="{BB962C8B-B14F-4D97-AF65-F5344CB8AC3E}">
        <p14:creationId xmlns:p14="http://schemas.microsoft.com/office/powerpoint/2010/main" val="37991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behavior </a:t>
            </a:r>
            <a:r>
              <a:rPr lang="en-US" dirty="0" smtClean="0"/>
              <a:t>of bots to choose their victims seem </a:t>
            </a:r>
            <a:r>
              <a:rPr lang="en-US" dirty="0"/>
              <a:t>not to be uniform for the </a:t>
            </a:r>
            <a:r>
              <a:rPr lang="en-US" dirty="0" smtClean="0"/>
              <a:t>various campaigns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– Sharing same hashtag when they 	tweets.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-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ome of them targeted an anomalous 	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number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of private profiles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Identification of Spam Campaigns</a:t>
            </a:r>
          </a:p>
        </p:txBody>
      </p:sp>
    </p:spTree>
    <p:extLst>
      <p:ext uri="{BB962C8B-B14F-4D97-AF65-F5344CB8AC3E}">
        <p14:creationId xmlns:p14="http://schemas.microsoft.com/office/powerpoint/2010/main" val="21388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018" y="5533892"/>
            <a:ext cx="5734053" cy="10668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86" y="1743258"/>
            <a:ext cx="8810356" cy="380767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Spam Campaigns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800" y="5181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" y="1676400"/>
            <a:ext cx="8743791" cy="3886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Spam Campaigns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84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22" y="1752600"/>
            <a:ext cx="9047107" cy="3581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Spam Campaigns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29400" y="5181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9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" y="1752600"/>
            <a:ext cx="8829805" cy="347729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Spam Campaigns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24600" y="4953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0"/>
            <a:ext cx="5572839" cy="478107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</a:t>
            </a:r>
            <a:r>
              <a:rPr lang="en-US" dirty="0"/>
              <a:t>S</a:t>
            </a:r>
            <a:r>
              <a:rPr lang="en-US" dirty="0" smtClean="0"/>
              <a:t>pam Campaigns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10400" y="6019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1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study was able to detect many spam account specially in Twitter.</a:t>
            </a:r>
          </a:p>
          <a:p>
            <a:endParaRPr lang="en-US" dirty="0"/>
          </a:p>
          <a:p>
            <a:r>
              <a:rPr lang="en-US" dirty="0" smtClean="0"/>
              <a:t>It was able to detect both single and campaign spammers.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Strength</a:t>
            </a:r>
            <a:r>
              <a:rPr lang="en-US" dirty="0" smtClean="0"/>
              <a:t>: Studying </a:t>
            </a:r>
            <a:r>
              <a:rPr lang="en-US" dirty="0"/>
              <a:t>three social networks for a long period of time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Low false negative and false positive ratios.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Limitations</a:t>
            </a:r>
            <a:r>
              <a:rPr lang="en-US" dirty="0" smtClean="0"/>
              <a:t>: Works well only on Twitter.</a:t>
            </a:r>
            <a:endParaRPr lang="en-US" dirty="0"/>
          </a:p>
          <a:p>
            <a:pPr marL="109728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future work </a:t>
            </a:r>
            <a:r>
              <a:rPr lang="en-US" dirty="0" smtClean="0"/>
              <a:t>more work should be done to identify spammers on social network that do not share many public information such as Facebook.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[1] </a:t>
            </a:r>
            <a:r>
              <a:rPr lang="en-US" sz="2400" dirty="0" err="1" smtClean="0"/>
              <a:t>Stringhini</a:t>
            </a:r>
            <a:r>
              <a:rPr lang="en-US" sz="2400" dirty="0"/>
              <a:t>, G., </a:t>
            </a:r>
            <a:r>
              <a:rPr lang="en-US" sz="2400" dirty="0" err="1"/>
              <a:t>Kruegel</a:t>
            </a:r>
            <a:r>
              <a:rPr lang="en-US" sz="2400" dirty="0"/>
              <a:t>, C., &amp; </a:t>
            </a:r>
            <a:r>
              <a:rPr lang="en-US" sz="2400" dirty="0" err="1"/>
              <a:t>Vigna</a:t>
            </a:r>
            <a:r>
              <a:rPr lang="en-US" sz="2400" dirty="0"/>
              <a:t>, G. (2010, December). Detecting spammers on social networks. In </a:t>
            </a:r>
            <a:r>
              <a:rPr lang="en-US" sz="2400" i="1" dirty="0"/>
              <a:t>Proceedings of the 26th Annual Computer Security Applications Conference</a:t>
            </a:r>
            <a:r>
              <a:rPr lang="en-US" sz="2400" dirty="0"/>
              <a:t> (pp. 1-9). ACM.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5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400 million active users with 2 billion media items shared every week. </a:t>
            </a:r>
          </a:p>
          <a:p>
            <a:endParaRPr lang="en-US" dirty="0"/>
          </a:p>
          <a:p>
            <a:r>
              <a:rPr lang="en-US" dirty="0" smtClean="0"/>
              <a:t>Many users add peoples barely knows.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2008, a study shows 41% of user accept friend 	request from unknown people.</a:t>
            </a:r>
          </a:p>
          <a:p>
            <a:endParaRPr lang="en-US" dirty="0"/>
          </a:p>
          <a:p>
            <a:r>
              <a:rPr lang="en-US" dirty="0" smtClean="0"/>
              <a:t>Until 2009, the default privacy setting for Facebook was to allow all people in the same network  (school, company, etc.) to view each other’s profiles.</a:t>
            </a:r>
          </a:p>
          <a:p>
            <a:endParaRPr lang="en-US" dirty="0"/>
          </a:p>
          <a:p>
            <a:r>
              <a:rPr lang="en-US" dirty="0" smtClean="0"/>
              <a:t>In October 2009, more security had been added for these networks</a:t>
            </a:r>
          </a:p>
          <a:p>
            <a:pPr marL="0" indent="0">
              <a:buNone/>
            </a:pPr>
            <a:r>
              <a:rPr lang="en-US" dirty="0" smtClean="0"/>
              <a:t>      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E.g. users should provide a valid email address form 	that institution.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Social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third most visited network.</a:t>
            </a:r>
          </a:p>
          <a:p>
            <a:endParaRPr lang="en-US" dirty="0" smtClean="0"/>
          </a:p>
          <a:p>
            <a:r>
              <a:rPr lang="en-US" dirty="0" smtClean="0"/>
              <a:t>Myspace provide users with a web pages. </a:t>
            </a:r>
          </a:p>
          <a:p>
            <a:endParaRPr lang="en-US" dirty="0"/>
          </a:p>
          <a:p>
            <a:r>
              <a:rPr lang="en-US" dirty="0" smtClean="0"/>
              <a:t>It has also the concept of friendship.</a:t>
            </a:r>
          </a:p>
          <a:p>
            <a:endParaRPr lang="en-US" dirty="0"/>
          </a:p>
          <a:p>
            <a:r>
              <a:rPr lang="en-US" dirty="0" smtClean="0"/>
              <a:t>Myspace page are public by default.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Myspace Social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Twitter </a:t>
            </a:r>
            <a:r>
              <a:rPr lang="en-US" dirty="0"/>
              <a:t>has the fastest growing rate on the Internet. </a:t>
            </a:r>
            <a:r>
              <a:rPr lang="en-US" dirty="0" smtClean="0"/>
              <a:t>During 2009, </a:t>
            </a:r>
            <a:r>
              <a:rPr lang="en-US" dirty="0"/>
              <a:t>it reported a 660% increase in </a:t>
            </a:r>
            <a:r>
              <a:rPr lang="en-US" dirty="0" smtClean="0"/>
              <a:t>visits.</a:t>
            </a:r>
          </a:p>
          <a:p>
            <a:endParaRPr lang="en-US" dirty="0" smtClean="0"/>
          </a:p>
          <a:p>
            <a:r>
              <a:rPr lang="en-US" dirty="0" smtClean="0"/>
              <a:t>Much simpler than Facebook and </a:t>
            </a:r>
            <a:r>
              <a:rPr lang="en-US" dirty="0" err="1"/>
              <a:t>M</a:t>
            </a:r>
            <a:r>
              <a:rPr lang="en-US" dirty="0" err="1" smtClean="0"/>
              <a:t>ySpace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No personal information is shown.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profiles are public by default but can be modified by the user.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Social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900 profiles created in the three social network, 300 for each.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purpose of these profiles to log the traffic we receive from other users.</a:t>
            </a:r>
          </a:p>
          <a:p>
            <a:endParaRPr lang="en-US" dirty="0"/>
          </a:p>
          <a:p>
            <a:r>
              <a:rPr lang="en-US" dirty="0" smtClean="0"/>
              <a:t>These accounts called </a:t>
            </a:r>
            <a:r>
              <a:rPr lang="en-US" i="1" dirty="0" smtClean="0"/>
              <a:t>honey-profiles.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2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sz="3500" b="1" dirty="0"/>
          </a:p>
          <a:p>
            <a:r>
              <a:rPr lang="en-US" dirty="0"/>
              <a:t>E</a:t>
            </a:r>
            <a:r>
              <a:rPr lang="en-US" dirty="0" smtClean="0"/>
              <a:t>ach social network was crawled to collect common profile data.</a:t>
            </a:r>
          </a:p>
          <a:p>
            <a:endParaRPr lang="en-US" dirty="0"/>
          </a:p>
          <a:p>
            <a:r>
              <a:rPr lang="en-US" dirty="0" smtClean="0"/>
              <a:t>On Facebook, the profiles joined 16 geographic networks. </a:t>
            </a:r>
          </a:p>
          <a:p>
            <a:endParaRPr lang="en-US" dirty="0"/>
          </a:p>
          <a:p>
            <a:r>
              <a:rPr lang="en-US" dirty="0" smtClean="0"/>
              <a:t>For each Facebook network, 2000 accounts are crawled at random to create 300 profiles.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 err="1" smtClean="0"/>
              <a:t>MySpace</a:t>
            </a:r>
            <a:r>
              <a:rPr lang="en-US" dirty="0" smtClean="0"/>
              <a:t>, 4000 accounts are crawled to create 300 profiles.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Data Set</a:t>
            </a:r>
            <a:br>
              <a:rPr lang="en-US" dirty="0" smtClean="0"/>
            </a:br>
            <a:r>
              <a:rPr lang="en-US" sz="4400" dirty="0" smtClean="0"/>
              <a:t>Honey-Profiles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Facebook and </a:t>
            </a:r>
            <a:r>
              <a:rPr lang="en-US" dirty="0" err="1" smtClean="0"/>
              <a:t>MySpace</a:t>
            </a:r>
            <a:r>
              <a:rPr lang="en-US" dirty="0" smtClean="0"/>
              <a:t>, birthdate and gender are needed for registration.</a:t>
            </a:r>
          </a:p>
          <a:p>
            <a:endParaRPr lang="en-US" dirty="0"/>
          </a:p>
          <a:p>
            <a:r>
              <a:rPr lang="en-US" dirty="0" smtClean="0"/>
              <a:t>In Twitter, we only need a profile name and full name to create an account.</a:t>
            </a:r>
          </a:p>
          <a:p>
            <a:endParaRPr lang="en-US" dirty="0"/>
          </a:p>
          <a:p>
            <a:r>
              <a:rPr lang="en-US" dirty="0" smtClean="0"/>
              <a:t>No more than 300 profiles were created on each network because registration is a semi-automated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44E9-7D9C-4649-91B6-6328A05C6724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Data Set</a:t>
            </a:r>
            <a:br>
              <a:rPr lang="en-US" dirty="0"/>
            </a:br>
            <a:r>
              <a:rPr lang="en-US" dirty="0" smtClean="0"/>
              <a:t>Honey-Profiles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7696</TotalTime>
  <Words>1313</Words>
  <Application>Microsoft Office PowerPoint</Application>
  <PresentationFormat>On-screen Show (4:3)</PresentationFormat>
  <Paragraphs>345</Paragraphs>
  <Slides>38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Detecting Spammers on Social Networks</vt:lpstr>
      <vt:lpstr>Outlines</vt:lpstr>
      <vt:lpstr>Introduction</vt:lpstr>
      <vt:lpstr>Facebook Social Network</vt:lpstr>
      <vt:lpstr>Myspace Social Network</vt:lpstr>
      <vt:lpstr>Twitter Social Network</vt:lpstr>
      <vt:lpstr>Data Set</vt:lpstr>
      <vt:lpstr>  Data Set Honey-Profiles </vt:lpstr>
      <vt:lpstr> Data Set Honey-Profiles </vt:lpstr>
      <vt:lpstr>Data Set Honey-Profiles </vt:lpstr>
      <vt:lpstr> Data Analysis</vt:lpstr>
      <vt:lpstr> Data Analysis</vt:lpstr>
      <vt:lpstr> Data Analysis</vt:lpstr>
      <vt:lpstr>Spam Bot Analysis</vt:lpstr>
      <vt:lpstr>Spam Bot Analysis</vt:lpstr>
      <vt:lpstr>Spam Bots Analysis</vt:lpstr>
      <vt:lpstr>Spam Bot Analysis</vt:lpstr>
      <vt:lpstr>Spam Bot Analysis</vt:lpstr>
      <vt:lpstr>Spam Bot Analysis</vt:lpstr>
      <vt:lpstr>Spam Bot Analysis</vt:lpstr>
      <vt:lpstr>Spam Bot Analysis</vt:lpstr>
      <vt:lpstr>Spam Detection</vt:lpstr>
      <vt:lpstr>Spam Detection</vt:lpstr>
      <vt:lpstr>Spam Detection</vt:lpstr>
      <vt:lpstr>Spam Detection</vt:lpstr>
      <vt:lpstr>Spam Detection on Facebook</vt:lpstr>
      <vt:lpstr>Spam Detection on Twitter</vt:lpstr>
      <vt:lpstr>Spam Detection on Twitter</vt:lpstr>
      <vt:lpstr>Spam Detection on Twitter</vt:lpstr>
      <vt:lpstr>Identification of Spam Campaigns</vt:lpstr>
      <vt:lpstr>Identification of Spam Campaigns</vt:lpstr>
      <vt:lpstr>Results of Spam Campaigns</vt:lpstr>
      <vt:lpstr>Results of Spam Campaigns</vt:lpstr>
      <vt:lpstr>Results of Spam Campaigns</vt:lpstr>
      <vt:lpstr>Results of Spam Campaigns</vt:lpstr>
      <vt:lpstr>Results of Spam Campaigns</vt:lpstr>
      <vt:lpstr>Conclusion</vt:lpstr>
      <vt:lpstr>References</vt:lpstr>
    </vt:vector>
  </TitlesOfParts>
  <Company>2o1O ;)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Spammers on Social Networks</dc:title>
  <dc:creator>Awrad</dc:creator>
  <cp:lastModifiedBy>DR.Ahmed Saker</cp:lastModifiedBy>
  <cp:revision>177</cp:revision>
  <dcterms:created xsi:type="dcterms:W3CDTF">2014-03-07T02:53:53Z</dcterms:created>
  <dcterms:modified xsi:type="dcterms:W3CDTF">2014-03-19T00:28:59Z</dcterms:modified>
</cp:coreProperties>
</file>