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1.xml" Type="http://schemas.openxmlformats.org/officeDocument/2006/relationships/slide" Id="rId26"/><Relationship Target="slides/slide20.xml" Type="http://schemas.openxmlformats.org/officeDocument/2006/relationships/slide" Id="rId25"/><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 name="Shape 35"/>
        <p:cNvGrpSpPr/>
        <p:nvPr/>
      </p:nvGrpSpPr>
      <p:grpSpPr>
        <a:xfrm>
          <a:off y="0" x="0"/>
          <a:ext cy="0" cx="0"/>
          <a:chOff y="0" x="0"/>
          <a:chExt cy="0" cx="0"/>
        </a:xfrm>
      </p:grpSpPr>
      <p:sp>
        <p:nvSpPr>
          <p:cNvPr id="36" name="Shape 3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7" name="Shape 3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0" name="Shape 90"/>
        <p:cNvGrpSpPr/>
        <p:nvPr/>
      </p:nvGrpSpPr>
      <p:grpSpPr>
        <a:xfrm>
          <a:off y="0" x="0"/>
          <a:ext cy="0" cx="0"/>
          <a:chOff y="0" x="0"/>
          <a:chExt cy="0" cx="0"/>
        </a:xfrm>
      </p:grpSpPr>
      <p:sp>
        <p:nvSpPr>
          <p:cNvPr id="91" name="Shape 9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2" name="Shape 9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7" name="Shape 97"/>
        <p:cNvGrpSpPr/>
        <p:nvPr/>
      </p:nvGrpSpPr>
      <p:grpSpPr>
        <a:xfrm>
          <a:off y="0" x="0"/>
          <a:ext cy="0" cx="0"/>
          <a:chOff y="0" x="0"/>
          <a:chExt cy="0" cx="0"/>
        </a:xfrm>
      </p:grpSpPr>
      <p:sp>
        <p:nvSpPr>
          <p:cNvPr id="98" name="Shape 9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9" name="Shape 9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4" name="Shape 104"/>
        <p:cNvGrpSpPr/>
        <p:nvPr/>
      </p:nvGrpSpPr>
      <p:grpSpPr>
        <a:xfrm>
          <a:off y="0" x="0"/>
          <a:ext cy="0" cx="0"/>
          <a:chOff y="0" x="0"/>
          <a:chExt cy="0" cx="0"/>
        </a:xfrm>
      </p:grpSpPr>
      <p:sp>
        <p:nvSpPr>
          <p:cNvPr id="105" name="Shape 10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06" name="Shape 10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0" name="Shape 110"/>
        <p:cNvGrpSpPr/>
        <p:nvPr/>
      </p:nvGrpSpPr>
      <p:grpSpPr>
        <a:xfrm>
          <a:off y="0" x="0"/>
          <a:ext cy="0" cx="0"/>
          <a:chOff y="0" x="0"/>
          <a:chExt cy="0" cx="0"/>
        </a:xfrm>
      </p:grpSpPr>
      <p:sp>
        <p:nvSpPr>
          <p:cNvPr id="111" name="Shape 11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2" name="Shape 11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8" name="Shape 11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2" name="Shape 122"/>
        <p:cNvGrpSpPr/>
        <p:nvPr/>
      </p:nvGrpSpPr>
      <p:grpSpPr>
        <a:xfrm>
          <a:off y="0" x="0"/>
          <a:ext cy="0" cx="0"/>
          <a:chOff y="0" x="0"/>
          <a:chExt cy="0" cx="0"/>
        </a:xfrm>
      </p:grpSpPr>
      <p:sp>
        <p:nvSpPr>
          <p:cNvPr id="123" name="Shape 12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24" name="Shape 12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8" name="Shape 128"/>
        <p:cNvGrpSpPr/>
        <p:nvPr/>
      </p:nvGrpSpPr>
      <p:grpSpPr>
        <a:xfrm>
          <a:off y="0" x="0"/>
          <a:ext cy="0" cx="0"/>
          <a:chOff y="0" x="0"/>
          <a:chExt cy="0" cx="0"/>
        </a:xfrm>
      </p:grpSpPr>
      <p:sp>
        <p:nvSpPr>
          <p:cNvPr id="129" name="Shape 12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0" name="Shape 13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4" name="Shape 134"/>
        <p:cNvGrpSpPr/>
        <p:nvPr/>
      </p:nvGrpSpPr>
      <p:grpSpPr>
        <a:xfrm>
          <a:off y="0" x="0"/>
          <a:ext cy="0" cx="0"/>
          <a:chOff y="0" x="0"/>
          <a:chExt cy="0" cx="0"/>
        </a:xfrm>
      </p:grpSpPr>
      <p:sp>
        <p:nvSpPr>
          <p:cNvPr id="135" name="Shape 13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6" name="Shape 13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0" name="Shape 140"/>
        <p:cNvGrpSpPr/>
        <p:nvPr/>
      </p:nvGrpSpPr>
      <p:grpSpPr>
        <a:xfrm>
          <a:off y="0" x="0"/>
          <a:ext cy="0" cx="0"/>
          <a:chOff y="0" x="0"/>
          <a:chExt cy="0" cx="0"/>
        </a:xfrm>
      </p:grpSpPr>
      <p:sp>
        <p:nvSpPr>
          <p:cNvPr id="141" name="Shape 14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42" name="Shape 14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6" name="Shape 146"/>
        <p:cNvGrpSpPr/>
        <p:nvPr/>
      </p:nvGrpSpPr>
      <p:grpSpPr>
        <a:xfrm>
          <a:off y="0" x="0"/>
          <a:ext cy="0" cx="0"/>
          <a:chOff y="0" x="0"/>
          <a:chExt cy="0" cx="0"/>
        </a:xfrm>
      </p:grpSpPr>
      <p:sp>
        <p:nvSpPr>
          <p:cNvPr id="147" name="Shape 14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48" name="Shape 14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 name="Shape 41"/>
        <p:cNvGrpSpPr/>
        <p:nvPr/>
      </p:nvGrpSpPr>
      <p:grpSpPr>
        <a:xfrm>
          <a:off y="0" x="0"/>
          <a:ext cy="0" cx="0"/>
          <a:chOff y="0" x="0"/>
          <a:chExt cy="0" cx="0"/>
        </a:xfrm>
      </p:grpSpPr>
      <p:sp>
        <p:nvSpPr>
          <p:cNvPr id="42" name="Shape 4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3" name="Shape 4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2" name="Shape 152"/>
        <p:cNvGrpSpPr/>
        <p:nvPr/>
      </p:nvGrpSpPr>
      <p:grpSpPr>
        <a:xfrm>
          <a:off y="0" x="0"/>
          <a:ext cy="0" cx="0"/>
          <a:chOff y="0" x="0"/>
          <a:chExt cy="0" cx="0"/>
        </a:xfrm>
      </p:grpSpPr>
      <p:sp>
        <p:nvSpPr>
          <p:cNvPr id="153" name="Shape 15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54" name="Shape 15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7" name="Shape 157"/>
        <p:cNvGrpSpPr/>
        <p:nvPr/>
      </p:nvGrpSpPr>
      <p:grpSpPr>
        <a:xfrm>
          <a:off y="0" x="0"/>
          <a:ext cy="0" cx="0"/>
          <a:chOff y="0" x="0"/>
          <a:chExt cy="0" cx="0"/>
        </a:xfrm>
      </p:grpSpPr>
      <p:sp>
        <p:nvSpPr>
          <p:cNvPr id="158" name="Shape 15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59" name="Shape 15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7" name="Shape 47"/>
        <p:cNvGrpSpPr/>
        <p:nvPr/>
      </p:nvGrpSpPr>
      <p:grpSpPr>
        <a:xfrm>
          <a:off y="0" x="0"/>
          <a:ext cy="0" cx="0"/>
          <a:chOff y="0" x="0"/>
          <a:chExt cy="0" cx="0"/>
        </a:xfrm>
      </p:grpSpPr>
      <p:sp>
        <p:nvSpPr>
          <p:cNvPr id="48" name="Shape 4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9" name="Shape 4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3" name="Shape 53"/>
        <p:cNvGrpSpPr/>
        <p:nvPr/>
      </p:nvGrpSpPr>
      <p:grpSpPr>
        <a:xfrm>
          <a:off y="0" x="0"/>
          <a:ext cy="0" cx="0"/>
          <a:chOff y="0" x="0"/>
          <a:chExt cy="0" cx="0"/>
        </a:xfrm>
      </p:grpSpPr>
      <p:sp>
        <p:nvSpPr>
          <p:cNvPr id="54" name="Shape 5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5" name="Shape 5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9" name="Shape 59"/>
        <p:cNvGrpSpPr/>
        <p:nvPr/>
      </p:nvGrpSpPr>
      <p:grpSpPr>
        <a:xfrm>
          <a:off y="0" x="0"/>
          <a:ext cy="0" cx="0"/>
          <a:chOff y="0" x="0"/>
          <a:chExt cy="0" cx="0"/>
        </a:xfrm>
      </p:grpSpPr>
      <p:sp>
        <p:nvSpPr>
          <p:cNvPr id="60" name="Shape 6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1" name="Shape 6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6" name="Shape 66"/>
        <p:cNvGrpSpPr/>
        <p:nvPr/>
      </p:nvGrpSpPr>
      <p:grpSpPr>
        <a:xfrm>
          <a:off y="0" x="0"/>
          <a:ext cy="0" cx="0"/>
          <a:chOff y="0" x="0"/>
          <a:chExt cy="0" cx="0"/>
        </a:xfrm>
      </p:grpSpPr>
      <p:sp>
        <p:nvSpPr>
          <p:cNvPr id="67" name="Shape 6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8" name="Shape 6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2" name="Shape 72"/>
        <p:cNvGrpSpPr/>
        <p:nvPr/>
      </p:nvGrpSpPr>
      <p:grpSpPr>
        <a:xfrm>
          <a:off y="0" x="0"/>
          <a:ext cy="0" cx="0"/>
          <a:chOff y="0" x="0"/>
          <a:chExt cy="0" cx="0"/>
        </a:xfrm>
      </p:grpSpPr>
      <p:sp>
        <p:nvSpPr>
          <p:cNvPr id="73" name="Shape 7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74" name="Shape 7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8" name="Shape 78"/>
        <p:cNvGrpSpPr/>
        <p:nvPr/>
      </p:nvGrpSpPr>
      <p:grpSpPr>
        <a:xfrm>
          <a:off y="0" x="0"/>
          <a:ext cy="0" cx="0"/>
          <a:chOff y="0" x="0"/>
          <a:chExt cy="0" cx="0"/>
        </a:xfrm>
      </p:grpSpPr>
      <p:sp>
        <p:nvSpPr>
          <p:cNvPr id="79" name="Shape 7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0" name="Shape 8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4" name="Shape 84"/>
        <p:cNvGrpSpPr/>
        <p:nvPr/>
      </p:nvGrpSpPr>
      <p:grpSpPr>
        <a:xfrm>
          <a:off y="0" x="0"/>
          <a:ext cy="0" cx="0"/>
          <a:chOff y="0" x="0"/>
          <a:chExt cy="0" cx="0"/>
        </a:xfrm>
      </p:grpSpPr>
      <p:sp>
        <p:nvSpPr>
          <p:cNvPr id="85" name="Shape 8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6" name="Shape 8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p:nvPr/>
        </p:nvSpPr>
        <p:spPr>
          <a:xfrm>
            <a:off y="2914648" x="0"/>
            <a:ext cy="2228999" cx="9144000"/>
          </a:xfrm>
          <a:prstGeom prst="rect">
            <a:avLst/>
          </a:prstGeom>
          <a:solidFill>
            <a:schemeClr val="dk2"/>
          </a:solidFill>
          <a:ln>
            <a:noFill/>
          </a:ln>
        </p:spPr>
        <p:txBody>
          <a:bodyPr bIns="45700" rIns="91425" lIns="91425" tIns="45700" anchor="ctr" anchorCtr="0">
            <a:noAutofit/>
          </a:bodyPr>
          <a:lstStyle/>
          <a:p/>
        </p:txBody>
      </p:sp>
      <p:cxnSp>
        <p:nvCxnSpPr>
          <p:cNvPr id="9" name="Shape 9"/>
          <p:cNvCxnSpPr/>
          <p:nvPr/>
        </p:nvCxnSpPr>
        <p:spPr>
          <a:xfrm>
            <a:off y="2914649" x="0"/>
            <a:ext cy="0" cx="9144000"/>
          </a:xfrm>
          <a:prstGeom prst="straightConnector1">
            <a:avLst/>
          </a:prstGeom>
          <a:noFill/>
          <a:ln w="28575" cap="flat">
            <a:solidFill>
              <a:schemeClr val="dk1"/>
            </a:solidFill>
            <a:prstDash val="solid"/>
            <a:round/>
            <a:headEnd w="med" len="med" type="none"/>
            <a:tailEnd w="med" len="med" type="none"/>
          </a:ln>
        </p:spPr>
      </p:cxnSp>
      <p:sp>
        <p:nvSpPr>
          <p:cNvPr id="10" name="Shape 10"/>
          <p:cNvSpPr txBox="1"/>
          <p:nvPr>
            <p:ph type="ctrTitle"/>
          </p:nvPr>
        </p:nvSpPr>
        <p:spPr>
          <a:xfrm>
            <a:off y="1618313" x="685800"/>
            <a:ext cy="1238099" cx="7772400"/>
          </a:xfrm>
          <a:prstGeom prst="rect">
            <a:avLst/>
          </a:prstGeom>
        </p:spPr>
        <p:txBody>
          <a:bodyPr bIns="91425" rIns="91425" lIns="91425" tIns="91425" anchor="b" anchorCtr="0"/>
          <a:lstStyle>
            <a:lvl1pPr indent="304800">
              <a:buClr>
                <a:schemeClr val="dk2"/>
              </a:buClr>
              <a:buSzPct val="100000"/>
              <a:defRPr sz="4800">
                <a:solidFill>
                  <a:schemeClr val="dk2"/>
                </a:solidFill>
              </a:defRPr>
            </a:lvl1pPr>
            <a:lvl2pPr indent="304800">
              <a:buClr>
                <a:schemeClr val="dk2"/>
              </a:buClr>
              <a:buSzPct val="100000"/>
              <a:defRPr sz="4800">
                <a:solidFill>
                  <a:schemeClr val="dk2"/>
                </a:solidFill>
              </a:defRPr>
            </a:lvl2pPr>
            <a:lvl3pPr indent="304800">
              <a:buClr>
                <a:schemeClr val="dk2"/>
              </a:buClr>
              <a:buSzPct val="100000"/>
              <a:defRPr sz="4800">
                <a:solidFill>
                  <a:schemeClr val="dk2"/>
                </a:solidFill>
              </a:defRPr>
            </a:lvl3pPr>
            <a:lvl4pPr indent="304800">
              <a:buClr>
                <a:schemeClr val="dk2"/>
              </a:buClr>
              <a:buSzPct val="100000"/>
              <a:defRPr sz="4800">
                <a:solidFill>
                  <a:schemeClr val="dk2"/>
                </a:solidFill>
              </a:defRPr>
            </a:lvl4pPr>
            <a:lvl5pPr indent="304800">
              <a:buClr>
                <a:schemeClr val="dk2"/>
              </a:buClr>
              <a:buSzPct val="100000"/>
              <a:defRPr sz="4800">
                <a:solidFill>
                  <a:schemeClr val="dk2"/>
                </a:solidFill>
              </a:defRPr>
            </a:lvl5pPr>
            <a:lvl6pPr indent="304800">
              <a:buClr>
                <a:schemeClr val="dk2"/>
              </a:buClr>
              <a:buSzPct val="100000"/>
              <a:defRPr sz="4800">
                <a:solidFill>
                  <a:schemeClr val="dk2"/>
                </a:solidFill>
              </a:defRPr>
            </a:lvl6pPr>
            <a:lvl7pPr indent="304800">
              <a:buClr>
                <a:schemeClr val="dk2"/>
              </a:buClr>
              <a:buSzPct val="100000"/>
              <a:defRPr sz="4800">
                <a:solidFill>
                  <a:schemeClr val="dk2"/>
                </a:solidFill>
              </a:defRPr>
            </a:lvl7pPr>
            <a:lvl8pPr indent="304800">
              <a:buClr>
                <a:schemeClr val="dk2"/>
              </a:buClr>
              <a:buSzPct val="100000"/>
              <a:defRPr sz="4800">
                <a:solidFill>
                  <a:schemeClr val="dk2"/>
                </a:solidFill>
              </a:defRPr>
            </a:lvl8pPr>
            <a:lvl9pPr indent="304800">
              <a:buClr>
                <a:schemeClr val="dk2"/>
              </a:buClr>
              <a:buSzPct val="100000"/>
              <a:defRPr sz="4800">
                <a:solidFill>
                  <a:schemeClr val="dk2"/>
                </a:solidFill>
              </a:defRPr>
            </a:lvl9pPr>
          </a:lstStyle>
          <a:p/>
        </p:txBody>
      </p:sp>
      <p:sp>
        <p:nvSpPr>
          <p:cNvPr id="11" name="Shape 11"/>
          <p:cNvSpPr txBox="1"/>
          <p:nvPr>
            <p:ph idx="1" type="subTitle"/>
          </p:nvPr>
        </p:nvSpPr>
        <p:spPr>
          <a:xfrm>
            <a:off y="2964777" x="685800"/>
            <a:ext cy="944700" cx="7772400"/>
          </a:xfrm>
          <a:prstGeom prst="rect">
            <a:avLst/>
          </a:prstGeom>
        </p:spPr>
        <p:txBody>
          <a:bodyPr bIns="91425" rIns="91425" lIns="91425" tIns="91425" anchor="t" anchorCtr="0"/>
          <a:lstStyle>
            <a:lvl1pPr indent="228600" marL="0">
              <a:spcBef>
                <a:spcPts val="0"/>
              </a:spcBef>
              <a:buClr>
                <a:schemeClr val="lt2"/>
              </a:buClr>
              <a:buSzPct val="100000"/>
              <a:buNone/>
              <a:defRPr sz="3600">
                <a:solidFill>
                  <a:schemeClr val="lt2"/>
                </a:solidFill>
              </a:defRPr>
            </a:lvl1pPr>
            <a:lvl2pPr indent="228600" marL="0">
              <a:spcBef>
                <a:spcPts val="0"/>
              </a:spcBef>
              <a:buClr>
                <a:schemeClr val="lt2"/>
              </a:buClr>
              <a:buSzPct val="100000"/>
              <a:buNone/>
              <a:defRPr sz="3600">
                <a:solidFill>
                  <a:schemeClr val="lt2"/>
                </a:solidFill>
              </a:defRPr>
            </a:lvl2pPr>
            <a:lvl3pPr indent="228600" marL="0">
              <a:spcBef>
                <a:spcPts val="0"/>
              </a:spcBef>
              <a:buClr>
                <a:schemeClr val="lt2"/>
              </a:buClr>
              <a:buSzPct val="100000"/>
              <a:buNone/>
              <a:defRPr sz="3600">
                <a:solidFill>
                  <a:schemeClr val="lt2"/>
                </a:solidFill>
              </a:defRPr>
            </a:lvl3pPr>
            <a:lvl4pPr indent="228600" marL="0">
              <a:spcBef>
                <a:spcPts val="0"/>
              </a:spcBef>
              <a:buClr>
                <a:schemeClr val="lt2"/>
              </a:buClr>
              <a:buSzPct val="100000"/>
              <a:buNone/>
              <a:defRPr sz="3600">
                <a:solidFill>
                  <a:schemeClr val="lt2"/>
                </a:solidFill>
              </a:defRPr>
            </a:lvl4pPr>
            <a:lvl5pPr indent="228600" marL="0">
              <a:spcBef>
                <a:spcPts val="0"/>
              </a:spcBef>
              <a:buClr>
                <a:schemeClr val="lt2"/>
              </a:buClr>
              <a:buSzPct val="100000"/>
              <a:buNone/>
              <a:defRPr sz="3600">
                <a:solidFill>
                  <a:schemeClr val="lt2"/>
                </a:solidFill>
              </a:defRPr>
            </a:lvl5pPr>
            <a:lvl6pPr indent="228600" marL="0">
              <a:spcBef>
                <a:spcPts val="0"/>
              </a:spcBef>
              <a:buClr>
                <a:schemeClr val="lt2"/>
              </a:buClr>
              <a:buSzPct val="100000"/>
              <a:buNone/>
              <a:defRPr sz="3600">
                <a:solidFill>
                  <a:schemeClr val="lt2"/>
                </a:solidFill>
              </a:defRPr>
            </a:lvl6pPr>
            <a:lvl7pPr indent="228600" marL="0">
              <a:spcBef>
                <a:spcPts val="0"/>
              </a:spcBef>
              <a:buClr>
                <a:schemeClr val="lt2"/>
              </a:buClr>
              <a:buSzPct val="100000"/>
              <a:buNone/>
              <a:defRPr sz="3600">
                <a:solidFill>
                  <a:schemeClr val="lt2"/>
                </a:solidFill>
              </a:defRPr>
            </a:lvl7pPr>
            <a:lvl8pPr indent="228600" marL="0">
              <a:spcBef>
                <a:spcPts val="0"/>
              </a:spcBef>
              <a:buClr>
                <a:schemeClr val="lt2"/>
              </a:buClr>
              <a:buSzPct val="100000"/>
              <a:buNone/>
              <a:defRPr sz="3600">
                <a:solidFill>
                  <a:schemeClr val="lt2"/>
                </a:solidFill>
              </a:defRPr>
            </a:lvl8pPr>
            <a:lvl9pPr indent="228600" marL="0">
              <a:spcBef>
                <a:spcPts val="0"/>
              </a:spcBef>
              <a:buClr>
                <a:schemeClr val="lt2"/>
              </a:buClr>
              <a:buSzPct val="100000"/>
              <a:buNone/>
              <a:defRPr sz="3600">
                <a:solidFill>
                  <a:schemeClr val="lt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y="0" x="0"/>
          <a:ext cy="0" cx="0"/>
          <a:chOff y="0" x="0"/>
          <a:chExt cy="0" cx="0"/>
        </a:xfrm>
      </p:grpSpPr>
      <p:sp>
        <p:nvSpPr>
          <p:cNvPr id="13" name="Shape 13"/>
          <p:cNvSpPr/>
          <p:nvPr/>
        </p:nvSpPr>
        <p:spPr>
          <a:xfrm>
            <a:off y="0" x="0"/>
            <a:ext cy="1127700" cx="9144000"/>
          </a:xfrm>
          <a:prstGeom prst="rect">
            <a:avLst/>
          </a:prstGeom>
          <a:solidFill>
            <a:schemeClr val="dk2"/>
          </a:solidFill>
          <a:ln>
            <a:noFill/>
          </a:ln>
        </p:spPr>
        <p:txBody>
          <a:bodyPr bIns="45700" rIns="91425" lIns="91425" tIns="45700" anchor="ctr" anchorCtr="0">
            <a:noAutofit/>
          </a:bodyPr>
          <a:lstStyle/>
          <a:p/>
        </p:txBody>
      </p:sp>
      <p:cxnSp>
        <p:nvCxnSpPr>
          <p:cNvPr id="14" name="Shape 14"/>
          <p:cNvCxnSpPr/>
          <p:nvPr/>
        </p:nvCxnSpPr>
        <p:spPr>
          <a:xfrm>
            <a:off y="1127679" x="0"/>
            <a:ext cy="0" cx="9144000"/>
          </a:xfrm>
          <a:prstGeom prst="straightConnector1">
            <a:avLst/>
          </a:prstGeom>
          <a:noFill/>
          <a:ln w="28575" cap="flat">
            <a:solidFill>
              <a:schemeClr val="dk1"/>
            </a:solidFill>
            <a:prstDash val="solid"/>
            <a:round/>
            <a:headEnd w="med" len="med" type="none"/>
            <a:tailEnd w="med" len="med" type="none"/>
          </a:ln>
        </p:spPr>
      </p:cxnSp>
      <p:sp>
        <p:nvSpPr>
          <p:cNvPr id="15" name="Shape 15"/>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6" name="Shape 16"/>
          <p:cNvSpPr txBox="1"/>
          <p:nvPr>
            <p:ph idx="1" type="body"/>
          </p:nvPr>
        </p:nvSpPr>
        <p:spPr>
          <a:xfrm>
            <a:off y="1200150" x="457200"/>
            <a:ext cy="3725699" cx="82296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7" name="Shape 17"/>
        <p:cNvGrpSpPr/>
        <p:nvPr/>
      </p:nvGrpSpPr>
      <p:grpSpPr>
        <a:xfrm>
          <a:off y="0" x="0"/>
          <a:ext cy="0" cx="0"/>
          <a:chOff y="0" x="0"/>
          <a:chExt cy="0" cx="0"/>
        </a:xfrm>
      </p:grpSpPr>
      <p:sp>
        <p:nvSpPr>
          <p:cNvPr id="18" name="Shape 18"/>
          <p:cNvSpPr/>
          <p:nvPr/>
        </p:nvSpPr>
        <p:spPr>
          <a:xfrm>
            <a:off y="0" x="0"/>
            <a:ext cy="1127700" cx="9144000"/>
          </a:xfrm>
          <a:prstGeom prst="rect">
            <a:avLst/>
          </a:prstGeom>
          <a:solidFill>
            <a:schemeClr val="dk2"/>
          </a:solidFill>
          <a:ln>
            <a:noFill/>
          </a:ln>
        </p:spPr>
        <p:txBody>
          <a:bodyPr bIns="45700" rIns="91425" lIns="91425" tIns="45700" anchor="ctr" anchorCtr="0">
            <a:noAutofit/>
          </a:bodyPr>
          <a:lstStyle/>
          <a:p/>
        </p:txBody>
      </p:sp>
      <p:cxnSp>
        <p:nvCxnSpPr>
          <p:cNvPr id="19" name="Shape 19"/>
          <p:cNvCxnSpPr/>
          <p:nvPr/>
        </p:nvCxnSpPr>
        <p:spPr>
          <a:xfrm>
            <a:off y="1127679" x="0"/>
            <a:ext cy="0" cx="9144000"/>
          </a:xfrm>
          <a:prstGeom prst="straightConnector1">
            <a:avLst/>
          </a:prstGeom>
          <a:noFill/>
          <a:ln w="28575" cap="flat">
            <a:solidFill>
              <a:schemeClr val="dk1"/>
            </a:solidFill>
            <a:prstDash val="solid"/>
            <a:round/>
            <a:headEnd w="med" len="med" type="none"/>
            <a:tailEnd w="med" len="med" type="none"/>
          </a:ln>
        </p:spPr>
      </p:cxnSp>
      <p:sp>
        <p:nvSpPr>
          <p:cNvPr id="20" name="Shape 20"/>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1" name="Shape 21"/>
          <p:cNvSpPr txBox="1"/>
          <p:nvPr>
            <p:ph idx="1" type="body"/>
          </p:nvPr>
        </p:nvSpPr>
        <p:spPr>
          <a:xfrm>
            <a:off y="1200150" x="457200"/>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2" name="Shape 22"/>
          <p:cNvSpPr txBox="1"/>
          <p:nvPr>
            <p:ph idx="2" type="body"/>
          </p:nvPr>
        </p:nvSpPr>
        <p:spPr>
          <a:xfrm>
            <a:off y="1200150" x="4692273"/>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3" name="Shape 23"/>
        <p:cNvGrpSpPr/>
        <p:nvPr/>
      </p:nvGrpSpPr>
      <p:grpSpPr>
        <a:xfrm>
          <a:off y="0" x="0"/>
          <a:ext cy="0" cx="0"/>
          <a:chOff y="0" x="0"/>
          <a:chExt cy="0" cx="0"/>
        </a:xfrm>
      </p:grpSpPr>
      <p:sp>
        <p:nvSpPr>
          <p:cNvPr id="24" name="Shape 24"/>
          <p:cNvSpPr/>
          <p:nvPr/>
        </p:nvSpPr>
        <p:spPr>
          <a:xfrm>
            <a:off y="0" x="0"/>
            <a:ext cy="1127700" cx="9144000"/>
          </a:xfrm>
          <a:prstGeom prst="rect">
            <a:avLst/>
          </a:prstGeom>
          <a:solidFill>
            <a:schemeClr val="dk2"/>
          </a:solidFill>
          <a:ln>
            <a:noFill/>
          </a:ln>
        </p:spPr>
        <p:txBody>
          <a:bodyPr bIns="45700" rIns="91425" lIns="91425" tIns="45700" anchor="ctr" anchorCtr="0">
            <a:noAutofit/>
          </a:bodyPr>
          <a:lstStyle/>
          <a:p/>
        </p:txBody>
      </p:sp>
      <p:cxnSp>
        <p:nvCxnSpPr>
          <p:cNvPr id="25" name="Shape 25"/>
          <p:cNvCxnSpPr/>
          <p:nvPr/>
        </p:nvCxnSpPr>
        <p:spPr>
          <a:xfrm>
            <a:off y="1127679" x="0"/>
            <a:ext cy="0" cx="9144000"/>
          </a:xfrm>
          <a:prstGeom prst="straightConnector1">
            <a:avLst/>
          </a:prstGeom>
          <a:noFill/>
          <a:ln w="28575" cap="flat">
            <a:solidFill>
              <a:schemeClr val="dk1"/>
            </a:solidFill>
            <a:prstDash val="solid"/>
            <a:round/>
            <a:headEnd w="med" len="med" type="none"/>
            <a:tailEnd w="med" len="med" type="none"/>
          </a:ln>
        </p:spPr>
      </p:cxnSp>
      <p:sp>
        <p:nvSpPr>
          <p:cNvPr id="26" name="Shape 26"/>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7" name="Shape 27"/>
        <p:cNvGrpSpPr/>
        <p:nvPr/>
      </p:nvGrpSpPr>
      <p:grpSpPr>
        <a:xfrm>
          <a:off y="0" x="0"/>
          <a:ext cy="0" cx="0"/>
          <a:chOff y="0" x="0"/>
          <a:chExt cy="0" cx="0"/>
        </a:xfrm>
      </p:grpSpPr>
      <p:sp>
        <p:nvSpPr>
          <p:cNvPr id="28" name="Shape 28"/>
          <p:cNvSpPr/>
          <p:nvPr/>
        </p:nvSpPr>
        <p:spPr>
          <a:xfrm>
            <a:off y="4225081" x="0"/>
            <a:ext cy="918300" cx="9144000"/>
          </a:xfrm>
          <a:prstGeom prst="rect">
            <a:avLst/>
          </a:prstGeom>
          <a:solidFill>
            <a:schemeClr val="dk2"/>
          </a:solidFill>
          <a:ln>
            <a:noFill/>
          </a:ln>
        </p:spPr>
        <p:txBody>
          <a:bodyPr bIns="45700" rIns="91425" lIns="91425" tIns="45700" anchor="ctr" anchorCtr="0">
            <a:noAutofit/>
          </a:bodyPr>
          <a:lstStyle/>
          <a:p/>
        </p:txBody>
      </p:sp>
      <p:cxnSp>
        <p:nvCxnSpPr>
          <p:cNvPr id="29" name="Shape 29"/>
          <p:cNvCxnSpPr/>
          <p:nvPr/>
        </p:nvCxnSpPr>
        <p:spPr>
          <a:xfrm>
            <a:off y="4225081" x="0"/>
            <a:ext cy="0" cx="9144000"/>
          </a:xfrm>
          <a:prstGeom prst="straightConnector1">
            <a:avLst/>
          </a:prstGeom>
          <a:noFill/>
          <a:ln w="28575" cap="flat">
            <a:solidFill>
              <a:schemeClr val="dk1"/>
            </a:solidFill>
            <a:prstDash val="solid"/>
            <a:round/>
            <a:headEnd w="med" len="med" type="none"/>
            <a:tailEnd w="med" len="med" type="none"/>
          </a:ln>
        </p:spPr>
      </p:cxnSp>
      <p:sp>
        <p:nvSpPr>
          <p:cNvPr id="30" name="Shape 30"/>
          <p:cNvSpPr txBox="1"/>
          <p:nvPr>
            <p:ph idx="1" type="body"/>
          </p:nvPr>
        </p:nvSpPr>
        <p:spPr>
          <a:xfrm>
            <a:off y="4406309" x="457200"/>
            <a:ext cy="519599" cx="8229600"/>
          </a:xfrm>
          <a:prstGeom prst="rect">
            <a:avLst/>
          </a:prstGeom>
        </p:spPr>
        <p:txBody>
          <a:bodyPr bIns="91425" rIns="91425" lIns="91425" tIns="91425" anchor="t" anchorCtr="0"/>
          <a:lstStyle>
            <a:lvl1pPr algn="ctr" indent="-171450" marL="285750">
              <a:spcBef>
                <a:spcPts val="0"/>
              </a:spcBef>
              <a:buClr>
                <a:schemeClr val="lt1"/>
              </a:buClr>
              <a:buSzPct val="100000"/>
              <a:buNone/>
              <a:defRPr sz="1800">
                <a:solidFill>
                  <a:schemeClr val="lt1"/>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1" name="Shape 3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400" cx="8229600"/>
          </a:xfrm>
          <a:prstGeom prst="rect">
            <a:avLst/>
          </a:prstGeom>
        </p:spPr>
        <p:txBody>
          <a:bodyPr bIns="91425" rIns="91425" lIns="91425" tIns="91425" anchor="b" anchorCtr="0"/>
          <a:lstStyle>
            <a:lvl1pPr marL="0">
              <a:buClr>
                <a:schemeClr val="lt1"/>
              </a:buClr>
              <a:buSzPct val="100000"/>
              <a:buFont typeface="Trebuchet MS"/>
              <a:buNone/>
              <a:defRPr b="1" sz="3600">
                <a:solidFill>
                  <a:schemeClr val="lt1"/>
                </a:solidFill>
                <a:latin typeface="Trebuchet MS"/>
                <a:ea typeface="Trebuchet MS"/>
                <a:cs typeface="Trebuchet MS"/>
                <a:sym typeface="Trebuchet MS"/>
              </a:defRPr>
            </a:lvl1pPr>
            <a:lvl2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2pPr>
            <a:lvl3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3pPr>
            <a:lvl4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4pPr>
            <a:lvl5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5pPr>
            <a:lvl6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6pPr>
            <a:lvl7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7pPr>
            <a:lvl8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8pPr>
            <a:lvl9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9pPr>
          </a:lstStyle>
          <a:p/>
        </p:txBody>
      </p:sp>
      <p:sp>
        <p:nvSpPr>
          <p:cNvPr id="6" name="Shape 6"/>
          <p:cNvSpPr txBox="1"/>
          <p:nvPr>
            <p:ph idx="1" type="body"/>
          </p:nvPr>
        </p:nvSpPr>
        <p:spPr>
          <a:xfrm>
            <a:off y="1200150" x="457200"/>
            <a:ext cy="3725699" cx="8229600"/>
          </a:xfrm>
          <a:prstGeom prst="rect">
            <a:avLst/>
          </a:prstGeom>
        </p:spPr>
        <p:txBody>
          <a:bodyPr bIns="91425" rIns="91425" lIns="91425" tIns="91425" anchor="t" anchorCtr="0"/>
          <a:lstStyle>
            <a:lvl1pPr indent="-152400" marL="342900">
              <a:spcBef>
                <a:spcPts val="600"/>
              </a:spcBef>
              <a:buClr>
                <a:schemeClr val="dk2"/>
              </a:buClr>
              <a:buSzPct val="100000"/>
              <a:buFont typeface="Trebuchet MS"/>
              <a:defRPr sz="3000">
                <a:solidFill>
                  <a:schemeClr val="dk2"/>
                </a:solidFill>
                <a:latin typeface="Trebuchet MS"/>
                <a:ea typeface="Trebuchet MS"/>
                <a:cs typeface="Trebuchet MS"/>
                <a:sym typeface="Trebuchet MS"/>
              </a:defRPr>
            </a:lvl1pPr>
            <a:lvl2pPr indent="-133350" marL="742950">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2pPr>
            <a:lvl3pPr indent="-76200" marL="1143000">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3pPr>
            <a:lvl4pPr indent="-114300" marL="16002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4pPr>
            <a:lvl5pPr indent="-114300" marL="20574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5pPr>
            <a:lvl6pPr indent="-114300" marL="25146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6pPr>
            <a:lvl7pPr indent="-114300" marL="29718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7pPr>
            <a:lvl8pPr indent="-114300" marL="34290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8pPr>
            <a:lvl9pPr indent="-114300" marL="38862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3.xml" Type="http://schemas.openxmlformats.org/officeDocument/2006/relationships/slideLayout" Id="rId1"/><Relationship Target="../media/image00.pn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 name="Shape 32"/>
        <p:cNvGrpSpPr/>
        <p:nvPr/>
      </p:nvGrpSpPr>
      <p:grpSpPr>
        <a:xfrm>
          <a:off y="0" x="0"/>
          <a:ext cy="0" cx="0"/>
          <a:chOff y="0" x="0"/>
          <a:chExt cy="0" cx="0"/>
        </a:xfrm>
      </p:grpSpPr>
      <p:sp>
        <p:nvSpPr>
          <p:cNvPr id="33" name="Shape 33"/>
          <p:cNvSpPr txBox="1"/>
          <p:nvPr>
            <p:ph type="ctrTitle"/>
          </p:nvPr>
        </p:nvSpPr>
        <p:spPr>
          <a:xfrm>
            <a:off y="1886982" x="685800"/>
            <a:ext cy="1000499" cx="6400799"/>
          </a:xfrm>
          <a:prstGeom prst="rect">
            <a:avLst/>
          </a:prstGeom>
        </p:spPr>
        <p:txBody>
          <a:bodyPr bIns="91425" rIns="91425" lIns="91425" tIns="91425" anchor="b" anchorCtr="0">
            <a:noAutofit/>
          </a:bodyPr>
          <a:lstStyle/>
          <a:p>
            <a:pPr rtl="0" lvl="0">
              <a:buNone/>
            </a:pPr>
            <a:r>
              <a:rPr lang="en"/>
              <a:t>
</a:t>
            </a:r>
          </a:p>
          <a:p>
            <a:r>
              <a:t/>
            </a:r>
          </a:p>
          <a:p>
            <a:pPr>
              <a:buNone/>
            </a:pPr>
            <a:r>
              <a:rPr sz="3600" lang="en"/>
              <a:t>Click Trajectories: End to End Analysis of the Spam Value Chain</a:t>
            </a:r>
          </a:p>
        </p:txBody>
      </p:sp>
      <p:sp>
        <p:nvSpPr>
          <p:cNvPr id="34" name="Shape 34"/>
          <p:cNvSpPr txBox="1"/>
          <p:nvPr>
            <p:ph idx="1" type="subTitle"/>
          </p:nvPr>
        </p:nvSpPr>
        <p:spPr>
          <a:xfrm>
            <a:off y="2793838" x="685800"/>
            <a:ext cy="675299" cx="6400799"/>
          </a:xfrm>
          <a:prstGeom prst="rect">
            <a:avLst/>
          </a:prstGeom>
        </p:spPr>
        <p:txBody>
          <a:bodyPr bIns="91425" rIns="91425" lIns="91425" tIns="91425" anchor="t" anchorCtr="0">
            <a:noAutofit/>
          </a:bodyPr>
          <a:lstStyle/>
          <a:p>
            <a:pPr>
              <a:buNone/>
            </a:pPr>
            <a:r>
              <a:rPr lang="en"/>
              <a:t>By Aishwarya Nayak</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y="0" x="0"/>
          <a:ext cy="0" cx="0"/>
          <a:chOff y="0" x="0"/>
          <a:chExt cy="0" cx="0"/>
        </a:xfrm>
      </p:grpSpPr>
      <p:sp>
        <p:nvSpPr>
          <p:cNvPr id="88" name="Shape 8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Realization</a:t>
            </a:r>
          </a:p>
        </p:txBody>
      </p:sp>
      <p:sp>
        <p:nvSpPr>
          <p:cNvPr id="89" name="Shape 8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Finally, having brought the customer to an advertised site and convinced them to purchase some product, the seller realizes the latent value by acquiring the customer’s payment through conventional payment networks and in turn fulfilling their product request.</a:t>
            </a:r>
          </a:p>
          <a:p>
            <a:r>
              <a:t/>
            </a:r>
          </a:p>
          <a:p>
            <a:pPr lvl="0" indent="-381000" marL="457200">
              <a:buClr>
                <a:schemeClr val="dk2"/>
              </a:buClr>
              <a:buSzPct val="166666"/>
              <a:buFont typeface="Arial"/>
              <a:buChar char="•"/>
            </a:pPr>
            <a:r>
              <a:rPr sz="2400" lang="en"/>
              <a:t>At the end, a store arranges to fulfill an order in return for the customer’s payment.</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y="0" x="0"/>
          <a:ext cy="0" cx="0"/>
          <a:chOff y="0" x="0"/>
          <a:chExt cy="0" cx="0"/>
        </a:xfrm>
      </p:grpSpPr>
      <p:sp>
        <p:nvSpPr>
          <p:cNvPr id="94" name="Shape 94"/>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An example of spam value chain</a:t>
            </a:r>
          </a:p>
        </p:txBody>
      </p:sp>
      <p:sp>
        <p:nvSpPr>
          <p:cNvPr id="95" name="Shape 95"/>
          <p:cNvSpPr txBox="1"/>
          <p:nvPr>
            <p:ph idx="1" type="body"/>
          </p:nvPr>
        </p:nvSpPr>
        <p:spPr>
          <a:xfrm>
            <a:off y="1200150" x="457200"/>
            <a:ext cy="3725699" cx="8229600"/>
          </a:xfrm>
          <a:prstGeom prst="rect">
            <a:avLst/>
          </a:prstGeom>
        </p:spPr>
        <p:txBody>
          <a:bodyPr bIns="91425" rIns="91425" lIns="91425" tIns="91425" anchor="t" anchorCtr="0">
            <a:noAutofit/>
          </a:bodyPr>
          <a:lstStyle/>
          <a:p/>
        </p:txBody>
      </p:sp>
      <p:pic>
        <p:nvPicPr>
          <p:cNvPr id="96" name="Shape 96"/>
          <p:cNvPicPr preferRelativeResize="0"/>
          <p:nvPr/>
        </p:nvPicPr>
        <p:blipFill>
          <a:blip r:embed="rId3"/>
          <a:stretch>
            <a:fillRect/>
          </a:stretch>
        </p:blipFill>
        <p:spPr>
          <a:xfrm>
            <a:off y="1200150" x="466725"/>
            <a:ext cy="3725700" cx="8210550"/>
          </a:xfrm>
          <a:prstGeom prst="rect">
            <a:avLst/>
          </a:prstGeom>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y="0" x="0"/>
          <a:ext cy="0" cx="0"/>
          <a:chOff y="0" x="0"/>
          <a:chExt cy="0" cx="0"/>
        </a:xfrm>
      </p:grpSpPr>
      <p:sp>
        <p:nvSpPr>
          <p:cNvPr id="101" name="Shape 10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Data Collection/Processing Workflow</a:t>
            </a:r>
          </a:p>
        </p:txBody>
      </p:sp>
      <p:sp>
        <p:nvSpPr>
          <p:cNvPr id="102" name="Shape 10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They have followed the following </a:t>
            </a:r>
          </a:p>
          <a:p>
            <a:pPr rtl="0" lvl="0">
              <a:buNone/>
            </a:pPr>
            <a:r>
              <a:rPr sz="2400" lang="en"/>
              <a:t>methodology in order to collect data,</a:t>
            </a:r>
          </a:p>
          <a:p>
            <a:pPr rtl="0" lvl="0">
              <a:buNone/>
            </a:pPr>
            <a:r>
              <a:rPr sz="2400" lang="en"/>
              <a:t>process and validate them.</a:t>
            </a:r>
          </a:p>
          <a:p>
            <a:pPr rtl="0" lvl="0">
              <a:buNone/>
            </a:pPr>
            <a:r>
              <a:rPr sz="2400" lang="en"/>
              <a:t> - collecting spam advertised URLs</a:t>
            </a:r>
          </a:p>
          <a:p>
            <a:pPr rtl="0" lvl="0">
              <a:buNone/>
            </a:pPr>
            <a:r>
              <a:rPr sz="2400" lang="en"/>
              <a:t> - crawler data</a:t>
            </a:r>
          </a:p>
          <a:p>
            <a:pPr rtl="0" lvl="0">
              <a:buNone/>
            </a:pPr>
            <a:r>
              <a:rPr sz="2400" lang="en"/>
              <a:t> - content clustering and tagging</a:t>
            </a:r>
          </a:p>
          <a:p>
            <a:pPr lvl="0">
              <a:buNone/>
            </a:pPr>
            <a:r>
              <a:rPr sz="2400" lang="en"/>
              <a:t> - purchasing</a:t>
            </a:r>
          </a:p>
        </p:txBody>
      </p:sp>
      <p:pic>
        <p:nvPicPr>
          <p:cNvPr id="103" name="Shape 103"/>
          <p:cNvPicPr preferRelativeResize="0"/>
          <p:nvPr/>
        </p:nvPicPr>
        <p:blipFill>
          <a:blip r:embed="rId3"/>
          <a:stretch>
            <a:fillRect/>
          </a:stretch>
        </p:blipFill>
        <p:spPr>
          <a:xfrm>
            <a:off y="1200150" x="6515825"/>
            <a:ext cy="3725700" cx="2170974"/>
          </a:xfrm>
          <a:prstGeom prst="rect">
            <a:avLst/>
          </a:prstGeom>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y="0" x="0"/>
          <a:ext cy="0" cx="0"/>
          <a:chOff y="0" x="0"/>
          <a:chExt cy="0" cx="0"/>
        </a:xfrm>
      </p:grpSpPr>
      <p:sp>
        <p:nvSpPr>
          <p:cNvPr id="108" name="Shape 10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Collecting spam advertised URLs</a:t>
            </a:r>
          </a:p>
        </p:txBody>
      </p:sp>
      <p:sp>
        <p:nvSpPr>
          <p:cNvPr id="109" name="Shape 10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They collected 1 billion URLs from third party partners and harvested URLs from their own botfarm environment.</a:t>
            </a:r>
          </a:p>
          <a:p>
            <a:r>
              <a:t/>
            </a:r>
          </a:p>
          <a:p>
            <a:pPr lvl="0" indent="-381000" marL="457200">
              <a:buClr>
                <a:schemeClr val="dk2"/>
              </a:buClr>
              <a:buSzPct val="166666"/>
              <a:buFont typeface="Arial"/>
              <a:buChar char="•"/>
            </a:pPr>
            <a:r>
              <a:rPr sz="2400" lang="en"/>
              <a:t>From these feeds they extract and normalize embedded URls and insert them into a large multi terabyte Postgres database. The resulting feed tables drive virtually all subsequent data gathering.</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y="0" x="0"/>
          <a:ext cy="0" cx="0"/>
          <a:chOff y="0" x="0"/>
          <a:chExt cy="0" cx="0"/>
        </a:xfrm>
      </p:grpSpPr>
      <p:sp>
        <p:nvSpPr>
          <p:cNvPr id="114" name="Shape 114"/>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Crawler data</a:t>
            </a:r>
          </a:p>
        </p:txBody>
      </p:sp>
      <p:sp>
        <p:nvSpPr>
          <p:cNvPr id="115" name="Shape 11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The URL feed data subsequently drives active crawling measurements that collect information about both the DNS infrastructure used to name the site being advertised and the web hosting infrastructure that serves site content to visitors.</a:t>
            </a:r>
          </a:p>
          <a:p>
            <a:pPr rtl="0" lvl="0" indent="-381000" marL="457200">
              <a:buClr>
                <a:schemeClr val="dk2"/>
              </a:buClr>
              <a:buSzPct val="166666"/>
              <a:buFont typeface="Arial"/>
              <a:buChar char="•"/>
            </a:pPr>
            <a:r>
              <a:rPr sz="2400" lang="en"/>
              <a:t>They use </a:t>
            </a:r>
          </a:p>
          <a:p>
            <a:pPr rtl="0" lvl="0">
              <a:buNone/>
            </a:pPr>
            <a:r>
              <a:rPr sz="2400" lang="en"/>
              <a:t>           - DNS crawler</a:t>
            </a:r>
          </a:p>
          <a:p>
            <a:pPr rtl="0" lvl="0">
              <a:buNone/>
            </a:pPr>
            <a:r>
              <a:rPr sz="2400" lang="en"/>
              <a:t>           - Web crawler</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Crawler data(contd.)</a:t>
            </a:r>
          </a:p>
        </p:txBody>
      </p:sp>
      <p:sp>
        <p:nvSpPr>
          <p:cNvPr id="121" name="Shape 121"/>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i="1"/>
              <a:t>DNS Crawler</a:t>
            </a:r>
          </a:p>
          <a:p>
            <a:pPr rtl="0" lvl="0">
              <a:buNone/>
            </a:pPr>
            <a:r>
              <a:rPr sz="2400" lang="en" i="1"/>
              <a:t>       </a:t>
            </a:r>
            <a:r>
              <a:rPr sz="2400" lang="en"/>
              <a:t>- it identifies the name server infrastructure used to support spam advertised domains and the address records they specify for hosting those names.</a:t>
            </a:r>
          </a:p>
          <a:p>
            <a:r>
              <a:t/>
            </a:r>
          </a:p>
          <a:p>
            <a:pPr rtl="0" lvl="0" indent="-381000" marL="457200">
              <a:buClr>
                <a:schemeClr val="dk2"/>
              </a:buClr>
              <a:buSzPct val="166666"/>
              <a:buFont typeface="Arial"/>
              <a:buChar char="•"/>
            </a:pPr>
            <a:r>
              <a:rPr sz="2400" lang="en" i="1"/>
              <a:t>Web Crawler</a:t>
            </a:r>
          </a:p>
          <a:p>
            <a:pPr lvl="0">
              <a:buNone/>
            </a:pPr>
            <a:r>
              <a:rPr sz="2400" lang="en" i="1"/>
              <a:t>      </a:t>
            </a:r>
            <a:r>
              <a:rPr sz="2400" lang="en"/>
              <a:t> - the web crawler replicates the experience of a user clicking on the URLs derived from the spam feeds.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y="0" x="0"/>
          <a:ext cy="0" cx="0"/>
          <a:chOff y="0" x="0"/>
          <a:chExt cy="0" cx="0"/>
        </a:xfrm>
      </p:grpSpPr>
      <p:sp>
        <p:nvSpPr>
          <p:cNvPr id="126" name="Shape 126"/>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Content Clustering</a:t>
            </a:r>
          </a:p>
        </p:txBody>
      </p:sp>
      <p:sp>
        <p:nvSpPr>
          <p:cNvPr id="127" name="Shape 127"/>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In this stage the crawler output is processed and the information is associated with higher level spam business activities.</a:t>
            </a:r>
          </a:p>
          <a:p>
            <a:r>
              <a:t/>
            </a:r>
          </a:p>
          <a:p>
            <a:pPr rtl="0" lvl="0" indent="-381000" marL="457200">
              <a:buClr>
                <a:schemeClr val="dk2"/>
              </a:buClr>
              <a:buSzPct val="166666"/>
              <a:buFont typeface="Arial"/>
              <a:buChar char="•"/>
            </a:pPr>
            <a:r>
              <a:rPr sz="2400" lang="en"/>
              <a:t>A clustering tool is used that uses the HTML text of the websites to classify them.</a:t>
            </a:r>
          </a:p>
          <a:p>
            <a:r>
              <a:t/>
            </a:r>
          </a:p>
          <a:p>
            <a:pPr rtl="0" lvl="0" indent="-381000" marL="457200">
              <a:buClr>
                <a:schemeClr val="dk2"/>
              </a:buClr>
              <a:buSzPct val="166666"/>
              <a:buFont typeface="Arial"/>
              <a:buChar char="•"/>
            </a:pPr>
            <a:r>
              <a:rPr sz="2400" lang="en"/>
              <a:t>It generates a fingerprint for the page being crawled.</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y="0" x="0"/>
          <a:ext cy="0" cx="0"/>
          <a:chOff y="0" x="0"/>
          <a:chExt cy="0" cx="0"/>
        </a:xfrm>
      </p:grpSpPr>
      <p:sp>
        <p:nvSpPr>
          <p:cNvPr id="132" name="Shape 13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Tagging</a:t>
            </a:r>
          </a:p>
        </p:txBody>
      </p:sp>
      <p:sp>
        <p:nvSpPr>
          <p:cNvPr id="133" name="Shape 133"/>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i="1"/>
              <a:t>Category Tagging</a:t>
            </a:r>
          </a:p>
          <a:p>
            <a:pPr rtl="0" lvl="0">
              <a:buNone/>
            </a:pPr>
            <a:r>
              <a:rPr sz="2400" lang="en" i="1"/>
              <a:t>         -</a:t>
            </a:r>
            <a:r>
              <a:rPr sz="2400" lang="en"/>
              <a:t> it broadly separates the clusters into three categories - pharmaceuticals, replica and software.</a:t>
            </a:r>
          </a:p>
          <a:p>
            <a:r>
              <a:t/>
            </a:r>
          </a:p>
          <a:p>
            <a:pPr rtl="0" lvl="0" indent="-381000" marL="457200">
              <a:buClr>
                <a:schemeClr val="dk2"/>
              </a:buClr>
              <a:buSzPct val="166666"/>
              <a:buFont typeface="Arial"/>
              <a:buChar char="•"/>
            </a:pPr>
            <a:r>
              <a:rPr sz="2400" lang="en" i="1"/>
              <a:t>Program Tagging</a:t>
            </a:r>
          </a:p>
          <a:p>
            <a:pPr lvl="0">
              <a:buNone/>
            </a:pPr>
            <a:r>
              <a:rPr sz="2400" lang="en" i="1"/>
              <a:t>         -</a:t>
            </a:r>
            <a:r>
              <a:rPr sz="2400" lang="en"/>
              <a:t> it identifies the set of distinct clusters that belong to the same affiliate program.</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y="0" x="0"/>
          <a:ext cy="0" cx="0"/>
          <a:chOff y="0" x="0"/>
          <a:chExt cy="0" cx="0"/>
        </a:xfrm>
      </p:grpSpPr>
      <p:sp>
        <p:nvSpPr>
          <p:cNvPr id="138" name="Shape 13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Purchasing</a:t>
            </a:r>
          </a:p>
        </p:txBody>
      </p:sp>
      <p:sp>
        <p:nvSpPr>
          <p:cNvPr id="139" name="Shape 13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Finally, for a subset of the sites with program tags, goods that were offered for sale , were purchased.</a:t>
            </a:r>
          </a:p>
          <a:p>
            <a:r>
              <a:t/>
            </a:r>
          </a:p>
          <a:p>
            <a:pPr lvl="0" indent="-381000" marL="457200">
              <a:buClr>
                <a:schemeClr val="dk2"/>
              </a:buClr>
              <a:buSzPct val="166666"/>
              <a:buFont typeface="Arial"/>
              <a:buChar char="•"/>
            </a:pPr>
            <a:r>
              <a:rPr sz="2400" lang="en"/>
              <a:t>Purchases were placed via VPN connections to IP addresses located in the geographic vicinity to the mailing address. This is done to avoid failing common fraud checks.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y="0" x="0"/>
          <a:ext cy="0" cx="0"/>
          <a:chOff y="0" x="0"/>
          <a:chExt cy="0" cx="0"/>
        </a:xfrm>
      </p:grpSpPr>
      <p:sp>
        <p:nvSpPr>
          <p:cNvPr id="144" name="Shape 144"/>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Results</a:t>
            </a:r>
          </a:p>
        </p:txBody>
      </p:sp>
      <p:sp>
        <p:nvSpPr>
          <p:cNvPr id="145" name="Shape 14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The data was analysed explicitly from the standpoint of the defender.</a:t>
            </a:r>
          </a:p>
          <a:p>
            <a:r>
              <a:t/>
            </a:r>
          </a:p>
          <a:p>
            <a:pPr rtl="0" lvl="0" indent="-381000" marL="457200">
              <a:buClr>
                <a:schemeClr val="dk2"/>
              </a:buClr>
              <a:buSzPct val="166666"/>
              <a:buFont typeface="Arial"/>
              <a:buChar char="•"/>
            </a:pPr>
            <a:r>
              <a:rPr sz="2400" lang="en"/>
              <a:t>The defender may choose to intervene by either by blocking its advertising, disrupting its click support or interfering with the realization step.</a:t>
            </a:r>
          </a:p>
          <a:p>
            <a:r>
              <a:t/>
            </a:r>
          </a:p>
          <a:p>
            <a:pPr lvl="0" indent="-381000" marL="457200">
              <a:buClr>
                <a:schemeClr val="dk2"/>
              </a:buClr>
              <a:buSzPct val="166666"/>
              <a:buFont typeface="Arial"/>
              <a:buChar char="•"/>
            </a:pPr>
            <a:r>
              <a:rPr sz="2400" lang="en"/>
              <a:t>It was found that the payment infrastructure has far fewer alternatives and a far higher switching cost.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 name="Shape 38"/>
        <p:cNvGrpSpPr/>
        <p:nvPr/>
      </p:nvGrpSpPr>
      <p:grpSpPr>
        <a:xfrm>
          <a:off y="0" x="0"/>
          <a:ext cy="0" cx="0"/>
          <a:chOff y="0" x="0"/>
          <a:chExt cy="0" cx="0"/>
        </a:xfrm>
      </p:grpSpPr>
      <p:sp>
        <p:nvSpPr>
          <p:cNvPr id="39" name="Shape 3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Based on the paper:</a:t>
            </a:r>
          </a:p>
        </p:txBody>
      </p:sp>
      <p:sp>
        <p:nvSpPr>
          <p:cNvPr id="40" name="Shape 40"/>
          <p:cNvSpPr txBox="1"/>
          <p:nvPr>
            <p:ph idx="1" type="body"/>
          </p:nvPr>
        </p:nvSpPr>
        <p:spPr>
          <a:xfrm>
            <a:off y="1200150" x="457200"/>
            <a:ext cy="3725699" cx="8229600"/>
          </a:xfrm>
          <a:prstGeom prst="rect">
            <a:avLst/>
          </a:prstGeom>
        </p:spPr>
        <p:txBody>
          <a:bodyPr bIns="91425" rIns="91425" lIns="91425" tIns="91425" anchor="t" anchorCtr="0">
            <a:noAutofit/>
          </a:bodyPr>
          <a:lstStyle/>
          <a:p>
            <a:pPr>
              <a:buNone/>
            </a:pPr>
            <a:r>
              <a:rPr sz="2400" lang="en"/>
              <a:t>Kirill Levchenko, Andreas Pitsillidis, Neha Chachra, Brandon Enright, Mark Felegyhazi, Chris Grier, Tristan Halvorson, Chris Kanich, Christian Kreibich, He Liu, Damon McCoy, Nicholas Weaver, Vern Paxson, Geoffrey M. Voelker, Stefan Savage. </a:t>
            </a:r>
            <a:r>
              <a:rPr b="1" sz="2400" lang="en"/>
              <a:t>Click Trajectories: End to End Analysis of the Spam Value Chain (2011)</a:t>
            </a:r>
            <a:r>
              <a:rPr sz="2400" lang="en"/>
              <a:t>. In </a:t>
            </a:r>
            <a:r>
              <a:rPr sz="2400" lang="en" i="1"/>
              <a:t>SP’11 Proceedings of the 2011 IEEE Symposium on Security and Privacy , Pages 431-446.</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y="0" x="0"/>
          <a:ext cy="0" cx="0"/>
          <a:chOff y="0" x="0"/>
          <a:chExt cy="0" cx="0"/>
        </a:xfrm>
      </p:grpSpPr>
      <p:sp>
        <p:nvSpPr>
          <p:cNvPr id="150" name="Shape 150"/>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Conclusion</a:t>
            </a:r>
          </a:p>
        </p:txBody>
      </p:sp>
      <p:sp>
        <p:nvSpPr>
          <p:cNvPr id="151" name="Shape 151"/>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This paper describes large scale empirical study to measure the spam value chain in an end to end fashion.</a:t>
            </a:r>
          </a:p>
          <a:p>
            <a:pPr rtl="0" lvl="0" indent="-381000" marL="457200">
              <a:buClr>
                <a:schemeClr val="dk2"/>
              </a:buClr>
              <a:buSzPct val="166666"/>
              <a:buFont typeface="Arial"/>
              <a:buChar char="•"/>
            </a:pPr>
            <a:r>
              <a:rPr sz="2400" lang="en"/>
              <a:t>It has described a framework for conceptualizing resource requirements for spam monetization.</a:t>
            </a:r>
          </a:p>
          <a:p>
            <a:pPr lvl="0" indent="-381000" marL="457200">
              <a:buClr>
                <a:schemeClr val="dk2"/>
              </a:buClr>
              <a:buSzPct val="166666"/>
              <a:buFont typeface="Arial"/>
              <a:buChar char="•"/>
            </a:pPr>
            <a:r>
              <a:rPr sz="2400" lang="en"/>
              <a:t>Finally, the data is used prove that payment tier is by far the most concentrated and valuable asset in the spam ecosystem.</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y="0" x="0"/>
          <a:ext cy="0" cx="0"/>
          <a:chOff y="0" x="0"/>
          <a:chExt cy="0" cx="0"/>
        </a:xfrm>
      </p:grpSpPr>
      <p:sp>
        <p:nvSpPr>
          <p:cNvPr id="156" name="Shape 156"/>
          <p:cNvSpPr/>
          <p:nvPr/>
        </p:nvSpPr>
        <p:spPr>
          <a:xfrm>
            <a:off y="1962150" x="599371"/>
            <a:ext cy="1219973" cx="7944908"/>
          </a:xfrm>
          <a:custGeom>
            <a:pathLst>
              <a:path w="4741" extrusionOk="0" h="728">
                <a:moveTo>
                  <a:pt y="258" x="3977"/>
                </a:moveTo>
                <a:cubicBezTo>
                  <a:pt y="258" x="4020"/>
                  <a:pt y="274" x="4056"/>
                  <a:pt y="307" x="4085"/>
                </a:cubicBezTo>
                <a:cubicBezTo>
                  <a:pt y="340" x="4114"/>
                  <a:pt y="389" x="4129"/>
                  <a:pt y="453" x="4129"/>
                </a:cubicBezTo>
                <a:cubicBezTo>
                  <a:pt y="521" x="4129"/>
                  <a:pt y="572" x="4114"/>
                  <a:pt y="605" x="4085"/>
                </a:cubicBezTo>
                <a:cubicBezTo>
                  <a:pt y="638" x="4056"/>
                  <a:pt y="655" x="4020"/>
                  <a:pt y="655" x="3977"/>
                </a:cubicBezTo>
                <a:cubicBezTo>
                  <a:pt y="655" x="3933"/>
                  <a:pt y="638" x="3896"/>
                  <a:pt y="605" x="3867"/>
                </a:cubicBezTo>
                <a:cubicBezTo>
                  <a:pt y="572" x="3838"/>
                  <a:pt y="522" x="3824"/>
                  <a:pt y="456" x="3824"/>
                </a:cubicBezTo>
                <a:cubicBezTo>
                  <a:pt y="390" x="3824"/>
                  <a:pt y="340" x="3838"/>
                  <a:pt y="307" x="3867"/>
                </a:cubicBezTo>
                <a:cubicBezTo>
                  <a:pt y="274" x="3896"/>
                  <a:pt y="258" x="3933"/>
                  <a:pt y="258" x="3977"/>
                </a:cubicBezTo>
                <a:close/>
                <a:moveTo>
                  <a:pt y="455" x="1540"/>
                </a:moveTo>
                <a:lnTo>
                  <a:pt y="487" x="1540"/>
                </a:lnTo>
                <a:cubicBezTo>
                  <a:pt y="526" x="1540"/>
                  <a:pt y="555" x="1535"/>
                  <a:pt y="575" x="1526"/>
                </a:cubicBezTo>
                <a:cubicBezTo>
                  <a:pt y="601" x="1513"/>
                  <a:pt y="621" x="1494"/>
                  <a:pt y="636" x="1468"/>
                </a:cubicBezTo>
                <a:cubicBezTo>
                  <a:pt y="651" x="1441"/>
                  <a:pt y="658" x="1411"/>
                  <a:pt y="658" x="1377"/>
                </a:cubicBezTo>
                <a:cubicBezTo>
                  <a:pt y="658" x="1343"/>
                  <a:pt y="650" x="1317"/>
                  <a:pt y="635" x="1299"/>
                </a:cubicBezTo>
                <a:cubicBezTo>
                  <a:pt y="619" x="1282"/>
                  <a:pt y="600" x="1273"/>
                  <a:pt y="576" x="1273"/>
                </a:cubicBezTo>
                <a:cubicBezTo>
                  <a:pt y="561" x="1273"/>
                  <a:pt y="547" x="1277"/>
                  <a:pt y="534" x="1285"/>
                </a:cubicBezTo>
                <a:cubicBezTo>
                  <a:pt y="522" x="1293"/>
                  <a:pt y="512" x="1305"/>
                  <a:pt y="506" x="1320"/>
                </a:cubicBezTo>
                <a:cubicBezTo>
                  <a:pt y="499" x="1335"/>
                  <a:pt y="493" x="1360"/>
                  <a:pt y="488" x="1396"/>
                </a:cubicBezTo>
                <a:cubicBezTo>
                  <a:pt y="479" x="1460"/>
                  <a:pt y="468" x="1508"/>
                  <a:pt y="455" x="1540"/>
                </a:cubicBezTo>
                <a:close/>
                <a:moveTo>
                  <a:pt y="0" x="0"/>
                </a:moveTo>
                <a:lnTo>
                  <a:pt y="84" x="0"/>
                </a:lnTo>
                <a:lnTo>
                  <a:pt y="84" x="235"/>
                </a:lnTo>
                <a:lnTo>
                  <a:pt y="715" x="235"/>
                </a:lnTo>
                <a:lnTo>
                  <a:pt y="715" x="330"/>
                </a:lnTo>
                <a:lnTo>
                  <a:pt y="84" x="330"/>
                </a:lnTo>
                <a:lnTo>
                  <a:pt y="84" x="567"/>
                </a:lnTo>
                <a:lnTo>
                  <a:pt y="0" x="567"/>
                </a:lnTo>
                <a:close/>
                <a:moveTo>
                  <a:pt y="0" x="653"/>
                </a:moveTo>
                <a:lnTo>
                  <a:pt y="715" x="653"/>
                </a:lnTo>
                <a:lnTo>
                  <a:pt y="715" x="741"/>
                </a:lnTo>
                <a:lnTo>
                  <a:pt y="432" x="741"/>
                </a:lnTo>
                <a:cubicBezTo>
                  <a:pt y="391" x="741"/>
                  <a:pt y="359" x="746"/>
                  <a:pt y="336" x="755"/>
                </a:cubicBezTo>
                <a:cubicBezTo>
                  <a:pt y="313" x="765"/>
                  <a:pt y="295" x="781"/>
                  <a:pt y="281" x="804"/>
                </a:cubicBezTo>
                <a:cubicBezTo>
                  <a:pt y="268" x="827"/>
                  <a:pt y="261" x="852"/>
                  <a:pt y="261" x="878"/>
                </a:cubicBezTo>
                <a:cubicBezTo>
                  <a:pt y="261" x="913"/>
                  <a:pt y="271" x="940"/>
                  <a:pt y="291" x="959"/>
                </a:cubicBezTo>
                <a:cubicBezTo>
                  <a:pt y="311" x="978"/>
                  <a:pt y="343" x="987"/>
                  <a:pt y="387" x="987"/>
                </a:cubicBezTo>
                <a:lnTo>
                  <a:pt y="715" x="987"/>
                </a:lnTo>
                <a:lnTo>
                  <a:pt y="715" x="1075"/>
                </a:lnTo>
                <a:lnTo>
                  <a:pt y="387" x="1075"/>
                </a:lnTo>
                <a:cubicBezTo>
                  <a:pt y="336" x="1075"/>
                  <a:pt y="297" x="1069"/>
                  <a:pt y="270" x="1057"/>
                </a:cubicBezTo>
                <a:cubicBezTo>
                  <a:pt y="244" x="1045"/>
                  <a:pt y="223" x="1024"/>
                  <a:pt y="208" x="996"/>
                </a:cubicBezTo>
                <a:cubicBezTo>
                  <a:pt y="193" x="968"/>
                  <a:pt y="185" x="934"/>
                  <a:pt y="185" x="896"/>
                </a:cubicBezTo>
                <a:cubicBezTo>
                  <a:pt y="185" x="833"/>
                  <a:pt y="209" x="782"/>
                  <a:pt y="256" x="741"/>
                </a:cubicBezTo>
                <a:lnTo>
                  <a:pt y="0" x="741"/>
                </a:lnTo>
                <a:close/>
                <a:moveTo>
                  <a:pt y="185" x="2009"/>
                </a:moveTo>
                <a:cubicBezTo>
                  <a:pt y="185" x="1937"/>
                  <a:pt y="214" x="1882"/>
                  <a:pt y="270" x="1844"/>
                </a:cubicBezTo>
                <a:lnTo>
                  <a:pt y="197" x="1844"/>
                </a:lnTo>
                <a:lnTo>
                  <a:pt y="197" x="1765"/>
                </a:lnTo>
                <a:lnTo>
                  <a:pt y="715" x="1765"/>
                </a:lnTo>
                <a:lnTo>
                  <a:pt y="715" x="1853"/>
                </a:lnTo>
                <a:lnTo>
                  <a:pt y="432" x="1853"/>
                </a:lnTo>
                <a:cubicBezTo>
                  <a:pt y="366" x="1853"/>
                  <a:pt y="321" x="1867"/>
                  <a:pt y="297" x="1894"/>
                </a:cubicBezTo>
                <a:cubicBezTo>
                  <a:pt y="273" x="1921"/>
                  <a:pt y="261" x="1953"/>
                  <a:pt y="261" x="1991"/>
                </a:cubicBezTo>
                <a:cubicBezTo>
                  <a:pt y="261" x="2014"/>
                  <a:pt y="267" x="2035"/>
                  <a:pt y="277" x="2052"/>
                </a:cubicBezTo>
                <a:cubicBezTo>
                  <a:pt y="288" x="2069"/>
                  <a:pt y="302" x="2082"/>
                  <a:pt y="320" x="2088"/>
                </a:cubicBezTo>
                <a:cubicBezTo>
                  <a:pt y="337" x="2095"/>
                  <a:pt y="364" x="2099"/>
                  <a:pt y="400" x="2099"/>
                </a:cubicBezTo>
                <a:lnTo>
                  <a:pt y="715" x="2099"/>
                </a:lnTo>
                <a:lnTo>
                  <a:pt y="715" x="2187"/>
                </a:lnTo>
                <a:lnTo>
                  <a:pt y="396" x="2187"/>
                </a:lnTo>
                <a:cubicBezTo>
                  <a:pt y="356" x="2187"/>
                  <a:pt y="327" x="2185"/>
                  <a:pt y="311" x="2182"/>
                </a:cubicBezTo>
                <a:cubicBezTo>
                  <a:pt y="286" x="2176"/>
                  <a:pt y="264" x="2167"/>
                  <a:pt y="246" x="2154"/>
                </a:cubicBezTo>
                <a:cubicBezTo>
                  <a:pt y="228" x="2141"/>
                  <a:pt y="213" x="2122"/>
                  <a:pt y="202" x="2095"/>
                </a:cubicBezTo>
                <a:cubicBezTo>
                  <a:pt y="191" x="2069"/>
                  <a:pt y="185" x="2041"/>
                  <a:pt y="185" x="2009"/>
                </a:cubicBezTo>
                <a:close/>
                <a:moveTo>
                  <a:pt y="0" x="2322"/>
                </a:moveTo>
                <a:lnTo>
                  <a:pt y="715" x="2322"/>
                </a:lnTo>
                <a:lnTo>
                  <a:pt y="715" x="2410"/>
                </a:lnTo>
                <a:lnTo>
                  <a:pt y="510" x="2410"/>
                </a:lnTo>
                <a:lnTo>
                  <a:pt y="450" x="2472"/>
                </a:lnTo>
                <a:lnTo>
                  <a:pt y="715" x="2643"/>
                </a:lnTo>
                <a:lnTo>
                  <a:pt y="715" x="2751"/>
                </a:lnTo>
                <a:lnTo>
                  <a:pt y="389" x="2533"/>
                </a:lnTo>
                <a:lnTo>
                  <a:pt y="197" x="2731"/>
                </a:lnTo>
                <a:lnTo>
                  <a:pt y="197" x="2618"/>
                </a:lnTo>
                <a:lnTo>
                  <a:pt y="408" x="2410"/>
                </a:lnTo>
                <a:lnTo>
                  <a:pt y="0" x="2410"/>
                </a:lnTo>
                <a:close/>
                <a:moveTo>
                  <a:pt y="0" x="3036"/>
                </a:moveTo>
                <a:lnTo>
                  <a:pt y="412" x="3312"/>
                </a:lnTo>
                <a:lnTo>
                  <a:pt y="715" x="3312"/>
                </a:lnTo>
                <a:lnTo>
                  <a:pt y="715" x="3407"/>
                </a:lnTo>
                <a:lnTo>
                  <a:pt y="412" x="3407"/>
                </a:lnTo>
                <a:lnTo>
                  <a:pt y="0" x="3692"/>
                </a:lnTo>
                <a:lnTo>
                  <a:pt y="0" x="3582"/>
                </a:lnTo>
                <a:lnTo>
                  <a:pt y="210" x="3443"/>
                </a:lnTo>
                <a:cubicBezTo>
                  <a:pt y="257" x="3413"/>
                  <a:pt y="299" x="3387"/>
                  <a:pt y="336" x="3365"/>
                </a:cubicBezTo>
                <a:cubicBezTo>
                  <a:pt y="296" x="3343"/>
                  <a:pt y="256" x="3319"/>
                  <a:pt y="215" x="3292"/>
                </a:cubicBezTo>
                <a:lnTo>
                  <a:pt y="0" x="3151"/>
                </a:lnTo>
                <a:close/>
                <a:moveTo>
                  <a:pt y="185" x="1428"/>
                </a:moveTo>
                <a:cubicBezTo>
                  <a:pt y="185" x="1384"/>
                  <a:pt y="191" x="1344"/>
                  <a:pt y="203" x="1311"/>
                </a:cubicBezTo>
                <a:cubicBezTo>
                  <a:pt y="216" x="1277"/>
                  <a:pt y="233" x="1251"/>
                  <a:pt y="256" x="1233"/>
                </a:cubicBezTo>
                <a:cubicBezTo>
                  <a:pt y="278" x="1215"/>
                  <a:pt y="308" x="1202"/>
                  <a:pt y="345" x="1194"/>
                </a:cubicBezTo>
                <a:lnTo>
                  <a:pt y="356" x="1280"/>
                </a:lnTo>
                <a:cubicBezTo>
                  <a:pt y="320" x="1290"/>
                  <a:pt y="294" x="1304"/>
                  <a:pt y="280" x="1324"/>
                </a:cubicBezTo>
                <a:cubicBezTo>
                  <a:pt y="265" x="1344"/>
                  <a:pt y="258" x="1374"/>
                  <a:pt y="258" x="1416"/>
                </a:cubicBezTo>
                <a:cubicBezTo>
                  <a:pt y="258" x="1460"/>
                  <a:pt y="268" x="1493"/>
                  <a:pt y="288" x="1516"/>
                </a:cubicBezTo>
                <a:cubicBezTo>
                  <a:pt y="302" x="1532"/>
                  <a:pt y="327" x="1541"/>
                  <a:pt y="363" x="1541"/>
                </a:cubicBezTo>
                <a:cubicBezTo>
                  <a:pt y="367" x="1541"/>
                  <a:pt y="374" x="1540"/>
                  <a:pt y="386" x="1540"/>
                </a:cubicBezTo>
                <a:cubicBezTo>
                  <a:pt y="398" x="1506"/>
                  <a:pt y="408" x="1454"/>
                  <a:pt y="416" x="1383"/>
                </a:cubicBezTo>
                <a:cubicBezTo>
                  <a:pt y="421" x="1348"/>
                  <a:pt y="425" x="1322"/>
                  <a:pt y="430" x="1305"/>
                </a:cubicBezTo>
                <a:cubicBezTo>
                  <a:pt y="436" x="1282"/>
                  <a:pt y="446" x="1261"/>
                  <a:pt y="458" x="1242"/>
                </a:cubicBezTo>
                <a:cubicBezTo>
                  <a:pt y="471" x="1223"/>
                  <a:pt y="488" x="1208"/>
                  <a:pt y="509" x="1196"/>
                </a:cubicBezTo>
                <a:cubicBezTo>
                  <a:pt y="530" x="1185"/>
                  <a:pt y="553" x="1179"/>
                  <a:pt y="579" x="1179"/>
                </a:cubicBezTo>
                <a:cubicBezTo>
                  <a:pt y="622" x="1179"/>
                  <a:pt y="657" x="1194"/>
                  <a:pt y="685" x="1225"/>
                </a:cubicBezTo>
                <a:cubicBezTo>
                  <a:pt y="713" x="1256"/>
                  <a:pt y="727" x="1299"/>
                  <a:pt y="727" x="1356"/>
                </a:cubicBezTo>
                <a:cubicBezTo>
                  <a:pt y="727" x="1391"/>
                  <a:pt y="721" x="1423"/>
                  <a:pt y="710" x="1453"/>
                </a:cubicBezTo>
                <a:cubicBezTo>
                  <a:pt y="699" x="1483"/>
                  <a:pt y="679" x="1515"/>
                  <a:pt y="651" x="1547"/>
                </a:cubicBezTo>
                <a:cubicBezTo>
                  <a:pt y="676" x="1550"/>
                  <a:pt y="697" x="1556"/>
                  <a:pt y="715" x="1565"/>
                </a:cubicBezTo>
                <a:lnTo>
                  <a:pt y="715" x="1657"/>
                </a:lnTo>
                <a:cubicBezTo>
                  <a:pt y="695" x="1646"/>
                  <a:pt y="675" x="1638"/>
                  <a:pt y="653" x="1634"/>
                </a:cubicBezTo>
                <a:cubicBezTo>
                  <a:pt y="631" x="1631"/>
                  <a:pt y="580" x="1629"/>
                  <a:pt y="498" x="1629"/>
                </a:cubicBezTo>
                <a:lnTo>
                  <a:pt y="381" x="1629"/>
                </a:lnTo>
                <a:cubicBezTo>
                  <a:pt y="342" x="1629"/>
                  <a:pt y="315" x="1627"/>
                  <a:pt y="300" x="1625"/>
                </a:cubicBezTo>
                <a:cubicBezTo>
                  <a:pt y="276" x="1619"/>
                  <a:pt y="256" x="1610"/>
                  <a:pt y="240" x="1597"/>
                </a:cubicBezTo>
                <a:cubicBezTo>
                  <a:pt y="224" x="1584"/>
                  <a:pt y="211" x="1564"/>
                  <a:pt y="201" x="1536"/>
                </a:cubicBezTo>
                <a:cubicBezTo>
                  <a:pt y="190" x="1508"/>
                  <a:pt y="185" x="1472"/>
                  <a:pt y="185" x="1428"/>
                </a:cubicBezTo>
                <a:close/>
                <a:moveTo>
                  <a:pt y="185" x="3977"/>
                </a:moveTo>
                <a:cubicBezTo>
                  <a:pt y="185" x="3912"/>
                  <a:pt y="204" x="3858"/>
                  <a:pt y="243" x="3813"/>
                </a:cubicBezTo>
                <a:cubicBezTo>
                  <a:pt y="289" x="3760"/>
                  <a:pt y="360" x="3733"/>
                  <a:pt y="456" x="3733"/>
                </a:cubicBezTo>
                <a:cubicBezTo>
                  <a:pt y="544" x="3733"/>
                  <a:pt y="611" x="3756"/>
                  <a:pt y="657" x="3800"/>
                </a:cubicBezTo>
                <a:cubicBezTo>
                  <a:pt y="704" x="3845"/>
                  <a:pt y="727" x="3904"/>
                  <a:pt y="727" x="3977"/>
                </a:cubicBezTo>
                <a:cubicBezTo>
                  <a:pt y="727" x="4022"/>
                  <a:pt y="716" x="4064"/>
                  <a:pt y="695" x="4102"/>
                </a:cubicBezTo>
                <a:cubicBezTo>
                  <a:pt y="674" x="4140"/>
                  <a:pt y="644" x="4169"/>
                  <a:pt y="606" x="4189"/>
                </a:cubicBezTo>
                <a:cubicBezTo>
                  <a:pt y="568" x="4209"/>
                  <a:pt y="515" x="4219"/>
                  <a:pt y="449" x="4219"/>
                </a:cubicBezTo>
                <a:cubicBezTo>
                  <a:pt y="366" x="4219"/>
                  <a:pt y="302" x="4197"/>
                  <a:pt y="255" x="4151"/>
                </a:cubicBezTo>
                <a:cubicBezTo>
                  <a:pt y="208" x="4106"/>
                  <a:pt y="185" x="4048"/>
                  <a:pt y="185" x="3977"/>
                </a:cubicBezTo>
                <a:close/>
                <a:moveTo>
                  <a:pt y="197" x="4320"/>
                </a:moveTo>
                <a:lnTo>
                  <a:pt y="518" x="4320"/>
                </a:lnTo>
                <a:cubicBezTo>
                  <a:pt y="555" x="4320"/>
                  <a:pt y="583" x="4322"/>
                  <a:pt y="600" x="4326"/>
                </a:cubicBezTo>
                <a:cubicBezTo>
                  <a:pt y="626" x="4331"/>
                  <a:pt y="648" x="4340"/>
                  <a:pt y="665" x="4353"/>
                </a:cubicBezTo>
                <a:cubicBezTo>
                  <a:pt y="683" x="4366"/>
                  <a:pt y="698" x="4385"/>
                  <a:pt y="709" x="4412"/>
                </a:cubicBezTo>
                <a:cubicBezTo>
                  <a:pt y="721" x="4438"/>
                  <a:pt y="727" x="4467"/>
                  <a:pt y="727" x="4498"/>
                </a:cubicBezTo>
                <a:cubicBezTo>
                  <a:pt y="727" x="4567"/>
                  <a:pt y="698" x="4622"/>
                  <a:pt y="639" x="4662"/>
                </a:cubicBezTo>
                <a:lnTo>
                  <a:pt y="715" x="4662"/>
                </a:lnTo>
                <a:lnTo>
                  <a:pt y="715" x="4741"/>
                </a:lnTo>
                <a:lnTo>
                  <a:pt y="197" x="4741"/>
                </a:lnTo>
                <a:lnTo>
                  <a:pt y="197" x="4653"/>
                </a:lnTo>
                <a:lnTo>
                  <a:pt y="475" x="4653"/>
                </a:lnTo>
                <a:cubicBezTo>
                  <a:pt y="519" x="4653"/>
                  <a:pt y="553" x="4648"/>
                  <a:pt y="576" x="4638"/>
                </a:cubicBezTo>
                <a:cubicBezTo>
                  <a:pt y="599" x="4629"/>
                  <a:pt y="618" x="4612"/>
                  <a:pt y="631" x="4589"/>
                </a:cubicBezTo>
                <a:cubicBezTo>
                  <a:pt y="645" x="4566"/>
                  <a:pt y="651" x="4541"/>
                  <a:pt y="651" x="4515"/>
                </a:cubicBezTo>
                <a:cubicBezTo>
                  <a:pt y="651" x="4489"/>
                  <a:pt y="645" x="4467"/>
                  <a:pt y="632" x="4449"/>
                </a:cubicBezTo>
                <a:cubicBezTo>
                  <a:pt y="618" x="4431"/>
                  <a:pt y="600" x="4419"/>
                  <a:pt y="577" x="4414"/>
                </a:cubicBezTo>
                <a:cubicBezTo>
                  <a:pt y="561" x="4410"/>
                  <a:pt y="530" x="4408"/>
                  <a:pt y="484" x="4408"/>
                </a:cubicBezTo>
                <a:lnTo>
                  <a:pt y="197" x="4408"/>
                </a:lnTo>
                <a:close/>
              </a:path>
            </a:pathLst>
          </a:custGeom>
          <a:solidFill>
            <a:schemeClr val="lt2"/>
          </a:solidFill>
          <a:ln w="19050" cap="flat">
            <a:solidFill>
              <a:schemeClr val="dk2"/>
            </a:solidFill>
            <a:prstDash val="solid"/>
            <a:round/>
            <a:headEnd w="med" len="med" type="none"/>
            <a:tailEnd w="med" len="med" type="none"/>
          </a:ln>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 name="Shape 44"/>
        <p:cNvGrpSpPr/>
        <p:nvPr/>
      </p:nvGrpSpPr>
      <p:grpSpPr>
        <a:xfrm>
          <a:off y="0" x="0"/>
          <a:ext cy="0" cx="0"/>
          <a:chOff y="0" x="0"/>
          <a:chExt cy="0" cx="0"/>
        </a:xfrm>
      </p:grpSpPr>
      <p:sp>
        <p:nvSpPr>
          <p:cNvPr id="45" name="Shape 4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Introduction</a:t>
            </a:r>
          </a:p>
        </p:txBody>
      </p:sp>
      <p:sp>
        <p:nvSpPr>
          <p:cNvPr id="46" name="Shape 4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Spam based advertising is a business which fuels a profitable enterprise.</a:t>
            </a:r>
          </a:p>
          <a:p>
            <a:pPr rtl="0" lvl="0" indent="-381000" marL="457200">
              <a:buClr>
                <a:schemeClr val="dk2"/>
              </a:buClr>
              <a:buSzPct val="166666"/>
              <a:buFont typeface="Arial"/>
              <a:buChar char="•"/>
            </a:pPr>
            <a:r>
              <a:rPr sz="2400" lang="en"/>
              <a:t>We lack a solid understanding of this enterprise’s full structure and thus most anti-spam interventions focus on only one facet of the overall spam value chain.</a:t>
            </a:r>
          </a:p>
          <a:p>
            <a:pPr rtl="0" lvl="0" indent="-381000" marL="457200">
              <a:buClr>
                <a:schemeClr val="dk2"/>
              </a:buClr>
              <a:buSzPct val="166666"/>
              <a:buFont typeface="Arial"/>
              <a:buChar char="•"/>
            </a:pPr>
            <a:r>
              <a:rPr sz="2400" lang="en"/>
              <a:t>This paper presents a holistic analysis that quantifies the full set of resources employed to monetize spam email.</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 name="Shape 50"/>
        <p:cNvGrpSpPr/>
        <p:nvPr/>
      </p:nvGrpSpPr>
      <p:grpSpPr>
        <a:xfrm>
          <a:off y="0" x="0"/>
          <a:ext cy="0" cx="0"/>
          <a:chOff y="0" x="0"/>
          <a:chExt cy="0" cx="0"/>
        </a:xfrm>
      </p:grpSpPr>
      <p:sp>
        <p:nvSpPr>
          <p:cNvPr id="51" name="Shape 5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Goals</a:t>
            </a:r>
          </a:p>
        </p:txBody>
      </p:sp>
      <p:sp>
        <p:nvSpPr>
          <p:cNvPr id="52" name="Shape 5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The motivation of this paper is to guide decisions about the most effective mechanisms for addressing the spam problem.</a:t>
            </a:r>
          </a:p>
          <a:p>
            <a:r>
              <a:t/>
            </a:r>
          </a:p>
          <a:p>
            <a:pPr rtl="0" lvl="0" indent="-381000" marL="457200">
              <a:buClr>
                <a:schemeClr val="dk2"/>
              </a:buClr>
              <a:buSzPct val="166666"/>
              <a:buFont typeface="Arial"/>
              <a:buChar char="•"/>
            </a:pPr>
            <a:r>
              <a:rPr sz="2400" lang="en"/>
              <a:t>This paper develops a methodology for characterizing end to end resource dependencies behind individual spam campaigns and then analyze the relationships among them.</a:t>
            </a:r>
          </a:p>
          <a:p>
            <a:r>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 name="Shape 56"/>
        <p:cNvGrpSpPr/>
        <p:nvPr/>
      </p:nvGrpSpPr>
      <p:grpSpPr>
        <a:xfrm>
          <a:off y="0" x="0"/>
          <a:ext cy="0" cx="0"/>
          <a:chOff y="0" x="0"/>
          <a:chExt cy="0" cx="0"/>
        </a:xfrm>
      </p:grpSpPr>
      <p:sp>
        <p:nvSpPr>
          <p:cNvPr id="57" name="Shape 5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How Modern Spam Works</a:t>
            </a:r>
          </a:p>
        </p:txBody>
      </p:sp>
      <p:sp>
        <p:nvSpPr>
          <p:cNvPr id="58" name="Shape 5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While the user experience of spam is limited to emails, these constitute only one visible part of the whole chain.</a:t>
            </a:r>
          </a:p>
          <a:p>
            <a:pPr rtl="0" lvl="0" indent="-381000" marL="457200">
              <a:buClr>
                <a:schemeClr val="dk2"/>
              </a:buClr>
              <a:buSzPct val="166666"/>
              <a:buFont typeface="Arial"/>
              <a:buChar char="•"/>
            </a:pPr>
            <a:r>
              <a:rPr sz="2400" lang="en"/>
              <a:t>As an advertising medium, spam ultimately shares the underlying business model of all advertising.</a:t>
            </a:r>
          </a:p>
          <a:p>
            <a:pPr rtl="0" lvl="0" indent="-381000" marL="457200">
              <a:buClr>
                <a:schemeClr val="dk2"/>
              </a:buClr>
              <a:buSzPct val="166666"/>
              <a:buFont typeface="Arial"/>
              <a:buChar char="•"/>
            </a:pPr>
            <a:r>
              <a:rPr sz="2400" lang="en"/>
              <a:t>This paper divides this large chain into three distinct stages: </a:t>
            </a:r>
            <a:r>
              <a:rPr sz="2400" lang="en" i="1"/>
              <a:t>advertising, click support and realization.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y="0" x="0"/>
          <a:ext cy="0" cx="0"/>
          <a:chOff y="0" x="0"/>
          <a:chExt cy="0" cx="0"/>
        </a:xfrm>
      </p:grpSpPr>
      <p:sp>
        <p:nvSpPr>
          <p:cNvPr id="63" name="Shape 6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Advertising</a:t>
            </a:r>
          </a:p>
        </p:txBody>
      </p:sp>
      <p:sp>
        <p:nvSpPr>
          <p:cNvPr id="64" name="Shape 64"/>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42900" marL="457200">
              <a:buClr>
                <a:schemeClr val="dk2"/>
              </a:buClr>
              <a:buSzPct val="166666"/>
              <a:buFont typeface="Arial"/>
              <a:buChar char="•"/>
            </a:pPr>
            <a:r>
              <a:rPr sz="1800" lang="en"/>
              <a:t>Advertising constitutes of all activities focused on reaching potential customers and enticing them into clicking on a particular URL.</a:t>
            </a:r>
          </a:p>
          <a:p>
            <a:pPr rtl="0" lvl="0" indent="-342900" marL="457200">
              <a:buClr>
                <a:schemeClr val="dk2"/>
              </a:buClr>
              <a:buSzPct val="166666"/>
              <a:buFont typeface="Arial"/>
              <a:buChar char="•"/>
            </a:pPr>
            <a:r>
              <a:rPr sz="1800" lang="en"/>
              <a:t>This includes the bulk messages sent by email advertising different products. The three main categories of products studied in this paper are pharmaceuticals,replica luxury goods</a:t>
            </a:r>
          </a:p>
          <a:p>
            <a:r>
              <a:t/>
            </a:r>
          </a:p>
        </p:txBody>
      </p:sp>
      <p:pic>
        <p:nvPicPr>
          <p:cNvPr id="65" name="Shape 65"/>
          <p:cNvPicPr preferRelativeResize="0"/>
          <p:nvPr/>
        </p:nvPicPr>
        <p:blipFill>
          <a:blip r:embed="rId3"/>
          <a:stretch>
            <a:fillRect/>
          </a:stretch>
        </p:blipFill>
        <p:spPr>
          <a:xfrm>
            <a:off y="1418300" x="4451700"/>
            <a:ext cy="3086100" cx="4286250"/>
          </a:xfrm>
          <a:prstGeom prst="rect">
            <a:avLst/>
          </a:prstGeom>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y="0" x="0"/>
          <a:ext cy="0" cx="0"/>
          <a:chOff y="0" x="0"/>
          <a:chExt cy="0" cx="0"/>
        </a:xfrm>
      </p:grpSpPr>
      <p:sp>
        <p:nvSpPr>
          <p:cNvPr id="70" name="Shape 70"/>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Click Support</a:t>
            </a:r>
          </a:p>
        </p:txBody>
      </p:sp>
      <p:sp>
        <p:nvSpPr>
          <p:cNvPr id="71" name="Shape 71"/>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2"/>
              </a:buClr>
              <a:buSzPct val="166666"/>
              <a:buFont typeface="Arial"/>
              <a:buChar char="•"/>
            </a:pPr>
            <a:r>
              <a:rPr sz="2400" lang="en"/>
              <a:t>Having delivered their advertisement, a spammer depends on the recipients to respond, usually by clicking on an embedded URL.</a:t>
            </a:r>
          </a:p>
          <a:p>
            <a:r>
              <a:t/>
            </a:r>
          </a:p>
          <a:p>
            <a:pPr rtl="0" lvl="0" indent="-381000" marL="457200">
              <a:buClr>
                <a:schemeClr val="dk2"/>
              </a:buClr>
              <a:buSzPct val="166666"/>
              <a:buFont typeface="Arial"/>
              <a:buChar char="•"/>
            </a:pPr>
            <a:r>
              <a:rPr sz="2400" lang="en"/>
              <a:t>In order to get the recipients to the website of interest a spammer orchestrates a sequence of services:</a:t>
            </a:r>
          </a:p>
          <a:p>
            <a:pPr rtl="0" lvl="0">
              <a:buNone/>
            </a:pPr>
            <a:r>
              <a:rPr sz="2400" lang="en"/>
              <a:t>     </a:t>
            </a:r>
            <a:r>
              <a:rPr sz="2400" lang="en" i="1"/>
              <a:t>i)Redirection sites - </a:t>
            </a:r>
            <a:r>
              <a:rPr sz="2400" lang="en"/>
              <a:t>Many spammers advertise URLs that when visited, redirect to additional URLs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y="0" x="0"/>
          <a:ext cy="0" cx="0"/>
          <a:chOff y="0" x="0"/>
          <a:chExt cy="0" cx="0"/>
        </a:xfrm>
      </p:grpSpPr>
      <p:sp>
        <p:nvSpPr>
          <p:cNvPr id="76" name="Shape 76"/>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Click Support(contd.)</a:t>
            </a:r>
          </a:p>
        </p:txBody>
      </p:sp>
      <p:sp>
        <p:nvSpPr>
          <p:cNvPr id="77" name="Shape 77"/>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 </a:t>
            </a:r>
            <a:r>
              <a:rPr sz="1800" lang="en" i="1"/>
              <a:t>ii)Domains</a:t>
            </a:r>
            <a:r>
              <a:rPr sz="1800" lang="en"/>
              <a:t>- At some point a click trajectory will usually require domain name resources managed by the spammer or their accomplices.</a:t>
            </a:r>
          </a:p>
          <a:p>
            <a:r>
              <a:t/>
            </a:r>
          </a:p>
          <a:p>
            <a:pPr rtl="0" lvl="0">
              <a:buNone/>
            </a:pPr>
            <a:r>
              <a:rPr sz="1800" lang="en" i="1"/>
              <a:t>iii)Name servers -</a:t>
            </a:r>
            <a:r>
              <a:rPr sz="1800" lang="en"/>
              <a:t>Any registered domain must in turn have a supporting name structure infrastructure.</a:t>
            </a:r>
          </a:p>
          <a:p>
            <a:r>
              <a:t/>
            </a:r>
          </a:p>
          <a:p>
            <a:pPr>
              <a:buNone/>
            </a:pPr>
            <a:r>
              <a:rPr sz="1800" lang="en" i="1"/>
              <a:t>iv)Web servers</a:t>
            </a:r>
            <a:r>
              <a:rPr sz="1800" lang="en"/>
              <a:t>- The address records specified by the spammers must in turn specify servers that host web content.</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y="0" x="0"/>
          <a:ext cy="0" cx="0"/>
          <a:chOff y="0" x="0"/>
          <a:chExt cy="0" cx="0"/>
        </a:xfrm>
      </p:grpSpPr>
      <p:sp>
        <p:nvSpPr>
          <p:cNvPr id="82" name="Shape 8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Click Support(contd.)</a:t>
            </a:r>
          </a:p>
        </p:txBody>
      </p:sp>
      <p:sp>
        <p:nvSpPr>
          <p:cNvPr id="83" name="Shape 83"/>
          <p:cNvSpPr txBox="1"/>
          <p:nvPr>
            <p:ph idx="1" type="body"/>
          </p:nvPr>
        </p:nvSpPr>
        <p:spPr>
          <a:xfrm>
            <a:off y="1200150" x="457200"/>
            <a:ext cy="3725699" cx="8229600"/>
          </a:xfrm>
          <a:prstGeom prst="rect">
            <a:avLst/>
          </a:prstGeom>
        </p:spPr>
        <p:txBody>
          <a:bodyPr bIns="91425" rIns="91425" lIns="91425" tIns="91425" anchor="t" anchorCtr="0">
            <a:noAutofit/>
          </a:bodyPr>
          <a:lstStyle/>
          <a:p>
            <a:pPr>
              <a:buNone/>
            </a:pPr>
            <a:r>
              <a:rPr sz="2400" lang="en" i="1"/>
              <a:t>v)Stores and affiliate programs</a:t>
            </a:r>
            <a:r>
              <a:rPr sz="2400" lang="en"/>
              <a:t> - The affiliate program typically provides the storefront templates, shopping cart management , analytics support and even advertising materials.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khaki">
  <a:themeElements>
    <a:clrScheme name="Custom 349">
      <a:dk1>
        <a:srgbClr val="262626"/>
      </a:dk1>
      <a:lt1>
        <a:srgbClr val="E6D6BD"/>
      </a:lt1>
      <a:dk2>
        <a:srgbClr val="535353"/>
      </a:dk2>
      <a:lt2>
        <a:srgbClr val="B4AD9E"/>
      </a:lt2>
      <a:accent1>
        <a:srgbClr val="ADB48E"/>
      </a:accent1>
      <a:accent2>
        <a:srgbClr val="867961"/>
      </a:accent2>
      <a:accent3>
        <a:srgbClr val="CBB680"/>
      </a:accent3>
      <a:accent4>
        <a:srgbClr val="78A3C0"/>
      </a:accent4>
      <a:accent5>
        <a:srgbClr val="C0AE91"/>
      </a:accent5>
      <a:accent6>
        <a:srgbClr val="668874"/>
      </a:accent6>
      <a:hlink>
        <a:srgbClr val="4B94B3"/>
      </a:hlink>
      <a:folHlink>
        <a:srgbClr val="414141"/>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