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342" r:id="rId3"/>
    <p:sldId id="333" r:id="rId4"/>
    <p:sldId id="347" r:id="rId5"/>
    <p:sldId id="339" r:id="rId6"/>
    <p:sldId id="343" r:id="rId7"/>
    <p:sldId id="344" r:id="rId8"/>
    <p:sldId id="348" r:id="rId9"/>
    <p:sldId id="345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46" r:id="rId19"/>
    <p:sldId id="358" r:id="rId20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eorgia" pitchFamily="18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eorgia" pitchFamily="18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eorgia" pitchFamily="18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eorgia" pitchFamily="18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eorgia" pitchFamily="18" charset="0"/>
        <a:ea typeface="굴림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eorgia" pitchFamily="18" charset="0"/>
        <a:ea typeface="굴림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eorgia" pitchFamily="18" charset="0"/>
        <a:ea typeface="굴림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eorgia" pitchFamily="18" charset="0"/>
        <a:ea typeface="굴림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eorgia" pitchFamily="18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180B"/>
    <a:srgbClr val="FFCC00"/>
    <a:srgbClr val="3A3A3A"/>
    <a:srgbClr val="2D9B95"/>
    <a:srgbClr val="C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79952" autoAdjust="0"/>
  </p:normalViewPr>
  <p:slideViewPr>
    <p:cSldViewPr>
      <p:cViewPr>
        <p:scale>
          <a:sx n="100" d="100"/>
          <a:sy n="100" d="100"/>
        </p:scale>
        <p:origin x="-946" y="571"/>
      </p:cViewPr>
      <p:guideLst>
        <p:guide orient="horz" pos="477"/>
        <p:guide pos="2927"/>
      </p:guideLst>
    </p:cSldViewPr>
  </p:slideViewPr>
  <p:outlineViewPr>
    <p:cViewPr>
      <p:scale>
        <a:sx n="33" d="100"/>
        <a:sy n="33" d="100"/>
      </p:scale>
      <p:origin x="0" y="-7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44"/>
    </p:cViewPr>
  </p:sorterViewPr>
  <p:notesViewPr>
    <p:cSldViewPr>
      <p:cViewPr varScale="1">
        <p:scale>
          <a:sx n="74" d="100"/>
          <a:sy n="74" d="100"/>
        </p:scale>
        <p:origin x="2670" y="6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</a:defRPr>
            </a:lvl1pPr>
          </a:lstStyle>
          <a:p>
            <a:endParaRPr lang="en-US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</a:defRPr>
            </a:lvl1pPr>
          </a:lstStyle>
          <a:p>
            <a:fld id="{B65D2501-EA32-4901-BBCA-C01E02914DFF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</a:defRPr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</a:defRPr>
            </a:lvl1pPr>
          </a:lstStyle>
          <a:p>
            <a:fld id="{C832A264-3980-4307-A394-E9BA1FA97A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1302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en-US" altLang="ko-KR" smtClean="0">
              <a:ea typeface="굴림" charset="-127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A33422-7A25-4DFE-A52F-25E402B81EEE}" type="slidenum">
              <a:rPr lang="en-US" altLang="ko-KR"/>
              <a:pPr/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</a:t>
            </a:r>
            <a:r>
              <a:rPr lang="en-US" baseline="0" dirty="0" smtClean="0"/>
              <a:t> Random Token to authenticate source of messages and is intended for the implementers of third party content.</a:t>
            </a:r>
          </a:p>
          <a:p>
            <a:r>
              <a:rPr lang="en-US" baseline="0" dirty="0" smtClean="0"/>
              <a:t>Content Security Policy extension is intended for website owners.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techniques are independent of each other, and can be implemented jointly or separately.</a:t>
            </a:r>
          </a:p>
          <a:p>
            <a:r>
              <a:rPr lang="en-US" baseline="0" dirty="0" smtClean="0"/>
              <a:t>Inner Frame belongs to third party content provider.</a:t>
            </a:r>
          </a:p>
          <a:p>
            <a:r>
              <a:rPr lang="en-US" baseline="0" dirty="0" smtClean="0"/>
              <a:t>Token is generated for each of third party frame.</a:t>
            </a:r>
          </a:p>
          <a:p>
            <a:r>
              <a:rPr lang="en-US" baseline="0" dirty="0" smtClean="0"/>
              <a:t>Random Number API seeds value from the OS.</a:t>
            </a:r>
          </a:p>
          <a:p>
            <a:r>
              <a:rPr lang="en-US" baseline="0" dirty="0" smtClean="0"/>
              <a:t>CSP defense is used for Web Site owners.</a:t>
            </a:r>
          </a:p>
          <a:p>
            <a:r>
              <a:rPr lang="en-US" baseline="0" dirty="0" smtClean="0"/>
              <a:t>Example of CSP: </a:t>
            </a:r>
            <a:r>
              <a:rPr lang="en-US" sz="1200" i="1" dirty="0" smtClean="0"/>
              <a:t>X-Content-Security-Policy:</a:t>
            </a:r>
            <a:r>
              <a:rPr lang="en-US" sz="1200" i="1" baseline="0" dirty="0" smtClean="0"/>
              <a:t> script-</a:t>
            </a:r>
            <a:r>
              <a:rPr lang="en-US" sz="1200" i="1" baseline="0" dirty="0" err="1" smtClean="0"/>
              <a:t>src</a:t>
            </a:r>
            <a:r>
              <a:rPr lang="en-US" sz="1200" i="1" baseline="0" dirty="0" smtClean="0"/>
              <a:t> ‘self’  http://apis.valid.com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baseline="0" dirty="0" smtClean="0"/>
              <a:t>And </a:t>
            </a:r>
            <a:r>
              <a:rPr lang="en-US" sz="1200" i="1" dirty="0" smtClean="0"/>
              <a:t>X-Content-Security-Policy:</a:t>
            </a:r>
            <a:r>
              <a:rPr lang="en-US" sz="1200" i="1" baseline="0" dirty="0" smtClean="0"/>
              <a:t> script-</a:t>
            </a:r>
            <a:r>
              <a:rPr lang="en-US" sz="1200" i="1" baseline="0" dirty="0" err="1" smtClean="0"/>
              <a:t>src</a:t>
            </a:r>
            <a:r>
              <a:rPr lang="en-US" sz="1200" i="1" baseline="0" dirty="0" smtClean="0"/>
              <a:t> ‘*.com; </a:t>
            </a:r>
            <a:r>
              <a:rPr lang="en-US" sz="1200" i="1" baseline="0" dirty="0" err="1" smtClean="0"/>
              <a:t>msg-src</a:t>
            </a:r>
            <a:r>
              <a:rPr lang="en-US" sz="1200" i="1" baseline="0" dirty="0" smtClean="0"/>
              <a:t> http://www.valid.com  *.edu</a:t>
            </a:r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A264-3980-4307-A394-E9BA1FA97A9F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Same Origin</a:t>
            </a:r>
            <a:r>
              <a:rPr lang="en-US" baseline="0" dirty="0" smtClean="0"/>
              <a:t> Policy: </a:t>
            </a:r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Permits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scripts running on pages originating from the same site to access each other DOM with no specific restrictions.</a:t>
            </a:r>
            <a:endParaRPr lang="en-US" dirty="0" smtClean="0"/>
          </a:p>
          <a:p>
            <a:r>
              <a:rPr lang="en-US" dirty="0" smtClean="0"/>
              <a:t>Same Origin</a:t>
            </a:r>
            <a:r>
              <a:rPr lang="en-US" baseline="0" dirty="0" smtClean="0"/>
              <a:t> Policy: Web Browser can implement this policy to prevent XSS. Same origin defined by combination of:</a:t>
            </a:r>
          </a:p>
          <a:p>
            <a:r>
              <a:rPr lang="en-US" baseline="0" dirty="0" smtClean="0"/>
              <a:t>Domain ,Port Number and Protocol.</a:t>
            </a:r>
          </a:p>
          <a:p>
            <a:r>
              <a:rPr lang="en-US" baseline="0" dirty="0" smtClean="0"/>
              <a:t>Cross Site Communication: </a:t>
            </a:r>
            <a:r>
              <a:rPr lang="en-US" baseline="0" dirty="0" err="1" smtClean="0"/>
              <a:t>postMessage</a:t>
            </a:r>
            <a:r>
              <a:rPr lang="en-US" baseline="0" dirty="0" smtClean="0"/>
              <a:t> implementer’s responsibility to prevent XSS.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URL: when we try to send message from</a:t>
            </a:r>
            <a:r>
              <a:rPr lang="en-US" baseline="0" dirty="0" smtClean="0"/>
              <a:t> twitter to facebook.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www.facebook.com/login.php?skip_api_login=1&amp;api_key=2231777543&amp;signed_next=1&amp;next=https%3A%2F%2Fwww.facebook.com%2Fdialog%2Foauth%3Fredirect_uri%3Dhttps%253A%252F%252Fs-static.ak.facebook.com%252Fconnect%252Fxd_arbiter%252FLEdxGgtB9cN.js%253Fversion%253D40%2523cb%253Df33403fdc4%2526domain%253Dtwitter.com%2526origin%253Dhttps%25253A%25252F%25252Ftwitter.com%25252Ff1476edda8%2526relation%253Dopener%2526frame%253Df393f172cc%26display%3Dpopup%26scope%3Duser_birthday%252Cpublish_actions%252Cpublish_stream%26response_type%3Dtoken%252Csigned_request%26domain%3Dtwitter.com%26client_id%3D2231777543%26ret%3Dlogin%26sdk%3Djoey&amp;cancel_uri=https%3A%2F%2Fs-static.ak.facebook.com%2Fconnect%2Fxd_arbiter%2FLEdxGgtB9cN.js%3Fversion%3D40%23cb%3Df33403fdc4%26domain%3Dtwitter.com%26origin%3Dhttps%253A%252F%252Ftwitter.com%252Ff1476edda8%26relation%3Dopener%26frame%3Df393f172cc%26error%3Daccess_denied%26error_code%3D200%26error_description%3DPermissions%2Berror%26error_reason%3Duser_denied%26e2e%3D%257B%257D&amp;display=pop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A264-3980-4307-A394-E9BA1FA97A9F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Functionality:</a:t>
            </a:r>
            <a:r>
              <a:rPr lang="en-US" baseline="0" dirty="0" smtClean="0"/>
              <a:t> Manipulating the web page using add-ons like </a:t>
            </a:r>
            <a:r>
              <a:rPr lang="en-US" baseline="0" dirty="0" err="1" smtClean="0"/>
              <a:t>GreaseMonkey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A264-3980-4307-A394-E9BA1FA97A9F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could be a SCRIPT, which could</a:t>
            </a:r>
            <a:r>
              <a:rPr lang="en-US" baseline="0" dirty="0" smtClean="0"/>
              <a:t> be dangerous.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A264-3980-4307-A394-E9BA1FA97A9F}" type="slidenum">
              <a:rPr lang="en-US" altLang="ko-KR" smtClean="0"/>
              <a:pPr/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Malicious user can have unlimited access to DOM, cookies</a:t>
            </a:r>
            <a:r>
              <a:rPr lang="en-US" baseline="0" dirty="0" smtClean="0"/>
              <a:t> and local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A264-3980-4307-A394-E9BA1FA97A9F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 Random Token is shared between the</a:t>
            </a:r>
            <a:r>
              <a:rPr lang="en-US" baseline="0" dirty="0" smtClean="0"/>
              <a:t> communicating origins.</a:t>
            </a:r>
          </a:p>
          <a:p>
            <a:r>
              <a:rPr lang="en-US" baseline="0" dirty="0" smtClean="0"/>
              <a:t>If third party frame, do not contain security-critical function, there is then no immediate threat. Unfortunately, most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frames includes local storage or cookie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A264-3980-4307-A394-E9BA1FA97A9F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A264-3980-4307-A394-E9BA1FA97A9F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and C run</a:t>
            </a:r>
            <a:r>
              <a:rPr lang="en-US" baseline="0" dirty="0" smtClean="0"/>
              <a:t> in website A’s origin.</a:t>
            </a:r>
          </a:p>
          <a:p>
            <a:r>
              <a:rPr lang="en-US" baseline="0" dirty="0" smtClean="0"/>
              <a:t>Attacker can send messages to A, B and C.</a:t>
            </a:r>
          </a:p>
          <a:p>
            <a:r>
              <a:rPr lang="en-US" baseline="0" dirty="0" smtClean="0"/>
              <a:t>Prevention way: Need to check true origin of every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A264-3980-4307-A394-E9BA1FA97A9F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case is similar to one which discuss in previous slide. Facebook does a check of origin of </a:t>
            </a:r>
            <a:r>
              <a:rPr lang="en-US" baseline="0" dirty="0" err="1" smtClean="0"/>
              <a:t>postMessage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A264-3980-4307-A394-E9BA1FA97A9F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2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n_weblike_COV01.jpg"/>
          <p:cNvPicPr>
            <a:picLocks noChangeAspect="1"/>
          </p:cNvPicPr>
          <p:nvPr/>
        </p:nvPicPr>
        <p:blipFill>
          <a:blip r:embed="rId3" cstate="print"/>
          <a:srcRect t="-6218" b="98344"/>
          <a:stretch>
            <a:fillRect/>
          </a:stretch>
        </p:blipFill>
        <p:spPr bwMode="auto">
          <a:xfrm>
            <a:off x="0" y="0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0"/>
            <a:ext cx="9142413" cy="427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altLang="ko-KR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75" y="60325"/>
            <a:ext cx="349250" cy="350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476500" y="6367463"/>
            <a:ext cx="4191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spc="200" dirty="0">
                <a:solidFill>
                  <a:schemeClr val="bg1"/>
                </a:solidFill>
                <a:latin typeface="Calibri" pitchFamily="34" charset="0"/>
                <a:ea typeface="+mn-ea"/>
              </a:rPr>
              <a:t>University of Central Florida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708540C-A5D5-46B3-9613-D3968F8C69B2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E889D6F-18FA-4581-80E5-1B61E5C32CC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78D79DA-39C8-4E5F-AB1A-7E8E66917724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24E83B5-3833-42CC-964E-3690F03ABD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A03C215-A258-4473-A6C5-4C28D10E89C4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D9D3AFD-8332-40C3-8355-8A2B2E347C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>
            <a:lvl1pPr>
              <a:defRPr sz="3600">
                <a:latin typeface="Gotham-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91538D4-3B17-4DB4-B0F5-264D5D8E2E2B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4A44675-F6A5-4D9F-9472-E199E420956B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315A748-C3DD-447E-A643-43F60A904132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E59E72F-0A87-44A1-ACFC-5A12DE8915F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3D079E5-CEA4-4527-9183-DBE414F66287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085322F-BB88-43F7-A93D-077DF2D3B71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AA42964-83A8-4DD8-A7F9-2CE0C11D0C0F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D4E874A-714B-4F64-96C1-47582D5E978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11F9B5A-ADD2-490A-875A-9AB07C763DE2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DF8BA87-0EDE-4464-A45F-AC4748CDD30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CD38883-CAA4-472C-AB1E-CE6E1DC5F2EF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49BE59D-6F57-40ED-81EE-D6C8A16CD4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84A9045-6477-4E64-80E7-3762C3CFB6D0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32704EA-DA89-4671-A56F-F32B00A36E6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5508DD6-D3FC-4DB7-B751-9D7956818BCE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C03541E-F43B-482D-BE03-70C158F04D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1000"/>
            <a:ext cx="885348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pic>
        <p:nvPicPr>
          <p:cNvPr id="1030" name="Picture 8" descr="gen_weblike_INT0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187CAB8-C224-4984-94C4-EF648ABD3F1F}" type="datetimeFigureOut">
              <a:rPr lang="en-US" altLang="ko-KR"/>
              <a:pPr/>
              <a:t>3/25/2014</a:t>
            </a:fld>
            <a:endParaRPr lang="en-US" altLang="ko-K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ko-K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213A411-F03D-4C07-9A20-959021CF7D3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9725" y="57150"/>
            <a:ext cx="41910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spc="200" dirty="0">
                <a:solidFill>
                  <a:srgbClr val="FFCC00"/>
                </a:solidFill>
                <a:latin typeface="Calibri" pitchFamily="34" charset="0"/>
                <a:ea typeface="+mn-ea"/>
              </a:rPr>
              <a:t>University of Central Florida</a:t>
            </a:r>
          </a:p>
        </p:txBody>
      </p:sp>
      <p:pic>
        <p:nvPicPr>
          <p:cNvPr id="1036" name="Picture 1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563" y="50800"/>
            <a:ext cx="3508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xyz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ndom.or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yz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67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The Postman Always Rings Twice: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Attacking &amp; Defending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postMessage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in HTML5 Websites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20000" cy="1752600"/>
          </a:xfrm>
        </p:spPr>
        <p:txBody>
          <a:bodyPr/>
          <a:lstStyle/>
          <a:p>
            <a:r>
              <a:rPr lang="fi-FI" altLang="ko-KR" sz="2800" dirty="0" smtClean="0">
                <a:solidFill>
                  <a:schemeClr val="bg1"/>
                </a:solidFill>
              </a:rPr>
              <a:t>Ankur Verma</a:t>
            </a:r>
          </a:p>
          <a:p>
            <a:r>
              <a:rPr lang="fi-FI" altLang="ko-KR" sz="2800" dirty="0" smtClean="0">
                <a:solidFill>
                  <a:schemeClr val="bg1"/>
                </a:solidFill>
              </a:rPr>
              <a:t>University of Central Florida, Orlando</a:t>
            </a:r>
            <a:endParaRPr lang="en-US" altLang="ko-K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ndara" pitchFamily="34" charset="0"/>
              </a:rPr>
              <a:t>Sample Demonstration (II)</a:t>
            </a:r>
            <a:endParaRPr lang="en-US" sz="40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Semantically Incorrect Checks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990600" y="2362200"/>
            <a:ext cx="3048000" cy="373380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ndara" pitchFamily="34" charset="0"/>
              </a:rPr>
              <a:t>Var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newWin</a:t>
            </a:r>
            <a:r>
              <a:rPr lang="en-US" dirty="0" smtClean="0">
                <a:latin typeface="Candara" pitchFamily="34" charset="0"/>
              </a:rPr>
              <a:t>=</a:t>
            </a:r>
            <a:r>
              <a:rPr lang="en-US" dirty="0" err="1" smtClean="0">
                <a:latin typeface="Candara" pitchFamily="34" charset="0"/>
              </a:rPr>
              <a:t>window.open</a:t>
            </a:r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dirty="0" smtClean="0">
                <a:latin typeface="Candara" pitchFamily="34" charset="0"/>
              </a:rPr>
              <a:t>(</a:t>
            </a:r>
            <a:r>
              <a:rPr lang="en-US" dirty="0" smtClean="0">
                <a:latin typeface="Candara" pitchFamily="34" charset="0"/>
                <a:hlinkClick r:id="rId2"/>
              </a:rPr>
              <a:t>http://www.xyz.com</a:t>
            </a:r>
            <a:r>
              <a:rPr lang="en-US" dirty="0" smtClean="0">
                <a:latin typeface="Candara" pitchFamily="34" charset="0"/>
              </a:rPr>
              <a:t>);</a:t>
            </a:r>
          </a:p>
          <a:p>
            <a:pPr algn="ctr"/>
            <a:r>
              <a:rPr lang="en-US" dirty="0" err="1" smtClean="0">
                <a:latin typeface="Candara" pitchFamily="34" charset="0"/>
              </a:rPr>
              <a:t>newWin.postMessage</a:t>
            </a:r>
            <a:r>
              <a:rPr lang="en-US" dirty="0" smtClean="0">
                <a:latin typeface="Candara" pitchFamily="34" charset="0"/>
              </a:rPr>
              <a:t>(“Hi”, </a:t>
            </a:r>
            <a:r>
              <a:rPr lang="en-US" dirty="0" smtClean="0">
                <a:latin typeface="Candara" pitchFamily="34" charset="0"/>
                <a:hlinkClick r:id="rId2"/>
              </a:rPr>
              <a:t>http://www.xyz.com</a:t>
            </a:r>
            <a:r>
              <a:rPr lang="en-US" dirty="0" smtClean="0">
                <a:latin typeface="Candara" pitchFamily="34" charset="0"/>
              </a:rPr>
              <a:t>);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5334000" y="2286000"/>
            <a:ext cx="3048000" cy="381000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Candara" pitchFamily="34" charset="0"/>
            </a:endParaRPr>
          </a:p>
          <a:p>
            <a:pPr algn="ctr"/>
            <a:endParaRPr lang="en-US" dirty="0" smtClean="0">
              <a:latin typeface="Candara" pitchFamily="34" charset="0"/>
            </a:endParaRPr>
          </a:p>
          <a:p>
            <a:pPr algn="ctr"/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dirty="0" err="1" smtClean="0">
                <a:latin typeface="Candara" pitchFamily="34" charset="0"/>
              </a:rPr>
              <a:t>Window.addEventListner</a:t>
            </a:r>
            <a:r>
              <a:rPr lang="en-US" dirty="0" smtClean="0">
                <a:latin typeface="Candara" pitchFamily="34" charset="0"/>
              </a:rPr>
              <a:t>(“</a:t>
            </a:r>
          </a:p>
          <a:p>
            <a:pPr algn="ctr"/>
            <a:r>
              <a:rPr lang="en-US" dirty="0" smtClean="0">
                <a:latin typeface="Candara" pitchFamily="34" charset="0"/>
              </a:rPr>
              <a:t>message”, </a:t>
            </a:r>
            <a:r>
              <a:rPr lang="en-US" dirty="0" err="1" smtClean="0">
                <a:latin typeface="Candara" pitchFamily="34" charset="0"/>
              </a:rPr>
              <a:t>GetMsg</a:t>
            </a:r>
            <a:r>
              <a:rPr lang="en-US" dirty="0" smtClean="0">
                <a:latin typeface="Candara" pitchFamily="34" charset="0"/>
              </a:rPr>
              <a:t>, false);</a:t>
            </a:r>
          </a:p>
          <a:p>
            <a:pPr algn="ctr"/>
            <a:endParaRPr lang="en-US" dirty="0" smtClean="0">
              <a:latin typeface="Candara" pitchFamily="34" charset="0"/>
            </a:endParaRPr>
          </a:p>
          <a:p>
            <a:r>
              <a:rPr lang="en-US" dirty="0" smtClean="0"/>
              <a:t>   </a:t>
            </a:r>
            <a:r>
              <a:rPr lang="en-US" dirty="0" smtClean="0">
                <a:latin typeface="Candara" pitchFamily="34" charset="0"/>
              </a:rPr>
              <a:t>function </a:t>
            </a:r>
            <a:r>
              <a:rPr lang="en-US" dirty="0" err="1" smtClean="0">
                <a:latin typeface="Candara" pitchFamily="34" charset="0"/>
              </a:rPr>
              <a:t>GetMsg</a:t>
            </a:r>
            <a:r>
              <a:rPr lang="en-US" dirty="0" smtClean="0">
                <a:latin typeface="Candara" pitchFamily="34" charset="0"/>
              </a:rPr>
              <a:t>(event) {</a:t>
            </a:r>
          </a:p>
          <a:p>
            <a:r>
              <a:rPr lang="en-US" dirty="0" err="1" smtClean="0">
                <a:latin typeface="Candara" pitchFamily="34" charset="0"/>
              </a:rPr>
              <a:t>Var</a:t>
            </a:r>
            <a:r>
              <a:rPr lang="en-US" dirty="0" smtClean="0">
                <a:latin typeface="Candara" pitchFamily="34" charset="0"/>
              </a:rPr>
              <a:t> w=</a:t>
            </a:r>
            <a:r>
              <a:rPr lang="en-US" b="1" dirty="0" smtClean="0">
                <a:latin typeface="Candara" pitchFamily="34" charset="0"/>
              </a:rPr>
              <a:t>/</a:t>
            </a:r>
            <a:r>
              <a:rPr lang="en-US" b="1" dirty="0" err="1" smtClean="0">
                <a:latin typeface="Candara" pitchFamily="34" charset="0"/>
              </a:rPr>
              <a:t>abc</a:t>
            </a:r>
            <a:r>
              <a:rPr lang="en-US" b="1" dirty="0" smtClean="0">
                <a:latin typeface="Candara" pitchFamily="34" charset="0"/>
              </a:rPr>
              <a:t>\.com(:[0-9])?$/</a:t>
            </a:r>
            <a:r>
              <a:rPr lang="en-US" dirty="0" smtClean="0">
                <a:latin typeface="Candara" pitchFamily="34" charset="0"/>
              </a:rPr>
              <a:t>; 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     if (!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event.origin.match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(w)) </a:t>
            </a:r>
          </a:p>
          <a:p>
            <a:r>
              <a:rPr lang="en-US" dirty="0" smtClean="0">
                <a:latin typeface="Candara" pitchFamily="34" charset="0"/>
              </a:rPr>
              <a:t>    return;</a:t>
            </a:r>
          </a:p>
          <a:p>
            <a:r>
              <a:rPr lang="en-US" dirty="0" err="1" smtClean="0">
                <a:latin typeface="Candara" pitchFamily="34" charset="0"/>
              </a:rPr>
              <a:t>event.source.postMessage</a:t>
            </a:r>
            <a:r>
              <a:rPr lang="en-US" dirty="0" smtClean="0">
                <a:latin typeface="Candara" pitchFamily="34" charset="0"/>
              </a:rPr>
              <a:t>(“Hi ABC”, </a:t>
            </a:r>
            <a:r>
              <a:rPr lang="en-US" dirty="0" err="1" smtClean="0">
                <a:latin typeface="Candara" pitchFamily="34" charset="0"/>
              </a:rPr>
              <a:t>event.origin</a:t>
            </a:r>
            <a:r>
              <a:rPr lang="en-US" dirty="0" smtClean="0">
                <a:latin typeface="Candara" pitchFamily="34" charset="0"/>
              </a:rPr>
              <a:t>);</a:t>
            </a:r>
          </a:p>
          <a:p>
            <a:r>
              <a:rPr lang="en-US" dirty="0" smtClean="0">
                <a:latin typeface="Candara" pitchFamily="34" charset="0"/>
              </a:rPr>
              <a:t>}</a:t>
            </a:r>
          </a:p>
          <a:p>
            <a:pPr algn="ctr"/>
            <a:endParaRPr lang="en-US" dirty="0" smtClean="0"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3622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http://www.abc.com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334000" y="22860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http://www.xyz.com</a:t>
            </a:r>
            <a:endParaRPr lang="en-US" sz="1600" dirty="0"/>
          </a:p>
        </p:txBody>
      </p:sp>
      <p:sp>
        <p:nvSpPr>
          <p:cNvPr id="13" name="Line Callout 1 (Accent Bar) 12"/>
          <p:cNvSpPr/>
          <p:nvPr/>
        </p:nvSpPr>
        <p:spPr>
          <a:xfrm>
            <a:off x="3962400" y="3657600"/>
            <a:ext cx="1219200" cy="612648"/>
          </a:xfrm>
          <a:prstGeom prst="accentCallout1">
            <a:avLst>
              <a:gd name="adj1" fmla="val 85603"/>
              <a:gd name="adj2" fmla="val -7291"/>
              <a:gd name="adj3" fmla="val 112500"/>
              <a:gd name="adj4" fmla="val -383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  <a:latin typeface="Candara" pitchFamily="34" charset="0"/>
              </a:rPr>
              <a:t>targetOrigin</a:t>
            </a:r>
            <a:endParaRPr lang="en-US" sz="15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8077200" y="3429000"/>
            <a:ext cx="914400" cy="612648"/>
          </a:xfrm>
          <a:prstGeom prst="borderCallout1">
            <a:avLst>
              <a:gd name="adj1" fmla="val 73165"/>
              <a:gd name="adj2" fmla="val -2083"/>
              <a:gd name="adj3" fmla="val 112500"/>
              <a:gd name="adj4" fmla="val -38333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ndara" pitchFamily="34" charset="0"/>
              </a:rPr>
              <a:t>Origin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ndara" pitchFamily="34" charset="0"/>
              </a:rPr>
              <a:t>Check</a:t>
            </a:r>
            <a:endParaRPr lang="en-US" sz="15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400800" y="4343400"/>
            <a:ext cx="1219200" cy="304800"/>
          </a:xfrm>
          <a:prstGeom prst="flowChartAlternateProcess">
            <a:avLst/>
          </a:prstGeom>
          <a:blipFill dpi="0" rotWithShape="1">
            <a:blip r:embed="rId3">
              <a:alphaModFix amt="40000"/>
              <a:duotone>
                <a:schemeClr val="accent1">
                  <a:tint val="30000"/>
                  <a:satMod val="300000"/>
                </a:schemeClr>
                <a:schemeClr val="accent1">
                  <a:tint val="40000"/>
                  <a:satMod val="200000"/>
                </a:schemeClr>
              </a:duotone>
            </a:blip>
            <a:srcRect/>
            <a:tile tx="0" ty="0" sx="70000" sy="70000" flip="none" algn="ctr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ndara" pitchFamily="34" charset="0"/>
              </a:rPr>
              <a:t>Evilabc.com</a:t>
            </a:r>
            <a:endParaRPr lang="en-US" sz="14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D21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ow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876800"/>
            <a:ext cx="3642360" cy="784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Defense from Attacker Website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third party content providers like Facebook</a:t>
            </a:r>
          </a:p>
          <a:p>
            <a:pPr lvl="1"/>
            <a:r>
              <a:rPr lang="en-US" sz="2300" dirty="0" smtClean="0"/>
              <a:t>Based on Pseudo Random Token</a:t>
            </a:r>
          </a:p>
          <a:p>
            <a:pPr lvl="2"/>
            <a:r>
              <a:rPr lang="en-US" sz="2000" dirty="0" smtClean="0"/>
              <a:t>Frame with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content accepts messages only from the origin of the page that loads this frame.</a:t>
            </a:r>
          </a:p>
          <a:p>
            <a:pPr lvl="2">
              <a:buNone/>
            </a:pPr>
            <a:r>
              <a:rPr lang="en-US" sz="2000" dirty="0" smtClean="0"/>
              <a:t>   		</a:t>
            </a:r>
            <a:r>
              <a:rPr lang="en-US" sz="1600" dirty="0" smtClean="0"/>
              <a:t>	      </a:t>
            </a:r>
            <a:r>
              <a:rPr lang="en-US" sz="1800" dirty="0" smtClean="0">
                <a:latin typeface="Candara" pitchFamily="34" charset="0"/>
              </a:rPr>
              <a:t>Or (More Restrictive)</a:t>
            </a:r>
            <a:endParaRPr lang="en-US" dirty="0" smtClean="0">
              <a:latin typeface="Candara" pitchFamily="34" charset="0"/>
            </a:endParaRPr>
          </a:p>
          <a:p>
            <a:pPr lvl="2"/>
            <a:r>
              <a:rPr lang="en-US" sz="2000" dirty="0" smtClean="0">
                <a:latin typeface="Candara" pitchFamily="34" charset="0"/>
              </a:rPr>
              <a:t>Frame with third party content accepts </a:t>
            </a:r>
          </a:p>
          <a:p>
            <a:pPr lvl="2">
              <a:buNone/>
            </a:pPr>
            <a:r>
              <a:rPr lang="en-US" sz="2000" dirty="0" smtClean="0"/>
              <a:t>     messages only from the parent frame.</a:t>
            </a:r>
            <a:endParaRPr lang="en-US" sz="2000" dirty="0" smtClean="0">
              <a:latin typeface="Candara" pitchFamily="34" charset="0"/>
            </a:endParaRPr>
          </a:p>
          <a:p>
            <a:pPr lvl="6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1"/>
            <a:r>
              <a:rPr lang="en-US" sz="2300" dirty="0" smtClean="0"/>
              <a:t>XSS </a:t>
            </a:r>
            <a:r>
              <a:rPr lang="en-US" sz="2300" dirty="0" smtClean="0">
                <a:solidFill>
                  <a:srgbClr val="FF0000"/>
                </a:solidFill>
              </a:rPr>
              <a:t>can’t</a:t>
            </a:r>
            <a:r>
              <a:rPr lang="en-US" sz="2300" dirty="0" smtClean="0"/>
              <a:t> be prevented, if </a:t>
            </a:r>
            <a:r>
              <a:rPr lang="en-US" sz="2300" dirty="0" smtClean="0">
                <a:solidFill>
                  <a:srgbClr val="FF0000"/>
                </a:solidFill>
              </a:rPr>
              <a:t>attacker</a:t>
            </a:r>
            <a:r>
              <a:rPr lang="en-US" sz="2300" dirty="0" smtClean="0"/>
              <a:t> includes 3rd party frame</a:t>
            </a:r>
          </a:p>
          <a:p>
            <a:pPr lvl="6">
              <a:buNone/>
            </a:pPr>
            <a:endParaRPr lang="en-US" sz="1600" dirty="0" smtClean="0"/>
          </a:p>
        </p:txBody>
      </p:sp>
      <p:sp>
        <p:nvSpPr>
          <p:cNvPr id="4" name="Flowchart: Process 3"/>
          <p:cNvSpPr/>
          <p:nvPr/>
        </p:nvSpPr>
        <p:spPr>
          <a:xfrm>
            <a:off x="6477000" y="2743200"/>
            <a:ext cx="2209800" cy="1676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X.com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7391400" y="3048000"/>
            <a:ext cx="1219200" cy="1295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Y.com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7772400" y="3505200"/>
            <a:ext cx="762000" cy="762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X.com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914400" y="4114800"/>
            <a:ext cx="22860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attacker.com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905000" y="4648200"/>
            <a:ext cx="762000" cy="762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X.com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Defenses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including 3</a:t>
            </a:r>
            <a:r>
              <a:rPr lang="en-US" baseline="30000" dirty="0" smtClean="0"/>
              <a:t>rd</a:t>
            </a:r>
            <a:r>
              <a:rPr lang="en-US" dirty="0" smtClean="0"/>
              <a:t> party frame.</a:t>
            </a:r>
          </a:p>
          <a:p>
            <a:pPr lvl="1"/>
            <a:r>
              <a:rPr lang="en-US" dirty="0" smtClean="0"/>
              <a:t>Frame with 3</a:t>
            </a:r>
            <a:r>
              <a:rPr lang="en-US" baseline="30000" dirty="0" smtClean="0"/>
              <a:t>rd</a:t>
            </a:r>
            <a:r>
              <a:rPr lang="en-US" dirty="0" smtClean="0"/>
              <a:t> party content accepts messages only from </a:t>
            </a:r>
            <a:r>
              <a:rPr lang="en-US" dirty="0" smtClean="0"/>
              <a:t>content </a:t>
            </a:r>
            <a:r>
              <a:rPr lang="en-US" dirty="0" smtClean="0"/>
              <a:t>provider’s scripts running in any origin.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400" dirty="0" smtClean="0"/>
              <a:t>Example: </a:t>
            </a:r>
            <a:r>
              <a:rPr lang="en-US" sz="2400" dirty="0" smtClean="0">
                <a:hlinkClick r:id="rId2"/>
              </a:rPr>
              <a:t>www.facebook.com</a:t>
            </a:r>
            <a:endParaRPr lang="en-US" sz="2400" dirty="0" smtClean="0"/>
          </a:p>
          <a:p>
            <a:pPr lvl="1">
              <a:buNone/>
            </a:pPr>
            <a:r>
              <a:rPr lang="en-US" sz="1200" dirty="0" smtClean="0"/>
              <a:t>https://developers.facebook.com/docs/plugins/like-button/</a:t>
            </a:r>
            <a:endParaRPr lang="en-US" sz="1200" dirty="0"/>
          </a:p>
        </p:txBody>
      </p:sp>
      <p:sp>
        <p:nvSpPr>
          <p:cNvPr id="4" name="Flowchart: Process 3"/>
          <p:cNvSpPr/>
          <p:nvPr/>
        </p:nvSpPr>
        <p:spPr>
          <a:xfrm>
            <a:off x="5334000" y="3810000"/>
            <a:ext cx="3200400" cy="2057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www.attacker.com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343400"/>
            <a:ext cx="17526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smtClean="0">
                <a:latin typeface="Candara" pitchFamily="34" charset="0"/>
              </a:rPr>
              <a:t>www.facebook.com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410200" y="5105400"/>
            <a:ext cx="990600" cy="381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600" dirty="0" smtClean="0">
              <a:latin typeface="Candara" pitchFamily="34" charset="0"/>
            </a:endParaRPr>
          </a:p>
        </p:txBody>
      </p:sp>
      <p:pic>
        <p:nvPicPr>
          <p:cNvPr id="7" name="Picture 6" descr="ucfl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14800"/>
            <a:ext cx="4110990" cy="1744353"/>
          </a:xfrm>
          <a:prstGeom prst="rect">
            <a:avLst/>
          </a:prstGeom>
        </p:spPr>
      </p:pic>
      <p:pic>
        <p:nvPicPr>
          <p:cNvPr id="16" name="Picture 15" descr="getco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562600"/>
            <a:ext cx="701040" cy="259080"/>
          </a:xfrm>
          <a:prstGeom prst="rect">
            <a:avLst/>
          </a:prstGeom>
        </p:spPr>
      </p:pic>
      <p:sp>
        <p:nvSpPr>
          <p:cNvPr id="17" name="Chevron 16"/>
          <p:cNvSpPr/>
          <p:nvPr/>
        </p:nvSpPr>
        <p:spPr>
          <a:xfrm>
            <a:off x="6477000" y="5105400"/>
            <a:ext cx="152400" cy="1524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anten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6970" y="5105400"/>
            <a:ext cx="293830" cy="381000"/>
          </a:xfrm>
          <a:prstGeom prst="rect">
            <a:avLst/>
          </a:prstGeom>
        </p:spPr>
      </p:pic>
      <p:pic>
        <p:nvPicPr>
          <p:cNvPr id="19" name="Picture 18" descr="anten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105400"/>
            <a:ext cx="293830" cy="381000"/>
          </a:xfrm>
          <a:prstGeom prst="rect">
            <a:avLst/>
          </a:prstGeom>
        </p:spPr>
      </p:pic>
      <p:sp>
        <p:nvSpPr>
          <p:cNvPr id="20" name="Left-Right-Up Arrow 19"/>
          <p:cNvSpPr/>
          <p:nvPr/>
        </p:nvSpPr>
        <p:spPr>
          <a:xfrm rot="10800000">
            <a:off x="6403848" y="5398007"/>
            <a:ext cx="301752" cy="240792"/>
          </a:xfrm>
          <a:prstGeom prst="leftRightUpArrow">
            <a:avLst>
              <a:gd name="adj1" fmla="val 19265"/>
              <a:gd name="adj2" fmla="val 22133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6019800" y="5638800"/>
            <a:ext cx="685800" cy="228600"/>
          </a:xfrm>
          <a:prstGeom prst="flowChart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" dirty="0" smtClean="0">
                <a:latin typeface="Candara" pitchFamily="34" charset="0"/>
              </a:rPr>
              <a:t>Receivers</a:t>
            </a:r>
            <a:endParaRPr lang="en-US" sz="96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0.00232 C 0.23316 -0.02407 0.42708 -0.05 0.51163 -0.0631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Defense from Third Party Content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website that use untrusted third party content</a:t>
            </a:r>
          </a:p>
          <a:p>
            <a:pPr lvl="1"/>
            <a:r>
              <a:rPr lang="en-US" sz="2300" dirty="0" smtClean="0"/>
              <a:t>Based on Content Security Policy (CSP) extension</a:t>
            </a:r>
          </a:p>
          <a:p>
            <a:pPr lvl="2"/>
            <a:r>
              <a:rPr lang="en-US" sz="1900" dirty="0" smtClean="0"/>
              <a:t>Restricts origin of messages sent to X.com from attacker.com.</a:t>
            </a:r>
          </a:p>
          <a:p>
            <a:pPr lvl="2"/>
            <a:r>
              <a:rPr lang="en-US" sz="1900" dirty="0" smtClean="0"/>
              <a:t>Requires browser support, no cooperation </a:t>
            </a:r>
          </a:p>
          <a:p>
            <a:pPr lvl="2">
              <a:buNone/>
            </a:pPr>
            <a:r>
              <a:rPr lang="en-US" sz="1900" dirty="0" smtClean="0"/>
              <a:t>	From third party content provider.</a:t>
            </a:r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1">
              <a:buNone/>
            </a:pPr>
            <a:endParaRPr lang="en-US" sz="2300" dirty="0" smtClean="0"/>
          </a:p>
        </p:txBody>
      </p:sp>
      <p:sp>
        <p:nvSpPr>
          <p:cNvPr id="4" name="Flowchart: Process 3"/>
          <p:cNvSpPr/>
          <p:nvPr/>
        </p:nvSpPr>
        <p:spPr>
          <a:xfrm>
            <a:off x="6477000" y="2743200"/>
            <a:ext cx="2209800" cy="1676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X.com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7239000" y="3200400"/>
            <a:ext cx="1371600" cy="11430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attacker.com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 rot="10800000">
            <a:off x="7086600" y="3810000"/>
            <a:ext cx="228600" cy="179832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6705600" y="3733800"/>
            <a:ext cx="381000" cy="3810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mpleexa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9487" y="1371600"/>
            <a:ext cx="5865026" cy="4724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Using </a:t>
            </a:r>
            <a:r>
              <a:rPr lang="en-US" dirty="0" err="1" smtClean="0">
                <a:latin typeface="Candara" pitchFamily="34" charset="0"/>
              </a:rPr>
              <a:t>postMessage</a:t>
            </a:r>
            <a:r>
              <a:rPr lang="en-US" dirty="0" smtClean="0">
                <a:latin typeface="Candara" pitchFamily="34" charset="0"/>
              </a:rPr>
              <a:t>: Simple Example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0" y="5638800"/>
            <a:ext cx="54102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38100" dist="25400" dir="90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05000" y="2438400"/>
            <a:ext cx="54102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38100" dist="25400" dir="90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0" y="2819400"/>
            <a:ext cx="54102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38100" dist="25400" dir="90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572000" y="2362200"/>
            <a:ext cx="685800" cy="384048"/>
          </a:xfrm>
          <a:prstGeom prst="wedgeEllipseCallout">
            <a:avLst/>
          </a:prstGeom>
          <a:solidFill>
            <a:schemeClr val="accent1">
              <a:lumMod val="75000"/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ndara" pitchFamily="34" charset="0"/>
              </a:rPr>
              <a:t>Data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324600" y="2362200"/>
            <a:ext cx="838200" cy="384048"/>
          </a:xfrm>
          <a:prstGeom prst="wedgeEllipseCallout">
            <a:avLst/>
          </a:prstGeom>
          <a:solidFill>
            <a:schemeClr val="accent1">
              <a:lumMod val="75000"/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ndara" pitchFamily="34" charset="0"/>
              </a:rPr>
              <a:t>Origin Check</a:t>
            </a:r>
            <a:endParaRPr lang="en-US" sz="1200" dirty="0">
              <a:latin typeface="Candara" pitchFamily="34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876800" y="4343400"/>
            <a:ext cx="228600" cy="228600"/>
          </a:xfrm>
          <a:prstGeom prst="star5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105400" y="3962400"/>
            <a:ext cx="914400" cy="612648"/>
          </a:xfrm>
          <a:prstGeom prst="wedgeEllipseCallout">
            <a:avLst/>
          </a:prstGeom>
          <a:solidFill>
            <a:schemeClr val="accent1">
              <a:lumMod val="75000"/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ndara" pitchFamily="34" charset="0"/>
              </a:rPr>
              <a:t>Sender Origin Check</a:t>
            </a:r>
            <a:endParaRPr lang="en-US" sz="1200" dirty="0">
              <a:latin typeface="Candara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124200" y="4495800"/>
            <a:ext cx="914400" cy="460248"/>
          </a:xfrm>
          <a:prstGeom prst="wedgeEllipseCallout">
            <a:avLst/>
          </a:prstGeom>
          <a:solidFill>
            <a:srgbClr val="BF180B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ndara" pitchFamily="34" charset="0"/>
              </a:rPr>
              <a:t>Target</a:t>
            </a:r>
            <a:r>
              <a:rPr lang="en-US" sz="1200" dirty="0" smtClean="0">
                <a:latin typeface="Candara" pitchFamily="34" charset="0"/>
              </a:rPr>
              <a:t> </a:t>
            </a:r>
            <a:r>
              <a:rPr lang="en-US" sz="1200" dirty="0" smtClean="0">
                <a:latin typeface="Candara" pitchFamily="34" charset="0"/>
              </a:rPr>
              <a:t>Origin </a:t>
            </a:r>
            <a:endParaRPr lang="en-US" sz="1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“Light” Threat Model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594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6172200" y="2514600"/>
            <a:ext cx="914400" cy="457200"/>
          </a:xfrm>
          <a:prstGeom prst="borderCallout1">
            <a:avLst>
              <a:gd name="adj1" fmla="val 18750"/>
              <a:gd name="adj2" fmla="val -8333"/>
              <a:gd name="adj3" fmla="val -30535"/>
              <a:gd name="adj4" fmla="val -7166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Third Party Frames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562600" y="2743200"/>
            <a:ext cx="533400" cy="15240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3810000"/>
            <a:ext cx="83708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ndara" pitchFamily="34" charset="0"/>
              </a:rPr>
              <a:t>Attacker</a:t>
            </a:r>
            <a:endParaRPr lang="en-US" sz="14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 rot="15825156">
            <a:off x="2867568" y="2484637"/>
            <a:ext cx="976109" cy="34739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828800"/>
            <a:ext cx="1598515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ndara" pitchFamily="34" charset="0"/>
              </a:rPr>
              <a:t>Child C sends </a:t>
            </a:r>
          </a:p>
          <a:p>
            <a:r>
              <a:rPr lang="en-US" sz="1400" dirty="0" smtClean="0">
                <a:latin typeface="Candara" pitchFamily="34" charset="0"/>
              </a:rPr>
              <a:t>message to B via A</a:t>
            </a:r>
            <a:endParaRPr lang="en-US" sz="1400" dirty="0">
              <a:latin typeface="Candar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3600" y="2057400"/>
            <a:ext cx="1066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4495800"/>
            <a:ext cx="762000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Honest</a:t>
            </a:r>
            <a:endParaRPr lang="en-US" sz="1300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“Heavy” Threat Model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846985" y="1905000"/>
            <a:ext cx="2895600" cy="2057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attacker.com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7294785" y="2743200"/>
            <a:ext cx="1371600" cy="1143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>
                <a:latin typeface="Candara" pitchFamily="34" charset="0"/>
              </a:rPr>
              <a:t>novice.com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1447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Attacker directly included third party frame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5923185" y="3429000"/>
            <a:ext cx="1295400" cy="457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dirty="0" smtClean="0">
                <a:latin typeface="Candara" pitchFamily="34" charset="0"/>
              </a:rPr>
              <a:t>novice.com</a:t>
            </a:r>
          </a:p>
          <a:p>
            <a:r>
              <a:rPr lang="en-US" sz="1200" dirty="0" smtClean="0">
                <a:latin typeface="Candara" pitchFamily="34" charset="0"/>
              </a:rPr>
              <a:t>Provided Script</a:t>
            </a:r>
            <a:endParaRPr lang="en-US" sz="1200" dirty="0">
              <a:latin typeface="Candara" pitchFamily="34" charset="0"/>
            </a:endParaRPr>
          </a:p>
        </p:txBody>
      </p:sp>
      <p:sp>
        <p:nvSpPr>
          <p:cNvPr id="26" name="Curved Up Arrow 25"/>
          <p:cNvSpPr/>
          <p:nvPr/>
        </p:nvSpPr>
        <p:spPr>
          <a:xfrm rot="6719368">
            <a:off x="5673762" y="2526211"/>
            <a:ext cx="1216152" cy="731520"/>
          </a:xfrm>
          <a:prstGeom prst="curvedUpArrow">
            <a:avLst>
              <a:gd name="adj1" fmla="val 0"/>
              <a:gd name="adj2" fmla="val 39181"/>
              <a:gd name="adj3" fmla="val 1139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7066185" y="3505200"/>
            <a:ext cx="103632" cy="103632"/>
          </a:xfrm>
          <a:prstGeom prst="chevr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7218585" y="3505200"/>
            <a:ext cx="103632" cy="103632"/>
          </a:xfrm>
          <a:prstGeom prst="chevr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7370985" y="3505200"/>
            <a:ext cx="103632" cy="103632"/>
          </a:xfrm>
          <a:prstGeom prst="chevr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 rot="2268545">
            <a:off x="7093284" y="2378198"/>
            <a:ext cx="93427" cy="120405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 rot="2268545">
            <a:off x="7245684" y="2530598"/>
            <a:ext cx="93427" cy="120405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 rot="2268545">
            <a:off x="7398084" y="2682998"/>
            <a:ext cx="93427" cy="120405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2286000"/>
            <a:ext cx="506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Attacker can put any script or data in local storage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4267200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Can cause session hijacking if website stores user’s identity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2" name="Chevron 41"/>
          <p:cNvSpPr/>
          <p:nvPr/>
        </p:nvSpPr>
        <p:spPr>
          <a:xfrm rot="13150192">
            <a:off x="7571848" y="2225206"/>
            <a:ext cx="92027" cy="12155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 rot="13150192">
            <a:off x="7724248" y="2377606"/>
            <a:ext cx="92027" cy="12155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 rot="13150192">
            <a:off x="7876648" y="2530006"/>
            <a:ext cx="92027" cy="12155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 rot="13150192">
            <a:off x="8029048" y="2682406"/>
            <a:ext cx="92027" cy="12155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48768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Can cause also steal stored cookies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X-Frame-Options Header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Allows/ disallows rendering of the document when inside an </a:t>
            </a:r>
            <a:r>
              <a:rPr lang="en-US" sz="2800" dirty="0" err="1" smtClean="0"/>
              <a:t>iframe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It may have three possible values:</a:t>
            </a:r>
          </a:p>
          <a:p>
            <a:pPr lvl="1"/>
            <a:r>
              <a:rPr lang="en-US" sz="2400" dirty="0" smtClean="0"/>
              <a:t>SAMEORIGIN: The document will be rendered in an frame only if the frame and it’s parent have the same origin.</a:t>
            </a:r>
          </a:p>
          <a:p>
            <a:pPr lvl="1"/>
            <a:r>
              <a:rPr lang="en-US" sz="2400" dirty="0" smtClean="0"/>
              <a:t>DENY: Document may not be rendered inside a frame.</a:t>
            </a:r>
          </a:p>
          <a:p>
            <a:pPr lvl="1"/>
            <a:r>
              <a:rPr lang="en-US" sz="2400" dirty="0" smtClean="0"/>
              <a:t>ALLOW-FROM: Document can be frame in specific </a:t>
            </a:r>
            <a:r>
              <a:rPr lang="en-US" sz="2400" i="1" dirty="0" err="1" smtClean="0"/>
              <a:t>uri</a:t>
            </a:r>
            <a:r>
              <a:rPr lang="en-US" sz="2400" i="1" dirty="0" smtClean="0"/>
              <a:t> </a:t>
            </a:r>
          </a:p>
          <a:p>
            <a:r>
              <a:rPr lang="en-US" sz="2400" dirty="0" smtClean="0"/>
              <a:t>Needs to be added to web server’s </a:t>
            </a:r>
            <a:r>
              <a:rPr lang="en-US" sz="2400" dirty="0" err="1" smtClean="0"/>
              <a:t>config</a:t>
            </a:r>
            <a:r>
              <a:rPr lang="en-US" sz="2400" dirty="0" smtClean="0"/>
              <a:t> file.</a:t>
            </a:r>
          </a:p>
          <a:p>
            <a:r>
              <a:rPr lang="en-US" sz="2400" dirty="0" smtClean="0"/>
              <a:t>3% of websites posing serious threat, do not use this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igh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7490" y="1143000"/>
            <a:ext cx="232791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ndara" pitchFamily="34" charset="0"/>
              </a:rPr>
              <a:t>Defense Techniques</a:t>
            </a:r>
            <a:endParaRPr lang="en-US" sz="40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Pseudo Random Token</a:t>
            </a:r>
          </a:p>
          <a:p>
            <a:r>
              <a:rPr lang="en-US" sz="2000" dirty="0" smtClean="0"/>
              <a:t>Protect against “Light” threat model</a:t>
            </a:r>
          </a:p>
          <a:p>
            <a:pPr lvl="1"/>
            <a:r>
              <a:rPr lang="en-US" sz="1600" dirty="0" smtClean="0"/>
              <a:t>Guarantees only the origin that loaded a third-party frame</a:t>
            </a:r>
          </a:p>
          <a:p>
            <a:pPr lvl="1">
              <a:buNone/>
            </a:pPr>
            <a:r>
              <a:rPr lang="en-US" sz="1600" dirty="0" smtClean="0"/>
              <a:t>	can send messages to this frame. Shared secret pseudo</a:t>
            </a:r>
          </a:p>
          <a:p>
            <a:pPr lvl="1">
              <a:buNone/>
            </a:pPr>
            <a:r>
              <a:rPr lang="en-US" sz="1600" dirty="0" smtClean="0"/>
              <a:t>	random token between site owner and inner frame</a:t>
            </a:r>
          </a:p>
          <a:p>
            <a:pPr marL="800100" lvl="1" indent="-342900"/>
            <a:r>
              <a:rPr lang="en-US" sz="1600" dirty="0" smtClean="0"/>
              <a:t>Web-Kit browsers, provide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crypto.getRandomNumber</a:t>
            </a:r>
            <a:r>
              <a:rPr lang="en-US" sz="1600" dirty="0" smtClean="0"/>
              <a:t> API</a:t>
            </a:r>
          </a:p>
          <a:p>
            <a:pPr marL="800100" lvl="1" indent="-342900"/>
            <a:r>
              <a:rPr lang="en-US" sz="1600" dirty="0" smtClean="0">
                <a:hlinkClick r:id="rId4"/>
              </a:rPr>
              <a:t>http://random.org</a:t>
            </a:r>
            <a:r>
              <a:rPr lang="en-US" sz="1600" dirty="0" smtClean="0"/>
              <a:t> via an </a:t>
            </a:r>
            <a:r>
              <a:rPr lang="en-US" sz="1600" dirty="0" err="1" smtClean="0"/>
              <a:t>XMLHttpRequest</a:t>
            </a:r>
            <a:endParaRPr lang="en-US" sz="1600" dirty="0" smtClean="0"/>
          </a:p>
          <a:p>
            <a:pPr marL="800100" lvl="1" indent="-342900"/>
            <a:r>
              <a:rPr lang="en-US" sz="1600" dirty="0" smtClean="0"/>
              <a:t>Outer script attaches </a:t>
            </a:r>
            <a:r>
              <a:rPr lang="en-US" sz="1600" i="1" dirty="0" smtClean="0"/>
              <a:t>token</a:t>
            </a:r>
            <a:r>
              <a:rPr lang="en-US" sz="1600" dirty="0" smtClean="0"/>
              <a:t> to </a:t>
            </a:r>
            <a:r>
              <a:rPr lang="en-US" sz="1600" i="1" dirty="0" err="1" smtClean="0"/>
              <a:t>src</a:t>
            </a:r>
            <a:r>
              <a:rPr lang="en-US" sz="1600" i="1" dirty="0" smtClean="0"/>
              <a:t> </a:t>
            </a:r>
            <a:r>
              <a:rPr lang="en-US" sz="1600" dirty="0" smtClean="0"/>
              <a:t>attribute of frame it create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Content Security Policy</a:t>
            </a:r>
          </a:p>
          <a:p>
            <a:r>
              <a:rPr lang="en-US" sz="2000" dirty="0" smtClean="0"/>
              <a:t>Enforce security policy on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scripts. Require </a:t>
            </a:r>
            <a:endParaRPr lang="en-US" sz="16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2000" dirty="0" smtClean="0"/>
              <a:t>structural changes, by removing inline JavaScript</a:t>
            </a:r>
          </a:p>
          <a:p>
            <a:r>
              <a:rPr lang="en-US" sz="2000" dirty="0" smtClean="0"/>
              <a:t>CSP is HTTP header starting with </a:t>
            </a:r>
            <a:r>
              <a:rPr lang="en-US" sz="2000" i="1" dirty="0" smtClean="0"/>
              <a:t>X-Content-Security-Policy</a:t>
            </a:r>
          </a:p>
          <a:p>
            <a:r>
              <a:rPr lang="en-US" sz="2000" dirty="0" smtClean="0"/>
              <a:t>Only 3 out of </a:t>
            </a:r>
            <a:r>
              <a:rPr lang="en-US" sz="2000" dirty="0" err="1" smtClean="0"/>
              <a:t>Alexa</a:t>
            </a:r>
            <a:r>
              <a:rPr lang="en-US" sz="2000" dirty="0" smtClean="0"/>
              <a:t> top 10,000 websites use this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Questions ?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5" name="Content Placeholder 4" descr="Q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9402" y="3038913"/>
            <a:ext cx="1225195" cy="1389773"/>
          </a:xfrm>
        </p:spPr>
      </p:pic>
      <p:pic>
        <p:nvPicPr>
          <p:cNvPr id="6" name="Picture 5" descr="q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49812" y="2103388"/>
            <a:ext cx="1942961" cy="2365091"/>
          </a:xfrm>
          <a:prstGeom prst="rect">
            <a:avLst/>
          </a:prstGeom>
        </p:spPr>
      </p:pic>
      <p:pic>
        <p:nvPicPr>
          <p:cNvPr id="7" name="Picture 6" descr="q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189822" y="304801"/>
            <a:ext cx="5215922" cy="4724399"/>
          </a:xfrm>
          <a:prstGeom prst="rect">
            <a:avLst/>
          </a:prstGeom>
        </p:spPr>
      </p:pic>
      <p:pic>
        <p:nvPicPr>
          <p:cNvPr id="8" name="Picture 7" descr="q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825908" y="1548494"/>
            <a:ext cx="2365091" cy="3400180"/>
          </a:xfrm>
          <a:prstGeom prst="rect">
            <a:avLst/>
          </a:prstGeom>
        </p:spPr>
      </p:pic>
      <p:pic>
        <p:nvPicPr>
          <p:cNvPr id="9" name="Picture 8" descr="q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905022" y="2739649"/>
            <a:ext cx="1971874" cy="2139570"/>
          </a:xfrm>
          <a:prstGeom prst="rect">
            <a:avLst/>
          </a:prstGeom>
        </p:spPr>
      </p:pic>
      <p:pic>
        <p:nvPicPr>
          <p:cNvPr id="10" name="Picture 9" descr="q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402149" y="2283105"/>
            <a:ext cx="3897484" cy="2873962"/>
          </a:xfrm>
          <a:prstGeom prst="rect">
            <a:avLst/>
          </a:prstGeom>
        </p:spPr>
      </p:pic>
      <p:pic>
        <p:nvPicPr>
          <p:cNvPr id="11" name="Picture 10" descr="thinking_cap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1752600"/>
            <a:ext cx="228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ndara" pitchFamily="34" charset="0"/>
              </a:rPr>
              <a:t>Prior/After HTML5</a:t>
            </a:r>
            <a:endParaRPr lang="en-US" sz="40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Same Origin Policy communication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Cross Site Communication</a:t>
            </a:r>
            <a:endParaRPr lang="en-US" dirty="0"/>
          </a:p>
        </p:txBody>
      </p:sp>
      <p:pic>
        <p:nvPicPr>
          <p:cNvPr id="4" name="Picture 3" descr="ms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81200"/>
            <a:ext cx="2633782" cy="1676400"/>
          </a:xfrm>
          <a:prstGeom prst="rect">
            <a:avLst/>
          </a:prstGeom>
        </p:spPr>
      </p:pic>
      <p:pic>
        <p:nvPicPr>
          <p:cNvPr id="5" name="Picture 4" descr="ms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905000"/>
            <a:ext cx="2514600" cy="1676400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429000" y="2590800"/>
            <a:ext cx="1905000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733800" y="2286000"/>
            <a:ext cx="149352" cy="2255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733800" y="2286000"/>
            <a:ext cx="149352" cy="2255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3733800" y="2286000"/>
            <a:ext cx="149352" cy="2255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3733800" y="2286000"/>
            <a:ext cx="149352" cy="2255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3733800" y="2289048"/>
            <a:ext cx="149352" cy="22555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facebook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419600"/>
            <a:ext cx="1447800" cy="1447800"/>
          </a:xfrm>
          <a:prstGeom prst="rect">
            <a:avLst/>
          </a:prstGeom>
        </p:spPr>
      </p:pic>
      <p:pic>
        <p:nvPicPr>
          <p:cNvPr id="17" name="Picture 16" descr="Twit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4495800"/>
            <a:ext cx="1347223" cy="1295400"/>
          </a:xfrm>
          <a:prstGeom prst="rect">
            <a:avLst/>
          </a:prstGeom>
        </p:spPr>
      </p:pic>
      <p:pic>
        <p:nvPicPr>
          <p:cNvPr id="19" name="Picture 18" descr="chit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4572000"/>
            <a:ext cx="1078992" cy="9265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38400" y="51816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postMessage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733800" y="1371600"/>
            <a:ext cx="3048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 + Host + 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04184 -0.005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07518 -0.005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10018 -0.005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12518 -0.005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9097 -0.0009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10" grpId="0" animBg="1"/>
      <p:bldP spid="1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ndara" pitchFamily="34" charset="0"/>
              </a:rPr>
              <a:t>New Web Approach</a:t>
            </a:r>
            <a:endParaRPr lang="en-US" sz="40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</a:pPr>
            <a:r>
              <a:rPr lang="en-US" dirty="0" err="1" smtClean="0"/>
              <a:t>postMessage</a:t>
            </a:r>
            <a:r>
              <a:rPr lang="en-US" dirty="0" smtClean="0"/>
              <a:t> enhance user experience</a:t>
            </a:r>
            <a:endParaRPr lang="en-US" altLang="ko-KR" sz="2800" dirty="0" smtClean="0"/>
          </a:p>
        </p:txBody>
      </p:sp>
      <p:pic>
        <p:nvPicPr>
          <p:cNvPr id="4" name="Picture 3" descr="fb, ldin, 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124200"/>
            <a:ext cx="4160520" cy="2019300"/>
          </a:xfrm>
          <a:prstGeom prst="rect">
            <a:avLst/>
          </a:prstGeom>
        </p:spPr>
      </p:pic>
      <p:pic>
        <p:nvPicPr>
          <p:cNvPr id="5" name="Picture 4" descr="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057400"/>
            <a:ext cx="4038600" cy="2168236"/>
          </a:xfrm>
          <a:prstGeom prst="rect">
            <a:avLst/>
          </a:prstGeom>
        </p:spPr>
      </p:pic>
      <p:pic>
        <p:nvPicPr>
          <p:cNvPr id="6" name="Picture 5" descr="g+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209800"/>
            <a:ext cx="2915184" cy="3227070"/>
          </a:xfrm>
          <a:prstGeom prst="rect">
            <a:avLst/>
          </a:prstGeom>
        </p:spPr>
      </p:pic>
      <p:pic>
        <p:nvPicPr>
          <p:cNvPr id="7" name="Picture 6" descr="linked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133600"/>
            <a:ext cx="3554304" cy="375600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200400" y="3733800"/>
            <a:ext cx="990600" cy="2743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00400" y="4191000"/>
            <a:ext cx="990600" cy="2743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00400" y="4648200"/>
            <a:ext cx="990600" cy="2743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9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762000" y="1524000"/>
            <a:ext cx="7848600" cy="4800600"/>
          </a:xfrm>
          <a:prstGeom prst="flowChart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762000" y="1524000"/>
            <a:ext cx="7848600" cy="5334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err="1" smtClean="0">
                <a:latin typeface="Candara" pitchFamily="34" charset="0"/>
              </a:rPr>
              <a:t>postMessage</a:t>
            </a:r>
            <a:r>
              <a:rPr lang="en-US" sz="3500" dirty="0" smtClean="0">
                <a:latin typeface="Candara" pitchFamily="34" charset="0"/>
              </a:rPr>
              <a:t>: Inter-frame Communication</a:t>
            </a:r>
            <a:endParaRPr lang="en-US" sz="3500" dirty="0">
              <a:latin typeface="Candara" pitchFamily="34" charset="0"/>
            </a:endParaRPr>
          </a:p>
        </p:txBody>
      </p:sp>
      <p:pic>
        <p:nvPicPr>
          <p:cNvPr id="7" name="Content Placeholder 6" descr="samewebs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4320540" cy="312420"/>
          </a:xfrm>
        </p:spPr>
      </p:pic>
      <p:sp>
        <p:nvSpPr>
          <p:cNvPr id="8" name="Flowchart: Process 7"/>
          <p:cNvSpPr/>
          <p:nvPr/>
        </p:nvSpPr>
        <p:spPr>
          <a:xfrm>
            <a:off x="6553200" y="2133600"/>
            <a:ext cx="1905000" cy="13716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6553200" y="3962400"/>
            <a:ext cx="1905000" cy="13716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4419600" y="2133600"/>
            <a:ext cx="1905000" cy="32004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219200" y="2209800"/>
            <a:ext cx="2819400" cy="29718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bl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209800"/>
            <a:ext cx="1815186" cy="1295400"/>
          </a:xfrm>
          <a:prstGeom prst="rect">
            <a:avLst/>
          </a:prstGeom>
        </p:spPr>
      </p:pic>
      <p:pic>
        <p:nvPicPr>
          <p:cNvPr id="13" name="Picture 12" descr="twitter_sparr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000500"/>
            <a:ext cx="1676400" cy="1257300"/>
          </a:xfrm>
          <a:prstGeom prst="rect">
            <a:avLst/>
          </a:prstGeom>
        </p:spPr>
      </p:pic>
      <p:pic>
        <p:nvPicPr>
          <p:cNvPr id="14" name="Picture 13" descr="adsen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2362200"/>
            <a:ext cx="1752600" cy="533400"/>
          </a:xfrm>
          <a:prstGeom prst="rect">
            <a:avLst/>
          </a:prstGeom>
        </p:spPr>
      </p:pic>
      <p:pic>
        <p:nvPicPr>
          <p:cNvPr id="17" name="Picture 16" descr="a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048000"/>
            <a:ext cx="1402080" cy="1920240"/>
          </a:xfrm>
          <a:prstGeom prst="rect">
            <a:avLst/>
          </a:prstGeom>
        </p:spPr>
      </p:pic>
      <p:pic>
        <p:nvPicPr>
          <p:cNvPr id="18" name="Picture 17" descr="msn_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133600"/>
            <a:ext cx="3009900" cy="3810000"/>
          </a:xfrm>
          <a:prstGeom prst="rect">
            <a:avLst/>
          </a:prstGeom>
        </p:spPr>
      </p:pic>
      <p:pic>
        <p:nvPicPr>
          <p:cNvPr id="19" name="Picture 18" descr="samewebsi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1600200"/>
            <a:ext cx="5356860" cy="358140"/>
          </a:xfrm>
          <a:prstGeom prst="rect">
            <a:avLst/>
          </a:prstGeom>
        </p:spPr>
      </p:pic>
      <p:sp>
        <p:nvSpPr>
          <p:cNvPr id="20" name="Left-Right-Up Arrow 19"/>
          <p:cNvSpPr/>
          <p:nvPr/>
        </p:nvSpPr>
        <p:spPr>
          <a:xfrm rot="16200000">
            <a:off x="6483096" y="3346705"/>
            <a:ext cx="457200" cy="774192"/>
          </a:xfrm>
          <a:prstGeom prst="leftRightUpArrow">
            <a:avLst>
              <a:gd name="adj1" fmla="val 17742"/>
              <a:gd name="adj2" fmla="val 33961"/>
              <a:gd name="adj3" fmla="val 411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86600" y="3581400"/>
            <a:ext cx="146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ndara" pitchFamily="34" charset="0"/>
              </a:rPr>
              <a:t>Different Frames</a:t>
            </a:r>
            <a:endParaRPr lang="en-US" sz="14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ndara" pitchFamily="34" charset="0"/>
              </a:rPr>
              <a:t>What Worries?</a:t>
            </a:r>
            <a:endParaRPr lang="en-US" sz="4000" dirty="0">
              <a:latin typeface="Candara" pitchFamily="34" charset="0"/>
            </a:endParaRPr>
          </a:p>
        </p:txBody>
      </p:sp>
      <p:pic>
        <p:nvPicPr>
          <p:cNvPr id="6" name="Content Placeholder 5" descr="mrwor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6400" y="1840831"/>
            <a:ext cx="3390900" cy="3569368"/>
          </a:xfrm>
        </p:spPr>
      </p:pic>
      <p:sp>
        <p:nvSpPr>
          <p:cNvPr id="7" name="TextBox 6"/>
          <p:cNvSpPr txBox="1"/>
          <p:nvPr/>
        </p:nvSpPr>
        <p:spPr>
          <a:xfrm>
            <a:off x="685800" y="1524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Changing Web Landscape: Inclination on Client Side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3048000"/>
            <a:ext cx="1447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52600" y="3048000"/>
            <a:ext cx="1981200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Logic</a:t>
            </a:r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3657600" y="1981200"/>
            <a:ext cx="1676400" cy="8382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Greater </a:t>
            </a:r>
          </a:p>
          <a:p>
            <a:pPr algn="ctr"/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3886200" y="3276600"/>
            <a:ext cx="1676400" cy="8382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Query</a:t>
            </a:r>
          </a:p>
          <a:p>
            <a:pPr algn="ctr"/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3657600" y="4572000"/>
            <a:ext cx="1676400" cy="8382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</a:t>
            </a:r>
          </a:p>
          <a:p>
            <a:pPr algn="ctr"/>
            <a:r>
              <a:rPr lang="en-US" dirty="0" smtClean="0"/>
              <a:t>Functionality</a:t>
            </a:r>
          </a:p>
        </p:txBody>
      </p:sp>
    </p:spTree>
    <p:extLst>
      <p:ext uri="{BB962C8B-B14F-4D97-AF65-F5344CB8AC3E}">
        <p14:creationId xmlns:p14="http://schemas.microsoft.com/office/powerpoint/2010/main" xmlns="" val="41043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ndara" pitchFamily="34" charset="0"/>
              </a:rPr>
              <a:t>Usage</a:t>
            </a:r>
            <a:endParaRPr lang="en-US" sz="4000" dirty="0">
              <a:latin typeface="Candara" pitchFamily="34" charset="0"/>
            </a:endParaRPr>
          </a:p>
        </p:txBody>
      </p:sp>
      <p:pic>
        <p:nvPicPr>
          <p:cNvPr id="4" name="Content Placeholder 3" descr="google analytic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752600"/>
            <a:ext cx="2179320" cy="518160"/>
          </a:xfrm>
        </p:spPr>
      </p:pic>
      <p:pic>
        <p:nvPicPr>
          <p:cNvPr id="5" name="Picture 4" descr="weat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162300"/>
            <a:ext cx="4122420" cy="2705100"/>
          </a:xfrm>
          <a:prstGeom prst="rect">
            <a:avLst/>
          </a:prstGeom>
        </p:spPr>
      </p:pic>
      <p:pic>
        <p:nvPicPr>
          <p:cNvPr id="6" name="Picture 5" descr="Chart-Switching.gif.pagespeed.ce.t7jgluk7c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133600"/>
            <a:ext cx="24384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371600"/>
            <a:ext cx="802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Usage: </a:t>
            </a:r>
            <a:r>
              <a:rPr lang="en-US" dirty="0" err="1" smtClean="0">
                <a:latin typeface="Candara" pitchFamily="34" charset="0"/>
              </a:rPr>
              <a:t>targetWindow.postMessage</a:t>
            </a:r>
            <a:r>
              <a:rPr lang="en-US" dirty="0" smtClean="0">
                <a:latin typeface="Candara" pitchFamily="34" charset="0"/>
              </a:rPr>
              <a:t>(&lt;Traffic Data Request&gt;, &lt;Google Analytics&gt;)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5867400" y="685800"/>
            <a:ext cx="1066800" cy="612648"/>
          </a:xfrm>
          <a:prstGeom prst="accentBorderCallout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ndara" pitchFamily="34" charset="0"/>
              </a:rPr>
              <a:t>Message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9" name="Line Callout 2 (Border and Accent Bar) 8"/>
          <p:cNvSpPr/>
          <p:nvPr/>
        </p:nvSpPr>
        <p:spPr>
          <a:xfrm>
            <a:off x="7924800" y="685800"/>
            <a:ext cx="914400" cy="612648"/>
          </a:xfrm>
          <a:prstGeom prst="accentBorderCallout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ndara" pitchFamily="34" charset="0"/>
              </a:rPr>
              <a:t>Target Origin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4876800" y="1981200"/>
            <a:ext cx="228600" cy="2286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3124200" y="3429000"/>
            <a:ext cx="228600" cy="2286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Callout 11"/>
          <p:cNvSpPr/>
          <p:nvPr/>
        </p:nvSpPr>
        <p:spPr>
          <a:xfrm rot="5400000">
            <a:off x="6211824" y="2093976"/>
            <a:ext cx="1216152" cy="1295400"/>
          </a:xfrm>
          <a:prstGeom prst="leftRightArrowCallout">
            <a:avLst>
              <a:gd name="adj1" fmla="val 17532"/>
              <a:gd name="adj2" fmla="val 3640"/>
              <a:gd name="adj3" fmla="val 32216"/>
              <a:gd name="adj4" fmla="val 23606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6172200" y="2590800"/>
            <a:ext cx="1295400" cy="3048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ndara" pitchFamily="34" charset="0"/>
              </a:rPr>
              <a:t>Third Party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556 C -0.02395 -0.07361 -0.03836 -0.14167 -0.00729 -0.17639 C 0.02379 -0.21111 0.14636 -0.20764 0.17709 -0.21389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58 -0.00278 C -0.06614 0.00185 -0.1177 0.00671 -0.13125 0.05138 C -0.14479 0.09606 -0.08507 0.23078 -0.09583 0.26527 C -0.10659 0.29976 -0.15121 0.27893 -0.19583 0.25833 " pathEditMode="relative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3" animBg="1"/>
      <p:bldP spid="11" grpId="0" animBg="1"/>
      <p:bldP spid="11" grpId="1" animBg="1"/>
      <p:bldP spid="1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ndara" pitchFamily="34" charset="0"/>
              </a:rPr>
              <a:t>Security Perspective</a:t>
            </a:r>
            <a:endParaRPr lang="en-US" sz="40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err="1" smtClean="0"/>
              <a:t>postMessage</a:t>
            </a:r>
            <a:r>
              <a:rPr lang="en-US" sz="2300" dirty="0" smtClean="0"/>
              <a:t> guarantees </a:t>
            </a:r>
            <a:r>
              <a:rPr lang="en-US" sz="2800" dirty="0" smtClean="0">
                <a:solidFill>
                  <a:srgbClr val="00B050"/>
                </a:solidFill>
              </a:rPr>
              <a:t>confidentiality</a:t>
            </a:r>
            <a:r>
              <a:rPr lang="en-US" sz="2400" dirty="0" smtClean="0"/>
              <a:t> </a:t>
            </a:r>
            <a:r>
              <a:rPr lang="en-US" sz="2300" dirty="0" smtClean="0"/>
              <a:t>and</a:t>
            </a: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authenticity</a:t>
            </a:r>
            <a:r>
              <a:rPr lang="en-US" sz="2400" dirty="0" smtClean="0">
                <a:solidFill>
                  <a:srgbClr val="00B050"/>
                </a:solidFill>
              </a:rPr>
              <a:t>	</a:t>
            </a:r>
          </a:p>
          <a:p>
            <a:pPr lvl="2"/>
            <a:r>
              <a:rPr lang="en-US" sz="2000" dirty="0" smtClean="0">
                <a:solidFill>
                  <a:srgbClr val="00B050"/>
                </a:solidFill>
              </a:rPr>
              <a:t>Sender specifies recipient’s origin, specifying URL(Target Origin)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Recipient origin can also be ‘*’</a:t>
            </a:r>
          </a:p>
          <a:p>
            <a:pPr lvl="2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300" b="1" dirty="0" smtClean="0"/>
              <a:t>Developer’s</a:t>
            </a:r>
            <a:r>
              <a:rPr lang="en-US" sz="2300" dirty="0" smtClean="0"/>
              <a:t> responsibility.</a:t>
            </a:r>
          </a:p>
          <a:p>
            <a:pPr lvl="1">
              <a:buNone/>
            </a:pPr>
            <a:r>
              <a:rPr lang="en-US" sz="2300" dirty="0" smtClean="0"/>
              <a:t>To be used 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Cautiously!</a:t>
            </a:r>
          </a:p>
          <a:p>
            <a:pPr lvl="1">
              <a:buNone/>
            </a:pPr>
            <a:r>
              <a:rPr lang="en-US" sz="2250" dirty="0" smtClean="0"/>
              <a:t>68% websites vulnerable to XSS</a:t>
            </a:r>
          </a:p>
        </p:txBody>
      </p:sp>
      <p:pic>
        <p:nvPicPr>
          <p:cNvPr id="4" name="Picture 3" descr="develo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048000"/>
            <a:ext cx="3246120" cy="227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itchFamily="34" charset="0"/>
              </a:rPr>
              <a:t>Cause of Concern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25% of top 10,000 websites use </a:t>
            </a:r>
            <a:r>
              <a:rPr lang="en-US" sz="2800" dirty="0" err="1" smtClean="0"/>
              <a:t>postMessage</a:t>
            </a:r>
            <a:r>
              <a:rPr lang="en-US" sz="2800" dirty="0" smtClean="0"/>
              <a:t>: </a:t>
            </a:r>
            <a:r>
              <a:rPr lang="en-US" sz="2800" dirty="0" err="1" smtClean="0"/>
              <a:t>Alexa</a:t>
            </a:r>
            <a:endParaRPr lang="en-US" sz="2800" dirty="0" smtClean="0"/>
          </a:p>
          <a:p>
            <a:r>
              <a:rPr lang="en-US" sz="2800" dirty="0" smtClean="0"/>
              <a:t>Over 70% of websites do not perform origin check.</a:t>
            </a:r>
          </a:p>
          <a:p>
            <a:r>
              <a:rPr lang="en-US" sz="2800" dirty="0" smtClean="0"/>
              <a:t>Nearly 12% perform semantically incorrect checks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ndara" pitchFamily="34" charset="0"/>
              </a:rPr>
              <a:t>Sample Demonstration (I)</a:t>
            </a:r>
            <a:endParaRPr lang="en-US" sz="40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Origin Check: </a:t>
            </a:r>
            <a:r>
              <a:rPr lang="en-US" sz="3000" dirty="0" smtClean="0">
                <a:solidFill>
                  <a:srgbClr val="FF0000"/>
                </a:solidFill>
              </a:rPr>
              <a:t>Failing which enables XSS attacks.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990600" y="2362200"/>
            <a:ext cx="3048000" cy="373380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ndara" pitchFamily="34" charset="0"/>
              </a:rPr>
              <a:t>Var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newWin</a:t>
            </a:r>
            <a:r>
              <a:rPr lang="en-US" dirty="0" smtClean="0">
                <a:latin typeface="Candara" pitchFamily="34" charset="0"/>
              </a:rPr>
              <a:t>=</a:t>
            </a:r>
            <a:r>
              <a:rPr lang="en-US" dirty="0" err="1" smtClean="0">
                <a:latin typeface="Candara" pitchFamily="34" charset="0"/>
              </a:rPr>
              <a:t>window.open</a:t>
            </a:r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dirty="0" smtClean="0">
                <a:latin typeface="Candara" pitchFamily="34" charset="0"/>
              </a:rPr>
              <a:t>(</a:t>
            </a:r>
            <a:r>
              <a:rPr lang="en-US" dirty="0" smtClean="0">
                <a:latin typeface="Candara" pitchFamily="34" charset="0"/>
                <a:hlinkClick r:id="rId3"/>
              </a:rPr>
              <a:t>http://www.xyz.com</a:t>
            </a:r>
            <a:r>
              <a:rPr lang="en-US" dirty="0" smtClean="0">
                <a:latin typeface="Candara" pitchFamily="34" charset="0"/>
              </a:rPr>
              <a:t>);</a:t>
            </a:r>
          </a:p>
          <a:p>
            <a:pPr algn="ctr"/>
            <a:r>
              <a:rPr lang="en-US" dirty="0" err="1" smtClean="0">
                <a:latin typeface="Candara" pitchFamily="34" charset="0"/>
              </a:rPr>
              <a:t>newWin.postMessage</a:t>
            </a:r>
            <a:r>
              <a:rPr lang="en-US" dirty="0" smtClean="0">
                <a:latin typeface="Candara" pitchFamily="34" charset="0"/>
              </a:rPr>
              <a:t>(“Hi”, </a:t>
            </a:r>
            <a:r>
              <a:rPr lang="en-US" dirty="0" smtClean="0">
                <a:latin typeface="Candara" pitchFamily="34" charset="0"/>
                <a:hlinkClick r:id="rId3"/>
              </a:rPr>
              <a:t>http://www.xyz.com</a:t>
            </a:r>
            <a:r>
              <a:rPr lang="en-US" dirty="0" smtClean="0">
                <a:latin typeface="Candara" pitchFamily="34" charset="0"/>
              </a:rPr>
              <a:t>);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5334000" y="2286000"/>
            <a:ext cx="3048000" cy="381000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Candara" pitchFamily="34" charset="0"/>
            </a:endParaRPr>
          </a:p>
          <a:p>
            <a:pPr algn="ctr"/>
            <a:endParaRPr lang="en-US" dirty="0" smtClean="0">
              <a:latin typeface="Candara" pitchFamily="34" charset="0"/>
            </a:endParaRPr>
          </a:p>
          <a:p>
            <a:pPr algn="ctr"/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dirty="0" err="1" smtClean="0">
                <a:latin typeface="Candara" pitchFamily="34" charset="0"/>
              </a:rPr>
              <a:t>Window.addEventListner</a:t>
            </a:r>
            <a:r>
              <a:rPr lang="en-US" dirty="0" smtClean="0">
                <a:latin typeface="Candara" pitchFamily="34" charset="0"/>
              </a:rPr>
              <a:t>(“</a:t>
            </a:r>
          </a:p>
          <a:p>
            <a:pPr algn="ctr"/>
            <a:r>
              <a:rPr lang="en-US" dirty="0" smtClean="0">
                <a:latin typeface="Candara" pitchFamily="34" charset="0"/>
              </a:rPr>
              <a:t>message”, </a:t>
            </a:r>
            <a:r>
              <a:rPr lang="en-US" dirty="0" err="1" smtClean="0">
                <a:latin typeface="Candara" pitchFamily="34" charset="0"/>
              </a:rPr>
              <a:t>GetMsg</a:t>
            </a:r>
            <a:r>
              <a:rPr lang="en-US" dirty="0" smtClean="0">
                <a:latin typeface="Candara" pitchFamily="34" charset="0"/>
              </a:rPr>
              <a:t>, false);</a:t>
            </a:r>
          </a:p>
          <a:p>
            <a:pPr algn="ctr"/>
            <a:endParaRPr lang="en-US" dirty="0" smtClean="0">
              <a:latin typeface="Candara" pitchFamily="34" charset="0"/>
            </a:endParaRPr>
          </a:p>
          <a:p>
            <a:r>
              <a:rPr lang="en-US" dirty="0" smtClean="0"/>
              <a:t>   </a:t>
            </a:r>
            <a:r>
              <a:rPr lang="en-US" dirty="0" smtClean="0">
                <a:latin typeface="Candara" pitchFamily="34" charset="0"/>
              </a:rPr>
              <a:t>function </a:t>
            </a:r>
            <a:r>
              <a:rPr lang="en-US" dirty="0" err="1" smtClean="0">
                <a:latin typeface="Candara" pitchFamily="34" charset="0"/>
              </a:rPr>
              <a:t>GetMsg</a:t>
            </a:r>
            <a:r>
              <a:rPr lang="en-US" dirty="0" smtClean="0">
                <a:latin typeface="Candara" pitchFamily="34" charset="0"/>
              </a:rPr>
              <a:t>(event) {  </a:t>
            </a:r>
          </a:p>
          <a:p>
            <a:r>
              <a:rPr lang="en-US" dirty="0" smtClean="0">
                <a:solidFill>
                  <a:srgbClr val="00B050"/>
                </a:solidFill>
                <a:latin typeface="Candara" pitchFamily="34" charset="0"/>
              </a:rPr>
              <a:t>        if (</a:t>
            </a:r>
            <a:r>
              <a:rPr lang="en-US" dirty="0" err="1" smtClean="0">
                <a:solidFill>
                  <a:srgbClr val="00B050"/>
                </a:solidFill>
                <a:latin typeface="Candara" pitchFamily="34" charset="0"/>
              </a:rPr>
              <a:t>event.origin</a:t>
            </a:r>
            <a:r>
              <a:rPr lang="en-US" dirty="0" smtClean="0">
                <a:solidFill>
                  <a:srgbClr val="00B050"/>
                </a:solidFill>
                <a:latin typeface="Candara" pitchFamily="34" charset="0"/>
              </a:rPr>
              <a:t> == “</a:t>
            </a:r>
          </a:p>
          <a:p>
            <a:r>
              <a:rPr lang="en-US" dirty="0" smtClean="0">
                <a:solidFill>
                  <a:srgbClr val="00B050"/>
                </a:solidFill>
                <a:latin typeface="Candara" pitchFamily="34" charset="0"/>
              </a:rPr>
              <a:t>         http://www.abc.com") </a:t>
            </a:r>
          </a:p>
          <a:p>
            <a:r>
              <a:rPr lang="en-US" dirty="0" smtClean="0">
                <a:latin typeface="Candara" pitchFamily="34" charset="0"/>
              </a:rPr>
              <a:t>    return;</a:t>
            </a:r>
          </a:p>
          <a:p>
            <a:r>
              <a:rPr lang="en-US" dirty="0" err="1" smtClean="0">
                <a:latin typeface="Candara" pitchFamily="34" charset="0"/>
              </a:rPr>
              <a:t>event.source.postMessage</a:t>
            </a:r>
            <a:r>
              <a:rPr lang="en-US" dirty="0" smtClean="0">
                <a:latin typeface="Candara" pitchFamily="34" charset="0"/>
              </a:rPr>
              <a:t>(“Hi ABC”, </a:t>
            </a:r>
            <a:r>
              <a:rPr lang="en-US" dirty="0" err="1" smtClean="0">
                <a:latin typeface="Candara" pitchFamily="34" charset="0"/>
              </a:rPr>
              <a:t>event.origin</a:t>
            </a:r>
            <a:r>
              <a:rPr lang="en-US" dirty="0" smtClean="0">
                <a:latin typeface="Candara" pitchFamily="34" charset="0"/>
              </a:rPr>
              <a:t>);</a:t>
            </a:r>
          </a:p>
          <a:p>
            <a:r>
              <a:rPr lang="en-US" dirty="0" smtClean="0">
                <a:latin typeface="Candara" pitchFamily="34" charset="0"/>
              </a:rPr>
              <a:t>}</a:t>
            </a:r>
          </a:p>
          <a:p>
            <a:pPr algn="ctr"/>
            <a:endParaRPr lang="en-US" dirty="0" smtClean="0"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3622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http://www.abc.com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334000" y="22860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http://www.xyz.com</a:t>
            </a:r>
            <a:endParaRPr lang="en-US" sz="1600" dirty="0"/>
          </a:p>
        </p:txBody>
      </p:sp>
      <p:sp>
        <p:nvSpPr>
          <p:cNvPr id="13" name="Line Callout 1 (Accent Bar) 12"/>
          <p:cNvSpPr/>
          <p:nvPr/>
        </p:nvSpPr>
        <p:spPr>
          <a:xfrm>
            <a:off x="3962400" y="3657600"/>
            <a:ext cx="1219200" cy="612648"/>
          </a:xfrm>
          <a:prstGeom prst="accentCallout1">
            <a:avLst>
              <a:gd name="adj1" fmla="val 85603"/>
              <a:gd name="adj2" fmla="val -7291"/>
              <a:gd name="adj3" fmla="val 112500"/>
              <a:gd name="adj4" fmla="val -383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  <a:latin typeface="Candara" pitchFamily="34" charset="0"/>
              </a:rPr>
              <a:t>targetOrigin</a:t>
            </a:r>
            <a:endParaRPr lang="en-US" sz="15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8077200" y="3429000"/>
            <a:ext cx="914400" cy="612648"/>
          </a:xfrm>
          <a:prstGeom prst="borderCallout1">
            <a:avLst>
              <a:gd name="adj1" fmla="val 73165"/>
              <a:gd name="adj2" fmla="val -2083"/>
              <a:gd name="adj3" fmla="val 112500"/>
              <a:gd name="adj4" fmla="val -383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ndara" pitchFamily="34" charset="0"/>
              </a:rPr>
              <a:t>Origin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ndara" pitchFamily="34" charset="0"/>
              </a:rPr>
              <a:t>Check</a:t>
            </a:r>
            <a:endParaRPr lang="en-US" sz="15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cf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ucfpresentation_template</Template>
  <TotalTime>16451</TotalTime>
  <Words>805</Words>
  <Application>Microsoft Office PowerPoint</Application>
  <PresentationFormat>On-screen Show (4:3)</PresentationFormat>
  <Paragraphs>204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ucfpresentation_template</vt:lpstr>
      <vt:lpstr>The Postman Always Rings Twice: Attacking &amp; Defending postMessage in HTML5 Websites</vt:lpstr>
      <vt:lpstr>Prior/After HTML5</vt:lpstr>
      <vt:lpstr>New Web Approach</vt:lpstr>
      <vt:lpstr>postMessage: Inter-frame Communication</vt:lpstr>
      <vt:lpstr>What Worries?</vt:lpstr>
      <vt:lpstr>Usage</vt:lpstr>
      <vt:lpstr>Security Perspective</vt:lpstr>
      <vt:lpstr>Cause of Concern</vt:lpstr>
      <vt:lpstr>Sample Demonstration (I)</vt:lpstr>
      <vt:lpstr>Sample Demonstration (II)</vt:lpstr>
      <vt:lpstr>Defense from Attacker Website</vt:lpstr>
      <vt:lpstr>Defenses</vt:lpstr>
      <vt:lpstr>Defense from Third Party Content</vt:lpstr>
      <vt:lpstr>Using postMessage: Simple Example</vt:lpstr>
      <vt:lpstr>“Light” Threat Model</vt:lpstr>
      <vt:lpstr>“Heavy” Threat Model</vt:lpstr>
      <vt:lpstr>X-Frame-Options Header</vt:lpstr>
      <vt:lpstr>Defense Techniques</vt:lpstr>
      <vt:lpstr>Questions ?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Last Write Blocks in the LLC</dc:title>
  <dc:subject>Predicting Last Write Blocks in the LLC (Final Project - Architecture 2013)</dc:subject>
  <dc:creator>Rey Coaguila, Hyanglim You, Michael Maslak</dc:creator>
  <cp:lastModifiedBy>ankur_verma42</cp:lastModifiedBy>
  <cp:revision>917</cp:revision>
  <dcterms:created xsi:type="dcterms:W3CDTF">2013-11-28T07:03:21Z</dcterms:created>
  <dcterms:modified xsi:type="dcterms:W3CDTF">2014-03-26T03:41:02Z</dcterms:modified>
</cp:coreProperties>
</file>