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82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87" r:id="rId26"/>
    <p:sldId id="279" r:id="rId27"/>
    <p:sldId id="280" r:id="rId28"/>
    <p:sldId id="284" r:id="rId29"/>
    <p:sldId id="285" r:id="rId30"/>
    <p:sldId id="286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EAA5-B548-42B9-8B9D-8B0B23C5BF9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CFD2-731C-4CC9-BC48-6E1EC694F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425"/>
              </a:spcBef>
            </a:pPr>
            <a:endParaRPr lang="en-US" smtClean="0">
              <a:solidFill>
                <a:srgbClr val="FFFFFF"/>
              </a:solidFill>
              <a:latin typeface="Century Gothic" pitchFamily="-112" charset="0"/>
              <a:ea typeface="ＭＳ Ｐゴシック" pitchFamily="-112" charset="-128"/>
              <a:sym typeface="Century Gothic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389DBD-D4A3-4AD1-B2A8-D228A2CD845B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5CF47DD-FB2F-4422-8B57-6BCDA71DEB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>
                <a:solidFill>
                  <a:srgbClr val="FFAF14"/>
                </a:solidFill>
              </a:rPr>
              <a:t>An analysis of </a:t>
            </a:r>
            <a:br>
              <a:rPr lang="en-US" sz="4000" b="0" dirty="0" smtClean="0">
                <a:solidFill>
                  <a:srgbClr val="FFAF14"/>
                </a:solidFill>
              </a:rPr>
            </a:br>
            <a:r>
              <a:rPr lang="en-US" sz="4000" b="0" dirty="0" smtClean="0">
                <a:solidFill>
                  <a:srgbClr val="FFAF14"/>
                </a:solidFill>
              </a:rPr>
              <a:t>Social Network-based Sybil defenses</a:t>
            </a:r>
            <a:endParaRPr lang="en-US" sz="4000" dirty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3581400"/>
            <a:ext cx="9113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Bimal</a:t>
            </a:r>
            <a:r>
              <a:rPr lang="en-US" sz="2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Viswanath</a:t>
            </a:r>
            <a:r>
              <a:rPr lang="en-US" sz="2000" baseline="30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§</a:t>
            </a:r>
            <a:r>
              <a:rPr lang="en-US" sz="2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          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Ansley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Post</a:t>
            </a:r>
            <a:r>
              <a:rPr lang="en-US" sz="2000" baseline="30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§</a:t>
            </a:r>
            <a:r>
              <a:rPr lang="en-US" sz="2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   </a:t>
            </a:r>
            <a:endParaRPr lang="en-US" sz="2000" dirty="0">
              <a:solidFill>
                <a:schemeClr val="tx1"/>
              </a:solidFill>
              <a:latin typeface="Lucida Grande" pitchFamily="-112" charset="0"/>
              <a:sym typeface="Lucida Grande" pitchFamily="-11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Krishna </a:t>
            </a:r>
            <a:r>
              <a:rPr lang="en-US" sz="2000" dirty="0" err="1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Gummadi</a:t>
            </a:r>
            <a:r>
              <a:rPr lang="en-US" sz="2000" baseline="30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§</a:t>
            </a:r>
            <a:r>
              <a:rPr lang="en-US" sz="2000" dirty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           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Alan </a:t>
            </a:r>
            <a:r>
              <a:rPr lang="en-US" sz="2000" dirty="0" err="1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Mislove</a:t>
            </a:r>
            <a:r>
              <a:rPr lang="en-US" sz="2000" baseline="30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¶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  <a:sym typeface="Arial" charset="0"/>
              </a:rPr>
              <a:t>  </a:t>
            </a:r>
            <a:r>
              <a:rPr lang="en-US" sz="2000" baseline="30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 </a:t>
            </a:r>
          </a:p>
          <a:p>
            <a:pPr algn="ctr"/>
            <a:r>
              <a:rPr lang="en-US" sz="2000" baseline="30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§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MPI-SWS              </a:t>
            </a:r>
            <a:r>
              <a:rPr lang="en-US" sz="2000" baseline="30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¶</a:t>
            </a:r>
            <a:r>
              <a:rPr lang="en-US" sz="2000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Northeastern University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Lucida Grande" pitchFamily="-112" charset="0"/>
                <a:sym typeface="Lucida Grande" pitchFamily="-112" charset="0"/>
              </a:rPr>
              <a:t>SIGCOMM 2010</a:t>
            </a:r>
            <a:endParaRPr lang="en-US" sz="2000" baseline="30000" dirty="0" smtClean="0">
              <a:solidFill>
                <a:schemeClr val="tx1"/>
              </a:solidFill>
              <a:latin typeface="Lucida Grande" pitchFamily="-112" charset="0"/>
              <a:sym typeface="Lucida Grande" pitchFamily="-112" charset="0"/>
            </a:endParaRPr>
          </a:p>
          <a:p>
            <a:pPr algn="ctr"/>
            <a:endParaRPr lang="en-US" sz="2000" baseline="30000" dirty="0">
              <a:solidFill>
                <a:schemeClr val="tx1"/>
              </a:solidFill>
              <a:latin typeface="Lucida Grande" pitchFamily="-112" charset="0"/>
              <a:sym typeface="Lucida Grande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86400"/>
            <a:ext cx="731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Presented by Junyao Zhang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Many of the slides are brought from the author’s original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0375" y="582613"/>
            <a:ext cx="8531225" cy="1460500"/>
          </a:xfrm>
        </p:spPr>
        <p:txBody>
          <a:bodyPr/>
          <a:lstStyle/>
          <a:p>
            <a:r>
              <a:rPr lang="en-US" sz="3600" dirty="0" smtClean="0"/>
              <a:t>How do the rankings compare?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5B1D71-78A1-46FA-ADB0-7580BC428827}" type="slidenum">
              <a:rPr lang="en-US"/>
              <a:pPr/>
              <a:t>10</a:t>
            </a:fld>
            <a:endParaRPr lang="en-US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452438" y="5257800"/>
            <a:ext cx="7700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04800" indent="-30480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200" dirty="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All schemes </a:t>
            </a:r>
            <a:r>
              <a:rPr lang="en-US" sz="2200" dirty="0">
                <a:solidFill>
                  <a:srgbClr val="FFAF14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observed to have distinct cut-off point</a:t>
            </a:r>
            <a:endParaRPr lang="en-US" sz="2000" dirty="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762000" lvl="1" indent="-30480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000" dirty="0" smtClean="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What happens in this cut-off point?</a:t>
            </a:r>
            <a:endParaRPr lang="en-US" sz="2000" dirty="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895600" y="4476750"/>
            <a:ext cx="94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Cut-off</a:t>
            </a:r>
          </a:p>
        </p:txBody>
      </p:sp>
      <p:pic>
        <p:nvPicPr>
          <p:cNvPr id="58374" name="Picture 72" descr="partition.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6803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partition.2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200"/>
            <a:ext cx="76803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73"/>
          <p:cNvSpPr>
            <a:spLocks noChangeArrowheads="1"/>
          </p:cNvSpPr>
          <p:nvPr/>
        </p:nvSpPr>
        <p:spPr bwMode="auto">
          <a:xfrm>
            <a:off x="2590800" y="4495800"/>
            <a:ext cx="2362200" cy="1752600"/>
          </a:xfrm>
          <a:prstGeom prst="ellipse">
            <a:avLst/>
          </a:prstGeom>
          <a:solidFill>
            <a:srgbClr val="3366FF">
              <a:alpha val="25882"/>
            </a:srgb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r>
              <a:rPr lang="en-US" sz="3600" dirty="0" smtClean="0"/>
              <a:t>Where do the rankings match?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0830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cut-off point at the </a:t>
            </a:r>
            <a:r>
              <a:rPr lang="en-US" dirty="0" smtClean="0">
                <a:solidFill>
                  <a:srgbClr val="FFAF14"/>
                </a:solidFill>
              </a:rPr>
              <a:t>boundary of the local community</a:t>
            </a:r>
          </a:p>
          <a:p>
            <a:pPr lvl="1">
              <a:buFontTx/>
              <a:buNone/>
            </a:pPr>
            <a:r>
              <a:rPr lang="en-US" dirty="0" smtClean="0"/>
              <a:t>Around the trusted </a:t>
            </a:r>
            <a:r>
              <a:rPr lang="en-US" dirty="0" smtClean="0"/>
              <a:t>node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pPr>
              <a:buFontTx/>
              <a:buNone/>
            </a:pPr>
            <a:r>
              <a:rPr lang="en-US" dirty="0" smtClean="0"/>
              <a:t>Community </a:t>
            </a:r>
            <a:r>
              <a:rPr lang="en-US" dirty="0" smtClean="0"/>
              <a:t>well-defined in paper</a:t>
            </a:r>
          </a:p>
          <a:p>
            <a:pPr lvl="1">
              <a:buFontTx/>
              <a:buNone/>
            </a:pPr>
            <a:r>
              <a:rPr lang="en-US" dirty="0" smtClean="0"/>
              <a:t>Roughly, set of nodes more tightly knit than surrounding graph</a:t>
            </a:r>
          </a:p>
          <a:p>
            <a:pPr lvl="1">
              <a:buFontTx/>
              <a:buNone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F0F60-09E0-4E60-B810-1842FEFA5E9D}" type="slidenum">
              <a:rPr lang="en-US"/>
              <a:pPr/>
              <a:t>11</a:t>
            </a:fld>
            <a:endParaRPr lang="en-US"/>
          </a:p>
        </p:txBody>
      </p:sp>
      <p:pic>
        <p:nvPicPr>
          <p:cNvPr id="60422" name="Picture 74" descr="community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962400"/>
            <a:ext cx="64008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2" descr="toygraph-mi-cond-nall-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38400" y="-266700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itle 1"/>
          <p:cNvSpPr>
            <a:spLocks noGrp="1"/>
          </p:cNvSpPr>
          <p:nvPr>
            <p:ph type="title"/>
          </p:nvPr>
        </p:nvSpPr>
        <p:spPr>
          <a:xfrm>
            <a:off x="612775" y="582613"/>
            <a:ext cx="7918450" cy="865187"/>
          </a:xfrm>
        </p:spPr>
        <p:txBody>
          <a:bodyPr/>
          <a:lstStyle/>
          <a:p>
            <a:r>
              <a:rPr lang="en-US" sz="3600" smtClean="0"/>
              <a:t>Investigating the cut-off point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7A1D69-F7E9-430B-A53A-2DA278E42D3C}" type="slidenum">
              <a:rPr lang="en-US"/>
              <a:pPr/>
              <a:t>12</a:t>
            </a:fld>
            <a:endParaRPr lang="en-US"/>
          </a:p>
        </p:txBody>
      </p:sp>
      <p:sp useBgFill="1">
        <p:nvSpPr>
          <p:cNvPr id="62468" name="Rectangle 5"/>
          <p:cNvSpPr>
            <a:spLocks/>
          </p:cNvSpPr>
          <p:nvPr/>
        </p:nvSpPr>
        <p:spPr bwMode="auto">
          <a:xfrm>
            <a:off x="2209800" y="5207000"/>
            <a:ext cx="5943600" cy="3810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Cut-off</a:t>
            </a:r>
          </a:p>
        </p:txBody>
      </p:sp>
      <p:sp useBgFill="1">
        <p:nvSpPr>
          <p:cNvPr id="62469" name="Rectangle 4"/>
          <p:cNvSpPr>
            <a:spLocks/>
          </p:cNvSpPr>
          <p:nvPr/>
        </p:nvSpPr>
        <p:spPr bwMode="auto">
          <a:xfrm rot="-5400000">
            <a:off x="1061244" y="1772444"/>
            <a:ext cx="1992312" cy="10668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Partition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similarity</a:t>
            </a:r>
          </a:p>
          <a:p>
            <a:pPr algn="ctr"/>
            <a:endParaRPr lang="en-US" sz="1000">
              <a:solidFill>
                <a:schemeClr val="tx1"/>
              </a:solidFill>
              <a:latin typeface="Century Gothic" pitchFamily="-112" charset="0"/>
              <a:cs typeface="Times" pitchFamily="-112" charset="0"/>
              <a:sym typeface="Century Gothic" pitchFamily="-112" charset="0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(higher is better)</a:t>
            </a:r>
          </a:p>
        </p:txBody>
      </p:sp>
      <p:sp useBgFill="1">
        <p:nvSpPr>
          <p:cNvPr id="62470" name="Rectangle 4"/>
          <p:cNvSpPr>
            <a:spLocks/>
          </p:cNvSpPr>
          <p:nvPr/>
        </p:nvSpPr>
        <p:spPr bwMode="auto">
          <a:xfrm rot="-5400000">
            <a:off x="1143000" y="3606800"/>
            <a:ext cx="1828800" cy="10668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Community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Strength</a:t>
            </a:r>
          </a:p>
          <a:p>
            <a:pPr algn="ctr"/>
            <a:endParaRPr lang="en-US" sz="1000">
              <a:solidFill>
                <a:schemeClr val="tx1"/>
              </a:solidFill>
              <a:latin typeface="Century Gothic" pitchFamily="-112" charset="0"/>
              <a:sym typeface="Century Gothic" pitchFamily="-112" charset="0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(lower is better)</a:t>
            </a:r>
          </a:p>
        </p:txBody>
      </p:sp>
      <p:sp>
        <p:nvSpPr>
          <p:cNvPr id="62472" name="Rectangle 2"/>
          <p:cNvSpPr txBox="1">
            <a:spLocks noChangeArrowheads="1"/>
          </p:cNvSpPr>
          <p:nvPr/>
        </p:nvSpPr>
        <p:spPr bwMode="auto">
          <a:xfrm>
            <a:off x="452438" y="5638800"/>
            <a:ext cx="7700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04800" indent="-30480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0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Peak in </a:t>
            </a:r>
            <a:r>
              <a:rPr lang="en-US" sz="2000">
                <a:solidFill>
                  <a:srgbClr val="FFAF03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similarly corresponds to boundary of local community</a:t>
            </a:r>
          </a:p>
          <a:p>
            <a:pPr marL="304800" indent="-30480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0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	Details, more results in paper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582613"/>
            <a:ext cx="7918450" cy="1887537"/>
          </a:xfrm>
        </p:spPr>
        <p:txBody>
          <a:bodyPr/>
          <a:lstStyle/>
          <a:p>
            <a:pPr eaLnBrk="1" hangingPunct="1"/>
            <a:r>
              <a:rPr lang="en-US" sz="3600" smtClean="0"/>
              <a:t>Common insight across schemes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idx="1"/>
          </p:nvPr>
        </p:nvSpPr>
        <p:spPr>
          <a:xfrm>
            <a:off x="458787" y="2470150"/>
            <a:ext cx="8761413" cy="408305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304800" indent="-3048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All schemes are </a:t>
            </a:r>
            <a:r>
              <a:rPr lang="en-US" dirty="0" smtClean="0">
                <a:solidFill>
                  <a:srgbClr val="FFAF14"/>
                </a:solidFill>
              </a:rPr>
              <a:t>effectively detecting communities</a:t>
            </a:r>
          </a:p>
          <a:p>
            <a:pPr marL="304800" indent="-30480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609600" lvl="1" indent="-3048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Nodes in the local community are ranked higher</a:t>
            </a:r>
          </a:p>
          <a:p>
            <a:pPr marL="609600" lvl="1" indent="-304800" eaLnBrk="1" hangingPunct="1">
              <a:spcBef>
                <a:spcPts val="2200"/>
              </a:spcBef>
              <a:buFontTx/>
              <a:buNone/>
            </a:pPr>
            <a:r>
              <a:rPr lang="en-US" dirty="0" smtClean="0"/>
              <a:t>Ranking </a:t>
            </a:r>
            <a:r>
              <a:rPr lang="en-US" dirty="0" smtClean="0">
                <a:solidFill>
                  <a:srgbClr val="FFAF14"/>
                </a:solidFill>
              </a:rPr>
              <a:t>within and outside community in no particular order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7E347E-6E0B-4F5E-8C84-60A3D8739C0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idx="1"/>
          </p:nvPr>
        </p:nvSpPr>
        <p:spPr>
          <a:xfrm>
            <a:off x="384175" y="2514600"/>
            <a:ext cx="8355013" cy="12700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4400" dirty="0" smtClean="0"/>
              <a:t>Implications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8856663" y="6348413"/>
            <a:ext cx="28733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400">
              <a:solidFill>
                <a:srgbClr val="8D9AB3"/>
              </a:solidFill>
              <a:latin typeface="Century Gothic" pitchFamily="-112" charset="0"/>
              <a:sym typeface="Century Gothic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Leveraging community detection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08305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FCBD00"/>
                </a:solidFill>
              </a:rPr>
              <a:t>Community detection </a:t>
            </a:r>
            <a:r>
              <a:rPr lang="en-US" smtClean="0"/>
              <a:t>is a well-studied topic</a:t>
            </a:r>
          </a:p>
          <a:p>
            <a:pPr lvl="1">
              <a:buFontTx/>
              <a:buNone/>
            </a:pPr>
            <a:r>
              <a:rPr lang="en-US" smtClean="0"/>
              <a:t>Wealth of algorithms available</a:t>
            </a:r>
          </a:p>
          <a:p>
            <a:pPr lvl="1"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Can </a:t>
            </a:r>
            <a:r>
              <a:rPr lang="en-US" smtClean="0">
                <a:solidFill>
                  <a:srgbClr val="FFAF14"/>
                </a:solidFill>
              </a:rPr>
              <a:t>leverage existing work </a:t>
            </a:r>
            <a:r>
              <a:rPr lang="en-US" smtClean="0"/>
              <a:t>on community detection</a:t>
            </a:r>
          </a:p>
          <a:p>
            <a:pPr lvl="1">
              <a:buFontTx/>
              <a:buNone/>
            </a:pPr>
            <a:r>
              <a:rPr lang="en-US" smtClean="0"/>
              <a:t>To design new approaches to detect Sybils</a:t>
            </a:r>
          </a:p>
          <a:p>
            <a:pPr lvl="1"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Also, better understand the limitations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B92981-438F-4BA3-84DF-41785A6A7B7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9377"/>
            <a:ext cx="4343400" cy="20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599" y="1447800"/>
            <a:ext cx="4458401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3733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Accuracy comparison in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network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0270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Accuracy comparison in three other network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are the limitations?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</a:pPr>
            <a:r>
              <a:rPr lang="en-US" sz="5100" dirty="0" smtClean="0"/>
              <a:t>Recall, schemes effectively finding local communities</a:t>
            </a:r>
          </a:p>
          <a:p>
            <a:pPr>
              <a:buFontTx/>
              <a:buNone/>
            </a:pPr>
            <a:endParaRPr lang="en-US" sz="5100" dirty="0" smtClean="0"/>
          </a:p>
          <a:p>
            <a:pPr>
              <a:buFontTx/>
              <a:buNone/>
            </a:pPr>
            <a:r>
              <a:rPr lang="en-US" sz="5100" dirty="0" smtClean="0"/>
              <a:t>Suggests </a:t>
            </a:r>
            <a:r>
              <a:rPr lang="en-US" sz="5100" dirty="0" smtClean="0">
                <a:solidFill>
                  <a:schemeClr val="accent1"/>
                </a:solidFill>
              </a:rPr>
              <a:t>dependence on graph structural properties</a:t>
            </a:r>
          </a:p>
          <a:p>
            <a:pPr lvl="1">
              <a:buFontTx/>
              <a:buNone/>
            </a:pPr>
            <a:r>
              <a:rPr lang="en-US" sz="5100" dirty="0" smtClean="0"/>
              <a:t>Size, location, characteristics of local community</a:t>
            </a:r>
          </a:p>
          <a:p>
            <a:pPr lvl="1">
              <a:buFontTx/>
              <a:buNone/>
            </a:pPr>
            <a:endParaRPr lang="en-US" sz="5100" dirty="0" smtClean="0"/>
          </a:p>
          <a:p>
            <a:pPr>
              <a:buFontTx/>
              <a:buNone/>
            </a:pPr>
            <a:r>
              <a:rPr lang="en-US" sz="5100" dirty="0" smtClean="0"/>
              <a:t>Explore two implications:</a:t>
            </a:r>
          </a:p>
          <a:p>
            <a:pPr>
              <a:buFontTx/>
              <a:buNone/>
            </a:pPr>
            <a:endParaRPr lang="en-US" sz="5100" dirty="0" smtClean="0"/>
          </a:p>
          <a:p>
            <a:pPr>
              <a:buFontTx/>
              <a:buNone/>
            </a:pPr>
            <a:r>
              <a:rPr lang="en-US" sz="5100" dirty="0" smtClean="0"/>
              <a:t>IMPLICATION 1  Are </a:t>
            </a:r>
            <a:r>
              <a:rPr lang="en-US" sz="5100" dirty="0" smtClean="0">
                <a:solidFill>
                  <a:schemeClr val="accent1"/>
                </a:solidFill>
              </a:rPr>
              <a:t>certain network structures more vulnerable?</a:t>
            </a:r>
          </a:p>
          <a:p>
            <a:pPr lvl="1">
              <a:buFontTx/>
              <a:buNone/>
            </a:pPr>
            <a:endParaRPr lang="en-US" sz="5100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5100" dirty="0" smtClean="0"/>
              <a:t>IMPLICATION 2</a:t>
            </a:r>
            <a:r>
              <a:rPr lang="en-US" sz="3400" dirty="0" smtClean="0"/>
              <a:t>  </a:t>
            </a:r>
            <a:r>
              <a:rPr lang="en-US" sz="5100" dirty="0" smtClean="0"/>
              <a:t>What happens if the </a:t>
            </a:r>
            <a:r>
              <a:rPr lang="en-US" sz="5100" dirty="0" smtClean="0">
                <a:solidFill>
                  <a:schemeClr val="accent1"/>
                </a:solidFill>
              </a:rPr>
              <a:t>attacker knows this?</a:t>
            </a:r>
          </a:p>
          <a:p>
            <a:pPr lvl="1">
              <a:buFontTx/>
              <a:buNone/>
            </a:pPr>
            <a:r>
              <a:rPr lang="en-US" sz="5100" dirty="0" smtClean="0"/>
              <a:t>Are more intelligent attacks possible?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 eaLnBrk="1" hangingPunct="1">
              <a:spcBef>
                <a:spcPts val="1200"/>
              </a:spcBef>
              <a:buFontTx/>
              <a:buNone/>
            </a:pPr>
            <a:r>
              <a:rPr lang="en-US" sz="1800" dirty="0" smtClean="0"/>
              <a:t>	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0E9FF6-818F-4416-82E8-69D3C5D086D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9144000" cy="1460500"/>
          </a:xfrm>
        </p:spPr>
        <p:txBody>
          <a:bodyPr/>
          <a:lstStyle/>
          <a:p>
            <a:r>
              <a:rPr lang="en-US" sz="3600" dirty="0" smtClean="0"/>
              <a:t>Certain network structures vulnerable?</a:t>
            </a: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 flipH="1">
            <a:off x="3508375" y="4625975"/>
            <a:ext cx="2747963" cy="635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84" name="Rectangle 5"/>
          <p:cNvSpPr>
            <a:spLocks/>
          </p:cNvSpPr>
          <p:nvPr/>
        </p:nvSpPr>
        <p:spPr bwMode="auto">
          <a:xfrm>
            <a:off x="2209800" y="4826000"/>
            <a:ext cx="53435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Increasing community structure of honest region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5257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647700" lvl="1" indent="-336550" eaLnBrk="0" hangingPunct="0">
              <a:spcBef>
                <a:spcPts val="500"/>
              </a:spcBef>
              <a:buClr>
                <a:srgbClr val="949FBF"/>
              </a:buClr>
              <a:buSzPct val="89000"/>
            </a:pPr>
            <a:endParaRPr lang="en-US" sz="20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647700" lvl="1" indent="-336550" eaLnBrk="0" hangingPunct="0">
              <a:spcBef>
                <a:spcPts val="500"/>
              </a:spcBef>
              <a:buClr>
                <a:srgbClr val="949FBF"/>
              </a:buClr>
              <a:buSzPct val="89000"/>
            </a:pPr>
            <a:r>
              <a:rPr lang="en-US" sz="22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Hypothesis: </a:t>
            </a:r>
            <a:r>
              <a:rPr lang="en-US" sz="2200">
                <a:solidFill>
                  <a:srgbClr val="FFAF03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Community structure makes identifying Sybils harder</a:t>
            </a:r>
          </a:p>
          <a:p>
            <a:pPr marL="647700" lvl="1" indent="-336550">
              <a:spcBef>
                <a:spcPts val="1200"/>
              </a:spcBef>
              <a:buClr>
                <a:srgbClr val="949FBF"/>
              </a:buClr>
              <a:buSzPct val="89000"/>
            </a:pPr>
            <a:r>
              <a:rPr lang="en-US" sz="18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	</a:t>
            </a:r>
            <a:endParaRPr lang="en-US" sz="20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42900" indent="-342900" eaLnBrk="0" hangingPunct="0">
              <a:spcBef>
                <a:spcPts val="500"/>
              </a:spcBef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647700" lvl="1" indent="-336550" eaLnBrk="0" hangingPunct="0">
              <a:spcBef>
                <a:spcPts val="500"/>
              </a:spcBef>
              <a:buClr>
                <a:srgbClr val="949FBF"/>
              </a:buClr>
              <a:buSzPct val="89000"/>
              <a:buFont typeface="Wingdings 2" pitchFamily="-112" charset="2"/>
              <a:buChar char="Ü"/>
            </a:pPr>
            <a:endParaRPr lang="en-US" sz="20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647700" lvl="1" indent="-336550" eaLnBrk="0" hangingPunct="0">
              <a:spcBef>
                <a:spcPts val="500"/>
              </a:spcBef>
              <a:buClr>
                <a:srgbClr val="949FBF"/>
              </a:buClr>
              <a:buSzPct val="89000"/>
              <a:buFont typeface="Wingdings 2" pitchFamily="-112" charset="2"/>
              <a:buChar char="Ü"/>
            </a:pPr>
            <a:endParaRPr lang="en-US" sz="20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42900" indent="-342900" eaLnBrk="0" hangingPunct="0">
              <a:spcBef>
                <a:spcPts val="500"/>
              </a:spcBef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</p:txBody>
      </p:sp>
      <p:sp>
        <p:nvSpPr>
          <p:cNvPr id="71686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CB6BFD-7ED3-4FFC-AACA-98A2386D33DC}" type="slidenum">
              <a:rPr lang="en-US"/>
              <a:pPr/>
              <a:t>18</a:t>
            </a:fld>
            <a:endParaRPr lang="en-US"/>
          </a:p>
        </p:txBody>
      </p:sp>
      <p:sp>
        <p:nvSpPr>
          <p:cNvPr id="71687" name="TextBox 31"/>
          <p:cNvSpPr txBox="1">
            <a:spLocks noChangeArrowheads="1"/>
          </p:cNvSpPr>
          <p:nvPr/>
        </p:nvSpPr>
        <p:spPr bwMode="auto">
          <a:xfrm>
            <a:off x="-881063" y="4402138"/>
            <a:ext cx="1857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066800"/>
            <a:ext cx="9067800" cy="3886200"/>
            <a:chOff x="0" y="1066800"/>
            <a:chExt cx="9067800" cy="3886200"/>
          </a:xfrm>
        </p:grpSpPr>
        <p:pic>
          <p:nvPicPr>
            <p:cNvPr id="71695" name="Picture 32" descr="rewire-1.nosybil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66800"/>
              <a:ext cx="30861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6" name="Picture 33" descr="rewire-2.nosybil.pd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13716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04800" y="1066800"/>
            <a:ext cx="9067800" cy="3886200"/>
            <a:chOff x="0" y="1066800"/>
            <a:chExt cx="9067800" cy="3886200"/>
          </a:xfrm>
        </p:grpSpPr>
        <p:pic>
          <p:nvPicPr>
            <p:cNvPr id="71693" name="Picture 35" descr="rewire-1.sybil.pd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66800"/>
              <a:ext cx="30861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4" name="Picture 36" descr="rewire-2.sybil.pd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1600" y="13716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04800" y="1066800"/>
            <a:ext cx="9067800" cy="3886200"/>
            <a:chOff x="0" y="1066800"/>
            <a:chExt cx="9067800" cy="3886200"/>
          </a:xfrm>
        </p:grpSpPr>
        <p:pic>
          <p:nvPicPr>
            <p:cNvPr id="71691" name="Picture 38" descr="rewire-1.sybil-green.pd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066800"/>
              <a:ext cx="30861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2" name="Picture 39" descr="rewire-2.sybil-green.pd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1600" y="13716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1460500"/>
          </a:xfrm>
        </p:spPr>
        <p:txBody>
          <a:bodyPr/>
          <a:lstStyle/>
          <a:p>
            <a:r>
              <a:rPr lang="en-US" sz="3600" dirty="0" smtClean="0"/>
              <a:t>Testing community structure hypothesis</a:t>
            </a:r>
          </a:p>
        </p:txBody>
      </p:sp>
      <p:sp>
        <p:nvSpPr>
          <p:cNvPr id="73731" name="Content Placeholder 10"/>
          <p:cNvSpPr>
            <a:spLocks noGrp="1"/>
          </p:cNvSpPr>
          <p:nvPr>
            <p:ph idx="1"/>
          </p:nvPr>
        </p:nvSpPr>
        <p:spPr>
          <a:xfrm>
            <a:off x="304800" y="1662113"/>
            <a:ext cx="8382000" cy="473868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mtClean="0"/>
              <a:t>Selected </a:t>
            </a:r>
            <a:r>
              <a:rPr lang="en-US" smtClean="0">
                <a:solidFill>
                  <a:srgbClr val="FFAF03"/>
                </a:solidFill>
              </a:rPr>
              <a:t>eight real-world networks</a:t>
            </a:r>
          </a:p>
          <a:p>
            <a:pPr lvl="1">
              <a:buFontTx/>
              <a:buNone/>
            </a:pPr>
            <a:r>
              <a:rPr lang="en-US" smtClean="0"/>
              <a:t>Online social networks:  Facebook (2)</a:t>
            </a:r>
          </a:p>
          <a:p>
            <a:pPr lvl="1">
              <a:buFontTx/>
              <a:buNone/>
            </a:pPr>
            <a:r>
              <a:rPr lang="en-US" smtClean="0"/>
              <a:t>Collaboration networks:  Advogato, Wikipedia, co-authorship</a:t>
            </a:r>
          </a:p>
          <a:p>
            <a:pPr lvl="1">
              <a:buFontTx/>
              <a:buNone/>
            </a:pPr>
            <a:r>
              <a:rPr lang="en-US" smtClean="0"/>
              <a:t>Communication networks:  Email</a:t>
            </a:r>
          </a:p>
          <a:p>
            <a:pPr lvl="1"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Simulated attack by </a:t>
            </a:r>
            <a:r>
              <a:rPr lang="en-US" smtClean="0">
                <a:solidFill>
                  <a:srgbClr val="FFAF03"/>
                </a:solidFill>
              </a:rPr>
              <a:t>consistently adding Sybils</a:t>
            </a:r>
          </a:p>
          <a:p>
            <a:pPr lvl="1">
              <a:buFontTx/>
              <a:buNone/>
            </a:pPr>
            <a:r>
              <a:rPr lang="en-US" smtClean="0"/>
              <a:t>Similar strength attacker, despite different network sizes</a:t>
            </a:r>
          </a:p>
          <a:p>
            <a:pPr lvl="1">
              <a:buFontTx/>
              <a:buNone/>
            </a:pPr>
            <a:r>
              <a:rPr lang="en-US" smtClean="0"/>
              <a:t>5% attack links, 25% Sybil nodes</a:t>
            </a:r>
          </a:p>
          <a:p>
            <a:pPr lvl="1"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Measure accuracy using ranking</a:t>
            </a:r>
          </a:p>
          <a:p>
            <a:pPr lvl="1">
              <a:buFontTx/>
              <a:buNone/>
            </a:pPr>
            <a:r>
              <a:rPr lang="en-US" smtClean="0"/>
              <a:t>Accuracy: </a:t>
            </a:r>
            <a:r>
              <a:rPr lang="en-US" smtClean="0">
                <a:solidFill>
                  <a:srgbClr val="FFAF03"/>
                </a:solidFill>
              </a:rPr>
              <a:t>Probability Sybils ranked lower than non-Sybils</a:t>
            </a:r>
          </a:p>
          <a:p>
            <a:pPr lvl="1">
              <a:buFontTx/>
              <a:buNone/>
            </a:pPr>
            <a:r>
              <a:rPr lang="en-US" smtClean="0"/>
              <a:t>Fair comparison across schemes, networks</a:t>
            </a:r>
          </a:p>
          <a:p>
            <a:pPr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2F6399-260D-4B58-B02F-256BA7B14E4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About Sybil attack</a:t>
            </a:r>
            <a:endParaRPr lang="en-US" sz="3600" dirty="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16075"/>
            <a:ext cx="6629400" cy="4510088"/>
          </a:xfrm>
        </p:spPr>
        <p:txBody>
          <a:bodyPr>
            <a:normAutofit fontScale="92500" lnSpcReduction="20000"/>
          </a:bodyPr>
          <a:lstStyle/>
          <a:p>
            <a:pPr marL="304800" indent="-304800" eaLnBrk="1" hangingPunct="1">
              <a:buFontTx/>
              <a:buNone/>
            </a:pPr>
            <a:r>
              <a:rPr lang="en-US" dirty="0" smtClean="0"/>
              <a:t>Fundamental problem in distributed systems</a:t>
            </a:r>
            <a:br>
              <a:rPr lang="en-US" dirty="0" smtClean="0"/>
            </a:b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Attacker </a:t>
            </a:r>
            <a:r>
              <a:rPr lang="en-US" dirty="0" smtClean="0">
                <a:solidFill>
                  <a:srgbClr val="F1AB34"/>
                </a:solidFill>
              </a:rPr>
              <a:t>creates many fake identities (</a:t>
            </a:r>
            <a:r>
              <a:rPr lang="en-US" dirty="0" err="1" smtClean="0">
                <a:solidFill>
                  <a:srgbClr val="F1AB34"/>
                </a:solidFill>
              </a:rPr>
              <a:t>Sybils</a:t>
            </a:r>
            <a:r>
              <a:rPr lang="en-US" dirty="0" smtClean="0">
                <a:solidFill>
                  <a:srgbClr val="F1AB34"/>
                </a:solidFill>
              </a:rPr>
              <a:t>)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Used to manipulate the system</a:t>
            </a:r>
            <a:br>
              <a:rPr lang="en-US" dirty="0" smtClean="0"/>
            </a:b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Many online services vulnerable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Webmail, social networks, p2p</a:t>
            </a:r>
            <a:br>
              <a:rPr lang="en-US" dirty="0" smtClean="0"/>
            </a:b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Several </a:t>
            </a:r>
            <a:r>
              <a:rPr lang="en-US" dirty="0" smtClean="0">
                <a:solidFill>
                  <a:srgbClr val="FFAF03"/>
                </a:solidFill>
              </a:rPr>
              <a:t>observed instances </a:t>
            </a:r>
            <a:r>
              <a:rPr lang="en-US" dirty="0" smtClean="0"/>
              <a:t>of Sybil attacks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Ex. Content voting tampered on YouTube, </a:t>
            </a:r>
            <a:r>
              <a:rPr lang="en-US" dirty="0" err="1" smtClean="0"/>
              <a:t>Digg</a:t>
            </a:r>
            <a:endParaRPr lang="en-US" dirty="0" smtClean="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30233-3E64-4C6F-BCD9-75C124DCF443}" type="slidenum">
              <a:rPr lang="en-US"/>
              <a:pPr/>
              <a:t>2</a:t>
            </a:fld>
            <a:endParaRPr lang="en-US"/>
          </a:p>
        </p:txBody>
      </p:sp>
      <p:pic>
        <p:nvPicPr>
          <p:cNvPr id="41989" name="Picture 4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ybil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-0.2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-0.0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086E-6 1.90751E-6 L 0.09995 0.255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-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0.0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0.13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1" descr="roc-multiple-all2-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71600" y="-297180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Impact of community structure?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5867400"/>
            <a:ext cx="8154988" cy="639763"/>
          </a:xfrm>
        </p:spPr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</a:pPr>
            <a:r>
              <a:rPr lang="en-US" sz="2200" smtClean="0">
                <a:solidFill>
                  <a:srgbClr val="FFAF03"/>
                </a:solidFill>
              </a:rPr>
              <a:t>More community structure makes Sybils indistinguishable</a:t>
            </a:r>
          </a:p>
        </p:txBody>
      </p:sp>
      <p:sp useBgFill="1">
        <p:nvSpPr>
          <p:cNvPr id="75781" name="Rectangle 5"/>
          <p:cNvSpPr>
            <a:spLocks/>
          </p:cNvSpPr>
          <p:nvPr/>
        </p:nvSpPr>
        <p:spPr bwMode="auto">
          <a:xfrm>
            <a:off x="2057400" y="4953000"/>
            <a:ext cx="5943600" cy="7620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Amount of community structure (modularity)</a:t>
            </a:r>
          </a:p>
          <a:p>
            <a:pPr algn="ctr"/>
            <a:endParaRPr lang="en-US" sz="1000">
              <a:solidFill>
                <a:schemeClr val="tx1"/>
              </a:solidFill>
              <a:latin typeface="Century Gothic" pitchFamily="-112" charset="0"/>
              <a:cs typeface="Times" pitchFamily="-112" charset="0"/>
              <a:sym typeface="Century Gothic" pitchFamily="-112" charset="0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(higher is more community structure)</a:t>
            </a:r>
          </a:p>
        </p:txBody>
      </p:sp>
      <p:sp useBgFill="1">
        <p:nvSpPr>
          <p:cNvPr id="75782" name="Rectangle 4"/>
          <p:cNvSpPr>
            <a:spLocks/>
          </p:cNvSpPr>
          <p:nvPr/>
        </p:nvSpPr>
        <p:spPr bwMode="auto">
          <a:xfrm rot="-5400000">
            <a:off x="-729457" y="2786857"/>
            <a:ext cx="3592513" cy="7620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Accuracy</a:t>
            </a:r>
          </a:p>
          <a:p>
            <a:pPr algn="ctr"/>
            <a:endParaRPr lang="en-US" sz="1000">
              <a:solidFill>
                <a:schemeClr val="tx1"/>
              </a:solidFill>
              <a:latin typeface="Century Gothic" pitchFamily="-112" charset="0"/>
              <a:cs typeface="Times" pitchFamily="-112" charset="0"/>
              <a:sym typeface="Century Gothic" pitchFamily="-112" charset="0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(higher is better)</a:t>
            </a:r>
          </a:p>
        </p:txBody>
      </p:sp>
      <p:sp>
        <p:nvSpPr>
          <p:cNvPr id="75783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10CAEE-B219-4D81-A98E-52CFFB9991C3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09600" y="215900"/>
            <a:ext cx="7620000" cy="1460500"/>
          </a:xfrm>
        </p:spPr>
        <p:txBody>
          <a:bodyPr/>
          <a:lstStyle/>
          <a:p>
            <a:r>
              <a:rPr lang="en-US" sz="3600" dirty="0" smtClean="0"/>
              <a:t>Can attacker exploit this dependence?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31813" y="1936750"/>
            <a:ext cx="7850187" cy="408305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Attacker’s goal is to be higher up in the rankings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rgbClr val="D9D9D9"/>
                </a:solidFill>
              </a:rPr>
              <a:t>Increases likelihood of being “accepted”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Existing Sybil schemes </a:t>
            </a:r>
            <a:r>
              <a:rPr lang="en-US" dirty="0" smtClean="0">
                <a:solidFill>
                  <a:schemeClr val="accent1"/>
                </a:solidFill>
              </a:rPr>
              <a:t>tested with “random” attackers</a:t>
            </a:r>
          </a:p>
          <a:p>
            <a:pPr lvl="1">
              <a:buFontTx/>
              <a:buNone/>
            </a:pPr>
            <a:r>
              <a:rPr lang="en-US" dirty="0" smtClean="0"/>
              <a:t>Links placed to random non-</a:t>
            </a:r>
            <a:r>
              <a:rPr lang="en-US" dirty="0" err="1" smtClean="0"/>
              <a:t>Sybils</a:t>
            </a: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What happens if attacker given </a:t>
            </a:r>
            <a:r>
              <a:rPr lang="en-US" dirty="0" smtClean="0">
                <a:solidFill>
                  <a:srgbClr val="FFAF03"/>
                </a:solidFill>
              </a:rPr>
              <a:t>slightly more power</a:t>
            </a:r>
            <a:r>
              <a:rPr lang="en-US" dirty="0" smtClean="0"/>
              <a:t>?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7DCAE1-8599-48C8-9E79-F457532B6D8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1813" y="5638800"/>
            <a:ext cx="7850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42900" indent="-342900" eaLnBrk="0" hangingPunct="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2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Hypothesis:</a:t>
            </a:r>
            <a:r>
              <a:rPr lang="en-US" sz="2200">
                <a:solidFill>
                  <a:srgbClr val="FFAF03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 Closer links makes Sybils harder to detect</a:t>
            </a:r>
            <a:endParaRPr lang="en-US" sz="2000">
              <a:solidFill>
                <a:srgbClr val="FFAF03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647700" lvl="1" indent="-336550" eaLnBrk="0" hangingPunct="0">
              <a:spcBef>
                <a:spcPts val="500"/>
              </a:spcBef>
              <a:buClr>
                <a:srgbClr val="949FBF"/>
              </a:buClr>
              <a:buSzPct val="89000"/>
              <a:buFont typeface="Wingdings 2" pitchFamily="-112" charset="2"/>
              <a:buChar char="Ü"/>
            </a:pPr>
            <a:endParaRPr lang="en-US" sz="20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42900" indent="-342900" eaLnBrk="0" hangingPunct="0">
              <a:spcBef>
                <a:spcPts val="500"/>
              </a:spcBef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</p:txBody>
      </p:sp>
      <p:sp>
        <p:nvSpPr>
          <p:cNvPr id="798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Changing attacker strength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04EEDC-77FD-4FA4-A5FE-6EFD4C597E12}" type="slidenum">
              <a:rPr lang="en-US"/>
              <a:pPr/>
              <a:t>22</a:t>
            </a:fld>
            <a:endParaRPr lang="en-US"/>
          </a:p>
        </p:txBody>
      </p:sp>
      <p:sp>
        <p:nvSpPr>
          <p:cNvPr id="79877" name="Rectangle 4"/>
          <p:cNvSpPr>
            <a:spLocks/>
          </p:cNvSpPr>
          <p:nvPr/>
        </p:nvSpPr>
        <p:spPr bwMode="auto">
          <a:xfrm>
            <a:off x="2794000" y="4724400"/>
            <a:ext cx="3937000" cy="355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Links placed closer to trusted node</a:t>
            </a:r>
          </a:p>
        </p:txBody>
      </p:sp>
      <p:sp>
        <p:nvSpPr>
          <p:cNvPr id="79878" name="Line 4"/>
          <p:cNvSpPr>
            <a:spLocks noChangeShapeType="1"/>
          </p:cNvSpPr>
          <p:nvPr/>
        </p:nvSpPr>
        <p:spPr bwMode="auto">
          <a:xfrm flipH="1">
            <a:off x="3432175" y="4625975"/>
            <a:ext cx="2747963" cy="635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409700"/>
            <a:ext cx="8991600" cy="3162300"/>
            <a:chOff x="0" y="1409700"/>
            <a:chExt cx="8991600" cy="3162300"/>
          </a:xfrm>
        </p:grpSpPr>
        <p:pic>
          <p:nvPicPr>
            <p:cNvPr id="79883" name="Picture 20" descr="window-1.sybil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859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4" name="Picture 21" descr="window-2.sybil.pd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4097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8600" y="1409700"/>
            <a:ext cx="8991600" cy="3162300"/>
            <a:chOff x="0" y="1409700"/>
            <a:chExt cx="8991600" cy="3162300"/>
          </a:xfrm>
        </p:grpSpPr>
        <p:pic>
          <p:nvPicPr>
            <p:cNvPr id="79881" name="Picture 23" descr="window-1.sybil-green.pd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859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2" name="Picture 24" descr="window-2.sybil-green.pd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1409700"/>
              <a:ext cx="38862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Testing strong attacker hypothesis</a:t>
            </a:r>
          </a:p>
        </p:txBody>
      </p:sp>
      <p:sp>
        <p:nvSpPr>
          <p:cNvPr id="81923" name="Content Placeholder 28"/>
          <p:cNvSpPr>
            <a:spLocks noGrp="1"/>
          </p:cNvSpPr>
          <p:nvPr>
            <p:ph idx="1"/>
          </p:nvPr>
        </p:nvSpPr>
        <p:spPr>
          <a:xfrm>
            <a:off x="381000" y="1708150"/>
            <a:ext cx="8458200" cy="45402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Simulated attack by consistently adding </a:t>
            </a:r>
            <a:r>
              <a:rPr lang="en-US" dirty="0" err="1" smtClean="0"/>
              <a:t>Sybils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rgbClr val="D9D9D9"/>
                </a:solidFill>
              </a:rPr>
              <a:t>Same strength as before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Allow attacker </a:t>
            </a:r>
            <a:r>
              <a:rPr lang="en-US" dirty="0" smtClean="0">
                <a:solidFill>
                  <a:schemeClr val="accent1"/>
                </a:solidFill>
              </a:rPr>
              <a:t>more flexibility in link placement</a:t>
            </a:r>
          </a:p>
          <a:p>
            <a:pPr lvl="1">
              <a:buFontTx/>
              <a:buNone/>
            </a:pPr>
            <a:r>
              <a:rPr lang="en-US" dirty="0" smtClean="0"/>
              <a:t>Place links randomly among top </a:t>
            </a:r>
            <a:r>
              <a:rPr lang="en-US" i="1" dirty="0" smtClean="0"/>
              <a:t>N </a:t>
            </a:r>
            <a:r>
              <a:rPr lang="en-US" dirty="0" smtClean="0"/>
              <a:t>nodes; vary </a:t>
            </a:r>
            <a:r>
              <a:rPr lang="en-US" i="1" dirty="0" smtClean="0"/>
              <a:t>N</a:t>
            </a:r>
          </a:p>
          <a:p>
            <a:pPr lvl="1">
              <a:buFontTx/>
              <a:buNone/>
            </a:pPr>
            <a:r>
              <a:rPr lang="en-US" dirty="0" smtClean="0"/>
              <a:t>Lower </a:t>
            </a:r>
            <a:r>
              <a:rPr lang="en-US" i="1" dirty="0" smtClean="0"/>
              <a:t>N</a:t>
            </a:r>
            <a:r>
              <a:rPr lang="en-US" dirty="0" smtClean="0"/>
              <a:t> represents more control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Present results on the </a:t>
            </a:r>
            <a:r>
              <a:rPr lang="en-US" dirty="0" err="1" smtClean="0"/>
              <a:t>Facebook</a:t>
            </a:r>
            <a:r>
              <a:rPr lang="en-US" dirty="0" smtClean="0"/>
              <a:t> network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000" dirty="0" smtClean="0">
                <a:solidFill>
                  <a:srgbClr val="D9D9D9"/>
                </a:solidFill>
              </a:rPr>
              <a:t>Tested other networks as well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What happens as </a:t>
            </a:r>
            <a:r>
              <a:rPr lang="en-US" dirty="0" err="1" smtClean="0">
                <a:solidFill>
                  <a:srgbClr val="FFAF03"/>
                </a:solidFill>
              </a:rPr>
              <a:t>Sybils</a:t>
            </a:r>
            <a:r>
              <a:rPr lang="en-US" dirty="0" smtClean="0">
                <a:solidFill>
                  <a:srgbClr val="FFAF03"/>
                </a:solidFill>
              </a:rPr>
              <a:t> given more control</a:t>
            </a:r>
            <a:r>
              <a:rPr lang="en-US" dirty="0" smtClean="0"/>
              <a:t>?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E5B0CF-D864-411B-BBD2-3B015B5DC56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0" descr="roc-window-fb-all-reverse2-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4000" y="-312420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457200"/>
            <a:ext cx="7918450" cy="1460500"/>
          </a:xfrm>
        </p:spPr>
        <p:txBody>
          <a:bodyPr/>
          <a:lstStyle/>
          <a:p>
            <a:pPr eaLnBrk="1" hangingPunct="1"/>
            <a:r>
              <a:rPr lang="en-US" sz="3600" smtClean="0"/>
              <a:t>Impact of targeted links?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9ABC96-1EA9-427F-8F25-70060E4C2B71}" type="slidenum">
              <a:rPr lang="en-US"/>
              <a:pPr/>
              <a:t>24</a:t>
            </a:fld>
            <a:endParaRPr lang="en-US"/>
          </a:p>
        </p:txBody>
      </p:sp>
      <p:sp useBgFill="1">
        <p:nvSpPr>
          <p:cNvPr id="83973" name="Rectangle 3"/>
          <p:cNvSpPr>
            <a:spLocks/>
          </p:cNvSpPr>
          <p:nvPr/>
        </p:nvSpPr>
        <p:spPr bwMode="auto">
          <a:xfrm rot="-5400000">
            <a:off x="-480218" y="2547144"/>
            <a:ext cx="3592512" cy="7620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Accuracy</a:t>
            </a:r>
          </a:p>
          <a:p>
            <a:pPr algn="ctr"/>
            <a:endParaRPr lang="en-US" sz="1000">
              <a:solidFill>
                <a:schemeClr val="tx1"/>
              </a:solidFill>
              <a:latin typeface="Century Gothic" pitchFamily="-112" charset="0"/>
              <a:cs typeface="Times" pitchFamily="-112" charset="0"/>
              <a:sym typeface="Century Gothic" pitchFamily="-112" charset="0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(higher is better)</a:t>
            </a:r>
          </a:p>
        </p:txBody>
      </p:sp>
      <p:sp useBgFill="1">
        <p:nvSpPr>
          <p:cNvPr id="83974" name="Rectangle 4"/>
          <p:cNvSpPr>
            <a:spLocks/>
          </p:cNvSpPr>
          <p:nvPr/>
        </p:nvSpPr>
        <p:spPr bwMode="auto">
          <a:xfrm>
            <a:off x="2133600" y="4419600"/>
            <a:ext cx="6172200" cy="762000"/>
          </a:xfrm>
          <a:prstGeom prst="rect">
            <a:avLst/>
          </a:prstGeom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800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Control over link placement</a:t>
            </a:r>
          </a:p>
          <a:p>
            <a:pPr algn="ctr"/>
            <a:endParaRPr lang="en-US" sz="1000">
              <a:solidFill>
                <a:schemeClr val="tx1"/>
              </a:solidFill>
              <a:latin typeface="Century Gothic" pitchFamily="-112" charset="0"/>
              <a:cs typeface="Times" pitchFamily="-112" charset="0"/>
              <a:sym typeface="Century Gothic" pitchFamily="-112" charset="0"/>
            </a:endParaRPr>
          </a:p>
          <a:p>
            <a:pPr algn="ctr"/>
            <a:r>
              <a:rPr lang="en-US" sz="1600" i="1">
                <a:solidFill>
                  <a:schemeClr val="tx1"/>
                </a:solidFill>
                <a:latin typeface="Century Gothic" pitchFamily="-112" charset="0"/>
                <a:sym typeface="Century Gothic" pitchFamily="-112" charset="0"/>
              </a:rPr>
              <a:t>(higher is more control over placement)</a:t>
            </a:r>
          </a:p>
        </p:txBody>
      </p:sp>
      <p:sp>
        <p:nvSpPr>
          <p:cNvPr id="83975" name="Rectangle 2"/>
          <p:cNvSpPr txBox="1">
            <a:spLocks noChangeArrowheads="1"/>
          </p:cNvSpPr>
          <p:nvPr/>
        </p:nvSpPr>
        <p:spPr bwMode="auto">
          <a:xfrm>
            <a:off x="609600" y="2470150"/>
            <a:ext cx="85344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buClr>
                <a:srgbClr val="54638C"/>
              </a:buClr>
              <a:buSzPct val="89000"/>
              <a:buFont typeface="Wingdings 2" pitchFamily="-112" charset="2"/>
              <a:buChar char="Ü"/>
            </a:pPr>
            <a:endParaRPr lang="en-US" sz="2200">
              <a:solidFill>
                <a:schemeClr val="tx1"/>
              </a:solidFill>
              <a:latin typeface="Century Gothic" pitchFamily="-112" charset="0"/>
              <a:ea typeface="ヒラギノ明朝 ProN W3" pitchFamily="-112" charset="-128"/>
              <a:sym typeface="Century Gothic" pitchFamily="-112" charset="0"/>
            </a:endParaRPr>
          </a:p>
          <a:p>
            <a:pPr marL="304800" indent="-30480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2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Attack becomes </a:t>
            </a:r>
            <a:r>
              <a:rPr lang="en-US" sz="2200">
                <a:solidFill>
                  <a:srgbClr val="FFAF03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much more effective</a:t>
            </a:r>
          </a:p>
          <a:p>
            <a:pPr marL="762000" lvl="1" indent="-304800">
              <a:spcBef>
                <a:spcPts val="500"/>
              </a:spcBef>
              <a:buClr>
                <a:srgbClr val="54638C"/>
              </a:buClr>
              <a:buSzPct val="89000"/>
            </a:pPr>
            <a:r>
              <a:rPr lang="en-US" sz="2000">
                <a:solidFill>
                  <a:schemeClr val="tx1"/>
                </a:solidFill>
                <a:latin typeface="Century Gothic" pitchFamily="-112" charset="0"/>
                <a:ea typeface="ヒラギノ明朝 ProN W3" pitchFamily="-112" charset="-128"/>
                <a:sym typeface="Century Gothic" pitchFamily="-112" charset="0"/>
              </a:rPr>
              <a:t>Sybils ranked higher than non-Sybils (accuracy &lt;&lt; 0.5)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914400"/>
          </a:xfrm>
        </p:spPr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5943600" cy="29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48100"/>
            <a:ext cx="593344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05601" y="1371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Accuracy in </a:t>
            </a:r>
            <a:r>
              <a:rPr lang="en-US" sz="2400" dirty="0"/>
              <a:t>synthetic </a:t>
            </a:r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3434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Accuracy in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 graduate student network</a:t>
            </a:r>
            <a:endParaRPr lang="en-US" sz="2400" dirty="0"/>
          </a:p>
        </p:txBody>
      </p:sp>
      <p:sp>
        <p:nvSpPr>
          <p:cNvPr id="12" name="Oval Callout 11"/>
          <p:cNvSpPr/>
          <p:nvPr/>
        </p:nvSpPr>
        <p:spPr>
          <a:xfrm>
            <a:off x="2590800" y="5638800"/>
            <a:ext cx="1905000" cy="990600"/>
          </a:xfrm>
          <a:prstGeom prst="wedgeEllipseCallout">
            <a:avLst>
              <a:gd name="adj1" fmla="val -42987"/>
              <a:gd name="adj2" fmla="val -823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Falls no better than random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Summary</a:t>
            </a:r>
          </a:p>
        </p:txBody>
      </p:sp>
      <p:sp>
        <p:nvSpPr>
          <p:cNvPr id="86019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 smtClean="0"/>
              <a:t>Many social network-based Sybil defense schemes proposed</a:t>
            </a:r>
          </a:p>
          <a:p>
            <a:pPr lvl="1">
              <a:buFontTx/>
              <a:buNone/>
            </a:pPr>
            <a:r>
              <a:rPr lang="en-US" dirty="0" smtClean="0"/>
              <a:t>All use very different mechanisms</a:t>
            </a:r>
          </a:p>
          <a:p>
            <a:pPr lvl="1">
              <a:buFontTx/>
              <a:buNone/>
            </a:pPr>
            <a:r>
              <a:rPr lang="en-US" dirty="0" smtClean="0"/>
              <a:t>Hard to understand relationship, fundamental insight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Are they </a:t>
            </a:r>
            <a:r>
              <a:rPr lang="en-US" dirty="0" smtClean="0">
                <a:solidFill>
                  <a:srgbClr val="FFAF03"/>
                </a:solidFill>
              </a:rPr>
              <a:t>doing the same thing</a:t>
            </a:r>
            <a:r>
              <a:rPr lang="en-US" dirty="0" smtClean="0"/>
              <a:t>?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Developed </a:t>
            </a:r>
            <a:r>
              <a:rPr lang="en-US" dirty="0" smtClean="0">
                <a:solidFill>
                  <a:srgbClr val="FFAF03"/>
                </a:solidFill>
              </a:rPr>
              <a:t>methodology to compare schemes</a:t>
            </a:r>
          </a:p>
          <a:p>
            <a:pPr lvl="1">
              <a:buFontTx/>
              <a:buNone/>
            </a:pPr>
            <a:r>
              <a:rPr lang="en-US" dirty="0" smtClean="0"/>
              <a:t>Found they are all detecting local communities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Significant </a:t>
            </a:r>
            <a:r>
              <a:rPr lang="en-US" dirty="0" smtClean="0">
                <a:solidFill>
                  <a:srgbClr val="FFAF03"/>
                </a:solidFill>
              </a:rPr>
              <a:t>implications </a:t>
            </a:r>
            <a:r>
              <a:rPr lang="en-US" dirty="0" smtClean="0"/>
              <a:t>of this finding</a:t>
            </a:r>
          </a:p>
          <a:p>
            <a:pPr lvl="1">
              <a:buFontTx/>
              <a:buNone/>
            </a:pPr>
            <a:r>
              <a:rPr lang="en-US" dirty="0" smtClean="0"/>
              <a:t>Can leverage community detection for Sybil defense</a:t>
            </a:r>
          </a:p>
          <a:p>
            <a:pPr lvl="1">
              <a:buFontTx/>
              <a:buNone/>
            </a:pPr>
            <a:r>
              <a:rPr lang="en-US" dirty="0" smtClean="0"/>
              <a:t>Certain networks more difficult to defend</a:t>
            </a:r>
          </a:p>
          <a:p>
            <a:pPr lvl="1">
              <a:buFontTx/>
              <a:buNone/>
            </a:pPr>
            <a:r>
              <a:rPr lang="en-US" dirty="0" smtClean="0"/>
              <a:t>Attacker can exploit this to spend effort more wisely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FBDD52-8B1F-4B16-8EC5-FBBFCEF5871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Moving forward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2043113"/>
            <a:ext cx="8229600" cy="40830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 smtClean="0"/>
              <a:t>Is </a:t>
            </a:r>
            <a:r>
              <a:rPr lang="en-US" dirty="0" smtClean="0">
                <a:solidFill>
                  <a:srgbClr val="FFAF03"/>
                </a:solidFill>
              </a:rPr>
              <a:t>social network-based Sybil defense always practical</a:t>
            </a:r>
            <a:r>
              <a:rPr lang="en-US" dirty="0" smtClean="0"/>
              <a:t>?</a:t>
            </a:r>
          </a:p>
          <a:p>
            <a:pPr lvl="1">
              <a:buFontTx/>
              <a:buNone/>
            </a:pPr>
            <a:r>
              <a:rPr lang="en-US" dirty="0" smtClean="0"/>
              <a:t>Certain real networks have significant communities</a:t>
            </a:r>
          </a:p>
          <a:p>
            <a:pPr lvl="1">
              <a:buFontTx/>
              <a:buNone/>
            </a:pPr>
            <a:r>
              <a:rPr lang="en-US" dirty="0" smtClean="0"/>
              <a:t>Could be still useful for </a:t>
            </a:r>
            <a:r>
              <a:rPr lang="en-US" dirty="0" smtClean="0"/>
              <a:t>white-listing small number of </a:t>
            </a:r>
            <a:r>
              <a:rPr lang="en-US" dirty="0" smtClean="0"/>
              <a:t>nodes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Is more </a:t>
            </a:r>
            <a:r>
              <a:rPr lang="en-US" dirty="0" smtClean="0">
                <a:solidFill>
                  <a:srgbClr val="FFAF03"/>
                </a:solidFill>
              </a:rPr>
              <a:t>information beyond graph structure </a:t>
            </a:r>
            <a:r>
              <a:rPr lang="en-US" dirty="0" smtClean="0"/>
              <a:t>helpful?</a:t>
            </a:r>
          </a:p>
          <a:p>
            <a:pPr lvl="1">
              <a:buFontTx/>
              <a:buNone/>
            </a:pPr>
            <a:r>
              <a:rPr lang="en-US" dirty="0" smtClean="0"/>
              <a:t>More information about Sybil/non-Sybil nodes is useful</a:t>
            </a:r>
          </a:p>
          <a:p>
            <a:pPr lvl="1">
              <a:buFontTx/>
              <a:buNone/>
            </a:pPr>
            <a:r>
              <a:rPr lang="en-US" dirty="0" smtClean="0"/>
              <a:t>Other information from higher layers </a:t>
            </a:r>
            <a:r>
              <a:rPr lang="en-US" dirty="0" err="1" smtClean="0"/>
              <a:t>eg</a:t>
            </a:r>
            <a:r>
              <a:rPr lang="en-US" dirty="0" smtClean="0"/>
              <a:t>. interaction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B19B3D-B87E-4866-832D-824D29EE3D6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983960"/>
          </a:xfrm>
        </p:spPr>
        <p:txBody>
          <a:bodyPr/>
          <a:lstStyle/>
          <a:p>
            <a:r>
              <a:rPr lang="en-US" dirty="0" smtClean="0"/>
              <a:t>Compare different Sybil attack schemes </a:t>
            </a:r>
          </a:p>
          <a:p>
            <a:endParaRPr lang="en-US" dirty="0" smtClean="0"/>
          </a:p>
          <a:p>
            <a:r>
              <a:rPr lang="en-US" dirty="0" smtClean="0"/>
              <a:t>Find common property “Local Community”</a:t>
            </a:r>
          </a:p>
          <a:p>
            <a:pPr lvl="1"/>
            <a:r>
              <a:rPr lang="en-US" dirty="0" smtClean="0"/>
              <a:t>Broaden this research directions by introducing “Community detection”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Spot the weakness: structure does matter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of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spot the weakness: </a:t>
            </a:r>
          </a:p>
          <a:p>
            <a:pPr lvl="1"/>
            <a:r>
              <a:rPr lang="en-US" dirty="0" smtClean="0"/>
              <a:t>Did not propose any concrete solution to solve it.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Rethink about the current solutions.</a:t>
            </a:r>
          </a:p>
          <a:p>
            <a:pPr lvl="1"/>
            <a:r>
              <a:rPr lang="en-US" dirty="0" smtClean="0"/>
              <a:t>Since </a:t>
            </a:r>
            <a:r>
              <a:rPr lang="en-US" dirty="0" smtClean="0"/>
              <a:t>graph-based ranking not </a:t>
            </a:r>
            <a:r>
              <a:rPr lang="en-US" dirty="0" smtClean="0"/>
              <a:t>enough, is </a:t>
            </a:r>
            <a:r>
              <a:rPr lang="en-US" dirty="0" smtClean="0"/>
              <a:t>there any other solutions</a:t>
            </a:r>
            <a:r>
              <a:rPr lang="en-US" dirty="0" smtClean="0"/>
              <a:t>?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Only detecting Sybil is enough?</a:t>
            </a:r>
          </a:p>
          <a:p>
            <a:pPr lvl="1"/>
            <a:r>
              <a:rPr lang="en-US" dirty="0" smtClean="0"/>
              <a:t>Defend the </a:t>
            </a:r>
            <a:r>
              <a:rPr lang="en-US" dirty="0" err="1" smtClean="0"/>
              <a:t>sybil</a:t>
            </a:r>
            <a:r>
              <a:rPr lang="en-US" dirty="0" smtClean="0"/>
              <a:t> seems to be more intriguing.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801100" cy="14605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Sybil defense approaches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47466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Tie identities to resources that are </a:t>
            </a:r>
            <a:r>
              <a:rPr lang="en-US" dirty="0" smtClean="0">
                <a:solidFill>
                  <a:schemeClr val="accent1"/>
                </a:solidFill>
              </a:rPr>
              <a:t>hard to forge or obtain</a:t>
            </a:r>
          </a:p>
          <a:p>
            <a:pPr lvl="1" eaLnBrk="1" hangingPunct="1">
              <a:buFont typeface="Wingdings 2" pitchFamily="-112" charset="2"/>
              <a:buNone/>
            </a:pPr>
            <a:endParaRPr lang="en-US" sz="22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RESOURCE </a:t>
            </a:r>
            <a:r>
              <a:rPr lang="en-US" sz="1800" dirty="0" smtClean="0"/>
              <a:t>1</a:t>
            </a:r>
            <a:r>
              <a:rPr lang="en-US" dirty="0" smtClean="0"/>
              <a:t>  Certification from trusted authorities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Ex. Passport, social security numbers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Users tend to resist such techniques </a:t>
            </a:r>
          </a:p>
          <a:p>
            <a:pPr lvl="1" eaLnBrk="1" hangingPunct="1">
              <a:buFontTx/>
              <a:buNone/>
            </a:pPr>
            <a:endParaRPr lang="en-US" sz="22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RESOURCE </a:t>
            </a:r>
            <a:r>
              <a:rPr lang="en-US" sz="1800" dirty="0" smtClean="0"/>
              <a:t>2</a:t>
            </a:r>
            <a:r>
              <a:rPr lang="en-US" dirty="0" smtClean="0"/>
              <a:t>  User </a:t>
            </a:r>
            <a:r>
              <a:rPr lang="en-US" dirty="0" smtClean="0">
                <a:solidFill>
                  <a:srgbClr val="FFAF03"/>
                </a:solidFill>
              </a:rPr>
              <a:t>trust (links) in a social network?</a:t>
            </a:r>
            <a:endParaRPr lang="en-US" dirty="0" smtClean="0">
              <a:solidFill>
                <a:srgbClr val="FFAF03"/>
              </a:solidFill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B20BE-1690-4D9A-88F4-F6361796910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Sybil tolerance?</a:t>
            </a:r>
          </a:p>
          <a:p>
            <a:pPr lvl="1"/>
            <a:r>
              <a:rPr lang="en-US" dirty="0" smtClean="0"/>
              <a:t>Prevent </a:t>
            </a:r>
            <a:r>
              <a:rPr lang="en-US" dirty="0" err="1" smtClean="0"/>
              <a:t>sybils</a:t>
            </a:r>
            <a:r>
              <a:rPr lang="en-US" dirty="0" smtClean="0"/>
              <a:t> from gaining extra privilege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information than just a trusted node and graph-based solutions</a:t>
            </a:r>
          </a:p>
          <a:p>
            <a:pPr lvl="1"/>
            <a:r>
              <a:rPr lang="en-US" dirty="0" smtClean="0"/>
              <a:t>Such as judging the activities among the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772400" cy="1975104"/>
          </a:xfrm>
        </p:spPr>
        <p:txBody>
          <a:bodyPr/>
          <a:lstStyle/>
          <a:p>
            <a:pPr eaLnBrk="1" hangingPunct="1"/>
            <a:r>
              <a:rPr lang="en-US" sz="3400" dirty="0" smtClean="0"/>
              <a:t>Questions?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400" smtClean="0"/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016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New approach:  Use social networks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558800" y="1533525"/>
            <a:ext cx="8128000" cy="1971675"/>
          </a:xfrm>
        </p:spPr>
        <p:txBody>
          <a:bodyPr>
            <a:normAutofit fontScale="85000" lnSpcReduction="10000"/>
          </a:bodyPr>
          <a:lstStyle/>
          <a:p>
            <a:pPr marL="304800" indent="-304800" eaLnBrk="1" hangingPunct="1">
              <a:buFontTx/>
              <a:buNone/>
            </a:pPr>
            <a:r>
              <a:rPr lang="en-US" dirty="0" smtClean="0"/>
              <a:t>Assumption: Links to good users hard to form and maintain</a:t>
            </a:r>
            <a:endParaRPr lang="en-US" sz="1600" dirty="0" smtClean="0"/>
          </a:p>
          <a:p>
            <a:pPr marL="609600" lvl="1" indent="-304800" eaLnBrk="1" hangingPunct="1">
              <a:buFontTx/>
              <a:buNone/>
            </a:pPr>
            <a:r>
              <a:rPr lang="en-US" dirty="0" smtClean="0"/>
              <a:t>Users mostly link to others they recognize</a:t>
            </a:r>
          </a:p>
          <a:p>
            <a:pPr marL="609600" lvl="1" indent="-304800" eaLnBrk="1" hangingPunct="1">
              <a:buFontTx/>
              <a:buNone/>
            </a:pPr>
            <a:r>
              <a:rPr lang="en-US" sz="1800" dirty="0" smtClean="0"/>
              <a:t> </a:t>
            </a:r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Attacker can</a:t>
            </a:r>
            <a:r>
              <a:rPr lang="en-US" dirty="0" smtClean="0">
                <a:solidFill>
                  <a:srgbClr val="FCBD00"/>
                </a:solidFill>
              </a:rPr>
              <a:t> only create limited links to non-Sybil users</a:t>
            </a:r>
          </a:p>
          <a:p>
            <a:pPr marL="304800" indent="-304800" eaLnBrk="1" hangingPunct="1">
              <a:buFontTx/>
              <a:buNone/>
            </a:pPr>
            <a:endParaRPr lang="en-US" sz="2000" dirty="0" smtClean="0">
              <a:solidFill>
                <a:srgbClr val="FCBD00"/>
              </a:solidFill>
            </a:endParaRPr>
          </a:p>
        </p:txBody>
      </p:sp>
      <p:sp>
        <p:nvSpPr>
          <p:cNvPr id="46084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E05FE-5955-4F15-9B61-D0E867064E55}" type="slidenum">
              <a:rPr lang="en-US"/>
              <a:pPr/>
              <a:t>4</a:t>
            </a:fld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4800600" y="3886200"/>
            <a:ext cx="533400" cy="1524000"/>
          </a:xfrm>
          <a:prstGeom prst="ellipse">
            <a:avLst/>
          </a:prstGeom>
          <a:solidFill>
            <a:srgbClr val="3366FF">
              <a:alpha val="25882"/>
            </a:srgb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6" name="Rounded Rectangular Callout 55"/>
          <p:cNvSpPr>
            <a:spLocks noChangeArrowheads="1"/>
          </p:cNvSpPr>
          <p:nvPr/>
        </p:nvSpPr>
        <p:spPr bwMode="auto">
          <a:xfrm>
            <a:off x="4876800" y="5638800"/>
            <a:ext cx="3276600" cy="1143000"/>
          </a:xfrm>
          <a:prstGeom prst="wedgeRoundRectCallout">
            <a:avLst>
              <a:gd name="adj1" fmla="val -39708"/>
              <a:gd name="adj2" fmla="val -96301"/>
              <a:gd name="adj3" fmla="val 16667"/>
            </a:avLst>
          </a:prstGeom>
          <a:solidFill>
            <a:schemeClr val="accent1">
              <a:alpha val="85881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Leverage the topological feature introduced by sparse set of links</a:t>
            </a:r>
          </a:p>
        </p:txBody>
      </p:sp>
      <p:pic>
        <p:nvPicPr>
          <p:cNvPr id="46087" name="Picture 57" descr="regions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30475"/>
            <a:ext cx="87788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3025" y="569913"/>
            <a:ext cx="8991600" cy="1092200"/>
          </a:xfrm>
        </p:spPr>
        <p:txBody>
          <a:bodyPr/>
          <a:lstStyle/>
          <a:p>
            <a:pPr eaLnBrk="1" hangingPunct="1"/>
            <a:r>
              <a:rPr lang="en-US" sz="3600" smtClean="0"/>
              <a:t>Social network-based schemes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00962" cy="4572000"/>
          </a:xfrm>
        </p:spPr>
        <p:txBody>
          <a:bodyPr>
            <a:normAutofit/>
          </a:bodyPr>
          <a:lstStyle/>
          <a:p>
            <a:pPr marL="304800" indent="-30480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Very active area of research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Many schemes proposed over past five years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 marL="304800" indent="-30480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Examples: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FFAF03"/>
                </a:solidFill>
              </a:rPr>
              <a:t>SybilGuard</a:t>
            </a:r>
            <a:r>
              <a:rPr lang="en-US" dirty="0" smtClean="0">
                <a:solidFill>
                  <a:srgbClr val="FFAF03"/>
                </a:solidFill>
              </a:rPr>
              <a:t> [SIGCOMM’06]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FFAF03"/>
                </a:solidFill>
              </a:rPr>
              <a:t>SybilLimit</a:t>
            </a:r>
            <a:r>
              <a:rPr lang="en-US" dirty="0" smtClean="0">
                <a:solidFill>
                  <a:srgbClr val="FFAF03"/>
                </a:solidFill>
              </a:rPr>
              <a:t> [Oakland S&amp;P ’08]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FFAF03"/>
                </a:solidFill>
              </a:rPr>
              <a:t>SybilInfer</a:t>
            </a:r>
            <a:r>
              <a:rPr lang="en-US" dirty="0" smtClean="0">
                <a:solidFill>
                  <a:srgbClr val="FFAF03"/>
                </a:solidFill>
              </a:rPr>
              <a:t> [NDSS’08]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FFAF03"/>
                </a:solidFill>
              </a:rPr>
              <a:t>SumUp</a:t>
            </a:r>
            <a:r>
              <a:rPr lang="en-US" dirty="0" smtClean="0">
                <a:solidFill>
                  <a:srgbClr val="FFAF03"/>
                </a:solidFill>
              </a:rPr>
              <a:t> [NSDI’09]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err="1" smtClean="0">
                <a:solidFill>
                  <a:srgbClr val="FFAF03"/>
                </a:solidFill>
              </a:rPr>
              <a:t>Whanau</a:t>
            </a:r>
            <a:r>
              <a:rPr lang="en-US" dirty="0" smtClean="0">
                <a:solidFill>
                  <a:srgbClr val="FFAF03"/>
                </a:solidFill>
              </a:rPr>
              <a:t> [NSDI’10]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AF03"/>
                </a:solidFill>
              </a:rPr>
              <a:t>MOBID [INFOCOM’10]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80D36A-8733-4B4E-9C60-A1FD8851E3D7}" type="slidenum">
              <a:rPr lang="en-US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2209800"/>
            <a:ext cx="9296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"/>
          <p:cNvSpPr>
            <a:spLocks noGrp="1" noChangeArrowheads="1"/>
          </p:cNvSpPr>
          <p:nvPr>
            <p:ph type="title"/>
          </p:nvPr>
        </p:nvSpPr>
        <p:spPr>
          <a:xfrm>
            <a:off x="534987" y="228600"/>
            <a:ext cx="8609013" cy="14605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But, many unanswered questions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idx="1"/>
          </p:nvPr>
        </p:nvSpPr>
        <p:spPr>
          <a:xfrm>
            <a:off x="534987" y="1371600"/>
            <a:ext cx="8380413" cy="4800600"/>
          </a:xfrm>
        </p:spPr>
        <p:txBody>
          <a:bodyPr>
            <a:normAutofit fontScale="92500" lnSpcReduction="20000"/>
          </a:bodyPr>
          <a:lstStyle/>
          <a:p>
            <a:pPr marL="304800" indent="-304800" eaLnBrk="1" hangingPunct="1">
              <a:buFontTx/>
              <a:buNone/>
            </a:pPr>
            <a:r>
              <a:rPr lang="en-US" dirty="0" smtClean="0"/>
              <a:t>All schemes make same assumptions</a:t>
            </a:r>
          </a:p>
          <a:p>
            <a:pPr marL="609600" lvl="1" indent="-304800" eaLnBrk="1" hangingPunct="1">
              <a:buFontTx/>
              <a:buNone/>
            </a:pPr>
            <a:r>
              <a:rPr lang="en-US" dirty="0" smtClean="0"/>
              <a:t>Use only social network</a:t>
            </a:r>
          </a:p>
          <a:p>
            <a:pPr marL="609600" lvl="1" indent="-304800" eaLnBrk="1" hangingPunct="1">
              <a:buFontTx/>
              <a:buNone/>
            </a:pP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But, schemes work using </a:t>
            </a:r>
            <a:r>
              <a:rPr lang="en-US" dirty="0" smtClean="0">
                <a:solidFill>
                  <a:srgbClr val="FFAF14"/>
                </a:solidFill>
              </a:rPr>
              <a:t>different mechanisms</a:t>
            </a:r>
          </a:p>
          <a:p>
            <a:pPr marL="609600" lvl="1" indent="-304800" eaLnBrk="1" hangingPunct="1">
              <a:buFontTx/>
              <a:buNone/>
            </a:pPr>
            <a:r>
              <a:rPr lang="en-US" dirty="0" smtClean="0"/>
              <a:t>Unclear relationship between schemes</a:t>
            </a:r>
          </a:p>
          <a:p>
            <a:pPr marL="609600" lvl="1" indent="-304800" eaLnBrk="1" hangingPunct="1">
              <a:buFontTx/>
              <a:buNone/>
            </a:pPr>
            <a:endParaRPr lang="en-US" sz="1800" dirty="0" smtClean="0">
              <a:solidFill>
                <a:srgbClr val="FFAF03"/>
              </a:solidFill>
            </a:endParaRPr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Is there a </a:t>
            </a:r>
            <a:r>
              <a:rPr lang="en-US" dirty="0" smtClean="0">
                <a:solidFill>
                  <a:srgbClr val="FFAF14"/>
                </a:solidFill>
              </a:rPr>
              <a:t>common insight across the schemes</a:t>
            </a:r>
            <a:r>
              <a:rPr lang="en-US" dirty="0" smtClean="0"/>
              <a:t>?</a:t>
            </a:r>
          </a:p>
          <a:p>
            <a:pPr marL="609600" lvl="1" indent="-304800" eaLnBrk="1" hangingPunct="1">
              <a:buFontTx/>
              <a:buNone/>
            </a:pPr>
            <a:r>
              <a:rPr lang="en-US" dirty="0" smtClean="0"/>
              <a:t>Is there a common structural property these schemes rely on?</a:t>
            </a:r>
          </a:p>
          <a:p>
            <a:pPr marL="609600" lvl="1" indent="-304800" eaLnBrk="1" hangingPunct="1">
              <a:buFontTx/>
              <a:buNone/>
            </a:pP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Understanding relationship would help</a:t>
            </a:r>
          </a:p>
          <a:p>
            <a:pPr marL="304800" indent="-304800" eaLnBrk="1" hangingPunct="1">
              <a:buFontTx/>
              <a:buNone/>
            </a:pPr>
            <a:r>
              <a:rPr lang="en-US" sz="2000" dirty="0" smtClean="0">
                <a:solidFill>
                  <a:srgbClr val="D9D9D9"/>
                </a:solidFill>
              </a:rPr>
              <a:t>	</a:t>
            </a:r>
            <a:r>
              <a:rPr lang="en-US" sz="2600" dirty="0" smtClean="0">
                <a:solidFill>
                  <a:srgbClr val="D9D9D9"/>
                </a:solidFill>
              </a:rPr>
              <a:t>How well would these schemes work in practice?</a:t>
            </a:r>
            <a:endParaRPr lang="en-US" sz="2000" dirty="0" smtClean="0">
              <a:solidFill>
                <a:srgbClr val="D9D9D9"/>
              </a:solidFill>
            </a:endParaRPr>
          </a:p>
          <a:p>
            <a:pPr marL="609600" lvl="1" indent="-304800" eaLnBrk="1" hangingPunct="1">
              <a:buFontTx/>
              <a:buNone/>
            </a:pPr>
            <a:r>
              <a:rPr lang="en-US" dirty="0" smtClean="0"/>
              <a:t>Are there any fundamental limitations of Sybil defense?	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3F500-53F5-4A19-80D0-3E3A966A237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12064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This talk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idx="1"/>
          </p:nvPr>
        </p:nvSpPr>
        <p:spPr>
          <a:xfrm>
            <a:off x="458788" y="1677988"/>
            <a:ext cx="8229600" cy="4787900"/>
          </a:xfrm>
        </p:spPr>
        <p:txBody>
          <a:bodyPr>
            <a:normAutofit fontScale="92500" lnSpcReduction="10000"/>
          </a:bodyPr>
          <a:lstStyle/>
          <a:p>
            <a:pPr marL="304800" indent="-304800" eaLnBrk="1" hangingPunct="1">
              <a:buFontTx/>
              <a:buNone/>
            </a:pPr>
            <a:r>
              <a:rPr lang="en-US" dirty="0" smtClean="0"/>
              <a:t>Propose a </a:t>
            </a:r>
            <a:r>
              <a:rPr lang="en-US" dirty="0" smtClean="0">
                <a:solidFill>
                  <a:srgbClr val="FFAF14"/>
                </a:solidFill>
              </a:rPr>
              <a:t>methodology for comparing schemes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Allows us to take closer look at how schemes are related</a:t>
            </a:r>
          </a:p>
          <a:p>
            <a:pPr marL="304800" indent="-304800" eaLnBrk="1" hangingPunct="1">
              <a:buFontTx/>
              <a:buNone/>
            </a:pPr>
            <a:endParaRPr lang="en-US" dirty="0" smtClean="0"/>
          </a:p>
          <a:p>
            <a:pPr marL="304800" indent="-304800" eaLnBrk="1" hangingPunct="1">
              <a:buFontTx/>
              <a:buNone/>
            </a:pP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Finding:  All schemes </a:t>
            </a:r>
            <a:r>
              <a:rPr lang="en-US" dirty="0" smtClean="0">
                <a:solidFill>
                  <a:srgbClr val="FFAF14"/>
                </a:solidFill>
              </a:rPr>
              <a:t>work in a similar manner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Despite different mechanisms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marL="304800" indent="-304800" eaLnBrk="1" hangingPunct="1">
              <a:buFontTx/>
              <a:buNone/>
            </a:pPr>
            <a:r>
              <a:rPr lang="en-US" dirty="0" smtClean="0"/>
              <a:t>Implications:  </a:t>
            </a:r>
            <a:r>
              <a:rPr lang="en-US" dirty="0" smtClean="0">
                <a:solidFill>
                  <a:schemeClr val="accent1"/>
                </a:solidFill>
              </a:rPr>
              <a:t>Hidden dependence </a:t>
            </a:r>
            <a:r>
              <a:rPr lang="en-US" dirty="0" smtClean="0"/>
              <a:t>on network structure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Understand the limitations of these schemes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E7BB9-FF05-49D8-B7BD-00A01AD1544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7" y="228600"/>
            <a:ext cx="8609013" cy="14605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 to compare schemes?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idx="1"/>
          </p:nvPr>
        </p:nvSpPr>
        <p:spPr>
          <a:xfrm>
            <a:off x="458787" y="1600200"/>
            <a:ext cx="8380413" cy="4357688"/>
          </a:xfrm>
        </p:spPr>
        <p:txBody>
          <a:bodyPr>
            <a:normAutofit fontScale="85000" lnSpcReduction="20000"/>
          </a:bodyPr>
          <a:lstStyle/>
          <a:p>
            <a:pPr marL="304800" indent="-3048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Straightforward </a:t>
            </a:r>
            <a:r>
              <a:rPr lang="en-US" dirty="0" smtClean="0"/>
              <a:t>approach: implement </a:t>
            </a:r>
            <a:r>
              <a:rPr lang="en-US" dirty="0" smtClean="0"/>
              <a:t>and compare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Treat like a black-box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dirty="0" smtClean="0"/>
          </a:p>
          <a:p>
            <a:pPr marL="304800" indent="-304800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But, only gives one point evaluation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Output dependent on scheme-specific parameters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dirty="0" smtClean="0"/>
          </a:p>
          <a:p>
            <a:pPr marL="304800" indent="-304800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We want to understand </a:t>
            </a:r>
            <a:r>
              <a:rPr lang="en-US" dirty="0" smtClean="0">
                <a:solidFill>
                  <a:srgbClr val="FFAF03"/>
                </a:solidFill>
              </a:rPr>
              <a:t>HOW</a:t>
            </a:r>
            <a:r>
              <a:rPr lang="en-US" dirty="0" smtClean="0"/>
              <a:t> schemes choose </a:t>
            </a:r>
            <a:r>
              <a:rPr lang="en-US" dirty="0" err="1" smtClean="0"/>
              <a:t>Sybils</a:t>
            </a:r>
            <a:endParaRPr lang="en-US" dirty="0" smtClean="0"/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Interested in underlying graph algorithm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dirty="0" smtClean="0"/>
          </a:p>
          <a:p>
            <a:pPr marL="304800" indent="-304800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Thus, we had to open up the black-box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We analyze </a:t>
            </a:r>
            <a:r>
              <a:rPr lang="en-US" dirty="0" err="1" smtClean="0">
                <a:solidFill>
                  <a:schemeClr val="accent1"/>
                </a:solidFill>
              </a:rPr>
              <a:t>SybilGuard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SybilLimit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SumUp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1"/>
                </a:solidFill>
              </a:rPr>
              <a:t>SybilInfer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6C3CB-FD8A-4DB8-8276-EF042FAE0814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Decompose the current work</a:t>
            </a:r>
            <a:endParaRPr lang="en-US" sz="3600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7187" cy="43449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Take in a </a:t>
            </a:r>
            <a:r>
              <a:rPr lang="en-US" dirty="0" smtClean="0">
                <a:solidFill>
                  <a:srgbClr val="FFAF14"/>
                </a:solidFill>
              </a:rPr>
              <a:t>social network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AF14"/>
                </a:solidFill>
              </a:rPr>
              <a:t>trusted node</a:t>
            </a:r>
          </a:p>
          <a:p>
            <a:pPr marL="685800"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Declare </a:t>
            </a:r>
            <a:r>
              <a:rPr lang="en-US" dirty="0" err="1" smtClean="0"/>
              <a:t>Sybils</a:t>
            </a:r>
            <a:r>
              <a:rPr lang="en-US" dirty="0" smtClean="0"/>
              <a:t> from perspective of trusted node</a:t>
            </a:r>
          </a:p>
          <a:p>
            <a:pPr marL="685800" lvl="1" eaLnBrk="1" hangingPunct="1">
              <a:spcBef>
                <a:spcPts val="60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Internally, schemes </a:t>
            </a:r>
            <a:r>
              <a:rPr lang="en-US" dirty="0" smtClean="0">
                <a:solidFill>
                  <a:srgbClr val="FFAF14"/>
                </a:solidFill>
              </a:rPr>
              <a:t>assign probability </a:t>
            </a:r>
            <a:r>
              <a:rPr lang="en-US" dirty="0" smtClean="0"/>
              <a:t>to nodes</a:t>
            </a:r>
          </a:p>
          <a:p>
            <a:pPr marL="685800"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Likelihood of being a Sybil</a:t>
            </a:r>
          </a:p>
          <a:p>
            <a:pPr marL="685800" lvl="1" eaLnBrk="1" hangingPunct="1">
              <a:spcBef>
                <a:spcPts val="60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Leverage this to compare schemes?</a:t>
            </a:r>
          </a:p>
          <a:p>
            <a:pPr marL="685800"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View schemes as </a:t>
            </a:r>
            <a:r>
              <a:rPr lang="en-US" dirty="0" smtClean="0">
                <a:solidFill>
                  <a:srgbClr val="FFAF14"/>
                </a:solidFill>
              </a:rPr>
              <a:t>inducing ranking </a:t>
            </a:r>
            <a:r>
              <a:rPr lang="en-US" dirty="0" smtClean="0"/>
              <a:t>on nodes</a:t>
            </a:r>
          </a:p>
          <a:p>
            <a:pPr marL="685800" lvl="1" eaLnBrk="1" hangingPunct="1">
              <a:spcBef>
                <a:spcPts val="600"/>
              </a:spcBef>
              <a:buFontTx/>
              <a:buNone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rgbClr val="FFAF14"/>
                </a:solidFill>
              </a:rPr>
              <a:t>compare rankings </a:t>
            </a:r>
            <a:r>
              <a:rPr lang="en-US" dirty="0" smtClean="0"/>
              <a:t>than full schemes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006565-1D8E-4EF2-B722-E5EEE71822C3}" type="slidenum">
              <a:rPr lang="en-US"/>
              <a:pPr/>
              <a:t>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7010400" y="5029200"/>
            <a:ext cx="609600" cy="609600"/>
          </a:xfrm>
          <a:prstGeom prst="straightConnector1">
            <a:avLst/>
          </a:prstGeom>
          <a:ln w="381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ranking.fina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0"/>
            <a:ext cx="65833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4" descr="ranking.none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563" y="990600"/>
            <a:ext cx="37036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ranking.full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3" y="990600"/>
            <a:ext cx="37036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CCE8C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664</TotalTime>
  <Words>1064</Words>
  <Application>Microsoft Office PowerPoint</Application>
  <PresentationFormat>On-screen Show (4:3)</PresentationFormat>
  <Paragraphs>294</Paragraphs>
  <Slides>31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An analysis of  Social Network-based Sybil defenses</vt:lpstr>
      <vt:lpstr>About Sybil attack</vt:lpstr>
      <vt:lpstr>Sybil defense approaches</vt:lpstr>
      <vt:lpstr>New approach:  Use social networks</vt:lpstr>
      <vt:lpstr>Social network-based schemes</vt:lpstr>
      <vt:lpstr>But, many unanswered questions</vt:lpstr>
      <vt:lpstr>This talk</vt:lpstr>
      <vt:lpstr>How to compare schemes?</vt:lpstr>
      <vt:lpstr>Decompose the current work</vt:lpstr>
      <vt:lpstr>How do the rankings compare?</vt:lpstr>
      <vt:lpstr>Where do the rankings match?</vt:lpstr>
      <vt:lpstr>Investigating the cut-off point</vt:lpstr>
      <vt:lpstr>Common insight across schemes</vt:lpstr>
      <vt:lpstr>Slide 14</vt:lpstr>
      <vt:lpstr>Leveraging community detection</vt:lpstr>
      <vt:lpstr>Results</vt:lpstr>
      <vt:lpstr>What are the limitations?</vt:lpstr>
      <vt:lpstr>Certain network structures vulnerable?</vt:lpstr>
      <vt:lpstr>Testing community structure hypothesis</vt:lpstr>
      <vt:lpstr>Impact of community structure?</vt:lpstr>
      <vt:lpstr>Can attacker exploit this dependence?</vt:lpstr>
      <vt:lpstr>Changing attacker strength</vt:lpstr>
      <vt:lpstr>Testing strong attacker hypothesis</vt:lpstr>
      <vt:lpstr>Impact of targeted links?</vt:lpstr>
      <vt:lpstr>More Results</vt:lpstr>
      <vt:lpstr>Summary</vt:lpstr>
      <vt:lpstr>Moving forward</vt:lpstr>
      <vt:lpstr>Contribution</vt:lpstr>
      <vt:lpstr>Weakness of This Paper</vt:lpstr>
      <vt:lpstr>Improvement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junyao</dc:creator>
  <cp:lastModifiedBy>junyao</cp:lastModifiedBy>
  <cp:revision>21</cp:revision>
  <dcterms:created xsi:type="dcterms:W3CDTF">2012-03-28T04:41:47Z</dcterms:created>
  <dcterms:modified xsi:type="dcterms:W3CDTF">2012-03-28T15:46:21Z</dcterms:modified>
</cp:coreProperties>
</file>