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handoutMasterIdLst>
    <p:handoutMasterId r:id="rId25"/>
  </p:handoutMasterIdLst>
  <p:sldIdLst>
    <p:sldId id="256" r:id="rId2"/>
    <p:sldId id="257" r:id="rId3"/>
    <p:sldId id="261" r:id="rId4"/>
    <p:sldId id="278" r:id="rId5"/>
    <p:sldId id="262" r:id="rId6"/>
    <p:sldId id="265" r:id="rId7"/>
    <p:sldId id="266" r:id="rId8"/>
    <p:sldId id="263" r:id="rId9"/>
    <p:sldId id="264" r:id="rId10"/>
    <p:sldId id="267" r:id="rId11"/>
    <p:sldId id="268" r:id="rId12"/>
    <p:sldId id="270" r:id="rId13"/>
    <p:sldId id="271" r:id="rId14"/>
    <p:sldId id="272" r:id="rId15"/>
    <p:sldId id="273" r:id="rId16"/>
    <p:sldId id="269" r:id="rId17"/>
    <p:sldId id="274" r:id="rId18"/>
    <p:sldId id="275" r:id="rId19"/>
    <p:sldId id="276" r:id="rId20"/>
    <p:sldId id="258" r:id="rId21"/>
    <p:sldId id="259" r:id="rId22"/>
    <p:sldId id="26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To appear at the 9th USENIX Symposium on Operating Systems Design and Implementation (OSDI’10)</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551944-5A91-4124-B54B-BE2AD1E5F57C}" type="datetimeFigureOut">
              <a:rPr lang="en-US" smtClean="0"/>
              <a:pPr/>
              <a:t>4/2/2012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A34E71-9372-402B-B02A-C7B917139A69}" type="slidenum">
              <a:rPr lang="en-US" smtClean="0"/>
              <a:pPr/>
              <a:t>‹#›</a:t>
            </a:fld>
            <a:endParaRPr lang="en-US"/>
          </a:p>
        </p:txBody>
      </p:sp>
    </p:spTree>
    <p:extLst>
      <p:ext uri="{BB962C8B-B14F-4D97-AF65-F5344CB8AC3E}">
        <p14:creationId xmlns:p14="http://schemas.microsoft.com/office/powerpoint/2010/main" xmlns="" val="284041707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To appear at the 9th USENIX Symposium on Operating Systems Design and Implementation (OSDI’10)</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7D016-9308-4C4E-93C3-92D65D9EB25E}" type="datetimeFigureOut">
              <a:rPr lang="en-US" smtClean="0"/>
              <a:pPr/>
              <a:t>4/2/2012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B07353-FF24-4DCA-ADA5-BE7A9D3235E2}" type="slidenum">
              <a:rPr lang="en-US" smtClean="0"/>
              <a:pPr/>
              <a:t>‹#›</a:t>
            </a:fld>
            <a:endParaRPr lang="en-US"/>
          </a:p>
        </p:txBody>
      </p:sp>
    </p:spTree>
    <p:extLst>
      <p:ext uri="{BB962C8B-B14F-4D97-AF65-F5344CB8AC3E}">
        <p14:creationId xmlns:p14="http://schemas.microsoft.com/office/powerpoint/2010/main" xmlns="" val="2023478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Header Placeholder 4"/>
          <p:cNvSpPr>
            <a:spLocks noGrp="1"/>
          </p:cNvSpPr>
          <p:nvPr>
            <p:ph type="hdr" sz="quarter" idx="11"/>
          </p:nvPr>
        </p:nvSpPr>
        <p:spPr/>
        <p:txBody>
          <a:bodyPr/>
          <a:lstStyle/>
          <a:p>
            <a:r>
              <a:rPr lang="en-US" smtClean="0"/>
              <a:t>To appear at the 9th USENIX Symposium on Operating Systems Design and Implementation (OSDI’10)</a:t>
            </a:r>
            <a:endParaRPr lang="en-US"/>
          </a:p>
        </p:txBody>
      </p:sp>
    </p:spTree>
    <p:extLst>
      <p:ext uri="{BB962C8B-B14F-4D97-AF65-F5344CB8AC3E}">
        <p14:creationId xmlns:p14="http://schemas.microsoft.com/office/powerpoint/2010/main" xmlns="" val="190750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a:t>
            </a:r>
            <a:r>
              <a:rPr lang="en-US" dirty="0" err="1" smtClean="0"/>
              <a:t>taintdroid</a:t>
            </a:r>
            <a:r>
              <a:rPr lang="en-US" dirty="0" smtClean="0"/>
              <a:t>.</a:t>
            </a:r>
            <a:r>
              <a:rPr lang="en-US" baseline="0" dirty="0" smtClean="0"/>
              <a:t>  I’m going to give someone a chance to earn some easy participation points.  How many people in here own a smartphone, more particularly and Android.  You sir, I’m betting that it’s a safe be to assume that you download apps on you smartphone.  “Yes”</a:t>
            </a:r>
          </a:p>
          <a:p>
            <a:r>
              <a:rPr lang="en-US" baseline="0" dirty="0" smtClean="0"/>
              <a:t>When you download an app how do you know that it’s no abusing it’s privileges.  For example if you download a weather tracking app, and ask you for permission to access your location information, how do you know that its not sending out </a:t>
            </a:r>
            <a:r>
              <a:rPr lang="en-US" baseline="0" dirty="0" err="1" smtClean="0"/>
              <a:t>gps</a:t>
            </a:r>
            <a:r>
              <a:rPr lang="en-US" baseline="0" dirty="0" smtClean="0"/>
              <a:t> coordinates to an advertiser</a:t>
            </a:r>
            <a:r>
              <a:rPr lang="en-US" dirty="0" smtClean="0"/>
              <a:t> or some terrorist organization.  We have no insight to what these application are doing with our data, and thus its difficult to detect a misbehaving application.  The Solution…</a:t>
            </a:r>
          </a:p>
          <a:p>
            <a:endParaRPr lang="en-US" baseline="0" dirty="0"/>
          </a:p>
          <a:p>
            <a:r>
              <a:rPr lang="en-US" dirty="0" err="1" smtClean="0"/>
              <a:t>Taintdroid</a:t>
            </a:r>
            <a:r>
              <a:rPr lang="en-US" dirty="0" smtClean="0"/>
              <a:t> Labels and tracks the data real time, and also Identifies the apps responsible for transmission and where the data is being sent.  For example if my weather application is sending my GPS location to Joe’s rib shack on wheels, </a:t>
            </a:r>
            <a:r>
              <a:rPr lang="en-US" dirty="0" err="1" smtClean="0"/>
              <a:t>taintdroid</a:t>
            </a:r>
            <a:r>
              <a:rPr lang="en-US" dirty="0" smtClean="0"/>
              <a:t> will allow me to see this.  Thus identifying the misbehaving application.</a:t>
            </a:r>
            <a:r>
              <a:rPr lang="en-US" baseline="0" dirty="0" smtClean="0"/>
              <a:t>   </a:t>
            </a:r>
            <a:endParaRPr lang="en-US" dirty="0"/>
          </a:p>
        </p:txBody>
      </p:sp>
      <p:sp>
        <p:nvSpPr>
          <p:cNvPr id="4" name="Header Placeholder 3"/>
          <p:cNvSpPr>
            <a:spLocks noGrp="1"/>
          </p:cNvSpPr>
          <p:nvPr>
            <p:ph type="hdr" sz="quarter" idx="10"/>
          </p:nvPr>
        </p:nvSpPr>
        <p:spPr/>
        <p:txBody>
          <a:bodyPr/>
          <a:lstStyle/>
          <a:p>
            <a:r>
              <a:rPr lang="en-US" smtClean="0"/>
              <a:t>To appear at the 9th USENIX Symposium on Operating Systems Design and Implementation (OSDI’10)</a:t>
            </a:r>
            <a:endParaRPr lang="en-US"/>
          </a:p>
        </p:txBody>
      </p:sp>
    </p:spTree>
    <p:extLst>
      <p:ext uri="{BB962C8B-B14F-4D97-AF65-F5344CB8AC3E}">
        <p14:creationId xmlns:p14="http://schemas.microsoft.com/office/powerpoint/2010/main" xmlns="" val="360632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format of this presentation concludes: Read</a:t>
            </a:r>
            <a:r>
              <a:rPr lang="en-US" baseline="0" dirty="0" smtClean="0"/>
              <a:t> the slides.</a:t>
            </a:r>
            <a:endParaRPr lang="en-US" dirty="0"/>
          </a:p>
        </p:txBody>
      </p:sp>
      <p:sp>
        <p:nvSpPr>
          <p:cNvPr id="4" name="Header Placeholder 3"/>
          <p:cNvSpPr>
            <a:spLocks noGrp="1"/>
          </p:cNvSpPr>
          <p:nvPr>
            <p:ph type="hdr" sz="quarter" idx="10"/>
          </p:nvPr>
        </p:nvSpPr>
        <p:spPr/>
        <p:txBody>
          <a:bodyPr/>
          <a:lstStyle/>
          <a:p>
            <a:r>
              <a:rPr lang="en-US" smtClean="0"/>
              <a:t>To appear at the 9th USENIX Symposium on Operating Systems Design and Implementation (OSDI’10)</a:t>
            </a:r>
            <a:endParaRPr lang="en-US"/>
          </a:p>
        </p:txBody>
      </p:sp>
    </p:spTree>
    <p:extLst>
      <p:ext uri="{BB962C8B-B14F-4D97-AF65-F5344CB8AC3E}">
        <p14:creationId xmlns:p14="http://schemas.microsoft.com/office/powerpoint/2010/main" xmlns="" val="23698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To appear at the 9th USENIX Symposium on Operating Systems Design and Implementation (OSDI’10)</a:t>
            </a:r>
            <a:endParaRPr lang="en-US"/>
          </a:p>
        </p:txBody>
      </p:sp>
    </p:spTree>
    <p:extLst>
      <p:ext uri="{BB962C8B-B14F-4D97-AF65-F5344CB8AC3E}">
        <p14:creationId xmlns:p14="http://schemas.microsoft.com/office/powerpoint/2010/main" xmlns="" val="369058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B118E91-1B34-4358-B9B6-F4176FDDAE15}" type="datetime1">
              <a:rPr lang="en-US" smtClean="0"/>
              <a:pPr/>
              <a:t>4/2/2012</a:t>
            </a:fld>
            <a:endParaRPr lang="en-US"/>
          </a:p>
        </p:txBody>
      </p:sp>
      <p:sp>
        <p:nvSpPr>
          <p:cNvPr id="19" name="Footer Placeholder 18"/>
          <p:cNvSpPr>
            <a:spLocks noGrp="1"/>
          </p:cNvSpPr>
          <p:nvPr>
            <p:ph type="ftr" sz="quarter" idx="11"/>
          </p:nvPr>
        </p:nvSpPr>
        <p:spPr/>
        <p:txBody>
          <a:bodyPr/>
          <a:lstStyle/>
          <a:p>
            <a:r>
              <a:rPr lang="en-US" smtClean="0"/>
              <a:t>To appear at the 9th USENIX Symposium on Operating Systems Design and Implementation (OSDI’10)</a:t>
            </a:r>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EE6F8D-89CF-48E8-B2E8-AF8F5BB35B69}" type="datetime1">
              <a:rPr lang="en-US" smtClean="0"/>
              <a:pPr/>
              <a:t>4/2/2012</a:t>
            </a:fld>
            <a:endParaRPr lang="en-US"/>
          </a:p>
        </p:txBody>
      </p:sp>
      <p:sp>
        <p:nvSpPr>
          <p:cNvPr id="5" name="Footer Placeholder 4"/>
          <p:cNvSpPr>
            <a:spLocks noGrp="1"/>
          </p:cNvSpPr>
          <p:nvPr>
            <p:ph type="ftr" sz="quarter" idx="11"/>
          </p:nvPr>
        </p:nvSpPr>
        <p:spPr/>
        <p:txBody>
          <a:bodyPr/>
          <a:lstStyle/>
          <a:p>
            <a:r>
              <a:rPr lang="en-US" smtClean="0"/>
              <a:t>To appear at the 9th USENIX Symposium on Operating Systems Design and Implementation (OSDI’10)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44D738-B052-4E89-A7BC-35EC3630EA9F}" type="datetime1">
              <a:rPr lang="en-US" smtClean="0"/>
              <a:pPr/>
              <a:t>4/2/2012</a:t>
            </a:fld>
            <a:endParaRPr lang="en-US"/>
          </a:p>
        </p:txBody>
      </p:sp>
      <p:sp>
        <p:nvSpPr>
          <p:cNvPr id="5" name="Footer Placeholder 4"/>
          <p:cNvSpPr>
            <a:spLocks noGrp="1"/>
          </p:cNvSpPr>
          <p:nvPr>
            <p:ph type="ftr" sz="quarter" idx="11"/>
          </p:nvPr>
        </p:nvSpPr>
        <p:spPr/>
        <p:txBody>
          <a:bodyPr/>
          <a:lstStyle/>
          <a:p>
            <a:r>
              <a:rPr lang="en-US" smtClean="0"/>
              <a:t>To appear at the 9th USENIX Symposium on Operating Systems Design and Implementation (OSDI’10)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0F28C8-EDEB-4E46-96EC-B0DF7116D134}" type="datetime1">
              <a:rPr lang="en-US" smtClean="0"/>
              <a:pPr/>
              <a:t>4/2/2012</a:t>
            </a:fld>
            <a:endParaRPr lang="en-US"/>
          </a:p>
        </p:txBody>
      </p:sp>
      <p:sp>
        <p:nvSpPr>
          <p:cNvPr id="5" name="Footer Placeholder 4"/>
          <p:cNvSpPr>
            <a:spLocks noGrp="1"/>
          </p:cNvSpPr>
          <p:nvPr>
            <p:ph type="ftr" sz="quarter" idx="11"/>
          </p:nvPr>
        </p:nvSpPr>
        <p:spPr/>
        <p:txBody>
          <a:bodyPr/>
          <a:lstStyle/>
          <a:p>
            <a:r>
              <a:rPr lang="en-US" smtClean="0"/>
              <a:t>To appear at the 9th USENIX Symposium on Operating Systems Design and Implementation (OSDI’10)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E35845-0D4A-4B31-AF92-4ACB9A0E9A7C}" type="datetime1">
              <a:rPr lang="en-US" smtClean="0"/>
              <a:pPr/>
              <a:t>4/2/2012</a:t>
            </a:fld>
            <a:endParaRPr lang="en-US"/>
          </a:p>
        </p:txBody>
      </p:sp>
      <p:sp>
        <p:nvSpPr>
          <p:cNvPr id="5" name="Footer Placeholder 4"/>
          <p:cNvSpPr>
            <a:spLocks noGrp="1"/>
          </p:cNvSpPr>
          <p:nvPr>
            <p:ph type="ftr" sz="quarter" idx="11"/>
          </p:nvPr>
        </p:nvSpPr>
        <p:spPr/>
        <p:txBody>
          <a:bodyPr/>
          <a:lstStyle/>
          <a:p>
            <a:r>
              <a:rPr lang="en-US" smtClean="0"/>
              <a:t>To appear at the 9th USENIX Symposium on Operating Systems Design and Implementation (OSDI’10)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6E05A5-BB4D-4C98-99EE-38A20701D73D}" type="datetime1">
              <a:rPr lang="en-US" smtClean="0"/>
              <a:pPr/>
              <a:t>4/2/2012</a:t>
            </a:fld>
            <a:endParaRPr lang="en-US"/>
          </a:p>
        </p:txBody>
      </p:sp>
      <p:sp>
        <p:nvSpPr>
          <p:cNvPr id="6" name="Footer Placeholder 5"/>
          <p:cNvSpPr>
            <a:spLocks noGrp="1"/>
          </p:cNvSpPr>
          <p:nvPr>
            <p:ph type="ftr" sz="quarter" idx="11"/>
          </p:nvPr>
        </p:nvSpPr>
        <p:spPr/>
        <p:txBody>
          <a:bodyPr/>
          <a:lstStyle/>
          <a:p>
            <a:r>
              <a:rPr lang="en-US" smtClean="0"/>
              <a:t>To appear at the 9th USENIX Symposium on Operating Systems Design and Implementation (OSDI’10)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111BA5D-399C-4C53-A352-EC4E75F06822}" type="datetime1">
              <a:rPr lang="en-US" smtClean="0"/>
              <a:pPr/>
              <a:t>4/2/2012</a:t>
            </a:fld>
            <a:endParaRPr lang="en-US"/>
          </a:p>
        </p:txBody>
      </p:sp>
      <p:sp>
        <p:nvSpPr>
          <p:cNvPr id="8" name="Footer Placeholder 7"/>
          <p:cNvSpPr>
            <a:spLocks noGrp="1"/>
          </p:cNvSpPr>
          <p:nvPr>
            <p:ph type="ftr" sz="quarter" idx="11"/>
          </p:nvPr>
        </p:nvSpPr>
        <p:spPr/>
        <p:txBody>
          <a:bodyPr/>
          <a:lstStyle/>
          <a:p>
            <a:r>
              <a:rPr lang="en-US" smtClean="0"/>
              <a:t>To appear at the 9th USENIX Symposium on Operating Systems Design and Implementation (OSDI’10)</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23D86B2-8B0D-4A14-9614-2FE50D94A523}" type="datetime1">
              <a:rPr lang="en-US" smtClean="0"/>
              <a:pPr/>
              <a:t>4/2/2012</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To appear at the 9th USENIX Symposium on Operating Systems Design and Implementation (OSDI’10)</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292D5-148F-4777-B67F-A64067A7F9EC}" type="datetime1">
              <a:rPr lang="en-US" smtClean="0"/>
              <a:pPr/>
              <a:t>4/2/2012</a:t>
            </a:fld>
            <a:endParaRPr lang="en-US"/>
          </a:p>
        </p:txBody>
      </p:sp>
      <p:sp>
        <p:nvSpPr>
          <p:cNvPr id="3" name="Footer Placeholder 2"/>
          <p:cNvSpPr>
            <a:spLocks noGrp="1"/>
          </p:cNvSpPr>
          <p:nvPr>
            <p:ph type="ftr" sz="quarter" idx="11"/>
          </p:nvPr>
        </p:nvSpPr>
        <p:spPr/>
        <p:txBody>
          <a:bodyPr/>
          <a:lstStyle/>
          <a:p>
            <a:r>
              <a:rPr lang="en-US" smtClean="0"/>
              <a:t>To appear at the 9th USENIX Symposium on Operating Systems Design and Implementation (OSDI’10)</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86D60E1-D1D3-4C55-8CA9-367DEA8C1900}" type="datetime1">
              <a:rPr lang="en-US" smtClean="0"/>
              <a:pPr/>
              <a:t>4/2/2012</a:t>
            </a:fld>
            <a:endParaRPr lang="en-US"/>
          </a:p>
        </p:txBody>
      </p:sp>
      <p:sp>
        <p:nvSpPr>
          <p:cNvPr id="6" name="Footer Placeholder 5"/>
          <p:cNvSpPr>
            <a:spLocks noGrp="1"/>
          </p:cNvSpPr>
          <p:nvPr>
            <p:ph type="ftr" sz="quarter" idx="11"/>
          </p:nvPr>
        </p:nvSpPr>
        <p:spPr/>
        <p:txBody>
          <a:bodyPr/>
          <a:lstStyle/>
          <a:p>
            <a:r>
              <a:rPr lang="en-US" smtClean="0"/>
              <a:t>To appear at the 9th USENIX Symposium on Operating Systems Design and Implementation (OSDI’10)</a:t>
            </a:r>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96F2EE5-646E-4CE1-8782-C7370A544FBB}" type="datetime1">
              <a:rPr lang="en-US" smtClean="0"/>
              <a:pPr/>
              <a:t>4/2/2012</a:t>
            </a:fld>
            <a:endParaRPr lang="en-US"/>
          </a:p>
        </p:txBody>
      </p:sp>
      <p:sp>
        <p:nvSpPr>
          <p:cNvPr id="6" name="Footer Placeholder 5"/>
          <p:cNvSpPr>
            <a:spLocks noGrp="1"/>
          </p:cNvSpPr>
          <p:nvPr>
            <p:ph type="ftr" sz="quarter" idx="11"/>
          </p:nvPr>
        </p:nvSpPr>
        <p:spPr/>
        <p:txBody>
          <a:bodyPr/>
          <a:lstStyle/>
          <a:p>
            <a:r>
              <a:rPr lang="en-US" smtClean="0"/>
              <a:t>To appear at the 9th USENIX Symposium on Operating Systems Design and Implementation (OSDI’10)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6430B39-BFC8-431E-891C-E4D1AA44A37D}" type="datetime1">
              <a:rPr lang="en-US" smtClean="0"/>
              <a:pPr/>
              <a:t>4/2/2012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en-US" smtClean="0"/>
              <a:t>To appear at the 9th USENIX Symposium on Operating Systems Design and Implementation (OSDI’10)</a:t>
            </a:r>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eveloper.android.com/sdk/ndk/overview.html" TargetMode="External"/><Relationship Id="rId2" Type="http://schemas.openxmlformats.org/officeDocument/2006/relationships/hyperlink" Target="http://en.wikipedia.org/wiki/Java_Native_Interfac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153400" cy="2301240"/>
          </a:xfrm>
        </p:spPr>
        <p:txBody>
          <a:bodyPr>
            <a:normAutofit/>
          </a:bodyPr>
          <a:lstStyle/>
          <a:p>
            <a:pPr algn="ctr"/>
            <a:r>
              <a:rPr lang="en-US" sz="3600" b="0" cap="none" dirty="0" err="1" smtClean="0">
                <a:effectLst/>
                <a:latin typeface="Times New Roman" pitchFamily="18" charset="0"/>
                <a:cs typeface="Times New Roman" pitchFamily="18" charset="0"/>
              </a:rPr>
              <a:t>Taintdroid</a:t>
            </a:r>
            <a:r>
              <a:rPr lang="en-US" sz="3600" b="0" cap="none" dirty="0" smtClean="0">
                <a:effectLst/>
                <a:latin typeface="Times New Roman" pitchFamily="18" charset="0"/>
                <a:cs typeface="Times New Roman" pitchFamily="18" charset="0"/>
              </a:rPr>
              <a:t>:</a:t>
            </a:r>
            <a:br>
              <a:rPr lang="en-US" sz="3600" b="0" cap="none" dirty="0" smtClean="0">
                <a:effectLst/>
                <a:latin typeface="Times New Roman" pitchFamily="18" charset="0"/>
                <a:cs typeface="Times New Roman" pitchFamily="18" charset="0"/>
              </a:rPr>
            </a:br>
            <a:r>
              <a:rPr lang="en-US" sz="3600" b="0" cap="none" dirty="0" smtClean="0">
                <a:effectLst/>
                <a:latin typeface="Times New Roman" pitchFamily="18" charset="0"/>
                <a:cs typeface="Times New Roman" pitchFamily="18" charset="0"/>
              </a:rPr>
              <a:t> An Information-flow Tracking System For </a:t>
            </a:r>
            <a:r>
              <a:rPr lang="en-US" sz="3600" b="0" cap="none" dirty="0" err="1" smtClean="0">
                <a:effectLst/>
                <a:latin typeface="Times New Roman" pitchFamily="18" charset="0"/>
                <a:cs typeface="Times New Roman" pitchFamily="18" charset="0"/>
              </a:rPr>
              <a:t>Realtime</a:t>
            </a:r>
            <a:r>
              <a:rPr lang="en-US" sz="3600" b="0" cap="none" dirty="0" smtClean="0">
                <a:effectLst/>
                <a:latin typeface="Times New Roman" pitchFamily="18" charset="0"/>
                <a:cs typeface="Times New Roman" pitchFamily="18" charset="0"/>
              </a:rPr>
              <a:t> Privacy</a:t>
            </a:r>
            <a:br>
              <a:rPr lang="en-US" sz="3600" b="0" cap="none" dirty="0" smtClean="0">
                <a:effectLst/>
                <a:latin typeface="Times New Roman" pitchFamily="18" charset="0"/>
                <a:cs typeface="Times New Roman" pitchFamily="18" charset="0"/>
              </a:rPr>
            </a:br>
            <a:r>
              <a:rPr lang="en-US" sz="3600" b="0" cap="none" dirty="0" smtClean="0">
                <a:effectLst/>
                <a:latin typeface="Times New Roman" pitchFamily="18" charset="0"/>
                <a:cs typeface="Times New Roman" pitchFamily="18" charset="0"/>
              </a:rPr>
              <a:t>Monitoring On Smartphones</a:t>
            </a:r>
            <a:endParaRPr lang="en-US" sz="3600" cap="none" dirty="0">
              <a:effectLst/>
              <a:latin typeface="Times New Roman" pitchFamily="18" charset="0"/>
              <a:cs typeface="Times New Roman" pitchFamily="18" charset="0"/>
            </a:endParaRPr>
          </a:p>
        </p:txBody>
      </p:sp>
      <p:sp>
        <p:nvSpPr>
          <p:cNvPr id="3" name="Subtitle 2"/>
          <p:cNvSpPr>
            <a:spLocks noGrp="1"/>
          </p:cNvSpPr>
          <p:nvPr>
            <p:ph type="subTitle" idx="1"/>
          </p:nvPr>
        </p:nvSpPr>
        <p:spPr>
          <a:xfrm>
            <a:off x="1295400" y="3657600"/>
            <a:ext cx="6400800" cy="2209800"/>
          </a:xfrm>
        </p:spPr>
        <p:txBody>
          <a:bodyPr>
            <a:noAutofit/>
          </a:bodyPr>
          <a:lstStyle/>
          <a:p>
            <a:pPr algn="ctr"/>
            <a:r>
              <a:rPr lang="en-US" sz="1400" dirty="0" smtClean="0"/>
              <a:t>Authors:</a:t>
            </a:r>
          </a:p>
          <a:p>
            <a:pPr algn="ctr"/>
            <a:r>
              <a:rPr lang="en-US" sz="1400" dirty="0" smtClean="0"/>
              <a:t>William </a:t>
            </a:r>
            <a:r>
              <a:rPr lang="en-US" sz="1400" dirty="0" err="1" smtClean="0"/>
              <a:t>Enck</a:t>
            </a:r>
            <a:r>
              <a:rPr lang="en-US" sz="1400" dirty="0" smtClean="0"/>
              <a:t> The </a:t>
            </a:r>
            <a:r>
              <a:rPr lang="en-US" sz="1400" dirty="0"/>
              <a:t>Pennsylvania State </a:t>
            </a:r>
            <a:r>
              <a:rPr lang="en-US" sz="1400" dirty="0" smtClean="0"/>
              <a:t>University </a:t>
            </a:r>
          </a:p>
          <a:p>
            <a:pPr algn="ctr"/>
            <a:r>
              <a:rPr lang="en-US" sz="1400" dirty="0" smtClean="0"/>
              <a:t> Peter Gilbert  Duke University  </a:t>
            </a:r>
            <a:r>
              <a:rPr lang="en-US" sz="1400" dirty="0" err="1" smtClean="0"/>
              <a:t>Byung-Gon</a:t>
            </a:r>
            <a:r>
              <a:rPr lang="en-US" sz="1400" dirty="0" smtClean="0"/>
              <a:t> Chun  Intel Labs  </a:t>
            </a:r>
          </a:p>
          <a:p>
            <a:pPr algn="ctr"/>
            <a:r>
              <a:rPr lang="en-US" sz="1400" dirty="0" smtClean="0"/>
              <a:t>Landon </a:t>
            </a:r>
            <a:r>
              <a:rPr lang="en-US" sz="1400" dirty="0"/>
              <a:t>P. </a:t>
            </a:r>
            <a:r>
              <a:rPr lang="en-US" sz="1400" dirty="0" smtClean="0"/>
              <a:t>Cox  Duke University  </a:t>
            </a:r>
            <a:r>
              <a:rPr lang="en-US" sz="1400" dirty="0" err="1" smtClean="0"/>
              <a:t>Jaeyeon</a:t>
            </a:r>
            <a:r>
              <a:rPr lang="en-US" sz="1400" dirty="0" smtClean="0"/>
              <a:t> Jung  Intel Labs  </a:t>
            </a:r>
          </a:p>
          <a:p>
            <a:pPr algn="ctr"/>
            <a:r>
              <a:rPr lang="en-US" sz="1400" dirty="0" smtClean="0"/>
              <a:t>Patrick McDaniel  The </a:t>
            </a:r>
            <a:r>
              <a:rPr lang="en-US" sz="1400" dirty="0"/>
              <a:t>Pennsylvania State University</a:t>
            </a:r>
          </a:p>
          <a:p>
            <a:pPr algn="ctr"/>
            <a:r>
              <a:rPr lang="en-US" sz="1400" dirty="0" err="1"/>
              <a:t>Anmol</a:t>
            </a:r>
            <a:r>
              <a:rPr lang="en-US" sz="1400" dirty="0"/>
              <a:t> N. </a:t>
            </a:r>
            <a:r>
              <a:rPr lang="en-US" sz="1400" dirty="0" err="1" smtClean="0"/>
              <a:t>Sheth</a:t>
            </a:r>
            <a:r>
              <a:rPr lang="en-US" sz="1400" dirty="0" smtClean="0"/>
              <a:t>  Intel Labs</a:t>
            </a:r>
          </a:p>
          <a:p>
            <a:pPr algn="ctr"/>
            <a:endParaRPr lang="en-US" sz="1400" dirty="0"/>
          </a:p>
          <a:p>
            <a:pPr algn="ctr"/>
            <a:r>
              <a:rPr lang="en-US" sz="1400" dirty="0" smtClean="0"/>
              <a:t>Present By</a:t>
            </a:r>
          </a:p>
          <a:p>
            <a:pPr algn="ctr"/>
            <a:r>
              <a:rPr lang="en-US" sz="1400" dirty="0" smtClean="0"/>
              <a:t>Christopher Hodges</a:t>
            </a:r>
            <a:endParaRPr lang="en-US" sz="1400" dirty="0"/>
          </a:p>
        </p:txBody>
      </p:sp>
      <p:sp>
        <p:nvSpPr>
          <p:cNvPr id="5" name="Footer Placeholder 4"/>
          <p:cNvSpPr>
            <a:spLocks noGrp="1"/>
          </p:cNvSpPr>
          <p:nvPr>
            <p:ph type="ftr" sz="quarter" idx="11"/>
          </p:nvPr>
        </p:nvSpPr>
        <p:spPr>
          <a:xfrm>
            <a:off x="1371600" y="6019800"/>
            <a:ext cx="6248400" cy="767389"/>
          </a:xfrm>
        </p:spPr>
        <p:txBody>
          <a:bodyPr/>
          <a:lstStyle/>
          <a:p>
            <a:r>
              <a:rPr lang="en-US" sz="1600" dirty="0" smtClean="0"/>
              <a:t>To appear at the 9th USENIX Symposium on Operating Systems Design and Implementation (OSDI’10)</a:t>
            </a:r>
            <a:endParaRPr lang="en-US" sz="1600" dirty="0"/>
          </a:p>
        </p:txBody>
      </p:sp>
    </p:spTree>
    <p:extLst>
      <p:ext uri="{BB962C8B-B14F-4D97-AF65-F5344CB8AC3E}">
        <p14:creationId xmlns:p14="http://schemas.microsoft.com/office/powerpoint/2010/main" xmlns="" val="3483760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Taintdroid</a:t>
            </a:r>
            <a:r>
              <a:rPr lang="en-US" dirty="0"/>
              <a:t> Design</a:t>
            </a:r>
          </a:p>
        </p:txBody>
      </p:sp>
      <p:sp>
        <p:nvSpPr>
          <p:cNvPr id="3" name="Content Placeholder 2"/>
          <p:cNvSpPr>
            <a:spLocks noGrp="1"/>
          </p:cNvSpPr>
          <p:nvPr>
            <p:ph idx="1"/>
          </p:nvPr>
        </p:nvSpPr>
        <p:spPr/>
        <p:txBody>
          <a:bodyPr/>
          <a:lstStyle/>
          <a:p>
            <a:r>
              <a:rPr lang="en-US" sz="2400" dirty="0" smtClean="0"/>
              <a:t>When App is invoked a new stack frame is allocated.</a:t>
            </a:r>
          </a:p>
          <a:p>
            <a:r>
              <a:rPr lang="en-US" sz="2400" dirty="0" smtClean="0"/>
              <a:t>Registers (variables) are placed on the stack.</a:t>
            </a:r>
          </a:p>
          <a:p>
            <a:r>
              <a:rPr lang="en-US" sz="2400" dirty="0" smtClean="0"/>
              <a:t>Stack frame are twice as big for taint tags.</a:t>
            </a:r>
          </a:p>
          <a:p>
            <a:endParaRPr lang="en-US" sz="2400" dirty="0" smtClean="0"/>
          </a:p>
          <a:p>
            <a:pPr marL="36576" indent="0">
              <a:buNone/>
            </a:pPr>
            <a:r>
              <a:rPr lang="en-US" dirty="0"/>
              <a:t> </a:t>
            </a:r>
            <a:r>
              <a:rPr lang="en-US" dirty="0" smtClean="0"/>
              <a:t>   </a:t>
            </a:r>
          </a:p>
          <a:p>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3449" t="28489" r="44750" b="35756"/>
          <a:stretch/>
        </p:blipFill>
        <p:spPr bwMode="auto">
          <a:xfrm>
            <a:off x="1447800" y="3276600"/>
            <a:ext cx="63246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1165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Taintdroid</a:t>
            </a:r>
            <a:r>
              <a:rPr lang="en-US" dirty="0"/>
              <a:t> Design</a:t>
            </a:r>
          </a:p>
        </p:txBody>
      </p:sp>
      <p:sp>
        <p:nvSpPr>
          <p:cNvPr id="3" name="Content Placeholder 2"/>
          <p:cNvSpPr>
            <a:spLocks noGrp="1"/>
          </p:cNvSpPr>
          <p:nvPr>
            <p:ph idx="1"/>
          </p:nvPr>
        </p:nvSpPr>
        <p:spPr/>
        <p:txBody>
          <a:bodyPr>
            <a:normAutofit fontScale="62500" lnSpcReduction="20000"/>
          </a:bodyPr>
          <a:lstStyle/>
          <a:p>
            <a:r>
              <a:rPr lang="en-US" dirty="0" smtClean="0"/>
              <a:t>Message Level Tracking</a:t>
            </a:r>
          </a:p>
          <a:p>
            <a:pPr lvl="1"/>
            <a:r>
              <a:rPr lang="en-US" dirty="0" smtClean="0"/>
              <a:t>Binder </a:t>
            </a:r>
            <a:r>
              <a:rPr lang="en-US" dirty="0"/>
              <a:t>IPC </a:t>
            </a:r>
            <a:r>
              <a:rPr lang="en-US" dirty="0" smtClean="0"/>
              <a:t>mechanism (Centralized location).</a:t>
            </a:r>
          </a:p>
          <a:p>
            <a:pPr lvl="1"/>
            <a:r>
              <a:rPr lang="en-US" dirty="0" smtClean="0"/>
              <a:t>Entire message is labeled instead of variables.</a:t>
            </a:r>
          </a:p>
          <a:p>
            <a:pPr lvl="2"/>
            <a:r>
              <a:rPr lang="en-US" dirty="0" smtClean="0"/>
              <a:t>Trade off between performance and accuracy. </a:t>
            </a:r>
          </a:p>
          <a:p>
            <a:pPr marL="36576" indent="0">
              <a:buNone/>
            </a:pPr>
            <a:endParaRPr lang="en-US" dirty="0" smtClean="0"/>
          </a:p>
          <a:p>
            <a:r>
              <a:rPr lang="en-US" dirty="0" smtClean="0"/>
              <a:t>Variable Level Tracking</a:t>
            </a:r>
          </a:p>
          <a:p>
            <a:pPr lvl="1"/>
            <a:r>
              <a:rPr lang="en-US" dirty="0" smtClean="0"/>
              <a:t>Registered VM makes this possible.</a:t>
            </a:r>
          </a:p>
          <a:p>
            <a:pPr lvl="1"/>
            <a:r>
              <a:rPr lang="en-US" dirty="0" smtClean="0"/>
              <a:t>Primary Tracking Method</a:t>
            </a:r>
          </a:p>
          <a:p>
            <a:pPr lvl="2"/>
            <a:r>
              <a:rPr lang="en-US" dirty="0" smtClean="0"/>
              <a:t>Propagation Rules are key.</a:t>
            </a:r>
          </a:p>
          <a:p>
            <a:r>
              <a:rPr lang="en-US" dirty="0" smtClean="0"/>
              <a:t>Method Level Tracking</a:t>
            </a:r>
          </a:p>
          <a:p>
            <a:pPr lvl="1"/>
            <a:r>
              <a:rPr lang="en-US" dirty="0" smtClean="0"/>
              <a:t>Labels are made here.</a:t>
            </a:r>
          </a:p>
          <a:p>
            <a:r>
              <a:rPr lang="en-US" dirty="0" smtClean="0"/>
              <a:t>File Level Tracking.</a:t>
            </a:r>
          </a:p>
          <a:p>
            <a:pPr lvl="1"/>
            <a:r>
              <a:rPr lang="en-US" dirty="0" smtClean="0"/>
              <a:t>Taint label stored in the extended file attribute.</a:t>
            </a:r>
          </a:p>
          <a:p>
            <a:pPr lvl="1"/>
            <a:r>
              <a:rPr lang="en-US" dirty="0" smtClean="0"/>
              <a:t>Entire file is labeled.</a:t>
            </a:r>
          </a:p>
          <a:p>
            <a:pPr lvl="2"/>
            <a:r>
              <a:rPr lang="en-US" dirty="0" smtClean="0"/>
              <a:t>Trade off between Performance and accuracy.</a:t>
            </a:r>
          </a:p>
          <a:p>
            <a:pPr lvl="1"/>
            <a:r>
              <a:rPr lang="en-US" dirty="0" smtClean="0"/>
              <a:t>Taint label propagated to variables on access.</a:t>
            </a:r>
          </a:p>
          <a:p>
            <a:pPr lvl="1"/>
            <a:endParaRPr lang="en-US" dirty="0" smtClean="0"/>
          </a:p>
          <a:p>
            <a:pPr lvl="1"/>
            <a:endParaRPr lang="en-US" dirty="0"/>
          </a:p>
        </p:txBody>
      </p:sp>
    </p:spTree>
    <p:extLst>
      <p:ext uri="{BB962C8B-B14F-4D97-AF65-F5344CB8AC3E}">
        <p14:creationId xmlns:p14="http://schemas.microsoft.com/office/powerpoint/2010/main" xmlns="" val="2936684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Taintdroid</a:t>
            </a:r>
            <a:r>
              <a:rPr lang="en-US" dirty="0"/>
              <a:t> Design</a:t>
            </a:r>
          </a:p>
        </p:txBody>
      </p:sp>
      <p:sp>
        <p:nvSpPr>
          <p:cNvPr id="3" name="Content Placeholder 2"/>
          <p:cNvSpPr>
            <a:spLocks noGrp="1"/>
          </p:cNvSpPr>
          <p:nvPr>
            <p:ph idx="1"/>
          </p:nvPr>
        </p:nvSpPr>
        <p:spPr/>
        <p:txBody>
          <a:bodyPr>
            <a:normAutofit fontScale="85000" lnSpcReduction="10000"/>
          </a:bodyPr>
          <a:lstStyle/>
          <a:p>
            <a:r>
              <a:rPr lang="en-US" dirty="0" smtClean="0"/>
              <a:t>Identifying Privacy Data.</a:t>
            </a:r>
          </a:p>
          <a:p>
            <a:r>
              <a:rPr lang="en-US" dirty="0" smtClean="0"/>
              <a:t>Each source must be studied carefully.</a:t>
            </a:r>
          </a:p>
          <a:p>
            <a:pPr lvl="1"/>
            <a:r>
              <a:rPr lang="en-US" dirty="0" smtClean="0"/>
              <a:t>False Positives if wrong source is tainted.</a:t>
            </a:r>
          </a:p>
          <a:p>
            <a:pPr lvl="1"/>
            <a:r>
              <a:rPr lang="en-US" dirty="0" smtClean="0"/>
              <a:t>False Negative if a source is missed.</a:t>
            </a:r>
          </a:p>
          <a:p>
            <a:r>
              <a:rPr lang="en-US" dirty="0"/>
              <a:t>Low-bandwidth </a:t>
            </a:r>
            <a:r>
              <a:rPr lang="en-US" dirty="0" smtClean="0"/>
              <a:t>Sensors</a:t>
            </a:r>
          </a:p>
          <a:p>
            <a:pPr lvl="1"/>
            <a:r>
              <a:rPr lang="en-US" dirty="0" smtClean="0"/>
              <a:t>Variety of privacy data obtain from these sensors.</a:t>
            </a:r>
          </a:p>
          <a:p>
            <a:pPr lvl="2"/>
            <a:r>
              <a:rPr lang="en-US" dirty="0" smtClean="0"/>
              <a:t>Ex: Location, and Accelerometer.</a:t>
            </a:r>
          </a:p>
          <a:p>
            <a:pPr lvl="1"/>
            <a:r>
              <a:rPr lang="en-US" dirty="0" smtClean="0"/>
              <a:t>Changes frequently, and used by many applications.</a:t>
            </a:r>
          </a:p>
          <a:p>
            <a:pPr lvl="1"/>
            <a:r>
              <a:rPr lang="en-US" dirty="0" smtClean="0"/>
              <a:t>Most smartphone OS have some type of manager to multiplex this information.</a:t>
            </a:r>
          </a:p>
          <a:p>
            <a:pPr lvl="1"/>
            <a:r>
              <a:rPr lang="en-US" dirty="0" smtClean="0"/>
              <a:t>Android privacy hook (labels) in </a:t>
            </a:r>
            <a:r>
              <a:rPr lang="en-US" dirty="0" err="1" smtClean="0"/>
              <a:t>LocationManager</a:t>
            </a:r>
            <a:r>
              <a:rPr lang="en-US" dirty="0" smtClean="0"/>
              <a:t> and </a:t>
            </a:r>
            <a:r>
              <a:rPr lang="en-US" dirty="0" err="1" smtClean="0"/>
              <a:t>SensorManager</a:t>
            </a:r>
            <a:r>
              <a:rPr lang="en-US" dirty="0" smtClean="0"/>
              <a:t> Applications.</a:t>
            </a:r>
            <a:endParaRPr lang="en-US" dirty="0"/>
          </a:p>
        </p:txBody>
      </p:sp>
    </p:spTree>
    <p:extLst>
      <p:ext uri="{BB962C8B-B14F-4D97-AF65-F5344CB8AC3E}">
        <p14:creationId xmlns:p14="http://schemas.microsoft.com/office/powerpoint/2010/main" xmlns="" val="2559739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Taintdroid</a:t>
            </a:r>
            <a:r>
              <a:rPr lang="en-US" dirty="0"/>
              <a:t> Design</a:t>
            </a:r>
          </a:p>
        </p:txBody>
      </p:sp>
      <p:sp>
        <p:nvSpPr>
          <p:cNvPr id="3" name="Content Placeholder 2"/>
          <p:cNvSpPr>
            <a:spLocks noGrp="1"/>
          </p:cNvSpPr>
          <p:nvPr>
            <p:ph idx="1"/>
          </p:nvPr>
        </p:nvSpPr>
        <p:spPr/>
        <p:txBody>
          <a:bodyPr/>
          <a:lstStyle/>
          <a:p>
            <a:r>
              <a:rPr lang="en-US" dirty="0"/>
              <a:t>High-bandwidth </a:t>
            </a:r>
            <a:r>
              <a:rPr lang="en-US" dirty="0" smtClean="0"/>
              <a:t>Sensors</a:t>
            </a:r>
          </a:p>
          <a:p>
            <a:pPr lvl="1"/>
            <a:r>
              <a:rPr lang="en-US" dirty="0" smtClean="0"/>
              <a:t>Include privacy information such Microphones and Cameras.</a:t>
            </a:r>
          </a:p>
          <a:p>
            <a:pPr lvl="1"/>
            <a:r>
              <a:rPr lang="en-US" dirty="0" smtClean="0"/>
              <a:t>Returns a large amount of data and is only used by one application at time.</a:t>
            </a:r>
          </a:p>
          <a:p>
            <a:pPr lvl="2"/>
            <a:r>
              <a:rPr lang="en-US" dirty="0" smtClean="0"/>
              <a:t>Sensor information is propagated through large data buffers and/or files.</a:t>
            </a:r>
          </a:p>
          <a:p>
            <a:pPr lvl="2"/>
            <a:r>
              <a:rPr lang="en-US" dirty="0" smtClean="0"/>
              <a:t>Hooks placed in these data buffers and files.</a:t>
            </a:r>
          </a:p>
          <a:p>
            <a:pPr lvl="2"/>
            <a:endParaRPr lang="en-US" dirty="0"/>
          </a:p>
        </p:txBody>
      </p:sp>
    </p:spTree>
    <p:extLst>
      <p:ext uri="{BB962C8B-B14F-4D97-AF65-F5344CB8AC3E}">
        <p14:creationId xmlns:p14="http://schemas.microsoft.com/office/powerpoint/2010/main" xmlns="" val="1342647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Taintdroid</a:t>
            </a:r>
            <a:r>
              <a:rPr lang="en-US" dirty="0"/>
              <a:t> Design</a:t>
            </a:r>
          </a:p>
        </p:txBody>
      </p:sp>
      <p:sp>
        <p:nvSpPr>
          <p:cNvPr id="3" name="Content Placeholder 2"/>
          <p:cNvSpPr>
            <a:spLocks noGrp="1"/>
          </p:cNvSpPr>
          <p:nvPr>
            <p:ph idx="1"/>
          </p:nvPr>
        </p:nvSpPr>
        <p:spPr/>
        <p:txBody>
          <a:bodyPr/>
          <a:lstStyle/>
          <a:p>
            <a:r>
              <a:rPr lang="en-US" dirty="0"/>
              <a:t>Information </a:t>
            </a:r>
            <a:r>
              <a:rPr lang="en-US" dirty="0" smtClean="0"/>
              <a:t>Databases</a:t>
            </a:r>
          </a:p>
          <a:p>
            <a:pPr lvl="1"/>
            <a:r>
              <a:rPr lang="en-US" dirty="0" smtClean="0"/>
              <a:t>Contact and SMS (Text) Messages are often stored in file based databases.</a:t>
            </a:r>
          </a:p>
          <a:p>
            <a:pPr lvl="1"/>
            <a:r>
              <a:rPr lang="en-US" dirty="0" smtClean="0"/>
              <a:t>Taint Tags place on these files.</a:t>
            </a:r>
          </a:p>
          <a:p>
            <a:r>
              <a:rPr lang="en-US" dirty="0"/>
              <a:t>Device </a:t>
            </a:r>
            <a:r>
              <a:rPr lang="en-US" dirty="0" smtClean="0"/>
              <a:t>Identifiers</a:t>
            </a:r>
          </a:p>
          <a:p>
            <a:pPr lvl="1"/>
            <a:r>
              <a:rPr lang="en-US" dirty="0" smtClean="0"/>
              <a:t>Information that Identifies the phone or user.</a:t>
            </a:r>
          </a:p>
          <a:p>
            <a:pPr lvl="2"/>
            <a:r>
              <a:rPr lang="en-US" dirty="0" smtClean="0"/>
              <a:t>Ex </a:t>
            </a:r>
            <a:r>
              <a:rPr lang="en-US" dirty="0"/>
              <a:t>SIM card </a:t>
            </a:r>
            <a:r>
              <a:rPr lang="en-US" dirty="0" smtClean="0"/>
              <a:t>identifiers.</a:t>
            </a:r>
          </a:p>
          <a:p>
            <a:pPr lvl="1"/>
            <a:r>
              <a:rPr lang="en-US" dirty="0" smtClean="0"/>
              <a:t>Some are access through well defined APIs.</a:t>
            </a:r>
          </a:p>
          <a:p>
            <a:pPr lvl="1"/>
            <a:r>
              <a:rPr lang="en-US" dirty="0" smtClean="0"/>
              <a:t>APIs are hooked.</a:t>
            </a:r>
          </a:p>
          <a:p>
            <a:pPr lvl="1"/>
            <a:endParaRPr lang="en-US" dirty="0"/>
          </a:p>
        </p:txBody>
      </p:sp>
    </p:spTree>
    <p:extLst>
      <p:ext uri="{BB962C8B-B14F-4D97-AF65-F5344CB8AC3E}">
        <p14:creationId xmlns:p14="http://schemas.microsoft.com/office/powerpoint/2010/main" xmlns="" val="441218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Taintdroid</a:t>
            </a:r>
            <a:r>
              <a:rPr lang="en-US" dirty="0"/>
              <a:t> Design</a:t>
            </a:r>
          </a:p>
        </p:txBody>
      </p:sp>
      <p:sp>
        <p:nvSpPr>
          <p:cNvPr id="3" name="Content Placeholder 2"/>
          <p:cNvSpPr>
            <a:spLocks noGrp="1"/>
          </p:cNvSpPr>
          <p:nvPr>
            <p:ph idx="1"/>
          </p:nvPr>
        </p:nvSpPr>
        <p:spPr/>
        <p:txBody>
          <a:bodyPr>
            <a:normAutofit lnSpcReduction="10000"/>
          </a:bodyPr>
          <a:lstStyle/>
          <a:p>
            <a:r>
              <a:rPr lang="en-US" dirty="0"/>
              <a:t>Network Taint </a:t>
            </a:r>
            <a:r>
              <a:rPr lang="en-US" dirty="0" smtClean="0"/>
              <a:t>Sink</a:t>
            </a:r>
          </a:p>
          <a:p>
            <a:pPr lvl="1"/>
            <a:r>
              <a:rPr lang="en-US" dirty="0" smtClean="0"/>
              <a:t>When data is transmitted out of the network interface.</a:t>
            </a:r>
          </a:p>
          <a:p>
            <a:pPr lvl="1"/>
            <a:r>
              <a:rPr lang="en-US" dirty="0" smtClean="0"/>
              <a:t>Taint is place in VM Interpreter.</a:t>
            </a:r>
          </a:p>
          <a:p>
            <a:pPr lvl="1"/>
            <a:r>
              <a:rPr lang="en-US" dirty="0" smtClean="0"/>
              <a:t>Label read when the socket library is invoked.</a:t>
            </a:r>
          </a:p>
          <a:p>
            <a:r>
              <a:rPr lang="en-US" dirty="0" smtClean="0"/>
              <a:t>Summary</a:t>
            </a:r>
          </a:p>
          <a:p>
            <a:pPr lvl="1"/>
            <a:r>
              <a:rPr lang="en-US" dirty="0" smtClean="0"/>
              <a:t>Privacy data is labeled (tainted).</a:t>
            </a:r>
          </a:p>
          <a:p>
            <a:pPr lvl="1"/>
            <a:r>
              <a:rPr lang="en-US" dirty="0" smtClean="0"/>
              <a:t>Propagates up and down the architecture. </a:t>
            </a:r>
          </a:p>
          <a:p>
            <a:pPr lvl="1"/>
            <a:r>
              <a:rPr lang="en-US" dirty="0" smtClean="0"/>
              <a:t>These labels are read and thus… </a:t>
            </a:r>
            <a:endParaRPr lang="en-US" dirty="0"/>
          </a:p>
        </p:txBody>
      </p:sp>
    </p:spTree>
    <p:extLst>
      <p:ext uri="{BB962C8B-B14F-4D97-AF65-F5344CB8AC3E}">
        <p14:creationId xmlns:p14="http://schemas.microsoft.com/office/powerpoint/2010/main" xmlns="" val="287220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Taintdroid</a:t>
            </a:r>
            <a:r>
              <a:rPr lang="en-US" dirty="0"/>
              <a:t> Design</a:t>
            </a:r>
          </a:p>
        </p:txBody>
      </p:sp>
      <p:sp>
        <p:nvSpPr>
          <p:cNvPr id="3" name="Content Placeholder 2"/>
          <p:cNvSpPr>
            <a:spLocks noGrp="1"/>
          </p:cNvSpPr>
          <p:nvPr>
            <p:ph idx="1"/>
          </p:nvPr>
        </p:nvSpPr>
        <p:spPr/>
        <p:txBody>
          <a:bodyPr/>
          <a:lstStyle/>
          <a:p>
            <a:pPr marL="420624" lvl="2" indent="-384048">
              <a:buClr>
                <a:schemeClr val="accent1"/>
              </a:buClr>
              <a:buSzPct val="80000"/>
              <a:buFont typeface="Wingdings 2"/>
              <a:buChar char=""/>
            </a:pPr>
            <a:r>
              <a:rPr lang="en-US" sz="3200" dirty="0" smtClean="0"/>
              <a:t>Apps are caught </a:t>
            </a:r>
            <a:r>
              <a:rPr lang="en-US" sz="3200" dirty="0"/>
              <a:t>Red </a:t>
            </a:r>
            <a:r>
              <a:rPr lang="en-US" sz="3200" dirty="0" smtClean="0"/>
              <a:t>handed!</a:t>
            </a:r>
            <a:endParaRPr lang="en-US" dirty="0"/>
          </a:p>
        </p:txBody>
      </p:sp>
      <p:pic>
        <p:nvPicPr>
          <p:cNvPr id="1026" name="Picture 2" descr="C:\Users\Chris\Pictures\0401202713.jpeg"/>
          <p:cNvPicPr>
            <a:picLocks noChangeAspect="1" noChangeArrowheads="1"/>
          </p:cNvPicPr>
          <p:nvPr/>
        </p:nvPicPr>
        <p:blipFill>
          <a:blip r:embed="rId2" cstate="print"/>
          <a:srcRect/>
          <a:stretch>
            <a:fillRect/>
          </a:stretch>
        </p:blipFill>
        <p:spPr bwMode="auto">
          <a:xfrm>
            <a:off x="2362200" y="2209800"/>
            <a:ext cx="4095750" cy="4267200"/>
          </a:xfrm>
          <a:prstGeom prst="rect">
            <a:avLst/>
          </a:prstGeom>
          <a:noFill/>
        </p:spPr>
      </p:pic>
    </p:spTree>
    <p:extLst>
      <p:ext uri="{BB962C8B-B14F-4D97-AF65-F5344CB8AC3E}">
        <p14:creationId xmlns:p14="http://schemas.microsoft.com/office/powerpoint/2010/main" xmlns="" val="2024497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Study</a:t>
            </a:r>
            <a:endParaRPr lang="en-US" dirty="0"/>
          </a:p>
        </p:txBody>
      </p:sp>
      <p:sp>
        <p:nvSpPr>
          <p:cNvPr id="3" name="Content Placeholder 2"/>
          <p:cNvSpPr>
            <a:spLocks noGrp="1"/>
          </p:cNvSpPr>
          <p:nvPr>
            <p:ph idx="1"/>
          </p:nvPr>
        </p:nvSpPr>
        <p:spPr/>
        <p:txBody>
          <a:bodyPr/>
          <a:lstStyle/>
          <a:p>
            <a:r>
              <a:rPr lang="en-US" dirty="0" smtClean="0"/>
              <a:t>Experimental Setup</a:t>
            </a:r>
          </a:p>
          <a:p>
            <a:pPr lvl="1"/>
            <a:r>
              <a:rPr lang="en-US" dirty="0" smtClean="0"/>
              <a:t>2010 Survey of 1100 of most popular Apps.</a:t>
            </a:r>
          </a:p>
          <a:p>
            <a:pPr lvl="2"/>
            <a:r>
              <a:rPr lang="en-US" dirty="0" smtClean="0"/>
              <a:t>Revealed 1/3 (358) require permissions to access the internet and sensitive data.</a:t>
            </a:r>
          </a:p>
          <a:p>
            <a:pPr lvl="1"/>
            <a:r>
              <a:rPr lang="en-US" dirty="0" smtClean="0"/>
              <a:t>30 applications where studied with taint droid from this set.</a:t>
            </a:r>
          </a:p>
          <a:p>
            <a:pPr lvl="2"/>
            <a:r>
              <a:rPr lang="en-US" dirty="0" smtClean="0"/>
              <a:t>Installed and noted any user consents.</a:t>
            </a:r>
            <a:endParaRPr lang="en-US" dirty="0"/>
          </a:p>
        </p:txBody>
      </p:sp>
    </p:spTree>
    <p:extLst>
      <p:ext uri="{BB962C8B-B14F-4D97-AF65-F5344CB8AC3E}">
        <p14:creationId xmlns:p14="http://schemas.microsoft.com/office/powerpoint/2010/main" xmlns="" val="2182032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Study</a:t>
            </a:r>
            <a:endParaRPr lang="en-US" dirty="0"/>
          </a:p>
        </p:txBody>
      </p:sp>
      <p:sp>
        <p:nvSpPr>
          <p:cNvPr id="3" name="Content Placeholder 2"/>
          <p:cNvSpPr>
            <a:spLocks noGrp="1"/>
          </p:cNvSpPr>
          <p:nvPr>
            <p:ph idx="1"/>
          </p:nvPr>
        </p:nvSpPr>
        <p:spPr/>
        <p:txBody>
          <a:bodyPr/>
          <a:lstStyle/>
          <a:p>
            <a:r>
              <a:rPr lang="en-US" dirty="0" smtClean="0"/>
              <a:t>20 out of 30 of the applications suggest privilege abuse.</a:t>
            </a:r>
          </a:p>
          <a:p>
            <a:r>
              <a:rPr lang="en-US" dirty="0" smtClean="0"/>
              <a:t>Many with multiple violations.</a:t>
            </a:r>
            <a:endParaRPr lang="en-US" dirty="0"/>
          </a:p>
        </p:txBody>
      </p:sp>
      <p:pic>
        <p:nvPicPr>
          <p:cNvPr id="1026" name="Picture 2"/>
          <p:cNvPicPr>
            <a:picLocks noChangeAspect="1" noChangeArrowheads="1"/>
          </p:cNvPicPr>
          <p:nvPr/>
        </p:nvPicPr>
        <p:blipFill>
          <a:blip r:embed="rId2" cstate="print"/>
          <a:srcRect l="31595" t="30210" r="15351" b="36688"/>
          <a:stretch>
            <a:fillRect/>
          </a:stretch>
        </p:blipFill>
        <p:spPr bwMode="auto">
          <a:xfrm>
            <a:off x="838200" y="3352800"/>
            <a:ext cx="71628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Study</a:t>
            </a:r>
            <a:endParaRPr lang="en-US" dirty="0"/>
          </a:p>
        </p:txBody>
      </p:sp>
      <p:sp>
        <p:nvSpPr>
          <p:cNvPr id="3" name="Content Placeholder 2"/>
          <p:cNvSpPr>
            <a:spLocks noGrp="1"/>
          </p:cNvSpPr>
          <p:nvPr>
            <p:ph idx="1"/>
          </p:nvPr>
        </p:nvSpPr>
        <p:spPr/>
        <p:txBody>
          <a:bodyPr/>
          <a:lstStyle/>
          <a:p>
            <a:r>
              <a:rPr lang="en-US" dirty="0" smtClean="0"/>
              <a:t>Half of the studied applications share location information with advertisers.</a:t>
            </a:r>
          </a:p>
          <a:p>
            <a:r>
              <a:rPr lang="en-US" dirty="0" smtClean="0"/>
              <a:t>One third expose device ID.</a:t>
            </a:r>
          </a:p>
          <a:p>
            <a:pPr lvl="1"/>
            <a:r>
              <a:rPr lang="en-US" dirty="0" smtClean="0"/>
              <a:t>Sometimes with phone and SIM card serial numbers.</a:t>
            </a:r>
          </a:p>
          <a:p>
            <a:r>
              <a:rPr lang="en-US" dirty="0" smtClean="0"/>
              <a:t>Scary!!!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en.wikipedia.org/wiki/Java_Native_Interface</a:t>
            </a:r>
            <a:endParaRPr lang="en-US" dirty="0" smtClean="0"/>
          </a:p>
          <a:p>
            <a:r>
              <a:rPr lang="en-US" dirty="0">
                <a:hlinkClick r:id="rId3"/>
              </a:rPr>
              <a:t>http://</a:t>
            </a:r>
            <a:r>
              <a:rPr lang="en-US" dirty="0" smtClean="0">
                <a:hlinkClick r:id="rId3"/>
              </a:rPr>
              <a:t>developer.android.com/sdk/ndk/overview.html</a:t>
            </a:r>
            <a:endParaRPr lang="en-US" dirty="0" smtClean="0"/>
          </a:p>
          <a:p>
            <a:endParaRPr lang="en-US" dirty="0" smtClean="0"/>
          </a:p>
          <a:p>
            <a:endParaRPr lang="en-US" dirty="0"/>
          </a:p>
        </p:txBody>
      </p:sp>
    </p:spTree>
    <p:extLst>
      <p:ext uri="{BB962C8B-B14F-4D97-AF65-F5344CB8AC3E}">
        <p14:creationId xmlns:p14="http://schemas.microsoft.com/office/powerpoint/2010/main" xmlns="" val="3795302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a:t>
            </a:r>
            <a:endParaRPr lang="en-US" dirty="0"/>
          </a:p>
        </p:txBody>
      </p:sp>
      <p:sp>
        <p:nvSpPr>
          <p:cNvPr id="3" name="Content Placeholder 2"/>
          <p:cNvSpPr>
            <a:spLocks noGrp="1"/>
          </p:cNvSpPr>
          <p:nvPr>
            <p:ph idx="1"/>
          </p:nvPr>
        </p:nvSpPr>
        <p:spPr/>
        <p:txBody>
          <a:bodyPr/>
          <a:lstStyle/>
          <a:p>
            <a:r>
              <a:rPr lang="en-US" dirty="0" smtClean="0"/>
              <a:t>We have control over applications accessing our data, but no insight.</a:t>
            </a:r>
          </a:p>
          <a:p>
            <a:r>
              <a:rPr lang="en-US" dirty="0" err="1" smtClean="0"/>
              <a:t>Taintdroid</a:t>
            </a:r>
            <a:endParaRPr lang="en-US" dirty="0" smtClean="0"/>
          </a:p>
          <a:p>
            <a:pPr lvl="1"/>
            <a:r>
              <a:rPr lang="en-US" dirty="0" smtClean="0"/>
              <a:t>Tool that allows us to monitor our data real time on mobile devices with low overhead.</a:t>
            </a:r>
          </a:p>
          <a:p>
            <a:r>
              <a:rPr lang="en-US" dirty="0" smtClean="0"/>
              <a:t>Also found that 2/3rds of </a:t>
            </a:r>
            <a:r>
              <a:rPr lang="en-US" dirty="0"/>
              <a:t> </a:t>
            </a:r>
            <a:r>
              <a:rPr lang="en-US" dirty="0" smtClean="0"/>
              <a:t>the 30 randomly selected applications abuse their permissions.</a:t>
            </a:r>
            <a:endParaRPr lang="en-US" dirty="0"/>
          </a:p>
        </p:txBody>
      </p:sp>
    </p:spTree>
    <p:extLst>
      <p:ext uri="{BB962C8B-B14F-4D97-AF65-F5344CB8AC3E}">
        <p14:creationId xmlns:p14="http://schemas.microsoft.com/office/powerpoint/2010/main" xmlns="" val="1923271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	</a:t>
            </a:r>
            <a:endParaRPr lang="en-US" dirty="0"/>
          </a:p>
        </p:txBody>
      </p:sp>
      <p:sp>
        <p:nvSpPr>
          <p:cNvPr id="3" name="Content Placeholder 2"/>
          <p:cNvSpPr>
            <a:spLocks noGrp="1"/>
          </p:cNvSpPr>
          <p:nvPr>
            <p:ph idx="1"/>
          </p:nvPr>
        </p:nvSpPr>
        <p:spPr/>
        <p:txBody>
          <a:bodyPr/>
          <a:lstStyle/>
          <a:p>
            <a:r>
              <a:rPr lang="en-US" dirty="0" smtClean="0"/>
              <a:t>Needs a bigger sample size for statistics.</a:t>
            </a:r>
          </a:p>
          <a:p>
            <a:r>
              <a:rPr lang="en-US" dirty="0" smtClean="0"/>
              <a:t>Taint tags are added manually</a:t>
            </a:r>
            <a:r>
              <a:rPr lang="en-US" dirty="0" smtClean="0"/>
              <a:t>.</a:t>
            </a:r>
          </a:p>
          <a:p>
            <a:r>
              <a:rPr lang="en-US" dirty="0" smtClean="0"/>
              <a:t>Taint tags memory location is predictable. </a:t>
            </a:r>
            <a:endParaRPr lang="en-US" dirty="0" smtClean="0"/>
          </a:p>
        </p:txBody>
      </p:sp>
    </p:spTree>
    <p:extLst>
      <p:ext uri="{BB962C8B-B14F-4D97-AF65-F5344CB8AC3E}">
        <p14:creationId xmlns:p14="http://schemas.microsoft.com/office/powerpoint/2010/main" xmlns="" val="1825121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a:t>
            </a:r>
            <a:endParaRPr lang="en-US" dirty="0"/>
          </a:p>
        </p:txBody>
      </p:sp>
      <p:sp>
        <p:nvSpPr>
          <p:cNvPr id="3" name="Content Placeholder 2"/>
          <p:cNvSpPr>
            <a:spLocks noGrp="1"/>
          </p:cNvSpPr>
          <p:nvPr>
            <p:ph idx="1"/>
          </p:nvPr>
        </p:nvSpPr>
        <p:spPr/>
        <p:txBody>
          <a:bodyPr/>
          <a:lstStyle/>
          <a:p>
            <a:r>
              <a:rPr lang="en-US" dirty="0" smtClean="0"/>
              <a:t>Use the tool to test a larger sample size.</a:t>
            </a:r>
          </a:p>
          <a:p>
            <a:r>
              <a:rPr lang="en-US" dirty="0" smtClean="0"/>
              <a:t>Develop component to automate the tagging process</a:t>
            </a:r>
            <a:r>
              <a:rPr lang="en-US" dirty="0" smtClean="0"/>
              <a:t>.</a:t>
            </a:r>
          </a:p>
          <a:p>
            <a:r>
              <a:rPr lang="en-US" dirty="0" smtClean="0"/>
              <a:t>Randomized the taint tag memory location, or prevent it from being modified.</a:t>
            </a:r>
            <a:endParaRPr lang="en-US" dirty="0" smtClean="0"/>
          </a:p>
          <a:p>
            <a:endParaRPr lang="en-US" dirty="0"/>
          </a:p>
        </p:txBody>
      </p:sp>
    </p:spTree>
    <p:extLst>
      <p:ext uri="{BB962C8B-B14F-4D97-AF65-F5344CB8AC3E}">
        <p14:creationId xmlns:p14="http://schemas.microsoft.com/office/powerpoint/2010/main" xmlns="" val="4182898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Smartphones constantly download millions of applications.</a:t>
            </a:r>
          </a:p>
          <a:p>
            <a:r>
              <a:rPr lang="en-US" dirty="0" smtClean="0"/>
              <a:t>How can we trust these Apps?</a:t>
            </a:r>
          </a:p>
          <a:p>
            <a:r>
              <a:rPr lang="en-US" dirty="0" smtClean="0"/>
              <a:t>Solution:</a:t>
            </a:r>
          </a:p>
          <a:p>
            <a:pPr lvl="1"/>
            <a:r>
              <a:rPr lang="en-US" dirty="0" err="1" smtClean="0"/>
              <a:t>Taintdroid</a:t>
            </a:r>
            <a:endParaRPr lang="en-US" dirty="0" smtClean="0"/>
          </a:p>
          <a:p>
            <a:pPr lvl="2"/>
            <a:r>
              <a:rPr lang="en-US" dirty="0" smtClean="0"/>
              <a:t>Labels (taint) and tracks data real time.</a:t>
            </a:r>
          </a:p>
          <a:p>
            <a:pPr lvl="2"/>
            <a:r>
              <a:rPr lang="en-US" dirty="0" smtClean="0"/>
              <a:t>Identifies </a:t>
            </a:r>
          </a:p>
          <a:p>
            <a:pPr lvl="3"/>
            <a:r>
              <a:rPr lang="en-US" dirty="0" smtClean="0"/>
              <a:t>App responsible for access and transmission.</a:t>
            </a:r>
          </a:p>
          <a:p>
            <a:pPr lvl="3"/>
            <a:r>
              <a:rPr lang="en-US" dirty="0" smtClean="0"/>
              <a:t>Destination of data.</a:t>
            </a:r>
          </a:p>
          <a:p>
            <a:pPr lvl="3"/>
            <a:endParaRPr lang="en-US" dirty="0" smtClean="0"/>
          </a:p>
          <a:p>
            <a:pPr lvl="2"/>
            <a:endParaRPr lang="en-US" dirty="0" smtClean="0"/>
          </a:p>
          <a:p>
            <a:pPr marL="448056" lvl="1" indent="0">
              <a:buNone/>
            </a:pPr>
            <a:endParaRPr lang="en-US" dirty="0"/>
          </a:p>
        </p:txBody>
      </p:sp>
    </p:spTree>
    <p:extLst>
      <p:ext uri="{BB962C8B-B14F-4D97-AF65-F5344CB8AC3E}">
        <p14:creationId xmlns:p14="http://schemas.microsoft.com/office/powerpoint/2010/main" xmlns="" val="226240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lstStyle/>
          <a:p>
            <a:endParaRPr lang="en-US" dirty="0" smtClean="0"/>
          </a:p>
          <a:p>
            <a:r>
              <a:rPr lang="en-US" dirty="0" smtClean="0"/>
              <a:t>Google Nexus one version 2.1</a:t>
            </a:r>
          </a:p>
          <a:p>
            <a:pPr lvl="1"/>
            <a:r>
              <a:rPr lang="en-US" dirty="0" smtClean="0"/>
              <a:t>Relative small performance overhead.</a:t>
            </a:r>
          </a:p>
          <a:p>
            <a:pPr lvl="1"/>
            <a:r>
              <a:rPr lang="en-US" dirty="0" smtClean="0"/>
              <a:t>14% overhead on CPU-bound Bend Mark.</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lstStyle/>
          <a:p>
            <a:r>
              <a:rPr lang="en-US" dirty="0" smtClean="0"/>
              <a:t>Android Background Information.</a:t>
            </a:r>
          </a:p>
          <a:p>
            <a:r>
              <a:rPr lang="en-US" dirty="0" smtClean="0"/>
              <a:t>High Level Overview of </a:t>
            </a:r>
            <a:r>
              <a:rPr lang="en-US" dirty="0" err="1" smtClean="0"/>
              <a:t>Taintdroid</a:t>
            </a:r>
            <a:r>
              <a:rPr lang="en-US" dirty="0" smtClean="0"/>
              <a:t>.</a:t>
            </a:r>
          </a:p>
          <a:p>
            <a:r>
              <a:rPr lang="en-US" dirty="0" err="1" smtClean="0"/>
              <a:t>Taintdroid</a:t>
            </a:r>
            <a:r>
              <a:rPr lang="en-US" dirty="0" smtClean="0"/>
              <a:t> Design.</a:t>
            </a:r>
          </a:p>
          <a:p>
            <a:r>
              <a:rPr lang="en-US" dirty="0" smtClean="0"/>
              <a:t>Results from an Android Application Study.</a:t>
            </a:r>
          </a:p>
          <a:p>
            <a:endParaRPr lang="en-US" dirty="0"/>
          </a:p>
        </p:txBody>
      </p:sp>
    </p:spTree>
    <p:extLst>
      <p:ext uri="{BB962C8B-B14F-4D97-AF65-F5344CB8AC3E}">
        <p14:creationId xmlns:p14="http://schemas.microsoft.com/office/powerpoint/2010/main" xmlns="" val="2248874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Android Background Information</a:t>
            </a:r>
            <a:endParaRPr lang="en-US" dirty="0"/>
          </a:p>
        </p:txBody>
      </p:sp>
      <p:sp>
        <p:nvSpPr>
          <p:cNvPr id="3" name="Content Placeholder 2"/>
          <p:cNvSpPr>
            <a:spLocks noGrp="1"/>
          </p:cNvSpPr>
          <p:nvPr>
            <p:ph idx="1"/>
          </p:nvPr>
        </p:nvSpPr>
        <p:spPr/>
        <p:txBody>
          <a:bodyPr/>
          <a:lstStyle/>
          <a:p>
            <a:r>
              <a:rPr lang="en-US" dirty="0" smtClean="0"/>
              <a:t>Linux Based.</a:t>
            </a:r>
          </a:p>
          <a:p>
            <a:r>
              <a:rPr lang="en-US" dirty="0" smtClean="0"/>
              <a:t>Open Source.</a:t>
            </a:r>
          </a:p>
          <a:p>
            <a:r>
              <a:rPr lang="en-US" dirty="0" smtClean="0"/>
              <a:t>Mobile Phone Platform.</a:t>
            </a:r>
          </a:p>
          <a:p>
            <a:r>
              <a:rPr lang="en-US" dirty="0" smtClean="0"/>
              <a:t>Functionality Implemented  Applications.</a:t>
            </a:r>
          </a:p>
          <a:p>
            <a:r>
              <a:rPr lang="en-US" dirty="0" smtClean="0"/>
              <a:t>App run on top of middleware. </a:t>
            </a:r>
          </a:p>
          <a:p>
            <a:r>
              <a:rPr lang="en-US" dirty="0" smtClean="0"/>
              <a:t>Middleware written in Java and C/C++.</a:t>
            </a:r>
          </a:p>
          <a:p>
            <a:pPr marL="36576" indent="0">
              <a:buNone/>
            </a:pPr>
            <a:endParaRPr lang="en-US" dirty="0"/>
          </a:p>
        </p:txBody>
      </p:sp>
    </p:spTree>
    <p:extLst>
      <p:ext uri="{BB962C8B-B14F-4D97-AF65-F5344CB8AC3E}">
        <p14:creationId xmlns:p14="http://schemas.microsoft.com/office/powerpoint/2010/main" xmlns="" val="473758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Android Background Information</a:t>
            </a:r>
          </a:p>
        </p:txBody>
      </p:sp>
      <p:sp>
        <p:nvSpPr>
          <p:cNvPr id="3" name="Content Placeholder 2"/>
          <p:cNvSpPr>
            <a:spLocks noGrp="1"/>
          </p:cNvSpPr>
          <p:nvPr>
            <p:ph idx="1"/>
          </p:nvPr>
        </p:nvSpPr>
        <p:spPr/>
        <p:txBody>
          <a:bodyPr>
            <a:normAutofit lnSpcReduction="10000"/>
          </a:bodyPr>
          <a:lstStyle/>
          <a:p>
            <a:r>
              <a:rPr lang="en-US" dirty="0" smtClean="0"/>
              <a:t>Applications written in Java.</a:t>
            </a:r>
          </a:p>
          <a:p>
            <a:pPr lvl="1"/>
            <a:r>
              <a:rPr lang="en-US" dirty="0"/>
              <a:t>Java Native Interface (JNI)</a:t>
            </a:r>
          </a:p>
          <a:p>
            <a:pPr lvl="1"/>
            <a:r>
              <a:rPr lang="en-US" dirty="0" smtClean="0"/>
              <a:t>Compiled into </a:t>
            </a:r>
            <a:r>
              <a:rPr lang="en-US" sz="2800" dirty="0" err="1"/>
              <a:t>Dalvik</a:t>
            </a:r>
            <a:r>
              <a:rPr lang="en-US" sz="2800" dirty="0"/>
              <a:t> </a:t>
            </a:r>
            <a:r>
              <a:rPr lang="en-US" sz="2800" dirty="0" smtClean="0"/>
              <a:t>Executable(DEX</a:t>
            </a:r>
            <a:r>
              <a:rPr lang="en-US" sz="2800" dirty="0"/>
              <a:t>) byte-code </a:t>
            </a:r>
            <a:r>
              <a:rPr lang="en-US" sz="2800" dirty="0" smtClean="0"/>
              <a:t>format.</a:t>
            </a:r>
          </a:p>
          <a:p>
            <a:pPr lvl="1"/>
            <a:r>
              <a:rPr lang="en-US" sz="2800" dirty="0" smtClean="0"/>
              <a:t>Executes within </a:t>
            </a:r>
            <a:r>
              <a:rPr lang="en-US" sz="2800" dirty="0" err="1" smtClean="0"/>
              <a:t>Dalvik</a:t>
            </a:r>
            <a:r>
              <a:rPr lang="en-US" sz="2800" dirty="0" smtClean="0"/>
              <a:t> </a:t>
            </a:r>
            <a:r>
              <a:rPr lang="en-US" sz="2800" dirty="0"/>
              <a:t>VM interpreter </a:t>
            </a:r>
            <a:r>
              <a:rPr lang="en-US" sz="2800" dirty="0" smtClean="0"/>
              <a:t>instance.</a:t>
            </a:r>
          </a:p>
          <a:p>
            <a:pPr lvl="2"/>
            <a:r>
              <a:rPr lang="en-US" dirty="0" smtClean="0"/>
              <a:t>Register-based as opposed to stack-based.</a:t>
            </a:r>
          </a:p>
          <a:p>
            <a:pPr lvl="2"/>
            <a:r>
              <a:rPr lang="en-US" dirty="0" smtClean="0"/>
              <a:t>Runs isolated on the platform.</a:t>
            </a:r>
          </a:p>
          <a:p>
            <a:pPr lvl="3"/>
            <a:r>
              <a:rPr lang="en-US" dirty="0" smtClean="0"/>
              <a:t>Has unique UNIX user identities.</a:t>
            </a:r>
          </a:p>
          <a:p>
            <a:pPr lvl="1"/>
            <a:r>
              <a:rPr lang="en-US" dirty="0" smtClean="0"/>
              <a:t>Communicate via binder IPC mechanism.</a:t>
            </a:r>
          </a:p>
        </p:txBody>
      </p:sp>
    </p:spTree>
    <p:extLst>
      <p:ext uri="{BB962C8B-B14F-4D97-AF65-F5344CB8AC3E}">
        <p14:creationId xmlns:p14="http://schemas.microsoft.com/office/powerpoint/2010/main" xmlns="" val="3703782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Level Overview of </a:t>
            </a:r>
            <a:r>
              <a:rPr lang="en-US" dirty="0" err="1"/>
              <a:t>Taintdroid</a:t>
            </a:r>
            <a:endParaRPr lang="en-US" dirty="0"/>
          </a:p>
        </p:txBody>
      </p:sp>
      <p:sp>
        <p:nvSpPr>
          <p:cNvPr id="3" name="Content Placeholder 2"/>
          <p:cNvSpPr>
            <a:spLocks noGrp="1"/>
          </p:cNvSpPr>
          <p:nvPr>
            <p:ph idx="1"/>
          </p:nvPr>
        </p:nvSpPr>
        <p:spPr/>
        <p:txBody>
          <a:bodyPr>
            <a:normAutofit lnSpcReduction="10000"/>
          </a:bodyPr>
          <a:lstStyle/>
          <a:p>
            <a:r>
              <a:rPr lang="en-US" dirty="0" smtClean="0"/>
              <a:t>Takes advantage of well defined interfaces to place labels.</a:t>
            </a:r>
          </a:p>
          <a:p>
            <a:pPr lvl="1"/>
            <a:r>
              <a:rPr lang="en-US" dirty="0" smtClean="0"/>
              <a:t>Ex: All Information from GPS hardware is location sensitive data.</a:t>
            </a:r>
          </a:p>
          <a:p>
            <a:r>
              <a:rPr lang="en-US" dirty="0" smtClean="0"/>
              <a:t>Four Levels of taint tracking for common smart phone architecture.</a:t>
            </a:r>
          </a:p>
          <a:p>
            <a:pPr lvl="1"/>
            <a:r>
              <a:rPr lang="en-US" dirty="0" smtClean="0"/>
              <a:t>Message Level Tracking.</a:t>
            </a:r>
          </a:p>
          <a:p>
            <a:pPr lvl="1"/>
            <a:r>
              <a:rPr lang="en-US" dirty="0" smtClean="0"/>
              <a:t>Variable Level Tracking.</a:t>
            </a:r>
          </a:p>
          <a:p>
            <a:pPr lvl="1"/>
            <a:r>
              <a:rPr lang="en-US" dirty="0" smtClean="0"/>
              <a:t>Method Level Tracking.</a:t>
            </a:r>
          </a:p>
          <a:p>
            <a:pPr lvl="1"/>
            <a:r>
              <a:rPr lang="en-US" dirty="0" smtClean="0"/>
              <a:t>File Level Tracking.</a:t>
            </a:r>
          </a:p>
        </p:txBody>
      </p:sp>
    </p:spTree>
    <p:extLst>
      <p:ext uri="{BB962C8B-B14F-4D97-AF65-F5344CB8AC3E}">
        <p14:creationId xmlns:p14="http://schemas.microsoft.com/office/powerpoint/2010/main" xmlns="" val="3711961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Level Overview of </a:t>
            </a:r>
            <a:r>
              <a:rPr lang="en-US" dirty="0" err="1"/>
              <a:t>Taintdroid</a:t>
            </a:r>
            <a:endParaRPr lang="en-US" dirty="0"/>
          </a:p>
        </p:txBody>
      </p:sp>
      <p:sp>
        <p:nvSpPr>
          <p:cNvPr id="3" name="Content Placeholder 2"/>
          <p:cNvSpPr>
            <a:spLocks noGrp="1"/>
          </p:cNvSpPr>
          <p:nvPr>
            <p:ph idx="1"/>
          </p:nvPr>
        </p:nvSpPr>
        <p:spPr/>
        <p:txBody>
          <a:bodyPr/>
          <a:lstStyle/>
          <a:p>
            <a:r>
              <a:rPr lang="en-US" dirty="0" smtClean="0"/>
              <a:t>Firmware is trusted.</a:t>
            </a:r>
          </a:p>
          <a:p>
            <a:r>
              <a:rPr lang="en-US" dirty="0" smtClean="0"/>
              <a:t>Library loader modified to prevent third party Library usage.</a:t>
            </a: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1448" t="19018" r="41059" b="66081"/>
          <a:stretch/>
        </p:blipFill>
        <p:spPr bwMode="auto">
          <a:xfrm>
            <a:off x="990600" y="3429000"/>
            <a:ext cx="6400800"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2589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950</TotalTime>
  <Words>1135</Words>
  <Application>Microsoft Office PowerPoint</Application>
  <PresentationFormat>On-screen Show (4:3)</PresentationFormat>
  <Paragraphs>157</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Technic</vt:lpstr>
      <vt:lpstr>Taintdroid:  An Information-flow Tracking System For Realtime Privacy Monitoring On Smartphones</vt:lpstr>
      <vt:lpstr>Acknowledgement</vt:lpstr>
      <vt:lpstr>Introduction</vt:lpstr>
      <vt:lpstr>Performance</vt:lpstr>
      <vt:lpstr>Presentation Outline</vt:lpstr>
      <vt:lpstr>Android Background Information</vt:lpstr>
      <vt:lpstr>Android Background Information</vt:lpstr>
      <vt:lpstr>High Level Overview of Taintdroid</vt:lpstr>
      <vt:lpstr>High Level Overview of Taintdroid</vt:lpstr>
      <vt:lpstr>Taintdroid Design</vt:lpstr>
      <vt:lpstr>Taintdroid Design</vt:lpstr>
      <vt:lpstr>Taintdroid Design</vt:lpstr>
      <vt:lpstr>Taintdroid Design</vt:lpstr>
      <vt:lpstr>Taintdroid Design</vt:lpstr>
      <vt:lpstr>Taintdroid Design</vt:lpstr>
      <vt:lpstr>Taintdroid Design</vt:lpstr>
      <vt:lpstr>Application Study</vt:lpstr>
      <vt:lpstr>Application Study</vt:lpstr>
      <vt:lpstr>Application Study</vt:lpstr>
      <vt:lpstr>Contribution</vt:lpstr>
      <vt:lpstr>Weakness </vt:lpstr>
      <vt:lpstr>Improvement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TaintDroid</dc:title>
  <dc:creator>Public User</dc:creator>
  <cp:lastModifiedBy>Chris</cp:lastModifiedBy>
  <cp:revision>86</cp:revision>
  <dcterms:created xsi:type="dcterms:W3CDTF">2006-08-16T00:00:00Z</dcterms:created>
  <dcterms:modified xsi:type="dcterms:W3CDTF">2012-04-02T13:39:47Z</dcterms:modified>
</cp:coreProperties>
</file>