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7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56" autoAdjust="0"/>
    <p:restoredTop sz="94607" autoAdjust="0"/>
  </p:normalViewPr>
  <p:slideViewPr>
    <p:cSldViewPr>
      <p:cViewPr varScale="1">
        <p:scale>
          <a:sx n="65" d="100"/>
          <a:sy n="65" d="100"/>
        </p:scale>
        <p:origin x="-4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23275-EDF3-4425-AED2-A102912B8AB9}" type="datetimeFigureOut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FC16E5-1F64-4554-81FC-00B2323BDD0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RSS extension</a:t>
            </a:r>
            <a:r>
              <a:rPr lang="en-US" baseline="0" dirty="0" smtClean="0"/>
              <a:t> evaluated from &lt;description&gt; element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C16E5-1F64-4554-81FC-00B2323BDD0C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excluded as distributed only binary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C16E5-1F64-4554-81FC-00B2323BDD0C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C16E5-1F64-4554-81FC-00B2323BDD0C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62FA-CAB3-4F94-AA58-556A03DE4951}" type="datetimeFigureOut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E1CB-0EBD-4609-ABD7-29EA55C745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62FA-CAB3-4F94-AA58-556A03DE4951}" type="datetimeFigureOut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E1CB-0EBD-4609-ABD7-29EA55C745D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62FA-CAB3-4F94-AA58-556A03DE4951}" type="datetimeFigureOut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E1CB-0EBD-4609-ABD7-29EA55C745D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62FA-CAB3-4F94-AA58-556A03DE4951}" type="datetimeFigureOut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E1CB-0EBD-4609-ABD7-29EA55C745D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62FA-CAB3-4F94-AA58-556A03DE4951}" type="datetimeFigureOut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5CAE1CB-0EBD-4609-ABD7-29EA55C745D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62FA-CAB3-4F94-AA58-556A03DE4951}" type="datetimeFigureOut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E1CB-0EBD-4609-ABD7-29EA55C745D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62FA-CAB3-4F94-AA58-556A03DE4951}" type="datetimeFigureOut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E1CB-0EBD-4609-ABD7-29EA55C745D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62FA-CAB3-4F94-AA58-556A03DE4951}" type="datetimeFigureOut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E1CB-0EBD-4609-ABD7-29EA55C745D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62FA-CAB3-4F94-AA58-556A03DE4951}" type="datetimeFigureOut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E1CB-0EBD-4609-ABD7-29EA55C745D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62FA-CAB3-4F94-AA58-556A03DE4951}" type="datetimeFigureOut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E1CB-0EBD-4609-ABD7-29EA55C745D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B62FA-CAB3-4F94-AA58-556A03DE4951}" type="datetimeFigureOut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E1CB-0EBD-4609-ABD7-29EA55C745D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47B62FA-CAB3-4F94-AA58-556A03DE4951}" type="datetimeFigureOut">
              <a:rPr lang="en-US" smtClean="0"/>
              <a:pPr/>
              <a:t>4/18/2012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5CAE1CB-0EBD-4609-ABD7-29EA55C745D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Protecting Browsers from Extension Vulnerabilities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10000"/>
            <a:ext cx="4343400" cy="2209800"/>
          </a:xfrm>
        </p:spPr>
        <p:txBody>
          <a:bodyPr>
            <a:noAutofit/>
          </a:bodyPr>
          <a:lstStyle/>
          <a:p>
            <a:r>
              <a:rPr lang="en-US" sz="3000" b="1" dirty="0" smtClean="0"/>
              <a:t>Adam Barth</a:t>
            </a:r>
          </a:p>
          <a:p>
            <a:r>
              <a:rPr lang="en-US" sz="3000" b="1" dirty="0" smtClean="0"/>
              <a:t>Adrienne Porter Felt</a:t>
            </a:r>
          </a:p>
          <a:p>
            <a:r>
              <a:rPr lang="en-US" sz="3000" b="1" dirty="0" smtClean="0"/>
              <a:t>Prateek Saxena</a:t>
            </a:r>
          </a:p>
          <a:p>
            <a:r>
              <a:rPr lang="en-US" sz="3000" dirty="0" smtClean="0"/>
              <a:t>University of California, Berkeley</a:t>
            </a:r>
            <a:endParaRPr lang="en-US" sz="30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724400" y="3810000"/>
            <a:ext cx="3810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Aaron</a:t>
            </a:r>
            <a:r>
              <a:rPr kumimoji="0" lang="en-US" sz="30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Boodman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000" baseline="0" dirty="0" smtClean="0">
                <a:solidFill>
                  <a:schemeClr val="tx1">
                    <a:tint val="75000"/>
                  </a:schemeClr>
                </a:solidFill>
              </a:rPr>
              <a:t>Google,</a:t>
            </a:r>
            <a:r>
              <a:rPr lang="en-US" sz="3000" dirty="0" smtClean="0">
                <a:solidFill>
                  <a:schemeClr val="tx1">
                    <a:tint val="75000"/>
                  </a:schemeClr>
                </a:solidFill>
              </a:rPr>
              <a:t> Inc.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000" dirty="0" smtClean="0">
                <a:solidFill>
                  <a:schemeClr val="tx1">
                    <a:tint val="75000"/>
                  </a:schemeClr>
                </a:solidFill>
              </a:rPr>
              <a:t>Presented by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Charles Tymms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Firefox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with full browser privileges</a:t>
            </a:r>
          </a:p>
          <a:p>
            <a:r>
              <a:rPr lang="en-US" dirty="0" smtClean="0"/>
              <a:t>Full access to browser internals &amp; OS</a:t>
            </a:r>
          </a:p>
          <a:p>
            <a:pPr lvl="1"/>
            <a:r>
              <a:rPr lang="en-US" dirty="0" smtClean="0"/>
              <a:t>Modify website behavior</a:t>
            </a:r>
          </a:p>
          <a:p>
            <a:pPr lvl="1"/>
            <a:r>
              <a:rPr lang="en-US" dirty="0" smtClean="0"/>
              <a:t>Run arbitrary code</a:t>
            </a:r>
          </a:p>
          <a:p>
            <a:pPr lvl="1"/>
            <a:r>
              <a:rPr lang="en-US" dirty="0" smtClean="0"/>
              <a:t>Access file system</a:t>
            </a:r>
          </a:p>
          <a:p>
            <a:r>
              <a:rPr lang="en-US" dirty="0" smtClean="0"/>
              <a:t>Combines high privilege with interaction with untrusted content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Attack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Cross-Site Scripting</a:t>
            </a:r>
          </a:p>
          <a:p>
            <a:pPr lvl="1"/>
            <a:r>
              <a:rPr lang="en-US" dirty="0" smtClean="0"/>
              <a:t>Potential injection of script into extension</a:t>
            </a:r>
          </a:p>
          <a:p>
            <a:pPr lvl="1"/>
            <a:r>
              <a:rPr lang="en-US" dirty="0" smtClean="0"/>
              <a:t>Ex: eval, document.write</a:t>
            </a:r>
            <a:endParaRPr lang="en-US" dirty="0"/>
          </a:p>
          <a:p>
            <a:r>
              <a:rPr lang="en-US" dirty="0" smtClean="0"/>
              <a:t>Replacing Native API</a:t>
            </a:r>
          </a:p>
          <a:p>
            <a:pPr lvl="1"/>
            <a:r>
              <a:rPr lang="en-US" dirty="0" smtClean="0"/>
              <a:t>Attacker replaces DOM API methods</a:t>
            </a:r>
          </a:p>
          <a:p>
            <a:pPr lvl="1"/>
            <a:r>
              <a:rPr lang="en-US" dirty="0" smtClean="0"/>
              <a:t>Buggy XPCNativeWrapper protection</a:t>
            </a:r>
            <a:endParaRPr lang="en-US" dirty="0"/>
          </a:p>
          <a:p>
            <a:r>
              <a:rPr lang="en-US" dirty="0" smtClean="0"/>
              <a:t>JavaScript Capability Leak</a:t>
            </a:r>
          </a:p>
          <a:p>
            <a:pPr lvl="1"/>
            <a:r>
              <a:rPr lang="en-US" dirty="0" smtClean="0"/>
              <a:t>Leaked Java objects allows greater access to powerful API</a:t>
            </a:r>
          </a:p>
          <a:p>
            <a:pPr lvl="1"/>
            <a:r>
              <a:rPr lang="en-US" dirty="0" smtClean="0"/>
              <a:t>Ex: Greasemonkey</a:t>
            </a:r>
            <a:r>
              <a:rPr lang="en-US" dirty="0"/>
              <a:t> </a:t>
            </a:r>
            <a:r>
              <a:rPr lang="en-US" dirty="0" smtClean="0"/>
              <a:t>exposed XMLHttpRequest</a:t>
            </a:r>
            <a:endParaRPr lang="en-US" dirty="0"/>
          </a:p>
          <a:p>
            <a:r>
              <a:rPr lang="en-US" dirty="0" smtClean="0"/>
              <a:t>Mixed Content</a:t>
            </a:r>
          </a:p>
          <a:p>
            <a:pPr lvl="1"/>
            <a:r>
              <a:rPr lang="en-US" dirty="0" smtClean="0"/>
              <a:t>Replace HTTP script to hijack extension privileges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25 extensions reviewed manually</a:t>
            </a:r>
          </a:p>
          <a:p>
            <a:r>
              <a:rPr lang="en-US" dirty="0" smtClean="0"/>
              <a:t>Two extensions chosen from each of 13 categories in “recommended” section of Firefox</a:t>
            </a:r>
          </a:p>
          <a:p>
            <a:pPr lvl="1"/>
            <a:r>
              <a:rPr lang="en-US" dirty="0" smtClean="0"/>
              <a:t>Also highly ranked in “popular” directory</a:t>
            </a:r>
          </a:p>
          <a:p>
            <a:r>
              <a:rPr lang="en-US" dirty="0" smtClean="0"/>
              <a:t>Compare extension privilege requirements with actual extension privileges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 Ratings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Critical</a:t>
            </a:r>
          </a:p>
          <a:p>
            <a:pPr lvl="1"/>
            <a:r>
              <a:rPr lang="en-US" dirty="0" smtClean="0"/>
              <a:t>Arbitrary file access (can run arbitrary code)</a:t>
            </a:r>
          </a:p>
          <a:p>
            <a:r>
              <a:rPr lang="en-US" dirty="0" smtClean="0"/>
              <a:t>High</a:t>
            </a:r>
          </a:p>
          <a:p>
            <a:pPr lvl="1"/>
            <a:r>
              <a:rPr lang="en-US" dirty="0" smtClean="0"/>
              <a:t>Access to site-specific information (cookies/password) or all DOMs</a:t>
            </a:r>
          </a:p>
          <a:p>
            <a:r>
              <a:rPr lang="en-US" dirty="0" smtClean="0"/>
              <a:t>Medium</a:t>
            </a:r>
          </a:p>
          <a:p>
            <a:pPr lvl="1"/>
            <a:r>
              <a:rPr lang="en-US" dirty="0" smtClean="0"/>
              <a:t>Access to private user data (history) or specific DOMs</a:t>
            </a:r>
          </a:p>
          <a:p>
            <a:r>
              <a:rPr lang="en-US" dirty="0" smtClean="0"/>
              <a:t>Low</a:t>
            </a:r>
          </a:p>
          <a:p>
            <a:pPr lvl="1"/>
            <a:r>
              <a:rPr lang="en-US" dirty="0" smtClean="0"/>
              <a:t>Minor annoyances</a:t>
            </a:r>
          </a:p>
          <a:p>
            <a:r>
              <a:rPr lang="en-US" dirty="0" smtClean="0"/>
              <a:t>None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4" name="Content Placeholder 3" descr="Fig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1676400"/>
            <a:ext cx="9144000" cy="4069320"/>
          </a:xfrm>
        </p:spPr>
      </p:pic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4" name="Content Placeholder 3" descr="Fig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33450" y="1916112"/>
            <a:ext cx="7277100" cy="4076700"/>
          </a:xfrm>
        </p:spPr>
      </p:pic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3 extensions require critical privileges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ll download managers requiring process creation</a:t>
            </a:r>
          </a:p>
          <a:p>
            <a:r>
              <a:rPr lang="en-US" dirty="0" smtClean="0"/>
              <a:t>19 use critical interface</a:t>
            </a:r>
          </a:p>
          <a:p>
            <a:r>
              <a:rPr lang="en-US" dirty="0" smtClean="0"/>
              <a:t>No extensions required arbitrary file access</a:t>
            </a:r>
          </a:p>
          <a:p>
            <a:r>
              <a:rPr lang="en-US" dirty="0" smtClean="0"/>
              <a:t>Total of 19 extensions have broader privileges than required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Firefox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extensions run with full privileges</a:t>
            </a:r>
          </a:p>
          <a:p>
            <a:r>
              <a:rPr lang="en-US" dirty="0" smtClean="0"/>
              <a:t>Firefox extension API bundles most privileges into single interface</a:t>
            </a:r>
          </a:p>
          <a:p>
            <a:pPr lvl="1"/>
            <a:r>
              <a:rPr lang="en-US" dirty="0" smtClean="0"/>
              <a:t>Extension-local preferences saved via service that can change browser-wide and other extensions’ preferences</a:t>
            </a:r>
          </a:p>
          <a:p>
            <a:r>
              <a:rPr lang="en-US" dirty="0" smtClean="0"/>
              <a:t>File system interface could be (but is not) limited</a:t>
            </a:r>
          </a:p>
          <a:p>
            <a:pPr lvl="1"/>
            <a:r>
              <a:rPr lang="en-US" dirty="0" smtClean="0"/>
              <a:t>Via file open dialog</a:t>
            </a:r>
          </a:p>
          <a:p>
            <a:pPr lvl="1"/>
            <a:r>
              <a:rPr lang="en-US" dirty="0" smtClean="0"/>
              <a:t>Extension-specific directory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Firefox Security Lattice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Extensions and browser components use the same XPCOM interfaces, usually implemented by browser</a:t>
            </a:r>
          </a:p>
          <a:p>
            <a:r>
              <a:rPr lang="en-US" dirty="0" smtClean="0"/>
              <a:t>Extensions replace these implementations</a:t>
            </a:r>
          </a:p>
          <a:p>
            <a:pPr lvl="1"/>
            <a:r>
              <a:rPr lang="en-US" dirty="0" smtClean="0"/>
              <a:t>SafeCache replaces HTTP cache</a:t>
            </a:r>
          </a:p>
          <a:p>
            <a:r>
              <a:rPr lang="en-US" dirty="0" smtClean="0"/>
              <a:t>613 interfaces labeled to compute when a reference to one interface may lead to a reference to another interface via deductive inference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Deductive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Computes which interfaces an extension can obtain from one interface</a:t>
            </a:r>
          </a:p>
          <a:p>
            <a:r>
              <a:rPr lang="en-US" dirty="0" smtClean="0"/>
              <a:t>Conservative estimate</a:t>
            </a:r>
          </a:p>
          <a:p>
            <a:pPr lvl="1"/>
            <a:r>
              <a:rPr lang="en-US" dirty="0" smtClean="0"/>
              <a:t>Does not consider actual interface implementation</a:t>
            </a:r>
          </a:p>
          <a:p>
            <a:pPr lvl="1"/>
            <a:r>
              <a:rPr lang="en-US" dirty="0" smtClean="0"/>
              <a:t>Based on input parameters</a:t>
            </a:r>
          </a:p>
          <a:p>
            <a:pPr lvl="1"/>
            <a:r>
              <a:rPr lang="en-US" dirty="0" smtClean="0"/>
              <a:t>Example: type </a:t>
            </a:r>
            <a:r>
              <a:rPr lang="en-US" i="1" dirty="0" smtClean="0"/>
              <a:t>foo</a:t>
            </a:r>
            <a:r>
              <a:rPr lang="en-US" dirty="0" smtClean="0"/>
              <a:t>’s method accepts type </a:t>
            </a:r>
            <a:r>
              <a:rPr lang="en-US" i="1" dirty="0" smtClean="0"/>
              <a:t>bar</a:t>
            </a:r>
            <a:r>
              <a:rPr lang="en-US" dirty="0" smtClean="0"/>
              <a:t> as parameter, while </a:t>
            </a:r>
            <a:r>
              <a:rPr lang="en-US" i="1" dirty="0" smtClean="0"/>
              <a:t>bar</a:t>
            </a:r>
            <a:r>
              <a:rPr lang="en-US" dirty="0" smtClean="0"/>
              <a:t> has method that returns a file type</a:t>
            </a:r>
            <a:endParaRPr lang="en-US" i="1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in three Firefox users run extensions</a:t>
            </a:r>
          </a:p>
          <a:p>
            <a:r>
              <a:rPr lang="en-US" dirty="0" smtClean="0"/>
              <a:t>Security not focus on extension development</a:t>
            </a:r>
          </a:p>
          <a:p>
            <a:r>
              <a:rPr lang="en-US" dirty="0" smtClean="0"/>
              <a:t>Buggy code can be exploited</a:t>
            </a:r>
          </a:p>
          <a:p>
            <a:r>
              <a:rPr lang="en-US" dirty="0" smtClean="0"/>
              <a:t>Most extensions studied need less than full privileges and use unnecessarily powerful API</a:t>
            </a:r>
          </a:p>
          <a:p>
            <a:r>
              <a:rPr lang="en-US" dirty="0" smtClean="0"/>
              <a:t>New system proposed using least privilege, separation, and isolation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Fig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76400" y="914400"/>
            <a:ext cx="5715000" cy="5237675"/>
          </a:xfrm>
        </p:spPr>
      </p:pic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Chrome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Extension privileges requested through a </a:t>
            </a:r>
            <a:r>
              <a:rPr lang="en-US" i="1" dirty="0" smtClean="0"/>
              <a:t>manifest</a:t>
            </a:r>
            <a:endParaRPr lang="en-US" dirty="0" smtClean="0"/>
          </a:p>
          <a:p>
            <a:r>
              <a:rPr lang="en-US" dirty="0" smtClean="0"/>
              <a:t>Example: Gmail Checker extension</a:t>
            </a:r>
          </a:p>
          <a:p>
            <a:pPr lvl="1"/>
            <a:r>
              <a:rPr lang="en-US" dirty="0" smtClean="0"/>
              <a:t>Requires access to google.com subdomains and tab API</a:t>
            </a:r>
          </a:p>
          <a:p>
            <a:pPr lvl="1"/>
            <a:r>
              <a:rPr lang="en-US" dirty="0" smtClean="0"/>
              <a:t>Website access limited to designated websites</a:t>
            </a:r>
          </a:p>
          <a:p>
            <a:pPr lvl="1"/>
            <a:r>
              <a:rPr lang="en-US" dirty="0" smtClean="0"/>
              <a:t>API access limited to groups described in manifest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manifes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1066800"/>
            <a:ext cx="8133248" cy="4800600"/>
          </a:xfrm>
        </p:spPr>
      </p:pic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Incentives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Developers likely to request maximum privileges</a:t>
            </a:r>
          </a:p>
          <a:p>
            <a:r>
              <a:rPr lang="en-US" dirty="0" smtClean="0"/>
              <a:t>Extensions able to execute arbitrary code not permitted unless dev signs contract with Google</a:t>
            </a:r>
          </a:p>
          <a:p>
            <a:r>
              <a:rPr lang="en-US" dirty="0" smtClean="0"/>
              <a:t>Prioritized reviews of extensions with lower privileges</a:t>
            </a:r>
          </a:p>
          <a:p>
            <a:r>
              <a:rPr lang="en-US" dirty="0" smtClean="0"/>
              <a:t>No protection for users who are tricked into installing malicious extensions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Fig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828800"/>
            <a:ext cx="9144000" cy="3825679"/>
          </a:xfrm>
        </p:spPr>
      </p:pic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Privilege Separation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Separated into </a:t>
            </a:r>
            <a:r>
              <a:rPr lang="en-US" i="1" dirty="0" smtClean="0"/>
              <a:t>content script</a:t>
            </a:r>
            <a:r>
              <a:rPr lang="en-US" dirty="0" smtClean="0"/>
              <a:t>, </a:t>
            </a:r>
            <a:r>
              <a:rPr lang="en-US" i="1" dirty="0" smtClean="0"/>
              <a:t>extension core</a:t>
            </a:r>
            <a:r>
              <a:rPr lang="en-US" dirty="0" smtClean="0"/>
              <a:t>, and </a:t>
            </a:r>
            <a:r>
              <a:rPr lang="en-US" i="1" dirty="0" smtClean="0"/>
              <a:t>native binary</a:t>
            </a:r>
            <a:endParaRPr lang="en-US" dirty="0" smtClean="0"/>
          </a:p>
          <a:p>
            <a:r>
              <a:rPr lang="en-US" dirty="0" smtClean="0"/>
              <a:t>Content scripts interact with untrusted content</a:t>
            </a:r>
          </a:p>
          <a:p>
            <a:pPr lvl="1"/>
            <a:r>
              <a:rPr lang="en-US" dirty="0" smtClean="0"/>
              <a:t>Only has access to a single DOM API &amp; messaging to core</a:t>
            </a:r>
          </a:p>
          <a:p>
            <a:r>
              <a:rPr lang="en-US" dirty="0" smtClean="0"/>
              <a:t>Core, written in HTML &amp; JavaScript, controls user interface</a:t>
            </a:r>
          </a:p>
          <a:p>
            <a:pPr lvl="1"/>
            <a:r>
              <a:rPr lang="en-US" dirty="0" smtClean="0"/>
              <a:t>Contains majority of privileges, but can only interact with web content through content script or XMLHttpRequest; both require explicit action</a:t>
            </a:r>
          </a:p>
          <a:p>
            <a:r>
              <a:rPr lang="en-US" dirty="0" smtClean="0"/>
              <a:t>Binary can run code or access files</a:t>
            </a:r>
          </a:p>
          <a:p>
            <a:pPr lvl="1"/>
            <a:r>
              <a:rPr lang="en-US" dirty="0" smtClean="0"/>
              <a:t>Can only interact with core (not content script)</a:t>
            </a:r>
          </a:p>
          <a:p>
            <a:pPr lvl="1"/>
            <a:r>
              <a:rPr lang="en-US" dirty="0" smtClean="0"/>
              <a:t>Limited to interfaces defined when compiled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Isolation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mechanisms used to isolate extension components</a:t>
            </a:r>
          </a:p>
          <a:p>
            <a:r>
              <a:rPr lang="en-US" dirty="0" smtClean="0"/>
              <a:t>Core run in unique origin designated by public key</a:t>
            </a:r>
          </a:p>
          <a:p>
            <a:r>
              <a:rPr lang="en-US" dirty="0" smtClean="0"/>
              <a:t>Core and binaries run in separate processes</a:t>
            </a:r>
          </a:p>
          <a:p>
            <a:r>
              <a:rPr lang="en-US" dirty="0" smtClean="0"/>
              <a:t>Content scripts run in separate JavaScript heap from untrusted content</a:t>
            </a: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Script authority derived from </a:t>
            </a:r>
            <a:r>
              <a:rPr lang="en-US" i="1" dirty="0" smtClean="0"/>
              <a:t>origin</a:t>
            </a:r>
          </a:p>
          <a:p>
            <a:pPr lvl="1"/>
            <a:r>
              <a:rPr lang="en-US" dirty="0" smtClean="0"/>
              <a:t>Scheme, host, URL</a:t>
            </a:r>
          </a:p>
          <a:p>
            <a:r>
              <a:rPr lang="en-US" dirty="0" smtClean="0"/>
              <a:t>Extensions are loaded from user’s file system</a:t>
            </a:r>
          </a:p>
          <a:p>
            <a:pPr lvl="1"/>
            <a:r>
              <a:rPr lang="en-US" dirty="0" smtClean="0"/>
              <a:t>Origin assigned by public key in extension’s URL</a:t>
            </a:r>
          </a:p>
          <a:p>
            <a:r>
              <a:rPr lang="en-US" dirty="0" smtClean="0"/>
              <a:t>Browser verifies extension is “self-signed” by the public key</a:t>
            </a:r>
          </a:p>
          <a:p>
            <a:r>
              <a:rPr lang="en-US" dirty="0" smtClean="0"/>
              <a:t>Makes updating easy provided privileges remain the same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Isolation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component run in different process</a:t>
            </a:r>
          </a:p>
          <a:p>
            <a:pPr lvl="1"/>
            <a:r>
              <a:rPr lang="en-US" dirty="0" smtClean="0"/>
              <a:t>Core &amp; binaries receive dedicated processes</a:t>
            </a:r>
          </a:p>
          <a:p>
            <a:r>
              <a:rPr lang="en-US" dirty="0" smtClean="0"/>
              <a:t>Defends against low-level exploits</a:t>
            </a:r>
          </a:p>
          <a:p>
            <a:r>
              <a:rPr lang="en-US" dirty="0" smtClean="0"/>
              <a:t>Protects extension core from browser implementation errors</a:t>
            </a:r>
          </a:p>
          <a:p>
            <a:pPr lvl="1"/>
            <a:r>
              <a:rPr lang="en-US" dirty="0" smtClean="0"/>
              <a:t>JavaScript leaks cannot leak from one process to another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Isolated Worlds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 protection by running content scripts in</a:t>
            </a:r>
            <a:r>
              <a:rPr lang="en-US" i="1" dirty="0" smtClean="0"/>
              <a:t> </a:t>
            </a:r>
            <a:r>
              <a:rPr lang="en-US" dirty="0" smtClean="0"/>
              <a:t>an </a:t>
            </a:r>
            <a:r>
              <a:rPr lang="en-US" i="1" dirty="0" smtClean="0"/>
              <a:t>isolated world</a:t>
            </a:r>
            <a:endParaRPr lang="en-US" dirty="0" smtClean="0"/>
          </a:p>
          <a:p>
            <a:r>
              <a:rPr lang="en-US" dirty="0" smtClean="0"/>
              <a:t>Each content script accesses the DOM through its own JavaScript objects rather than those used by web page</a:t>
            </a:r>
          </a:p>
          <a:p>
            <a:r>
              <a:rPr lang="en-US" dirty="0" smtClean="0"/>
              <a:t>Scripts and pages never exchange pointers</a:t>
            </a:r>
          </a:p>
          <a:p>
            <a:pPr lvl="1"/>
            <a:r>
              <a:rPr lang="en-US" dirty="0" smtClean="0"/>
              <a:t>More difficult for malicious page to confuse content script</a:t>
            </a:r>
          </a:p>
          <a:p>
            <a:r>
              <a:rPr lang="en-US" dirty="0" smtClean="0"/>
              <a:t>Implemented using series of hash tables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Extensions modify core browser experience</a:t>
            </a:r>
          </a:p>
          <a:p>
            <a:pPr lvl="1"/>
            <a:r>
              <a:rPr lang="en-US" dirty="0" smtClean="0"/>
              <a:t>Skype browser</a:t>
            </a:r>
          </a:p>
          <a:p>
            <a:r>
              <a:rPr lang="en-US" dirty="0" smtClean="0"/>
              <a:t>Little attention paid to extension architecture</a:t>
            </a:r>
          </a:p>
          <a:p>
            <a:r>
              <a:rPr lang="en-US" dirty="0" smtClean="0"/>
              <a:t>Firefox extensions run with full privileges</a:t>
            </a:r>
          </a:p>
          <a:p>
            <a:pPr lvl="1"/>
            <a:r>
              <a:rPr lang="en-US" dirty="0" smtClean="0"/>
              <a:t>Malware example: Liverani &amp; Freeman</a:t>
            </a:r>
          </a:p>
          <a:p>
            <a:pPr lvl="1"/>
            <a:r>
              <a:rPr lang="en-US" dirty="0" smtClean="0"/>
              <a:t>Image </a:t>
            </a:r>
            <a:r>
              <a:rPr lang="en-US" dirty="0" smtClean="0">
                <a:sym typeface="Wingdings" pitchFamily="2" charset="2"/>
              </a:rPr>
              <a:t> control user mouse &amp; keyboard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Fig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38400" y="0"/>
            <a:ext cx="4038600" cy="6873282"/>
          </a:xfrm>
        </p:spPr>
      </p:pic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Separating extension components creates overhead</a:t>
            </a:r>
          </a:p>
          <a:p>
            <a:r>
              <a:rPr lang="en-US" dirty="0" smtClean="0"/>
              <a:t>Run-time overhead evaluated on Google Chrome 4.0.249.22 run on Mac OS X</a:t>
            </a:r>
          </a:p>
          <a:p>
            <a:r>
              <a:rPr lang="en-US" dirty="0" smtClean="0"/>
              <a:t>Content script to extension core adds average round-trip latency of .8ms</a:t>
            </a:r>
          </a:p>
          <a:p>
            <a:pPr lvl="1"/>
            <a:r>
              <a:rPr lang="en-US" dirty="0" smtClean="0"/>
              <a:t>Only incurred if extension requires communication between components</a:t>
            </a:r>
          </a:p>
          <a:p>
            <a:r>
              <a:rPr lang="en-US" dirty="0" smtClean="0"/>
              <a:t>Isolated worlds overhead adds 33.3% to DOM access time</a:t>
            </a:r>
          </a:p>
          <a:p>
            <a:pPr lvl="1"/>
            <a:r>
              <a:rPr lang="en-US" dirty="0" smtClean="0"/>
              <a:t>No change to layout or render time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Firefox Jetpack</a:t>
            </a:r>
          </a:p>
          <a:p>
            <a:pPr lvl="1"/>
            <a:r>
              <a:rPr lang="en-US" dirty="0" smtClean="0"/>
              <a:t>Similar to proposed system’s interfaces, however provides full privileges and extension API</a:t>
            </a:r>
          </a:p>
          <a:p>
            <a:r>
              <a:rPr lang="en-US" dirty="0" smtClean="0"/>
              <a:t>Internet Explorer Browser Helper Object (BHO)</a:t>
            </a:r>
          </a:p>
          <a:p>
            <a:pPr lvl="1"/>
            <a:r>
              <a:rPr lang="en-US" dirty="0" smtClean="0"/>
              <a:t>BHO modules have direct access to win32 API, and have full access to web pages and file system read access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Weaknesses/Improvements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number of extensions studied</a:t>
            </a:r>
          </a:p>
          <a:p>
            <a:r>
              <a:rPr lang="en-US" dirty="0" smtClean="0"/>
              <a:t>Study extensions on Internet Explorer and Safari</a:t>
            </a:r>
          </a:p>
          <a:p>
            <a:r>
              <a:rPr lang="en-US" dirty="0" smtClean="0"/>
              <a:t>Examine browser-based protection for malicious extensions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Browser extensions are not designed with security in mind</a:t>
            </a:r>
          </a:p>
          <a:p>
            <a:r>
              <a:rPr lang="en-US" dirty="0" smtClean="0"/>
              <a:t>Firefox extensions run with full privileges</a:t>
            </a:r>
          </a:p>
          <a:p>
            <a:r>
              <a:rPr lang="en-US" dirty="0" smtClean="0"/>
              <a:t>25 “recommended” extensions studied</a:t>
            </a:r>
          </a:p>
          <a:p>
            <a:pPr lvl="1"/>
            <a:r>
              <a:rPr lang="en-US" dirty="0" smtClean="0"/>
              <a:t>Most do not require full privileges</a:t>
            </a:r>
          </a:p>
          <a:p>
            <a:r>
              <a:rPr lang="en-US" dirty="0" smtClean="0"/>
              <a:t>Reducing privileges is difficult due to Firefox API</a:t>
            </a:r>
          </a:p>
          <a:p>
            <a:r>
              <a:rPr lang="en-US" dirty="0" smtClean="0"/>
              <a:t>Proposed extension platform separating extension into three components</a:t>
            </a:r>
          </a:p>
          <a:p>
            <a:pPr lvl="1"/>
            <a:r>
              <a:rPr lang="en-US" dirty="0" smtClean="0"/>
              <a:t>Content script, extension core, native binary</a:t>
            </a:r>
          </a:p>
          <a:p>
            <a:pPr lvl="1"/>
            <a:r>
              <a:rPr lang="en-US" dirty="0" smtClean="0"/>
              <a:t>Interact via specific interfaces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Nick Baum, Erik Kay, Collin Jackson, Matt Perry, Dawn Song, David Wagner, Google Chrome Team</a:t>
            </a:r>
          </a:p>
          <a:p>
            <a:r>
              <a:rPr lang="en-US" dirty="0" smtClean="0"/>
              <a:t>Work partially supported by the Air Force Office of Scientific Research under MURI Grant No. 22178970-4170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Surveyed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Adblock Plus 1.0.2, Answers 2.2.48, Autopager 0.5.0.1, Auto Shutdown (InBasic 2.1.1B, Babel Fish 1.84, Cool-Previews 2.7.4, Delicious Bookmarks 4.3, docked JS-Console 0.1.1, DownloadHelper 4.3, Download Statusbar 2.1.018, File and Folder Shortcuts 1.3, Firefox Showcase 0.3.2009040901, Fission 1.3, Glue 4.2.18, GoogleEnhancer 1.70,  Image Tweak 0.18.1, Lazarus: Form Recovery 1.0.5, Mouseless Browsing 0.5.2.1, Multiple Tab Handler 0.9.5, Quick Locale Switcher 1.6.9, Shareaholic 1.7, Status-bar Scientific Calculator 4.5, TwitterFox 1.7.7.1, Weatherbug 2.0.0.4, and Zemanta 0.5.4</a:t>
            </a:r>
          </a:p>
        </p:txBody>
      </p:sp>
    </p:spTree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Privilege Gap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22 of 25 extensions studied don’t require full system access</a:t>
            </a:r>
          </a:p>
          <a:p>
            <a:pPr lvl="1"/>
            <a:r>
              <a:rPr lang="en-US" dirty="0" smtClean="0"/>
              <a:t>Many extensions to store settings have full read/write access</a:t>
            </a:r>
          </a:p>
          <a:p>
            <a:r>
              <a:rPr lang="en-US" dirty="0" smtClean="0"/>
              <a:t>Firefox platform does not provide fine-grained privileges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system to protect from </a:t>
            </a:r>
            <a:r>
              <a:rPr lang="en-US" i="1" dirty="0" smtClean="0"/>
              <a:t>benign-but-buggy</a:t>
            </a:r>
            <a:r>
              <a:rPr lang="en-US" dirty="0" smtClean="0"/>
              <a:t> extensions</a:t>
            </a:r>
          </a:p>
          <a:p>
            <a:r>
              <a:rPr lang="en-US" dirty="0" smtClean="0"/>
              <a:t>Extensions limited to privileges chosen at installation</a:t>
            </a:r>
          </a:p>
          <a:p>
            <a:r>
              <a:rPr lang="en-US" dirty="0" smtClean="0"/>
              <a:t>Unable to increase privileges if compromised</a:t>
            </a:r>
          </a:p>
          <a:p>
            <a:r>
              <a:rPr lang="en-US" dirty="0" smtClean="0"/>
              <a:t>Unable to execute arbitrary code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Extension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Content Script</a:t>
            </a:r>
          </a:p>
          <a:p>
            <a:pPr lvl="1"/>
            <a:r>
              <a:rPr lang="en-US" dirty="0" smtClean="0"/>
              <a:t>Direct access to Document Object Model (DOM) of single web page</a:t>
            </a:r>
          </a:p>
          <a:p>
            <a:pPr lvl="1"/>
            <a:r>
              <a:rPr lang="en-US" dirty="0" smtClean="0"/>
              <a:t>No privileges other than contact with Core</a:t>
            </a:r>
          </a:p>
          <a:p>
            <a:r>
              <a:rPr lang="en-US" dirty="0" smtClean="0"/>
              <a:t>Extension Core</a:t>
            </a:r>
          </a:p>
          <a:p>
            <a:pPr lvl="1"/>
            <a:r>
              <a:rPr lang="en-US" dirty="0" smtClean="0"/>
              <a:t>Bulk of extension privileges</a:t>
            </a:r>
          </a:p>
          <a:p>
            <a:pPr lvl="1"/>
            <a:r>
              <a:rPr lang="en-US" dirty="0" smtClean="0"/>
              <a:t>Only interacts with content via content scripts</a:t>
            </a:r>
          </a:p>
          <a:p>
            <a:pPr lvl="1"/>
            <a:r>
              <a:rPr lang="en-US" dirty="0" smtClean="0"/>
              <a:t>No direct access to host machine</a:t>
            </a:r>
          </a:p>
          <a:p>
            <a:r>
              <a:rPr lang="en-US" dirty="0" smtClean="0"/>
              <a:t>Native Binary (optional)</a:t>
            </a:r>
          </a:p>
          <a:p>
            <a:pPr lvl="1"/>
            <a:r>
              <a:rPr lang="en-US" dirty="0" smtClean="0"/>
              <a:t>Host access with full privileges</a:t>
            </a:r>
          </a:p>
          <a:p>
            <a:pPr lvl="1"/>
            <a:r>
              <a:rPr lang="en-US" dirty="0" smtClean="0"/>
              <a:t>Contact with core via NPAPI interface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 Design</a:t>
            </a:r>
            <a:endParaRPr lang="en-US" dirty="0"/>
          </a:p>
        </p:txBody>
      </p:sp>
      <p:pic>
        <p:nvPicPr>
          <p:cNvPr id="4" name="Content Placeholder 3" descr="Fig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98218" y="1828800"/>
            <a:ext cx="8007368" cy="4038600"/>
          </a:xfrm>
        </p:spPr>
      </p:pic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Attacker would require malicious input forwarded twice to Native Binary</a:t>
            </a:r>
          </a:p>
          <a:p>
            <a:r>
              <a:rPr lang="en-US" dirty="0" smtClean="0"/>
              <a:t>Strong protection boundaries</a:t>
            </a:r>
          </a:p>
          <a:p>
            <a:pPr lvl="1"/>
            <a:r>
              <a:rPr lang="en-US" dirty="0" smtClean="0"/>
              <a:t>Each component run in separate OS process</a:t>
            </a:r>
          </a:p>
          <a:p>
            <a:pPr lvl="1"/>
            <a:r>
              <a:rPr lang="en-US" dirty="0" smtClean="0"/>
              <a:t>Script &amp; core run in sandboxed processes, little access to OS services</a:t>
            </a:r>
          </a:p>
          <a:p>
            <a:r>
              <a:rPr lang="en-US" dirty="0" smtClean="0"/>
              <a:t>Script isolated from web page</a:t>
            </a:r>
          </a:p>
          <a:p>
            <a:pPr lvl="1"/>
            <a:r>
              <a:rPr lang="en-US" dirty="0" smtClean="0"/>
              <a:t>Separate JavaScript heap</a:t>
            </a:r>
          </a:p>
          <a:p>
            <a:pPr lvl="1"/>
            <a:r>
              <a:rPr lang="en-US" dirty="0" smtClean="0"/>
              <a:t>Script &amp; web page never exchange Java pointers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on </a:t>
            </a:r>
            <a:r>
              <a:rPr lang="en-US" i="1" dirty="0" smtClean="0"/>
              <a:t>benign-but-buggy</a:t>
            </a:r>
            <a:r>
              <a:rPr lang="en-US" dirty="0" smtClean="0"/>
              <a:t> extensions</a:t>
            </a:r>
          </a:p>
          <a:p>
            <a:r>
              <a:rPr lang="en-US" dirty="0" smtClean="0"/>
              <a:t>Assume browser itself is vulnerability-free</a:t>
            </a:r>
          </a:p>
          <a:p>
            <a:r>
              <a:rPr lang="en-US" dirty="0" smtClean="0"/>
              <a:t>Focus on extensions rather than plug-ins</a:t>
            </a:r>
          </a:p>
          <a:p>
            <a:pPr lvl="1"/>
            <a:r>
              <a:rPr lang="en-US" dirty="0" smtClean="0"/>
              <a:t>Plug-ins render specific media</a:t>
            </a:r>
          </a:p>
          <a:p>
            <a:pPr lvl="1"/>
            <a:r>
              <a:rPr lang="en-US" dirty="0" smtClean="0"/>
              <a:t>Requested explicitly by websites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212</TotalTime>
  <Words>1291</Words>
  <Application>Microsoft Office PowerPoint</Application>
  <PresentationFormat>On-screen Show (4:3)</PresentationFormat>
  <Paragraphs>198</Paragraphs>
  <Slides>37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Apex</vt:lpstr>
      <vt:lpstr>Protecting Browsers from Extension Vulnerabilities</vt:lpstr>
      <vt:lpstr>Abstract</vt:lpstr>
      <vt:lpstr>Introduction</vt:lpstr>
      <vt:lpstr>Privilege Gap</vt:lpstr>
      <vt:lpstr>Proposal</vt:lpstr>
      <vt:lpstr>Proposed Extension Components</vt:lpstr>
      <vt:lpstr>Extension Design</vt:lpstr>
      <vt:lpstr>Protection</vt:lpstr>
      <vt:lpstr>Threat Model</vt:lpstr>
      <vt:lpstr>Firefox Extensions</vt:lpstr>
      <vt:lpstr>Four Attack Classes</vt:lpstr>
      <vt:lpstr>Case Study</vt:lpstr>
      <vt:lpstr>Extension Ratings</vt:lpstr>
      <vt:lpstr>Results</vt:lpstr>
      <vt:lpstr>Results</vt:lpstr>
      <vt:lpstr>Summary of Results</vt:lpstr>
      <vt:lpstr>Firefox Issues</vt:lpstr>
      <vt:lpstr>Firefox Security Lattice</vt:lpstr>
      <vt:lpstr>Deductive System</vt:lpstr>
      <vt:lpstr>Slide 20</vt:lpstr>
      <vt:lpstr>Google Chrome Extensions</vt:lpstr>
      <vt:lpstr>Slide 22</vt:lpstr>
      <vt:lpstr>Incentives</vt:lpstr>
      <vt:lpstr>Slide 24</vt:lpstr>
      <vt:lpstr>Privilege Separation</vt:lpstr>
      <vt:lpstr>Isolation Mechanisms</vt:lpstr>
      <vt:lpstr>Origin</vt:lpstr>
      <vt:lpstr>Process Isolation</vt:lpstr>
      <vt:lpstr>Isolated Worlds</vt:lpstr>
      <vt:lpstr>Slide 30</vt:lpstr>
      <vt:lpstr>Performance</vt:lpstr>
      <vt:lpstr>Additional Work</vt:lpstr>
      <vt:lpstr>Weaknesses/Improvements</vt:lpstr>
      <vt:lpstr>Conclusion</vt:lpstr>
      <vt:lpstr>Paper Acknowledgments</vt:lpstr>
      <vt:lpstr>Extensions Surveyed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Protecting Browsers from Extension Vulnerabilities</dc:title>
  <dc:creator>Charlie</dc:creator>
  <cp:lastModifiedBy>Cliff Zou</cp:lastModifiedBy>
  <cp:revision>27</cp:revision>
  <dcterms:created xsi:type="dcterms:W3CDTF">2012-04-17T17:44:46Z</dcterms:created>
  <dcterms:modified xsi:type="dcterms:W3CDTF">2012-04-18T15:59:59Z</dcterms:modified>
</cp:coreProperties>
</file>