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Lst>
  <p:notesMasterIdLst>
    <p:notesMasterId r:id="rId36"/>
  </p:notesMasterIdLst>
  <p:handoutMasterIdLst>
    <p:handoutMasterId r:id="rId37"/>
  </p:handoutMasterIdLst>
  <p:sldIdLst>
    <p:sldId id="364" r:id="rId2"/>
    <p:sldId id="391" r:id="rId3"/>
    <p:sldId id="396" r:id="rId4"/>
    <p:sldId id="397" r:id="rId5"/>
    <p:sldId id="398" r:id="rId6"/>
    <p:sldId id="399" r:id="rId7"/>
    <p:sldId id="406" r:id="rId8"/>
    <p:sldId id="400" r:id="rId9"/>
    <p:sldId id="401" r:id="rId10"/>
    <p:sldId id="405" r:id="rId11"/>
    <p:sldId id="408" r:id="rId12"/>
    <p:sldId id="407" r:id="rId13"/>
    <p:sldId id="409" r:id="rId14"/>
    <p:sldId id="410" r:id="rId15"/>
    <p:sldId id="411" r:id="rId16"/>
    <p:sldId id="412" r:id="rId17"/>
    <p:sldId id="413" r:id="rId18"/>
    <p:sldId id="414" r:id="rId19"/>
    <p:sldId id="415" r:id="rId20"/>
    <p:sldId id="416" r:id="rId21"/>
    <p:sldId id="417" r:id="rId22"/>
    <p:sldId id="418" r:id="rId23"/>
    <p:sldId id="419" r:id="rId24"/>
    <p:sldId id="420" r:id="rId25"/>
    <p:sldId id="421" r:id="rId26"/>
    <p:sldId id="422" r:id="rId27"/>
    <p:sldId id="423" r:id="rId28"/>
    <p:sldId id="424" r:id="rId29"/>
    <p:sldId id="425" r:id="rId30"/>
    <p:sldId id="426" r:id="rId31"/>
    <p:sldId id="402" r:id="rId32"/>
    <p:sldId id="403" r:id="rId33"/>
    <p:sldId id="404" r:id="rId34"/>
    <p:sldId id="427" r:id="rId35"/>
  </p:sldIdLst>
  <p:sldSz cx="9144000" cy="6858000" type="screen4x3"/>
  <p:notesSz cx="7035800" cy="9194800"/>
  <p:defaultTextStyle>
    <a:defPPr>
      <a:defRPr lang="en-US"/>
    </a:defPPr>
    <a:lvl1pPr algn="ctr" rtl="0" eaLnBrk="0" fontAlgn="base" hangingPunct="0">
      <a:spcBef>
        <a:spcPct val="0"/>
      </a:spcBef>
      <a:spcAft>
        <a:spcPct val="0"/>
      </a:spcAft>
      <a:defRPr sz="2400" b="1" kern="1200">
        <a:solidFill>
          <a:srgbClr val="00279F"/>
        </a:solidFill>
        <a:latin typeface="Batang" pitchFamily="18" charset="-127"/>
        <a:ea typeface="+mn-ea"/>
        <a:cs typeface="+mn-cs"/>
      </a:defRPr>
    </a:lvl1pPr>
    <a:lvl2pPr marL="457200" algn="ctr" rtl="0" eaLnBrk="0" fontAlgn="base" hangingPunct="0">
      <a:spcBef>
        <a:spcPct val="0"/>
      </a:spcBef>
      <a:spcAft>
        <a:spcPct val="0"/>
      </a:spcAft>
      <a:defRPr sz="2400" b="1" kern="1200">
        <a:solidFill>
          <a:srgbClr val="00279F"/>
        </a:solidFill>
        <a:latin typeface="Batang" pitchFamily="18" charset="-127"/>
        <a:ea typeface="+mn-ea"/>
        <a:cs typeface="+mn-cs"/>
      </a:defRPr>
    </a:lvl2pPr>
    <a:lvl3pPr marL="914400" algn="ctr" rtl="0" eaLnBrk="0" fontAlgn="base" hangingPunct="0">
      <a:spcBef>
        <a:spcPct val="0"/>
      </a:spcBef>
      <a:spcAft>
        <a:spcPct val="0"/>
      </a:spcAft>
      <a:defRPr sz="2400" b="1" kern="1200">
        <a:solidFill>
          <a:srgbClr val="00279F"/>
        </a:solidFill>
        <a:latin typeface="Batang" pitchFamily="18" charset="-127"/>
        <a:ea typeface="+mn-ea"/>
        <a:cs typeface="+mn-cs"/>
      </a:defRPr>
    </a:lvl3pPr>
    <a:lvl4pPr marL="1371600" algn="ctr" rtl="0" eaLnBrk="0" fontAlgn="base" hangingPunct="0">
      <a:spcBef>
        <a:spcPct val="0"/>
      </a:spcBef>
      <a:spcAft>
        <a:spcPct val="0"/>
      </a:spcAft>
      <a:defRPr sz="2400" b="1" kern="1200">
        <a:solidFill>
          <a:srgbClr val="00279F"/>
        </a:solidFill>
        <a:latin typeface="Batang" pitchFamily="18" charset="-127"/>
        <a:ea typeface="+mn-ea"/>
        <a:cs typeface="+mn-cs"/>
      </a:defRPr>
    </a:lvl4pPr>
    <a:lvl5pPr marL="1828800" algn="ctr" rtl="0" eaLnBrk="0" fontAlgn="base" hangingPunct="0">
      <a:spcBef>
        <a:spcPct val="0"/>
      </a:spcBef>
      <a:spcAft>
        <a:spcPct val="0"/>
      </a:spcAft>
      <a:defRPr sz="2400" b="1" kern="1200">
        <a:solidFill>
          <a:srgbClr val="00279F"/>
        </a:solidFill>
        <a:latin typeface="Batang" pitchFamily="18" charset="-127"/>
        <a:ea typeface="+mn-ea"/>
        <a:cs typeface="+mn-cs"/>
      </a:defRPr>
    </a:lvl5pPr>
    <a:lvl6pPr marL="2286000" algn="l" defTabSz="914400" rtl="0" eaLnBrk="1" latinLnBrk="0" hangingPunct="1">
      <a:defRPr sz="2400" b="1" kern="1200">
        <a:solidFill>
          <a:srgbClr val="00279F"/>
        </a:solidFill>
        <a:latin typeface="Batang" pitchFamily="18" charset="-127"/>
        <a:ea typeface="+mn-ea"/>
        <a:cs typeface="+mn-cs"/>
      </a:defRPr>
    </a:lvl6pPr>
    <a:lvl7pPr marL="2743200" algn="l" defTabSz="914400" rtl="0" eaLnBrk="1" latinLnBrk="0" hangingPunct="1">
      <a:defRPr sz="2400" b="1" kern="1200">
        <a:solidFill>
          <a:srgbClr val="00279F"/>
        </a:solidFill>
        <a:latin typeface="Batang" pitchFamily="18" charset="-127"/>
        <a:ea typeface="+mn-ea"/>
        <a:cs typeface="+mn-cs"/>
      </a:defRPr>
    </a:lvl7pPr>
    <a:lvl8pPr marL="3200400" algn="l" defTabSz="914400" rtl="0" eaLnBrk="1" latinLnBrk="0" hangingPunct="1">
      <a:defRPr sz="2400" b="1" kern="1200">
        <a:solidFill>
          <a:srgbClr val="00279F"/>
        </a:solidFill>
        <a:latin typeface="Batang" pitchFamily="18" charset="-127"/>
        <a:ea typeface="+mn-ea"/>
        <a:cs typeface="+mn-cs"/>
      </a:defRPr>
    </a:lvl8pPr>
    <a:lvl9pPr marL="3657600" algn="l" defTabSz="914400" rtl="0" eaLnBrk="1" latinLnBrk="0" hangingPunct="1">
      <a:defRPr sz="2400" b="1" kern="1200">
        <a:solidFill>
          <a:srgbClr val="00279F"/>
        </a:solidFill>
        <a:latin typeface="Batang" pitchFamily="18" charset="-127"/>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D5FBE3"/>
    <a:srgbClr val="C8FADB"/>
    <a:srgbClr val="EBFDF2"/>
    <a:srgbClr val="C9F9DB"/>
    <a:srgbClr val="BBF7D2"/>
    <a:srgbClr val="A50021"/>
    <a:srgbClr val="B2FC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83" autoAdjust="0"/>
    <p:restoredTop sz="94889" autoAdjust="0"/>
  </p:normalViewPr>
  <p:slideViewPr>
    <p:cSldViewPr snapToGrid="0">
      <p:cViewPr>
        <p:scale>
          <a:sx n="66" d="100"/>
          <a:sy n="66" d="100"/>
        </p:scale>
        <p:origin x="-830" y="-5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786" y="2724"/>
      </p:cViewPr>
      <p:guideLst>
        <p:guide orient="horz" pos="2896"/>
        <p:guide pos="221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892653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2-04-11T11:40:55.408"/>
    </inkml:context>
    <inkml:brush xml:id="br0">
      <inkml:brushProperty name="width" value="0.10583" units="cm"/>
      <inkml:brushProperty name="height" value="0.10583" units="cm"/>
    </inkml:brush>
  </inkml:definitions>
  <inkml:trace contextRef="#ctx0" brushRef="#br0">1 0,'13230'0,"-13230"9396,-13230-9396,13230-9396</inkml:trace>
  <inkml:trace contextRef="#ctx0" brushRef="#br0" timeOffset="1">6206 3097,'27'296,"53"-9,52-6,49-13,42-20,47-20,38-27,36-27,29-30,19-38,16-32,11-37,6-37,-6-37,-11-37,-14-32,-23-38,-25-30,-40-27,-36-27,-47-20,-42-20,-47-13,-55-6,-53-9,-52 0,-53 6,-55 9,-47 14,-42 21,-47 15,-36 31,-40 25,-25 32,-23 36,-14 33,-11 37,-6 37,6 37,11 37,16 33,19 36,29 32,36 25,38 31,47 15,42 21,49 14,52 9,53 6</inkml:trace>
  <inkml:trace contextRef="#ctx0" brushRef="#br0" timeOffset="2">4933 1580,'-3548'0,"2659"1910,4440-1910,-2665-1910</inkml:trace>
  <inkml:trace contextRef="#ctx0" brushRef="#br0" timeOffset="3">7602 1870,'4481'0,"-4481"1539,-4481-1539,4481-1539</inkml:trace>
  <inkml:trace contextRef="#ctx0" brushRef="#br0" timeOffset="4">4440 2660,'3164'0</inkml:trace>
  <inkml:trace contextRef="#ctx0" brushRef="#br0" timeOffset="5">6993 2353,'611'309,"-1222"-1</inkml:trace>
  <inkml:trace contextRef="#ctx0" brushRef="#br0" timeOffset="6">9699 5488,'0'1623</inkml:trace>
  <inkml:trace contextRef="#ctx0" brushRef="#br0" timeOffset="7">10004 6494,'-305'617,"-2"-1234</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3049588" cy="460376"/>
          </a:xfrm>
          <a:prstGeom prst="rect">
            <a:avLst/>
          </a:prstGeom>
          <a:noFill/>
          <a:ln w="9525">
            <a:noFill/>
            <a:miter lim="800000"/>
            <a:headEnd/>
            <a:tailEnd/>
          </a:ln>
          <a:effectLst/>
        </p:spPr>
        <p:txBody>
          <a:bodyPr vert="horz" wrap="square" lIns="20588" tIns="0" rIns="20588" bIns="0" numCol="1" anchor="t" anchorCtr="0" compatLnSpc="1">
            <a:prstTxWarp prst="textNoShape">
              <a:avLst/>
            </a:prstTxWarp>
          </a:bodyPr>
          <a:lstStyle>
            <a:lvl1pPr algn="l" defTabSz="995363">
              <a:defRPr sz="1100" b="0" i="1">
                <a:solidFill>
                  <a:schemeClr val="tx1"/>
                </a:solidFill>
                <a:latin typeface="Times New Roman" pitchFamily="18" charset="0"/>
              </a:defRPr>
            </a:lvl1pPr>
          </a:lstStyle>
          <a:p>
            <a:endParaRPr lang="zh-CN" altLang="en-US"/>
          </a:p>
        </p:txBody>
      </p:sp>
      <p:sp>
        <p:nvSpPr>
          <p:cNvPr id="2051" name="Rectangle 3"/>
          <p:cNvSpPr>
            <a:spLocks noGrp="1" noChangeArrowheads="1"/>
          </p:cNvSpPr>
          <p:nvPr>
            <p:ph type="dt" idx="1"/>
          </p:nvPr>
        </p:nvSpPr>
        <p:spPr bwMode="auto">
          <a:xfrm>
            <a:off x="3986213" y="-1588"/>
            <a:ext cx="3049587" cy="460376"/>
          </a:xfrm>
          <a:prstGeom prst="rect">
            <a:avLst/>
          </a:prstGeom>
          <a:noFill/>
          <a:ln w="9525">
            <a:noFill/>
            <a:miter lim="800000"/>
            <a:headEnd/>
            <a:tailEnd/>
          </a:ln>
          <a:effectLst/>
        </p:spPr>
        <p:txBody>
          <a:bodyPr vert="horz" wrap="square" lIns="20588" tIns="0" rIns="20588" bIns="0" numCol="1" anchor="t" anchorCtr="0" compatLnSpc="1">
            <a:prstTxWarp prst="textNoShape">
              <a:avLst/>
            </a:prstTxWarp>
          </a:bodyPr>
          <a:lstStyle>
            <a:lvl1pPr algn="r" defTabSz="995363">
              <a:defRPr sz="1100" b="0" i="1">
                <a:solidFill>
                  <a:schemeClr val="tx1"/>
                </a:solidFill>
                <a:latin typeface="Times New Roman" pitchFamily="18" charset="0"/>
              </a:defRPr>
            </a:lvl1pPr>
          </a:lstStyle>
          <a:p>
            <a:endParaRPr lang="zh-CN" altLang="en-US"/>
          </a:p>
        </p:txBody>
      </p:sp>
      <p:sp>
        <p:nvSpPr>
          <p:cNvPr id="2052" name="Rectangle 4"/>
          <p:cNvSpPr>
            <a:spLocks noGrp="1" noChangeArrowheads="1"/>
          </p:cNvSpPr>
          <p:nvPr>
            <p:ph type="ftr" sz="quarter" idx="4"/>
          </p:nvPr>
        </p:nvSpPr>
        <p:spPr bwMode="auto">
          <a:xfrm>
            <a:off x="0" y="8734425"/>
            <a:ext cx="3049588" cy="460375"/>
          </a:xfrm>
          <a:prstGeom prst="rect">
            <a:avLst/>
          </a:prstGeom>
          <a:noFill/>
          <a:ln w="9525">
            <a:noFill/>
            <a:miter lim="800000"/>
            <a:headEnd/>
            <a:tailEnd/>
          </a:ln>
          <a:effectLst/>
        </p:spPr>
        <p:txBody>
          <a:bodyPr vert="horz" wrap="square" lIns="20588" tIns="0" rIns="20588" bIns="0" numCol="1" anchor="b" anchorCtr="0" compatLnSpc="1">
            <a:prstTxWarp prst="textNoShape">
              <a:avLst/>
            </a:prstTxWarp>
          </a:bodyPr>
          <a:lstStyle>
            <a:lvl1pPr algn="l" defTabSz="995363">
              <a:defRPr sz="1100" b="0" i="1">
                <a:solidFill>
                  <a:schemeClr val="tx1"/>
                </a:solidFill>
                <a:latin typeface="Times New Roman" pitchFamily="18" charset="0"/>
              </a:defRPr>
            </a:lvl1pPr>
          </a:lstStyle>
          <a:p>
            <a:endParaRPr lang="zh-CN" altLang="en-US"/>
          </a:p>
        </p:txBody>
      </p:sp>
      <p:sp>
        <p:nvSpPr>
          <p:cNvPr id="2053" name="Rectangle 5"/>
          <p:cNvSpPr>
            <a:spLocks noGrp="1" noChangeArrowheads="1"/>
          </p:cNvSpPr>
          <p:nvPr>
            <p:ph type="sldNum" sz="quarter" idx="5"/>
          </p:nvPr>
        </p:nvSpPr>
        <p:spPr bwMode="auto">
          <a:xfrm>
            <a:off x="3986213" y="8734425"/>
            <a:ext cx="3049587" cy="460375"/>
          </a:xfrm>
          <a:prstGeom prst="rect">
            <a:avLst/>
          </a:prstGeom>
          <a:noFill/>
          <a:ln w="9525">
            <a:noFill/>
            <a:miter lim="800000"/>
            <a:headEnd/>
            <a:tailEnd/>
          </a:ln>
          <a:effectLst/>
        </p:spPr>
        <p:txBody>
          <a:bodyPr vert="horz" wrap="square" lIns="20588" tIns="0" rIns="20588" bIns="0" numCol="1" anchor="b" anchorCtr="0" compatLnSpc="1">
            <a:prstTxWarp prst="textNoShape">
              <a:avLst/>
            </a:prstTxWarp>
          </a:bodyPr>
          <a:lstStyle>
            <a:lvl1pPr algn="r" defTabSz="995363">
              <a:defRPr sz="1100" b="0" i="1">
                <a:solidFill>
                  <a:schemeClr val="tx1"/>
                </a:solidFill>
                <a:latin typeface="Times New Roman" pitchFamily="18" charset="0"/>
              </a:defRPr>
            </a:lvl1pPr>
          </a:lstStyle>
          <a:p>
            <a:fld id="{01372521-1D4C-4427-A454-B010A5278158}" type="slidenum">
              <a:rPr lang="zh-CN" altLang="en-US"/>
              <a:pPr/>
              <a:t>‹#›</a:t>
            </a:fld>
            <a:endParaRPr lang="en-US" altLang="zh-CN" dirty="0"/>
          </a:p>
        </p:txBody>
      </p:sp>
      <p:sp>
        <p:nvSpPr>
          <p:cNvPr id="2054" name="Rectangle 6"/>
          <p:cNvSpPr>
            <a:spLocks noGrp="1" noChangeArrowheads="1"/>
          </p:cNvSpPr>
          <p:nvPr>
            <p:ph type="body" sz="quarter" idx="3"/>
          </p:nvPr>
        </p:nvSpPr>
        <p:spPr bwMode="auto">
          <a:xfrm>
            <a:off x="939800" y="4367213"/>
            <a:ext cx="5156200" cy="4140200"/>
          </a:xfrm>
          <a:prstGeom prst="rect">
            <a:avLst/>
          </a:prstGeom>
          <a:noFill/>
          <a:ln w="9525">
            <a:noFill/>
            <a:miter lim="800000"/>
            <a:headEnd/>
            <a:tailEnd/>
          </a:ln>
          <a:effectLst/>
        </p:spPr>
        <p:txBody>
          <a:bodyPr vert="horz" wrap="square" lIns="96607" tIns="49095" rIns="96607" bIns="4909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3" name="Rectangle 7"/>
          <p:cNvSpPr>
            <a:spLocks noGrp="1" noRot="1" noChangeAspect="1" noChangeArrowheads="1" noTextEdit="1"/>
          </p:cNvSpPr>
          <p:nvPr>
            <p:ph type="sldImg" idx="2"/>
          </p:nvPr>
        </p:nvSpPr>
        <p:spPr bwMode="auto">
          <a:xfrm>
            <a:off x="1227138" y="692150"/>
            <a:ext cx="4583112" cy="3436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406561773"/>
      </p:ext>
    </p:extLst>
  </p:cSld>
  <p:clrMap bg1="lt1" tx1="dk1" bg2="lt2" tx2="dk2" accent1="accent1" accent2="accent2" accent3="accent3" accent4="accent4" accent5="accent5" accent6="accent6" hlink="hlink" folHlink="folHlink"/>
  <p:notesStyle>
    <a:lvl1pPr algn="l" defTabSz="9969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76250" algn="l" defTabSz="9969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57263" algn="l" defTabSz="9969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431925" algn="l" defTabSz="9969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909763" algn="l" defTabSz="9969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5363">
              <a:defRPr sz="2400" b="1">
                <a:solidFill>
                  <a:srgbClr val="00279F"/>
                </a:solidFill>
                <a:latin typeface="Batang" pitchFamily="18" charset="-127"/>
              </a:defRPr>
            </a:lvl1pPr>
            <a:lvl2pPr marL="742950" indent="-285750" defTabSz="995363">
              <a:defRPr sz="2400" b="1">
                <a:solidFill>
                  <a:srgbClr val="00279F"/>
                </a:solidFill>
                <a:latin typeface="Batang" pitchFamily="18" charset="-127"/>
              </a:defRPr>
            </a:lvl2pPr>
            <a:lvl3pPr marL="1143000" indent="-228600" defTabSz="995363">
              <a:defRPr sz="2400" b="1">
                <a:solidFill>
                  <a:srgbClr val="00279F"/>
                </a:solidFill>
                <a:latin typeface="Batang" pitchFamily="18" charset="-127"/>
              </a:defRPr>
            </a:lvl3pPr>
            <a:lvl4pPr marL="1600200" indent="-228600" defTabSz="995363">
              <a:defRPr sz="2400" b="1">
                <a:solidFill>
                  <a:srgbClr val="00279F"/>
                </a:solidFill>
                <a:latin typeface="Batang" pitchFamily="18" charset="-127"/>
              </a:defRPr>
            </a:lvl4pPr>
            <a:lvl5pPr marL="2057400" indent="-228600" defTabSz="995363">
              <a:defRPr sz="2400" b="1">
                <a:solidFill>
                  <a:srgbClr val="00279F"/>
                </a:solidFill>
                <a:latin typeface="Batang" pitchFamily="18" charset="-127"/>
              </a:defRPr>
            </a:lvl5pPr>
            <a:lvl6pPr marL="2514600" indent="-228600" algn="ctr" defTabSz="995363" eaLnBrk="0" fontAlgn="base" hangingPunct="0">
              <a:spcBef>
                <a:spcPct val="0"/>
              </a:spcBef>
              <a:spcAft>
                <a:spcPct val="0"/>
              </a:spcAft>
              <a:defRPr sz="2400" b="1">
                <a:solidFill>
                  <a:srgbClr val="00279F"/>
                </a:solidFill>
                <a:latin typeface="Batang" pitchFamily="18" charset="-127"/>
              </a:defRPr>
            </a:lvl6pPr>
            <a:lvl7pPr marL="2971800" indent="-228600" algn="ctr" defTabSz="995363" eaLnBrk="0" fontAlgn="base" hangingPunct="0">
              <a:spcBef>
                <a:spcPct val="0"/>
              </a:spcBef>
              <a:spcAft>
                <a:spcPct val="0"/>
              </a:spcAft>
              <a:defRPr sz="2400" b="1">
                <a:solidFill>
                  <a:srgbClr val="00279F"/>
                </a:solidFill>
                <a:latin typeface="Batang" pitchFamily="18" charset="-127"/>
              </a:defRPr>
            </a:lvl7pPr>
            <a:lvl8pPr marL="3429000" indent="-228600" algn="ctr" defTabSz="995363" eaLnBrk="0" fontAlgn="base" hangingPunct="0">
              <a:spcBef>
                <a:spcPct val="0"/>
              </a:spcBef>
              <a:spcAft>
                <a:spcPct val="0"/>
              </a:spcAft>
              <a:defRPr sz="2400" b="1">
                <a:solidFill>
                  <a:srgbClr val="00279F"/>
                </a:solidFill>
                <a:latin typeface="Batang" pitchFamily="18" charset="-127"/>
              </a:defRPr>
            </a:lvl8pPr>
            <a:lvl9pPr marL="3886200" indent="-228600" algn="ctr" defTabSz="995363" eaLnBrk="0" fontAlgn="base" hangingPunct="0">
              <a:spcBef>
                <a:spcPct val="0"/>
              </a:spcBef>
              <a:spcAft>
                <a:spcPct val="0"/>
              </a:spcAft>
              <a:defRPr sz="2400" b="1">
                <a:solidFill>
                  <a:srgbClr val="00279F"/>
                </a:solidFill>
                <a:latin typeface="Batang" pitchFamily="18" charset="-127"/>
              </a:defRPr>
            </a:lvl9pPr>
          </a:lstStyle>
          <a:p>
            <a:fld id="{298C881E-DB7F-476B-A808-EA07F4DE44DC}" type="slidenum">
              <a:rPr lang="zh-CN" altLang="en-US" sz="1100" b="0">
                <a:solidFill>
                  <a:schemeClr val="tx1"/>
                </a:solidFill>
                <a:latin typeface="Times New Roman" pitchFamily="18" charset="0"/>
              </a:rPr>
              <a:pPr/>
              <a:t>1</a:t>
            </a:fld>
            <a:endParaRPr lang="en-US" altLang="zh-CN" sz="1100" b="0" dirty="0">
              <a:solidFill>
                <a:schemeClr val="tx1"/>
              </a:solidFill>
              <a:latin typeface="Times New Roman" pitchFamily="18" charset="0"/>
            </a:endParaRPr>
          </a:p>
        </p:txBody>
      </p:sp>
      <p:sp>
        <p:nvSpPr>
          <p:cNvPr id="10243" name="Rectangle 2"/>
          <p:cNvSpPr>
            <a:spLocks noGrp="1" noRot="1" noChangeAspect="1" noChangeArrowheads="1" noTextEdit="1"/>
          </p:cNvSpPr>
          <p:nvPr>
            <p:ph type="sldImg"/>
          </p:nvPr>
        </p:nvSpPr>
        <p:spPr>
          <a:ln cap="flat"/>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1027"/>
          <p:cNvSpPr>
            <a:spLocks noChangeArrowheads="1"/>
          </p:cNvSpPr>
          <p:nvPr/>
        </p:nvSpPr>
        <p:spPr bwMode="auto">
          <a:xfrm>
            <a:off x="304800" y="315913"/>
            <a:ext cx="8585200" cy="608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ea typeface="宋体" pitchFamily="2" charset="-122"/>
            </a:endParaRPr>
          </a:p>
        </p:txBody>
      </p:sp>
      <p:sp>
        <p:nvSpPr>
          <p:cNvPr id="4" name="Rectangle 1028"/>
          <p:cNvSpPr>
            <a:spLocks noChangeArrowheads="1"/>
          </p:cNvSpPr>
          <p:nvPr/>
        </p:nvSpPr>
        <p:spPr bwMode="auto">
          <a:xfrm>
            <a:off x="1828800" y="609600"/>
            <a:ext cx="7086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nSpc>
                <a:spcPct val="80000"/>
              </a:lnSpc>
            </a:pPr>
            <a:endParaRPr lang="zh-CN" altLang="en-US" sz="1400" i="1">
              <a:solidFill>
                <a:srgbClr val="000000"/>
              </a:solidFill>
              <a:latin typeface="Book Antiqua" pitchFamily="18" charset="0"/>
              <a:ea typeface="宋体" pitchFamily="2" charset="-122"/>
            </a:endParaRPr>
          </a:p>
        </p:txBody>
      </p:sp>
      <p:grpSp>
        <p:nvGrpSpPr>
          <p:cNvPr id="5" name="Group 1029"/>
          <p:cNvGrpSpPr>
            <a:grpSpLocks/>
          </p:cNvGrpSpPr>
          <p:nvPr/>
        </p:nvGrpSpPr>
        <p:grpSpPr bwMode="auto">
          <a:xfrm>
            <a:off x="990600" y="1362075"/>
            <a:ext cx="7102475" cy="76200"/>
            <a:chOff x="1200" y="768"/>
            <a:chExt cx="4282" cy="48"/>
          </a:xfrm>
        </p:grpSpPr>
        <p:sp>
          <p:nvSpPr>
            <p:cNvPr id="6" name="Line 1030"/>
            <p:cNvSpPr>
              <a:spLocks noChangeShapeType="1"/>
            </p:cNvSpPr>
            <p:nvPr userDrawn="1"/>
          </p:nvSpPr>
          <p:spPr bwMode="auto">
            <a:xfrm>
              <a:off x="1200" y="816"/>
              <a:ext cx="4272" cy="0"/>
            </a:xfrm>
            <a:prstGeom prst="line">
              <a:avLst/>
            </a:prstGeom>
            <a:noFill/>
            <a:ln w="44450">
              <a:solidFill>
                <a:srgbClr val="C8B45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7" name="Line 1031"/>
            <p:cNvSpPr>
              <a:spLocks noChangeShapeType="1"/>
            </p:cNvSpPr>
            <p:nvPr userDrawn="1"/>
          </p:nvSpPr>
          <p:spPr bwMode="auto">
            <a:xfrm>
              <a:off x="1200" y="768"/>
              <a:ext cx="4272" cy="0"/>
            </a:xfrm>
            <a:prstGeom prst="line">
              <a:avLst/>
            </a:prstGeom>
            <a:noFill/>
            <a:ln w="508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8" name="Line 1032"/>
            <p:cNvSpPr>
              <a:spLocks noChangeShapeType="1"/>
            </p:cNvSpPr>
            <p:nvPr userDrawn="1"/>
          </p:nvSpPr>
          <p:spPr bwMode="auto">
            <a:xfrm>
              <a:off x="1200" y="816"/>
              <a:ext cx="4282" cy="0"/>
            </a:xfrm>
            <a:prstGeom prst="line">
              <a:avLst/>
            </a:prstGeom>
            <a:noFill/>
            <a:ln w="12700">
              <a:solidFill>
                <a:srgbClr val="33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grpSp>
      <p:pic>
        <p:nvPicPr>
          <p:cNvPr id="9" name="Picture 1039" descr="EECS wave Centered text (15 pt) copy"/>
          <p:cNvPicPr>
            <a:picLocks noChangeAspect="1" noChangeArrowheads="1"/>
          </p:cNvPicPr>
          <p:nvPr userDrawn="1"/>
        </p:nvPicPr>
        <p:blipFill>
          <a:blip r:embed="rId2">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0" y="5883275"/>
            <a:ext cx="9317038"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040" descr="UCF logo- tag horizontal"/>
          <p:cNvPicPr>
            <a:picLocks noChangeAspect="1" noChangeArrowheads="1"/>
          </p:cNvPicPr>
          <p:nvPr userDrawn="1"/>
        </p:nvPicPr>
        <p:blipFill>
          <a:blip r:embed="rId3">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2133600" y="177800"/>
            <a:ext cx="472440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8801" name="Rectangle 1041"/>
          <p:cNvSpPr>
            <a:spLocks noGrp="1" noChangeArrowheads="1"/>
          </p:cNvSpPr>
          <p:nvPr>
            <p:ph type="ctrTitle" sz="quarter"/>
          </p:nvPr>
        </p:nvSpPr>
        <p:spPr>
          <a:xfrm>
            <a:off x="457200" y="1828800"/>
            <a:ext cx="8153400" cy="1143000"/>
          </a:xfrm>
        </p:spPr>
        <p:txBody>
          <a:bodyPr lIns="92075" tIns="46038" rIns="92075" bIns="46038"/>
          <a:lstStyle>
            <a:lvl1pPr>
              <a:lnSpc>
                <a:spcPts val="3500"/>
              </a:lnSpc>
              <a:defRPr sz="2800"/>
            </a:lvl1pPr>
          </a:lstStyle>
          <a:p>
            <a:r>
              <a:rPr lang="en-US" smtClean="0"/>
              <a:t>Click to edit Master title style</a:t>
            </a:r>
            <a:endParaRPr lang="en-US"/>
          </a:p>
        </p:txBody>
      </p:sp>
    </p:spTree>
    <p:extLst>
      <p:ext uri="{BB962C8B-B14F-4D97-AF65-F5344CB8AC3E}">
        <p14:creationId xmlns:p14="http://schemas.microsoft.com/office/powerpoint/2010/main" val="26584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sldNum" sz="quarter" idx="10"/>
          </p:nvPr>
        </p:nvSpPr>
        <p:spPr>
          <a:ln/>
        </p:spPr>
        <p:txBody>
          <a:bodyPr/>
          <a:lstStyle>
            <a:lvl1pPr>
              <a:defRPr/>
            </a:lvl1pPr>
          </a:lstStyle>
          <a:p>
            <a:fld id="{534B5CCA-6891-435B-8E7C-969383ADD58E}" type="slidenum">
              <a:rPr lang="zh-CN" altLang="en-US"/>
              <a:pPr/>
              <a:t>‹#›</a:t>
            </a:fld>
            <a:endParaRPr lang="en-US" altLang="zh-CN" dirty="0"/>
          </a:p>
        </p:txBody>
      </p:sp>
    </p:spTree>
    <p:extLst>
      <p:ext uri="{BB962C8B-B14F-4D97-AF65-F5344CB8AC3E}">
        <p14:creationId xmlns:p14="http://schemas.microsoft.com/office/powerpoint/2010/main" val="2282969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4000" y="533400"/>
            <a:ext cx="2098675" cy="5349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533400"/>
            <a:ext cx="6146800" cy="5349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sldNum" sz="quarter" idx="10"/>
          </p:nvPr>
        </p:nvSpPr>
        <p:spPr>
          <a:ln/>
        </p:spPr>
        <p:txBody>
          <a:bodyPr/>
          <a:lstStyle>
            <a:lvl1pPr>
              <a:defRPr/>
            </a:lvl1pPr>
          </a:lstStyle>
          <a:p>
            <a:fld id="{F870EE55-5ABD-48FC-B1B2-BF381F9E7F12}" type="slidenum">
              <a:rPr lang="zh-CN" altLang="en-US"/>
              <a:pPr/>
              <a:t>‹#›</a:t>
            </a:fld>
            <a:endParaRPr lang="en-US" altLang="zh-CN" dirty="0"/>
          </a:p>
        </p:txBody>
      </p:sp>
    </p:spTree>
    <p:extLst>
      <p:ext uri="{BB962C8B-B14F-4D97-AF65-F5344CB8AC3E}">
        <p14:creationId xmlns:p14="http://schemas.microsoft.com/office/powerpoint/2010/main" val="2183862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6"/>
          <p:cNvSpPr>
            <a:spLocks noGrp="1" noChangeArrowheads="1"/>
          </p:cNvSpPr>
          <p:nvPr>
            <p:ph type="sldNum" sz="quarter" idx="10"/>
          </p:nvPr>
        </p:nvSpPr>
        <p:spPr>
          <a:ln/>
        </p:spPr>
        <p:txBody>
          <a:bodyPr/>
          <a:lstStyle>
            <a:lvl1pPr>
              <a:defRPr/>
            </a:lvl1pPr>
          </a:lstStyle>
          <a:p>
            <a:fld id="{C4ACD8FC-6339-4346-B43D-A4A3FBA6752B}" type="slidenum">
              <a:rPr lang="zh-CN" altLang="en-US"/>
              <a:pPr/>
              <a:t>‹#›</a:t>
            </a:fld>
            <a:endParaRPr lang="en-US" altLang="zh-CN" dirty="0"/>
          </a:p>
        </p:txBody>
      </p:sp>
    </p:spTree>
    <p:extLst>
      <p:ext uri="{BB962C8B-B14F-4D97-AF65-F5344CB8AC3E}">
        <p14:creationId xmlns:p14="http://schemas.microsoft.com/office/powerpoint/2010/main" val="165246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6"/>
          <p:cNvSpPr>
            <a:spLocks noGrp="1" noChangeArrowheads="1"/>
          </p:cNvSpPr>
          <p:nvPr>
            <p:ph type="sldNum" sz="quarter" idx="10"/>
          </p:nvPr>
        </p:nvSpPr>
        <p:spPr>
          <a:ln/>
        </p:spPr>
        <p:txBody>
          <a:bodyPr/>
          <a:lstStyle>
            <a:lvl1pPr>
              <a:defRPr/>
            </a:lvl1pPr>
          </a:lstStyle>
          <a:p>
            <a:fld id="{58A58624-B39D-4C18-BAE0-57C3D52E7375}" type="slidenum">
              <a:rPr lang="zh-CN" altLang="en-US"/>
              <a:pPr/>
              <a:t>‹#›</a:t>
            </a:fld>
            <a:endParaRPr lang="en-US" altLang="zh-CN" dirty="0"/>
          </a:p>
        </p:txBody>
      </p:sp>
    </p:spTree>
    <p:extLst>
      <p:ext uri="{BB962C8B-B14F-4D97-AF65-F5344CB8AC3E}">
        <p14:creationId xmlns:p14="http://schemas.microsoft.com/office/powerpoint/2010/main" val="3445602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05000"/>
            <a:ext cx="3924300" cy="397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924300" cy="397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6"/>
          <p:cNvSpPr>
            <a:spLocks noGrp="1" noChangeArrowheads="1"/>
          </p:cNvSpPr>
          <p:nvPr>
            <p:ph type="sldNum" sz="quarter" idx="10"/>
          </p:nvPr>
        </p:nvSpPr>
        <p:spPr>
          <a:ln/>
        </p:spPr>
        <p:txBody>
          <a:bodyPr/>
          <a:lstStyle>
            <a:lvl1pPr>
              <a:defRPr/>
            </a:lvl1pPr>
          </a:lstStyle>
          <a:p>
            <a:fld id="{2F13D30F-BB3D-4798-A7D9-BBC4471027E2}" type="slidenum">
              <a:rPr lang="zh-CN" altLang="en-US"/>
              <a:pPr/>
              <a:t>‹#›</a:t>
            </a:fld>
            <a:endParaRPr lang="en-US" altLang="zh-CN" dirty="0"/>
          </a:p>
        </p:txBody>
      </p:sp>
    </p:spTree>
    <p:extLst>
      <p:ext uri="{BB962C8B-B14F-4D97-AF65-F5344CB8AC3E}">
        <p14:creationId xmlns:p14="http://schemas.microsoft.com/office/powerpoint/2010/main" val="3506776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6"/>
          <p:cNvSpPr>
            <a:spLocks noGrp="1" noChangeArrowheads="1"/>
          </p:cNvSpPr>
          <p:nvPr>
            <p:ph type="sldNum" sz="quarter" idx="10"/>
          </p:nvPr>
        </p:nvSpPr>
        <p:spPr>
          <a:ln/>
        </p:spPr>
        <p:txBody>
          <a:bodyPr/>
          <a:lstStyle>
            <a:lvl1pPr>
              <a:defRPr/>
            </a:lvl1pPr>
          </a:lstStyle>
          <a:p>
            <a:fld id="{DF5A7EC6-0D08-49D5-9E02-450081860D1E}" type="slidenum">
              <a:rPr lang="zh-CN" altLang="en-US"/>
              <a:pPr/>
              <a:t>‹#›</a:t>
            </a:fld>
            <a:endParaRPr lang="en-US" altLang="zh-CN" dirty="0"/>
          </a:p>
        </p:txBody>
      </p:sp>
    </p:spTree>
    <p:extLst>
      <p:ext uri="{BB962C8B-B14F-4D97-AF65-F5344CB8AC3E}">
        <p14:creationId xmlns:p14="http://schemas.microsoft.com/office/powerpoint/2010/main" val="103514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6"/>
          <p:cNvSpPr>
            <a:spLocks noGrp="1" noChangeArrowheads="1"/>
          </p:cNvSpPr>
          <p:nvPr>
            <p:ph type="sldNum" sz="quarter" idx="10"/>
          </p:nvPr>
        </p:nvSpPr>
        <p:spPr>
          <a:ln/>
        </p:spPr>
        <p:txBody>
          <a:bodyPr/>
          <a:lstStyle>
            <a:lvl1pPr>
              <a:defRPr/>
            </a:lvl1pPr>
          </a:lstStyle>
          <a:p>
            <a:fld id="{4F42DB53-F280-4AEF-A9AE-209340824A77}" type="slidenum">
              <a:rPr lang="zh-CN" altLang="en-US"/>
              <a:pPr/>
              <a:t>‹#›</a:t>
            </a:fld>
            <a:endParaRPr lang="en-US" altLang="zh-CN" dirty="0"/>
          </a:p>
        </p:txBody>
      </p:sp>
    </p:spTree>
    <p:extLst>
      <p:ext uri="{BB962C8B-B14F-4D97-AF65-F5344CB8AC3E}">
        <p14:creationId xmlns:p14="http://schemas.microsoft.com/office/powerpoint/2010/main" val="447632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6"/>
          <p:cNvSpPr>
            <a:spLocks noGrp="1" noChangeArrowheads="1"/>
          </p:cNvSpPr>
          <p:nvPr>
            <p:ph type="sldNum" sz="quarter" idx="10"/>
          </p:nvPr>
        </p:nvSpPr>
        <p:spPr>
          <a:ln/>
        </p:spPr>
        <p:txBody>
          <a:bodyPr/>
          <a:lstStyle>
            <a:lvl1pPr>
              <a:defRPr/>
            </a:lvl1pPr>
          </a:lstStyle>
          <a:p>
            <a:fld id="{5E1B1083-3A9C-432B-8FE8-E35280647230}" type="slidenum">
              <a:rPr lang="zh-CN" altLang="en-US"/>
              <a:pPr/>
              <a:t>‹#›</a:t>
            </a:fld>
            <a:endParaRPr lang="en-US" altLang="zh-CN" dirty="0"/>
          </a:p>
        </p:txBody>
      </p:sp>
    </p:spTree>
    <p:extLst>
      <p:ext uri="{BB962C8B-B14F-4D97-AF65-F5344CB8AC3E}">
        <p14:creationId xmlns:p14="http://schemas.microsoft.com/office/powerpoint/2010/main" val="321644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6"/>
          <p:cNvSpPr>
            <a:spLocks noGrp="1" noChangeArrowheads="1"/>
          </p:cNvSpPr>
          <p:nvPr>
            <p:ph type="sldNum" sz="quarter" idx="10"/>
          </p:nvPr>
        </p:nvSpPr>
        <p:spPr>
          <a:ln/>
        </p:spPr>
        <p:txBody>
          <a:bodyPr/>
          <a:lstStyle>
            <a:lvl1pPr>
              <a:defRPr/>
            </a:lvl1pPr>
          </a:lstStyle>
          <a:p>
            <a:fld id="{DB18A0CD-BF77-4171-9588-BF425A55B1DB}" type="slidenum">
              <a:rPr lang="zh-CN" altLang="en-US"/>
              <a:pPr/>
              <a:t>‹#›</a:t>
            </a:fld>
            <a:endParaRPr lang="en-US" altLang="zh-CN" dirty="0"/>
          </a:p>
        </p:txBody>
      </p:sp>
    </p:spTree>
    <p:extLst>
      <p:ext uri="{BB962C8B-B14F-4D97-AF65-F5344CB8AC3E}">
        <p14:creationId xmlns:p14="http://schemas.microsoft.com/office/powerpoint/2010/main" val="292717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6"/>
          <p:cNvSpPr>
            <a:spLocks noGrp="1" noChangeArrowheads="1"/>
          </p:cNvSpPr>
          <p:nvPr>
            <p:ph type="sldNum" sz="quarter" idx="10"/>
          </p:nvPr>
        </p:nvSpPr>
        <p:spPr>
          <a:ln/>
        </p:spPr>
        <p:txBody>
          <a:bodyPr/>
          <a:lstStyle>
            <a:lvl1pPr>
              <a:defRPr/>
            </a:lvl1pPr>
          </a:lstStyle>
          <a:p>
            <a:fld id="{7C9763DC-C40B-44F9-9838-86BDA704C60F}" type="slidenum">
              <a:rPr lang="zh-CN" altLang="en-US"/>
              <a:pPr/>
              <a:t>‹#›</a:t>
            </a:fld>
            <a:endParaRPr lang="en-US" altLang="zh-CN" dirty="0"/>
          </a:p>
        </p:txBody>
      </p:sp>
    </p:spTree>
    <p:extLst>
      <p:ext uri="{BB962C8B-B14F-4D97-AF65-F5344CB8AC3E}">
        <p14:creationId xmlns:p14="http://schemas.microsoft.com/office/powerpoint/2010/main" val="4240278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E4E4E4"/>
            </a:gs>
            <a:gs pos="100000">
              <a:srgbClr val="C4AE42"/>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524000"/>
            <a:ext cx="8153400"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7" name="Rectangle 3"/>
          <p:cNvSpPr>
            <a:spLocks noGrp="1" noChangeArrowheads="1"/>
          </p:cNvSpPr>
          <p:nvPr>
            <p:ph type="title"/>
          </p:nvPr>
        </p:nvSpPr>
        <p:spPr bwMode="auto">
          <a:xfrm>
            <a:off x="304800" y="533400"/>
            <a:ext cx="83978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0" rIns="0" bIns="137160" numCol="1" anchor="ctr" anchorCtr="0" compatLnSpc="1">
            <a:prstTxWarp prst="textNoShape">
              <a:avLst/>
            </a:prstTxWarp>
          </a:bodyPr>
          <a:lstStyle/>
          <a:p>
            <a:pPr lvl="0"/>
            <a:r>
              <a:rPr lang="en-US" altLang="zh-CN" smtClean="0"/>
              <a:t>Click to edit title styles</a:t>
            </a:r>
          </a:p>
        </p:txBody>
      </p:sp>
      <p:sp>
        <p:nvSpPr>
          <p:cNvPr id="1028" name="Rectangle 4"/>
          <p:cNvSpPr>
            <a:spLocks noChangeArrowheads="1"/>
          </p:cNvSpPr>
          <p:nvPr/>
        </p:nvSpPr>
        <p:spPr bwMode="auto">
          <a:xfrm>
            <a:off x="304800" y="315913"/>
            <a:ext cx="8585200" cy="608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ea typeface="宋体" pitchFamily="2" charset="-122"/>
            </a:endParaRPr>
          </a:p>
        </p:txBody>
      </p:sp>
      <p:grpSp>
        <p:nvGrpSpPr>
          <p:cNvPr id="1029" name="Group 17"/>
          <p:cNvGrpSpPr>
            <a:grpSpLocks/>
          </p:cNvGrpSpPr>
          <p:nvPr/>
        </p:nvGrpSpPr>
        <p:grpSpPr bwMode="auto">
          <a:xfrm>
            <a:off x="304800" y="1219200"/>
            <a:ext cx="8397875" cy="76200"/>
            <a:chOff x="864" y="768"/>
            <a:chExt cx="4618" cy="48"/>
          </a:xfrm>
        </p:grpSpPr>
        <p:grpSp>
          <p:nvGrpSpPr>
            <p:cNvPr id="1033" name="Group 5"/>
            <p:cNvGrpSpPr>
              <a:grpSpLocks/>
            </p:cNvGrpSpPr>
            <p:nvPr/>
          </p:nvGrpSpPr>
          <p:grpSpPr bwMode="auto">
            <a:xfrm>
              <a:off x="1104" y="768"/>
              <a:ext cx="4378" cy="48"/>
              <a:chOff x="1200" y="768"/>
              <a:chExt cx="4282" cy="48"/>
            </a:xfrm>
          </p:grpSpPr>
          <p:sp>
            <p:nvSpPr>
              <p:cNvPr id="1038" name="Line 6"/>
              <p:cNvSpPr>
                <a:spLocks noChangeShapeType="1"/>
              </p:cNvSpPr>
              <p:nvPr userDrawn="1"/>
            </p:nvSpPr>
            <p:spPr bwMode="auto">
              <a:xfrm>
                <a:off x="1200" y="816"/>
                <a:ext cx="4272" cy="0"/>
              </a:xfrm>
              <a:prstGeom prst="line">
                <a:avLst/>
              </a:prstGeom>
              <a:noFill/>
              <a:ln w="44450">
                <a:solidFill>
                  <a:srgbClr val="C8B45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1039" name="Line 7"/>
              <p:cNvSpPr>
                <a:spLocks noChangeShapeType="1"/>
              </p:cNvSpPr>
              <p:nvPr userDrawn="1"/>
            </p:nvSpPr>
            <p:spPr bwMode="auto">
              <a:xfrm>
                <a:off x="1200" y="768"/>
                <a:ext cx="4272" cy="0"/>
              </a:xfrm>
              <a:prstGeom prst="line">
                <a:avLst/>
              </a:prstGeom>
              <a:noFill/>
              <a:ln w="508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2" name="Line 8"/>
              <p:cNvSpPr>
                <a:spLocks noChangeShapeType="1"/>
              </p:cNvSpPr>
              <p:nvPr userDrawn="1"/>
            </p:nvSpPr>
            <p:spPr bwMode="auto">
              <a:xfrm>
                <a:off x="1200" y="816"/>
                <a:ext cx="4282" cy="0"/>
              </a:xfrm>
              <a:prstGeom prst="line">
                <a:avLst/>
              </a:prstGeom>
              <a:noFill/>
              <a:ln w="12700">
                <a:solidFill>
                  <a:srgbClr val="33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grpSp>
        <p:grpSp>
          <p:nvGrpSpPr>
            <p:cNvPr id="1034" name="Group 11"/>
            <p:cNvGrpSpPr>
              <a:grpSpLocks/>
            </p:cNvGrpSpPr>
            <p:nvPr userDrawn="1"/>
          </p:nvGrpSpPr>
          <p:grpSpPr bwMode="auto">
            <a:xfrm>
              <a:off x="864" y="768"/>
              <a:ext cx="4618" cy="48"/>
              <a:chOff x="1200" y="768"/>
              <a:chExt cx="4282" cy="48"/>
            </a:xfrm>
          </p:grpSpPr>
          <p:sp>
            <p:nvSpPr>
              <p:cNvPr id="1035" name="Line 12"/>
              <p:cNvSpPr>
                <a:spLocks noChangeShapeType="1"/>
              </p:cNvSpPr>
              <p:nvPr userDrawn="1"/>
            </p:nvSpPr>
            <p:spPr bwMode="auto">
              <a:xfrm>
                <a:off x="1200" y="816"/>
                <a:ext cx="4272" cy="0"/>
              </a:xfrm>
              <a:prstGeom prst="line">
                <a:avLst/>
              </a:prstGeom>
              <a:noFill/>
              <a:ln w="44450">
                <a:solidFill>
                  <a:srgbClr val="C8B45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1036" name="Line 13"/>
              <p:cNvSpPr>
                <a:spLocks noChangeShapeType="1"/>
              </p:cNvSpPr>
              <p:nvPr userDrawn="1"/>
            </p:nvSpPr>
            <p:spPr bwMode="auto">
              <a:xfrm>
                <a:off x="1200" y="768"/>
                <a:ext cx="4272" cy="0"/>
              </a:xfrm>
              <a:prstGeom prst="line">
                <a:avLst/>
              </a:prstGeom>
              <a:noFill/>
              <a:ln w="508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7" name="Line 14"/>
              <p:cNvSpPr>
                <a:spLocks noChangeShapeType="1"/>
              </p:cNvSpPr>
              <p:nvPr userDrawn="1"/>
            </p:nvSpPr>
            <p:spPr bwMode="auto">
              <a:xfrm>
                <a:off x="1200" y="816"/>
                <a:ext cx="4282" cy="0"/>
              </a:xfrm>
              <a:prstGeom prst="line">
                <a:avLst/>
              </a:prstGeom>
              <a:noFill/>
              <a:ln w="12700">
                <a:solidFill>
                  <a:srgbClr val="3333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grpSp>
      </p:grpSp>
      <p:pic>
        <p:nvPicPr>
          <p:cNvPr id="1030" name="Picture 18" descr="EECS wave Centered text (15 pt) copy"/>
          <p:cNvPicPr>
            <a:picLocks noChangeAspect="1" noChangeArrowheads="1"/>
          </p:cNvPicPr>
          <p:nvPr/>
        </p:nvPicPr>
        <p:blipFill>
          <a:blip r:embed="rId13">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6477000" y="6324600"/>
            <a:ext cx="2590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5" descr="UCF logo- tag horizontal"/>
          <p:cNvPicPr>
            <a:picLocks noChangeAspect="1" noChangeArrowheads="1"/>
          </p:cNvPicPr>
          <p:nvPr/>
        </p:nvPicPr>
        <p:blipFill>
          <a:blip r:embed="rId14"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304800" y="6324600"/>
            <a:ext cx="2714625"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0" name="Rectangle 16"/>
          <p:cNvSpPr>
            <a:spLocks noGrp="1" noChangeArrowheads="1"/>
          </p:cNvSpPr>
          <p:nvPr>
            <p:ph type="sldNum" sz="quarter" idx="4"/>
          </p:nvPr>
        </p:nvSpPr>
        <p:spPr bwMode="auto">
          <a:xfrm>
            <a:off x="35052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chemeClr val="tx1"/>
                </a:solidFill>
                <a:latin typeface="Arial" charset="0"/>
                <a:ea typeface="宋体" pitchFamily="2" charset="-122"/>
                <a:cs typeface="Arial" charset="0"/>
              </a:defRPr>
            </a:lvl1pPr>
          </a:lstStyle>
          <a:p>
            <a:fld id="{3A06CA58-6B39-4646-A0EB-40A38444E60C}" type="slidenum">
              <a:rPr lang="zh-CN" altLang="en-US"/>
              <a:pPr/>
              <a:t>‹#›</a:t>
            </a:fld>
            <a:endParaRPr lang="en-US" altLang="zh-CN" dirty="0"/>
          </a:p>
        </p:txBody>
      </p:sp>
    </p:spTree>
  </p:cSld>
  <p:clrMap bg1="lt1" tx1="dk1" bg2="lt2" tx2="dk2" accent1="accent1" accent2="accent2" accent3="accent3" accent4="accent4" accent5="accent5" accent6="accent6" hlink="hlink" folHlink="folHlink"/>
  <p:sldLayoutIdLst>
    <p:sldLayoutId id="2147483709"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ftr="0" dt="0"/>
  <p:txStyles>
    <p:titleStyle>
      <a:lvl1pPr algn="ctr" rtl="0" eaLnBrk="1" fontAlgn="base" hangingPunct="1">
        <a:spcBef>
          <a:spcPct val="0"/>
        </a:spcBef>
        <a:spcAft>
          <a:spcPct val="0"/>
        </a:spcAft>
        <a:defRPr sz="4400" b="1" i="1">
          <a:solidFill>
            <a:srgbClr val="000000"/>
          </a:solidFill>
          <a:latin typeface="+mj-lt"/>
          <a:ea typeface="+mj-ea"/>
          <a:cs typeface="+mj-cs"/>
        </a:defRPr>
      </a:lvl1pPr>
      <a:lvl2pPr algn="ctr" rtl="0" eaLnBrk="1" fontAlgn="base" hangingPunct="1">
        <a:spcBef>
          <a:spcPct val="0"/>
        </a:spcBef>
        <a:spcAft>
          <a:spcPct val="0"/>
        </a:spcAft>
        <a:defRPr sz="4400" b="1" i="1">
          <a:solidFill>
            <a:srgbClr val="000000"/>
          </a:solidFill>
          <a:latin typeface="Arial" charset="0"/>
        </a:defRPr>
      </a:lvl2pPr>
      <a:lvl3pPr algn="ctr" rtl="0" eaLnBrk="1" fontAlgn="base" hangingPunct="1">
        <a:spcBef>
          <a:spcPct val="0"/>
        </a:spcBef>
        <a:spcAft>
          <a:spcPct val="0"/>
        </a:spcAft>
        <a:defRPr sz="4400" b="1" i="1">
          <a:solidFill>
            <a:srgbClr val="000000"/>
          </a:solidFill>
          <a:latin typeface="Arial" charset="0"/>
        </a:defRPr>
      </a:lvl3pPr>
      <a:lvl4pPr algn="ctr" rtl="0" eaLnBrk="1" fontAlgn="base" hangingPunct="1">
        <a:spcBef>
          <a:spcPct val="0"/>
        </a:spcBef>
        <a:spcAft>
          <a:spcPct val="0"/>
        </a:spcAft>
        <a:defRPr sz="4400" b="1" i="1">
          <a:solidFill>
            <a:srgbClr val="000000"/>
          </a:solidFill>
          <a:latin typeface="Arial" charset="0"/>
        </a:defRPr>
      </a:lvl4pPr>
      <a:lvl5pPr algn="ctr" rtl="0" eaLnBrk="1" fontAlgn="base" hangingPunct="1">
        <a:spcBef>
          <a:spcPct val="0"/>
        </a:spcBef>
        <a:spcAft>
          <a:spcPct val="0"/>
        </a:spcAft>
        <a:defRPr sz="4400" b="1" i="1">
          <a:solidFill>
            <a:srgbClr val="000000"/>
          </a:solidFill>
          <a:latin typeface="Arial" charset="0"/>
        </a:defRPr>
      </a:lvl5pPr>
      <a:lvl6pPr marL="457200" algn="ctr" rtl="0" eaLnBrk="1" fontAlgn="base" hangingPunct="1">
        <a:spcBef>
          <a:spcPct val="0"/>
        </a:spcBef>
        <a:spcAft>
          <a:spcPct val="0"/>
        </a:spcAft>
        <a:defRPr sz="4400" b="1" i="1">
          <a:solidFill>
            <a:srgbClr val="000000"/>
          </a:solidFill>
          <a:latin typeface="Arial" charset="0"/>
        </a:defRPr>
      </a:lvl6pPr>
      <a:lvl7pPr marL="914400" algn="ctr" rtl="0" eaLnBrk="1" fontAlgn="base" hangingPunct="1">
        <a:spcBef>
          <a:spcPct val="0"/>
        </a:spcBef>
        <a:spcAft>
          <a:spcPct val="0"/>
        </a:spcAft>
        <a:defRPr sz="4400" b="1" i="1">
          <a:solidFill>
            <a:srgbClr val="000000"/>
          </a:solidFill>
          <a:latin typeface="Arial" charset="0"/>
        </a:defRPr>
      </a:lvl7pPr>
      <a:lvl8pPr marL="1371600" algn="ctr" rtl="0" eaLnBrk="1" fontAlgn="base" hangingPunct="1">
        <a:spcBef>
          <a:spcPct val="0"/>
        </a:spcBef>
        <a:spcAft>
          <a:spcPct val="0"/>
        </a:spcAft>
        <a:defRPr sz="4400" b="1" i="1">
          <a:solidFill>
            <a:srgbClr val="000000"/>
          </a:solidFill>
          <a:latin typeface="Arial" charset="0"/>
        </a:defRPr>
      </a:lvl8pPr>
      <a:lvl9pPr marL="1828800" algn="ctr" rtl="0" eaLnBrk="1" fontAlgn="base" hangingPunct="1">
        <a:spcBef>
          <a:spcPct val="0"/>
        </a:spcBef>
        <a:spcAft>
          <a:spcPct val="0"/>
        </a:spcAft>
        <a:defRPr sz="4400" b="1" i="1">
          <a:solidFill>
            <a:srgbClr val="000000"/>
          </a:solidFill>
          <a:latin typeface="Arial" charset="0"/>
        </a:defRPr>
      </a:lvl9pPr>
    </p:titleStyle>
    <p:bodyStyle>
      <a:lvl1pPr marL="342900" indent="-342900" algn="l" rtl="0" eaLnBrk="1" fontAlgn="base" hangingPunct="1">
        <a:spcBef>
          <a:spcPct val="0"/>
        </a:spcBef>
        <a:spcAft>
          <a:spcPct val="0"/>
        </a:spcAft>
        <a:buClr>
          <a:srgbClr val="000000"/>
        </a:buClr>
        <a:buSzPct val="55000"/>
        <a:buFont typeface="Wingdings" pitchFamily="2" charset="2"/>
        <a:buChar char="q"/>
        <a:defRPr sz="2400">
          <a:solidFill>
            <a:srgbClr val="990000"/>
          </a:solidFill>
          <a:latin typeface="Tahoma" pitchFamily="34" charset="0"/>
          <a:ea typeface="+mn-ea"/>
          <a:cs typeface="+mn-cs"/>
        </a:defRPr>
      </a:lvl1pPr>
      <a:lvl2pPr marL="742950" indent="-285750" algn="l" rtl="0" eaLnBrk="1" fontAlgn="base" hangingPunct="1">
        <a:lnSpc>
          <a:spcPct val="110000"/>
        </a:lnSpc>
        <a:spcBef>
          <a:spcPct val="0"/>
        </a:spcBef>
        <a:spcAft>
          <a:spcPct val="0"/>
        </a:spcAft>
        <a:buClr>
          <a:srgbClr val="000000"/>
        </a:buClr>
        <a:buSzPct val="55000"/>
        <a:buFont typeface="Wingdings" pitchFamily="2" charset="2"/>
        <a:buChar char="q"/>
        <a:defRPr sz="2000">
          <a:solidFill>
            <a:srgbClr val="000000"/>
          </a:solidFill>
          <a:latin typeface="Tahoma" pitchFamily="34" charset="0"/>
        </a:defRPr>
      </a:lvl2pPr>
      <a:lvl3pPr marL="1143000" indent="-228600" algn="l" rtl="0" eaLnBrk="1" fontAlgn="base" hangingPunct="1">
        <a:spcBef>
          <a:spcPct val="0"/>
        </a:spcBef>
        <a:spcAft>
          <a:spcPct val="0"/>
        </a:spcAft>
        <a:buClr>
          <a:srgbClr val="000000"/>
        </a:buClr>
        <a:buSzPct val="55000"/>
        <a:buFont typeface="Wingdings" pitchFamily="2" charset="2"/>
        <a:buChar char="q"/>
        <a:defRPr>
          <a:solidFill>
            <a:srgbClr val="000000"/>
          </a:solidFill>
          <a:latin typeface="Tahoma" pitchFamily="34" charset="0"/>
        </a:defRPr>
      </a:lvl3pPr>
      <a:lvl4pPr marL="1600200" indent="-228600" algn="l" rtl="0" eaLnBrk="1" fontAlgn="base" hangingPunct="1">
        <a:spcBef>
          <a:spcPct val="0"/>
        </a:spcBef>
        <a:spcAft>
          <a:spcPct val="0"/>
        </a:spcAft>
        <a:buClr>
          <a:srgbClr val="000000"/>
        </a:buClr>
        <a:buSzPct val="55000"/>
        <a:buFont typeface="Wingdings" pitchFamily="2" charset="2"/>
        <a:buChar char="q"/>
        <a:defRPr sz="1600">
          <a:solidFill>
            <a:srgbClr val="000000"/>
          </a:solidFill>
          <a:latin typeface="Tahoma" pitchFamily="34" charset="0"/>
        </a:defRPr>
      </a:lvl4pPr>
      <a:lvl5pPr marL="2057400" indent="-228600" algn="l" rtl="0" eaLnBrk="1" fontAlgn="base" hangingPunct="1">
        <a:spcBef>
          <a:spcPct val="0"/>
        </a:spcBef>
        <a:spcAft>
          <a:spcPct val="0"/>
        </a:spcAft>
        <a:buClr>
          <a:srgbClr val="000000"/>
        </a:buClr>
        <a:buSzPct val="55000"/>
        <a:buFont typeface="Wingdings" pitchFamily="2" charset="2"/>
        <a:buChar char="q"/>
        <a:defRPr sz="1600">
          <a:solidFill>
            <a:srgbClr val="000000"/>
          </a:solidFill>
          <a:latin typeface="Tahoma" pitchFamily="34" charset="0"/>
        </a:defRPr>
      </a:lvl5pPr>
      <a:lvl6pPr marL="2514600" indent="-228600" algn="l" rtl="0" eaLnBrk="1" fontAlgn="base" hangingPunct="1">
        <a:spcBef>
          <a:spcPct val="0"/>
        </a:spcBef>
        <a:spcAft>
          <a:spcPct val="0"/>
        </a:spcAft>
        <a:buClr>
          <a:srgbClr val="000000"/>
        </a:buClr>
        <a:buSzPct val="55000"/>
        <a:buFont typeface="Wingdings" pitchFamily="2" charset="2"/>
        <a:buChar char="q"/>
        <a:defRPr sz="2000">
          <a:solidFill>
            <a:srgbClr val="000000"/>
          </a:solidFill>
          <a:latin typeface="+mn-lt"/>
        </a:defRPr>
      </a:lvl6pPr>
      <a:lvl7pPr marL="2971800" indent="-228600" algn="l" rtl="0" eaLnBrk="1" fontAlgn="base" hangingPunct="1">
        <a:spcBef>
          <a:spcPct val="0"/>
        </a:spcBef>
        <a:spcAft>
          <a:spcPct val="0"/>
        </a:spcAft>
        <a:buClr>
          <a:srgbClr val="000000"/>
        </a:buClr>
        <a:buSzPct val="55000"/>
        <a:buFont typeface="Wingdings" pitchFamily="2" charset="2"/>
        <a:buChar char="q"/>
        <a:defRPr sz="2000">
          <a:solidFill>
            <a:srgbClr val="000000"/>
          </a:solidFill>
          <a:latin typeface="+mn-lt"/>
        </a:defRPr>
      </a:lvl7pPr>
      <a:lvl8pPr marL="3429000" indent="-228600" algn="l" rtl="0" eaLnBrk="1" fontAlgn="base" hangingPunct="1">
        <a:spcBef>
          <a:spcPct val="0"/>
        </a:spcBef>
        <a:spcAft>
          <a:spcPct val="0"/>
        </a:spcAft>
        <a:buClr>
          <a:srgbClr val="000000"/>
        </a:buClr>
        <a:buSzPct val="55000"/>
        <a:buFont typeface="Wingdings" pitchFamily="2" charset="2"/>
        <a:buChar char="q"/>
        <a:defRPr sz="2000">
          <a:solidFill>
            <a:srgbClr val="000000"/>
          </a:solidFill>
          <a:latin typeface="+mn-lt"/>
        </a:defRPr>
      </a:lvl8pPr>
      <a:lvl9pPr marL="3886200" indent="-228600" algn="l" rtl="0" eaLnBrk="1" fontAlgn="base" hangingPunct="1">
        <a:spcBef>
          <a:spcPct val="0"/>
        </a:spcBef>
        <a:spcAft>
          <a:spcPct val="0"/>
        </a:spcAft>
        <a:buClr>
          <a:srgbClr val="000000"/>
        </a:buClr>
        <a:buSzPct val="55000"/>
        <a:buFont typeface="Wingdings" pitchFamily="2" charset="2"/>
        <a:buChar char="q"/>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527050" y="2109788"/>
            <a:ext cx="8153400" cy="3001962"/>
          </a:xfrm>
          <a:noFill/>
          <a:ln>
            <a:noFill/>
            <a:miter lim="800000"/>
            <a:headEnd/>
            <a:tailEnd/>
          </a:ln>
        </p:spPr>
        <p:txBody>
          <a:bodyPr/>
          <a:lstStyle/>
          <a:p>
            <a:pPr>
              <a:lnSpc>
                <a:spcPct val="100000"/>
              </a:lnSpc>
              <a:spcBef>
                <a:spcPts val="1200"/>
              </a:spcBef>
              <a:spcAft>
                <a:spcPts val="600"/>
              </a:spcAft>
            </a:pPr>
            <a:r>
              <a:rPr lang="en-US" altLang="zh-CN" i="0" dirty="0">
                <a:ea typeface="宋体" pitchFamily="2" charset="-122"/>
              </a:rPr>
              <a:t>TaintScope: A Checksum-Aware Directed Fuzzing Tool for Automatic </a:t>
            </a:r>
            <a:r>
              <a:rPr lang="en-US" altLang="zh-CN" i="0" dirty="0" smtClean="0">
                <a:ea typeface="宋体" pitchFamily="2" charset="-122"/>
              </a:rPr>
              <a:t>Software Vulnerability Detection</a:t>
            </a:r>
            <a:br>
              <a:rPr lang="en-US" altLang="zh-CN" i="0" dirty="0" smtClean="0">
                <a:ea typeface="宋体" pitchFamily="2" charset="-122"/>
              </a:rPr>
            </a:br>
            <a:r>
              <a:rPr lang="en-US" altLang="zh-CN" sz="2400" dirty="0" smtClean="0">
                <a:ea typeface="Gulim" pitchFamily="34" charset="-127"/>
              </a:rPr>
              <a:t/>
            </a:r>
            <a:br>
              <a:rPr lang="en-US" altLang="zh-CN" sz="2400" dirty="0" smtClean="0">
                <a:ea typeface="Gulim" pitchFamily="34" charset="-127"/>
              </a:rPr>
            </a:br>
            <a:r>
              <a:rPr lang="en-US" altLang="zh-CN" sz="2000" dirty="0" smtClean="0">
                <a:ea typeface="Gulim" pitchFamily="34" charset="-127"/>
              </a:rPr>
              <a:t> </a:t>
            </a:r>
            <a:r>
              <a:rPr lang="de-DE" altLang="zh-CN" sz="2000" i="0" dirty="0" smtClean="0">
                <a:solidFill>
                  <a:schemeClr val="tx1"/>
                </a:solidFill>
                <a:ea typeface="宋体" pitchFamily="2" charset="-122"/>
              </a:rPr>
              <a:t>Tielei </a:t>
            </a:r>
            <a:r>
              <a:rPr lang="de-DE" altLang="zh-CN" sz="2000" i="0" dirty="0">
                <a:solidFill>
                  <a:schemeClr val="tx1"/>
                </a:solidFill>
                <a:ea typeface="宋体" pitchFamily="2" charset="-122"/>
              </a:rPr>
              <a:t>Wang</a:t>
            </a:r>
            <a:r>
              <a:rPr lang="de-DE" altLang="zh-CN" sz="2000" i="0" baseline="30000" dirty="0">
                <a:solidFill>
                  <a:schemeClr val="tx1"/>
                </a:solidFill>
                <a:ea typeface="宋体" pitchFamily="2" charset="-122"/>
              </a:rPr>
              <a:t>1,2</a:t>
            </a:r>
            <a:r>
              <a:rPr lang="de-DE" altLang="zh-CN" sz="2000" i="0" dirty="0">
                <a:solidFill>
                  <a:schemeClr val="tx1"/>
                </a:solidFill>
                <a:ea typeface="宋体" pitchFamily="2" charset="-122"/>
              </a:rPr>
              <a:t>, Tao Wei</a:t>
            </a:r>
            <a:r>
              <a:rPr lang="de-DE" altLang="zh-CN" sz="2000" i="0" baseline="30000" dirty="0">
                <a:solidFill>
                  <a:schemeClr val="tx1"/>
                </a:solidFill>
                <a:ea typeface="宋体" pitchFamily="2" charset="-122"/>
              </a:rPr>
              <a:t>1,2</a:t>
            </a:r>
            <a:r>
              <a:rPr lang="de-DE" altLang="zh-CN" sz="2000" i="0" dirty="0">
                <a:solidFill>
                  <a:schemeClr val="tx1"/>
                </a:solidFill>
                <a:ea typeface="宋体" pitchFamily="2" charset="-122"/>
              </a:rPr>
              <a:t>, Guofei Gu</a:t>
            </a:r>
            <a:r>
              <a:rPr lang="de-DE" altLang="zh-CN" sz="2000" i="0" baseline="30000" dirty="0">
                <a:solidFill>
                  <a:schemeClr val="tx1"/>
                </a:solidFill>
                <a:ea typeface="宋体" pitchFamily="2" charset="-122"/>
              </a:rPr>
              <a:t>3</a:t>
            </a:r>
            <a:r>
              <a:rPr lang="de-DE" altLang="zh-CN" sz="2000" i="0" dirty="0">
                <a:solidFill>
                  <a:schemeClr val="tx1"/>
                </a:solidFill>
                <a:ea typeface="宋体" pitchFamily="2" charset="-122"/>
              </a:rPr>
              <a:t>, Wei </a:t>
            </a:r>
            <a:r>
              <a:rPr lang="de-DE" altLang="zh-CN" sz="2000" i="0" dirty="0" smtClean="0">
                <a:solidFill>
                  <a:schemeClr val="tx1"/>
                </a:solidFill>
                <a:ea typeface="宋体" pitchFamily="2" charset="-122"/>
              </a:rPr>
              <a:t>Zou</a:t>
            </a:r>
            <a:r>
              <a:rPr lang="de-DE" altLang="zh-CN" sz="2000" i="0" baseline="30000" dirty="0" smtClean="0">
                <a:solidFill>
                  <a:schemeClr val="tx1"/>
                </a:solidFill>
                <a:ea typeface="宋体" pitchFamily="2" charset="-122"/>
              </a:rPr>
              <a:t>1,2</a:t>
            </a:r>
            <a:r>
              <a:rPr lang="de-DE" altLang="zh-CN" sz="2000" baseline="30000" dirty="0" smtClean="0">
                <a:solidFill>
                  <a:schemeClr val="tx1"/>
                </a:solidFill>
                <a:ea typeface="宋体" pitchFamily="2" charset="-122"/>
              </a:rPr>
              <a:t/>
            </a:r>
            <a:br>
              <a:rPr lang="de-DE" altLang="zh-CN" sz="2000" baseline="30000" dirty="0" smtClean="0">
                <a:solidFill>
                  <a:schemeClr val="tx1"/>
                </a:solidFill>
                <a:ea typeface="宋体" pitchFamily="2" charset="-122"/>
              </a:rPr>
            </a:br>
            <a:r>
              <a:rPr lang="en-US" altLang="zh-CN" sz="1400" b="0" baseline="30000" dirty="0">
                <a:solidFill>
                  <a:schemeClr val="tx1"/>
                </a:solidFill>
                <a:ea typeface="宋体" pitchFamily="2" charset="-122"/>
              </a:rPr>
              <a:t>1</a:t>
            </a:r>
            <a:r>
              <a:rPr lang="en-US" altLang="zh-CN" sz="1400" b="0" dirty="0">
                <a:solidFill>
                  <a:schemeClr val="tx1"/>
                </a:solidFill>
                <a:ea typeface="宋体" pitchFamily="2" charset="-122"/>
              </a:rPr>
              <a:t>Key Laboratory of Network and Software Security Assurance </a:t>
            </a:r>
            <a:r>
              <a:rPr lang="en-US" altLang="zh-CN" sz="1400" b="0" dirty="0" smtClean="0">
                <a:solidFill>
                  <a:schemeClr val="tx1"/>
                </a:solidFill>
                <a:ea typeface="宋体" pitchFamily="2" charset="-122"/>
              </a:rPr>
              <a:t/>
            </a:r>
            <a:br>
              <a:rPr lang="en-US" altLang="zh-CN" sz="1400" b="0" dirty="0" smtClean="0">
                <a:solidFill>
                  <a:schemeClr val="tx1"/>
                </a:solidFill>
                <a:ea typeface="宋体" pitchFamily="2" charset="-122"/>
              </a:rPr>
            </a:br>
            <a:r>
              <a:rPr lang="en-US" altLang="zh-CN" sz="1400" b="0" dirty="0" smtClean="0">
                <a:solidFill>
                  <a:schemeClr val="tx1"/>
                </a:solidFill>
                <a:ea typeface="宋体" pitchFamily="2" charset="-122"/>
              </a:rPr>
              <a:t>(</a:t>
            </a:r>
            <a:r>
              <a:rPr lang="en-US" altLang="zh-CN" sz="1400" b="0" dirty="0">
                <a:solidFill>
                  <a:schemeClr val="tx1"/>
                </a:solidFill>
                <a:ea typeface="宋体" pitchFamily="2" charset="-122"/>
              </a:rPr>
              <a:t>Peking University), </a:t>
            </a:r>
            <a:r>
              <a:rPr lang="en-US" altLang="zh-CN" sz="1400" b="0" dirty="0" smtClean="0">
                <a:solidFill>
                  <a:schemeClr val="tx1"/>
                </a:solidFill>
                <a:ea typeface="宋体" pitchFamily="2" charset="-122"/>
              </a:rPr>
              <a:t>Ministry </a:t>
            </a:r>
            <a:r>
              <a:rPr lang="en-US" altLang="zh-CN" sz="1400" b="0" dirty="0">
                <a:solidFill>
                  <a:schemeClr val="tx1"/>
                </a:solidFill>
                <a:ea typeface="宋体" pitchFamily="2" charset="-122"/>
              </a:rPr>
              <a:t>of Education, Beijing 100871, China</a:t>
            </a:r>
            <a:br>
              <a:rPr lang="en-US" altLang="zh-CN" sz="1400" b="0" dirty="0">
                <a:solidFill>
                  <a:schemeClr val="tx1"/>
                </a:solidFill>
                <a:ea typeface="宋体" pitchFamily="2" charset="-122"/>
              </a:rPr>
            </a:br>
            <a:r>
              <a:rPr lang="en-US" altLang="zh-CN" sz="1400" b="0" baseline="30000" dirty="0" smtClean="0">
                <a:solidFill>
                  <a:schemeClr val="tx1"/>
                </a:solidFill>
                <a:ea typeface="宋体" pitchFamily="2" charset="-122"/>
              </a:rPr>
              <a:t>2</a:t>
            </a:r>
            <a:r>
              <a:rPr lang="en-US" altLang="zh-CN" sz="1400" b="0" dirty="0" smtClean="0">
                <a:solidFill>
                  <a:schemeClr val="tx1"/>
                </a:solidFill>
                <a:ea typeface="宋体" pitchFamily="2" charset="-122"/>
              </a:rPr>
              <a:t>Institute </a:t>
            </a:r>
            <a:r>
              <a:rPr lang="en-US" altLang="zh-CN" sz="1400" b="0" dirty="0">
                <a:solidFill>
                  <a:schemeClr val="tx1"/>
                </a:solidFill>
                <a:ea typeface="宋体" pitchFamily="2" charset="-122"/>
              </a:rPr>
              <a:t>of Computer Science and Technology, Peking University</a:t>
            </a:r>
            <a:br>
              <a:rPr lang="en-US" altLang="zh-CN" sz="1400" b="0" dirty="0">
                <a:solidFill>
                  <a:schemeClr val="tx1"/>
                </a:solidFill>
                <a:ea typeface="宋体" pitchFamily="2" charset="-122"/>
              </a:rPr>
            </a:br>
            <a:r>
              <a:rPr lang="en-US" altLang="zh-CN" sz="1400" b="0" baseline="30000" dirty="0">
                <a:solidFill>
                  <a:schemeClr val="tx1"/>
                </a:solidFill>
                <a:ea typeface="宋体" pitchFamily="2" charset="-122"/>
              </a:rPr>
              <a:t>3</a:t>
            </a:r>
            <a:r>
              <a:rPr lang="en-US" altLang="zh-CN" sz="1400" b="0" dirty="0">
                <a:solidFill>
                  <a:schemeClr val="tx1"/>
                </a:solidFill>
                <a:ea typeface="宋体" pitchFamily="2" charset="-122"/>
              </a:rPr>
              <a:t>Department of Computer Science &amp; Engineering, Texas A&amp;M </a:t>
            </a:r>
            <a:r>
              <a:rPr lang="en-US" altLang="zh-CN" sz="1400" b="0" dirty="0" smtClean="0">
                <a:solidFill>
                  <a:schemeClr val="tx1"/>
                </a:solidFill>
                <a:ea typeface="宋体" pitchFamily="2" charset="-122"/>
              </a:rPr>
              <a:t>University</a:t>
            </a:r>
            <a:r>
              <a:rPr lang="en-US" altLang="zh-CN" sz="1600" b="0" dirty="0" smtClean="0">
                <a:solidFill>
                  <a:schemeClr val="tx1"/>
                </a:solidFill>
                <a:ea typeface="宋体" pitchFamily="2" charset="-122"/>
              </a:rPr>
              <a:t/>
            </a:r>
            <a:br>
              <a:rPr lang="en-US" altLang="zh-CN" sz="1600" b="0" dirty="0" smtClean="0">
                <a:solidFill>
                  <a:schemeClr val="tx1"/>
                </a:solidFill>
                <a:ea typeface="宋体" pitchFamily="2" charset="-122"/>
              </a:rPr>
            </a:br>
            <a:r>
              <a:rPr lang="de-DE" altLang="zh-CN" sz="1600" dirty="0" smtClean="0">
                <a:solidFill>
                  <a:schemeClr val="tx1"/>
                </a:solidFill>
                <a:ea typeface="宋体" pitchFamily="2" charset="-122"/>
              </a:rPr>
              <a:t/>
            </a:r>
            <a:br>
              <a:rPr lang="de-DE" altLang="zh-CN" sz="1600" dirty="0" smtClean="0">
                <a:solidFill>
                  <a:schemeClr val="tx1"/>
                </a:solidFill>
                <a:ea typeface="宋体" pitchFamily="2" charset="-122"/>
              </a:rPr>
            </a:br>
            <a:r>
              <a:rPr lang="en-US" altLang="zh-CN" sz="800" dirty="0" smtClean="0">
                <a:solidFill>
                  <a:schemeClr val="tx1"/>
                </a:solidFill>
                <a:ea typeface="Gulim" pitchFamily="34" charset="-127"/>
              </a:rPr>
              <a:t/>
            </a:r>
            <a:br>
              <a:rPr lang="en-US" altLang="zh-CN" sz="800" dirty="0" smtClean="0">
                <a:solidFill>
                  <a:schemeClr val="tx1"/>
                </a:solidFill>
                <a:ea typeface="Gulim" pitchFamily="34" charset="-127"/>
              </a:rPr>
            </a:br>
            <a:r>
              <a:rPr lang="en-US" altLang="zh-CN" sz="1600" i="0" dirty="0" smtClean="0">
                <a:ea typeface="Gulim" pitchFamily="34" charset="-127"/>
              </a:rPr>
              <a:t>Presented by Ricky Landry</a:t>
            </a:r>
            <a:br>
              <a:rPr lang="en-US" altLang="zh-CN" sz="1600" i="0" dirty="0" smtClean="0">
                <a:ea typeface="Gulim" pitchFamily="34" charset="-127"/>
              </a:rPr>
            </a:br>
            <a:r>
              <a:rPr lang="en-US" altLang="zh-CN" sz="1600" i="0" dirty="0" smtClean="0">
                <a:ea typeface="Gulim" pitchFamily="34" charset="-127"/>
              </a:rPr>
              <a:t>University of Central Florida</a:t>
            </a:r>
            <a:br>
              <a:rPr lang="en-US" altLang="zh-CN" sz="1600" i="0" dirty="0" smtClean="0">
                <a:ea typeface="Gulim" pitchFamily="34" charset="-127"/>
              </a:rPr>
            </a:br>
            <a:r>
              <a:rPr lang="en-US" altLang="zh-CN" sz="1600" i="0" dirty="0" smtClean="0">
                <a:ea typeface="Gulim" pitchFamily="34" charset="-127"/>
              </a:rPr>
              <a:t>April 11, 2012</a:t>
            </a:r>
            <a:endParaRPr lang="en-US" altLang="zh-CN" sz="1600" dirty="0" smtClean="0">
              <a:ea typeface="Gulim" pitchFamily="34" charset="-127"/>
            </a:endParaRPr>
          </a:p>
        </p:txBody>
      </p:sp>
      <p:sp>
        <p:nvSpPr>
          <p:cNvPr id="3075" name="Text Box 6"/>
          <p:cNvSpPr txBox="1">
            <a:spLocks noChangeArrowheads="1"/>
          </p:cNvSpPr>
          <p:nvPr/>
        </p:nvSpPr>
        <p:spPr bwMode="auto">
          <a:xfrm>
            <a:off x="2711450" y="37242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endParaRPr lang="zh-CN" altLang="en-US">
              <a:ea typeface="宋体"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Tain</a:t>
            </a:r>
            <a:r>
              <a:rPr lang="en-US" dirty="0" smtClean="0"/>
              <a:t>t Tracing</a:t>
            </a:r>
            <a:endParaRPr lang="en-US" dirty="0"/>
          </a:p>
        </p:txBody>
      </p:sp>
      <p:sp>
        <p:nvSpPr>
          <p:cNvPr id="3" name="Content Placeholder 2"/>
          <p:cNvSpPr>
            <a:spLocks noGrp="1"/>
          </p:cNvSpPr>
          <p:nvPr>
            <p:ph idx="1"/>
          </p:nvPr>
        </p:nvSpPr>
        <p:spPr/>
        <p:txBody>
          <a:bodyPr/>
          <a:lstStyle/>
          <a:p>
            <a:r>
              <a:rPr lang="en-US" dirty="0" smtClean="0"/>
              <a:t>Unlike traditional taint analysis (which uses 0/1 labels), TaintScope marks each input byte with a unique label (i.e. the byte’s position in an input sample)</a:t>
            </a:r>
          </a:p>
          <a:p>
            <a:endParaRPr lang="en-US" sz="800" dirty="0" smtClean="0"/>
          </a:p>
          <a:p>
            <a:r>
              <a:rPr lang="en-US" dirty="0" smtClean="0"/>
              <a:t>Execution monitor observes and reports:</a:t>
            </a:r>
          </a:p>
          <a:p>
            <a:pPr lvl="1"/>
            <a:r>
              <a:rPr lang="en-US" dirty="0" smtClean="0"/>
              <a:t>Input bytes which are arguments to specified API functions (i.e. </a:t>
            </a:r>
            <a:r>
              <a:rPr lang="en-US" i="1" dirty="0" smtClean="0"/>
              <a:t>malloc()</a:t>
            </a:r>
            <a:r>
              <a:rPr lang="en-US" dirty="0" smtClean="0"/>
              <a:t>, </a:t>
            </a:r>
            <a:r>
              <a:rPr lang="en-US" i="1" dirty="0" smtClean="0"/>
              <a:t>strcpy()</a:t>
            </a:r>
            <a:r>
              <a:rPr lang="en-US" dirty="0" smtClean="0"/>
              <a:t> )</a:t>
            </a:r>
          </a:p>
          <a:p>
            <a:pPr lvl="1"/>
            <a:r>
              <a:rPr lang="en-US" dirty="0" smtClean="0"/>
              <a:t>Input bytes which are dependencies of conditional jump instructions</a:t>
            </a:r>
          </a:p>
          <a:p>
            <a:pPr lvl="1"/>
            <a:endParaRPr lang="en-US" sz="800" dirty="0" smtClean="0"/>
          </a:p>
          <a:p>
            <a:r>
              <a:rPr lang="en-US" dirty="0" smtClean="0"/>
              <a:t>Input bytes to API functions are considered “hot bytes”</a:t>
            </a:r>
          </a:p>
          <a:p>
            <a:endParaRPr lang="en-US" sz="800" dirty="0"/>
          </a:p>
          <a:p>
            <a:r>
              <a:rPr lang="en-US" dirty="0" smtClean="0"/>
              <a:t>Input bytes to conditional jump instructions are used for checksum integrity checkpoint detection</a:t>
            </a:r>
          </a:p>
          <a:p>
            <a:endParaRPr lang="en-US" dirty="0" smtClean="0"/>
          </a:p>
          <a:p>
            <a:pPr lvl="1"/>
            <a:endParaRPr lang="en-US" dirty="0" smtClean="0"/>
          </a:p>
          <a:p>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10</a:t>
            </a:fld>
            <a:endParaRPr lang="en-US" altLang="zh-CN" dirty="0"/>
          </a:p>
        </p:txBody>
      </p:sp>
    </p:spTree>
    <p:extLst>
      <p:ext uri="{BB962C8B-B14F-4D97-AF65-F5344CB8AC3E}">
        <p14:creationId xmlns:p14="http://schemas.microsoft.com/office/powerpoint/2010/main" val="4238367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Taint Tracing</a:t>
            </a:r>
            <a:endParaRPr lang="en-US" dirty="0"/>
          </a:p>
        </p:txBody>
      </p:sp>
      <p:sp>
        <p:nvSpPr>
          <p:cNvPr id="3" name="Content Placeholder 2"/>
          <p:cNvSpPr>
            <a:spLocks noGrp="1"/>
          </p:cNvSpPr>
          <p:nvPr>
            <p:ph idx="1"/>
          </p:nvPr>
        </p:nvSpPr>
        <p:spPr/>
        <p:txBody>
          <a:bodyPr/>
          <a:lstStyle/>
          <a:p>
            <a:r>
              <a:rPr lang="en-US" dirty="0" smtClean="0"/>
              <a:t>Execution monitor report example</a:t>
            </a:r>
          </a:p>
          <a:p>
            <a:pPr lvl="1"/>
            <a:r>
              <a:rPr lang="en-US" dirty="0" smtClean="0"/>
              <a:t>Assume size of an input file is 1024 bytes</a:t>
            </a:r>
          </a:p>
          <a:p>
            <a:pPr lvl="1"/>
            <a:r>
              <a:rPr lang="en-US" dirty="0" smtClean="0"/>
              <a:t>Analysts are interested in the size argument of a call to </a:t>
            </a:r>
            <a:r>
              <a:rPr lang="en-US" i="1" dirty="0" smtClean="0"/>
              <a:t>malloc()</a:t>
            </a:r>
            <a:endParaRPr lang="en-US" dirty="0" smtClean="0"/>
          </a:p>
          <a:p>
            <a:pPr lvl="2"/>
            <a:r>
              <a:rPr lang="en-US" dirty="0" smtClean="0"/>
              <a:t>Hot bytes report will contain </a:t>
            </a:r>
            <a:r>
              <a:rPr lang="en-US" dirty="0"/>
              <a:t>an </a:t>
            </a:r>
            <a:r>
              <a:rPr lang="en-US" dirty="0" smtClean="0"/>
              <a:t>entry:</a:t>
            </a:r>
            <a:r>
              <a:rPr lang="en-US" dirty="0"/>
              <a:t/>
            </a:r>
            <a:br>
              <a:rPr lang="en-US" dirty="0"/>
            </a:br>
            <a:r>
              <a:rPr lang="en-US" dirty="0"/>
              <a:t>	</a:t>
            </a:r>
            <a:r>
              <a:rPr lang="en-US" sz="1600" dirty="0">
                <a:latin typeface="Lucida Console" pitchFamily="49" charset="0"/>
              </a:rPr>
              <a:t>0x8048db5: </a:t>
            </a:r>
            <a:r>
              <a:rPr lang="en-US" sz="1600" dirty="0" smtClean="0">
                <a:latin typeface="Lucida Console" pitchFamily="49" charset="0"/>
              </a:rPr>
              <a:t>invoking </a:t>
            </a:r>
            <a:r>
              <a:rPr lang="en-US" sz="1600" dirty="0">
                <a:latin typeface="Lucida Console" pitchFamily="49" charset="0"/>
              </a:rPr>
              <a:t>malloc: [0x8, 0xf</a:t>
            </a:r>
            <a:r>
              <a:rPr lang="en-US" sz="1600" dirty="0" smtClean="0">
                <a:latin typeface="Lucida Console" pitchFamily="49" charset="0"/>
              </a:rPr>
              <a:t>]</a:t>
            </a:r>
          </a:p>
          <a:p>
            <a:pPr lvl="2"/>
            <a:r>
              <a:rPr lang="en-US" dirty="0" smtClean="0"/>
              <a:t>Interpretation: Instruction at 0x8048db5 calls </a:t>
            </a:r>
            <a:r>
              <a:rPr lang="en-US" i="1" dirty="0" smtClean="0"/>
              <a:t>malloc()</a:t>
            </a:r>
            <a:r>
              <a:rPr lang="en-US" dirty="0" smtClean="0"/>
              <a:t>  with an argument the depends on input bytes 0x8 – 0xf</a:t>
            </a:r>
            <a:endParaRPr lang="en-US" dirty="0" smtClean="0">
              <a:latin typeface="Lucida Console" pitchFamily="49" charset="0"/>
            </a:endParaRPr>
          </a:p>
          <a:p>
            <a:pPr lvl="1"/>
            <a:r>
              <a:rPr lang="en-US" dirty="0" smtClean="0"/>
              <a:t>Analysts are interested in the input byte dependencies of a </a:t>
            </a:r>
            <a:r>
              <a:rPr lang="en-US" i="1" dirty="0" smtClean="0"/>
              <a:t>JZ</a:t>
            </a:r>
            <a:r>
              <a:rPr lang="en-US" dirty="0" smtClean="0"/>
              <a:t> conditional jump instruction</a:t>
            </a:r>
          </a:p>
          <a:p>
            <a:pPr lvl="2"/>
            <a:r>
              <a:rPr lang="en-US" dirty="0" smtClean="0"/>
              <a:t>Checksum information report will contain an entry:</a:t>
            </a:r>
            <a:r>
              <a:rPr lang="en-US" dirty="0"/>
              <a:t/>
            </a:r>
            <a:br>
              <a:rPr lang="en-US" dirty="0"/>
            </a:br>
            <a:r>
              <a:rPr lang="en-US" dirty="0" smtClean="0"/>
              <a:t>	</a:t>
            </a:r>
            <a:r>
              <a:rPr lang="en-US" sz="1600" dirty="0" smtClean="0">
                <a:latin typeface="Lucida Console" pitchFamily="49" charset="0"/>
              </a:rPr>
              <a:t>0x8048d4f: JZ: 1024: [0x0, 0x3ff]</a:t>
            </a:r>
          </a:p>
          <a:p>
            <a:pPr lvl="2"/>
            <a:r>
              <a:rPr lang="en-US" dirty="0" smtClean="0"/>
              <a:t>Interpretation: Conditional jump instruction </a:t>
            </a:r>
            <a:r>
              <a:rPr lang="en-US" i="1" dirty="0" smtClean="0"/>
              <a:t>JZ</a:t>
            </a:r>
            <a:r>
              <a:rPr lang="en-US" dirty="0" smtClean="0"/>
              <a:t> at 0x8048d4f depends on 1024 input bytes in the range of 0x0 – 0x3ff</a:t>
            </a:r>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11</a:t>
            </a:fld>
            <a:endParaRPr lang="en-US" altLang="zh-CN" dirty="0"/>
          </a:p>
        </p:txBody>
      </p:sp>
    </p:spTree>
    <p:extLst>
      <p:ext uri="{BB962C8B-B14F-4D97-AF65-F5344CB8AC3E}">
        <p14:creationId xmlns:p14="http://schemas.microsoft.com/office/powerpoint/2010/main" val="747033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Detecting Checksum</a:t>
            </a:r>
            <a:endParaRPr lang="en-US" dirty="0"/>
          </a:p>
        </p:txBody>
      </p:sp>
      <p:sp>
        <p:nvSpPr>
          <p:cNvPr id="3" name="Content Placeholder 2"/>
          <p:cNvSpPr>
            <a:spLocks noGrp="1"/>
          </p:cNvSpPr>
          <p:nvPr>
            <p:ph idx="1"/>
          </p:nvPr>
        </p:nvSpPr>
        <p:spPr/>
        <p:txBody>
          <a:bodyPr/>
          <a:lstStyle/>
          <a:p>
            <a:r>
              <a:rPr lang="en-US" dirty="0" smtClean="0"/>
              <a:t>Checksum-based integrity checks behave like a classifier</a:t>
            </a:r>
          </a:p>
          <a:p>
            <a:pPr lvl="1"/>
            <a:r>
              <a:rPr lang="en-US" dirty="0" smtClean="0"/>
              <a:t>All well-formed inputs will pass the integrity checks</a:t>
            </a:r>
          </a:p>
          <a:p>
            <a:pPr lvl="1"/>
            <a:r>
              <a:rPr lang="en-US" dirty="0" smtClean="0"/>
              <a:t>Most malformed inputs will fail the integrity checks because the checksum does not match the data payload</a:t>
            </a:r>
          </a:p>
          <a:p>
            <a:pPr lvl="1"/>
            <a:endParaRPr lang="en-US" dirty="0" smtClean="0"/>
          </a:p>
          <a:p>
            <a:r>
              <a:rPr lang="en-US" dirty="0" smtClean="0"/>
              <a:t>Assume that special branch predicates exist in the program that correspond to these integrity checks</a:t>
            </a:r>
          </a:p>
          <a:p>
            <a:pPr lvl="1"/>
            <a:r>
              <a:rPr lang="en-US" dirty="0" smtClean="0"/>
              <a:t>When well-formed inputs are used, these predicates always evaluate to True/False</a:t>
            </a:r>
          </a:p>
          <a:p>
            <a:pPr lvl="1"/>
            <a:r>
              <a:rPr lang="en-US" dirty="0" smtClean="0"/>
              <a:t>When malformed inputs are used, these predicates always False/True</a:t>
            </a:r>
          </a:p>
          <a:p>
            <a:endParaRPr lang="en-US" dirty="0" smtClean="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12</a:t>
            </a:fld>
            <a:endParaRPr lang="en-US" altLang="zh-CN" dirty="0"/>
          </a:p>
        </p:txBody>
      </p:sp>
    </p:spTree>
    <p:extLst>
      <p:ext uri="{BB962C8B-B14F-4D97-AF65-F5344CB8AC3E}">
        <p14:creationId xmlns:p14="http://schemas.microsoft.com/office/powerpoint/2010/main" val="2513396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Detecting Checksum</a:t>
            </a:r>
            <a:endParaRPr lang="en-US" dirty="0"/>
          </a:p>
        </p:txBody>
      </p:sp>
      <p:sp>
        <p:nvSpPr>
          <p:cNvPr id="3" name="Content Placeholder 2"/>
          <p:cNvSpPr>
            <a:spLocks noGrp="1"/>
          </p:cNvSpPr>
          <p:nvPr>
            <p:ph idx="1"/>
          </p:nvPr>
        </p:nvSpPr>
        <p:spPr/>
        <p:txBody>
          <a:bodyPr/>
          <a:lstStyle/>
          <a:p>
            <a:r>
              <a:rPr lang="en-US" dirty="0" smtClean="0"/>
              <a:t>TaintScope builds four predicate sets:</a:t>
            </a:r>
          </a:p>
          <a:p>
            <a:pPr lvl="1"/>
            <a:r>
              <a:rPr lang="en-US" i="1" dirty="0" smtClean="0"/>
              <a:t>P</a:t>
            </a:r>
            <a:r>
              <a:rPr lang="en-US" i="1" baseline="-25000" dirty="0" smtClean="0"/>
              <a:t>1</a:t>
            </a:r>
            <a:r>
              <a:rPr lang="en-US" dirty="0" smtClean="0"/>
              <a:t> – Always true with well-formed inputs</a:t>
            </a:r>
          </a:p>
          <a:p>
            <a:pPr lvl="1"/>
            <a:r>
              <a:rPr lang="en-US" i="1" dirty="0" smtClean="0"/>
              <a:t>P</a:t>
            </a:r>
            <a:r>
              <a:rPr lang="en-US" i="1" baseline="-25000" dirty="0" smtClean="0"/>
              <a:t>0</a:t>
            </a:r>
            <a:r>
              <a:rPr lang="en-US" dirty="0" smtClean="0"/>
              <a:t> – Always false with well-formed input</a:t>
            </a:r>
            <a:endParaRPr lang="en-US" baseline="-25000" dirty="0" smtClean="0"/>
          </a:p>
          <a:p>
            <a:pPr lvl="1"/>
            <a:r>
              <a:rPr lang="en-US" i="1" dirty="0" smtClean="0"/>
              <a:t>P</a:t>
            </a:r>
            <a:r>
              <a:rPr lang="en-US" i="1" baseline="30000" dirty="0" smtClean="0"/>
              <a:t>’</a:t>
            </a:r>
            <a:r>
              <a:rPr lang="en-US" i="1" baseline="-25000" dirty="0" smtClean="0"/>
              <a:t>1</a:t>
            </a:r>
            <a:r>
              <a:rPr lang="en-US" dirty="0" smtClean="0"/>
              <a:t> – Always true with malformed inputs</a:t>
            </a:r>
          </a:p>
          <a:p>
            <a:pPr lvl="1"/>
            <a:r>
              <a:rPr lang="en-US" i="1" dirty="0" smtClean="0"/>
              <a:t>P</a:t>
            </a:r>
            <a:r>
              <a:rPr lang="en-US" i="1" baseline="30000" dirty="0" smtClean="0"/>
              <a:t>’</a:t>
            </a:r>
            <a:r>
              <a:rPr lang="en-US" i="1" baseline="-25000" dirty="0" smtClean="0"/>
              <a:t>0</a:t>
            </a:r>
            <a:r>
              <a:rPr lang="en-US" dirty="0"/>
              <a:t> </a:t>
            </a:r>
            <a:r>
              <a:rPr lang="en-US" dirty="0" smtClean="0"/>
              <a:t>– Always false with malformed inputs</a:t>
            </a:r>
          </a:p>
          <a:p>
            <a:pPr marL="0" indent="0">
              <a:buNone/>
            </a:pPr>
            <a:endParaRPr lang="en-US" dirty="0" smtClean="0"/>
          </a:p>
          <a:p>
            <a:pPr lvl="1"/>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13</a:t>
            </a:fld>
            <a:endParaRPr lang="en-US" altLang="zh-C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2466" y="3411168"/>
            <a:ext cx="3900849" cy="2741137"/>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225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Detecting Checksum</a:t>
            </a:r>
            <a:endParaRPr lang="en-US" dirty="0"/>
          </a:p>
        </p:txBody>
      </p:sp>
      <p:sp>
        <p:nvSpPr>
          <p:cNvPr id="3" name="Content Placeholder 2"/>
          <p:cNvSpPr>
            <a:spLocks noGrp="1"/>
          </p:cNvSpPr>
          <p:nvPr>
            <p:ph idx="1"/>
          </p:nvPr>
        </p:nvSpPr>
        <p:spPr/>
        <p:txBody>
          <a:bodyPr/>
          <a:lstStyle/>
          <a:p>
            <a:r>
              <a:rPr lang="en-US" dirty="0" smtClean="0"/>
              <a:t>Predicates in the following set usually correspond to checksum checks: </a:t>
            </a:r>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14</a:t>
            </a:fld>
            <a:endParaRPr lang="en-US" altLang="zh-CN" dirty="0"/>
          </a:p>
        </p:txBody>
      </p:sp>
      <p:graphicFrame>
        <p:nvGraphicFramePr>
          <p:cNvPr id="6" name="Object 5"/>
          <p:cNvGraphicFramePr>
            <a:graphicFrameLocks noChangeAspect="1"/>
          </p:cNvGraphicFramePr>
          <p:nvPr>
            <p:extLst>
              <p:ext uri="{D42A27DB-BD31-4B8C-83A1-F6EECF244321}">
                <p14:modId xmlns:p14="http://schemas.microsoft.com/office/powerpoint/2010/main" val="1513135162"/>
              </p:ext>
            </p:extLst>
          </p:nvPr>
        </p:nvGraphicFramePr>
        <p:xfrm>
          <a:off x="3429964" y="1965686"/>
          <a:ext cx="2057043" cy="407123"/>
        </p:xfrm>
        <a:graphic>
          <a:graphicData uri="http://schemas.openxmlformats.org/presentationml/2006/ole">
            <mc:AlternateContent xmlns:mc="http://schemas.openxmlformats.org/markup-compatibility/2006">
              <mc:Choice xmlns:v="urn:schemas-microsoft-com:vml" Requires="v">
                <p:oleObj spid="_x0000_s2068" name="Equation" r:id="rId3" imgW="1218960" imgH="241200" progId="Equation.3">
                  <p:embed/>
                </p:oleObj>
              </mc:Choice>
              <mc:Fallback>
                <p:oleObj name="Equation" r:id="rId3" imgW="1218960" imgH="241200" progId="Equation.3">
                  <p:embed/>
                  <p:pic>
                    <p:nvPicPr>
                      <p:cNvPr id="0" name=""/>
                      <p:cNvPicPr/>
                      <p:nvPr/>
                    </p:nvPicPr>
                    <p:blipFill>
                      <a:blip r:embed="rId4"/>
                      <a:stretch>
                        <a:fillRect/>
                      </a:stretch>
                    </p:blipFill>
                    <p:spPr>
                      <a:xfrm>
                        <a:off x="3429964" y="1965686"/>
                        <a:ext cx="2057043" cy="407123"/>
                      </a:xfrm>
                      <a:prstGeom prst="rect">
                        <a:avLst/>
                      </a:prstGeom>
                    </p:spPr>
                  </p:pic>
                </p:oleObj>
              </mc:Fallback>
            </mc:AlternateContent>
          </a:graphicData>
        </a:graphic>
      </p:graphicFrame>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73505" y="2614070"/>
            <a:ext cx="4716442" cy="3459872"/>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537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Detecting Checksum</a:t>
            </a:r>
          </a:p>
        </p:txBody>
      </p:sp>
      <p:sp>
        <p:nvSpPr>
          <p:cNvPr id="3" name="Content Placeholder 2"/>
          <p:cNvSpPr>
            <a:spLocks noGrp="1"/>
          </p:cNvSpPr>
          <p:nvPr>
            <p:ph idx="1"/>
          </p:nvPr>
        </p:nvSpPr>
        <p:spPr/>
        <p:txBody>
          <a:bodyPr/>
          <a:lstStyle/>
          <a:p>
            <a:r>
              <a:rPr lang="en-US" dirty="0" smtClean="0"/>
              <a:t>Checksum detector will generate bypass rules to satisfy the “checksum-aware” logic of the directed fuzzing</a:t>
            </a:r>
          </a:p>
          <a:p>
            <a:pPr lvl="1"/>
            <a:r>
              <a:rPr lang="en-US" dirty="0" smtClean="0"/>
              <a:t>As an example, a bypass rule may be reported as follows:</a:t>
            </a:r>
          </a:p>
          <a:p>
            <a:pPr lvl="2"/>
            <a:r>
              <a:rPr lang="en-US" sz="1600" dirty="0" smtClean="0">
                <a:latin typeface="Lucida Console" pitchFamily="49" charset="0"/>
              </a:rPr>
              <a:t>0x8048d5b: JZ: always-taken</a:t>
            </a:r>
          </a:p>
          <a:p>
            <a:pPr lvl="2"/>
            <a:r>
              <a:rPr lang="en-US" dirty="0" smtClean="0"/>
              <a:t>Interpretation: The branch instruction </a:t>
            </a:r>
            <a:r>
              <a:rPr lang="en-US" i="1" dirty="0" smtClean="0"/>
              <a:t>JZ</a:t>
            </a:r>
            <a:r>
              <a:rPr lang="en-US" dirty="0" smtClean="0"/>
              <a:t> at 0x8048d5b needs to always be taken</a:t>
            </a:r>
          </a:p>
          <a:p>
            <a:endParaRPr lang="en-US" dirty="0"/>
          </a:p>
          <a:p>
            <a:r>
              <a:rPr lang="en-US" dirty="0" smtClean="0"/>
              <a:t>Checksum detector can also identify checksum fields in an input sample by combining the following information:</a:t>
            </a:r>
          </a:p>
          <a:p>
            <a:pPr lvl="1"/>
            <a:r>
              <a:rPr lang="en-US" dirty="0" smtClean="0"/>
              <a:t>Branch predicates determined as checksum integrity checkpoints</a:t>
            </a:r>
          </a:p>
          <a:p>
            <a:pPr lvl="1"/>
            <a:r>
              <a:rPr lang="en-US" dirty="0" smtClean="0"/>
              <a:t>Hot bytes determined as branch dependencies for these checksum integrity checkpoints</a:t>
            </a:r>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15</a:t>
            </a:fld>
            <a:endParaRPr lang="en-US" altLang="zh-CN" dirty="0"/>
          </a:p>
        </p:txBody>
      </p:sp>
    </p:spTree>
    <p:extLst>
      <p:ext uri="{BB962C8B-B14F-4D97-AF65-F5344CB8AC3E}">
        <p14:creationId xmlns:p14="http://schemas.microsoft.com/office/powerpoint/2010/main" val="2608975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Directed Fuzzing</a:t>
            </a:r>
            <a:endParaRPr lang="en-US" dirty="0"/>
          </a:p>
        </p:txBody>
      </p:sp>
      <p:sp>
        <p:nvSpPr>
          <p:cNvPr id="3" name="Content Placeholder 2"/>
          <p:cNvSpPr>
            <a:spLocks noGrp="1"/>
          </p:cNvSpPr>
          <p:nvPr>
            <p:ph idx="1"/>
          </p:nvPr>
        </p:nvSpPr>
        <p:spPr/>
        <p:txBody>
          <a:bodyPr/>
          <a:lstStyle/>
          <a:p>
            <a:r>
              <a:rPr lang="en-US" dirty="0" smtClean="0"/>
              <a:t>Fuzzer is responsible for generating malformed test samples and passing them to the target program</a:t>
            </a:r>
          </a:p>
          <a:p>
            <a:pPr lvl="1"/>
            <a:r>
              <a:rPr lang="en-US" dirty="0" smtClean="0"/>
              <a:t>If the checksum detector does not generate bypass rules (no checksum integrity checkpoints detected), the test samples are fed directly to the original program</a:t>
            </a:r>
          </a:p>
          <a:p>
            <a:pPr lvl="1"/>
            <a:r>
              <a:rPr lang="en-US" dirty="0" smtClean="0"/>
              <a:t>If bypass rules exist, the test samples are fed to an instrumented instance of the original program</a:t>
            </a:r>
          </a:p>
          <a:p>
            <a:pPr lvl="1"/>
            <a:endParaRPr lang="en-US" sz="800" dirty="0" smtClean="0"/>
          </a:p>
          <a:p>
            <a:r>
              <a:rPr lang="en-US" dirty="0" smtClean="0"/>
              <a:t>Fuzzing is “directed” because the fuzzer alters the execution traces at detected checksum integrity checkpoints based on the bypass rules (i.e. modification of the </a:t>
            </a:r>
            <a:r>
              <a:rPr lang="en-US" dirty="0" smtClean="0"/>
              <a:t>eflags</a:t>
            </a:r>
            <a:r>
              <a:rPr lang="en-US" dirty="0" smtClean="0"/>
              <a:t> register prior to branch execution to produce desired behavior)</a:t>
            </a:r>
          </a:p>
          <a:p>
            <a:pPr lvl="1"/>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16</a:t>
            </a:fld>
            <a:endParaRPr lang="en-US" altLang="zh-CN" dirty="0"/>
          </a:p>
        </p:txBody>
      </p:sp>
    </p:spTree>
    <p:extLst>
      <p:ext uri="{BB962C8B-B14F-4D97-AF65-F5344CB8AC3E}">
        <p14:creationId xmlns:p14="http://schemas.microsoft.com/office/powerpoint/2010/main" val="425023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Directed Fuzzing	</a:t>
            </a:r>
            <a:endParaRPr lang="en-US" dirty="0"/>
          </a:p>
        </p:txBody>
      </p:sp>
      <p:sp>
        <p:nvSpPr>
          <p:cNvPr id="3" name="Content Placeholder 2"/>
          <p:cNvSpPr>
            <a:spLocks noGrp="1"/>
          </p:cNvSpPr>
          <p:nvPr>
            <p:ph idx="1"/>
          </p:nvPr>
        </p:nvSpPr>
        <p:spPr/>
        <p:txBody>
          <a:bodyPr/>
          <a:lstStyle/>
          <a:p>
            <a:r>
              <a:rPr lang="en-US" dirty="0" smtClean="0"/>
              <a:t>Mutations to well-formed samples are based on the hot bytes information acquired during the dynamic taint tracing stage</a:t>
            </a:r>
          </a:p>
          <a:p>
            <a:endParaRPr lang="en-US" dirty="0"/>
          </a:p>
          <a:p>
            <a:r>
              <a:rPr lang="en-US" dirty="0" smtClean="0"/>
              <a:t>Increased mutation efficiency; only bytes that are likely to expose vulnerabilities are mutated</a:t>
            </a:r>
            <a:endParaRPr lang="en-US" dirty="0"/>
          </a:p>
          <a:p>
            <a:endParaRPr lang="en-US" dirty="0" smtClean="0"/>
          </a:p>
          <a:p>
            <a:r>
              <a:rPr lang="en-US" dirty="0" smtClean="0"/>
              <a:t>Mutations target specified API calls that are security critical by supplying arguments that may cause errors (i.e. integer overflow, heap overflow, etc.)</a:t>
            </a:r>
            <a:endParaRPr lang="en-US" i="1" dirty="0" smtClean="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17</a:t>
            </a:fld>
            <a:endParaRPr lang="en-US" altLang="zh-CN" dirty="0"/>
          </a:p>
        </p:txBody>
      </p:sp>
    </p:spTree>
    <p:extLst>
      <p:ext uri="{BB962C8B-B14F-4D97-AF65-F5344CB8AC3E}">
        <p14:creationId xmlns:p14="http://schemas.microsoft.com/office/powerpoint/2010/main" val="2119187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Repairing Crashed Samples</a:t>
            </a:r>
            <a:endParaRPr lang="en-US" dirty="0"/>
          </a:p>
        </p:txBody>
      </p:sp>
      <p:sp>
        <p:nvSpPr>
          <p:cNvPr id="3" name="Content Placeholder 2"/>
          <p:cNvSpPr>
            <a:spLocks noGrp="1"/>
          </p:cNvSpPr>
          <p:nvPr>
            <p:ph idx="1"/>
          </p:nvPr>
        </p:nvSpPr>
        <p:spPr/>
        <p:txBody>
          <a:bodyPr/>
          <a:lstStyle/>
          <a:p>
            <a:r>
              <a:rPr lang="en-US" dirty="0" smtClean="0"/>
              <a:t>Mutated test samples from the directed fuzzing stage are </a:t>
            </a:r>
            <a:r>
              <a:rPr lang="en-US" b="1" dirty="0" smtClean="0"/>
              <a:t>highly unlikely</a:t>
            </a:r>
            <a:r>
              <a:rPr lang="en-US" dirty="0" smtClean="0"/>
              <a:t> to cause an un-instrumented instance of the target program to crash</a:t>
            </a:r>
          </a:p>
          <a:p>
            <a:endParaRPr lang="en-US" sz="800" b="1" dirty="0"/>
          </a:p>
          <a:p>
            <a:r>
              <a:rPr lang="en-US" dirty="0" smtClean="0"/>
              <a:t>Test samples must be “repaired”, meaning the checksum field of the test sample needs to be recalculated</a:t>
            </a:r>
          </a:p>
          <a:p>
            <a:pPr lvl="1"/>
            <a:r>
              <a:rPr lang="en-US" dirty="0" smtClean="0"/>
              <a:t>Checksums are not generated prior to directed fuzzing, as it is time/compute expensive</a:t>
            </a:r>
          </a:p>
          <a:p>
            <a:pPr lvl="1"/>
            <a:r>
              <a:rPr lang="en-US" dirty="0" smtClean="0"/>
              <a:t>Only a small number of test samples will cause a crash, so checksum repairs are performed only when this occurs</a:t>
            </a:r>
          </a:p>
          <a:p>
            <a:endParaRPr lang="en-US" sz="800" dirty="0"/>
          </a:p>
          <a:p>
            <a:r>
              <a:rPr lang="en-US" dirty="0" smtClean="0"/>
              <a:t>This is accomplished through symbolic execution and constraint solving</a:t>
            </a:r>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18</a:t>
            </a:fld>
            <a:endParaRPr lang="en-US" altLang="zh-CN" dirty="0"/>
          </a:p>
        </p:txBody>
      </p:sp>
    </p:spTree>
    <p:extLst>
      <p:ext uri="{BB962C8B-B14F-4D97-AF65-F5344CB8AC3E}">
        <p14:creationId xmlns:p14="http://schemas.microsoft.com/office/powerpoint/2010/main" val="3180766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Repairing Crashed Samples</a:t>
            </a:r>
            <a:endParaRPr lang="en-US" dirty="0"/>
          </a:p>
        </p:txBody>
      </p:sp>
      <p:sp>
        <p:nvSpPr>
          <p:cNvPr id="3" name="Content Placeholder 2"/>
          <p:cNvSpPr>
            <a:spLocks noGrp="1"/>
          </p:cNvSpPr>
          <p:nvPr>
            <p:ph idx="1"/>
          </p:nvPr>
        </p:nvSpPr>
        <p:spPr/>
        <p:txBody>
          <a:bodyPr/>
          <a:lstStyle/>
          <a:p>
            <a:r>
              <a:rPr lang="en-US" dirty="0" smtClean="0"/>
              <a:t>TaintScope can utilize the checksum field detection to treat only the checksum field as the symbolic value</a:t>
            </a:r>
          </a:p>
          <a:p>
            <a:pPr lvl="1"/>
            <a:r>
              <a:rPr lang="en-US" dirty="0" smtClean="0"/>
              <a:t>This contrasts with current symbolic execution methods which would require </a:t>
            </a:r>
            <a:r>
              <a:rPr lang="en-US" b="1" dirty="0" smtClean="0"/>
              <a:t>ALL </a:t>
            </a:r>
            <a:r>
              <a:rPr lang="en-US" dirty="0" smtClean="0"/>
              <a:t>of the bytes involved in the checksum computation to be handled symbolically</a:t>
            </a:r>
          </a:p>
          <a:p>
            <a:pPr lvl="1"/>
            <a:r>
              <a:rPr lang="en-US" dirty="0" smtClean="0"/>
              <a:t>Data bytes that are dependencies to the checksum become concrete values, simplifying the constraint solving for the checksum field</a:t>
            </a:r>
          </a:p>
          <a:p>
            <a:endParaRPr lang="en-US" dirty="0"/>
          </a:p>
          <a:p>
            <a:r>
              <a:rPr lang="en-US" dirty="0" smtClean="0"/>
              <a:t>This allows for many current constraint solvers to be adequate to solve this simple checksum constraint</a:t>
            </a:r>
          </a:p>
          <a:p>
            <a:endParaRPr lang="en-US" dirty="0"/>
          </a:p>
          <a:p>
            <a:endParaRPr lang="en-US" dirty="0" smtClean="0"/>
          </a:p>
          <a:p>
            <a:pPr lvl="1"/>
            <a:endParaRPr lang="en-US" b="1"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19</a:t>
            </a:fld>
            <a:endParaRPr lang="en-US" altLang="zh-CN" dirty="0"/>
          </a:p>
        </p:txBody>
      </p:sp>
    </p:spTree>
    <p:extLst>
      <p:ext uri="{BB962C8B-B14F-4D97-AF65-F5344CB8AC3E}">
        <p14:creationId xmlns:p14="http://schemas.microsoft.com/office/powerpoint/2010/main" val="294302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6"/>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rgbClr val="00279F"/>
                </a:solidFill>
                <a:latin typeface="Batang" pitchFamily="18" charset="-127"/>
              </a:defRPr>
            </a:lvl1pPr>
            <a:lvl2pPr marL="742950" indent="-285750">
              <a:defRPr sz="2400" b="1">
                <a:solidFill>
                  <a:srgbClr val="00279F"/>
                </a:solidFill>
                <a:latin typeface="Batang" pitchFamily="18" charset="-127"/>
              </a:defRPr>
            </a:lvl2pPr>
            <a:lvl3pPr marL="1143000" indent="-228600">
              <a:defRPr sz="2400" b="1">
                <a:solidFill>
                  <a:srgbClr val="00279F"/>
                </a:solidFill>
                <a:latin typeface="Batang" pitchFamily="18" charset="-127"/>
              </a:defRPr>
            </a:lvl3pPr>
            <a:lvl4pPr marL="1600200" indent="-228600">
              <a:defRPr sz="2400" b="1">
                <a:solidFill>
                  <a:srgbClr val="00279F"/>
                </a:solidFill>
                <a:latin typeface="Batang" pitchFamily="18" charset="-127"/>
              </a:defRPr>
            </a:lvl4pPr>
            <a:lvl5pPr marL="2057400" indent="-228600">
              <a:defRPr sz="2400" b="1">
                <a:solidFill>
                  <a:srgbClr val="00279F"/>
                </a:solidFill>
                <a:latin typeface="Batang" pitchFamily="18" charset="-127"/>
              </a:defRPr>
            </a:lvl5pPr>
            <a:lvl6pPr marL="2514600" indent="-228600" algn="ctr" eaLnBrk="0" fontAlgn="base" hangingPunct="0">
              <a:spcBef>
                <a:spcPct val="0"/>
              </a:spcBef>
              <a:spcAft>
                <a:spcPct val="0"/>
              </a:spcAft>
              <a:defRPr sz="2400" b="1">
                <a:solidFill>
                  <a:srgbClr val="00279F"/>
                </a:solidFill>
                <a:latin typeface="Batang" pitchFamily="18" charset="-127"/>
              </a:defRPr>
            </a:lvl6pPr>
            <a:lvl7pPr marL="2971800" indent="-228600" algn="ctr" eaLnBrk="0" fontAlgn="base" hangingPunct="0">
              <a:spcBef>
                <a:spcPct val="0"/>
              </a:spcBef>
              <a:spcAft>
                <a:spcPct val="0"/>
              </a:spcAft>
              <a:defRPr sz="2400" b="1">
                <a:solidFill>
                  <a:srgbClr val="00279F"/>
                </a:solidFill>
                <a:latin typeface="Batang" pitchFamily="18" charset="-127"/>
              </a:defRPr>
            </a:lvl7pPr>
            <a:lvl8pPr marL="3429000" indent="-228600" algn="ctr" eaLnBrk="0" fontAlgn="base" hangingPunct="0">
              <a:spcBef>
                <a:spcPct val="0"/>
              </a:spcBef>
              <a:spcAft>
                <a:spcPct val="0"/>
              </a:spcAft>
              <a:defRPr sz="2400" b="1">
                <a:solidFill>
                  <a:srgbClr val="00279F"/>
                </a:solidFill>
                <a:latin typeface="Batang" pitchFamily="18" charset="-127"/>
              </a:defRPr>
            </a:lvl8pPr>
            <a:lvl9pPr marL="3886200" indent="-228600" algn="ctr" eaLnBrk="0" fontAlgn="base" hangingPunct="0">
              <a:spcBef>
                <a:spcPct val="0"/>
              </a:spcBef>
              <a:spcAft>
                <a:spcPct val="0"/>
              </a:spcAft>
              <a:defRPr sz="2400" b="1">
                <a:solidFill>
                  <a:srgbClr val="00279F"/>
                </a:solidFill>
                <a:latin typeface="Batang" pitchFamily="18" charset="-127"/>
              </a:defRPr>
            </a:lvl9pPr>
          </a:lstStyle>
          <a:p>
            <a:fld id="{7AAF9CED-2FCA-4E02-BE2E-BDCE61779207}" type="slidenum">
              <a:rPr lang="zh-CN" altLang="en-US" sz="1400" b="0">
                <a:solidFill>
                  <a:schemeClr val="tx1"/>
                </a:solidFill>
                <a:latin typeface="Arial" charset="0"/>
              </a:rPr>
              <a:pPr/>
              <a:t>2</a:t>
            </a:fld>
            <a:endParaRPr lang="en-US" altLang="zh-CN" sz="1400" b="0" dirty="0">
              <a:solidFill>
                <a:schemeClr val="tx1"/>
              </a:solidFill>
              <a:latin typeface="Arial" charset="0"/>
            </a:endParaRPr>
          </a:p>
        </p:txBody>
      </p:sp>
      <p:sp>
        <p:nvSpPr>
          <p:cNvPr id="4099" name="Rectangle 2"/>
          <p:cNvSpPr>
            <a:spLocks noGrp="1" noChangeArrowheads="1"/>
          </p:cNvSpPr>
          <p:nvPr>
            <p:ph type="title"/>
          </p:nvPr>
        </p:nvSpPr>
        <p:spPr/>
        <p:txBody>
          <a:bodyPr/>
          <a:lstStyle/>
          <a:p>
            <a:r>
              <a:rPr lang="en-US" altLang="zh-CN" dirty="0" smtClean="0">
                <a:ea typeface="宋体" pitchFamily="2" charset="-122"/>
              </a:rPr>
              <a:t>What is fuzz testing?</a:t>
            </a:r>
          </a:p>
        </p:txBody>
      </p:sp>
      <p:sp>
        <p:nvSpPr>
          <p:cNvPr id="4100" name="Rectangle 3"/>
          <p:cNvSpPr>
            <a:spLocks noGrp="1" noChangeArrowheads="1"/>
          </p:cNvSpPr>
          <p:nvPr>
            <p:ph type="body" idx="1"/>
          </p:nvPr>
        </p:nvSpPr>
        <p:spPr/>
        <p:txBody>
          <a:bodyPr/>
          <a:lstStyle/>
          <a:p>
            <a:r>
              <a:rPr lang="en-US" altLang="zh-CN" sz="2800" dirty="0" smtClean="0">
                <a:ea typeface="宋体" pitchFamily="2" charset="-122"/>
              </a:rPr>
              <a:t>Testing executable code (typically an application)  for programming errors that cause crashes, corruption, or increased consumption of resources (CPU or memory)</a:t>
            </a:r>
            <a:br>
              <a:rPr lang="en-US" altLang="zh-CN" sz="2800" dirty="0" smtClean="0">
                <a:ea typeface="宋体" pitchFamily="2" charset="-122"/>
              </a:rPr>
            </a:br>
            <a:endParaRPr lang="en-US" altLang="zh-CN" sz="2800" dirty="0" smtClean="0">
              <a:ea typeface="宋体" pitchFamily="2" charset="-122"/>
            </a:endParaRPr>
          </a:p>
          <a:p>
            <a:r>
              <a:rPr lang="en-US" sz="2800" dirty="0" smtClean="0"/>
              <a:t>Crashes can cause data loss and expose potential vulnerabilities that can allow for a process to be hijacked</a:t>
            </a:r>
          </a:p>
          <a:p>
            <a:pPr marL="0" indent="0">
              <a:buNone/>
            </a:pPr>
            <a:endParaRPr lang="en-US" altLang="zh-CN" sz="2800" dirty="0" smtClean="0">
              <a:ea typeface="宋体"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Taint Tracing Evaluation</a:t>
            </a:r>
            <a:endParaRPr lang="en-US" dirty="0"/>
          </a:p>
        </p:txBody>
      </p:sp>
      <p:sp>
        <p:nvSpPr>
          <p:cNvPr id="3" name="Content Placeholder 2"/>
          <p:cNvSpPr>
            <a:spLocks noGrp="1"/>
          </p:cNvSpPr>
          <p:nvPr>
            <p:ph idx="1"/>
          </p:nvPr>
        </p:nvSpPr>
        <p:spPr/>
        <p:txBody>
          <a:bodyPr/>
          <a:lstStyle/>
          <a:p>
            <a:r>
              <a:rPr lang="en-US" dirty="0" smtClean="0"/>
              <a:t>Well-formed image files were sent to three popular applications to evaluate the efficiency of the execution monitor in determining the “hot bytes”</a:t>
            </a:r>
          </a:p>
          <a:p>
            <a:pPr lvl="1"/>
            <a:r>
              <a:rPr lang="en-US" dirty="0" smtClean="0"/>
              <a:t>Image file formats:</a:t>
            </a:r>
          </a:p>
          <a:p>
            <a:pPr lvl="2"/>
            <a:r>
              <a:rPr lang="en-US" dirty="0" smtClean="0"/>
              <a:t>PNG</a:t>
            </a:r>
          </a:p>
          <a:p>
            <a:pPr lvl="2"/>
            <a:r>
              <a:rPr lang="en-US" dirty="0" smtClean="0"/>
              <a:t>JPEG</a:t>
            </a:r>
          </a:p>
          <a:p>
            <a:pPr lvl="2"/>
            <a:r>
              <a:rPr lang="en-US" dirty="0" smtClean="0"/>
              <a:t>TIFF</a:t>
            </a:r>
          </a:p>
          <a:p>
            <a:pPr lvl="2"/>
            <a:r>
              <a:rPr lang="en-US" dirty="0" smtClean="0"/>
              <a:t>BMP</a:t>
            </a:r>
          </a:p>
          <a:p>
            <a:pPr lvl="2"/>
            <a:r>
              <a:rPr lang="en-US" dirty="0" smtClean="0"/>
              <a:t>GIF</a:t>
            </a:r>
          </a:p>
          <a:p>
            <a:pPr lvl="1"/>
            <a:r>
              <a:rPr lang="en-US" dirty="0" smtClean="0"/>
              <a:t>Applications:</a:t>
            </a:r>
          </a:p>
          <a:p>
            <a:pPr lvl="2"/>
            <a:r>
              <a:rPr lang="en-US" dirty="0" smtClean="0"/>
              <a:t>ImageMagick</a:t>
            </a:r>
            <a:endParaRPr lang="en-US" dirty="0" smtClean="0"/>
          </a:p>
          <a:p>
            <a:pPr lvl="2"/>
            <a:r>
              <a:rPr lang="en-US" dirty="0" smtClean="0"/>
              <a:t>Google Picasa</a:t>
            </a:r>
          </a:p>
          <a:p>
            <a:pPr lvl="2"/>
            <a:r>
              <a:rPr lang="en-US" dirty="0" smtClean="0"/>
              <a:t>Adobe Acrobat</a:t>
            </a:r>
          </a:p>
          <a:p>
            <a:endParaRPr lang="en-US" sz="800" dirty="0" smtClean="0"/>
          </a:p>
          <a:p>
            <a:r>
              <a:rPr lang="en-US" dirty="0" smtClean="0"/>
              <a:t>Focus placed on </a:t>
            </a:r>
            <a:r>
              <a:rPr lang="en-US" i="1" dirty="0" smtClean="0"/>
              <a:t>malloc(), </a:t>
            </a:r>
            <a:r>
              <a:rPr lang="en-US" i="1" dirty="0" smtClean="0"/>
              <a:t>realloc</a:t>
            </a:r>
            <a:r>
              <a:rPr lang="en-US" i="1" dirty="0" smtClean="0"/>
              <a:t>()</a:t>
            </a:r>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20</a:t>
            </a:fld>
            <a:endParaRPr lang="en-US" altLang="zh-CN" dirty="0"/>
          </a:p>
        </p:txBody>
      </p:sp>
    </p:spTree>
    <p:extLst>
      <p:ext uri="{BB962C8B-B14F-4D97-AF65-F5344CB8AC3E}">
        <p14:creationId xmlns:p14="http://schemas.microsoft.com/office/powerpoint/2010/main" val="638911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Taint Tracing Evaluation</a:t>
            </a:r>
            <a:endParaRPr lang="en-US" dirty="0"/>
          </a:p>
        </p:txBody>
      </p:sp>
      <p:sp>
        <p:nvSpPr>
          <p:cNvPr id="3" name="Content Placeholder 2"/>
          <p:cNvSpPr>
            <a:spLocks noGrp="1"/>
          </p:cNvSpPr>
          <p:nvPr>
            <p:ph idx="1"/>
          </p:nvPr>
        </p:nvSpPr>
        <p:spPr/>
        <p:txBody>
          <a:bodyPr/>
          <a:lstStyle/>
          <a:p>
            <a:pPr marL="0" indent="0">
              <a:buNone/>
            </a:pPr>
            <a:r>
              <a:rPr lang="en-US" dirty="0"/>
              <a:t> </a:t>
            </a:r>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21</a:t>
            </a:fld>
            <a:endParaRPr lang="en-US" altLang="zh-CN"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1878716"/>
            <a:ext cx="8858250" cy="377190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795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Taint Tracing Evaluation</a:t>
            </a:r>
            <a:endParaRPr lang="en-US" dirty="0"/>
          </a:p>
        </p:txBody>
      </p:sp>
      <p:sp>
        <p:nvSpPr>
          <p:cNvPr id="3" name="Content Placeholder 2"/>
          <p:cNvSpPr>
            <a:spLocks noGrp="1"/>
          </p:cNvSpPr>
          <p:nvPr>
            <p:ph idx="1"/>
          </p:nvPr>
        </p:nvSpPr>
        <p:spPr/>
        <p:txBody>
          <a:bodyPr/>
          <a:lstStyle/>
          <a:p>
            <a:r>
              <a:rPr lang="en-US" dirty="0" smtClean="0"/>
              <a:t>While input files are large, only a small number of bytes were determined to be “hot” for these image files and applications</a:t>
            </a:r>
          </a:p>
          <a:p>
            <a:pPr lvl="1"/>
            <a:r>
              <a:rPr lang="en-US" dirty="0" smtClean="0"/>
              <a:t>Memory allocation for images typically only relies on a few fields in the format</a:t>
            </a:r>
          </a:p>
          <a:p>
            <a:pPr lvl="2"/>
            <a:r>
              <a:rPr lang="en-US" dirty="0" smtClean="0"/>
              <a:t>Width</a:t>
            </a:r>
          </a:p>
          <a:p>
            <a:pPr lvl="2"/>
            <a:r>
              <a:rPr lang="en-US" dirty="0" smtClean="0"/>
              <a:t>Height</a:t>
            </a:r>
          </a:p>
          <a:p>
            <a:pPr lvl="2"/>
            <a:r>
              <a:rPr lang="en-US" dirty="0" smtClean="0"/>
              <a:t>Color Depth</a:t>
            </a:r>
          </a:p>
          <a:p>
            <a:endParaRPr lang="en-US" dirty="0"/>
          </a:p>
          <a:p>
            <a:r>
              <a:rPr lang="en-US" dirty="0" smtClean="0"/>
              <a:t>Performance overhead was deemed acceptable</a:t>
            </a:r>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22</a:t>
            </a:fld>
            <a:endParaRPr lang="en-US" altLang="zh-CN" dirty="0"/>
          </a:p>
        </p:txBody>
      </p:sp>
    </p:spTree>
    <p:extLst>
      <p:ext uri="{BB962C8B-B14F-4D97-AF65-F5344CB8AC3E}">
        <p14:creationId xmlns:p14="http://schemas.microsoft.com/office/powerpoint/2010/main" val="3390941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Checksum Checkpoint Identification</a:t>
            </a:r>
            <a:endParaRPr lang="en-US" sz="3600" dirty="0"/>
          </a:p>
        </p:txBody>
      </p:sp>
      <p:sp>
        <p:nvSpPr>
          <p:cNvPr id="3" name="Content Placeholder 2"/>
          <p:cNvSpPr>
            <a:spLocks noGrp="1"/>
          </p:cNvSpPr>
          <p:nvPr>
            <p:ph idx="1"/>
          </p:nvPr>
        </p:nvSpPr>
        <p:spPr/>
        <p:txBody>
          <a:bodyPr/>
          <a:lstStyle/>
          <a:p>
            <a:r>
              <a:rPr lang="en-US" dirty="0" smtClean="0"/>
              <a:t>Six known file formats were chosen that are known to employ checksum algorithms</a:t>
            </a:r>
          </a:p>
          <a:p>
            <a:pPr lvl="1"/>
            <a:r>
              <a:rPr lang="en-US" dirty="0" smtClean="0"/>
              <a:t>PNG</a:t>
            </a:r>
          </a:p>
          <a:p>
            <a:pPr lvl="2"/>
            <a:r>
              <a:rPr lang="en-US" dirty="0" smtClean="0"/>
              <a:t>Divided into chunks that contain CRC checksums for each chunk</a:t>
            </a:r>
          </a:p>
          <a:p>
            <a:pPr lvl="2"/>
            <a:r>
              <a:rPr lang="en-US" dirty="0" smtClean="0"/>
              <a:t>Stored in </a:t>
            </a:r>
            <a:r>
              <a:rPr lang="en-US" dirty="0" smtClean="0"/>
              <a:t>zlib</a:t>
            </a:r>
            <a:r>
              <a:rPr lang="en-US" dirty="0" smtClean="0"/>
              <a:t> format, which uses an Adler-32 checksum</a:t>
            </a:r>
          </a:p>
          <a:p>
            <a:pPr lvl="1"/>
            <a:r>
              <a:rPr lang="en-US" dirty="0" smtClean="0"/>
              <a:t>PCAP – Contains IP and TCP/UDP packet headers that have checksum fields</a:t>
            </a:r>
          </a:p>
          <a:p>
            <a:pPr lvl="1"/>
            <a:r>
              <a:rPr lang="en-US" dirty="0" smtClean="0"/>
              <a:t>CVD – </a:t>
            </a:r>
            <a:r>
              <a:rPr lang="en-US" dirty="0" smtClean="0"/>
              <a:t>ClamAV</a:t>
            </a:r>
            <a:r>
              <a:rPr lang="en-US" dirty="0" smtClean="0"/>
              <a:t> Virus Database, which uses MD5</a:t>
            </a:r>
          </a:p>
          <a:p>
            <a:pPr lvl="1"/>
            <a:r>
              <a:rPr lang="en-US" dirty="0" smtClean="0"/>
              <a:t>VCDIFF – Generic Differencing and Compression Data Format; uses Adler-32 checksum</a:t>
            </a:r>
          </a:p>
          <a:p>
            <a:pPr lvl="1"/>
            <a:r>
              <a:rPr lang="en-US" dirty="0" smtClean="0"/>
              <a:t>Tar – archive format that contains a checksum of its 512 byte header</a:t>
            </a:r>
          </a:p>
          <a:p>
            <a:pPr lvl="1"/>
            <a:r>
              <a:rPr lang="en-US" dirty="0" smtClean="0"/>
              <a:t>Intel HEX – text format where each line contains a checksum of its data values</a:t>
            </a:r>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23</a:t>
            </a:fld>
            <a:endParaRPr lang="en-US" altLang="zh-CN" dirty="0"/>
          </a:p>
        </p:txBody>
      </p:sp>
    </p:spTree>
    <p:extLst>
      <p:ext uri="{BB962C8B-B14F-4D97-AF65-F5344CB8AC3E}">
        <p14:creationId xmlns:p14="http://schemas.microsoft.com/office/powerpoint/2010/main" val="497161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Checksum Checkpoint Identification</a:t>
            </a:r>
          </a:p>
        </p:txBody>
      </p:sp>
      <p:sp>
        <p:nvSpPr>
          <p:cNvPr id="3" name="Content Placeholder 2"/>
          <p:cNvSpPr>
            <a:spLocks noGrp="1"/>
          </p:cNvSpPr>
          <p:nvPr>
            <p:ph idx="1"/>
          </p:nvPr>
        </p:nvSpPr>
        <p:spPr/>
        <p:txBody>
          <a:bodyPr/>
          <a:lstStyle/>
          <a:p>
            <a:r>
              <a:rPr lang="en-US" dirty="0" smtClean="0"/>
              <a:t>Eight applications were tested</a:t>
            </a:r>
          </a:p>
          <a:p>
            <a:pPr lvl="1"/>
            <a:r>
              <a:rPr lang="en-US" dirty="0" smtClean="0"/>
              <a:t>Google Picasa (PNG)</a:t>
            </a:r>
          </a:p>
          <a:p>
            <a:pPr lvl="1"/>
            <a:r>
              <a:rPr lang="en-US" dirty="0" smtClean="0"/>
              <a:t>Adobe Acrobat (PNG)</a:t>
            </a:r>
          </a:p>
          <a:p>
            <a:pPr lvl="1"/>
            <a:r>
              <a:rPr lang="en-US" dirty="0" smtClean="0"/>
              <a:t>Tcpdump</a:t>
            </a:r>
            <a:r>
              <a:rPr lang="en-US" dirty="0" smtClean="0"/>
              <a:t> (PCAP)</a:t>
            </a:r>
          </a:p>
          <a:p>
            <a:pPr lvl="1"/>
            <a:r>
              <a:rPr lang="en-US" dirty="0" smtClean="0"/>
              <a:t>Snort (PCAP)</a:t>
            </a:r>
          </a:p>
          <a:p>
            <a:pPr lvl="1"/>
            <a:r>
              <a:rPr lang="en-US" dirty="0" smtClean="0"/>
              <a:t>ClamAV</a:t>
            </a:r>
            <a:r>
              <a:rPr lang="en-US" dirty="0" smtClean="0"/>
              <a:t> (CVD)</a:t>
            </a:r>
          </a:p>
          <a:p>
            <a:pPr lvl="1"/>
            <a:r>
              <a:rPr lang="en-US" dirty="0" smtClean="0"/>
              <a:t>Open-</a:t>
            </a:r>
            <a:r>
              <a:rPr lang="en-US" dirty="0" smtClean="0"/>
              <a:t>vcfdiff</a:t>
            </a:r>
            <a:r>
              <a:rPr lang="en-US" dirty="0"/>
              <a:t> </a:t>
            </a:r>
            <a:r>
              <a:rPr lang="en-US" dirty="0" smtClean="0"/>
              <a:t>(VCDIFF)</a:t>
            </a:r>
          </a:p>
          <a:p>
            <a:pPr lvl="1"/>
            <a:r>
              <a:rPr lang="en-US" dirty="0" smtClean="0"/>
              <a:t>Tar (Tar)</a:t>
            </a:r>
          </a:p>
          <a:p>
            <a:pPr lvl="1"/>
            <a:r>
              <a:rPr lang="en-US" dirty="0" smtClean="0"/>
              <a:t>objcopy</a:t>
            </a:r>
            <a:r>
              <a:rPr lang="en-US" dirty="0" smtClean="0"/>
              <a:t> (Intel HEX)</a:t>
            </a:r>
          </a:p>
          <a:p>
            <a:pPr lvl="1"/>
            <a:endParaRPr lang="en-US" dirty="0"/>
          </a:p>
          <a:p>
            <a:r>
              <a:rPr lang="en-US" dirty="0" smtClean="0"/>
              <a:t>Checksum detector monitored these applications as they opened the files of their respective formats</a:t>
            </a:r>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24</a:t>
            </a:fld>
            <a:endParaRPr lang="en-US" altLang="zh-CN" dirty="0"/>
          </a:p>
        </p:txBody>
      </p:sp>
    </p:spTree>
    <p:extLst>
      <p:ext uri="{BB962C8B-B14F-4D97-AF65-F5344CB8AC3E}">
        <p14:creationId xmlns:p14="http://schemas.microsoft.com/office/powerpoint/2010/main" val="3133541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Checksum Checkpoint Identification</a:t>
            </a:r>
            <a:endParaRPr lang="en-US" sz="3600" dirty="0"/>
          </a:p>
        </p:txBody>
      </p:sp>
      <p:sp>
        <p:nvSpPr>
          <p:cNvPr id="3" name="Content Placeholder 2"/>
          <p:cNvSpPr>
            <a:spLocks noGrp="1"/>
          </p:cNvSpPr>
          <p:nvPr>
            <p:ph idx="1"/>
          </p:nvPr>
        </p:nvSpPr>
        <p:spPr/>
        <p:txBody>
          <a:bodyPr/>
          <a:lstStyle/>
          <a:p>
            <a:r>
              <a:rPr lang="en-US" dirty="0" smtClean="0"/>
              <a:t>The minimum dependent bytes threshold of the for a potential checkpoint to be flagged was set to 16 bytes, which was empirically chosen by the experimenters</a:t>
            </a:r>
          </a:p>
          <a:p>
            <a:endParaRPr lang="en-US" sz="800" dirty="0" smtClean="0"/>
          </a:p>
          <a:p>
            <a:r>
              <a:rPr lang="en-US" dirty="0" smtClean="0"/>
              <a:t>The checksum detector successfully detected the checksum integrity checkpoints</a:t>
            </a:r>
          </a:p>
          <a:p>
            <a:endParaRPr lang="en-US" sz="800" dirty="0"/>
          </a:p>
          <a:p>
            <a:r>
              <a:rPr lang="en-US" dirty="0" smtClean="0"/>
              <a:t>This phase can be completed typically in tens of minutes</a:t>
            </a:r>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25</a:t>
            </a:fld>
            <a:endParaRPr lang="en-US" altLang="zh-CN"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897" y="4202376"/>
            <a:ext cx="8877782" cy="1754606"/>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36306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Checksum Repair Evaluation</a:t>
            </a:r>
            <a:endParaRPr lang="en-US" dirty="0"/>
          </a:p>
        </p:txBody>
      </p:sp>
      <p:sp>
        <p:nvSpPr>
          <p:cNvPr id="3" name="Content Placeholder 2"/>
          <p:cNvSpPr>
            <a:spLocks noGrp="1"/>
          </p:cNvSpPr>
          <p:nvPr>
            <p:ph idx="1"/>
          </p:nvPr>
        </p:nvSpPr>
        <p:spPr/>
        <p:txBody>
          <a:bodyPr/>
          <a:lstStyle/>
          <a:p>
            <a:r>
              <a:rPr lang="en-US" dirty="0" smtClean="0"/>
              <a:t>Checksum field identification was evaluated for the following file formats:</a:t>
            </a:r>
          </a:p>
          <a:p>
            <a:pPr lvl="1"/>
            <a:r>
              <a:rPr lang="en-US" dirty="0" smtClean="0"/>
              <a:t>PNG</a:t>
            </a:r>
          </a:p>
          <a:p>
            <a:pPr lvl="1"/>
            <a:r>
              <a:rPr lang="en-US" dirty="0" smtClean="0"/>
              <a:t>PCAP</a:t>
            </a:r>
          </a:p>
          <a:p>
            <a:pPr lvl="1"/>
            <a:r>
              <a:rPr lang="en-US" dirty="0" smtClean="0"/>
              <a:t>Tar archive</a:t>
            </a:r>
          </a:p>
          <a:p>
            <a:pPr lvl="1"/>
            <a:r>
              <a:rPr lang="en-US" dirty="0" smtClean="0"/>
              <a:t>Intel HEX</a:t>
            </a:r>
          </a:p>
          <a:p>
            <a:endParaRPr lang="en-US" dirty="0"/>
          </a:p>
          <a:p>
            <a:r>
              <a:rPr lang="en-US" dirty="0" smtClean="0"/>
              <a:t>To evaluate that the checksum repair was performing correctly, the detection and repair was performed on well-formed inputs for which the expected checksum was known</a:t>
            </a:r>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26</a:t>
            </a:fld>
            <a:endParaRPr lang="en-US" altLang="zh-CN" dirty="0"/>
          </a:p>
        </p:txBody>
      </p:sp>
    </p:spTree>
    <p:extLst>
      <p:ext uri="{BB962C8B-B14F-4D97-AF65-F5344CB8AC3E}">
        <p14:creationId xmlns:p14="http://schemas.microsoft.com/office/powerpoint/2010/main" val="1627915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Checksum Repair Evaluation</a:t>
            </a:r>
            <a:endParaRPr lang="en-US" dirty="0"/>
          </a:p>
        </p:txBody>
      </p:sp>
      <p:sp>
        <p:nvSpPr>
          <p:cNvPr id="3" name="Content Placeholder 2"/>
          <p:cNvSpPr>
            <a:spLocks noGrp="1"/>
          </p:cNvSpPr>
          <p:nvPr>
            <p:ph idx="1"/>
          </p:nvPr>
        </p:nvSpPr>
        <p:spPr/>
        <p:txBody>
          <a:bodyPr/>
          <a:lstStyle/>
          <a:p>
            <a:r>
              <a:rPr lang="en-US" dirty="0" smtClean="0"/>
              <a:t>The checksum detector correctly identified all of the checksum fields present, as well as their sizes (in bytes)</a:t>
            </a:r>
          </a:p>
          <a:p>
            <a:endParaRPr lang="en-US" sz="800" dirty="0"/>
          </a:p>
          <a:p>
            <a:r>
              <a:rPr lang="en-US" dirty="0" smtClean="0"/>
              <a:t>The checksum fields were successfully repaired for each of the cases</a:t>
            </a:r>
          </a:p>
          <a:p>
            <a:endParaRPr lang="en-US" sz="800" dirty="0"/>
          </a:p>
          <a:p>
            <a:r>
              <a:rPr lang="en-US" dirty="0" smtClean="0"/>
              <a:t>Detection and repair took approximately 5 – 10 minutes</a:t>
            </a:r>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27</a:t>
            </a:fld>
            <a:endParaRPr lang="en-US" altLang="zh-CN"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615" y="4096988"/>
            <a:ext cx="7816658" cy="1735298"/>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6443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Fuzzing Evaluation</a:t>
            </a:r>
            <a:endParaRPr lang="en-US" dirty="0"/>
          </a:p>
        </p:txBody>
      </p:sp>
      <p:sp>
        <p:nvSpPr>
          <p:cNvPr id="3" name="Content Placeholder 2"/>
          <p:cNvSpPr>
            <a:spLocks noGrp="1"/>
          </p:cNvSpPr>
          <p:nvPr>
            <p:ph idx="1"/>
          </p:nvPr>
        </p:nvSpPr>
        <p:spPr/>
        <p:txBody>
          <a:bodyPr/>
          <a:lstStyle/>
          <a:p>
            <a:r>
              <a:rPr lang="en-US" dirty="0" smtClean="0"/>
              <a:t>TaintScope detected 27 severe vulnerabilities in widely-used applications such as:</a:t>
            </a:r>
          </a:p>
          <a:p>
            <a:pPr lvl="1"/>
            <a:r>
              <a:rPr lang="en-US" sz="1800" dirty="0" smtClean="0"/>
              <a:t>Microsoft Paint</a:t>
            </a:r>
          </a:p>
          <a:p>
            <a:pPr lvl="1"/>
            <a:r>
              <a:rPr lang="en-US" sz="1800" dirty="0" smtClean="0"/>
              <a:t>Adobe Acrobat</a:t>
            </a:r>
          </a:p>
          <a:p>
            <a:pPr lvl="1"/>
            <a:r>
              <a:rPr lang="en-US" sz="1800" dirty="0" smtClean="0"/>
              <a:t>Google Picasa</a:t>
            </a:r>
          </a:p>
          <a:p>
            <a:pPr lvl="1"/>
            <a:r>
              <a:rPr lang="en-US" sz="1800" dirty="0" smtClean="0"/>
              <a:t>ImageMagick</a:t>
            </a:r>
            <a:endParaRPr lang="en-US" sz="1800" dirty="0"/>
          </a:p>
          <a:p>
            <a:pPr lvl="1"/>
            <a:r>
              <a:rPr lang="en-US" sz="1800" dirty="0" smtClean="0"/>
              <a:t>Libtiff</a:t>
            </a:r>
            <a:endParaRPr lang="en-US" sz="1800" dirty="0" smtClean="0"/>
          </a:p>
          <a:p>
            <a:pPr lvl="1"/>
            <a:r>
              <a:rPr lang="en-US" sz="1800" dirty="0" smtClean="0"/>
              <a:t>and others…</a:t>
            </a:r>
          </a:p>
          <a:p>
            <a:pPr lvl="1"/>
            <a:endParaRPr lang="en-US" sz="800" dirty="0" smtClean="0"/>
          </a:p>
          <a:p>
            <a:r>
              <a:rPr lang="en-US" dirty="0"/>
              <a:t>Vulnerabilities were classified into five groups</a:t>
            </a:r>
          </a:p>
          <a:p>
            <a:pPr lvl="1"/>
            <a:r>
              <a:rPr lang="en-US" sz="1800" dirty="0"/>
              <a:t>Buffer overflow</a:t>
            </a:r>
          </a:p>
          <a:p>
            <a:pPr lvl="1"/>
            <a:r>
              <a:rPr lang="en-US" sz="1800" dirty="0"/>
              <a:t>Integer overflow</a:t>
            </a:r>
          </a:p>
          <a:p>
            <a:pPr lvl="1"/>
            <a:r>
              <a:rPr lang="en-US" sz="1800" dirty="0"/>
              <a:t>Double free</a:t>
            </a:r>
          </a:p>
          <a:p>
            <a:pPr lvl="1"/>
            <a:r>
              <a:rPr lang="en-US" sz="1800" dirty="0"/>
              <a:t>Null pointer dereference</a:t>
            </a:r>
          </a:p>
          <a:p>
            <a:pPr lvl="1"/>
            <a:r>
              <a:rPr lang="en-US" sz="1800" dirty="0"/>
              <a:t>Infinite loop</a:t>
            </a:r>
          </a:p>
          <a:p>
            <a:endParaRPr lang="en-US" dirty="0" smtClean="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28</a:t>
            </a:fld>
            <a:endParaRPr lang="en-US" altLang="zh-CN" dirty="0"/>
          </a:p>
        </p:txBody>
      </p:sp>
    </p:spTree>
    <p:extLst>
      <p:ext uri="{BB962C8B-B14F-4D97-AF65-F5344CB8AC3E}">
        <p14:creationId xmlns:p14="http://schemas.microsoft.com/office/powerpoint/2010/main" val="3105525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Fuzzing Evaluation</a:t>
            </a:r>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29</a:t>
            </a:fld>
            <a:endParaRPr lang="en-US" altLang="zh-CN"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054" y="1550708"/>
            <a:ext cx="8514467" cy="447970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7521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fuzz testing?</a:t>
            </a:r>
            <a:endParaRPr lang="en-US" dirty="0"/>
          </a:p>
        </p:txBody>
      </p:sp>
      <p:sp>
        <p:nvSpPr>
          <p:cNvPr id="3" name="Content Placeholder 2"/>
          <p:cNvSpPr>
            <a:spLocks noGrp="1"/>
          </p:cNvSpPr>
          <p:nvPr>
            <p:ph idx="1"/>
          </p:nvPr>
        </p:nvSpPr>
        <p:spPr/>
        <p:txBody>
          <a:bodyPr/>
          <a:lstStyle/>
          <a:p>
            <a:pPr marL="0" indent="0">
              <a:buNone/>
            </a:pPr>
            <a:r>
              <a:rPr lang="en-US" dirty="0" smtClean="0"/>
              <a:t> </a:t>
            </a:r>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3</a:t>
            </a:fld>
            <a:endParaRPr lang="en-US" altLang="zh-CN" dirty="0"/>
          </a:p>
        </p:txBody>
      </p:sp>
      <mc:AlternateContent xmlns:mc="http://schemas.openxmlformats.org/markup-compatibility/2006" xmlns:p14="http://schemas.microsoft.com/office/powerpoint/2010/main">
        <mc:Choice Requires="p14">
          <p:contentPart p14:bwMode="auto" r:id="rId2">
            <p14:nvContentPartPr>
              <p14:cNvPr id="5" name="Ink 4"/>
              <p14:cNvContentPartPr/>
              <p14:nvPr/>
            </p14:nvContentPartPr>
            <p14:xfrm>
              <a:off x="2238233" y="2306473"/>
              <a:ext cx="4763068" cy="3383168"/>
            </p14:xfrm>
          </p:contentPart>
        </mc:Choice>
        <mc:Fallback xmlns="">
          <p:pic>
            <p:nvPicPr>
              <p:cNvPr id="5" name="Ink 4"/>
              <p:cNvPicPr/>
              <p:nvPr/>
            </p:nvPicPr>
            <p:blipFill>
              <a:blip r:embed="rId3"/>
              <a:stretch>
                <a:fillRect/>
              </a:stretch>
            </p:blipFill>
            <p:spPr>
              <a:xfrm>
                <a:off x="2219153" y="2287392"/>
                <a:ext cx="4801227" cy="3421331"/>
              </a:xfrm>
              <a:prstGeom prst="rect">
                <a:avLst/>
              </a:prstGeom>
            </p:spPr>
          </p:pic>
        </mc:Fallback>
      </mc:AlternateContent>
      <p:sp>
        <p:nvSpPr>
          <p:cNvPr id="6" name="TextBox 5"/>
          <p:cNvSpPr txBox="1"/>
          <p:nvPr/>
        </p:nvSpPr>
        <p:spPr>
          <a:xfrm>
            <a:off x="2606723" y="2956563"/>
            <a:ext cx="1241946" cy="584775"/>
          </a:xfrm>
          <a:prstGeom prst="rect">
            <a:avLst/>
          </a:prstGeom>
          <a:noFill/>
        </p:spPr>
        <p:txBody>
          <a:bodyPr wrap="square" rtlCol="0">
            <a:spAutoFit/>
          </a:bodyPr>
          <a:lstStyle/>
          <a:p>
            <a:r>
              <a:rPr lang="en-US" sz="1600" dirty="0" smtClean="0">
                <a:solidFill>
                  <a:srgbClr val="000000"/>
                </a:solidFill>
                <a:latin typeface="Calibri" pitchFamily="34" charset="0"/>
                <a:cs typeface="Calibri" pitchFamily="34" charset="0"/>
              </a:rPr>
              <a:t>Malformed</a:t>
            </a:r>
          </a:p>
          <a:p>
            <a:r>
              <a:rPr lang="en-US" sz="1600" dirty="0" smtClean="0">
                <a:solidFill>
                  <a:srgbClr val="000000"/>
                </a:solidFill>
                <a:latin typeface="Calibri" pitchFamily="34" charset="0"/>
                <a:cs typeface="Calibri" pitchFamily="34" charset="0"/>
              </a:rPr>
              <a:t>Input</a:t>
            </a:r>
            <a:endParaRPr lang="en-US" sz="1600" dirty="0">
              <a:solidFill>
                <a:srgbClr val="000000"/>
              </a:solidFill>
              <a:latin typeface="Calibri" pitchFamily="34" charset="0"/>
              <a:cs typeface="Calibri" pitchFamily="34" charset="0"/>
            </a:endParaRPr>
          </a:p>
        </p:txBody>
      </p:sp>
      <p:sp>
        <p:nvSpPr>
          <p:cNvPr id="7" name="TextBox 6"/>
          <p:cNvSpPr txBox="1"/>
          <p:nvPr/>
        </p:nvSpPr>
        <p:spPr>
          <a:xfrm>
            <a:off x="4995080" y="3079673"/>
            <a:ext cx="1610435" cy="338554"/>
          </a:xfrm>
          <a:prstGeom prst="rect">
            <a:avLst/>
          </a:prstGeom>
          <a:noFill/>
        </p:spPr>
        <p:txBody>
          <a:bodyPr wrap="square" rtlCol="0">
            <a:spAutoFit/>
          </a:bodyPr>
          <a:lstStyle/>
          <a:p>
            <a:r>
              <a:rPr lang="en-US" sz="1600" dirty="0" smtClean="0">
                <a:solidFill>
                  <a:srgbClr val="000000"/>
                </a:solidFill>
                <a:latin typeface="Calibri" pitchFamily="34" charset="0"/>
                <a:cs typeface="Calibri" pitchFamily="34" charset="0"/>
              </a:rPr>
              <a:t>Code under test</a:t>
            </a:r>
            <a:endParaRPr lang="en-US" sz="1600" dirty="0">
              <a:solidFill>
                <a:srgbClr val="000000"/>
              </a:solidFill>
              <a:latin typeface="Calibri" pitchFamily="34" charset="0"/>
              <a:cs typeface="Calibri" pitchFamily="34" charset="0"/>
            </a:endParaRPr>
          </a:p>
        </p:txBody>
      </p:sp>
      <p:sp>
        <p:nvSpPr>
          <p:cNvPr id="8" name="TextBox 7"/>
          <p:cNvSpPr txBox="1"/>
          <p:nvPr/>
        </p:nvSpPr>
        <p:spPr>
          <a:xfrm>
            <a:off x="4708477" y="3673151"/>
            <a:ext cx="1951630" cy="338554"/>
          </a:xfrm>
          <a:prstGeom prst="rect">
            <a:avLst/>
          </a:prstGeom>
          <a:noFill/>
        </p:spPr>
        <p:txBody>
          <a:bodyPr wrap="square" rtlCol="0">
            <a:spAutoFit/>
          </a:bodyPr>
          <a:lstStyle/>
          <a:p>
            <a:r>
              <a:rPr lang="en-US" sz="1600" dirty="0" smtClean="0">
                <a:solidFill>
                  <a:srgbClr val="000000"/>
                </a:solidFill>
                <a:latin typeface="Calibri" pitchFamily="34" charset="0"/>
                <a:cs typeface="Calibri" pitchFamily="34" charset="0"/>
              </a:rPr>
              <a:t>Observe behavior</a:t>
            </a:r>
            <a:endParaRPr lang="en-US" sz="1600" dirty="0">
              <a:solidFill>
                <a:srgbClr val="000000"/>
              </a:solidFill>
              <a:latin typeface="Calibri" pitchFamily="34" charset="0"/>
              <a:cs typeface="Calibri" pitchFamily="34" charset="0"/>
            </a:endParaRPr>
          </a:p>
        </p:txBody>
      </p:sp>
      <p:sp>
        <p:nvSpPr>
          <p:cNvPr id="9" name="TextBox 8"/>
          <p:cNvSpPr txBox="1"/>
          <p:nvPr/>
        </p:nvSpPr>
        <p:spPr>
          <a:xfrm>
            <a:off x="1992574" y="5227976"/>
            <a:ext cx="1746914" cy="461665"/>
          </a:xfrm>
          <a:prstGeom prst="rect">
            <a:avLst/>
          </a:prstGeom>
          <a:noFill/>
        </p:spPr>
        <p:txBody>
          <a:bodyPr wrap="square" rtlCol="0">
            <a:spAutoFit/>
          </a:bodyPr>
          <a:lstStyle/>
          <a:p>
            <a:r>
              <a:rPr lang="en-US" i="1" dirty="0" smtClean="0">
                <a:solidFill>
                  <a:srgbClr val="000000"/>
                </a:solidFill>
                <a:latin typeface="Calibri" pitchFamily="34" charset="0"/>
                <a:cs typeface="Calibri" pitchFamily="34" charset="0"/>
              </a:rPr>
              <a:t>Fuzzer</a:t>
            </a:r>
            <a:endParaRPr lang="en-US" i="1" dirty="0">
              <a:solidFill>
                <a:srgbClr val="000000"/>
              </a:solidFill>
              <a:latin typeface="Calibri" pitchFamily="34" charset="0"/>
              <a:cs typeface="Calibri" pitchFamily="34" charset="0"/>
            </a:endParaRPr>
          </a:p>
        </p:txBody>
      </p:sp>
      <p:sp>
        <p:nvSpPr>
          <p:cNvPr id="10" name="TextBox 9"/>
          <p:cNvSpPr txBox="1"/>
          <p:nvPr/>
        </p:nvSpPr>
        <p:spPr>
          <a:xfrm>
            <a:off x="1992572" y="1677153"/>
            <a:ext cx="5199797" cy="830997"/>
          </a:xfrm>
          <a:prstGeom prst="rect">
            <a:avLst/>
          </a:prstGeom>
          <a:noFill/>
        </p:spPr>
        <p:txBody>
          <a:bodyPr wrap="square" rtlCol="0">
            <a:spAutoFit/>
          </a:bodyPr>
          <a:lstStyle/>
          <a:p>
            <a:r>
              <a:rPr lang="en-US" dirty="0" smtClean="0">
                <a:solidFill>
                  <a:srgbClr val="C00000"/>
                </a:solidFill>
                <a:latin typeface="Tahoma" pitchFamily="34" charset="0"/>
                <a:ea typeface="Tahoma" pitchFamily="34" charset="0"/>
                <a:cs typeface="Tahoma" pitchFamily="34" charset="0"/>
              </a:rPr>
              <a:t>Common Fuzzer Topology</a:t>
            </a:r>
          </a:p>
          <a:p>
            <a:endParaRPr lang="en-US" dirty="0">
              <a:solidFill>
                <a:srgbClr val="C00000"/>
              </a:solidFill>
              <a:latin typeface="Tahoma" pitchFamily="34" charset="0"/>
              <a:ea typeface="Tahoma" pitchFamily="34" charset="0"/>
              <a:cs typeface="Tahoma" pitchFamily="34" charset="0"/>
            </a:endParaRPr>
          </a:p>
        </p:txBody>
      </p:sp>
      <p:sp>
        <p:nvSpPr>
          <p:cNvPr id="11" name="TextBox 10"/>
          <p:cNvSpPr txBox="1"/>
          <p:nvPr/>
        </p:nvSpPr>
        <p:spPr>
          <a:xfrm>
            <a:off x="4503763" y="4954137"/>
            <a:ext cx="2470245" cy="584775"/>
          </a:xfrm>
          <a:prstGeom prst="rect">
            <a:avLst/>
          </a:prstGeom>
          <a:noFill/>
        </p:spPr>
        <p:txBody>
          <a:bodyPr wrap="square" rtlCol="0">
            <a:spAutoFit/>
          </a:bodyPr>
          <a:lstStyle/>
          <a:p>
            <a:r>
              <a:rPr lang="en-US" sz="1600" dirty="0" smtClean="0">
                <a:solidFill>
                  <a:srgbClr val="000000"/>
                </a:solidFill>
                <a:latin typeface="Calibri" pitchFamily="34" charset="0"/>
                <a:cs typeface="Calibri" pitchFamily="34" charset="0"/>
              </a:rPr>
              <a:t>Report samples that cause erroneous behavior</a:t>
            </a:r>
            <a:endParaRPr lang="en-US" sz="1600" dirty="0">
              <a:solidFill>
                <a:srgbClr val="000000"/>
              </a:solidFill>
              <a:latin typeface="Calibri" pitchFamily="34" charset="0"/>
              <a:cs typeface="Calibri" pitchFamily="34" charset="0"/>
            </a:endParaRPr>
          </a:p>
        </p:txBody>
      </p:sp>
    </p:spTree>
    <p:extLst>
      <p:ext uri="{BB962C8B-B14F-4D97-AF65-F5344CB8AC3E}">
        <p14:creationId xmlns:p14="http://schemas.microsoft.com/office/powerpoint/2010/main" val="19042364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Fuzzing Evaluation</a:t>
            </a:r>
            <a:endParaRPr lang="en-US" dirty="0"/>
          </a:p>
        </p:txBody>
      </p:sp>
      <p:sp>
        <p:nvSpPr>
          <p:cNvPr id="3" name="Content Placeholder 2"/>
          <p:cNvSpPr>
            <a:spLocks noGrp="1"/>
          </p:cNvSpPr>
          <p:nvPr>
            <p:ph idx="1"/>
          </p:nvPr>
        </p:nvSpPr>
        <p:spPr/>
        <p:txBody>
          <a:bodyPr/>
          <a:lstStyle/>
          <a:p>
            <a:r>
              <a:rPr lang="en-US" dirty="0" smtClean="0"/>
              <a:t>7 of these applications had vulnerabilities that were exposed </a:t>
            </a:r>
            <a:r>
              <a:rPr lang="en-US" b="1" dirty="0" smtClean="0"/>
              <a:t>because</a:t>
            </a:r>
            <a:r>
              <a:rPr lang="en-US" dirty="0" smtClean="0"/>
              <a:t> of the checksum-aware behavior of the fuzzer</a:t>
            </a:r>
          </a:p>
          <a:p>
            <a:endParaRPr lang="en-US" dirty="0" smtClean="0"/>
          </a:p>
          <a:p>
            <a:r>
              <a:rPr lang="en-US" dirty="0" smtClean="0"/>
              <a:t>Some of the vulnerabilities found have been classified as “High” or “Extremely Critical” by </a:t>
            </a:r>
            <a:r>
              <a:rPr lang="en-US" dirty="0" smtClean="0"/>
              <a:t>Secunia</a:t>
            </a:r>
            <a:endParaRPr lang="en-US" dirty="0" smtClean="0"/>
          </a:p>
          <a:p>
            <a:endParaRPr lang="en-US" dirty="0"/>
          </a:p>
          <a:p>
            <a:r>
              <a:rPr lang="en-US" dirty="0" smtClean="0"/>
              <a:t>These vulnerabilities have been reported to the respective software vendors, and many have been patched</a:t>
            </a:r>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30</a:t>
            </a:fld>
            <a:endParaRPr lang="en-US" altLang="zh-CN" dirty="0"/>
          </a:p>
        </p:txBody>
      </p:sp>
    </p:spTree>
    <p:extLst>
      <p:ext uri="{BB962C8B-B14F-4D97-AF65-F5344CB8AC3E}">
        <p14:creationId xmlns:p14="http://schemas.microsoft.com/office/powerpoint/2010/main" val="7377144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a:t>
            </a:r>
            <a:endParaRPr lang="en-US" dirty="0"/>
          </a:p>
        </p:txBody>
      </p:sp>
      <p:sp>
        <p:nvSpPr>
          <p:cNvPr id="3" name="Content Placeholder 2"/>
          <p:cNvSpPr>
            <a:spLocks noGrp="1"/>
          </p:cNvSpPr>
          <p:nvPr>
            <p:ph idx="1"/>
          </p:nvPr>
        </p:nvSpPr>
        <p:spPr/>
        <p:txBody>
          <a:bodyPr/>
          <a:lstStyle/>
          <a:p>
            <a:r>
              <a:rPr lang="en-US" dirty="0" smtClean="0"/>
              <a:t>Development of a method of “checksum-aware” fuzzing</a:t>
            </a:r>
          </a:p>
          <a:p>
            <a:endParaRPr lang="en-US" dirty="0"/>
          </a:p>
          <a:p>
            <a:r>
              <a:rPr lang="en-US" dirty="0" smtClean="0"/>
              <a:t>Utilizing taint-based tracing to dramatically reduce the size of the mutation space</a:t>
            </a:r>
          </a:p>
          <a:p>
            <a:endParaRPr lang="en-US" dirty="0"/>
          </a:p>
          <a:p>
            <a:r>
              <a:rPr lang="en-US" dirty="0" smtClean="0"/>
              <a:t>Utilizing symbolic execution and constraint solving in conjunction with directed fuzzing to increase the </a:t>
            </a:r>
            <a:r>
              <a:rPr lang="en-US" dirty="0" smtClean="0"/>
              <a:t>fuzzer’s</a:t>
            </a:r>
            <a:r>
              <a:rPr lang="en-US" dirty="0" smtClean="0"/>
              <a:t> performance</a:t>
            </a:r>
          </a:p>
          <a:p>
            <a:endParaRPr lang="en-US" dirty="0"/>
          </a:p>
          <a:p>
            <a:r>
              <a:rPr lang="en-US" dirty="0" smtClean="0"/>
              <a:t>Discovery of real-world vulnerabilities </a:t>
            </a:r>
            <a:endParaRPr lang="en-US" dirty="0" smtClean="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31</a:t>
            </a:fld>
            <a:endParaRPr lang="en-US" altLang="zh-CN" dirty="0"/>
          </a:p>
        </p:txBody>
      </p:sp>
    </p:spTree>
    <p:extLst>
      <p:ext uri="{BB962C8B-B14F-4D97-AF65-F5344CB8AC3E}">
        <p14:creationId xmlns:p14="http://schemas.microsoft.com/office/powerpoint/2010/main" val="41902653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Weaknesses</a:t>
            </a:r>
            <a:endParaRPr lang="en-US" dirty="0"/>
          </a:p>
        </p:txBody>
      </p:sp>
      <p:sp>
        <p:nvSpPr>
          <p:cNvPr id="3" name="Content Placeholder 2"/>
          <p:cNvSpPr>
            <a:spLocks noGrp="1"/>
          </p:cNvSpPr>
          <p:nvPr>
            <p:ph idx="1"/>
          </p:nvPr>
        </p:nvSpPr>
        <p:spPr/>
        <p:txBody>
          <a:bodyPr/>
          <a:lstStyle/>
          <a:p>
            <a:r>
              <a:rPr lang="en-US" dirty="0" smtClean="0"/>
              <a:t>The TaintScop</a:t>
            </a:r>
            <a:r>
              <a:rPr lang="en-US" dirty="0" smtClean="0"/>
              <a:t>e design, although pioneering, is limited when checksums are cryptographic, as opposed to data integrity-based</a:t>
            </a:r>
          </a:p>
          <a:p>
            <a:endParaRPr lang="en-US" dirty="0"/>
          </a:p>
          <a:p>
            <a:r>
              <a:rPr lang="en-US" dirty="0" smtClean="0"/>
              <a:t>TaintScope design is built upon currently-existing research technologies, and this paper does not go into great depth as to how these technologies are utilized</a:t>
            </a:r>
          </a:p>
          <a:p>
            <a:endParaRPr lang="en-US" dirty="0"/>
          </a:p>
          <a:p>
            <a:r>
              <a:rPr lang="en-US" dirty="0" smtClean="0"/>
              <a:t>The value of checksum-aware fuzzing is understood, but more emphasis on a current lack of focus in this are may have “sold” their approach more strongly</a:t>
            </a:r>
            <a:endParaRPr lang="en-US" dirty="0" smtClean="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32</a:t>
            </a:fld>
            <a:endParaRPr lang="en-US" altLang="zh-CN" dirty="0"/>
          </a:p>
        </p:txBody>
      </p:sp>
    </p:spTree>
    <p:extLst>
      <p:ext uri="{BB962C8B-B14F-4D97-AF65-F5344CB8AC3E}">
        <p14:creationId xmlns:p14="http://schemas.microsoft.com/office/powerpoint/2010/main" val="1433279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a:t>
            </a:r>
            <a:endParaRPr lang="en-US" dirty="0"/>
          </a:p>
        </p:txBody>
      </p:sp>
      <p:sp>
        <p:nvSpPr>
          <p:cNvPr id="3" name="Content Placeholder 2"/>
          <p:cNvSpPr>
            <a:spLocks noGrp="1"/>
          </p:cNvSpPr>
          <p:nvPr>
            <p:ph idx="1"/>
          </p:nvPr>
        </p:nvSpPr>
        <p:spPr/>
        <p:txBody>
          <a:bodyPr/>
          <a:lstStyle/>
          <a:p>
            <a:r>
              <a:rPr lang="en-US" dirty="0" smtClean="0"/>
              <a:t>A more detailed explanation of the roles that the various technologies play in the design would allow for better reproducibility of their design paradigm</a:t>
            </a:r>
          </a:p>
          <a:p>
            <a:endParaRPr lang="en-US" dirty="0"/>
          </a:p>
          <a:p>
            <a:r>
              <a:rPr lang="en-US" dirty="0" smtClean="0"/>
              <a:t>A more detailed explanation of how reliable the checksum repairing is expected to be on mutated samples</a:t>
            </a:r>
          </a:p>
          <a:p>
            <a:pPr lvl="1"/>
            <a:r>
              <a:rPr lang="en-US" dirty="0" smtClean="0"/>
              <a:t>For example, what if a case exists that the length of a file is mutated to be larger than the file’s contents, and the checksum dependent data bytes extend to the arbitrary contents of memory?</a:t>
            </a:r>
            <a:endParaRPr lang="en-US" dirty="0" smtClean="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33</a:t>
            </a:fld>
            <a:endParaRPr lang="en-US" altLang="zh-CN" dirty="0"/>
          </a:p>
        </p:txBody>
      </p:sp>
    </p:spTree>
    <p:extLst>
      <p:ext uri="{BB962C8B-B14F-4D97-AF65-F5344CB8AC3E}">
        <p14:creationId xmlns:p14="http://schemas.microsoft.com/office/powerpoint/2010/main" val="14005310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0" indent="0" algn="ctr">
              <a:buNone/>
            </a:pPr>
            <a:r>
              <a:rPr lang="en-US" sz="25600" dirty="0" smtClean="0"/>
              <a:t>?</a:t>
            </a:r>
            <a:endParaRPr lang="en-US" sz="25600"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34</a:t>
            </a:fld>
            <a:endParaRPr lang="en-US" altLang="zh-CN" dirty="0"/>
          </a:p>
        </p:txBody>
      </p:sp>
    </p:spTree>
    <p:extLst>
      <p:ext uri="{BB962C8B-B14F-4D97-AF65-F5344CB8AC3E}">
        <p14:creationId xmlns:p14="http://schemas.microsoft.com/office/powerpoint/2010/main" val="394933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fuzz testing?</a:t>
            </a:r>
            <a:endParaRPr lang="en-US" dirty="0"/>
          </a:p>
        </p:txBody>
      </p:sp>
      <p:sp>
        <p:nvSpPr>
          <p:cNvPr id="3" name="Content Placeholder 2"/>
          <p:cNvSpPr>
            <a:spLocks noGrp="1"/>
          </p:cNvSpPr>
          <p:nvPr>
            <p:ph idx="1"/>
          </p:nvPr>
        </p:nvSpPr>
        <p:spPr/>
        <p:txBody>
          <a:bodyPr/>
          <a:lstStyle/>
          <a:p>
            <a:r>
              <a:rPr lang="en-US" sz="2800" dirty="0" smtClean="0"/>
              <a:t>Two main approaches to fuzz testing</a:t>
            </a:r>
          </a:p>
          <a:p>
            <a:pPr lvl="1"/>
            <a:endParaRPr lang="en-US" dirty="0" smtClean="0"/>
          </a:p>
          <a:p>
            <a:pPr lvl="1"/>
            <a:r>
              <a:rPr lang="en-US" sz="2400" dirty="0" smtClean="0"/>
              <a:t>Mutation-based</a:t>
            </a:r>
          </a:p>
          <a:p>
            <a:pPr lvl="2"/>
            <a:r>
              <a:rPr lang="en-US" sz="2200" dirty="0" smtClean="0"/>
              <a:t>Easy to implement, as a well-formed sample can be used as the mutation base</a:t>
            </a:r>
          </a:p>
          <a:p>
            <a:pPr lvl="2"/>
            <a:r>
              <a:rPr lang="en-US" sz="2200" dirty="0" smtClean="0"/>
              <a:t>Typically inefficient, but easy to generate sample</a:t>
            </a:r>
          </a:p>
          <a:p>
            <a:pPr lvl="1"/>
            <a:endParaRPr lang="en-US" sz="2400" dirty="0"/>
          </a:p>
          <a:p>
            <a:pPr lvl="1"/>
            <a:r>
              <a:rPr lang="en-US" sz="2400" dirty="0" smtClean="0"/>
              <a:t>Generation-based</a:t>
            </a:r>
          </a:p>
          <a:p>
            <a:pPr lvl="2"/>
            <a:r>
              <a:rPr lang="en-US" sz="2200" dirty="0" smtClean="0"/>
              <a:t>Difficult to implement, as sample formats or source code must be known for proper sample generation</a:t>
            </a:r>
          </a:p>
          <a:p>
            <a:pPr lvl="2"/>
            <a:r>
              <a:rPr lang="en-US" sz="2200" dirty="0" smtClean="0"/>
              <a:t>Efficient, but costly to generate sample</a:t>
            </a:r>
          </a:p>
          <a:p>
            <a:pPr lvl="1"/>
            <a:endParaRPr lang="en-US" dirty="0"/>
          </a:p>
          <a:p>
            <a:pPr lvl="1"/>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4</a:t>
            </a:fld>
            <a:endParaRPr lang="en-US" altLang="zh-CN" dirty="0"/>
          </a:p>
        </p:txBody>
      </p:sp>
    </p:spTree>
    <p:extLst>
      <p:ext uri="{BB962C8B-B14F-4D97-AF65-F5344CB8AC3E}">
        <p14:creationId xmlns:p14="http://schemas.microsoft.com/office/powerpoint/2010/main" val="4093398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Mutation-based fuzzing</a:t>
            </a:r>
            <a:endParaRPr lang="en-US" dirty="0"/>
          </a:p>
        </p:txBody>
      </p:sp>
      <p:sp>
        <p:nvSpPr>
          <p:cNvPr id="3" name="Content Placeholder 2"/>
          <p:cNvSpPr>
            <a:spLocks noGrp="1"/>
          </p:cNvSpPr>
          <p:nvPr>
            <p:ph idx="1"/>
          </p:nvPr>
        </p:nvSpPr>
        <p:spPr/>
        <p:txBody>
          <a:bodyPr/>
          <a:lstStyle/>
          <a:p>
            <a:r>
              <a:rPr lang="en-US" dirty="0" smtClean="0"/>
              <a:t>The preferred method of fuzzing</a:t>
            </a:r>
          </a:p>
          <a:p>
            <a:pPr lvl="1"/>
            <a:r>
              <a:rPr lang="en-US" dirty="0" smtClean="0"/>
              <a:t>Well-formed samples are typically easy to acquire</a:t>
            </a:r>
          </a:p>
          <a:p>
            <a:pPr lvl="1"/>
            <a:r>
              <a:rPr lang="en-US" dirty="0" smtClean="0"/>
              <a:t>The simplest design only requires random mutation of data bytes within a well-formed sample</a:t>
            </a:r>
          </a:p>
          <a:p>
            <a:endParaRPr lang="en-US" dirty="0"/>
          </a:p>
          <a:p>
            <a:r>
              <a:rPr lang="en-US" dirty="0" smtClean="0"/>
              <a:t>The problem</a:t>
            </a:r>
          </a:p>
          <a:p>
            <a:pPr lvl="1"/>
            <a:r>
              <a:rPr lang="en-US" dirty="0" smtClean="0"/>
              <a:t>Mutation-based approaches are inefficient, as a majority of input samples are discarded prior to reaching vulnerable code</a:t>
            </a:r>
          </a:p>
          <a:p>
            <a:pPr lvl="1"/>
            <a:r>
              <a:rPr lang="en-US" dirty="0" smtClean="0"/>
              <a:t>This problem exacerbated if data integrity checks are present (i.e. checksums)</a:t>
            </a:r>
          </a:p>
          <a:p>
            <a:pPr lvl="1"/>
            <a:endParaRPr lang="en-US" dirty="0" smtClean="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5</a:t>
            </a:fld>
            <a:endParaRPr lang="en-US" altLang="zh-CN" dirty="0"/>
          </a:p>
        </p:txBody>
      </p:sp>
    </p:spTree>
    <p:extLst>
      <p:ext uri="{BB962C8B-B14F-4D97-AF65-F5344CB8AC3E}">
        <p14:creationId xmlns:p14="http://schemas.microsoft.com/office/powerpoint/2010/main" val="118767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Solutions</a:t>
            </a:r>
            <a:endParaRPr lang="en-US" dirty="0"/>
          </a:p>
        </p:txBody>
      </p:sp>
      <p:sp>
        <p:nvSpPr>
          <p:cNvPr id="3" name="Content Placeholder 2"/>
          <p:cNvSpPr>
            <a:spLocks noGrp="1"/>
          </p:cNvSpPr>
          <p:nvPr>
            <p:ph idx="1"/>
          </p:nvPr>
        </p:nvSpPr>
        <p:spPr/>
        <p:txBody>
          <a:bodyPr/>
          <a:lstStyle/>
          <a:p>
            <a:r>
              <a:rPr lang="en-US" dirty="0" smtClean="0"/>
              <a:t>Whitebox</a:t>
            </a:r>
            <a:r>
              <a:rPr lang="en-US" dirty="0" smtClean="0"/>
              <a:t> Fuzzing Systems</a:t>
            </a:r>
          </a:p>
          <a:p>
            <a:pPr lvl="1"/>
            <a:r>
              <a:rPr lang="en-US" dirty="0" smtClean="0"/>
              <a:t>Symbolic execution, which tracks values as symbolic values during execution</a:t>
            </a:r>
          </a:p>
          <a:p>
            <a:pPr lvl="1"/>
            <a:r>
              <a:rPr lang="en-US" dirty="0" smtClean="0"/>
              <a:t>Constraint solvers, which determine path constraints for code coverage and generate inputs that drive program executions along desired paths</a:t>
            </a:r>
            <a:br>
              <a:rPr lang="en-US" dirty="0" smtClean="0"/>
            </a:br>
            <a:endParaRPr lang="en-US" sz="800" dirty="0"/>
          </a:p>
          <a:p>
            <a:r>
              <a:rPr lang="en-US" dirty="0" smtClean="0"/>
              <a:t>Protocol Reverse-engineering can extract input format specs and translate to fuzzing specifications</a:t>
            </a:r>
          </a:p>
          <a:p>
            <a:endParaRPr lang="en-US" sz="800" dirty="0"/>
          </a:p>
          <a:p>
            <a:r>
              <a:rPr lang="en-US" dirty="0" smtClean="0"/>
              <a:t>However, current solutions are </a:t>
            </a:r>
            <a:r>
              <a:rPr lang="en-US" b="1" dirty="0" smtClean="0"/>
              <a:t>ineffective </a:t>
            </a:r>
            <a:r>
              <a:rPr lang="en-US" dirty="0" smtClean="0"/>
              <a:t>at generating and solving the constraints or reverse-engineering the complete process of complex checksum algorithms!</a:t>
            </a:r>
            <a:endParaRPr lang="en-US" dirty="0"/>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6</a:t>
            </a:fld>
            <a:endParaRPr lang="en-US" altLang="zh-CN" dirty="0"/>
          </a:p>
        </p:txBody>
      </p:sp>
    </p:spTree>
    <p:extLst>
      <p:ext uri="{BB962C8B-B14F-4D97-AF65-F5344CB8AC3E}">
        <p14:creationId xmlns:p14="http://schemas.microsoft.com/office/powerpoint/2010/main" val="2143308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Checksum Integrity Checks</a:t>
            </a:r>
            <a:endParaRPr lang="en-US" dirty="0"/>
          </a:p>
        </p:txBody>
      </p:sp>
      <p:sp>
        <p:nvSpPr>
          <p:cNvPr id="3" name="Content Placeholder 2"/>
          <p:cNvSpPr>
            <a:spLocks noGrp="1"/>
          </p:cNvSpPr>
          <p:nvPr>
            <p:ph idx="1"/>
          </p:nvPr>
        </p:nvSpPr>
        <p:spPr/>
        <p:txBody>
          <a:bodyPr/>
          <a:lstStyle/>
          <a:p>
            <a:r>
              <a:rPr lang="en-US" dirty="0" smtClean="0"/>
              <a:t>Checksums are used to verify data integrity</a:t>
            </a:r>
            <a:endParaRPr lang="en-US" dirty="0"/>
          </a:p>
          <a:p>
            <a:endParaRPr lang="en-US" dirty="0" smtClean="0"/>
          </a:p>
          <a:p>
            <a:r>
              <a:rPr lang="en-US" dirty="0" smtClean="0"/>
              <a:t>Checksum values are a function of data bytes</a:t>
            </a:r>
          </a:p>
          <a:p>
            <a:endParaRPr lang="en-US" dirty="0"/>
          </a:p>
          <a:p>
            <a:r>
              <a:rPr lang="en-US" dirty="0" smtClean="0"/>
              <a:t>Changes to data bytes require recalculation of checksum</a:t>
            </a:r>
          </a:p>
          <a:p>
            <a:endParaRPr lang="en-US" dirty="0"/>
          </a:p>
          <a:p>
            <a:r>
              <a:rPr lang="en-US" dirty="0" smtClean="0"/>
              <a:t>Fuzzing requires mutation of data bytes, and re-computation of a checksum is non-trivial</a:t>
            </a:r>
            <a:endParaRPr lang="en-US" dirty="0"/>
          </a:p>
          <a:p>
            <a:endParaRPr lang="en-US" dirty="0" smtClean="0"/>
          </a:p>
          <a:p>
            <a:r>
              <a:rPr lang="en-US" dirty="0" smtClean="0"/>
              <a:t>When a process utilizes checksum, it is likely that data integrity will be verified early on.  Mutation will be detected and discarded before reaching vulnerabilities</a:t>
            </a:r>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7</a:t>
            </a:fld>
            <a:endParaRPr lang="en-US" altLang="zh-CN" dirty="0"/>
          </a:p>
        </p:txBody>
      </p:sp>
    </p:spTree>
    <p:extLst>
      <p:ext uri="{BB962C8B-B14F-4D97-AF65-F5344CB8AC3E}">
        <p14:creationId xmlns:p14="http://schemas.microsoft.com/office/powerpoint/2010/main" val="255562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ea typeface="宋体" pitchFamily="2" charset="-122"/>
              </a:rPr>
              <a:t>Enter TaintScope</a:t>
            </a:r>
            <a:endParaRPr lang="en-US" dirty="0"/>
          </a:p>
        </p:txBody>
      </p:sp>
      <p:sp>
        <p:nvSpPr>
          <p:cNvPr id="3" name="Content Placeholder 2"/>
          <p:cNvSpPr>
            <a:spLocks noGrp="1"/>
          </p:cNvSpPr>
          <p:nvPr>
            <p:ph idx="1"/>
          </p:nvPr>
        </p:nvSpPr>
        <p:spPr/>
        <p:txBody>
          <a:bodyPr/>
          <a:lstStyle/>
          <a:p>
            <a:r>
              <a:rPr lang="en-US" dirty="0" smtClean="0"/>
              <a:t>A fully-automated, checksum-aware, directed fuzzing system based on dynamic taint analysis and symbolic execution</a:t>
            </a:r>
          </a:p>
          <a:p>
            <a:endParaRPr lang="en-US" dirty="0"/>
          </a:p>
          <a:p>
            <a:r>
              <a:rPr lang="en-US" dirty="0" smtClean="0"/>
              <a:t>Three main contributions:</a:t>
            </a:r>
          </a:p>
          <a:p>
            <a:pPr lvl="1"/>
            <a:r>
              <a:rPr lang="en-US" dirty="0" smtClean="0"/>
              <a:t>Identifies checksum fields in inputs and checksum-based integrity checks in target code</a:t>
            </a:r>
          </a:p>
          <a:p>
            <a:pPr lvl="1"/>
            <a:r>
              <a:rPr lang="en-US" dirty="0" smtClean="0"/>
              <a:t>Directed fuzzing at the X86 binary level (Linux and Windows) using taint-based code tracing</a:t>
            </a:r>
          </a:p>
          <a:p>
            <a:pPr lvl="1"/>
            <a:r>
              <a:rPr lang="en-US" dirty="0" smtClean="0"/>
              <a:t>Repairs malformed inputs discovered during directed fuzzing to allow for proper crash generation on original executable</a:t>
            </a:r>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8</a:t>
            </a:fld>
            <a:endParaRPr lang="en-US" altLang="zh-CN" dirty="0"/>
          </a:p>
        </p:txBody>
      </p:sp>
    </p:spTree>
    <p:extLst>
      <p:ext uri="{BB962C8B-B14F-4D97-AF65-F5344CB8AC3E}">
        <p14:creationId xmlns:p14="http://schemas.microsoft.com/office/powerpoint/2010/main" val="196093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TaintScope High-Level Design</a:t>
            </a:r>
            <a:endParaRPr lang="en-US" dirty="0"/>
          </a:p>
        </p:txBody>
      </p:sp>
      <p:sp>
        <p:nvSpPr>
          <p:cNvPr id="3" name="Content Placeholder 2"/>
          <p:cNvSpPr>
            <a:spLocks noGrp="1"/>
          </p:cNvSpPr>
          <p:nvPr>
            <p:ph idx="1"/>
          </p:nvPr>
        </p:nvSpPr>
        <p:spPr/>
        <p:txBody>
          <a:bodyPr/>
          <a:lstStyle/>
          <a:p>
            <a:r>
              <a:rPr lang="en-US" dirty="0" smtClean="0"/>
              <a:t>Four stages of execution:</a:t>
            </a:r>
          </a:p>
          <a:p>
            <a:pPr lvl="1"/>
            <a:r>
              <a:rPr lang="en-US" dirty="0" smtClean="0"/>
              <a:t>Dynamic taint tracing</a:t>
            </a:r>
          </a:p>
          <a:p>
            <a:pPr lvl="2"/>
            <a:r>
              <a:rPr lang="en-US" dirty="0" smtClean="0"/>
              <a:t>Determine hot bytes</a:t>
            </a:r>
          </a:p>
          <a:p>
            <a:pPr lvl="2"/>
            <a:r>
              <a:rPr lang="en-US" dirty="0" smtClean="0"/>
              <a:t>Flag potential integrity checkpoints</a:t>
            </a:r>
          </a:p>
          <a:p>
            <a:pPr lvl="1"/>
            <a:r>
              <a:rPr lang="en-US" dirty="0" smtClean="0"/>
              <a:t>Detecting checksum</a:t>
            </a:r>
          </a:p>
          <a:p>
            <a:pPr lvl="1"/>
            <a:r>
              <a:rPr lang="en-US" dirty="0" smtClean="0"/>
              <a:t>Directed fuzzing</a:t>
            </a:r>
          </a:p>
          <a:p>
            <a:pPr lvl="2"/>
            <a:r>
              <a:rPr lang="en-US" dirty="0" smtClean="0"/>
              <a:t>Use hot bytes info to fuzz (mutate) intelligently</a:t>
            </a:r>
          </a:p>
          <a:p>
            <a:pPr lvl="2"/>
            <a:r>
              <a:rPr lang="en-US" dirty="0" smtClean="0"/>
              <a:t>Bypass integrity checkpoints to allow mutations to propagate</a:t>
            </a:r>
          </a:p>
          <a:p>
            <a:pPr lvl="1"/>
            <a:r>
              <a:rPr lang="en-US" dirty="0" smtClean="0"/>
              <a:t>Repairing samples (Compute </a:t>
            </a:r>
            <a:r>
              <a:rPr lang="en-US" dirty="0" smtClean="0"/>
              <a:t>checksums </a:t>
            </a:r>
            <a:r>
              <a:rPr lang="en-US" dirty="0" smtClean="0"/>
              <a:t>for </a:t>
            </a:r>
            <a:r>
              <a:rPr lang="en-US" dirty="0" smtClean="0"/>
              <a:t>crashed </a:t>
            </a:r>
            <a:r>
              <a:rPr lang="en-US" dirty="0" smtClean="0"/>
              <a:t>samples)</a:t>
            </a:r>
          </a:p>
        </p:txBody>
      </p:sp>
      <p:sp>
        <p:nvSpPr>
          <p:cNvPr id="4" name="Slide Number Placeholder 3"/>
          <p:cNvSpPr>
            <a:spLocks noGrp="1"/>
          </p:cNvSpPr>
          <p:nvPr>
            <p:ph type="sldNum" sz="quarter" idx="10"/>
          </p:nvPr>
        </p:nvSpPr>
        <p:spPr/>
        <p:txBody>
          <a:bodyPr/>
          <a:lstStyle/>
          <a:p>
            <a:fld id="{C4ACD8FC-6339-4346-B43D-A4A3FBA6752B}" type="slidenum">
              <a:rPr lang="zh-CN" altLang="en-US" smtClean="0"/>
              <a:pPr/>
              <a:t>9</a:t>
            </a:fld>
            <a:endParaRPr lang="en-US" altLang="zh-CN" dirty="0"/>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987" y="4544479"/>
            <a:ext cx="8859265" cy="160167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DEBD30"/>
                </a:solidFill>
              </a14:hiddenFill>
            </a:ext>
            <a:ext uri="{91240B29-F687-4F45-9708-019B960494DF}">
              <a14:hiddenLine xmlns:a14="http://schemas.microsoft.com/office/drawing/2010/main" w="12700" cap="flat" cmpd="sng">
                <a:solidFill>
                  <a:srgbClr val="000000"/>
                </a:solidFill>
                <a:prstDash val="solid"/>
                <a:miter lim="800000"/>
                <a:headEnd/>
                <a:tailEnd/>
              </a14:hiddenLine>
            </a:ext>
          </a:extLst>
        </p:spPr>
      </p:pic>
    </p:spTree>
    <p:extLst>
      <p:ext uri="{BB962C8B-B14F-4D97-AF65-F5344CB8AC3E}">
        <p14:creationId xmlns:p14="http://schemas.microsoft.com/office/powerpoint/2010/main" val="1636674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paperPresentation">
  <a:themeElements>
    <a:clrScheme name="">
      <a:dk1>
        <a:srgbClr val="00279F"/>
      </a:dk1>
      <a:lt1>
        <a:srgbClr val="FFFFFF"/>
      </a:lt1>
      <a:dk2>
        <a:srgbClr val="00279F"/>
      </a:dk2>
      <a:lt2>
        <a:srgbClr val="919191"/>
      </a:lt2>
      <a:accent1>
        <a:srgbClr val="618FFD"/>
      </a:accent1>
      <a:accent2>
        <a:srgbClr val="00AE00"/>
      </a:accent2>
      <a:accent3>
        <a:srgbClr val="FFFFFF"/>
      </a:accent3>
      <a:accent4>
        <a:srgbClr val="002087"/>
      </a:accent4>
      <a:accent5>
        <a:srgbClr val="B7C6FE"/>
      </a:accent5>
      <a:accent6>
        <a:srgbClr val="009D00"/>
      </a:accent6>
      <a:hlink>
        <a:srgbClr val="0033CC"/>
      </a:hlink>
      <a:folHlink>
        <a:srgbClr val="919191"/>
      </a:folHlink>
    </a:clrScheme>
    <a:fontScheme name="UCF Gol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EBD30"/>
        </a:solidFill>
        <a:ln w="12700"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rgbClr val="00279F"/>
            </a:solidFill>
            <a:effectLst/>
            <a:latin typeface="Batang" pitchFamily="18" charset="-127"/>
          </a:defRPr>
        </a:defPPr>
      </a:lstStyle>
    </a:spDef>
    <a:lnDef>
      <a:spPr bwMode="auto">
        <a:xfrm>
          <a:off x="0" y="0"/>
          <a:ext cx="1" cy="1"/>
        </a:xfrm>
        <a:custGeom>
          <a:avLst/>
          <a:gdLst/>
          <a:ahLst/>
          <a:cxnLst/>
          <a:rect l="0" t="0" r="0" b="0"/>
          <a:pathLst/>
        </a:custGeom>
        <a:solidFill>
          <a:srgbClr val="DEBD30"/>
        </a:solidFill>
        <a:ln w="12700"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rgbClr val="00279F"/>
            </a:solidFill>
            <a:effectLst/>
            <a:latin typeface="Batang" pitchFamily="18" charset="-127"/>
          </a:defRPr>
        </a:defPPr>
      </a:lstStyle>
    </a:lnDef>
  </a:objectDefaults>
  <a:extraClrSchemeLst>
    <a:extraClrScheme>
      <a:clrScheme name="UCF Gold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CF Gold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UCF Gold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CF Gold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CF Gold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CF Gold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UCF Gold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paperPresentation</Template>
  <TotalTime>361</TotalTime>
  <Pages>1</Pages>
  <Words>1794</Words>
  <Application>Microsoft Office PowerPoint</Application>
  <PresentationFormat>On-screen Show (4:3)</PresentationFormat>
  <Paragraphs>281</Paragraphs>
  <Slides>34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paperPresentation</vt:lpstr>
      <vt:lpstr>Microsoft Equation 3.0</vt:lpstr>
      <vt:lpstr>TaintScope: A Checksum-Aware Directed Fuzzing Tool for Automatic Software Vulnerability Detection   Tielei Wang1,2, Tao Wei1,2, Guofei Gu3, Wei Zou1,2 1Key Laboratory of Network and Software Security Assurance  (Peking University), Ministry of Education, Beijing 100871, China 2Institute of Computer Science and Technology, Peking University 3Department of Computer Science &amp; Engineering, Texas A&amp;M University   Presented by Ricky Landry University of Central Florida April 11, 2012</vt:lpstr>
      <vt:lpstr>What is fuzz testing?</vt:lpstr>
      <vt:lpstr>What is fuzz testing?</vt:lpstr>
      <vt:lpstr>What is fuzz testing?</vt:lpstr>
      <vt:lpstr>Mutation-based fuzzing</vt:lpstr>
      <vt:lpstr>Current Solutions</vt:lpstr>
      <vt:lpstr>Checksum Integrity Checks</vt:lpstr>
      <vt:lpstr>Enter TaintScope</vt:lpstr>
      <vt:lpstr>TaintScope High-Level Design</vt:lpstr>
      <vt:lpstr>Dynamic Taint Tracing</vt:lpstr>
      <vt:lpstr>Dynamic Taint Tracing</vt:lpstr>
      <vt:lpstr>Detecting Checksum</vt:lpstr>
      <vt:lpstr>Detecting Checksum</vt:lpstr>
      <vt:lpstr>Detecting Checksum</vt:lpstr>
      <vt:lpstr>Detecting Checksum</vt:lpstr>
      <vt:lpstr>Directed Fuzzing</vt:lpstr>
      <vt:lpstr>Directed Fuzzing </vt:lpstr>
      <vt:lpstr>Repairing Crashed Samples</vt:lpstr>
      <vt:lpstr>Repairing Crashed Samples</vt:lpstr>
      <vt:lpstr>Taint Tracing Evaluation</vt:lpstr>
      <vt:lpstr>Taint Tracing Evaluation</vt:lpstr>
      <vt:lpstr>Taint Tracing Evaluation</vt:lpstr>
      <vt:lpstr>Checksum Checkpoint Identification</vt:lpstr>
      <vt:lpstr>Checksum Checkpoint Identification</vt:lpstr>
      <vt:lpstr>Checksum Checkpoint Identification</vt:lpstr>
      <vt:lpstr>Checksum Repair Evaluation</vt:lpstr>
      <vt:lpstr>Checksum Repair Evaluation</vt:lpstr>
      <vt:lpstr>Fuzzing Evaluation</vt:lpstr>
      <vt:lpstr>Fuzzing Evaluation</vt:lpstr>
      <vt:lpstr>Fuzzing Evaluation</vt:lpstr>
      <vt:lpstr>Contribution</vt:lpstr>
      <vt:lpstr>Weaknesses</vt:lpstr>
      <vt:lpstr>Improvement</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TaintScope: A Checksum-Aware Directed Fuzzing Tool for Automatic Software Vulnerability Detection   Tielei Wang1,2, Tao Wei1,2, Guofei Gu3, Wei Zou1,2 1Key Laboratory of Network and Software Security Assurance  (Peking University), Ministry of Education, Beijing 100871, China 2Institute of Computer Science and Technology, Peking University 3Department of Computer Science &amp; Engineering, Texas A&amp;M University   Presented by: Ricky Landry April 11, 2012 Special Acknowledgement to the Authors for the use of their figures.</dc:title>
  <dc:subject>FSEC template</dc:subject>
  <dc:creator>Richard A Landry III</dc:creator>
  <cp:lastModifiedBy>Richard A Landry III</cp:lastModifiedBy>
  <cp:revision>51</cp:revision>
  <cp:lastPrinted>1996-12-20T20:37:54Z</cp:lastPrinted>
  <dcterms:created xsi:type="dcterms:W3CDTF">2012-04-10T18:04:19Z</dcterms:created>
  <dcterms:modified xsi:type="dcterms:W3CDTF">2012-04-11T15:00:48Z</dcterms:modified>
</cp:coreProperties>
</file>