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85" r:id="rId3"/>
    <p:sldId id="284" r:id="rId4"/>
    <p:sldId id="282" r:id="rId5"/>
    <p:sldId id="274" r:id="rId6"/>
    <p:sldId id="265" r:id="rId7"/>
    <p:sldId id="266" r:id="rId8"/>
    <p:sldId id="278" r:id="rId9"/>
    <p:sldId id="267" r:id="rId10"/>
    <p:sldId id="279" r:id="rId11"/>
    <p:sldId id="280" r:id="rId12"/>
    <p:sldId id="261" r:id="rId13"/>
    <p:sldId id="262" r:id="rId14"/>
    <p:sldId id="263" r:id="rId15"/>
    <p:sldId id="257" r:id="rId16"/>
    <p:sldId id="258" r:id="rId17"/>
    <p:sldId id="283" r:id="rId18"/>
    <p:sldId id="259" r:id="rId19"/>
    <p:sldId id="270" r:id="rId20"/>
    <p:sldId id="271" r:id="rId21"/>
    <p:sldId id="275" r:id="rId22"/>
    <p:sldId id="276" r:id="rId23"/>
    <p:sldId id="281"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8" d="100"/>
          <a:sy n="78" d="100"/>
        </p:scale>
        <p:origin x="-498"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5425A44A-C73C-4E84-BB2C-2E41775E599E}" type="datetimeFigureOut">
              <a:rPr lang="en-US" smtClean="0"/>
              <a:pPr/>
              <a:t>3/26/2012</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2C7D1893-62CB-4973-B697-3E20A3BDFF93}" type="slidenum">
              <a:rPr lang="en-US" smtClean="0"/>
              <a:pPr/>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425A44A-C73C-4E84-BB2C-2E41775E599E}" type="datetimeFigureOut">
              <a:rPr lang="en-US" smtClean="0"/>
              <a:pPr/>
              <a:t>3/26/2012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7D1893-62CB-4973-B697-3E20A3BDFF9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425A44A-C73C-4E84-BB2C-2E41775E599E}" type="datetimeFigureOut">
              <a:rPr lang="en-US" smtClean="0"/>
              <a:pPr/>
              <a:t>3/26/2012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7D1893-62CB-4973-B697-3E20A3BDFF9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5425A44A-C73C-4E84-BB2C-2E41775E599E}" type="datetimeFigureOut">
              <a:rPr lang="en-US" smtClean="0"/>
              <a:pPr/>
              <a:t>3/26/2012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7D1893-62CB-4973-B697-3E20A3BDFF93}" type="slidenum">
              <a:rPr lang="en-US" smtClean="0"/>
              <a:pPr/>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5425A44A-C73C-4E84-BB2C-2E41775E599E}" type="datetimeFigureOut">
              <a:rPr lang="en-US" smtClean="0"/>
              <a:pPr/>
              <a:t>3/26/2012</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2C7D1893-62CB-4973-B697-3E20A3BDFF93}"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5425A44A-C73C-4E84-BB2C-2E41775E599E}" type="datetimeFigureOut">
              <a:rPr lang="en-US" smtClean="0"/>
              <a:pPr/>
              <a:t>3/26/2012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C7D1893-62CB-4973-B697-3E20A3BDFF93}" type="slidenum">
              <a:rPr lang="en-US" smtClean="0"/>
              <a:pPr/>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5425A44A-C73C-4E84-BB2C-2E41775E599E}" type="datetimeFigureOut">
              <a:rPr lang="en-US" smtClean="0"/>
              <a:pPr/>
              <a:t>3/26/2012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C7D1893-62CB-4973-B697-3E20A3BDFF93}" type="slidenum">
              <a:rPr lang="en-US" smtClean="0"/>
              <a:pPr/>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5425A44A-C73C-4E84-BB2C-2E41775E599E}" type="datetimeFigureOut">
              <a:rPr lang="en-US" smtClean="0"/>
              <a:pPr/>
              <a:t>3/26/2012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C7D1893-62CB-4973-B697-3E20A3BDFF9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425A44A-C73C-4E84-BB2C-2E41775E599E}" type="datetimeFigureOut">
              <a:rPr lang="en-US" smtClean="0"/>
              <a:pPr/>
              <a:t>3/26/2012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C7D1893-62CB-4973-B697-3E20A3BDFF9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5425A44A-C73C-4E84-BB2C-2E41775E599E}" type="datetimeFigureOut">
              <a:rPr lang="en-US" smtClean="0"/>
              <a:pPr/>
              <a:t>3/26/2012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C7D1893-62CB-4973-B697-3E20A3BDFF93}" type="slidenum">
              <a:rPr lang="en-US" smtClean="0"/>
              <a:pPr/>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5425A44A-C73C-4E84-BB2C-2E41775E599E}" type="datetimeFigureOut">
              <a:rPr lang="en-US" smtClean="0"/>
              <a:pPr/>
              <a:t>3/26/2012</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2C7D1893-62CB-4973-B697-3E20A3BDFF93}" type="slidenum">
              <a:rPr lang="en-US" smtClean="0"/>
              <a:pPr/>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5425A44A-C73C-4E84-BB2C-2E41775E599E}" type="datetimeFigureOut">
              <a:rPr lang="en-US" smtClean="0"/>
              <a:pPr/>
              <a:t>3/26/2012</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2C7D1893-62CB-4973-B697-3E20A3BDFF93}"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www.pctechguide.com/glossary/motherboard" TargetMode="External"/><Relationship Id="rId2" Type="http://schemas.openxmlformats.org/officeDocument/2006/relationships/hyperlink" Target="http://www.pctechguide.com/glossary/memory" TargetMode="External"/><Relationship Id="rId1" Type="http://schemas.openxmlformats.org/officeDocument/2006/relationships/slideLayout" Target="../slideLayouts/slideLayout2.xml"/><Relationship Id="rId4" Type="http://schemas.openxmlformats.org/officeDocument/2006/relationships/hyperlink" Target="http://www.pctechguide.com/pentium-cpus/pentium-pro" TargetMode="External"/></Relationships>
</file>

<file path=ppt/slides/_rels/slide22.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hyperlink" Target="http://computer.howstuffworks.com/virtual-memory.htm"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www.pctechguide.com/glossary/memory"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www.pctechguide.com/glossary/memory"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en.wikipedia.org/wiki/File:Cache,associative-fill-both.png"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en.wikipedia.org/wiki/Full_virtualization" TargetMode="External"/><Relationship Id="rId2" Type="http://schemas.openxmlformats.org/officeDocument/2006/relationships/image" Target="../media/image3.jpeg"/><Relationship Id="rId1" Type="http://schemas.openxmlformats.org/officeDocument/2006/relationships/slideLayout" Target="../slideLayouts/slideLayout2.xml"/><Relationship Id="rId5" Type="http://schemas.openxmlformats.org/officeDocument/2006/relationships/hyperlink" Target="http://en.wikipedia.org/wiki/Paravirtualization" TargetMode="External"/><Relationship Id="rId4" Type="http://schemas.openxmlformats.org/officeDocument/2006/relationships/hyperlink" Target="http://en.wikipedia.org/wiki/Partial_virtualization"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http://en.wikipedia.org/wiki/Internet" TargetMode="External"/><Relationship Id="rId3" Type="http://schemas.openxmlformats.org/officeDocument/2006/relationships/hyperlink" Target="http://en.wikipedia.org/wiki/Service_(economics)" TargetMode="External"/><Relationship Id="rId7" Type="http://schemas.openxmlformats.org/officeDocument/2006/relationships/hyperlink" Target="http://en.wikipedia.org/wiki/Computer_network" TargetMode="External"/><Relationship Id="rId2" Type="http://schemas.openxmlformats.org/officeDocument/2006/relationships/hyperlink" Target="http://en.wikipedia.org/wiki/Computing" TargetMode="External"/><Relationship Id="rId1" Type="http://schemas.openxmlformats.org/officeDocument/2006/relationships/slideLayout" Target="../slideLayouts/slideLayout2.xml"/><Relationship Id="rId6" Type="http://schemas.openxmlformats.org/officeDocument/2006/relationships/hyperlink" Target="http://en.wikipedia.org/wiki/Electrical_grid" TargetMode="External"/><Relationship Id="rId5" Type="http://schemas.openxmlformats.org/officeDocument/2006/relationships/hyperlink" Target="http://en.wikipedia.org/wiki/Utility_computing" TargetMode="External"/><Relationship Id="rId4" Type="http://schemas.openxmlformats.org/officeDocument/2006/relationships/hyperlink" Target="http://en.wikipedia.org/wiki/Product_(business)" TargetMode="External"/><Relationship Id="rId9" Type="http://schemas.openxmlformats.org/officeDocument/2006/relationships/hyperlink" Target="http://en.wikipedia.org/wiki/Application_programming_interface"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www.nist.gov/customcf/get_pdf.cfm?pub_id=909505"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hyperlink" Target="http://www.virtual-blog.com/2010/09/vmware-vcloud-director-building-block-resource-group-design/"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5410200"/>
            <a:ext cx="6400800" cy="1295400"/>
          </a:xfrm>
        </p:spPr>
        <p:txBody>
          <a:bodyPr>
            <a:normAutofit fontScale="85000" lnSpcReduction="20000"/>
          </a:bodyPr>
          <a:lstStyle/>
          <a:p>
            <a:r>
              <a:rPr lang="en-US" sz="2400" dirty="0" smtClean="0"/>
              <a:t>Presented by: </a:t>
            </a:r>
          </a:p>
          <a:p>
            <a:r>
              <a:rPr lang="en-US" sz="2400" dirty="0" smtClean="0"/>
              <a:t>Melvin Rodriguez</a:t>
            </a:r>
          </a:p>
          <a:p>
            <a:r>
              <a:rPr lang="en-US" sz="2400" dirty="0" smtClean="0"/>
              <a:t>CAP6135 </a:t>
            </a:r>
            <a:r>
              <a:rPr lang="en-US" altLang="zh-CN" sz="2400" dirty="0" smtClean="0">
                <a:ea typeface="宋体" pitchFamily="2" charset="-122"/>
              </a:rPr>
              <a:t>Malware and Software Vulnerability Analysis</a:t>
            </a:r>
          </a:p>
          <a:p>
            <a:r>
              <a:rPr lang="en-US" sz="2400" dirty="0" smtClean="0"/>
              <a:t>Spring 2012</a:t>
            </a:r>
            <a:endParaRPr lang="en-US" sz="2400" dirty="0"/>
          </a:p>
        </p:txBody>
      </p:sp>
      <p:sp>
        <p:nvSpPr>
          <p:cNvPr id="2" name="Title 1"/>
          <p:cNvSpPr>
            <a:spLocks noGrp="1"/>
          </p:cNvSpPr>
          <p:nvPr>
            <p:ph type="ctrTitle"/>
          </p:nvPr>
        </p:nvSpPr>
        <p:spPr>
          <a:xfrm>
            <a:off x="1905000" y="3352800"/>
            <a:ext cx="6324600" cy="2133600"/>
          </a:xfrm>
        </p:spPr>
        <p:txBody>
          <a:bodyPr numCol="2">
            <a:normAutofit fontScale="90000"/>
          </a:bodyPr>
          <a:lstStyle/>
          <a:p>
            <a:pPr lvl="1"/>
            <a:r>
              <a:rPr lang="en-US" b="1" dirty="0" smtClean="0"/>
              <a:t>Authors:</a:t>
            </a:r>
            <a:br>
              <a:rPr lang="en-US" b="1" dirty="0" smtClean="0"/>
            </a:br>
            <a:r>
              <a:rPr lang="en-US" b="1" dirty="0" smtClean="0"/>
              <a:t/>
            </a:r>
            <a:br>
              <a:rPr lang="en-US" b="1" dirty="0" smtClean="0"/>
            </a:br>
            <a:r>
              <a:rPr lang="en-US" b="1" dirty="0" err="1" smtClean="0"/>
              <a:t>Yinqian</a:t>
            </a:r>
            <a:r>
              <a:rPr lang="en-US" b="1" dirty="0" smtClean="0"/>
              <a:t> Zhang</a:t>
            </a:r>
            <a:br>
              <a:rPr lang="en-US" b="1" dirty="0" smtClean="0"/>
            </a:br>
            <a:r>
              <a:rPr lang="en-US" b="1" dirty="0" smtClean="0"/>
              <a:t>University of North Carolina</a:t>
            </a:r>
            <a:br>
              <a:rPr lang="en-US" b="1" dirty="0" smtClean="0"/>
            </a:br>
            <a:r>
              <a:rPr lang="en-US" b="1" dirty="0" smtClean="0"/>
              <a:t>Chapel Hill, NC, USA</a:t>
            </a:r>
            <a:br>
              <a:rPr lang="en-US" b="1" dirty="0" smtClean="0"/>
            </a:br>
            <a:r>
              <a:rPr lang="en-US" b="1" dirty="0" smtClean="0"/>
              <a:t/>
            </a:r>
            <a:br>
              <a:rPr lang="en-US" b="1" dirty="0" smtClean="0"/>
            </a:br>
            <a:r>
              <a:rPr lang="en-US" b="1" dirty="0" smtClean="0"/>
              <a:t>Ari </a:t>
            </a:r>
            <a:r>
              <a:rPr lang="en-US" b="1" dirty="0" err="1" smtClean="0"/>
              <a:t>Juels</a:t>
            </a:r>
            <a:r>
              <a:rPr lang="en-US" b="1" dirty="0" smtClean="0"/>
              <a:t/>
            </a:r>
            <a:br>
              <a:rPr lang="en-US" b="1" dirty="0" smtClean="0"/>
            </a:br>
            <a:r>
              <a:rPr lang="en-US" b="1" dirty="0" smtClean="0"/>
              <a:t>RSA Laboratories</a:t>
            </a:r>
            <a:br>
              <a:rPr lang="en-US" b="1" dirty="0" smtClean="0"/>
            </a:br>
            <a:r>
              <a:rPr lang="en-US" b="1" dirty="0" smtClean="0"/>
              <a:t>Cambridge, MA, USA</a:t>
            </a:r>
            <a:br>
              <a:rPr lang="en-US" b="1" dirty="0" smtClean="0"/>
            </a:br>
            <a:r>
              <a:rPr lang="en-US" b="1" dirty="0" smtClean="0"/>
              <a:t/>
            </a:r>
            <a:br>
              <a:rPr lang="en-US" b="1" dirty="0" smtClean="0"/>
            </a:br>
            <a:r>
              <a:rPr lang="en-US" b="1" dirty="0" smtClean="0"/>
              <a:t/>
            </a:r>
            <a:br>
              <a:rPr lang="en-US" b="1" dirty="0" smtClean="0"/>
            </a:br>
            <a:r>
              <a:rPr lang="en-US" b="1" dirty="0"/>
              <a:t/>
            </a:r>
            <a:br>
              <a:rPr lang="en-US" b="1" dirty="0"/>
            </a:br>
            <a:r>
              <a:rPr lang="en-US" b="1" dirty="0" smtClean="0"/>
              <a:t/>
            </a:r>
            <a:br>
              <a:rPr lang="en-US" b="1" dirty="0" smtClean="0"/>
            </a:br>
            <a:r>
              <a:rPr lang="en-US" b="1" dirty="0" err="1" smtClean="0"/>
              <a:t>Alina</a:t>
            </a:r>
            <a:r>
              <a:rPr lang="en-US" b="1" dirty="0" smtClean="0"/>
              <a:t> </a:t>
            </a:r>
            <a:r>
              <a:rPr lang="en-US" b="1" dirty="0" err="1" smtClean="0"/>
              <a:t>Oprea</a:t>
            </a:r>
            <a:r>
              <a:rPr lang="en-US" b="1" dirty="0" smtClean="0"/>
              <a:t/>
            </a:r>
            <a:br>
              <a:rPr lang="en-US" b="1" dirty="0" smtClean="0"/>
            </a:br>
            <a:r>
              <a:rPr lang="en-US" b="1" dirty="0" smtClean="0"/>
              <a:t>RSA Laboratories</a:t>
            </a:r>
            <a:br>
              <a:rPr lang="en-US" b="1" dirty="0" smtClean="0"/>
            </a:br>
            <a:r>
              <a:rPr lang="en-US" b="1" dirty="0" smtClean="0"/>
              <a:t>Cambridge, MA, USA</a:t>
            </a:r>
            <a:br>
              <a:rPr lang="en-US" b="1" dirty="0" smtClean="0"/>
            </a:br>
            <a:r>
              <a:rPr lang="en-US" b="1" dirty="0" smtClean="0"/>
              <a:t/>
            </a:r>
            <a:br>
              <a:rPr lang="en-US" b="1" dirty="0" smtClean="0"/>
            </a:br>
            <a:r>
              <a:rPr lang="en-US" b="1" dirty="0" smtClean="0"/>
              <a:t>Michael K. Reiter</a:t>
            </a:r>
            <a:br>
              <a:rPr lang="en-US" b="1" dirty="0" smtClean="0"/>
            </a:br>
            <a:r>
              <a:rPr lang="en-US" b="1" dirty="0" smtClean="0"/>
              <a:t>University of North Carolina</a:t>
            </a:r>
            <a:br>
              <a:rPr lang="en-US" b="1" dirty="0" smtClean="0"/>
            </a:br>
            <a:r>
              <a:rPr lang="en-US" b="1" dirty="0" smtClean="0"/>
              <a:t>Chapel Hill, NC, USA</a:t>
            </a:r>
            <a:br>
              <a:rPr lang="en-US" b="1" dirty="0" smtClean="0"/>
            </a:br>
            <a:r>
              <a:rPr lang="en-US" altLang="zh-CN" dirty="0" smtClean="0">
                <a:ea typeface="宋体" pitchFamily="2" charset="-122"/>
              </a:rPr>
              <a:t/>
            </a:r>
            <a:br>
              <a:rPr lang="en-US" altLang="zh-CN" dirty="0" smtClean="0">
                <a:ea typeface="宋体" pitchFamily="2" charset="-122"/>
              </a:rPr>
            </a:br>
            <a:endParaRPr lang="en-US" dirty="0"/>
          </a:p>
        </p:txBody>
      </p:sp>
      <p:sp>
        <p:nvSpPr>
          <p:cNvPr id="4" name="TextBox 3"/>
          <p:cNvSpPr txBox="1"/>
          <p:nvPr/>
        </p:nvSpPr>
        <p:spPr>
          <a:xfrm>
            <a:off x="1752600" y="1600200"/>
            <a:ext cx="5562600" cy="830997"/>
          </a:xfrm>
          <a:prstGeom prst="rect">
            <a:avLst/>
          </a:prstGeom>
          <a:noFill/>
        </p:spPr>
        <p:txBody>
          <a:bodyPr wrap="square" rtlCol="0">
            <a:spAutoFit/>
          </a:bodyPr>
          <a:lstStyle/>
          <a:p>
            <a:r>
              <a:rPr lang="en-US" sz="2400" b="1" dirty="0" smtClean="0"/>
              <a:t>Home Alone</a:t>
            </a:r>
            <a:r>
              <a:rPr lang="en-US" sz="2400" b="1" dirty="0"/>
              <a:t>: Co-Residency Detection in the Cloud </a:t>
            </a:r>
            <a:r>
              <a:rPr lang="en-US" sz="2400" b="1" dirty="0" smtClean="0"/>
              <a:t>via </a:t>
            </a:r>
            <a:r>
              <a:rPr lang="en-US" sz="2400" b="1" dirty="0"/>
              <a:t>Side-Channel Analysis</a:t>
            </a:r>
            <a:endParaRPr lang="en-US" sz="2400" dirty="0"/>
          </a:p>
        </p:txBody>
      </p:sp>
      <p:sp>
        <p:nvSpPr>
          <p:cNvPr id="5" name="TextBox 4"/>
          <p:cNvSpPr txBox="1"/>
          <p:nvPr/>
        </p:nvSpPr>
        <p:spPr>
          <a:xfrm>
            <a:off x="2133600" y="2514600"/>
            <a:ext cx="4800600" cy="369332"/>
          </a:xfrm>
          <a:prstGeom prst="rect">
            <a:avLst/>
          </a:prstGeom>
          <a:noFill/>
        </p:spPr>
        <p:txBody>
          <a:bodyPr wrap="square" rtlCol="0">
            <a:spAutoFit/>
          </a:bodyPr>
          <a:lstStyle/>
          <a:p>
            <a:r>
              <a:rPr lang="en-US" dirty="0"/>
              <a:t>2011 IEEE Symposium on Security and Privacy</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HomeAlone</a:t>
            </a:r>
            <a:r>
              <a:rPr lang="en-US" dirty="0" smtClean="0"/>
              <a:t> – Cloud Threats</a:t>
            </a:r>
            <a:endParaRPr lang="en-US" dirty="0"/>
          </a:p>
        </p:txBody>
      </p:sp>
      <p:sp>
        <p:nvSpPr>
          <p:cNvPr id="3" name="Content Placeholder 2"/>
          <p:cNvSpPr>
            <a:spLocks noGrp="1"/>
          </p:cNvSpPr>
          <p:nvPr>
            <p:ph sz="quarter" idx="1"/>
          </p:nvPr>
        </p:nvSpPr>
        <p:spPr>
          <a:xfrm>
            <a:off x="914400" y="1447800"/>
            <a:ext cx="7772400" cy="4876800"/>
          </a:xfrm>
        </p:spPr>
        <p:txBody>
          <a:bodyPr>
            <a:normAutofit fontScale="92500" lnSpcReduction="20000"/>
          </a:bodyPr>
          <a:lstStyle/>
          <a:p>
            <a:r>
              <a:rPr lang="en-US" dirty="0" smtClean="0"/>
              <a:t>Several VM reside in the same host (Co-residency)</a:t>
            </a:r>
          </a:p>
          <a:p>
            <a:pPr lvl="1"/>
            <a:r>
              <a:rPr lang="en-US" dirty="0" smtClean="0"/>
              <a:t>Your own and from other customers (good </a:t>
            </a:r>
            <a:r>
              <a:rPr lang="en-US" dirty="0" err="1" smtClean="0"/>
              <a:t>vs</a:t>
            </a:r>
            <a:r>
              <a:rPr lang="en-US" dirty="0" smtClean="0"/>
              <a:t> bad tenants)</a:t>
            </a:r>
          </a:p>
          <a:p>
            <a:r>
              <a:rPr lang="en-US" dirty="0" smtClean="0"/>
              <a:t>Customer has no control / visibility over the hypervisor</a:t>
            </a:r>
          </a:p>
          <a:p>
            <a:r>
              <a:rPr lang="en-US" dirty="0" smtClean="0"/>
              <a:t>Customer assumes vendor is following service agreements</a:t>
            </a:r>
          </a:p>
          <a:p>
            <a:r>
              <a:rPr lang="en-US" dirty="0" smtClean="0"/>
              <a:t>Customer still required to meet regulatory compliance</a:t>
            </a:r>
          </a:p>
          <a:p>
            <a:pPr>
              <a:buNone/>
            </a:pPr>
            <a:r>
              <a:rPr lang="en-US" dirty="0" smtClean="0"/>
              <a:t>	Among others:</a:t>
            </a:r>
          </a:p>
          <a:p>
            <a:pPr lvl="1"/>
            <a:r>
              <a:rPr lang="en-US" dirty="0" smtClean="0"/>
              <a:t>PCI (Payment Card Industry)</a:t>
            </a:r>
          </a:p>
          <a:p>
            <a:pPr lvl="1"/>
            <a:r>
              <a:rPr lang="en-US" dirty="0" smtClean="0"/>
              <a:t>DSS (Data Security Standard)</a:t>
            </a:r>
          </a:p>
          <a:p>
            <a:pPr lvl="1"/>
            <a:r>
              <a:rPr lang="en-US" dirty="0" smtClean="0"/>
              <a:t>PII (Personal Identifiable Information)</a:t>
            </a:r>
          </a:p>
          <a:p>
            <a:pPr lvl="1"/>
            <a:r>
              <a:rPr lang="en-US" dirty="0" smtClean="0"/>
              <a:t>HIPAA </a:t>
            </a:r>
            <a:r>
              <a:rPr lang="en-US" dirty="0" smtClean="0"/>
              <a:t>(Health Insurance Portability and Accountability </a:t>
            </a:r>
            <a:r>
              <a:rPr lang="en-US" dirty="0" smtClean="0"/>
              <a:t>Act)</a:t>
            </a:r>
          </a:p>
          <a:p>
            <a:pPr lvl="1">
              <a:buNone/>
            </a:pPr>
            <a:r>
              <a:rPr lang="en-US" dirty="0" smtClean="0"/>
              <a:t> </a:t>
            </a:r>
          </a:p>
          <a:p>
            <a:r>
              <a:rPr lang="en-US" dirty="0" smtClean="0"/>
              <a:t>A way to detect VMs in the environment is needed – (</a:t>
            </a:r>
            <a:r>
              <a:rPr lang="en-US" dirty="0" err="1" smtClean="0"/>
              <a:t>HomeAlone</a:t>
            </a:r>
            <a:r>
              <a:rPr lang="en-US" dirty="0" smtClean="0"/>
              <a:t>)</a:t>
            </a:r>
          </a:p>
          <a:p>
            <a:pPr>
              <a:buNone/>
            </a:pP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HomeAlone</a:t>
            </a:r>
            <a:r>
              <a:rPr lang="en-US" dirty="0" smtClean="0"/>
              <a:t> – Cache Approach</a:t>
            </a:r>
            <a:endParaRPr lang="en-US" dirty="0"/>
          </a:p>
        </p:txBody>
      </p:sp>
      <p:sp>
        <p:nvSpPr>
          <p:cNvPr id="3" name="Content Placeholder 2"/>
          <p:cNvSpPr>
            <a:spLocks noGrp="1"/>
          </p:cNvSpPr>
          <p:nvPr>
            <p:ph sz="quarter" idx="1"/>
          </p:nvPr>
        </p:nvSpPr>
        <p:spPr>
          <a:xfrm>
            <a:off x="914400" y="1981200"/>
            <a:ext cx="7772400" cy="3581400"/>
          </a:xfrm>
        </p:spPr>
        <p:txBody>
          <a:bodyPr/>
          <a:lstStyle/>
          <a:p>
            <a:r>
              <a:rPr lang="en-US" dirty="0" smtClean="0"/>
              <a:t>Cache-based Timing Channel Approach</a:t>
            </a:r>
          </a:p>
          <a:p>
            <a:pPr>
              <a:buNone/>
            </a:pPr>
            <a:endParaRPr lang="en-US" dirty="0" smtClean="0"/>
          </a:p>
          <a:p>
            <a:pPr lvl="1"/>
            <a:r>
              <a:rPr lang="en-US" dirty="0" smtClean="0"/>
              <a:t>Prime-Probe Protocol</a:t>
            </a:r>
          </a:p>
          <a:p>
            <a:pPr lvl="1">
              <a:buNone/>
            </a:pPr>
            <a:r>
              <a:rPr lang="en-US" dirty="0" smtClean="0"/>
              <a:t> </a:t>
            </a:r>
            <a:r>
              <a:rPr lang="en-US" dirty="0" smtClean="0"/>
              <a:t>   Monitor cache load sharing common cache</a:t>
            </a:r>
          </a:p>
          <a:p>
            <a:pPr lvl="2"/>
            <a:r>
              <a:rPr lang="en-US" dirty="0" smtClean="0"/>
              <a:t>Reads memory region </a:t>
            </a:r>
          </a:p>
          <a:p>
            <a:pPr lvl="2"/>
            <a:r>
              <a:rPr lang="en-US" dirty="0" smtClean="0"/>
              <a:t>Waits for interval to expire while being monitored</a:t>
            </a:r>
          </a:p>
          <a:p>
            <a:pPr lvl="2"/>
            <a:r>
              <a:rPr lang="en-US" dirty="0" smtClean="0"/>
              <a:t>Validates if previous memory has been used</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52400"/>
            <a:ext cx="7772400" cy="563562"/>
          </a:xfrm>
        </p:spPr>
        <p:txBody>
          <a:bodyPr>
            <a:normAutofit fontScale="90000"/>
          </a:bodyPr>
          <a:lstStyle/>
          <a:p>
            <a:r>
              <a:rPr lang="en-US" dirty="0" err="1" smtClean="0"/>
              <a:t>HomeAlone</a:t>
            </a:r>
            <a:r>
              <a:rPr lang="en-US" dirty="0" smtClean="0"/>
              <a:t> – Tool Components</a:t>
            </a:r>
            <a:endParaRPr lang="en-US" dirty="0"/>
          </a:p>
        </p:txBody>
      </p:sp>
      <p:sp>
        <p:nvSpPr>
          <p:cNvPr id="3" name="Content Placeholder 2"/>
          <p:cNvSpPr>
            <a:spLocks noGrp="1"/>
          </p:cNvSpPr>
          <p:nvPr>
            <p:ph sz="quarter" idx="1"/>
          </p:nvPr>
        </p:nvSpPr>
        <p:spPr>
          <a:xfrm>
            <a:off x="914400" y="685800"/>
            <a:ext cx="7772400" cy="6019800"/>
          </a:xfrm>
        </p:spPr>
        <p:txBody>
          <a:bodyPr>
            <a:normAutofit lnSpcReduction="10000"/>
          </a:bodyPr>
          <a:lstStyle/>
          <a:p>
            <a:r>
              <a:rPr lang="en-US" dirty="0" smtClean="0"/>
              <a:t>Implements custom tools in each VM</a:t>
            </a:r>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pPr lvl="1"/>
            <a:r>
              <a:rPr lang="en-US" dirty="0" smtClean="0"/>
              <a:t>User level</a:t>
            </a:r>
          </a:p>
          <a:p>
            <a:pPr lvl="2"/>
            <a:r>
              <a:rPr lang="en-US" dirty="0" smtClean="0"/>
              <a:t>Coordinator (</a:t>
            </a:r>
            <a:r>
              <a:rPr lang="en-US" i="1" dirty="0" smtClean="0"/>
              <a:t>detection tasks </a:t>
            </a:r>
            <a:r>
              <a:rPr lang="en-US" dirty="0" smtClean="0"/>
              <a:t>)</a:t>
            </a:r>
          </a:p>
          <a:p>
            <a:pPr lvl="3"/>
            <a:r>
              <a:rPr lang="en-US" dirty="0" smtClean="0"/>
              <a:t>Establishes detection period</a:t>
            </a:r>
          </a:p>
          <a:p>
            <a:pPr lvl="3"/>
            <a:r>
              <a:rPr lang="en-US" dirty="0" smtClean="0"/>
              <a:t>Communicates with Address </a:t>
            </a:r>
            <a:r>
              <a:rPr lang="en-US" dirty="0" err="1" smtClean="0"/>
              <a:t>Remapper</a:t>
            </a:r>
            <a:r>
              <a:rPr lang="en-US" dirty="0" smtClean="0"/>
              <a:t> to clear cache</a:t>
            </a:r>
          </a:p>
          <a:p>
            <a:pPr lvl="3"/>
            <a:r>
              <a:rPr lang="en-US" dirty="0" smtClean="0"/>
              <a:t>Creates a token (monitoring)</a:t>
            </a:r>
          </a:p>
          <a:p>
            <a:pPr lvl="3"/>
            <a:r>
              <a:rPr lang="en-US" dirty="0" smtClean="0"/>
              <a:t>Tells Co-Residency Detector to perform prove</a:t>
            </a:r>
          </a:p>
          <a:p>
            <a:pPr lvl="3"/>
            <a:r>
              <a:rPr lang="en-US" dirty="0" smtClean="0"/>
              <a:t>Forward token and prove information to next VM</a:t>
            </a:r>
          </a:p>
        </p:txBody>
      </p:sp>
      <p:pic>
        <p:nvPicPr>
          <p:cNvPr id="4" name="Picture 3" descr="Tool Components.JPG"/>
          <p:cNvPicPr>
            <a:picLocks noChangeAspect="1"/>
          </p:cNvPicPr>
          <p:nvPr/>
        </p:nvPicPr>
        <p:blipFill>
          <a:blip r:embed="rId2" cstate="print"/>
          <a:stretch>
            <a:fillRect/>
          </a:stretch>
        </p:blipFill>
        <p:spPr>
          <a:xfrm>
            <a:off x="2590800" y="1143000"/>
            <a:ext cx="4086225" cy="2971800"/>
          </a:xfrm>
          <a:prstGeom prst="rect">
            <a:avLst/>
          </a:prstGeo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304800"/>
            <a:ext cx="7772400" cy="808038"/>
          </a:xfrm>
        </p:spPr>
        <p:txBody>
          <a:bodyPr>
            <a:normAutofit fontScale="90000"/>
          </a:bodyPr>
          <a:lstStyle/>
          <a:p>
            <a:r>
              <a:rPr lang="en-US" dirty="0" err="1" smtClean="0"/>
              <a:t>HomeAlone</a:t>
            </a:r>
            <a:r>
              <a:rPr lang="en-US" dirty="0" smtClean="0"/>
              <a:t> – Tool Components (cont)</a:t>
            </a:r>
            <a:endParaRPr lang="en-US" dirty="0"/>
          </a:p>
        </p:txBody>
      </p:sp>
      <p:sp>
        <p:nvSpPr>
          <p:cNvPr id="3" name="Content Placeholder 2"/>
          <p:cNvSpPr>
            <a:spLocks noGrp="1"/>
          </p:cNvSpPr>
          <p:nvPr>
            <p:ph sz="quarter" idx="1"/>
          </p:nvPr>
        </p:nvSpPr>
        <p:spPr>
          <a:xfrm>
            <a:off x="381000" y="1219200"/>
            <a:ext cx="8610600" cy="5105400"/>
          </a:xfrm>
        </p:spPr>
        <p:txBody>
          <a:bodyPr>
            <a:noAutofit/>
          </a:bodyPr>
          <a:lstStyle/>
          <a:p>
            <a:pPr lvl="1"/>
            <a:r>
              <a:rPr lang="en-US" dirty="0" smtClean="0"/>
              <a:t>OS Kernel (</a:t>
            </a:r>
            <a:r>
              <a:rPr lang="en-US" dirty="0" smtClean="0"/>
              <a:t>Extensions)</a:t>
            </a:r>
            <a:endParaRPr lang="en-US" dirty="0" smtClean="0"/>
          </a:p>
          <a:p>
            <a:pPr lvl="2"/>
            <a:r>
              <a:rPr lang="en-US" sz="2400" dirty="0" smtClean="0"/>
              <a:t>Address </a:t>
            </a:r>
            <a:r>
              <a:rPr lang="en-US" sz="2400" dirty="0" err="1" smtClean="0"/>
              <a:t>Remapper</a:t>
            </a:r>
            <a:r>
              <a:rPr lang="en-US" sz="2400" dirty="0" smtClean="0"/>
              <a:t> (</a:t>
            </a:r>
            <a:r>
              <a:rPr lang="en-US" sz="2400" i="1" dirty="0" smtClean="0"/>
              <a:t>memory mapping tasks</a:t>
            </a:r>
            <a:r>
              <a:rPr lang="en-US" sz="2400" dirty="0" smtClean="0"/>
              <a:t>)</a:t>
            </a:r>
          </a:p>
          <a:p>
            <a:pPr lvl="3"/>
            <a:r>
              <a:rPr lang="en-US" sz="2400" dirty="0" smtClean="0"/>
              <a:t>Establish pool memory pages (not to be used)</a:t>
            </a:r>
          </a:p>
          <a:p>
            <a:pPr lvl="3"/>
            <a:r>
              <a:rPr lang="en-US" sz="2400" dirty="0" smtClean="0"/>
              <a:t>Enumerates pseudo-physical memory pages</a:t>
            </a:r>
          </a:p>
          <a:p>
            <a:pPr lvl="3"/>
            <a:r>
              <a:rPr lang="en-US" sz="2400" dirty="0" smtClean="0"/>
              <a:t>Copies / moves to memory pages to respective area (color coded)</a:t>
            </a:r>
          </a:p>
          <a:p>
            <a:pPr lvl="3"/>
            <a:r>
              <a:rPr lang="en-US" sz="2400" dirty="0" smtClean="0"/>
              <a:t>Updates Kernel page table</a:t>
            </a:r>
          </a:p>
          <a:p>
            <a:pPr lvl="3">
              <a:buNone/>
            </a:pPr>
            <a:endParaRPr lang="en-US" sz="2400" dirty="0" smtClean="0"/>
          </a:p>
          <a:p>
            <a:pPr lvl="2"/>
            <a:r>
              <a:rPr lang="en-US" sz="2400" dirty="0" smtClean="0"/>
              <a:t>Co-residency detector (</a:t>
            </a:r>
            <a:r>
              <a:rPr lang="en-US" sz="2400" i="1" dirty="0" smtClean="0"/>
              <a:t>monitors memory activity</a:t>
            </a:r>
            <a:r>
              <a:rPr lang="en-US" sz="2400" dirty="0" smtClean="0"/>
              <a:t>)</a:t>
            </a:r>
          </a:p>
          <a:p>
            <a:pPr lvl="3"/>
            <a:r>
              <a:rPr lang="en-US" sz="2400" dirty="0" smtClean="0"/>
              <a:t>Maps memory to cache</a:t>
            </a:r>
          </a:p>
          <a:p>
            <a:pPr lvl="3"/>
            <a:r>
              <a:rPr lang="en-US" sz="2400" dirty="0" smtClean="0"/>
              <a:t>Assigns a color to cache</a:t>
            </a:r>
          </a:p>
          <a:p>
            <a:pPr lvl="3"/>
            <a:r>
              <a:rPr lang="en-US" sz="2400" dirty="0" smtClean="0"/>
              <a:t>Monitors cache activity by set interval (30 ms)</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792162"/>
          </a:xfrm>
        </p:spPr>
        <p:txBody>
          <a:bodyPr/>
          <a:lstStyle/>
          <a:p>
            <a:r>
              <a:rPr lang="en-US" dirty="0" err="1" smtClean="0"/>
              <a:t>HomeAlone</a:t>
            </a:r>
            <a:r>
              <a:rPr lang="en-US" dirty="0" smtClean="0"/>
              <a:t> – Detection</a:t>
            </a:r>
            <a:endParaRPr lang="en-US" dirty="0"/>
          </a:p>
        </p:txBody>
      </p:sp>
      <p:sp>
        <p:nvSpPr>
          <p:cNvPr id="3" name="Content Placeholder 2"/>
          <p:cNvSpPr>
            <a:spLocks noGrp="1"/>
          </p:cNvSpPr>
          <p:nvPr>
            <p:ph sz="quarter" idx="1"/>
          </p:nvPr>
        </p:nvSpPr>
        <p:spPr>
          <a:xfrm>
            <a:off x="914400" y="990600"/>
            <a:ext cx="7772400" cy="5867400"/>
          </a:xfrm>
        </p:spPr>
        <p:txBody>
          <a:bodyPr>
            <a:normAutofit fontScale="85000" lnSpcReduction="20000"/>
          </a:bodyPr>
          <a:lstStyle/>
          <a:p>
            <a:r>
              <a:rPr lang="en-US" dirty="0" smtClean="0"/>
              <a:t>Detection of  VM with different OS is possible</a:t>
            </a:r>
          </a:p>
          <a:p>
            <a:pPr lvl="1"/>
            <a:r>
              <a:rPr lang="en-US" dirty="0" smtClean="0"/>
              <a:t>Linux 15%   /  Windows 70%</a:t>
            </a:r>
          </a:p>
          <a:p>
            <a:r>
              <a:rPr lang="en-US" dirty="0" smtClean="0"/>
              <a:t>Increase detection rate when VM used multiple cores (2) </a:t>
            </a:r>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r>
              <a:rPr lang="en-US" dirty="0" smtClean="0"/>
              <a:t>Up to 85% successful detection rate</a:t>
            </a:r>
          </a:p>
          <a:p>
            <a:r>
              <a:rPr lang="en-US" dirty="0" smtClean="0"/>
              <a:t>Detection accuracy depends on:</a:t>
            </a:r>
          </a:p>
          <a:p>
            <a:pPr lvl="1"/>
            <a:r>
              <a:rPr lang="en-US" dirty="0" smtClean="0"/>
              <a:t>How often VM executes calls </a:t>
            </a:r>
          </a:p>
          <a:p>
            <a:pPr lvl="1"/>
            <a:r>
              <a:rPr lang="en-US" dirty="0" smtClean="0"/>
              <a:t>Number and location of caches sets being monitored</a:t>
            </a:r>
          </a:p>
        </p:txBody>
      </p:sp>
      <p:pic>
        <p:nvPicPr>
          <p:cNvPr id="4" name="Picture 3" descr="DetectionRate.JPG"/>
          <p:cNvPicPr>
            <a:picLocks noChangeAspect="1"/>
          </p:cNvPicPr>
          <p:nvPr/>
        </p:nvPicPr>
        <p:blipFill>
          <a:blip r:embed="rId2" cstate="print"/>
          <a:stretch>
            <a:fillRect/>
          </a:stretch>
        </p:blipFill>
        <p:spPr>
          <a:xfrm>
            <a:off x="2286000" y="2133601"/>
            <a:ext cx="4819650" cy="3162098"/>
          </a:xfrm>
          <a:prstGeom prst="rect">
            <a:avLst/>
          </a:prstGeom>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533400"/>
            <a:ext cx="7772400" cy="762000"/>
          </a:xfrm>
        </p:spPr>
        <p:txBody>
          <a:bodyPr>
            <a:normAutofit/>
          </a:bodyPr>
          <a:lstStyle/>
          <a:p>
            <a:pPr lvl="2" algn="ctr" rtl="0">
              <a:spcBef>
                <a:spcPct val="0"/>
              </a:spcBef>
            </a:pPr>
            <a:r>
              <a:rPr lang="en-US" sz="4000" dirty="0" err="1" smtClean="0"/>
              <a:t>HomeAlone</a:t>
            </a:r>
            <a:r>
              <a:rPr lang="en-US" sz="4000" dirty="0" smtClean="0"/>
              <a:t> – Contributions</a:t>
            </a:r>
            <a:endParaRPr lang="en-US" sz="4000" dirty="0"/>
          </a:p>
        </p:txBody>
      </p:sp>
      <p:sp>
        <p:nvSpPr>
          <p:cNvPr id="3" name="Content Placeholder 2"/>
          <p:cNvSpPr>
            <a:spLocks noGrp="1"/>
          </p:cNvSpPr>
          <p:nvPr>
            <p:ph sz="quarter" idx="1"/>
          </p:nvPr>
        </p:nvSpPr>
        <p:spPr>
          <a:xfrm>
            <a:off x="914400" y="1219200"/>
            <a:ext cx="7772400" cy="4572000"/>
          </a:xfrm>
        </p:spPr>
        <p:txBody>
          <a:bodyPr>
            <a:normAutofit lnSpcReduction="10000"/>
          </a:bodyPr>
          <a:lstStyle/>
          <a:p>
            <a:endParaRPr lang="en-US" dirty="0" smtClean="0"/>
          </a:p>
          <a:p>
            <a:pPr lvl="1">
              <a:buNone/>
            </a:pPr>
            <a:r>
              <a:rPr lang="en-US" dirty="0" smtClean="0"/>
              <a:t>How can these tenants verify that their computing resources (and VMs, in particular) are </a:t>
            </a:r>
            <a:r>
              <a:rPr lang="en-US" i="1" dirty="0" smtClean="0"/>
              <a:t>actually physically isolated?</a:t>
            </a:r>
            <a:endParaRPr lang="en-US" dirty="0" smtClean="0"/>
          </a:p>
          <a:p>
            <a:endParaRPr lang="en-US" dirty="0" smtClean="0"/>
          </a:p>
          <a:p>
            <a:r>
              <a:rPr lang="en-US" dirty="0" smtClean="0"/>
              <a:t>Provides cloud customers a method to validate computing resources are actually physically isolated from other tenants</a:t>
            </a:r>
          </a:p>
          <a:p>
            <a:pPr lvl="1"/>
            <a:r>
              <a:rPr lang="en-US" dirty="0" smtClean="0"/>
              <a:t>Allows cloud customers detect other VM in their environment</a:t>
            </a:r>
          </a:p>
          <a:p>
            <a:pPr lvl="1"/>
            <a:r>
              <a:rPr lang="en-US" dirty="0" smtClean="0"/>
              <a:t>Provides a way to detect policy violations and/or </a:t>
            </a:r>
            <a:r>
              <a:rPr lang="en-US" dirty="0" err="1" smtClean="0"/>
              <a:t>mis</a:t>
            </a:r>
            <a:r>
              <a:rPr lang="en-US" dirty="0" smtClean="0"/>
              <a:t>-configurations</a:t>
            </a:r>
          </a:p>
          <a:p>
            <a:pPr lvl="1"/>
            <a:r>
              <a:rPr lang="en-US" dirty="0" smtClean="0"/>
              <a:t>Serve as an early warning of possible isolation breach or compromise</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381000"/>
            <a:ext cx="7772400" cy="579438"/>
          </a:xfrm>
        </p:spPr>
        <p:txBody>
          <a:bodyPr>
            <a:noAutofit/>
          </a:bodyPr>
          <a:lstStyle/>
          <a:p>
            <a:pPr lvl="2" algn="ctr" rtl="0">
              <a:spcBef>
                <a:spcPct val="0"/>
              </a:spcBef>
            </a:pPr>
            <a:r>
              <a:rPr lang="en-US" sz="4000" dirty="0" err="1" smtClean="0"/>
              <a:t>HomeAlone</a:t>
            </a:r>
            <a:r>
              <a:rPr lang="en-US" sz="4000" dirty="0" smtClean="0"/>
              <a:t> – Weaknesses</a:t>
            </a:r>
            <a:endParaRPr lang="en-US" sz="4000" dirty="0"/>
          </a:p>
        </p:txBody>
      </p:sp>
      <p:sp>
        <p:nvSpPr>
          <p:cNvPr id="3" name="Content Placeholder 2"/>
          <p:cNvSpPr>
            <a:spLocks noGrp="1"/>
          </p:cNvSpPr>
          <p:nvPr>
            <p:ph sz="quarter" idx="1"/>
          </p:nvPr>
        </p:nvSpPr>
        <p:spPr/>
        <p:txBody>
          <a:bodyPr>
            <a:normAutofit lnSpcReduction="10000"/>
          </a:bodyPr>
          <a:lstStyle/>
          <a:p>
            <a:r>
              <a:rPr lang="en-US" dirty="0" smtClean="0"/>
              <a:t>Tool detection can be avoided</a:t>
            </a:r>
          </a:p>
          <a:p>
            <a:pPr lvl="1"/>
            <a:r>
              <a:rPr lang="en-US" dirty="0" smtClean="0"/>
              <a:t>Limit footprint cache utilization</a:t>
            </a:r>
          </a:p>
          <a:p>
            <a:pPr lvl="1"/>
            <a:r>
              <a:rPr lang="en-US" dirty="0" smtClean="0"/>
              <a:t>Avoid use of cache</a:t>
            </a:r>
          </a:p>
          <a:p>
            <a:r>
              <a:rPr lang="en-US" dirty="0" smtClean="0"/>
              <a:t>Developed and tested using </a:t>
            </a:r>
            <a:r>
              <a:rPr lang="en-US" dirty="0" err="1" smtClean="0"/>
              <a:t>Xen</a:t>
            </a:r>
            <a:r>
              <a:rPr lang="en-US" dirty="0" smtClean="0"/>
              <a:t> – PVM (</a:t>
            </a:r>
            <a:r>
              <a:rPr lang="en-US" dirty="0" err="1" smtClean="0"/>
              <a:t>Paravirtualization</a:t>
            </a:r>
            <a:r>
              <a:rPr lang="en-US" dirty="0" smtClean="0"/>
              <a:t>) technology only</a:t>
            </a:r>
          </a:p>
          <a:p>
            <a:r>
              <a:rPr lang="en-US" dirty="0" smtClean="0"/>
              <a:t>VM are paused during remapping</a:t>
            </a:r>
          </a:p>
          <a:p>
            <a:r>
              <a:rPr lang="en-US" dirty="0" smtClean="0"/>
              <a:t>Assumes the number of  VMs is constant during detection </a:t>
            </a:r>
          </a:p>
          <a:p>
            <a:pPr lvl="1"/>
            <a:r>
              <a:rPr lang="en-US" dirty="0" smtClean="0"/>
              <a:t>Need to  account for VM migrations</a:t>
            </a:r>
          </a:p>
          <a:p>
            <a:r>
              <a:rPr lang="en-US" dirty="0" smtClean="0"/>
              <a:t>Only works if CPU  supports Simultaneous Multithreading (SMT</a:t>
            </a:r>
            <a:r>
              <a:rPr lang="en-US" dirty="0" smtClean="0"/>
              <a:t>)</a:t>
            </a:r>
          </a:p>
          <a:p>
            <a:r>
              <a:rPr lang="en-US" dirty="0" smtClean="0"/>
              <a:t>Deploying tool my break vendor agreements</a:t>
            </a:r>
            <a:endParaRPr lang="en-US" dirty="0" smtClean="0"/>
          </a:p>
          <a:p>
            <a:endParaRPr lang="en-US" dirty="0" smtClean="0"/>
          </a:p>
          <a:p>
            <a:endParaRPr lang="en-US" dirty="0" smtClean="0"/>
          </a:p>
          <a:p>
            <a:pPr lvl="1"/>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HomeAlone</a:t>
            </a:r>
            <a:r>
              <a:rPr lang="en-US" dirty="0" smtClean="0"/>
              <a:t> – </a:t>
            </a:r>
            <a:r>
              <a:rPr lang="en-US" dirty="0" err="1" smtClean="0"/>
              <a:t>Xen</a:t>
            </a:r>
            <a:r>
              <a:rPr lang="en-US" dirty="0" smtClean="0"/>
              <a:t> Virtual Arch</a:t>
            </a:r>
            <a:endParaRPr lang="en-US" dirty="0"/>
          </a:p>
        </p:txBody>
      </p:sp>
      <p:sp>
        <p:nvSpPr>
          <p:cNvPr id="3" name="Content Placeholder 2"/>
          <p:cNvSpPr>
            <a:spLocks noGrp="1"/>
          </p:cNvSpPr>
          <p:nvPr>
            <p:ph sz="quarter" idx="1"/>
          </p:nvPr>
        </p:nvSpPr>
        <p:spPr>
          <a:xfrm>
            <a:off x="685800" y="5257800"/>
            <a:ext cx="7772400" cy="990600"/>
          </a:xfrm>
        </p:spPr>
        <p:txBody>
          <a:bodyPr>
            <a:normAutofit fontScale="85000" lnSpcReduction="20000"/>
          </a:bodyPr>
          <a:lstStyle/>
          <a:p>
            <a:r>
              <a:rPr lang="en-US" dirty="0" smtClean="0"/>
              <a:t>Not all virtualizations are created equal</a:t>
            </a:r>
          </a:p>
          <a:p>
            <a:r>
              <a:rPr lang="en-US" dirty="0" err="1" smtClean="0"/>
              <a:t>Xen</a:t>
            </a:r>
            <a:r>
              <a:rPr lang="en-US" dirty="0" smtClean="0"/>
              <a:t> architecture can introduce additional activity and influence results</a:t>
            </a:r>
            <a:endParaRPr lang="en-US" dirty="0" smtClean="0"/>
          </a:p>
          <a:p>
            <a:r>
              <a:rPr lang="en-US" sz="2000" dirty="0" smtClean="0"/>
              <a:t>Ref:  http://blogs.vmware.com/virtualreality/WindowsLiveWriter/Indirect_arch.png </a:t>
            </a:r>
          </a:p>
          <a:p>
            <a:endParaRPr lang="en-US" dirty="0"/>
          </a:p>
        </p:txBody>
      </p:sp>
      <p:pic>
        <p:nvPicPr>
          <p:cNvPr id="4" name="Picture 3" descr="Xen and VM hyper.JPG"/>
          <p:cNvPicPr>
            <a:picLocks noChangeAspect="1"/>
          </p:cNvPicPr>
          <p:nvPr/>
        </p:nvPicPr>
        <p:blipFill>
          <a:blip r:embed="rId2" cstate="print"/>
          <a:stretch>
            <a:fillRect/>
          </a:stretch>
        </p:blipFill>
        <p:spPr>
          <a:xfrm>
            <a:off x="533400" y="1981200"/>
            <a:ext cx="8171482" cy="2819400"/>
          </a:xfrm>
          <a:prstGeom prst="rect">
            <a:avLst/>
          </a:prstGeom>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52400"/>
            <a:ext cx="7772400" cy="838200"/>
          </a:xfrm>
        </p:spPr>
        <p:txBody>
          <a:bodyPr>
            <a:normAutofit/>
          </a:bodyPr>
          <a:lstStyle/>
          <a:p>
            <a:pPr lvl="2" algn="ctr" rtl="0">
              <a:spcBef>
                <a:spcPct val="0"/>
              </a:spcBef>
            </a:pPr>
            <a:r>
              <a:rPr lang="en-US" sz="4000" dirty="0" err="1" smtClean="0"/>
              <a:t>HomeAlone</a:t>
            </a:r>
            <a:r>
              <a:rPr lang="en-US" sz="4000" dirty="0" smtClean="0"/>
              <a:t> – Improvements</a:t>
            </a:r>
            <a:endParaRPr lang="en-US" sz="4000" dirty="0"/>
          </a:p>
        </p:txBody>
      </p:sp>
      <p:sp>
        <p:nvSpPr>
          <p:cNvPr id="3" name="Content Placeholder 2"/>
          <p:cNvSpPr>
            <a:spLocks noGrp="1"/>
          </p:cNvSpPr>
          <p:nvPr>
            <p:ph sz="quarter" idx="1"/>
          </p:nvPr>
        </p:nvSpPr>
        <p:spPr>
          <a:xfrm>
            <a:off x="914400" y="1219200"/>
            <a:ext cx="7848600" cy="5105400"/>
          </a:xfrm>
        </p:spPr>
        <p:txBody>
          <a:bodyPr>
            <a:normAutofit fontScale="92500" lnSpcReduction="20000"/>
          </a:bodyPr>
          <a:lstStyle/>
          <a:p>
            <a:r>
              <a:rPr lang="en-US" dirty="0" smtClean="0"/>
              <a:t>Create a friendly VM Registrar with unique number / flag</a:t>
            </a:r>
          </a:p>
          <a:p>
            <a:r>
              <a:rPr lang="en-US" dirty="0" smtClean="0"/>
              <a:t>Make tool compatible with other VM technologies </a:t>
            </a:r>
          </a:p>
          <a:p>
            <a:r>
              <a:rPr lang="en-US" dirty="0" smtClean="0"/>
              <a:t>Concurrent discovery while VM run</a:t>
            </a:r>
          </a:p>
          <a:p>
            <a:r>
              <a:rPr lang="en-US" dirty="0" smtClean="0"/>
              <a:t>Introduce improvements on identifying and isolating write protected memory pages</a:t>
            </a:r>
          </a:p>
          <a:p>
            <a:r>
              <a:rPr lang="en-US" dirty="0" smtClean="0"/>
              <a:t>Resolve limitation on the number of memory tagging colors by adding an external mapping module (passing mapping / cross-reference externally)</a:t>
            </a:r>
          </a:p>
          <a:p>
            <a:r>
              <a:rPr lang="en-US" dirty="0" smtClean="0"/>
              <a:t>Additional research needed to address tools inherent limitations</a:t>
            </a:r>
          </a:p>
          <a:p>
            <a:pPr lvl="1"/>
            <a:r>
              <a:rPr lang="en-US" dirty="0" smtClean="0"/>
              <a:t>Guess access to physical memory access (hardware)</a:t>
            </a:r>
          </a:p>
          <a:p>
            <a:pPr lvl="1"/>
            <a:r>
              <a:rPr lang="en-US" dirty="0" smtClean="0"/>
              <a:t>Statistical dependency between runs</a:t>
            </a:r>
          </a:p>
          <a:p>
            <a:pPr lvl="1"/>
            <a:r>
              <a:rPr lang="en-US" dirty="0" smtClean="0"/>
              <a:t>Balance / tradeoff between execution time and sensitivity for probability (threshold of expected values)</a:t>
            </a:r>
          </a:p>
          <a:p>
            <a:r>
              <a:rPr lang="en-US" dirty="0" smtClean="0"/>
              <a:t>Research could </a:t>
            </a:r>
            <a:r>
              <a:rPr lang="en-US" dirty="0" smtClean="0"/>
              <a:t>be most </a:t>
            </a:r>
            <a:r>
              <a:rPr lang="en-US" dirty="0" smtClean="0"/>
              <a:t>applicable to all virtualization </a:t>
            </a:r>
            <a:r>
              <a:rPr lang="en-US" dirty="0" smtClean="0"/>
              <a:t>technologies instead of Cloud focus</a:t>
            </a:r>
            <a:endParaRPr lang="en-US" dirty="0" smtClean="0"/>
          </a:p>
          <a:p>
            <a:pPr lvl="1"/>
            <a:endParaRPr lang="en-US" dirty="0" smtClean="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514600"/>
            <a:ext cx="7772400" cy="1143000"/>
          </a:xfrm>
        </p:spPr>
        <p:txBody>
          <a:bodyPr/>
          <a:lstStyle/>
          <a:p>
            <a:pPr algn="ctr"/>
            <a:r>
              <a:rPr lang="en-US" dirty="0" smtClean="0"/>
              <a:t>Backup Slides</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28600"/>
            <a:ext cx="7772400" cy="808038"/>
          </a:xfrm>
        </p:spPr>
        <p:txBody>
          <a:bodyPr/>
          <a:lstStyle/>
          <a:p>
            <a:r>
              <a:rPr lang="en-US" dirty="0" err="1" smtClean="0"/>
              <a:t>HomeAlone</a:t>
            </a:r>
            <a:r>
              <a:rPr lang="en-US" dirty="0" smtClean="0"/>
              <a:t> - Project</a:t>
            </a:r>
            <a:endParaRPr lang="en-US" dirty="0"/>
          </a:p>
        </p:txBody>
      </p:sp>
      <p:sp>
        <p:nvSpPr>
          <p:cNvPr id="3" name="Content Placeholder 2"/>
          <p:cNvSpPr>
            <a:spLocks noGrp="1"/>
          </p:cNvSpPr>
          <p:nvPr>
            <p:ph sz="quarter" idx="1"/>
          </p:nvPr>
        </p:nvSpPr>
        <p:spPr>
          <a:xfrm>
            <a:off x="914400" y="990600"/>
            <a:ext cx="7772400" cy="5562600"/>
          </a:xfrm>
        </p:spPr>
        <p:txBody>
          <a:bodyPr>
            <a:normAutofit fontScale="85000" lnSpcReduction="10000"/>
          </a:bodyPr>
          <a:lstStyle/>
          <a:p>
            <a:r>
              <a:rPr lang="en-US" dirty="0" smtClean="0"/>
              <a:t>Abstract</a:t>
            </a:r>
          </a:p>
          <a:p>
            <a:pPr lvl="1"/>
            <a:r>
              <a:rPr lang="en-US" dirty="0" smtClean="0"/>
              <a:t>Security barrier to Cloud computing</a:t>
            </a:r>
          </a:p>
          <a:p>
            <a:pPr lvl="1"/>
            <a:r>
              <a:rPr lang="en-US" dirty="0" smtClean="0"/>
              <a:t>Physical co-residency with other tenants presents risks</a:t>
            </a:r>
          </a:p>
          <a:p>
            <a:pPr lvl="1"/>
            <a:r>
              <a:rPr lang="en-US" dirty="0" smtClean="0"/>
              <a:t>Research indicates extraction of data via side </a:t>
            </a:r>
            <a:r>
              <a:rPr lang="en-US" dirty="0" err="1" smtClean="0"/>
              <a:t>comm</a:t>
            </a:r>
            <a:r>
              <a:rPr lang="en-US" dirty="0" smtClean="0"/>
              <a:t> channels is possible</a:t>
            </a:r>
          </a:p>
          <a:p>
            <a:pPr lvl="1"/>
            <a:r>
              <a:rPr lang="en-US" dirty="0" smtClean="0"/>
              <a:t>Tool </a:t>
            </a:r>
            <a:r>
              <a:rPr lang="en-US" i="1" dirty="0" err="1" smtClean="0"/>
              <a:t>HomeAlone</a:t>
            </a:r>
            <a:r>
              <a:rPr lang="en-US" i="1" dirty="0" smtClean="0"/>
              <a:t> </a:t>
            </a:r>
            <a:r>
              <a:rPr lang="en-US" dirty="0" smtClean="0"/>
              <a:t>uses side </a:t>
            </a:r>
            <a:r>
              <a:rPr lang="en-US" dirty="0" err="1" smtClean="0"/>
              <a:t>comm</a:t>
            </a:r>
            <a:r>
              <a:rPr lang="en-US" dirty="0" smtClean="0"/>
              <a:t> channels as a defense by monitoring L2 cache usage to detect malicious activity</a:t>
            </a:r>
          </a:p>
          <a:p>
            <a:r>
              <a:rPr lang="en-US" dirty="0" smtClean="0"/>
              <a:t>Introduction</a:t>
            </a:r>
          </a:p>
          <a:p>
            <a:pPr lvl="1"/>
            <a:r>
              <a:rPr lang="en-US" dirty="0" smtClean="0"/>
              <a:t>Cloud offers vendors lower costs</a:t>
            </a:r>
          </a:p>
          <a:p>
            <a:pPr lvl="1"/>
            <a:r>
              <a:rPr lang="en-US" dirty="0" smtClean="0"/>
              <a:t>Customer relinquish control of resources into shared environment</a:t>
            </a:r>
          </a:p>
          <a:p>
            <a:pPr lvl="1"/>
            <a:r>
              <a:rPr lang="en-US" dirty="0" smtClean="0"/>
              <a:t>Vendor configuration can lead to security weaknesses</a:t>
            </a:r>
          </a:p>
          <a:p>
            <a:pPr lvl="2"/>
            <a:r>
              <a:rPr lang="en-US" dirty="0" smtClean="0"/>
              <a:t>Potential unauthorized extraction of sensitive data</a:t>
            </a:r>
          </a:p>
          <a:p>
            <a:pPr lvl="2"/>
            <a:r>
              <a:rPr lang="en-US" dirty="0" smtClean="0"/>
              <a:t>Strong isolation can prevent issues however, validation is not available</a:t>
            </a:r>
          </a:p>
          <a:p>
            <a:pPr lvl="1"/>
            <a:r>
              <a:rPr lang="en-US" dirty="0" smtClean="0"/>
              <a:t>New tool allows tenants / auditors verify VM isolation</a:t>
            </a:r>
          </a:p>
          <a:p>
            <a:pPr lvl="1"/>
            <a:r>
              <a:rPr lang="en-US" dirty="0" smtClean="0"/>
              <a:t>No changes to the hypervisor</a:t>
            </a:r>
          </a:p>
          <a:p>
            <a:pPr lvl="1"/>
            <a:r>
              <a:rPr lang="en-US" dirty="0" smtClean="0"/>
              <a:t>No vendor interaction</a:t>
            </a:r>
          </a:p>
          <a:p>
            <a:pPr lvl="1"/>
            <a:r>
              <a:rPr lang="en-US" dirty="0" smtClean="0"/>
              <a:t>Silence customer VMs for a determined time period</a:t>
            </a:r>
          </a:p>
          <a:p>
            <a:pPr lvl="1"/>
            <a:r>
              <a:rPr lang="en-US" dirty="0" smtClean="0"/>
              <a:t>Measure cache usage to detect activity</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639762"/>
          </a:xfrm>
        </p:spPr>
        <p:txBody>
          <a:bodyPr>
            <a:normAutofit fontScale="90000"/>
          </a:bodyPr>
          <a:lstStyle/>
          <a:p>
            <a:r>
              <a:rPr lang="en-US" dirty="0" err="1" smtClean="0"/>
              <a:t>HomeAlone</a:t>
            </a:r>
            <a:r>
              <a:rPr lang="en-US" dirty="0" smtClean="0"/>
              <a:t> - Background</a:t>
            </a:r>
            <a:endParaRPr lang="en-US" dirty="0"/>
          </a:p>
        </p:txBody>
      </p:sp>
      <p:sp>
        <p:nvSpPr>
          <p:cNvPr id="3" name="Content Placeholder 2"/>
          <p:cNvSpPr>
            <a:spLocks noGrp="1"/>
          </p:cNvSpPr>
          <p:nvPr>
            <p:ph sz="quarter" idx="1"/>
          </p:nvPr>
        </p:nvSpPr>
        <p:spPr>
          <a:xfrm>
            <a:off x="762000" y="5943600"/>
            <a:ext cx="7772400" cy="533400"/>
          </a:xfrm>
        </p:spPr>
        <p:txBody>
          <a:bodyPr>
            <a:normAutofit fontScale="85000" lnSpcReduction="10000"/>
          </a:bodyPr>
          <a:lstStyle/>
          <a:p>
            <a:r>
              <a:rPr lang="en-US" dirty="0" smtClean="0"/>
              <a:t>Ref: http://umcs.maine.edu/~cmeadow/courses/cos335/COA04.pdf</a:t>
            </a:r>
            <a:endParaRPr lang="en-US" dirty="0"/>
          </a:p>
        </p:txBody>
      </p:sp>
      <p:pic>
        <p:nvPicPr>
          <p:cNvPr id="4" name="Picture 3" descr="CacheMem - UMCS.JPG"/>
          <p:cNvPicPr>
            <a:picLocks noChangeAspect="1"/>
          </p:cNvPicPr>
          <p:nvPr/>
        </p:nvPicPr>
        <p:blipFill>
          <a:blip r:embed="rId2" cstate="print"/>
          <a:stretch>
            <a:fillRect/>
          </a:stretch>
        </p:blipFill>
        <p:spPr>
          <a:xfrm>
            <a:off x="1600200" y="1219200"/>
            <a:ext cx="6057900" cy="4561242"/>
          </a:xfrm>
          <a:prstGeom prst="rect">
            <a:avLst/>
          </a:prstGeom>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HomeAlone</a:t>
            </a:r>
            <a:r>
              <a:rPr lang="en-US" dirty="0" smtClean="0"/>
              <a:t> – Background</a:t>
            </a:r>
            <a:endParaRPr lang="en-US" dirty="0"/>
          </a:p>
        </p:txBody>
      </p:sp>
      <p:sp>
        <p:nvSpPr>
          <p:cNvPr id="3" name="Content Placeholder 2"/>
          <p:cNvSpPr>
            <a:spLocks noGrp="1"/>
          </p:cNvSpPr>
          <p:nvPr>
            <p:ph sz="quarter" idx="1"/>
          </p:nvPr>
        </p:nvSpPr>
        <p:spPr>
          <a:xfrm>
            <a:off x="914400" y="1447800"/>
            <a:ext cx="7772400" cy="5029200"/>
          </a:xfrm>
        </p:spPr>
        <p:txBody>
          <a:bodyPr>
            <a:normAutofit fontScale="85000" lnSpcReduction="20000"/>
          </a:bodyPr>
          <a:lstStyle/>
          <a:p>
            <a:r>
              <a:rPr lang="en-US" dirty="0" smtClean="0"/>
              <a:t>What is L2 Cache Memory</a:t>
            </a:r>
          </a:p>
          <a:p>
            <a:pPr lvl="1"/>
            <a:r>
              <a:rPr lang="en-US" dirty="0" smtClean="0"/>
              <a:t>Most PCs are offered with a Level 2 cache to bridge the processor/</a:t>
            </a:r>
            <a:r>
              <a:rPr lang="en-US" dirty="0" smtClean="0">
                <a:hlinkClick r:id="rId2" tooltip="memory"/>
              </a:rPr>
              <a:t>memory</a:t>
            </a:r>
            <a:r>
              <a:rPr lang="en-US" dirty="0" smtClean="0"/>
              <a:t> performance gap. Level 2 cache – also referred to as secondary cache) uses the same control logic as Level 1 cache and is also implemented in SRAM.</a:t>
            </a:r>
          </a:p>
          <a:p>
            <a:pPr lvl="1"/>
            <a:r>
              <a:rPr lang="en-US" dirty="0" smtClean="0"/>
              <a:t>Level 2 cache typically comes in two sizes, 256KB or 512KB, and can be found, or soldered onto the </a:t>
            </a:r>
            <a:r>
              <a:rPr lang="en-US" dirty="0" smtClean="0">
                <a:hlinkClick r:id="rId3" tooltip="motherboard"/>
              </a:rPr>
              <a:t>motherboard</a:t>
            </a:r>
            <a:r>
              <a:rPr lang="en-US" dirty="0" smtClean="0"/>
              <a:t>, in a Card Edge Low Profile (CELP) socket or, more recently, on a COAST (“cache on a stick”) module. The latter resembles a SIMM but is a little shorter and plugs into a COAST socket, which is normally located close to the processor and resembles a PCI expansion slot. The </a:t>
            </a:r>
            <a:r>
              <a:rPr lang="en-US" dirty="0" smtClean="0">
                <a:hlinkClick r:id="rId4" tooltip="Pentium Pro"/>
              </a:rPr>
              <a:t>Pentium Pro</a:t>
            </a:r>
            <a:r>
              <a:rPr lang="en-US" dirty="0" smtClean="0"/>
              <a:t> deviated from this arrangement, sitting the Level 2 cache on the processor chip itself.</a:t>
            </a:r>
          </a:p>
          <a:p>
            <a:pPr lvl="1"/>
            <a:r>
              <a:rPr lang="en-US" dirty="0" smtClean="0"/>
              <a:t>The aim of the Level 2 cache is to supply stored information to the processor without any delay (wait-state). For this purpose, the bus interface of the processor has a special transfer protocol called burst mode. A burst cycle consists of four data transfers where only the address of the first 64 are output on the address bus. The most common Level 2 cache is synchronous pipeline burst.</a:t>
            </a:r>
          </a:p>
          <a:p>
            <a:pPr lvl="1"/>
            <a:r>
              <a:rPr lang="en-US" sz="1400" dirty="0" smtClean="0"/>
              <a:t>Ref: http://www.pctechguide.com/computer-memory/what-is-l2-level-2-cache-memory</a:t>
            </a:r>
          </a:p>
          <a:p>
            <a:pPr lvl="1"/>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52400"/>
            <a:ext cx="7772400" cy="579438"/>
          </a:xfrm>
        </p:spPr>
        <p:txBody>
          <a:bodyPr>
            <a:normAutofit fontScale="90000"/>
          </a:bodyPr>
          <a:lstStyle/>
          <a:p>
            <a:r>
              <a:rPr lang="en-US" dirty="0" err="1" smtClean="0"/>
              <a:t>HomeAlone</a:t>
            </a:r>
            <a:r>
              <a:rPr lang="en-US" dirty="0" smtClean="0"/>
              <a:t> - Background</a:t>
            </a:r>
            <a:endParaRPr lang="en-US" dirty="0"/>
          </a:p>
        </p:txBody>
      </p:sp>
      <p:sp>
        <p:nvSpPr>
          <p:cNvPr id="3" name="Content Placeholder 2"/>
          <p:cNvSpPr>
            <a:spLocks noGrp="1"/>
          </p:cNvSpPr>
          <p:nvPr>
            <p:ph sz="quarter" idx="1"/>
          </p:nvPr>
        </p:nvSpPr>
        <p:spPr>
          <a:xfrm>
            <a:off x="914400" y="2819400"/>
            <a:ext cx="7772400" cy="3810000"/>
          </a:xfrm>
        </p:spPr>
        <p:txBody>
          <a:bodyPr>
            <a:normAutofit fontScale="77500" lnSpcReduction="20000"/>
          </a:bodyPr>
          <a:lstStyle/>
          <a:p>
            <a:r>
              <a:rPr lang="en-US" dirty="0" smtClean="0"/>
              <a:t>The </a:t>
            </a:r>
            <a:r>
              <a:rPr lang="en-US" dirty="0" smtClean="0"/>
              <a:t>area of the hard disk that stores the RAM image is called a </a:t>
            </a:r>
            <a:r>
              <a:rPr lang="en-US" b="1" dirty="0" smtClean="0"/>
              <a:t>page file</a:t>
            </a:r>
            <a:r>
              <a:rPr lang="en-US" dirty="0" smtClean="0"/>
              <a:t>. It holds </a:t>
            </a:r>
            <a:r>
              <a:rPr lang="en-US" b="1" dirty="0" smtClean="0"/>
              <a:t>pages</a:t>
            </a:r>
            <a:r>
              <a:rPr lang="en-US" dirty="0" smtClean="0"/>
              <a:t> of RAM on the hard disk, and the operating system moves data back and forth between the page file and RAM. On a Windows machine, page files have a .SWP extension.</a:t>
            </a:r>
          </a:p>
          <a:p>
            <a:pPr lvl="1"/>
            <a:r>
              <a:rPr lang="en-US" sz="1700" dirty="0" smtClean="0"/>
              <a:t>Ref: </a:t>
            </a:r>
            <a:r>
              <a:rPr lang="en-US" sz="1700" dirty="0" smtClean="0">
                <a:hlinkClick r:id="rId2"/>
              </a:rPr>
              <a:t>http://computer.howstuffworks.com/virtual-memory.htm</a:t>
            </a:r>
            <a:endParaRPr lang="en-US" sz="1700" dirty="0" smtClean="0"/>
          </a:p>
          <a:p>
            <a:r>
              <a:rPr lang="en-US" dirty="0" smtClean="0"/>
              <a:t>Level 2 cache is often abbreviated as "L2 cache". L2 cache may be placed: </a:t>
            </a:r>
          </a:p>
          <a:p>
            <a:pPr lvl="1"/>
            <a:r>
              <a:rPr lang="en-US" sz="2600" dirty="0" smtClean="0"/>
              <a:t>O</a:t>
            </a:r>
            <a:r>
              <a:rPr lang="en-US" sz="2600" dirty="0" smtClean="0"/>
              <a:t>n </a:t>
            </a:r>
            <a:r>
              <a:rPr lang="en-US" sz="2600" dirty="0" smtClean="0"/>
              <a:t>the processor core - integrated or on-die cache. </a:t>
            </a:r>
          </a:p>
          <a:p>
            <a:pPr lvl="1"/>
            <a:r>
              <a:rPr lang="en-US" sz="2600" dirty="0" smtClean="0"/>
              <a:t>I</a:t>
            </a:r>
            <a:r>
              <a:rPr lang="en-US" sz="2600" dirty="0" smtClean="0"/>
              <a:t>n </a:t>
            </a:r>
            <a:r>
              <a:rPr lang="en-US" sz="2600" dirty="0" smtClean="0"/>
              <a:t>the same package/cartridge as the processor, but separate from the processor core - backside cache. This type of L2 cache was used in Pentium Pro, Pentium II, early Pentium III and slot A </a:t>
            </a:r>
            <a:r>
              <a:rPr lang="en-US" sz="2600" dirty="0" err="1" smtClean="0"/>
              <a:t>Athlon</a:t>
            </a:r>
            <a:r>
              <a:rPr lang="en-US" sz="2600" dirty="0" smtClean="0"/>
              <a:t> processors. </a:t>
            </a:r>
          </a:p>
          <a:p>
            <a:pPr lvl="1"/>
            <a:r>
              <a:rPr lang="en-US" sz="2600" dirty="0" smtClean="0"/>
              <a:t>S</a:t>
            </a:r>
            <a:r>
              <a:rPr lang="en-US" sz="2600" dirty="0" smtClean="0"/>
              <a:t>eparate </a:t>
            </a:r>
            <a:r>
              <a:rPr lang="en-US" sz="2600" dirty="0" smtClean="0"/>
              <a:t>from the core and processor package. In this case L2 cache memory is usually located on the motherboard. </a:t>
            </a:r>
          </a:p>
          <a:p>
            <a:pPr lvl="1"/>
            <a:r>
              <a:rPr lang="en-US" sz="1700" dirty="0" smtClean="0"/>
              <a:t>Ref: http://www.cpu-world.com/Glossary/L/Level_2_cache.html</a:t>
            </a:r>
          </a:p>
          <a:p>
            <a:endParaRPr lang="en-US" dirty="0"/>
          </a:p>
        </p:txBody>
      </p:sp>
      <p:pic>
        <p:nvPicPr>
          <p:cNvPr id="4" name="Picture 3" descr="MemMngt-HowStuff.JPG"/>
          <p:cNvPicPr>
            <a:picLocks noChangeAspect="1"/>
          </p:cNvPicPr>
          <p:nvPr/>
        </p:nvPicPr>
        <p:blipFill>
          <a:blip r:embed="rId3" cstate="print"/>
          <a:stretch>
            <a:fillRect/>
          </a:stretch>
        </p:blipFill>
        <p:spPr>
          <a:xfrm>
            <a:off x="1752600" y="762000"/>
            <a:ext cx="5680413" cy="1752600"/>
          </a:xfrm>
          <a:prstGeom prst="rect">
            <a:avLst/>
          </a:prstGeom>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normAutofit fontScale="92500" lnSpcReduction="10000"/>
          </a:bodyPr>
          <a:lstStyle/>
          <a:p>
            <a:r>
              <a:rPr lang="en-US" dirty="0" smtClean="0"/>
              <a:t>L2 Cache </a:t>
            </a:r>
            <a:r>
              <a:rPr lang="en-US" dirty="0" smtClean="0"/>
              <a:t>Memory</a:t>
            </a:r>
          </a:p>
          <a:p>
            <a:pPr lvl="1"/>
            <a:r>
              <a:rPr lang="en-US" dirty="0" smtClean="0"/>
              <a:t>Most PCs are offered with a Level 2 cache to bridge the processor/</a:t>
            </a:r>
            <a:r>
              <a:rPr lang="en-US" dirty="0" smtClean="0">
                <a:hlinkClick r:id="rId2" tooltip="memory"/>
              </a:rPr>
              <a:t>memory</a:t>
            </a:r>
            <a:r>
              <a:rPr lang="en-US" dirty="0" smtClean="0"/>
              <a:t> performance gap</a:t>
            </a:r>
          </a:p>
          <a:p>
            <a:pPr lvl="1"/>
            <a:r>
              <a:rPr lang="en-US" dirty="0" smtClean="0"/>
              <a:t>The </a:t>
            </a:r>
            <a:r>
              <a:rPr lang="en-US" dirty="0" smtClean="0"/>
              <a:t>aim of the Level 2 cache is to supply stored information to the processor without any delay (wait-state</a:t>
            </a:r>
            <a:r>
              <a:rPr lang="en-US" dirty="0" smtClean="0"/>
              <a:t>)</a:t>
            </a:r>
          </a:p>
          <a:p>
            <a:pPr lvl="1"/>
            <a:r>
              <a:rPr lang="en-US" dirty="0" smtClean="0"/>
              <a:t>Level </a:t>
            </a:r>
            <a:r>
              <a:rPr lang="en-US" dirty="0" smtClean="0"/>
              <a:t>2 cache typically comes in two sizes, 256KB or </a:t>
            </a:r>
            <a:r>
              <a:rPr lang="en-US" dirty="0" smtClean="0"/>
              <a:t>512KB, etc</a:t>
            </a:r>
          </a:p>
          <a:p>
            <a:r>
              <a:rPr lang="en-US" dirty="0" smtClean="0"/>
              <a:t>L2 cache may be placed: </a:t>
            </a:r>
          </a:p>
          <a:p>
            <a:pPr lvl="1"/>
            <a:r>
              <a:rPr lang="en-US" sz="2600" dirty="0" smtClean="0"/>
              <a:t>On the processor core - integrated or on-die cache. </a:t>
            </a:r>
          </a:p>
          <a:p>
            <a:pPr lvl="1"/>
            <a:r>
              <a:rPr lang="en-US" sz="2600" dirty="0" smtClean="0"/>
              <a:t>In the same package/cartridge as the processor, but separate from the processor core - backside cache. </a:t>
            </a:r>
          </a:p>
          <a:p>
            <a:pPr lvl="1"/>
            <a:r>
              <a:rPr lang="en-US" sz="2600" dirty="0" smtClean="0"/>
              <a:t>Separate from the core and processor package. In this case L2 cache memory is usually located on the motherboard. </a:t>
            </a:r>
          </a:p>
          <a:p>
            <a:pPr lvl="1"/>
            <a:endParaRPr lang="en-US" dirty="0" smtClean="0"/>
          </a:p>
          <a:p>
            <a:endParaRPr lang="en-US" dirty="0"/>
          </a:p>
        </p:txBody>
      </p:sp>
      <p:sp>
        <p:nvSpPr>
          <p:cNvPr id="4" name="Title 1"/>
          <p:cNvSpPr>
            <a:spLocks noGrp="1"/>
          </p:cNvSpPr>
          <p:nvPr>
            <p:ph type="title"/>
          </p:nvPr>
        </p:nvSpPr>
        <p:spPr/>
        <p:txBody>
          <a:bodyPr/>
          <a:lstStyle/>
          <a:p>
            <a:r>
              <a:rPr lang="en-US" dirty="0" err="1" smtClean="0"/>
              <a:t>HomeAlone</a:t>
            </a:r>
            <a:r>
              <a:rPr lang="en-US" dirty="0" smtClean="0"/>
              <a:t> – Background</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HomeAlone</a:t>
            </a:r>
            <a:r>
              <a:rPr lang="en-US" dirty="0" smtClean="0"/>
              <a:t> – Technical Challenges</a:t>
            </a:r>
            <a:endParaRPr lang="en-US" dirty="0"/>
          </a:p>
        </p:txBody>
      </p:sp>
      <p:sp>
        <p:nvSpPr>
          <p:cNvPr id="3" name="Content Placeholder 2"/>
          <p:cNvSpPr>
            <a:spLocks noGrp="1"/>
          </p:cNvSpPr>
          <p:nvPr>
            <p:ph sz="quarter" idx="1"/>
          </p:nvPr>
        </p:nvSpPr>
        <p:spPr>
          <a:xfrm>
            <a:off x="914400" y="1752600"/>
            <a:ext cx="7772400" cy="4114800"/>
          </a:xfrm>
        </p:spPr>
        <p:txBody>
          <a:bodyPr>
            <a:normAutofit/>
          </a:bodyPr>
          <a:lstStyle/>
          <a:p>
            <a:r>
              <a:rPr lang="en-US" sz="2400" dirty="0" smtClean="0"/>
              <a:t>Needed a way to:</a:t>
            </a:r>
          </a:p>
          <a:p>
            <a:pPr lvl="1"/>
            <a:r>
              <a:rPr lang="en-US" dirty="0" smtClean="0"/>
              <a:t>Detect cache based side channels</a:t>
            </a:r>
          </a:p>
          <a:p>
            <a:pPr lvl="3"/>
            <a:r>
              <a:rPr lang="en-US" dirty="0" smtClean="0"/>
              <a:t>Identify friendly </a:t>
            </a:r>
            <a:r>
              <a:rPr lang="en-US" dirty="0" err="1" smtClean="0"/>
              <a:t>vs</a:t>
            </a:r>
            <a:r>
              <a:rPr lang="en-US" dirty="0" smtClean="0"/>
              <a:t> foe cache activity </a:t>
            </a:r>
          </a:p>
          <a:p>
            <a:pPr lvl="3"/>
            <a:r>
              <a:rPr lang="en-US" dirty="0" smtClean="0"/>
              <a:t>Distinguish normal </a:t>
            </a:r>
            <a:r>
              <a:rPr lang="en-US" dirty="0" err="1" smtClean="0"/>
              <a:t>vs</a:t>
            </a:r>
            <a:r>
              <a:rPr lang="en-US" dirty="0" smtClean="0"/>
              <a:t> abnormal activity</a:t>
            </a:r>
          </a:p>
          <a:p>
            <a:pPr lvl="2"/>
            <a:r>
              <a:rPr lang="en-US" sz="2400" dirty="0" smtClean="0"/>
              <a:t>Classifier to distinguish VM activity</a:t>
            </a:r>
          </a:p>
          <a:p>
            <a:pPr lvl="1"/>
            <a:r>
              <a:rPr lang="en-US" dirty="0" smtClean="0"/>
              <a:t>Not introduce performance degradation</a:t>
            </a:r>
          </a:p>
          <a:p>
            <a:pPr lvl="2"/>
            <a:r>
              <a:rPr lang="en-US" sz="2400" dirty="0" smtClean="0"/>
              <a:t>Selectively silencing VMs</a:t>
            </a:r>
          </a:p>
          <a:p>
            <a:pPr lvl="1"/>
            <a:r>
              <a:rPr lang="en-US" dirty="0" smtClean="0"/>
              <a:t>Avoid selective areas of cache</a:t>
            </a:r>
          </a:p>
          <a:p>
            <a:pPr lvl="2"/>
            <a:r>
              <a:rPr lang="en-US" sz="2400" dirty="0" smtClean="0"/>
              <a:t>Remap physical memory pages</a:t>
            </a:r>
          </a:p>
          <a:p>
            <a:pPr lvl="2"/>
            <a:r>
              <a:rPr lang="en-US" sz="2400" dirty="0" smtClean="0"/>
              <a:t>Reserved pool of available memory pages</a:t>
            </a:r>
            <a:endParaRPr lang="en-US" sz="24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914400" y="990600"/>
            <a:ext cx="7772400" cy="5410200"/>
          </a:xfrm>
        </p:spPr>
        <p:txBody>
          <a:bodyPr>
            <a:normAutofit fontScale="92500" lnSpcReduction="20000"/>
          </a:bodyPr>
          <a:lstStyle/>
          <a:p>
            <a:r>
              <a:rPr lang="en-US" dirty="0" smtClean="0"/>
              <a:t>A</a:t>
            </a:r>
            <a:r>
              <a:rPr lang="en-US" dirty="0" smtClean="0"/>
              <a:t>lthough some information is provided,  authors assume that reader has an understanding of:  cache memory, virtualization,  cloud computing</a:t>
            </a:r>
          </a:p>
          <a:p>
            <a:r>
              <a:rPr lang="en-US" dirty="0" smtClean="0"/>
              <a:t>L2 </a:t>
            </a:r>
            <a:r>
              <a:rPr lang="en-US" dirty="0" smtClean="0"/>
              <a:t>Cache </a:t>
            </a:r>
            <a:r>
              <a:rPr lang="en-US" dirty="0" smtClean="0"/>
              <a:t>Memory</a:t>
            </a:r>
          </a:p>
          <a:p>
            <a:pPr lvl="1"/>
            <a:r>
              <a:rPr lang="en-US" dirty="0" smtClean="0"/>
              <a:t>Most PCs are offered with a Level 2 cache to bridge the processor/</a:t>
            </a:r>
            <a:r>
              <a:rPr lang="en-US" dirty="0" smtClean="0">
                <a:hlinkClick r:id="rId2" tooltip="memory"/>
              </a:rPr>
              <a:t>memory</a:t>
            </a:r>
            <a:r>
              <a:rPr lang="en-US" dirty="0" smtClean="0"/>
              <a:t> performance gap</a:t>
            </a:r>
          </a:p>
          <a:p>
            <a:pPr lvl="1"/>
            <a:r>
              <a:rPr lang="en-US" dirty="0" smtClean="0"/>
              <a:t>The </a:t>
            </a:r>
            <a:r>
              <a:rPr lang="en-US" dirty="0" smtClean="0"/>
              <a:t>aim of the Level 2 cache is to supply stored information to the processor without any delay (wait-state</a:t>
            </a:r>
            <a:r>
              <a:rPr lang="en-US" dirty="0" smtClean="0"/>
              <a:t>)</a:t>
            </a:r>
          </a:p>
          <a:p>
            <a:pPr lvl="1"/>
            <a:r>
              <a:rPr lang="en-US" dirty="0" smtClean="0"/>
              <a:t>Level </a:t>
            </a:r>
            <a:r>
              <a:rPr lang="en-US" dirty="0" smtClean="0"/>
              <a:t>2 cache typically comes in two sizes, 256KB or </a:t>
            </a:r>
            <a:r>
              <a:rPr lang="en-US" dirty="0" smtClean="0"/>
              <a:t>512KB, etc</a:t>
            </a:r>
          </a:p>
          <a:p>
            <a:r>
              <a:rPr lang="en-US" dirty="0" smtClean="0"/>
              <a:t>L2 cache may be placed: </a:t>
            </a:r>
          </a:p>
          <a:p>
            <a:pPr lvl="1"/>
            <a:r>
              <a:rPr lang="en-US" sz="2600" dirty="0" smtClean="0"/>
              <a:t>On the processor core - integrated or on-die cache. </a:t>
            </a:r>
          </a:p>
          <a:p>
            <a:pPr lvl="1"/>
            <a:r>
              <a:rPr lang="en-US" sz="2600" dirty="0" smtClean="0"/>
              <a:t>In the same package/cartridge as the processor, but separate from the processor core - backside cache. </a:t>
            </a:r>
          </a:p>
          <a:p>
            <a:pPr lvl="1"/>
            <a:r>
              <a:rPr lang="en-US" sz="2600" dirty="0" smtClean="0"/>
              <a:t>Separate from the core and processor package. In this case L2 cache memory is usually located on the motherboard. </a:t>
            </a:r>
            <a:endParaRPr lang="en-US" sz="2600" dirty="0" smtClean="0"/>
          </a:p>
          <a:p>
            <a:r>
              <a:rPr lang="en-US" sz="2800" dirty="0" smtClean="0"/>
              <a:t>Dependent on processor architecture and its use</a:t>
            </a:r>
            <a:endParaRPr lang="en-US" sz="2800" dirty="0" smtClean="0"/>
          </a:p>
          <a:p>
            <a:pPr lvl="1"/>
            <a:endParaRPr lang="en-US" dirty="0" smtClean="0"/>
          </a:p>
          <a:p>
            <a:endParaRPr lang="en-US" dirty="0"/>
          </a:p>
        </p:txBody>
      </p:sp>
      <p:sp>
        <p:nvSpPr>
          <p:cNvPr id="4" name="Title 1"/>
          <p:cNvSpPr>
            <a:spLocks noGrp="1"/>
          </p:cNvSpPr>
          <p:nvPr>
            <p:ph type="title"/>
          </p:nvPr>
        </p:nvSpPr>
        <p:spPr>
          <a:xfrm>
            <a:off x="914400" y="0"/>
            <a:ext cx="7772400" cy="884238"/>
          </a:xfrm>
        </p:spPr>
        <p:txBody>
          <a:bodyPr/>
          <a:lstStyle/>
          <a:p>
            <a:r>
              <a:rPr lang="en-US" dirty="0" err="1" smtClean="0"/>
              <a:t>HomeAlone</a:t>
            </a:r>
            <a:r>
              <a:rPr lang="en-US" dirty="0" smtClean="0"/>
              <a:t> – Background</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868362"/>
          </a:xfrm>
        </p:spPr>
        <p:txBody>
          <a:bodyPr/>
          <a:lstStyle/>
          <a:p>
            <a:r>
              <a:rPr lang="en-US" dirty="0" err="1" smtClean="0"/>
              <a:t>HomeAlone</a:t>
            </a:r>
            <a:r>
              <a:rPr lang="en-US" dirty="0" smtClean="0"/>
              <a:t> - Background</a:t>
            </a:r>
            <a:endParaRPr lang="en-US" dirty="0"/>
          </a:p>
        </p:txBody>
      </p:sp>
      <p:sp>
        <p:nvSpPr>
          <p:cNvPr id="3" name="Content Placeholder 2"/>
          <p:cNvSpPr>
            <a:spLocks noGrp="1"/>
          </p:cNvSpPr>
          <p:nvPr>
            <p:ph sz="quarter" idx="1"/>
          </p:nvPr>
        </p:nvSpPr>
        <p:spPr>
          <a:xfrm>
            <a:off x="838200" y="6324600"/>
            <a:ext cx="7772400" cy="381000"/>
          </a:xfrm>
        </p:spPr>
        <p:txBody>
          <a:bodyPr>
            <a:normAutofit/>
          </a:bodyPr>
          <a:lstStyle/>
          <a:p>
            <a:r>
              <a:rPr lang="en-US" sz="1400" dirty="0" smtClean="0">
                <a:hlinkClick r:id="rId2"/>
              </a:rPr>
              <a:t>http://</a:t>
            </a:r>
            <a:r>
              <a:rPr lang="en-US" sz="1400" dirty="0" smtClean="0">
                <a:hlinkClick r:id="rId2"/>
              </a:rPr>
              <a:t>en.wikipedia.org/wiki/File:Cache,associative-fill-both.png</a:t>
            </a:r>
            <a:r>
              <a:rPr lang="en-US" sz="1400" dirty="0" smtClean="0"/>
              <a:t> / http://en.wikipedia.org/wiki/CPU_cache</a:t>
            </a:r>
            <a:endParaRPr lang="en-US" sz="1400" dirty="0"/>
          </a:p>
        </p:txBody>
      </p:sp>
      <p:pic>
        <p:nvPicPr>
          <p:cNvPr id="4" name="Picture 3" descr="Cache mem - Wiki.JPG"/>
          <p:cNvPicPr>
            <a:picLocks noChangeAspect="1"/>
          </p:cNvPicPr>
          <p:nvPr/>
        </p:nvPicPr>
        <p:blipFill>
          <a:blip r:embed="rId3" cstate="print"/>
          <a:stretch>
            <a:fillRect/>
          </a:stretch>
        </p:blipFill>
        <p:spPr>
          <a:xfrm>
            <a:off x="1676400" y="3886200"/>
            <a:ext cx="5391150" cy="2362200"/>
          </a:xfrm>
          <a:prstGeom prst="rect">
            <a:avLst/>
          </a:prstGeom>
        </p:spPr>
      </p:pic>
      <p:sp>
        <p:nvSpPr>
          <p:cNvPr id="5" name="TextBox 4"/>
          <p:cNvSpPr txBox="1"/>
          <p:nvPr/>
        </p:nvSpPr>
        <p:spPr>
          <a:xfrm>
            <a:off x="609600" y="1219200"/>
            <a:ext cx="7848600" cy="2585323"/>
          </a:xfrm>
          <a:prstGeom prst="rect">
            <a:avLst/>
          </a:prstGeom>
          <a:noFill/>
        </p:spPr>
        <p:txBody>
          <a:bodyPr wrap="square" rtlCol="0">
            <a:spAutoFit/>
          </a:bodyPr>
          <a:lstStyle/>
          <a:p>
            <a:pPr>
              <a:buFontTx/>
              <a:buChar char="-"/>
            </a:pPr>
            <a:r>
              <a:rPr lang="en-US" dirty="0" smtClean="0"/>
              <a:t>Memory is split into "locations," which correspond to cache "lines”</a:t>
            </a:r>
          </a:p>
          <a:p>
            <a:pPr>
              <a:buFontTx/>
              <a:buChar char="-"/>
            </a:pPr>
            <a:r>
              <a:rPr lang="en-US" dirty="0" smtClean="0"/>
              <a:t> Cache is organized in data blocks (cache </a:t>
            </a:r>
            <a:r>
              <a:rPr lang="en-US" dirty="0" smtClean="0"/>
              <a:t>lines) / </a:t>
            </a:r>
            <a:r>
              <a:rPr lang="en-US" dirty="0" smtClean="0"/>
              <a:t>contains </a:t>
            </a:r>
            <a:r>
              <a:rPr lang="en-US" dirty="0" smtClean="0"/>
              <a:t>the actual data fetched from the main memory</a:t>
            </a:r>
            <a:endParaRPr lang="en-US" dirty="0" smtClean="0"/>
          </a:p>
          <a:p>
            <a:pPr>
              <a:buFontTx/>
              <a:buChar char="-"/>
            </a:pPr>
            <a:r>
              <a:rPr lang="en-US" dirty="0" smtClean="0"/>
              <a:t> Main memory can be placed / map into cache set  </a:t>
            </a:r>
          </a:p>
          <a:p>
            <a:pPr>
              <a:buFontTx/>
              <a:buChar char="-"/>
            </a:pPr>
            <a:r>
              <a:rPr lang="en-US" dirty="0" smtClean="0"/>
              <a:t> The index describes which cache row (which cache line) that the data has been put </a:t>
            </a:r>
            <a:r>
              <a:rPr lang="en-US" dirty="0" smtClean="0"/>
              <a:t>in</a:t>
            </a:r>
          </a:p>
          <a:p>
            <a:r>
              <a:rPr lang="en-US" dirty="0" smtClean="0"/>
              <a:t>- The </a:t>
            </a:r>
            <a:r>
              <a:rPr lang="en-US" dirty="0" smtClean="0"/>
              <a:t>replacement policy decides where in the cache a copy of a particular entry of main memory will go. If the replacement policy is free to choose any entry in the cache to hold the copy, the cache is called </a:t>
            </a:r>
            <a:r>
              <a:rPr lang="en-US" b="1" dirty="0" smtClean="0"/>
              <a:t>fully associative</a:t>
            </a:r>
            <a:r>
              <a:rPr lang="en-US" dirty="0" smtClean="0"/>
              <a:t>. At the other extreme, if each entry in main memory can go in just one place in the cache, the cache is </a:t>
            </a:r>
            <a:r>
              <a:rPr lang="en-US" b="1" dirty="0" smtClean="0"/>
              <a:t>direct mapped</a:t>
            </a:r>
            <a:r>
              <a:rPr lang="en-US" dirty="0" smtClean="0"/>
              <a:t>. Cache </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0"/>
            <a:ext cx="7772400" cy="655638"/>
          </a:xfrm>
        </p:spPr>
        <p:txBody>
          <a:bodyPr>
            <a:normAutofit fontScale="90000"/>
          </a:bodyPr>
          <a:lstStyle/>
          <a:p>
            <a:r>
              <a:rPr lang="en-US" dirty="0" err="1" smtClean="0"/>
              <a:t>HomeAlone</a:t>
            </a:r>
            <a:r>
              <a:rPr lang="en-US" dirty="0" smtClean="0"/>
              <a:t> –Virtualization Sample</a:t>
            </a:r>
            <a:endParaRPr lang="en-US" dirty="0"/>
          </a:p>
        </p:txBody>
      </p:sp>
      <p:sp>
        <p:nvSpPr>
          <p:cNvPr id="3" name="Content Placeholder 2"/>
          <p:cNvSpPr>
            <a:spLocks noGrp="1"/>
          </p:cNvSpPr>
          <p:nvPr>
            <p:ph sz="quarter" idx="1"/>
          </p:nvPr>
        </p:nvSpPr>
        <p:spPr>
          <a:xfrm>
            <a:off x="914400" y="6019800"/>
            <a:ext cx="7772400" cy="838200"/>
          </a:xfrm>
        </p:spPr>
        <p:txBody>
          <a:bodyPr>
            <a:normAutofit fontScale="47500" lnSpcReduction="20000"/>
          </a:bodyPr>
          <a:lstStyle/>
          <a:p>
            <a:endParaRPr lang="en-US" dirty="0" smtClean="0"/>
          </a:p>
          <a:p>
            <a:r>
              <a:rPr lang="en-US" dirty="0" smtClean="0"/>
              <a:t>Ref: </a:t>
            </a:r>
            <a:r>
              <a:rPr lang="en-US" dirty="0" smtClean="0"/>
              <a:t>http</a:t>
            </a:r>
            <a:r>
              <a:rPr lang="en-US" dirty="0" smtClean="0"/>
              <a:t>://www.google.com/search?q=vmware+diagram&amp;hl=en&amp;prmd=imvnsfd&amp;tbm=isch&amp;tbo=u&amp;source=univ&amp;sa=X&amp;ei=avBvT_HeCoa6twfT0aWNBg&amp;sqi=2&amp;ved=0CE0QsAQ&amp;biw=1440&amp;bih=766</a:t>
            </a:r>
          </a:p>
          <a:p>
            <a:endParaRPr lang="en-US" dirty="0" smtClean="0"/>
          </a:p>
          <a:p>
            <a:endParaRPr lang="en-US" dirty="0" smtClean="0"/>
          </a:p>
          <a:p>
            <a:endParaRPr lang="en-US" dirty="0"/>
          </a:p>
        </p:txBody>
      </p:sp>
      <p:pic>
        <p:nvPicPr>
          <p:cNvPr id="4" name="Picture 3" descr="Virtualization Sample 2.JPG"/>
          <p:cNvPicPr>
            <a:picLocks noChangeAspect="1"/>
          </p:cNvPicPr>
          <p:nvPr/>
        </p:nvPicPr>
        <p:blipFill>
          <a:blip r:embed="rId2" cstate="print"/>
          <a:stretch>
            <a:fillRect/>
          </a:stretch>
        </p:blipFill>
        <p:spPr>
          <a:xfrm>
            <a:off x="2057400" y="3124200"/>
            <a:ext cx="5000625" cy="2923826"/>
          </a:xfrm>
          <a:prstGeom prst="rect">
            <a:avLst/>
          </a:prstGeom>
        </p:spPr>
      </p:pic>
      <p:sp>
        <p:nvSpPr>
          <p:cNvPr id="5" name="Content Placeholder 2"/>
          <p:cNvSpPr txBox="1">
            <a:spLocks/>
          </p:cNvSpPr>
          <p:nvPr/>
        </p:nvSpPr>
        <p:spPr>
          <a:xfrm>
            <a:off x="838200" y="381000"/>
            <a:ext cx="7772400" cy="2895600"/>
          </a:xfrm>
          <a:prstGeom prst="rect">
            <a:avLst/>
          </a:prstGeom>
        </p:spPr>
        <p:txBody>
          <a:bodyPr vert="horz">
            <a:normAutofit fontScale="62500" lnSpcReduction="20000"/>
          </a:bodyPr>
          <a:lstStyle/>
          <a:p>
            <a:pPr marL="274320" marR="0" lvl="0" indent="-274320" algn="l" defTabSz="914400" rtl="0" eaLnBrk="1" fontAlgn="auto" latinLnBrk="0" hangingPunct="1">
              <a:lnSpc>
                <a:spcPct val="100000"/>
              </a:lnSpc>
              <a:spcBef>
                <a:spcPts val="580"/>
              </a:spcBef>
              <a:spcAft>
                <a:spcPts val="0"/>
              </a:spcAft>
              <a:buClr>
                <a:schemeClr val="accent1"/>
              </a:buClr>
              <a:buSzPct val="85000"/>
              <a:buFont typeface="Wingdings 2"/>
              <a:buChar char=""/>
              <a:tabLst/>
              <a:defRPr/>
            </a:pPr>
            <a:endParaRPr kumimoji="0" lang="en-US" sz="2600" b="0" i="0" u="none" strike="noStrike" kern="1200" cap="none" spc="0" normalizeH="0" baseline="0" noProof="0" dirty="0" smtClean="0">
              <a:ln>
                <a:noFill/>
              </a:ln>
              <a:solidFill>
                <a:schemeClr val="tx1"/>
              </a:solidFill>
              <a:effectLst/>
              <a:uLnTx/>
              <a:uFillTx/>
              <a:latin typeface="+mn-lt"/>
              <a:ea typeface="+mn-ea"/>
              <a:cs typeface="+mn-cs"/>
            </a:endParaRPr>
          </a:p>
          <a:p>
            <a:pPr marL="274320" lvl="0" indent="-274320">
              <a:spcBef>
                <a:spcPts val="580"/>
              </a:spcBef>
              <a:buClr>
                <a:schemeClr val="accent1"/>
              </a:buClr>
              <a:buSzPct val="85000"/>
              <a:buFont typeface="Wingdings 2"/>
              <a:buChar char=""/>
            </a:pPr>
            <a:r>
              <a:rPr lang="en-US" sz="2600" dirty="0" smtClean="0"/>
              <a:t>I</a:t>
            </a:r>
            <a:r>
              <a:rPr lang="en-US" sz="2600" dirty="0" smtClean="0"/>
              <a:t>s </a:t>
            </a:r>
            <a:r>
              <a:rPr lang="en-US" sz="2600" dirty="0" smtClean="0"/>
              <a:t>the creation of a virtual (rather than actual) version of something, such as a hardware platform, operating system, a storage device or network </a:t>
            </a:r>
            <a:r>
              <a:rPr lang="en-US" sz="2600" dirty="0" smtClean="0"/>
              <a:t>resources</a:t>
            </a:r>
            <a:endParaRPr lang="en-US" sz="2600" dirty="0" smtClean="0"/>
          </a:p>
          <a:p>
            <a:pPr marL="274320" indent="-274320">
              <a:spcBef>
                <a:spcPts val="580"/>
              </a:spcBef>
              <a:buClr>
                <a:schemeClr val="accent1"/>
              </a:buClr>
              <a:buSzPct val="85000"/>
              <a:buFont typeface="Wingdings 2"/>
              <a:buChar char=""/>
            </a:pPr>
            <a:r>
              <a:rPr lang="en-US" sz="2600" dirty="0" smtClean="0"/>
              <a:t>Software executed on these virtual machines is separated from the underlying hardware </a:t>
            </a:r>
            <a:r>
              <a:rPr lang="en-US" sz="2600" dirty="0" smtClean="0"/>
              <a:t>resources</a:t>
            </a:r>
          </a:p>
          <a:p>
            <a:r>
              <a:rPr lang="en-US" sz="2600" dirty="0" smtClean="0"/>
              <a:t>Different types of hardware virtualization include:</a:t>
            </a:r>
          </a:p>
          <a:p>
            <a:r>
              <a:rPr lang="en-US" sz="2600" dirty="0" smtClean="0">
                <a:hlinkClick r:id="rId3" action="ppaction://hlinkfile" tooltip="Full virtualization"/>
              </a:rPr>
              <a:t>Full virtualization</a:t>
            </a:r>
            <a:r>
              <a:rPr lang="en-US" sz="2600" dirty="0" smtClean="0"/>
              <a:t>: Almost complete simulation of the actual hardware to allow software, which typically consists of a guest operating system, to run unmodified</a:t>
            </a:r>
          </a:p>
          <a:p>
            <a:r>
              <a:rPr lang="en-US" sz="2600" dirty="0" smtClean="0">
                <a:hlinkClick r:id="rId4" action="ppaction://hlinkfile" tooltip="Partial virtualization"/>
              </a:rPr>
              <a:t>Partial virtualization</a:t>
            </a:r>
            <a:r>
              <a:rPr lang="en-US" sz="2600" dirty="0" smtClean="0"/>
              <a:t>: Some but not all of the target environment is simulated. Some guest programs, therefore, may need modifications to run in this virtual environment.</a:t>
            </a:r>
          </a:p>
          <a:p>
            <a:r>
              <a:rPr lang="en-US" sz="2600" dirty="0" err="1" smtClean="0">
                <a:hlinkClick r:id="rId5" action="ppaction://hlinkfile" tooltip="Paravirtualization"/>
              </a:rPr>
              <a:t>Paravirtualization</a:t>
            </a:r>
            <a:r>
              <a:rPr lang="en-US" sz="2600" dirty="0" smtClean="0"/>
              <a:t>: A hardware environment is not simulated; however, the guest programs are executed in their own isolated domains, as if they are running on a separate system. Guest programs need to be specifically modified to run in this environment</a:t>
            </a:r>
            <a:r>
              <a:rPr lang="en-US" sz="2600" dirty="0" smtClean="0"/>
              <a:t>.</a:t>
            </a:r>
            <a:r>
              <a:rPr lang="en-US" sz="2600" dirty="0" smtClean="0"/>
              <a:t> Ref: http://en.wikipedia.org/wiki/Virtualization</a:t>
            </a:r>
            <a:endParaRPr lang="en-US" sz="2600" dirty="0" smtClean="0"/>
          </a:p>
          <a:p>
            <a:r>
              <a:rPr kumimoji="0" lang="en-US" sz="2600" b="0" i="0" u="none" strike="noStrike" kern="1200" cap="none" spc="0" normalizeH="0" baseline="0" noProof="0" dirty="0" smtClean="0">
                <a:ln>
                  <a:noFill/>
                </a:ln>
                <a:solidFill>
                  <a:schemeClr val="tx1"/>
                </a:solidFill>
                <a:effectLst/>
                <a:uLnTx/>
                <a:uFillTx/>
                <a:latin typeface="+mn-lt"/>
                <a:ea typeface="+mn-ea"/>
                <a:cs typeface="+mn-cs"/>
              </a:rPr>
              <a:t> </a:t>
            </a:r>
            <a:endParaRPr kumimoji="0" lang="en-US" sz="26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HomeAlone</a:t>
            </a:r>
            <a:r>
              <a:rPr lang="en-US" dirty="0" smtClean="0"/>
              <a:t> – Background</a:t>
            </a:r>
            <a:endParaRPr lang="en-US" dirty="0"/>
          </a:p>
        </p:txBody>
      </p:sp>
      <p:sp>
        <p:nvSpPr>
          <p:cNvPr id="3" name="Content Placeholder 2"/>
          <p:cNvSpPr>
            <a:spLocks noGrp="1"/>
          </p:cNvSpPr>
          <p:nvPr>
            <p:ph sz="quarter" idx="1"/>
          </p:nvPr>
        </p:nvSpPr>
        <p:spPr/>
        <p:txBody>
          <a:bodyPr/>
          <a:lstStyle/>
          <a:p>
            <a:r>
              <a:rPr lang="en-US" b="1" dirty="0" smtClean="0"/>
              <a:t>Cloud computing</a:t>
            </a:r>
            <a:r>
              <a:rPr lang="en-US" dirty="0" smtClean="0"/>
              <a:t> is the delivery of </a:t>
            </a:r>
            <a:r>
              <a:rPr lang="en-US" dirty="0" smtClean="0">
                <a:hlinkClick r:id="rId2" action="ppaction://hlinkfile" tooltip="Computing"/>
              </a:rPr>
              <a:t>computing</a:t>
            </a:r>
            <a:r>
              <a:rPr lang="en-US" dirty="0" smtClean="0"/>
              <a:t> as a </a:t>
            </a:r>
            <a:r>
              <a:rPr lang="en-US" dirty="0" smtClean="0">
                <a:hlinkClick r:id="rId3" action="ppaction://hlinkfile" tooltip="Service (economics)"/>
              </a:rPr>
              <a:t>service</a:t>
            </a:r>
            <a:r>
              <a:rPr lang="en-US" dirty="0" smtClean="0"/>
              <a:t> rather than a </a:t>
            </a:r>
            <a:r>
              <a:rPr lang="en-US" dirty="0" smtClean="0">
                <a:hlinkClick r:id="rId4" action="ppaction://hlinkfile" tooltip="Product (business)"/>
              </a:rPr>
              <a:t>product</a:t>
            </a:r>
            <a:r>
              <a:rPr lang="en-US" dirty="0" smtClean="0"/>
              <a:t>, whereby shared resources, software, and information are provided to computers and other devices as a </a:t>
            </a:r>
            <a:r>
              <a:rPr lang="en-US" dirty="0" smtClean="0">
                <a:hlinkClick r:id="rId5" action="ppaction://hlinkfile" tooltip="Utility computing"/>
              </a:rPr>
              <a:t>utility</a:t>
            </a:r>
            <a:r>
              <a:rPr lang="en-US" dirty="0" smtClean="0"/>
              <a:t> (like the </a:t>
            </a:r>
            <a:r>
              <a:rPr lang="en-US" dirty="0" smtClean="0">
                <a:hlinkClick r:id="rId6" action="ppaction://hlinkfile" tooltip="Electrical grid"/>
              </a:rPr>
              <a:t>electricity grid</a:t>
            </a:r>
            <a:r>
              <a:rPr lang="en-US" dirty="0" smtClean="0"/>
              <a:t>) over a </a:t>
            </a:r>
            <a:r>
              <a:rPr lang="en-US" dirty="0" smtClean="0">
                <a:hlinkClick r:id="rId7" action="ppaction://hlinkfile" tooltip="Computer network"/>
              </a:rPr>
              <a:t>network</a:t>
            </a:r>
            <a:r>
              <a:rPr lang="en-US" dirty="0" smtClean="0"/>
              <a:t> (typically the </a:t>
            </a:r>
            <a:r>
              <a:rPr lang="en-US" dirty="0" smtClean="0">
                <a:hlinkClick r:id="rId8" action="ppaction://hlinkfile" tooltip="Internet"/>
              </a:rPr>
              <a:t>Internet</a:t>
            </a:r>
            <a:r>
              <a:rPr lang="en-US" dirty="0" smtClean="0"/>
              <a:t>)</a:t>
            </a:r>
            <a:endParaRPr lang="en-US" dirty="0" smtClean="0"/>
          </a:p>
          <a:p>
            <a:r>
              <a:rPr lang="en-US" dirty="0" smtClean="0"/>
              <a:t>Cloud computing entrusts, typically centralized, services with your data, software, and computation on a published </a:t>
            </a:r>
            <a:r>
              <a:rPr lang="en-US" dirty="0" smtClean="0">
                <a:hlinkClick r:id="rId9" action="ppaction://hlinkfile" tooltip="Application programming interface"/>
              </a:rPr>
              <a:t>application programming interface</a:t>
            </a:r>
            <a:r>
              <a:rPr lang="en-US" dirty="0" smtClean="0"/>
              <a:t> (API) over a </a:t>
            </a:r>
            <a:r>
              <a:rPr lang="en-US" dirty="0" smtClean="0"/>
              <a:t>network</a:t>
            </a:r>
            <a:endParaRPr lang="en-US" dirty="0" smtClean="0"/>
          </a:p>
          <a:p>
            <a:r>
              <a:rPr lang="en-US" sz="2000" dirty="0" smtClean="0"/>
              <a:t>Ref: http://en.wikipedia.org/wiki/Cloud_computing</a:t>
            </a:r>
            <a:endParaRPr lang="en-US" sz="20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0"/>
            <a:ext cx="7772400" cy="838200"/>
          </a:xfrm>
        </p:spPr>
        <p:txBody>
          <a:bodyPr/>
          <a:lstStyle/>
          <a:p>
            <a:r>
              <a:rPr lang="en-US" dirty="0" err="1" smtClean="0"/>
              <a:t>HomeAlone</a:t>
            </a:r>
            <a:r>
              <a:rPr lang="en-US" dirty="0" smtClean="0"/>
              <a:t> - Background</a:t>
            </a:r>
            <a:endParaRPr lang="en-US" dirty="0"/>
          </a:p>
        </p:txBody>
      </p:sp>
      <p:sp>
        <p:nvSpPr>
          <p:cNvPr id="3" name="Content Placeholder 2"/>
          <p:cNvSpPr>
            <a:spLocks noGrp="1"/>
          </p:cNvSpPr>
          <p:nvPr>
            <p:ph sz="quarter" idx="1"/>
          </p:nvPr>
        </p:nvSpPr>
        <p:spPr>
          <a:xfrm>
            <a:off x="838200" y="6096000"/>
            <a:ext cx="7772400" cy="457200"/>
          </a:xfrm>
        </p:spPr>
        <p:txBody>
          <a:bodyPr>
            <a:noAutofit/>
          </a:bodyPr>
          <a:lstStyle/>
          <a:p>
            <a:r>
              <a:rPr lang="en-US" sz="1600" dirty="0" smtClean="0">
                <a:hlinkClick r:id="rId2"/>
              </a:rPr>
              <a:t>[</a:t>
            </a:r>
            <a:r>
              <a:rPr lang="en-US" sz="1600" dirty="0" smtClean="0">
                <a:hlinkClick r:id="rId2"/>
              </a:rPr>
              <a:t>1] http</a:t>
            </a:r>
            <a:r>
              <a:rPr lang="en-US" sz="1600" dirty="0" smtClean="0">
                <a:hlinkClick r:id="rId2"/>
              </a:rPr>
              <a:t>://</a:t>
            </a:r>
            <a:r>
              <a:rPr lang="en-US" sz="1600" dirty="0" smtClean="0">
                <a:hlinkClick r:id="rId2"/>
              </a:rPr>
              <a:t>www.nist.gov/customcf/get_pdf.cfm?pub_id=909505</a:t>
            </a:r>
            <a:endParaRPr lang="en-US" sz="1600" dirty="0" smtClean="0"/>
          </a:p>
          <a:p>
            <a:r>
              <a:rPr lang="en-US" sz="1600" dirty="0" smtClean="0"/>
              <a:t>[2] http</a:t>
            </a:r>
            <a:r>
              <a:rPr lang="en-US" sz="1600" dirty="0" smtClean="0"/>
              <a:t>://csrc.nist.gov/publications/nistpubs/800-145/SP800-145.pdf</a:t>
            </a:r>
            <a:endParaRPr lang="en-US" sz="1600" dirty="0"/>
          </a:p>
        </p:txBody>
      </p:sp>
      <p:sp>
        <p:nvSpPr>
          <p:cNvPr id="4" name="Content Placeholder 2"/>
          <p:cNvSpPr txBox="1">
            <a:spLocks/>
          </p:cNvSpPr>
          <p:nvPr/>
        </p:nvSpPr>
        <p:spPr>
          <a:xfrm>
            <a:off x="0" y="1066800"/>
            <a:ext cx="5867400" cy="4876800"/>
          </a:xfrm>
          <a:prstGeom prst="rect">
            <a:avLst/>
          </a:prstGeom>
        </p:spPr>
        <p:txBody>
          <a:bodyPr vert="horz">
            <a:normAutofit fontScale="47500" lnSpcReduction="20000"/>
          </a:bodyPr>
          <a:lstStyle/>
          <a:p>
            <a:pPr marL="274320" lvl="0" indent="-274320">
              <a:spcBef>
                <a:spcPts val="580"/>
              </a:spcBef>
              <a:buClr>
                <a:schemeClr val="accent1"/>
              </a:buClr>
              <a:buSzPct val="85000"/>
              <a:buFont typeface="Wingdings 2"/>
              <a:buChar char=""/>
            </a:pPr>
            <a:r>
              <a:rPr lang="en-US" sz="3400" dirty="0" smtClean="0"/>
              <a:t>NIST Definition of Cloud:</a:t>
            </a:r>
          </a:p>
          <a:p>
            <a:pPr marL="274320" lvl="0" indent="-274320">
              <a:spcBef>
                <a:spcPts val="580"/>
              </a:spcBef>
              <a:buClr>
                <a:schemeClr val="accent1"/>
              </a:buClr>
              <a:buSzPct val="85000"/>
            </a:pPr>
            <a:r>
              <a:rPr lang="en-US" sz="3400" dirty="0" smtClean="0"/>
              <a:t>	</a:t>
            </a:r>
            <a:r>
              <a:rPr lang="en-US" sz="3400" dirty="0" smtClean="0"/>
              <a:t> </a:t>
            </a:r>
            <a:r>
              <a:rPr lang="en-US" sz="3400" dirty="0" smtClean="0"/>
              <a:t>Cloud computing is a model for enabling ubiquitous, convenient, on-demand network access to a shared pool of configurable computing resources (e.g., networks, servers, storage, applications, and services) that can be rapidly provisioned and released with minimal management effort or service provider interaction. This cloud model is composed of five essential characteristics</a:t>
            </a:r>
            <a:r>
              <a:rPr lang="en-US" sz="3400" b="1" dirty="0" smtClean="0"/>
              <a:t>, three service models, and four deployment models</a:t>
            </a:r>
            <a:r>
              <a:rPr lang="en-US" sz="3400" b="1" dirty="0" smtClean="0"/>
              <a:t>.</a:t>
            </a:r>
            <a:r>
              <a:rPr lang="en-US" sz="3400" dirty="0" smtClean="0"/>
              <a:t>.</a:t>
            </a:r>
          </a:p>
          <a:p>
            <a:pPr marL="274320" lvl="0" indent="-274320">
              <a:spcBef>
                <a:spcPts val="580"/>
              </a:spcBef>
              <a:buClr>
                <a:schemeClr val="accent1"/>
              </a:buClr>
              <a:buSzPct val="85000"/>
            </a:pPr>
            <a:endParaRPr lang="en-US" sz="3400" dirty="0" smtClean="0"/>
          </a:p>
          <a:p>
            <a:pPr lvl="2"/>
            <a:r>
              <a:rPr lang="en-US" sz="3400" dirty="0" smtClean="0"/>
              <a:t>Characteristics (5)</a:t>
            </a:r>
          </a:p>
          <a:p>
            <a:pPr lvl="3"/>
            <a:r>
              <a:rPr lang="en-US" sz="3400" dirty="0" smtClean="0"/>
              <a:t>On-demand self-service       -  Broad network access</a:t>
            </a:r>
          </a:p>
          <a:p>
            <a:pPr lvl="3"/>
            <a:r>
              <a:rPr lang="en-US" sz="3400" dirty="0" smtClean="0"/>
              <a:t>Resource pooling  ( Location independence)</a:t>
            </a:r>
          </a:p>
          <a:p>
            <a:pPr lvl="3"/>
            <a:r>
              <a:rPr lang="en-US" sz="3400" dirty="0" smtClean="0"/>
              <a:t>Rapid elasticity  	-   Measured service</a:t>
            </a:r>
          </a:p>
          <a:p>
            <a:pPr lvl="2"/>
            <a:r>
              <a:rPr lang="en-US" sz="3400" dirty="0" smtClean="0"/>
              <a:t>Service Models (3)</a:t>
            </a:r>
          </a:p>
          <a:p>
            <a:pPr lvl="3"/>
            <a:r>
              <a:rPr lang="en-US" altLang="ja-JP" sz="3400" dirty="0" smtClean="0">
                <a:ea typeface="ＭＳ Ｐゴシック" pitchFamily="34" charset="-128"/>
              </a:rPr>
              <a:t>Software as a Service (</a:t>
            </a:r>
            <a:r>
              <a:rPr lang="en-US" altLang="ja-JP" sz="3400" dirty="0" err="1" smtClean="0">
                <a:ea typeface="ＭＳ Ｐゴシック" pitchFamily="34" charset="-128"/>
              </a:rPr>
              <a:t>SaaS</a:t>
            </a:r>
            <a:r>
              <a:rPr lang="en-US" altLang="ja-JP" sz="3400" dirty="0" smtClean="0">
                <a:ea typeface="ＭＳ Ｐゴシック" pitchFamily="34" charset="-128"/>
              </a:rPr>
              <a:t>)</a:t>
            </a:r>
          </a:p>
          <a:p>
            <a:pPr lvl="3"/>
            <a:r>
              <a:rPr lang="en-US" sz="3400" dirty="0" smtClean="0"/>
              <a:t> </a:t>
            </a:r>
            <a:r>
              <a:rPr lang="en-US" altLang="ja-JP" sz="3400" dirty="0" smtClean="0">
                <a:ea typeface="ＭＳ Ｐゴシック" pitchFamily="34" charset="-128"/>
              </a:rPr>
              <a:t>Platform as a Service (</a:t>
            </a:r>
            <a:r>
              <a:rPr lang="en-US" altLang="ja-JP" sz="3400" dirty="0" err="1" smtClean="0">
                <a:ea typeface="ＭＳ Ｐゴシック" pitchFamily="34" charset="-128"/>
              </a:rPr>
              <a:t>PaaS</a:t>
            </a:r>
            <a:r>
              <a:rPr lang="en-US" altLang="ja-JP" sz="3400" dirty="0" smtClean="0">
                <a:ea typeface="ＭＳ Ｐゴシック" pitchFamily="34" charset="-128"/>
              </a:rPr>
              <a:t>)</a:t>
            </a:r>
          </a:p>
          <a:p>
            <a:pPr lvl="3"/>
            <a:r>
              <a:rPr lang="en-US" sz="3400" dirty="0" smtClean="0"/>
              <a:t> </a:t>
            </a:r>
            <a:r>
              <a:rPr lang="en-US" altLang="ja-JP" sz="3400" dirty="0" smtClean="0">
                <a:ea typeface="ＭＳ Ｐゴシック" pitchFamily="34" charset="-128"/>
              </a:rPr>
              <a:t>Infrastructure as a Service (</a:t>
            </a:r>
            <a:r>
              <a:rPr lang="en-US" altLang="ja-JP" sz="3400" dirty="0" err="1" smtClean="0">
                <a:ea typeface="ＭＳ Ｐゴシック" pitchFamily="34" charset="-128"/>
              </a:rPr>
              <a:t>IaaS</a:t>
            </a:r>
            <a:r>
              <a:rPr lang="en-US" altLang="ja-JP" sz="3400" dirty="0" smtClean="0">
                <a:ea typeface="ＭＳ Ｐゴシック" pitchFamily="34" charset="-128"/>
              </a:rPr>
              <a:t>)</a:t>
            </a:r>
            <a:endParaRPr lang="en-US" sz="3400" dirty="0" smtClean="0"/>
          </a:p>
          <a:p>
            <a:pPr lvl="2"/>
            <a:r>
              <a:rPr lang="en-US" sz="3400" dirty="0" smtClean="0"/>
              <a:t>Deployment Models (4)</a:t>
            </a:r>
          </a:p>
          <a:p>
            <a:pPr lvl="3"/>
            <a:r>
              <a:rPr lang="en-US" sz="3400" dirty="0" smtClean="0"/>
              <a:t>Private cloud -enterprise owned or leased</a:t>
            </a:r>
          </a:p>
          <a:p>
            <a:pPr lvl="3"/>
            <a:r>
              <a:rPr lang="en-US" sz="3400" dirty="0" smtClean="0"/>
              <a:t>Community cloud - shared infrastructure for specific community</a:t>
            </a:r>
          </a:p>
          <a:p>
            <a:pPr lvl="3"/>
            <a:r>
              <a:rPr lang="en-US" sz="3400" dirty="0" smtClean="0"/>
              <a:t>Public cloud - Sold to the public, mega-scale infrastructure</a:t>
            </a:r>
          </a:p>
          <a:p>
            <a:pPr lvl="3"/>
            <a:r>
              <a:rPr lang="en-US" sz="3400" dirty="0" smtClean="0"/>
              <a:t>Hybrid cloud - composition of two or more </a:t>
            </a:r>
            <a:r>
              <a:rPr lang="en-US" sz="3400" dirty="0" smtClean="0"/>
              <a:t>clouds [2]</a:t>
            </a:r>
            <a:endParaRPr kumimoji="0" lang="en-US" sz="2600" b="0" i="0" u="none" strike="noStrike" kern="1200" cap="none" spc="0" normalizeH="0" baseline="0" noProof="0" dirty="0">
              <a:ln>
                <a:noFill/>
              </a:ln>
              <a:solidFill>
                <a:schemeClr val="tx1"/>
              </a:solidFill>
              <a:effectLst/>
              <a:uLnTx/>
              <a:uFillTx/>
              <a:latin typeface="+mn-lt"/>
              <a:ea typeface="+mn-ea"/>
              <a:cs typeface="+mn-cs"/>
            </a:endParaRPr>
          </a:p>
        </p:txBody>
      </p:sp>
      <p:pic>
        <p:nvPicPr>
          <p:cNvPr id="5" name="Picture 4" descr="Cloud Arch -NIST.JPG"/>
          <p:cNvPicPr>
            <a:picLocks noChangeAspect="1"/>
          </p:cNvPicPr>
          <p:nvPr/>
        </p:nvPicPr>
        <p:blipFill>
          <a:blip r:embed="rId3" cstate="print"/>
          <a:stretch>
            <a:fillRect/>
          </a:stretch>
        </p:blipFill>
        <p:spPr>
          <a:xfrm>
            <a:off x="5867400" y="1295400"/>
            <a:ext cx="2762250" cy="4343400"/>
          </a:xfrm>
          <a:prstGeom prst="rect">
            <a:avLst/>
          </a:prstGeom>
        </p:spPr>
      </p:pic>
      <p:sp>
        <p:nvSpPr>
          <p:cNvPr id="6" name="TextBox 5"/>
          <p:cNvSpPr txBox="1"/>
          <p:nvPr/>
        </p:nvSpPr>
        <p:spPr>
          <a:xfrm>
            <a:off x="8610600" y="5410200"/>
            <a:ext cx="381000" cy="307777"/>
          </a:xfrm>
          <a:prstGeom prst="rect">
            <a:avLst/>
          </a:prstGeom>
          <a:noFill/>
        </p:spPr>
        <p:txBody>
          <a:bodyPr wrap="square" rtlCol="0">
            <a:spAutoFit/>
          </a:bodyPr>
          <a:lstStyle/>
          <a:p>
            <a:r>
              <a:rPr lang="en-US" sz="1400" dirty="0" smtClean="0"/>
              <a:t>[1]</a:t>
            </a:r>
            <a:endParaRPr lang="en-US" sz="14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28600"/>
            <a:ext cx="7772400" cy="639762"/>
          </a:xfrm>
        </p:spPr>
        <p:txBody>
          <a:bodyPr>
            <a:normAutofit fontScale="90000"/>
          </a:bodyPr>
          <a:lstStyle/>
          <a:p>
            <a:r>
              <a:rPr lang="en-US" dirty="0" smtClean="0"/>
              <a:t>Cloud Arch </a:t>
            </a:r>
            <a:r>
              <a:rPr lang="en-US" dirty="0" smtClean="0"/>
              <a:t>– Sample Implementation</a:t>
            </a:r>
            <a:endParaRPr lang="en-US" dirty="0"/>
          </a:p>
        </p:txBody>
      </p:sp>
      <p:sp>
        <p:nvSpPr>
          <p:cNvPr id="3" name="Content Placeholder 2"/>
          <p:cNvSpPr>
            <a:spLocks noGrp="1"/>
          </p:cNvSpPr>
          <p:nvPr>
            <p:ph sz="quarter" idx="1"/>
          </p:nvPr>
        </p:nvSpPr>
        <p:spPr>
          <a:xfrm>
            <a:off x="914400" y="5715000"/>
            <a:ext cx="7772400" cy="609600"/>
          </a:xfrm>
        </p:spPr>
        <p:txBody>
          <a:bodyPr>
            <a:normAutofit fontScale="77500" lnSpcReduction="20000"/>
          </a:bodyPr>
          <a:lstStyle/>
          <a:p>
            <a:r>
              <a:rPr lang="en-US" dirty="0" smtClean="0">
                <a:hlinkClick r:id="rId2"/>
              </a:rPr>
              <a:t>http://www.virtual-blog.com/2010/09/vmware-vcloud-director-building-block-resource-group-design/</a:t>
            </a:r>
            <a:endParaRPr lang="en-US" dirty="0" smtClean="0"/>
          </a:p>
          <a:p>
            <a:endParaRPr lang="en-US" dirty="0"/>
          </a:p>
        </p:txBody>
      </p:sp>
      <p:pic>
        <p:nvPicPr>
          <p:cNvPr id="4" name="Picture 3" descr="Cloud Sample 2.JPG"/>
          <p:cNvPicPr>
            <a:picLocks noChangeAspect="1"/>
          </p:cNvPicPr>
          <p:nvPr/>
        </p:nvPicPr>
        <p:blipFill>
          <a:blip r:embed="rId3" cstate="print"/>
          <a:stretch>
            <a:fillRect/>
          </a:stretch>
        </p:blipFill>
        <p:spPr>
          <a:xfrm>
            <a:off x="609600" y="1143000"/>
            <a:ext cx="8331240" cy="4462914"/>
          </a:xfrm>
          <a:prstGeom prst="rect">
            <a:avLst/>
          </a:prstGeom>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559</TotalTime>
  <Words>1807</Words>
  <Application>Microsoft Office PowerPoint</Application>
  <PresentationFormat>On-screen Show (4:3)</PresentationFormat>
  <Paragraphs>218</Paragraphs>
  <Slides>23</Slides>
  <Notes>0</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Equity</vt:lpstr>
      <vt:lpstr>Authors:  Yinqian Zhang University of North Carolina Chapel Hill, NC, USA  Ari Juels RSA Laboratories Cambridge, MA, USA     Alina Oprea RSA Laboratories Cambridge, MA, USA  Michael K. Reiter University of North Carolina Chapel Hill, NC, USA  </vt:lpstr>
      <vt:lpstr>HomeAlone - Project</vt:lpstr>
      <vt:lpstr>HomeAlone – Technical Challenges</vt:lpstr>
      <vt:lpstr>HomeAlone – Background</vt:lpstr>
      <vt:lpstr>HomeAlone - Background</vt:lpstr>
      <vt:lpstr>HomeAlone –Virtualization Sample</vt:lpstr>
      <vt:lpstr>HomeAlone – Background</vt:lpstr>
      <vt:lpstr>HomeAlone - Background</vt:lpstr>
      <vt:lpstr>Cloud Arch – Sample Implementation</vt:lpstr>
      <vt:lpstr>HomeAlone – Cloud Threats</vt:lpstr>
      <vt:lpstr>HomeAlone – Cache Approach</vt:lpstr>
      <vt:lpstr>HomeAlone – Tool Components</vt:lpstr>
      <vt:lpstr>HomeAlone – Tool Components (cont)</vt:lpstr>
      <vt:lpstr>HomeAlone – Detection</vt:lpstr>
      <vt:lpstr>HomeAlone – Contributions</vt:lpstr>
      <vt:lpstr>HomeAlone – Weaknesses</vt:lpstr>
      <vt:lpstr>HomeAlone – Xen Virtual Arch</vt:lpstr>
      <vt:lpstr>HomeAlone – Improvements</vt:lpstr>
      <vt:lpstr>Backup Slides</vt:lpstr>
      <vt:lpstr>HomeAlone - Background</vt:lpstr>
      <vt:lpstr>HomeAlone – Background</vt:lpstr>
      <vt:lpstr>HomeAlone - Background</vt:lpstr>
      <vt:lpstr>HomeAlone – Background</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Authors:  Yinqian Zhang University of North Carolina Chapel Hill, NC, USA  Ari Juels RSA Laboratories Cambridge, MA, USA     Alina Oprea RSA Laboratories Cambridge, MA, USA  Michael K. Reiter University of North Carolina Chapel Hill, NC, USA</dc:title>
  <dc:creator>mrods030</dc:creator>
  <cp:lastModifiedBy>mrods030</cp:lastModifiedBy>
  <cp:revision>62</cp:revision>
  <dcterms:created xsi:type="dcterms:W3CDTF">2012-03-25T23:10:18Z</dcterms:created>
  <dcterms:modified xsi:type="dcterms:W3CDTF">2012-03-26T15:01:18Z</dcterms:modified>
</cp:coreProperties>
</file>