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60" r:id="rId6"/>
    <p:sldId id="281" r:id="rId7"/>
    <p:sldId id="262" r:id="rId8"/>
    <p:sldId id="263" r:id="rId9"/>
    <p:sldId id="264" r:id="rId10"/>
    <p:sldId id="265" r:id="rId11"/>
    <p:sldId id="268" r:id="rId12"/>
    <p:sldId id="269" r:id="rId13"/>
    <p:sldId id="270" r:id="rId14"/>
    <p:sldId id="272" r:id="rId15"/>
    <p:sldId id="273" r:id="rId16"/>
    <p:sldId id="274" r:id="rId17"/>
    <p:sldId id="275" r:id="rId18"/>
    <p:sldId id="282" r:id="rId19"/>
    <p:sldId id="283" r:id="rId20"/>
    <p:sldId id="280" r:id="rId21"/>
    <p:sldId id="277" r:id="rId22"/>
    <p:sldId id="261" r:id="rId23"/>
    <p:sldId id="259" r:id="rId24"/>
    <p:sldId id="276" r:id="rId25"/>
    <p:sldId id="26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2652" autoAdjust="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CF83B2-A0B9-4F17-A7A2-CB7DD45AA0DF}"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CF83B2-A0B9-4F17-A7A2-CB7DD45AA0DF}"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CF83B2-A0B9-4F17-A7A2-CB7DD45AA0DF}"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CF83B2-A0B9-4F17-A7A2-CB7DD45AA0DF}"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CF83B2-A0B9-4F17-A7A2-CB7DD45AA0DF}" type="datetimeFigureOut">
              <a:rPr lang="en-US" smtClean="0"/>
              <a:pPr/>
              <a:t>3/20/2012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CF83B2-A0B9-4F17-A7A2-CB7DD45AA0DF}" type="datetimeFigureOut">
              <a:rPr lang="en-US" smtClean="0"/>
              <a:pPr/>
              <a:t>3/20/2012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CF83B2-A0B9-4F17-A7A2-CB7DD45AA0DF}" type="datetimeFigureOut">
              <a:rPr lang="en-US" smtClean="0"/>
              <a:pPr/>
              <a:t>3/20/2012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CF83B2-A0B9-4F17-A7A2-CB7DD45AA0DF}" type="datetimeFigureOut">
              <a:rPr lang="en-US" smtClean="0"/>
              <a:pPr/>
              <a:t>3/20/2012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CF83B2-A0B9-4F17-A7A2-CB7DD45AA0DF}" type="datetimeFigureOut">
              <a:rPr lang="en-US" smtClean="0"/>
              <a:pPr/>
              <a:t>3/20/2012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CF83B2-A0B9-4F17-A7A2-CB7DD45AA0DF}" type="datetimeFigureOut">
              <a:rPr lang="en-US" smtClean="0"/>
              <a:pPr/>
              <a:t>3/20/2012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CF83B2-A0B9-4F17-A7A2-CB7DD45AA0DF}" type="datetimeFigureOut">
              <a:rPr lang="en-US" smtClean="0"/>
              <a:pPr/>
              <a:t>3/20/2012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54478-2941-440F-BFE4-D7CDAD2CFA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CF83B2-A0B9-4F17-A7A2-CB7DD45AA0DF}" type="datetimeFigureOut">
              <a:rPr lang="en-US" smtClean="0"/>
              <a:pPr/>
              <a:t>3/20/2012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54478-2941-440F-BFE4-D7CDAD2CFA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b="1" dirty="0"/>
              <a:t>Detecting Spammers on Social Networks</a:t>
            </a:r>
            <a:endParaRPr lang="en-US" dirty="0"/>
          </a:p>
        </p:txBody>
      </p:sp>
      <p:sp>
        <p:nvSpPr>
          <p:cNvPr id="3" name="Subtitle 2"/>
          <p:cNvSpPr>
            <a:spLocks noGrp="1"/>
          </p:cNvSpPr>
          <p:nvPr>
            <p:ph type="subTitle" idx="1"/>
          </p:nvPr>
        </p:nvSpPr>
        <p:spPr>
          <a:xfrm>
            <a:off x="1524000" y="2133600"/>
            <a:ext cx="6400800" cy="2743200"/>
          </a:xfrm>
        </p:spPr>
        <p:txBody>
          <a:bodyPr>
            <a:noAutofit/>
          </a:bodyPr>
          <a:lstStyle/>
          <a:p>
            <a:r>
              <a:rPr lang="it-IT" sz="2400" dirty="0">
                <a:solidFill>
                  <a:schemeClr val="tx1"/>
                </a:solidFill>
              </a:rPr>
              <a:t>Gianluca Stringhini, Christopher Kruegel, Giovanni </a:t>
            </a:r>
            <a:r>
              <a:rPr lang="it-IT" sz="2400" dirty="0" smtClean="0">
                <a:solidFill>
                  <a:schemeClr val="tx1"/>
                </a:solidFill>
              </a:rPr>
              <a:t>Vigna  (</a:t>
            </a:r>
            <a:r>
              <a:rPr lang="en-US" sz="2400" dirty="0">
                <a:solidFill>
                  <a:schemeClr val="tx1"/>
                </a:solidFill>
              </a:rPr>
              <a:t>University of </a:t>
            </a:r>
            <a:r>
              <a:rPr lang="en-US" sz="2400" dirty="0" smtClean="0">
                <a:solidFill>
                  <a:schemeClr val="tx1"/>
                </a:solidFill>
              </a:rPr>
              <a:t>California)</a:t>
            </a:r>
            <a:endParaRPr lang="it-IT" sz="2400" dirty="0" smtClean="0">
              <a:solidFill>
                <a:schemeClr val="tx1"/>
              </a:solidFill>
            </a:endParaRPr>
          </a:p>
          <a:p>
            <a:r>
              <a:rPr lang="en-US" sz="2400" dirty="0">
                <a:solidFill>
                  <a:schemeClr val="tx1"/>
                </a:solidFill>
              </a:rPr>
              <a:t>Annual Computer Security Applications </a:t>
            </a:r>
            <a:r>
              <a:rPr lang="en-US" sz="2400" dirty="0" smtClean="0">
                <a:solidFill>
                  <a:schemeClr val="tx1"/>
                </a:solidFill>
              </a:rPr>
              <a:t>Conference</a:t>
            </a:r>
          </a:p>
          <a:p>
            <a:r>
              <a:rPr lang="en-US" sz="2400" dirty="0" smtClean="0">
                <a:solidFill>
                  <a:schemeClr val="tx1"/>
                </a:solidFill>
              </a:rPr>
              <a:t>2010</a:t>
            </a:r>
          </a:p>
          <a:p>
            <a:r>
              <a:rPr lang="en-US" sz="2400" dirty="0">
                <a:solidFill>
                  <a:schemeClr val="tx1"/>
                </a:solidFill>
              </a:rPr>
              <a:t>Best student paper award</a:t>
            </a:r>
          </a:p>
        </p:txBody>
      </p:sp>
      <p:sp>
        <p:nvSpPr>
          <p:cNvPr id="4" name="Title 1"/>
          <p:cNvSpPr txBox="1">
            <a:spLocks/>
          </p:cNvSpPr>
          <p:nvPr/>
        </p:nvSpPr>
        <p:spPr>
          <a:xfrm>
            <a:off x="838200" y="48006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Presented by:</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err="1" smtClean="0">
                <a:ln>
                  <a:noFill/>
                </a:ln>
                <a:solidFill>
                  <a:schemeClr val="tx1"/>
                </a:solidFill>
                <a:effectLst/>
                <a:uLnTx/>
                <a:uFillTx/>
                <a:latin typeface="+mj-lt"/>
                <a:ea typeface="+mj-ea"/>
                <a:cs typeface="+mj-cs"/>
              </a:rPr>
              <a:t>Yazan</a:t>
            </a:r>
            <a:r>
              <a:rPr kumimoji="0" lang="en-US" sz="3200" b="1" i="0" u="none" strike="noStrike" kern="1200" cap="none" spc="0" normalizeH="0" noProof="0" dirty="0" smtClean="0">
                <a:ln>
                  <a:noFill/>
                </a:ln>
                <a:solidFill>
                  <a:schemeClr val="tx1"/>
                </a:solidFill>
                <a:effectLst/>
                <a:uLnTx/>
                <a:uFillTx/>
                <a:latin typeface="+mj-lt"/>
                <a:ea typeface="+mj-ea"/>
                <a:cs typeface="+mj-cs"/>
              </a:rPr>
              <a:t> </a:t>
            </a:r>
            <a:r>
              <a:rPr kumimoji="0" lang="en-US" sz="3200" b="1" i="0" u="none" strike="noStrike" kern="1200" cap="none" spc="0" normalizeH="0" noProof="0" dirty="0" err="1" smtClean="0">
                <a:ln>
                  <a:noFill/>
                </a:ln>
                <a:solidFill>
                  <a:schemeClr val="tx1"/>
                </a:solidFill>
                <a:effectLst/>
                <a:uLnTx/>
                <a:uFillTx/>
                <a:latin typeface="+mj-lt"/>
                <a:ea typeface="+mj-ea"/>
                <a:cs typeface="+mj-cs"/>
              </a:rPr>
              <a:t>Jadaa</a:t>
            </a: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sz="4900" dirty="0" smtClean="0">
                <a:ea typeface="宋体" pitchFamily="2" charset="-122"/>
              </a:rPr>
              <a:t/>
            </a:r>
            <a:br>
              <a:rPr lang="en-US" altLang="zh-CN" sz="4900" dirty="0" smtClean="0">
                <a:ea typeface="宋体" pitchFamily="2" charset="-122"/>
              </a:rPr>
            </a:br>
            <a:r>
              <a:rPr lang="en-US" altLang="zh-CN" sz="4900" dirty="0" smtClean="0">
                <a:ea typeface="宋体" pitchFamily="2" charset="-122"/>
              </a:rPr>
              <a:t>Data </a:t>
            </a:r>
            <a:r>
              <a:rPr lang="en-US" altLang="zh-CN" sz="4900" dirty="0">
                <a:ea typeface="宋体" pitchFamily="2" charset="-122"/>
              </a:rPr>
              <a:t>collection</a:t>
            </a:r>
            <a:r>
              <a:rPr lang="en-US" altLang="zh-CN" dirty="0" smtClean="0">
                <a:ea typeface="宋体" pitchFamily="2" charset="-122"/>
              </a:rPr>
              <a:t/>
            </a:r>
            <a:br>
              <a:rPr lang="en-US" altLang="zh-CN" dirty="0" smtClean="0">
                <a:ea typeface="宋体" pitchFamily="2" charset="-122"/>
              </a:rPr>
            </a:b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The </a:t>
            </a:r>
            <a:r>
              <a:rPr lang="en-US" dirty="0" smtClean="0"/>
              <a:t>first goal of </a:t>
            </a:r>
            <a:r>
              <a:rPr lang="en-US" dirty="0" smtClean="0"/>
              <a:t>their paper </a:t>
            </a:r>
            <a:r>
              <a:rPr lang="en-US" dirty="0" smtClean="0"/>
              <a:t>was to understand </a:t>
            </a:r>
            <a:r>
              <a:rPr lang="en-US" dirty="0" smtClean="0"/>
              <a:t>the extent to </a:t>
            </a:r>
            <a:r>
              <a:rPr lang="en-US" dirty="0" smtClean="0"/>
              <a:t>which spam is a problem on social networks, as well as </a:t>
            </a:r>
            <a:r>
              <a:rPr lang="en-US" dirty="0" smtClean="0"/>
              <a:t>the characterization </a:t>
            </a:r>
            <a:r>
              <a:rPr lang="en-US" dirty="0" smtClean="0"/>
              <a:t>of spam activity.</a:t>
            </a:r>
            <a:endParaRPr lang="en-US" dirty="0" smtClean="0"/>
          </a:p>
          <a:p>
            <a:pPr algn="just"/>
            <a:r>
              <a:rPr lang="en-US" dirty="0" smtClean="0"/>
              <a:t>Honey-Profiles</a:t>
            </a:r>
            <a:endParaRPr lang="en-US" dirty="0" smtClean="0"/>
          </a:p>
          <a:p>
            <a:pPr lvl="1" algn="just"/>
            <a:r>
              <a:rPr lang="en-US" dirty="0" smtClean="0"/>
              <a:t>They created 900 profiles on </a:t>
            </a:r>
            <a:r>
              <a:rPr lang="en-US" dirty="0" err="1" smtClean="0"/>
              <a:t>Facebook</a:t>
            </a:r>
            <a:r>
              <a:rPr lang="en-US" dirty="0" smtClean="0"/>
              <a:t>, MySpace, and Twitter, 300 on each platform. The purpose of these accounts was to log the traffic (e.g., friend requests, messages, invitations) they receive from other users of the network. They call these accounts honey-profiles.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Data collection</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sz="5100" dirty="0"/>
              <a:t>Collection of </a:t>
            </a:r>
            <a:r>
              <a:rPr lang="en-US" sz="5100" dirty="0" smtClean="0"/>
              <a:t>Data</a:t>
            </a:r>
          </a:p>
          <a:p>
            <a:pPr lvl="1" algn="just"/>
            <a:r>
              <a:rPr lang="en-US" sz="3600" dirty="0"/>
              <a:t>After having created </a:t>
            </a:r>
            <a:r>
              <a:rPr lang="en-US" sz="3600" dirty="0" smtClean="0"/>
              <a:t>their honey-profiles</a:t>
            </a:r>
            <a:r>
              <a:rPr lang="en-US" sz="3600" dirty="0"/>
              <a:t>, </a:t>
            </a:r>
            <a:r>
              <a:rPr lang="en-US" sz="3600" dirty="0" smtClean="0"/>
              <a:t>they ran scripts that </a:t>
            </a:r>
            <a:r>
              <a:rPr lang="en-US" sz="3600" dirty="0"/>
              <a:t>periodically connected to those accounts and </a:t>
            </a:r>
            <a:r>
              <a:rPr lang="en-US" sz="3600" dirty="0" smtClean="0"/>
              <a:t>checked for activity.</a:t>
            </a:r>
            <a:r>
              <a:rPr lang="en-US" sz="3600" dirty="0"/>
              <a:t> </a:t>
            </a:r>
            <a:r>
              <a:rPr lang="en-US" sz="3600" dirty="0" smtClean="0"/>
              <a:t>They decided that their accounts should act in a passive way. Therefore, they did not send any friend requests, but accepted all those that were received.</a:t>
            </a:r>
          </a:p>
          <a:p>
            <a:pPr lvl="1" algn="just"/>
            <a:r>
              <a:rPr lang="en-US" sz="3600" dirty="0" smtClean="0"/>
              <a:t>In </a:t>
            </a:r>
            <a:r>
              <a:rPr lang="en-US" sz="3600" dirty="0"/>
              <a:t>a social network, the first action a malicious user </a:t>
            </a:r>
            <a:r>
              <a:rPr lang="en-US" sz="3600" dirty="0" smtClean="0"/>
              <a:t>would likely </a:t>
            </a:r>
            <a:r>
              <a:rPr lang="en-US" sz="3600" dirty="0"/>
              <a:t>execute to get in touch with his victims is to </a:t>
            </a:r>
            <a:r>
              <a:rPr lang="en-US" sz="3600" dirty="0" smtClean="0"/>
              <a:t>send them </a:t>
            </a:r>
            <a:r>
              <a:rPr lang="en-US" sz="3600" dirty="0"/>
              <a:t>a friend </a:t>
            </a:r>
            <a:r>
              <a:rPr lang="en-US" sz="3600" dirty="0" smtClean="0"/>
              <a:t>request. After </a:t>
            </a:r>
            <a:r>
              <a:rPr lang="en-US" sz="3600" dirty="0"/>
              <a:t>having acknowledged a request (i.e., accepted </a:t>
            </a:r>
            <a:r>
              <a:rPr lang="en-US" sz="3600" dirty="0" smtClean="0"/>
              <a:t>the friendship </a:t>
            </a:r>
            <a:r>
              <a:rPr lang="en-US" sz="3600" dirty="0"/>
              <a:t>on </a:t>
            </a:r>
            <a:r>
              <a:rPr lang="en-US" sz="3600" dirty="0" err="1"/>
              <a:t>Facebook</a:t>
            </a:r>
            <a:r>
              <a:rPr lang="en-US" sz="3600" dirty="0"/>
              <a:t> and MySpace or started </a:t>
            </a:r>
            <a:r>
              <a:rPr lang="en-US" sz="3600" dirty="0" smtClean="0"/>
              <a:t>following the </a:t>
            </a:r>
            <a:r>
              <a:rPr lang="en-US" sz="3600" dirty="0"/>
              <a:t>user on Twitter), </a:t>
            </a:r>
            <a:r>
              <a:rPr lang="en-US" sz="3600" dirty="0" smtClean="0"/>
              <a:t>they logged </a:t>
            </a:r>
            <a:r>
              <a:rPr lang="en-US" sz="3600" dirty="0"/>
              <a:t>all the information </a:t>
            </a:r>
            <a:r>
              <a:rPr lang="en-US" sz="3600" dirty="0" smtClean="0"/>
              <a:t>needed to </a:t>
            </a:r>
            <a:r>
              <a:rPr lang="en-US" sz="3600" dirty="0"/>
              <a:t>detect malicious activity. </a:t>
            </a:r>
            <a:endParaRPr lang="en-US" sz="3600" dirty="0" smtClean="0"/>
          </a:p>
          <a:p>
            <a:pPr lvl="1" algn="just"/>
            <a:r>
              <a:rPr lang="en-US" sz="3600" dirty="0" smtClean="0"/>
              <a:t>Their scripts </a:t>
            </a:r>
            <a:r>
              <a:rPr lang="en-US" sz="3600" dirty="0"/>
              <a:t>ran continuously for 12 months for </a:t>
            </a:r>
            <a:r>
              <a:rPr lang="en-US" sz="3600" dirty="0" err="1" smtClean="0"/>
              <a:t>Facebook</a:t>
            </a:r>
            <a:r>
              <a:rPr lang="en-US" sz="3600" dirty="0" smtClean="0"/>
              <a:t> and </a:t>
            </a:r>
            <a:r>
              <a:rPr lang="en-US" sz="3600" dirty="0"/>
              <a:t>for 11 </a:t>
            </a:r>
            <a:r>
              <a:rPr lang="en-US" sz="3600" dirty="0" smtClean="0"/>
              <a:t>months for </a:t>
            </a:r>
            <a:r>
              <a:rPr lang="en-US" sz="3600" dirty="0"/>
              <a:t>MySpace and Twitter </a:t>
            </a:r>
            <a:r>
              <a:rPr lang="en-US" sz="3600" dirty="0" smtClean="0"/>
              <a:t>periodically </a:t>
            </a:r>
            <a:r>
              <a:rPr lang="en-US" sz="3600" dirty="0"/>
              <a:t>visiting each account</a:t>
            </a:r>
            <a:r>
              <a:rPr lang="en-US" sz="3600" dirty="0" smtClean="0"/>
              <a:t>. </a:t>
            </a:r>
            <a:r>
              <a:rPr lang="en-US" sz="3600" dirty="0"/>
              <a:t>The visits had</a:t>
            </a:r>
            <a:r>
              <a:rPr lang="en-US" sz="3600" dirty="0" smtClean="0"/>
              <a:t> </a:t>
            </a:r>
            <a:r>
              <a:rPr lang="en-US" sz="3600" dirty="0"/>
              <a:t>to be performed slowly (approximately one account </a:t>
            </a:r>
            <a:r>
              <a:rPr lang="en-US" sz="3600" dirty="0" smtClean="0"/>
              <a:t>visited every </a:t>
            </a:r>
            <a:r>
              <a:rPr lang="en-US" sz="3600" dirty="0"/>
              <a:t>2 minutes) to avoid being detected as a </a:t>
            </a:r>
            <a:r>
              <a:rPr lang="en-US" sz="3600" dirty="0" err="1"/>
              <a:t>bot</a:t>
            </a:r>
            <a:r>
              <a:rPr lang="en-US" sz="3600" dirty="0"/>
              <a:t> by </a:t>
            </a:r>
            <a:r>
              <a:rPr lang="en-US" sz="3600" dirty="0" smtClean="0"/>
              <a:t>the social </a:t>
            </a:r>
            <a:r>
              <a:rPr lang="en-US" sz="3600" dirty="0"/>
              <a:t>networking site and, therefore, having the </a:t>
            </a:r>
            <a:r>
              <a:rPr lang="en-US" sz="3600" dirty="0" smtClean="0"/>
              <a:t>accounts deleted</a:t>
            </a:r>
            <a:r>
              <a:rPr lang="en-US" sz="3600" dirty="0"/>
              <a:t>.</a:t>
            </a:r>
            <a:endParaRPr lang="en-US" sz="3600" dirty="0" smtClean="0"/>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Analysis of collected data</a:t>
            </a:r>
            <a:endParaRPr lang="en-US" altLang="zh-CN" dirty="0">
              <a:ea typeface="宋体" pitchFamily="2" charset="-122"/>
            </a:endParaRPr>
          </a:p>
        </p:txBody>
      </p:sp>
      <p:sp>
        <p:nvSpPr>
          <p:cNvPr id="5" name="Content Placeholder 4"/>
          <p:cNvSpPr>
            <a:spLocks noGrp="1"/>
          </p:cNvSpPr>
          <p:nvPr>
            <p:ph idx="1"/>
          </p:nvPr>
        </p:nvSpPr>
        <p:spPr>
          <a:xfrm>
            <a:off x="457200" y="1600201"/>
            <a:ext cx="8229600" cy="1066800"/>
          </a:xfrm>
        </p:spPr>
        <p:txBody>
          <a:bodyPr/>
          <a:lstStyle/>
          <a:p>
            <a:pPr algn="just"/>
            <a:r>
              <a:rPr lang="en-US" dirty="0"/>
              <a:t>During </a:t>
            </a:r>
            <a:r>
              <a:rPr lang="en-US" dirty="0" smtClean="0"/>
              <a:t>their study</a:t>
            </a:r>
            <a:r>
              <a:rPr lang="en-US" dirty="0"/>
              <a:t>, </a:t>
            </a:r>
            <a:r>
              <a:rPr lang="en-US" dirty="0" smtClean="0"/>
              <a:t>they received </a:t>
            </a:r>
            <a:r>
              <a:rPr lang="en-US" dirty="0"/>
              <a:t>a total of 4,250 friend requests</a:t>
            </a:r>
          </a:p>
        </p:txBody>
      </p:sp>
      <p:pic>
        <p:nvPicPr>
          <p:cNvPr id="6" name="Picture 2"/>
          <p:cNvPicPr>
            <a:picLocks noChangeAspect="1" noChangeArrowheads="1"/>
          </p:cNvPicPr>
          <p:nvPr/>
        </p:nvPicPr>
        <p:blipFill>
          <a:blip r:embed="rId2" cstate="print"/>
          <a:srcRect l="49054" t="41660" r="14030" b="36023"/>
          <a:stretch>
            <a:fillRect/>
          </a:stretch>
        </p:blipFill>
        <p:spPr bwMode="auto">
          <a:xfrm>
            <a:off x="914400" y="2895600"/>
            <a:ext cx="708660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Analysis of collected data</a:t>
            </a:r>
            <a:endParaRPr lang="en-US" dirty="0"/>
          </a:p>
        </p:txBody>
      </p:sp>
      <p:sp>
        <p:nvSpPr>
          <p:cNvPr id="6" name="Content Placeholder 5"/>
          <p:cNvSpPr>
            <a:spLocks noGrp="1"/>
          </p:cNvSpPr>
          <p:nvPr>
            <p:ph idx="1"/>
          </p:nvPr>
        </p:nvSpPr>
        <p:spPr>
          <a:xfrm>
            <a:off x="457200" y="1600201"/>
            <a:ext cx="8229600" cy="838199"/>
          </a:xfrm>
        </p:spPr>
        <p:txBody>
          <a:bodyPr/>
          <a:lstStyle/>
          <a:p>
            <a:pPr algn="just"/>
            <a:r>
              <a:rPr lang="en-US" dirty="0"/>
              <a:t>Overall, </a:t>
            </a:r>
            <a:r>
              <a:rPr lang="en-US" dirty="0" smtClean="0"/>
              <a:t>they </a:t>
            </a:r>
            <a:r>
              <a:rPr lang="en-US" dirty="0"/>
              <a:t>observed 85,569 messages</a:t>
            </a:r>
          </a:p>
        </p:txBody>
      </p:sp>
      <p:pic>
        <p:nvPicPr>
          <p:cNvPr id="3076" name="Picture 4"/>
          <p:cNvPicPr>
            <a:picLocks noChangeAspect="1" noChangeArrowheads="1"/>
          </p:cNvPicPr>
          <p:nvPr/>
        </p:nvPicPr>
        <p:blipFill>
          <a:blip r:embed="rId2" cstate="print"/>
          <a:srcRect l="48609" t="46875" r="13324" b="30208"/>
          <a:stretch>
            <a:fillRect/>
          </a:stretch>
        </p:blipFill>
        <p:spPr bwMode="auto">
          <a:xfrm>
            <a:off x="609600" y="2667000"/>
            <a:ext cx="7620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Analysis of collected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a:t>Identification of Spam </a:t>
            </a:r>
            <a:r>
              <a:rPr lang="en-US" dirty="0" smtClean="0"/>
              <a:t>Accounts</a:t>
            </a:r>
          </a:p>
          <a:p>
            <a:pPr lvl="1" algn="just"/>
            <a:r>
              <a:rPr lang="en-US" dirty="0"/>
              <a:t>F</a:t>
            </a:r>
            <a:r>
              <a:rPr lang="en-US" dirty="0" smtClean="0"/>
              <a:t>riend </a:t>
            </a:r>
            <a:r>
              <a:rPr lang="en-US" dirty="0"/>
              <a:t>requests are </a:t>
            </a:r>
            <a:r>
              <a:rPr lang="en-US" dirty="0" smtClean="0"/>
              <a:t>not </a:t>
            </a:r>
            <a:r>
              <a:rPr lang="en-US" dirty="0"/>
              <a:t>always the result of spammers who reach out. </a:t>
            </a:r>
            <a:r>
              <a:rPr lang="en-US" dirty="0" smtClean="0"/>
              <a:t>In particular</a:t>
            </a:r>
            <a:r>
              <a:rPr lang="en-US" dirty="0"/>
              <a:t>, many social network users aim to increase </a:t>
            </a:r>
            <a:r>
              <a:rPr lang="en-US" dirty="0" smtClean="0"/>
              <a:t>their popularity </a:t>
            </a:r>
            <a:r>
              <a:rPr lang="en-US" dirty="0"/>
              <a:t>by adding as friends people they do not know</a:t>
            </a:r>
            <a:r>
              <a:rPr lang="en-US" dirty="0" smtClean="0"/>
              <a:t>.</a:t>
            </a:r>
          </a:p>
          <a:p>
            <a:pPr lvl="1" algn="just"/>
            <a:r>
              <a:rPr lang="en-US" dirty="0" smtClean="0"/>
              <a:t>Since not </a:t>
            </a:r>
            <a:r>
              <a:rPr lang="en-US" dirty="0"/>
              <a:t>all friend requests and messages are malicious, </a:t>
            </a:r>
            <a:r>
              <a:rPr lang="en-US" dirty="0" smtClean="0"/>
              <a:t>they had to </a:t>
            </a:r>
            <a:r>
              <a:rPr lang="en-US" dirty="0"/>
              <a:t>distinguish between spammers and benign users</a:t>
            </a:r>
            <a:r>
              <a:rPr lang="en-US" dirty="0" smtClean="0"/>
              <a:t>.</a:t>
            </a:r>
          </a:p>
          <a:p>
            <a:pPr lvl="1" algn="just"/>
            <a:r>
              <a:rPr lang="en-US" dirty="0" smtClean="0"/>
              <a:t>They started </a:t>
            </a:r>
            <a:r>
              <a:rPr lang="en-US" dirty="0"/>
              <a:t>to manually check all the profiles that contacted </a:t>
            </a:r>
            <a:r>
              <a:rPr lang="en-US" dirty="0" smtClean="0"/>
              <a:t>them. During </a:t>
            </a:r>
            <a:r>
              <a:rPr lang="en-US" dirty="0"/>
              <a:t>this process, </a:t>
            </a:r>
            <a:r>
              <a:rPr lang="en-US" dirty="0" smtClean="0"/>
              <a:t>they noticed </a:t>
            </a:r>
            <a:r>
              <a:rPr lang="en-US" dirty="0"/>
              <a:t>that spam bots share </a:t>
            </a:r>
            <a:r>
              <a:rPr lang="en-US" dirty="0" smtClean="0"/>
              <a:t>some common </a:t>
            </a:r>
            <a:r>
              <a:rPr lang="en-US" dirty="0"/>
              <a:t>traits, and formalized them in features that </a:t>
            </a:r>
            <a:r>
              <a:rPr lang="en-US" dirty="0" smtClean="0"/>
              <a:t>they then </a:t>
            </a:r>
            <a:r>
              <a:rPr lang="en-US" dirty="0" smtClean="0"/>
              <a:t>used </a:t>
            </a:r>
            <a:r>
              <a:rPr lang="en-US" dirty="0"/>
              <a:t>for automated spam </a:t>
            </a:r>
            <a:r>
              <a:rPr lang="en-US" dirty="0" smtClean="0"/>
              <a:t>detection.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Analysis of collected data</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nSpc>
                <a:spcPct val="80000"/>
              </a:lnSpc>
            </a:pPr>
            <a:r>
              <a:rPr lang="en-US" sz="5100" dirty="0"/>
              <a:t>Spam </a:t>
            </a:r>
            <a:r>
              <a:rPr lang="en-US" sz="5100" dirty="0" err="1"/>
              <a:t>Bot</a:t>
            </a:r>
            <a:r>
              <a:rPr lang="en-US" sz="5100" dirty="0"/>
              <a:t> </a:t>
            </a:r>
            <a:r>
              <a:rPr lang="en-US" sz="5100" dirty="0" smtClean="0"/>
              <a:t>Analysis</a:t>
            </a:r>
          </a:p>
          <a:p>
            <a:pPr lvl="1">
              <a:lnSpc>
                <a:spcPct val="80000"/>
              </a:lnSpc>
            </a:pPr>
            <a:r>
              <a:rPr lang="en-US" sz="4500" dirty="0"/>
              <a:t>F</a:t>
            </a:r>
            <a:r>
              <a:rPr lang="en-US" sz="4500" dirty="0" smtClean="0"/>
              <a:t>our </a:t>
            </a:r>
            <a:r>
              <a:rPr lang="en-US" sz="4500" dirty="0"/>
              <a:t>categories of bots</a:t>
            </a:r>
          </a:p>
          <a:p>
            <a:pPr lvl="2" algn="just"/>
            <a:r>
              <a:rPr lang="en-US" sz="3500" dirty="0" smtClean="0"/>
              <a:t>Displayer: Bots that do not post spam messages, but only display some spam content on their own profile pages </a:t>
            </a:r>
            <a:r>
              <a:rPr lang="en-US" sz="3500" dirty="0" smtClean="0"/>
              <a:t>All the detected MySpace bots belonged to this category, as well as two </a:t>
            </a:r>
            <a:r>
              <a:rPr lang="en-US" sz="3500" dirty="0" err="1" smtClean="0"/>
              <a:t>Facebook</a:t>
            </a:r>
            <a:r>
              <a:rPr lang="en-US" sz="3500" dirty="0" smtClean="0"/>
              <a:t> bots</a:t>
            </a:r>
            <a:r>
              <a:rPr lang="en-US" sz="3500" dirty="0" smtClean="0"/>
              <a:t>.</a:t>
            </a:r>
            <a:endParaRPr lang="en-US" sz="3500" dirty="0" smtClean="0"/>
          </a:p>
          <a:p>
            <a:pPr lvl="2" algn="just"/>
            <a:r>
              <a:rPr lang="en-US" sz="3500" dirty="0" smtClean="0"/>
              <a:t>Bragger</a:t>
            </a:r>
            <a:r>
              <a:rPr lang="en-US" sz="3500" dirty="0"/>
              <a:t>: Bots that post messages to their own feed</a:t>
            </a:r>
            <a:r>
              <a:rPr lang="en-US" sz="3500" dirty="0" smtClean="0"/>
              <a:t>. </a:t>
            </a:r>
            <a:r>
              <a:rPr lang="en-US" sz="3500" dirty="0" smtClean="0"/>
              <a:t>163 bots </a:t>
            </a:r>
            <a:r>
              <a:rPr lang="en-US" sz="3500" dirty="0" smtClean="0"/>
              <a:t>on </a:t>
            </a:r>
            <a:r>
              <a:rPr lang="en-US" sz="3500" dirty="0" err="1" smtClean="0"/>
              <a:t>Facebook</a:t>
            </a:r>
            <a:r>
              <a:rPr lang="en-US" sz="3500" dirty="0" smtClean="0"/>
              <a:t> </a:t>
            </a:r>
            <a:r>
              <a:rPr lang="en-US" sz="3500" dirty="0" smtClean="0"/>
              <a:t>belonged to this category, as well as 341 </a:t>
            </a:r>
            <a:r>
              <a:rPr lang="en-US" sz="3500" dirty="0" err="1" smtClean="0"/>
              <a:t>botson</a:t>
            </a:r>
            <a:r>
              <a:rPr lang="en-US" sz="3500" dirty="0" smtClean="0"/>
              <a:t> </a:t>
            </a:r>
            <a:r>
              <a:rPr lang="en-US" sz="3500" dirty="0" smtClean="0"/>
              <a:t>Twitter.</a:t>
            </a:r>
            <a:endParaRPr lang="en-US" sz="3500" dirty="0" smtClean="0"/>
          </a:p>
          <a:p>
            <a:pPr lvl="2" algn="just"/>
            <a:r>
              <a:rPr lang="en-US" sz="3500" dirty="0" smtClean="0"/>
              <a:t>Poster</a:t>
            </a:r>
            <a:r>
              <a:rPr lang="en-US" sz="3500" dirty="0"/>
              <a:t>: Bots that send a direct message to each victim</a:t>
            </a:r>
            <a:r>
              <a:rPr lang="en-US" sz="3500" dirty="0" smtClean="0"/>
              <a:t>.</a:t>
            </a:r>
            <a:r>
              <a:rPr lang="en-US" sz="3500" dirty="0" smtClean="0"/>
              <a:t> Eight bots </a:t>
            </a:r>
            <a:r>
              <a:rPr lang="en-US" sz="3500" dirty="0" smtClean="0"/>
              <a:t>from this </a:t>
            </a:r>
            <a:r>
              <a:rPr lang="en-US" sz="3500" dirty="0" smtClean="0"/>
              <a:t>category have been detected, all of them on </a:t>
            </a:r>
            <a:r>
              <a:rPr lang="en-US" sz="3500" dirty="0" smtClean="0"/>
              <a:t>the </a:t>
            </a:r>
            <a:r>
              <a:rPr lang="en-US" sz="3500" dirty="0" err="1" smtClean="0"/>
              <a:t>Facebook</a:t>
            </a:r>
            <a:r>
              <a:rPr lang="en-US" sz="3500" dirty="0" smtClean="0"/>
              <a:t> </a:t>
            </a:r>
            <a:r>
              <a:rPr lang="en-US" sz="3500" dirty="0" smtClean="0"/>
              <a:t>network.</a:t>
            </a:r>
            <a:endParaRPr lang="en-US" sz="3500" dirty="0" smtClean="0"/>
          </a:p>
          <a:p>
            <a:pPr lvl="2" algn="just"/>
            <a:r>
              <a:rPr lang="en-US" sz="3500" dirty="0"/>
              <a:t>Whisperer: Bots that send private messages to </a:t>
            </a:r>
            <a:r>
              <a:rPr lang="en-US" sz="3500" dirty="0" smtClean="0"/>
              <a:t>their victims</a:t>
            </a:r>
            <a:r>
              <a:rPr lang="en-US" sz="3500" dirty="0" smtClean="0"/>
              <a:t>.</a:t>
            </a:r>
            <a:r>
              <a:rPr lang="en-US" sz="3500" dirty="0" smtClean="0"/>
              <a:t> 20 bots of this kind </a:t>
            </a:r>
            <a:r>
              <a:rPr lang="en-US" sz="3500" dirty="0" smtClean="0"/>
              <a:t>on Twitter.</a:t>
            </a:r>
            <a:endParaRPr lang="en-US" sz="3500" dirty="0" smtClean="0"/>
          </a:p>
          <a:p>
            <a:pPr lv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Analysis of collected data</a:t>
            </a:r>
            <a:endParaRPr lang="en-US" dirty="0"/>
          </a:p>
        </p:txBody>
      </p:sp>
      <p:sp>
        <p:nvSpPr>
          <p:cNvPr id="3" name="Content Placeholder 2"/>
          <p:cNvSpPr>
            <a:spLocks noGrp="1"/>
          </p:cNvSpPr>
          <p:nvPr>
            <p:ph idx="1"/>
          </p:nvPr>
        </p:nvSpPr>
        <p:spPr>
          <a:xfrm>
            <a:off x="457200" y="1600200"/>
            <a:ext cx="8229600" cy="5257800"/>
          </a:xfrm>
        </p:spPr>
        <p:txBody>
          <a:bodyPr>
            <a:normAutofit fontScale="47500" lnSpcReduction="20000"/>
          </a:bodyPr>
          <a:lstStyle/>
          <a:p>
            <a:pPr lvl="1" algn="just"/>
            <a:r>
              <a:rPr lang="en-US" sz="5100" dirty="0" smtClean="0"/>
              <a:t>They identified two kinds of </a:t>
            </a:r>
            <a:r>
              <a:rPr lang="en-US" sz="5100" dirty="0" err="1" smtClean="0"/>
              <a:t>bot</a:t>
            </a:r>
            <a:r>
              <a:rPr lang="en-US" sz="5100" dirty="0" smtClean="0"/>
              <a:t> behavior: stealthy and greedy bots. Greedy ones include a spam content in every message they send. They are easier to detect, and might lead users to flag bots as spammers or to revoke their friendship status. Stealthy bots, on the other hand, send messages that look legitimate, and only once in a while inject a malicious message. Since they look like legitimate profiles, they might convince more people to accept and maintain friendships. Of the 534 spam bots detected, 416 were greedy and 98 were stealthy.</a:t>
            </a:r>
          </a:p>
          <a:p>
            <a:pPr lvl="1" algn="just"/>
            <a:r>
              <a:rPr lang="en-US" sz="5100" dirty="0" smtClean="0"/>
              <a:t>While observing </a:t>
            </a:r>
            <a:r>
              <a:rPr lang="en-US" sz="5100" dirty="0" err="1" smtClean="0"/>
              <a:t>Facebook</a:t>
            </a:r>
            <a:r>
              <a:rPr lang="en-US" sz="5100" dirty="0" smtClean="0"/>
              <a:t> spammers, they also noticed that many of them did not seem to pick victims randomly, but, instead, they seemed to follow certain criteria. In particular, most of their victims happened to be male. Since </a:t>
            </a:r>
            <a:r>
              <a:rPr lang="en-US" sz="5100" dirty="0" err="1" smtClean="0"/>
              <a:t>Facebook</a:t>
            </a:r>
            <a:r>
              <a:rPr lang="en-US" sz="5100" dirty="0" smtClean="0"/>
              <a:t> does not provide an easy way to search for people based on gender, the only way spammers can identify their victims is by looking for male first names.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Spam profile detection</a:t>
            </a:r>
            <a:endParaRPr lang="en-US" altLang="zh-CN" dirty="0">
              <a:ea typeface="宋体" pitchFamily="2" charset="-122"/>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t>They  </a:t>
            </a:r>
            <a:r>
              <a:rPr lang="en-US" dirty="0"/>
              <a:t>decided </a:t>
            </a:r>
            <a:r>
              <a:rPr lang="en-US" dirty="0" smtClean="0"/>
              <a:t>to focus </a:t>
            </a:r>
            <a:r>
              <a:rPr lang="en-US" dirty="0"/>
              <a:t>on detecting “bragger” and “poster” spammers, </a:t>
            </a:r>
            <a:r>
              <a:rPr lang="en-US" dirty="0" smtClean="0"/>
              <a:t>since spammers do </a:t>
            </a:r>
            <a:r>
              <a:rPr lang="en-US" dirty="0"/>
              <a:t>not require real profiles for detection, but are </a:t>
            </a:r>
            <a:r>
              <a:rPr lang="en-US" dirty="0" smtClean="0"/>
              <a:t>just detectable </a:t>
            </a:r>
            <a:r>
              <a:rPr lang="en-US" dirty="0"/>
              <a:t>by looking at their feeds. </a:t>
            </a:r>
            <a:r>
              <a:rPr lang="en-US" dirty="0" smtClean="0"/>
              <a:t>They </a:t>
            </a:r>
            <a:r>
              <a:rPr lang="en-US" dirty="0"/>
              <a:t>used machine </a:t>
            </a:r>
            <a:r>
              <a:rPr lang="en-US" dirty="0" smtClean="0"/>
              <a:t>learning techniques </a:t>
            </a:r>
            <a:r>
              <a:rPr lang="en-US" dirty="0"/>
              <a:t>to classify spammers and </a:t>
            </a:r>
            <a:r>
              <a:rPr lang="en-US" dirty="0" smtClean="0"/>
              <a:t>users.</a:t>
            </a:r>
          </a:p>
          <a:p>
            <a:pPr algn="just"/>
            <a:r>
              <a:rPr lang="en-US" dirty="0" smtClean="0"/>
              <a:t>To detect </a:t>
            </a:r>
            <a:r>
              <a:rPr lang="en-US" dirty="0"/>
              <a:t>whether a given profile belongs to a spammer or </a:t>
            </a:r>
            <a:r>
              <a:rPr lang="en-US" dirty="0" smtClean="0"/>
              <a:t>not, they developed </a:t>
            </a:r>
            <a:r>
              <a:rPr lang="en-US" dirty="0"/>
              <a:t>six features, which are</a:t>
            </a:r>
            <a:r>
              <a:rPr lang="en-US" dirty="0" smtClean="0"/>
              <a:t>:</a:t>
            </a:r>
          </a:p>
          <a:p>
            <a:pPr lvl="1" algn="just"/>
            <a:r>
              <a:rPr lang="en-US" dirty="0"/>
              <a:t>FF ratio (R</a:t>
            </a:r>
            <a:r>
              <a:rPr lang="en-US" dirty="0" smtClean="0"/>
              <a:t>)</a:t>
            </a:r>
          </a:p>
          <a:p>
            <a:pPr lvl="1" algn="just"/>
            <a:r>
              <a:rPr lang="en-US" dirty="0"/>
              <a:t>URL ratio (U</a:t>
            </a:r>
            <a:r>
              <a:rPr lang="en-US" dirty="0" smtClean="0"/>
              <a:t>)</a:t>
            </a:r>
          </a:p>
          <a:p>
            <a:pPr lvl="1" algn="just"/>
            <a:r>
              <a:rPr lang="en-US" dirty="0"/>
              <a:t>Message Similarity (S</a:t>
            </a:r>
            <a:r>
              <a:rPr lang="en-US" dirty="0" smtClean="0"/>
              <a:t>)</a:t>
            </a:r>
          </a:p>
          <a:p>
            <a:pPr lvl="1" algn="just"/>
            <a:r>
              <a:rPr lang="en-US" dirty="0" smtClean="0"/>
              <a:t>Friend Choice (F</a:t>
            </a:r>
            <a:r>
              <a:rPr lang="en-US" dirty="0" smtClean="0"/>
              <a:t>)</a:t>
            </a:r>
            <a:endParaRPr lang="en-US" dirty="0" smtClean="0"/>
          </a:p>
          <a:p>
            <a:pPr lvl="1" algn="just"/>
            <a:r>
              <a:rPr lang="en-US" dirty="0"/>
              <a:t>Messages Sent (M</a:t>
            </a:r>
            <a:r>
              <a:rPr lang="en-US" dirty="0" smtClean="0"/>
              <a:t>)</a:t>
            </a:r>
            <a:endParaRPr lang="en-US" dirty="0" smtClean="0"/>
          </a:p>
          <a:p>
            <a:pPr lvl="1" algn="just"/>
            <a:r>
              <a:rPr lang="en-US" dirty="0"/>
              <a:t>Friend Number (FN</a:t>
            </a:r>
            <a:r>
              <a:rPr lang="en-US" dirty="0" smtClean="0"/>
              <a:t>)</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Spam profile detection</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algn="just">
              <a:buFont typeface="Wingdings" pitchFamily="2" charset="2"/>
              <a:buChar char="ü"/>
            </a:pPr>
            <a:r>
              <a:rPr lang="en-US" sz="3400" dirty="0" smtClean="0"/>
              <a:t>FF ratio (R</a:t>
            </a:r>
            <a:r>
              <a:rPr lang="en-US" sz="3400" dirty="0" smtClean="0"/>
              <a:t>):</a:t>
            </a:r>
            <a:r>
              <a:rPr lang="en-US" sz="3400" dirty="0" smtClean="0"/>
              <a:t>The first feature compares the number </a:t>
            </a:r>
            <a:r>
              <a:rPr lang="en-US" sz="3400" dirty="0" smtClean="0"/>
              <a:t>of friend </a:t>
            </a:r>
            <a:r>
              <a:rPr lang="en-US" sz="3400" dirty="0" smtClean="0"/>
              <a:t>requests that a user sent to the number of friends </a:t>
            </a:r>
            <a:r>
              <a:rPr lang="en-US" sz="3400" dirty="0" smtClean="0"/>
              <a:t>a he/she has. </a:t>
            </a:r>
            <a:r>
              <a:rPr lang="en-US" sz="3400" dirty="0" smtClean="0"/>
              <a:t>Unfortunately, the number of friend requests sent </a:t>
            </a:r>
            <a:r>
              <a:rPr lang="en-US" sz="3400" dirty="0" smtClean="0"/>
              <a:t>is not </a:t>
            </a:r>
            <a:r>
              <a:rPr lang="en-US" sz="3400" dirty="0" smtClean="0"/>
              <a:t>public on </a:t>
            </a:r>
            <a:r>
              <a:rPr lang="en-US" sz="3400" dirty="0" err="1" smtClean="0"/>
              <a:t>Facebook</a:t>
            </a:r>
            <a:r>
              <a:rPr lang="en-US" sz="3400" dirty="0" smtClean="0"/>
              <a:t> and </a:t>
            </a:r>
            <a:r>
              <a:rPr lang="en-US" sz="3400" dirty="0" err="1" smtClean="0"/>
              <a:t>onMySpace</a:t>
            </a:r>
            <a:r>
              <a:rPr lang="en-US" sz="3400" dirty="0" smtClean="0"/>
              <a:t>. On Twitter, on </a:t>
            </a:r>
            <a:r>
              <a:rPr lang="en-US" sz="3400" dirty="0" smtClean="0"/>
              <a:t>the other </a:t>
            </a:r>
            <a:r>
              <a:rPr lang="en-US" sz="3400" dirty="0" smtClean="0"/>
              <a:t>hand, the number of users a profile started to follow </a:t>
            </a:r>
            <a:r>
              <a:rPr lang="en-US" sz="3400" dirty="0" smtClean="0"/>
              <a:t>is public</a:t>
            </a:r>
            <a:r>
              <a:rPr lang="en-US" sz="3400" dirty="0" smtClean="0"/>
              <a:t>. Therefore, </a:t>
            </a:r>
            <a:r>
              <a:rPr lang="en-US" sz="3400" dirty="0" smtClean="0"/>
              <a:t>They can </a:t>
            </a:r>
            <a:r>
              <a:rPr lang="en-US" sz="3400" dirty="0" smtClean="0"/>
              <a:t>compute the ratio R = </a:t>
            </a:r>
            <a:r>
              <a:rPr lang="en-US" sz="3400" dirty="0" smtClean="0"/>
              <a:t>following / </a:t>
            </a:r>
            <a:r>
              <a:rPr lang="en-US" sz="3400" dirty="0" smtClean="0"/>
              <a:t>followers (where </a:t>
            </a:r>
            <a:r>
              <a:rPr lang="en-US" sz="3400" dirty="0" err="1" smtClean="0"/>
              <a:t>following,is</a:t>
            </a:r>
            <a:r>
              <a:rPr lang="en-US" sz="3400" dirty="0" smtClean="0"/>
              <a:t> the number </a:t>
            </a:r>
            <a:r>
              <a:rPr lang="en-US" sz="3400" dirty="0" smtClean="0"/>
              <a:t>of friend requests sent, and followers is the </a:t>
            </a:r>
            <a:r>
              <a:rPr lang="en-US" sz="3400" dirty="0" smtClean="0"/>
              <a:t>number of </a:t>
            </a:r>
            <a:r>
              <a:rPr lang="en-US" sz="3400" dirty="0" smtClean="0"/>
              <a:t>users who accepted the request</a:t>
            </a:r>
            <a:r>
              <a:rPr lang="en-US" sz="3400" dirty="0" smtClean="0"/>
              <a:t>).</a:t>
            </a:r>
          </a:p>
          <a:p>
            <a:pPr algn="just">
              <a:buFont typeface="Wingdings" pitchFamily="2" charset="2"/>
              <a:buChar char="ü"/>
            </a:pPr>
            <a:r>
              <a:rPr lang="en-US" sz="3400" dirty="0" smtClean="0"/>
              <a:t>URL ratio (U</a:t>
            </a:r>
            <a:r>
              <a:rPr lang="en-US" sz="3400" dirty="0" smtClean="0"/>
              <a:t>): The </a:t>
            </a:r>
            <a:r>
              <a:rPr lang="en-US" sz="3400" dirty="0" smtClean="0"/>
              <a:t>presence of URLs in the logged messages</a:t>
            </a:r>
            <a:r>
              <a:rPr lang="en-US" sz="3400" dirty="0" smtClean="0"/>
              <a:t>. </a:t>
            </a:r>
            <a:r>
              <a:rPr lang="en-US" sz="3400" dirty="0" smtClean="0"/>
              <a:t>To attract </a:t>
            </a:r>
            <a:r>
              <a:rPr lang="en-US" sz="3400" dirty="0" smtClean="0"/>
              <a:t>users to </a:t>
            </a:r>
            <a:r>
              <a:rPr lang="en-US" sz="3400" dirty="0" smtClean="0"/>
              <a:t>spam web pages, bots are likely to send URLs in </a:t>
            </a:r>
            <a:r>
              <a:rPr lang="en-US" sz="3400" dirty="0" smtClean="0"/>
              <a:t>their messages</a:t>
            </a:r>
            <a:r>
              <a:rPr lang="en-US" sz="3400" dirty="0" smtClean="0"/>
              <a:t>. Therefore, </a:t>
            </a:r>
            <a:r>
              <a:rPr lang="en-US" sz="3400" dirty="0" smtClean="0"/>
              <a:t>they introduce </a:t>
            </a:r>
            <a:r>
              <a:rPr lang="en-US" sz="3400" dirty="0" smtClean="0"/>
              <a:t>the ratio U </a:t>
            </a:r>
            <a:r>
              <a:rPr lang="en-US" sz="3400" dirty="0" smtClean="0"/>
              <a:t>as: U </a:t>
            </a:r>
            <a:r>
              <a:rPr lang="en-US" sz="3400" dirty="0" smtClean="0"/>
              <a:t>= messages containing </a:t>
            </a:r>
            <a:r>
              <a:rPr lang="en-US" sz="3400" dirty="0" err="1" smtClean="0"/>
              <a:t>urls</a:t>
            </a:r>
            <a:r>
              <a:rPr lang="en-US" sz="3400" dirty="0" smtClean="0"/>
              <a:t> / total </a:t>
            </a:r>
            <a:r>
              <a:rPr lang="en-US" sz="3400" dirty="0" smtClean="0"/>
              <a:t>messages, they only </a:t>
            </a:r>
            <a:r>
              <a:rPr lang="en-US" sz="3400" dirty="0" smtClean="0"/>
              <a:t>count URLs pointing to </a:t>
            </a:r>
            <a:r>
              <a:rPr lang="en-US" sz="3400" dirty="0" smtClean="0"/>
              <a:t>a third </a:t>
            </a:r>
            <a:r>
              <a:rPr lang="en-US" sz="3400" dirty="0" smtClean="0"/>
              <a:t>party site when computing this feature</a:t>
            </a:r>
            <a:r>
              <a:rPr lang="en-US" sz="3400" dirty="0" smtClean="0"/>
              <a:t>.</a:t>
            </a:r>
          </a:p>
          <a:p>
            <a:endParaRPr lang="en-US" dirty="0" smtClean="0"/>
          </a:p>
          <a:p>
            <a:endParaRPr lang="en-US" dirty="0" smtClean="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Spam profile detection</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lgn="just">
              <a:buFont typeface="Wingdings" pitchFamily="2" charset="2"/>
              <a:buChar char="ü"/>
            </a:pPr>
            <a:r>
              <a:rPr lang="en-US" sz="3400" dirty="0" smtClean="0"/>
              <a:t>Message Similarity (S): The third feature consists </a:t>
            </a:r>
            <a:r>
              <a:rPr lang="en-US" sz="3400" dirty="0" smtClean="0"/>
              <a:t>in leveraging </a:t>
            </a:r>
            <a:r>
              <a:rPr lang="en-US" sz="3400" dirty="0" smtClean="0"/>
              <a:t>the similarity among the messages sent by a </a:t>
            </a:r>
            <a:r>
              <a:rPr lang="en-US" sz="3400" dirty="0" smtClean="0"/>
              <a:t>user. Most </a:t>
            </a:r>
            <a:r>
              <a:rPr lang="en-US" sz="3400" dirty="0" smtClean="0"/>
              <a:t>bots we observed sent very similar messages, </a:t>
            </a:r>
            <a:r>
              <a:rPr lang="en-US" sz="3400" dirty="0" smtClean="0"/>
              <a:t>considering both </a:t>
            </a:r>
            <a:r>
              <a:rPr lang="en-US" sz="3400" dirty="0" smtClean="0"/>
              <a:t>message size and content, as well as the </a:t>
            </a:r>
            <a:r>
              <a:rPr lang="en-US" sz="3400" dirty="0" smtClean="0"/>
              <a:t>advertised sites.</a:t>
            </a:r>
          </a:p>
          <a:p>
            <a:pPr algn="just">
              <a:buFont typeface="Wingdings" pitchFamily="2" charset="2"/>
              <a:buChar char="ü"/>
            </a:pPr>
            <a:r>
              <a:rPr lang="en-US" sz="3400" dirty="0" smtClean="0"/>
              <a:t>Friend Choice (F</a:t>
            </a:r>
            <a:r>
              <a:rPr lang="en-US" sz="3400" dirty="0" smtClean="0"/>
              <a:t>): </a:t>
            </a:r>
            <a:r>
              <a:rPr lang="en-US" sz="3400" dirty="0" smtClean="0"/>
              <a:t>The fourth feature attempts to </a:t>
            </a:r>
            <a:r>
              <a:rPr lang="en-US" sz="3400" dirty="0" smtClean="0"/>
              <a:t>detect whether </a:t>
            </a:r>
            <a:r>
              <a:rPr lang="en-US" sz="3400" dirty="0" smtClean="0"/>
              <a:t>a profile likely used a list of names to pick </a:t>
            </a:r>
            <a:r>
              <a:rPr lang="en-US" sz="3400" dirty="0" smtClean="0"/>
              <a:t>its friends </a:t>
            </a:r>
            <a:r>
              <a:rPr lang="en-US" sz="3400" dirty="0" smtClean="0"/>
              <a:t>or </a:t>
            </a:r>
            <a:r>
              <a:rPr lang="en-US" sz="3400" dirty="0" smtClean="0"/>
              <a:t>not.</a:t>
            </a:r>
            <a:endParaRPr lang="en-US" sz="3400" dirty="0" smtClean="0"/>
          </a:p>
          <a:p>
            <a:pPr algn="just">
              <a:buFont typeface="Wingdings" pitchFamily="2" charset="2"/>
              <a:buChar char="ü"/>
            </a:pPr>
            <a:r>
              <a:rPr lang="en-US" sz="3400" dirty="0" smtClean="0"/>
              <a:t>Messages </a:t>
            </a:r>
            <a:r>
              <a:rPr lang="en-US" sz="3400" dirty="0" smtClean="0"/>
              <a:t>Sent (M</a:t>
            </a:r>
            <a:r>
              <a:rPr lang="en-US" sz="3400" dirty="0" smtClean="0"/>
              <a:t>): They use </a:t>
            </a:r>
            <a:r>
              <a:rPr lang="en-US" sz="3400" dirty="0" smtClean="0"/>
              <a:t>the number of messages </a:t>
            </a:r>
            <a:r>
              <a:rPr lang="en-US" sz="3400" dirty="0" smtClean="0"/>
              <a:t>sent by </a:t>
            </a:r>
            <a:r>
              <a:rPr lang="en-US" sz="3400" dirty="0" smtClean="0"/>
              <a:t>a profile as a feature. This is based on the </a:t>
            </a:r>
            <a:r>
              <a:rPr lang="en-US" sz="3400" dirty="0" smtClean="0"/>
              <a:t>observation that </a:t>
            </a:r>
            <a:r>
              <a:rPr lang="en-US" sz="3400" dirty="0" smtClean="0"/>
              <a:t>profiles that send out hundreds of messages are </a:t>
            </a:r>
            <a:r>
              <a:rPr lang="en-US" sz="3400" dirty="0" smtClean="0"/>
              <a:t>less likely </a:t>
            </a:r>
            <a:r>
              <a:rPr lang="en-US" sz="3400" dirty="0" smtClean="0"/>
              <a:t>to be spammers, given that, in </a:t>
            </a:r>
            <a:r>
              <a:rPr lang="en-US" sz="3400" dirty="0" smtClean="0"/>
              <a:t>their initial analysis, most </a:t>
            </a:r>
            <a:r>
              <a:rPr lang="en-US" sz="3400" dirty="0" smtClean="0"/>
              <a:t>spam bots sent less that 20 messages</a:t>
            </a:r>
            <a:r>
              <a:rPr lang="en-US" sz="3400" dirty="0" smtClean="0"/>
              <a:t>.</a:t>
            </a:r>
          </a:p>
          <a:p>
            <a:pPr algn="just">
              <a:buFont typeface="Wingdings" pitchFamily="2" charset="2"/>
              <a:buChar char="ü"/>
            </a:pPr>
            <a:r>
              <a:rPr lang="en-US" sz="3400" dirty="0" smtClean="0"/>
              <a:t>Friend Number (FN): Finally </a:t>
            </a:r>
            <a:r>
              <a:rPr lang="en-US" sz="3400" dirty="0" smtClean="0"/>
              <a:t>they look </a:t>
            </a:r>
            <a:r>
              <a:rPr lang="en-US" sz="3400" dirty="0" smtClean="0"/>
              <a:t>at the number </a:t>
            </a:r>
            <a:r>
              <a:rPr lang="en-US" sz="3400" dirty="0" smtClean="0"/>
              <a:t>of friends </a:t>
            </a:r>
            <a:r>
              <a:rPr lang="en-US" sz="3400" dirty="0" smtClean="0"/>
              <a:t>a profile has. The idea is that profiles with </a:t>
            </a:r>
            <a:r>
              <a:rPr lang="en-US" sz="3400" dirty="0" smtClean="0"/>
              <a:t>thousands of </a:t>
            </a:r>
            <a:r>
              <a:rPr lang="en-US" sz="3400" dirty="0" smtClean="0"/>
              <a:t>friends are less likely to be spammers that the ones </a:t>
            </a:r>
            <a:r>
              <a:rPr lang="en-US" sz="3400" dirty="0" smtClean="0"/>
              <a:t>with a </a:t>
            </a:r>
            <a:r>
              <a:rPr lang="en-US" sz="3400" dirty="0" smtClean="0"/>
              <a:t>few.</a:t>
            </a:r>
          </a:p>
          <a:p>
            <a:pPr algn="just"/>
            <a:endParaRPr lang="en-US" dirty="0" smtClean="0"/>
          </a:p>
          <a:p>
            <a:pPr algn="just"/>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altLang="zh-CN" dirty="0" smtClean="0">
                <a:ea typeface="宋体" pitchFamily="2" charset="-122"/>
              </a:rPr>
              <a:t>Abstract</a:t>
            </a:r>
          </a:p>
          <a:p>
            <a:r>
              <a:rPr lang="en-US" altLang="zh-CN" dirty="0" smtClean="0">
                <a:ea typeface="宋体" pitchFamily="2" charset="-122"/>
              </a:rPr>
              <a:t>Introduction</a:t>
            </a:r>
          </a:p>
          <a:p>
            <a:r>
              <a:rPr lang="en-US" altLang="zh-CN" dirty="0" smtClean="0">
                <a:ea typeface="宋体" pitchFamily="2" charset="-122"/>
              </a:rPr>
              <a:t>Background</a:t>
            </a:r>
          </a:p>
          <a:p>
            <a:r>
              <a:rPr lang="en-US" altLang="zh-CN" dirty="0" smtClean="0">
                <a:ea typeface="宋体" pitchFamily="2" charset="-122"/>
              </a:rPr>
              <a:t>Data collection</a:t>
            </a:r>
          </a:p>
          <a:p>
            <a:r>
              <a:rPr lang="en-US" altLang="zh-CN" dirty="0" smtClean="0">
                <a:ea typeface="宋体" pitchFamily="2" charset="-122"/>
              </a:rPr>
              <a:t>Analysis of collected data</a:t>
            </a:r>
            <a:endParaRPr lang="en-US" altLang="zh-CN" dirty="0">
              <a:ea typeface="宋体" pitchFamily="2" charset="-122"/>
            </a:endParaRPr>
          </a:p>
          <a:p>
            <a:r>
              <a:rPr lang="en-US" altLang="zh-CN" dirty="0" smtClean="0">
                <a:ea typeface="宋体" pitchFamily="2" charset="-122"/>
              </a:rPr>
              <a:t>Spam profile detection</a:t>
            </a:r>
            <a:endParaRPr lang="en-US" altLang="zh-CN" dirty="0">
              <a:ea typeface="宋体" pitchFamily="2" charset="-122"/>
            </a:endParaRPr>
          </a:p>
          <a:p>
            <a:r>
              <a:rPr lang="en-US" altLang="zh-CN" dirty="0" smtClean="0">
                <a:ea typeface="宋体" pitchFamily="2" charset="-122"/>
              </a:rPr>
              <a:t>Conclusion</a:t>
            </a:r>
            <a:endParaRPr lang="en-US" altLang="zh-CN" dirty="0">
              <a:ea typeface="宋体" pitchFamily="2" charset="-122"/>
            </a:endParaRPr>
          </a:p>
          <a:p>
            <a:r>
              <a:rPr lang="en-US" altLang="zh-CN" dirty="0" smtClean="0">
                <a:ea typeface="宋体" pitchFamily="2" charset="-122"/>
              </a:rPr>
              <a:t>Contribution</a:t>
            </a:r>
          </a:p>
          <a:p>
            <a:r>
              <a:rPr lang="en-US" altLang="zh-CN" dirty="0" smtClean="0">
                <a:ea typeface="宋体" pitchFamily="2" charset="-122"/>
              </a:rPr>
              <a:t>Weakness</a:t>
            </a:r>
          </a:p>
          <a:p>
            <a:r>
              <a:rPr lang="en-US" altLang="zh-CN" dirty="0" smtClean="0">
                <a:ea typeface="宋体" pitchFamily="2" charset="-122"/>
              </a:rPr>
              <a:t>Improvement</a:t>
            </a:r>
          </a:p>
          <a:p>
            <a:r>
              <a:rPr lang="en-US" dirty="0" smtClean="0">
                <a:ea typeface="宋体" pitchFamily="2" charset="-122"/>
              </a:rPr>
              <a:t>Questions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Spam profile detection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Identification of Spam </a:t>
            </a:r>
            <a:r>
              <a:rPr lang="en-US" dirty="0" smtClean="0"/>
              <a:t>Campaigns</a:t>
            </a:r>
          </a:p>
          <a:p>
            <a:pPr lvl="1" algn="just"/>
            <a:r>
              <a:rPr lang="en-US" dirty="0"/>
              <a:t>After having identified single spammers, </a:t>
            </a:r>
            <a:r>
              <a:rPr lang="en-US" dirty="0" smtClean="0"/>
              <a:t>they analyzed the data </a:t>
            </a:r>
            <a:r>
              <a:rPr lang="en-US" dirty="0"/>
              <a:t>to identify larger-scale spam campaigns</a:t>
            </a:r>
            <a:r>
              <a:rPr lang="en-US" dirty="0" smtClean="0"/>
              <a:t>.</a:t>
            </a:r>
          </a:p>
          <a:p>
            <a:pPr lvl="1" algn="just"/>
            <a:r>
              <a:rPr lang="en-US" dirty="0" smtClean="0"/>
              <a:t>They </a:t>
            </a:r>
            <a:r>
              <a:rPr lang="en-US" dirty="0"/>
              <a:t>consider </a:t>
            </a:r>
            <a:r>
              <a:rPr lang="en-US" dirty="0" smtClean="0"/>
              <a:t>two </a:t>
            </a:r>
            <a:r>
              <a:rPr lang="en-US" dirty="0"/>
              <a:t>bots posting messages with URLs pointing to the same </a:t>
            </a:r>
            <a:r>
              <a:rPr lang="en-US" dirty="0" smtClean="0"/>
              <a:t>site as </a:t>
            </a:r>
            <a:r>
              <a:rPr lang="en-US" dirty="0"/>
              <a:t>being part of the same </a:t>
            </a:r>
            <a:r>
              <a:rPr lang="en-US" dirty="0" smtClean="0"/>
              <a:t>campaign.</a:t>
            </a:r>
          </a:p>
          <a:p>
            <a:pPr lvl="1" algn="just"/>
            <a:r>
              <a:rPr lang="en-US" dirty="0"/>
              <a:t>Then, </a:t>
            </a:r>
            <a:r>
              <a:rPr lang="en-US" dirty="0" smtClean="0"/>
              <a:t>they clustered all </a:t>
            </a:r>
            <a:r>
              <a:rPr lang="en-US" dirty="0"/>
              <a:t>the profiles that advertised the same page. </a:t>
            </a:r>
            <a:r>
              <a:rPr lang="en-US" dirty="0" smtClean="0"/>
              <a:t>They list the top </a:t>
            </a:r>
            <a:r>
              <a:rPr lang="en-US" dirty="0"/>
              <a:t>eight campaigns, based on the number of observed </a:t>
            </a:r>
            <a:r>
              <a:rPr lang="en-US" dirty="0" smtClean="0"/>
              <a:t>messages.</a:t>
            </a:r>
          </a:p>
          <a:p>
            <a:pPr lvl="1" algn="just"/>
            <a:r>
              <a:rPr lang="en-US" dirty="0" smtClean="0"/>
              <a:t>They then </a:t>
            </a:r>
            <a:r>
              <a:rPr lang="en-US" dirty="0"/>
              <a:t>tried to understand how bots choose their </a:t>
            </a:r>
            <a:r>
              <a:rPr lang="en-US" dirty="0" smtClean="0"/>
              <a:t>victims. The </a:t>
            </a:r>
            <a:r>
              <a:rPr lang="en-US" dirty="0"/>
              <a:t>behavior seems not to be uniform for the </a:t>
            </a:r>
            <a:r>
              <a:rPr lang="en-US" dirty="0" smtClean="0"/>
              <a:t>various campaigns</a:t>
            </a:r>
            <a:r>
              <a:rPr lang="en-US"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In this paper, </a:t>
            </a:r>
            <a:r>
              <a:rPr lang="en-US" dirty="0" smtClean="0"/>
              <a:t>They showed </a:t>
            </a:r>
            <a:r>
              <a:rPr lang="en-US" dirty="0"/>
              <a:t>that spam on social networks </a:t>
            </a:r>
            <a:r>
              <a:rPr lang="en-US" dirty="0" smtClean="0"/>
              <a:t>is a </a:t>
            </a:r>
            <a:r>
              <a:rPr lang="en-US" dirty="0"/>
              <a:t>problem. For </a:t>
            </a:r>
            <a:r>
              <a:rPr lang="en-US" dirty="0" smtClean="0"/>
              <a:t>their study</a:t>
            </a:r>
            <a:r>
              <a:rPr lang="en-US" dirty="0"/>
              <a:t>, </a:t>
            </a:r>
            <a:r>
              <a:rPr lang="en-US" dirty="0" smtClean="0"/>
              <a:t>they created </a:t>
            </a:r>
            <a:r>
              <a:rPr lang="en-US" dirty="0"/>
              <a:t>a population of </a:t>
            </a:r>
            <a:r>
              <a:rPr lang="en-US" dirty="0" smtClean="0"/>
              <a:t>900 honey-profiles </a:t>
            </a:r>
            <a:r>
              <a:rPr lang="en-US" dirty="0"/>
              <a:t>on three major social networks and </a:t>
            </a:r>
            <a:r>
              <a:rPr lang="en-US" dirty="0" smtClean="0"/>
              <a:t>observed the </a:t>
            </a:r>
            <a:r>
              <a:rPr lang="en-US" dirty="0"/>
              <a:t>traffic they received. </a:t>
            </a:r>
            <a:r>
              <a:rPr lang="en-US" dirty="0" smtClean="0"/>
              <a:t>They then </a:t>
            </a:r>
            <a:r>
              <a:rPr lang="en-US" dirty="0"/>
              <a:t>developed techniques </a:t>
            </a:r>
            <a:r>
              <a:rPr lang="en-US" dirty="0" smtClean="0"/>
              <a:t>to identify </a:t>
            </a:r>
            <a:r>
              <a:rPr lang="en-US" dirty="0"/>
              <a:t>single spam bots, as well as large-scale campaigns.</a:t>
            </a:r>
          </a:p>
          <a:p>
            <a:pPr algn="just"/>
            <a:r>
              <a:rPr lang="en-US" dirty="0" smtClean="0"/>
              <a:t>They also </a:t>
            </a:r>
            <a:r>
              <a:rPr lang="en-US" dirty="0"/>
              <a:t>showed how </a:t>
            </a:r>
            <a:r>
              <a:rPr lang="en-US" dirty="0" smtClean="0"/>
              <a:t>their techniques </a:t>
            </a:r>
            <a:r>
              <a:rPr lang="en-US" dirty="0"/>
              <a:t>help to detect </a:t>
            </a:r>
            <a:r>
              <a:rPr lang="en-US" dirty="0" smtClean="0"/>
              <a:t>spam profiles </a:t>
            </a:r>
            <a:r>
              <a:rPr lang="en-US" dirty="0"/>
              <a:t>even when they do not contact a honey-profile. </a:t>
            </a:r>
            <a:r>
              <a:rPr lang="en-US" dirty="0" smtClean="0"/>
              <a:t>They believe </a:t>
            </a:r>
            <a:r>
              <a:rPr lang="en-US" dirty="0"/>
              <a:t>that these techniques can help social networks </a:t>
            </a:r>
            <a:r>
              <a:rPr lang="en-US" dirty="0" smtClean="0"/>
              <a:t>to improve </a:t>
            </a:r>
            <a:r>
              <a:rPr lang="en-US" dirty="0"/>
              <a:t>their security and detect malicious users. In </a:t>
            </a:r>
            <a:r>
              <a:rPr lang="en-US" dirty="0" smtClean="0"/>
              <a:t>fact, they develop </a:t>
            </a:r>
            <a:r>
              <a:rPr lang="en-US" dirty="0"/>
              <a:t>a tool to detect spammers on Twitter. </a:t>
            </a:r>
            <a:r>
              <a:rPr lang="en-US" dirty="0" smtClean="0"/>
              <a:t>Providing Twitter </a:t>
            </a:r>
            <a:r>
              <a:rPr lang="en-US" dirty="0"/>
              <a:t>the results of </a:t>
            </a:r>
            <a:r>
              <a:rPr lang="en-US" dirty="0" smtClean="0"/>
              <a:t>their analysis </a:t>
            </a:r>
            <a:r>
              <a:rPr lang="en-US" dirty="0"/>
              <a:t>thousands of </a:t>
            </a:r>
            <a:r>
              <a:rPr lang="en-US" dirty="0" smtClean="0"/>
              <a:t>spamming accounts </a:t>
            </a:r>
            <a:r>
              <a:rPr lang="en-US" dirty="0"/>
              <a:t>were shut down.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They created </a:t>
            </a:r>
            <a:r>
              <a:rPr lang="en-US" dirty="0"/>
              <a:t>a set of </a:t>
            </a:r>
            <a:r>
              <a:rPr lang="en-US" dirty="0" err="1"/>
              <a:t>honeynet</a:t>
            </a:r>
            <a:r>
              <a:rPr lang="en-US" dirty="0"/>
              <a:t> accounts (</a:t>
            </a:r>
            <a:r>
              <a:rPr lang="en-US" dirty="0" smtClean="0"/>
              <a:t>honey-profiles) on </a:t>
            </a:r>
            <a:r>
              <a:rPr lang="en-US" dirty="0"/>
              <a:t>three major social networks, and we logged all </a:t>
            </a:r>
            <a:r>
              <a:rPr lang="en-US" dirty="0" smtClean="0"/>
              <a:t>the activity </a:t>
            </a:r>
            <a:r>
              <a:rPr lang="en-US" dirty="0"/>
              <a:t>(malicious or not) these accounts were able </a:t>
            </a:r>
            <a:r>
              <a:rPr lang="en-US" dirty="0" smtClean="0"/>
              <a:t>to observe </a:t>
            </a:r>
            <a:r>
              <a:rPr lang="en-US" dirty="0"/>
              <a:t>over a one-year period for </a:t>
            </a:r>
            <a:r>
              <a:rPr lang="en-US" dirty="0" err="1"/>
              <a:t>Facebook</a:t>
            </a:r>
            <a:r>
              <a:rPr lang="en-US" dirty="0"/>
              <a:t> and </a:t>
            </a:r>
            <a:r>
              <a:rPr lang="en-US" dirty="0" smtClean="0"/>
              <a:t>an eleven-month </a:t>
            </a:r>
            <a:r>
              <a:rPr lang="en-US" dirty="0"/>
              <a:t>period for Twitter and MySpace</a:t>
            </a:r>
            <a:r>
              <a:rPr lang="en-US" dirty="0" smtClean="0"/>
              <a:t>.</a:t>
            </a:r>
          </a:p>
          <a:p>
            <a:r>
              <a:rPr lang="en-US" dirty="0" smtClean="0"/>
              <a:t> They investigate </a:t>
            </a:r>
            <a:r>
              <a:rPr lang="en-US" dirty="0"/>
              <a:t>how spammers are using social </a:t>
            </a:r>
            <a:r>
              <a:rPr lang="en-US" dirty="0" smtClean="0"/>
              <a:t>networks, and </a:t>
            </a:r>
            <a:r>
              <a:rPr lang="en-US" dirty="0"/>
              <a:t>we examine the effectiveness of the </a:t>
            </a:r>
            <a:r>
              <a:rPr lang="en-US" dirty="0" smtClean="0"/>
              <a:t>countermeasures that </a:t>
            </a:r>
            <a:r>
              <a:rPr lang="en-US" dirty="0"/>
              <a:t>are taken by the major social </a:t>
            </a:r>
            <a:r>
              <a:rPr lang="en-US" dirty="0" smtClean="0"/>
              <a:t>network portals </a:t>
            </a:r>
            <a:r>
              <a:rPr lang="en-US" dirty="0"/>
              <a:t>to prevent spamming on their </a:t>
            </a:r>
            <a:r>
              <a:rPr lang="en-US" dirty="0" smtClean="0"/>
              <a:t>platforms.</a:t>
            </a:r>
          </a:p>
          <a:p>
            <a:r>
              <a:rPr lang="en-US" dirty="0" smtClean="0"/>
              <a:t>They identify </a:t>
            </a:r>
            <a:r>
              <a:rPr lang="en-US" dirty="0"/>
              <a:t>characteristics that allow us to detect </a:t>
            </a:r>
            <a:r>
              <a:rPr lang="en-US" dirty="0" smtClean="0"/>
              <a:t>spammers in </a:t>
            </a:r>
            <a:r>
              <a:rPr lang="en-US" dirty="0"/>
              <a:t>a social </a:t>
            </a:r>
            <a:r>
              <a:rPr lang="en-US" dirty="0" smtClean="0"/>
              <a:t>network.</a:t>
            </a:r>
          </a:p>
          <a:p>
            <a:r>
              <a:rPr lang="en-US" dirty="0" smtClean="0"/>
              <a:t>They built </a:t>
            </a:r>
            <a:r>
              <a:rPr lang="en-US" dirty="0"/>
              <a:t>a tool to detect spammers, and used it </a:t>
            </a:r>
            <a:r>
              <a:rPr lang="en-US" dirty="0" err="1" smtClean="0"/>
              <a:t>ona</a:t>
            </a:r>
            <a:r>
              <a:rPr lang="en-US" dirty="0" smtClean="0"/>
              <a:t> </a:t>
            </a:r>
            <a:r>
              <a:rPr lang="en-US" dirty="0"/>
              <a:t>Twitter and </a:t>
            </a:r>
            <a:r>
              <a:rPr lang="en-US" dirty="0" err="1"/>
              <a:t>Facebook</a:t>
            </a:r>
            <a:r>
              <a:rPr lang="en-US" dirty="0"/>
              <a:t> dataset. We obtained </a:t>
            </a:r>
            <a:r>
              <a:rPr lang="en-US" dirty="0" smtClean="0"/>
              <a:t>some promising </a:t>
            </a:r>
            <a:r>
              <a:rPr lang="en-US" dirty="0"/>
              <a:t>results. In particular, we correctly </a:t>
            </a:r>
            <a:r>
              <a:rPr lang="en-US" dirty="0" smtClean="0"/>
              <a:t>detected 15,857 </a:t>
            </a:r>
            <a:r>
              <a:rPr lang="en-US" dirty="0"/>
              <a:t>on Twitter, and after our submission to </a:t>
            </a:r>
            <a:r>
              <a:rPr lang="en-US" dirty="0" smtClean="0"/>
              <a:t>the Twitter </a:t>
            </a:r>
            <a:r>
              <a:rPr lang="en-US" dirty="0"/>
              <a:t>spam team, these accounts were suspended.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a:t>
            </a:r>
            <a:endParaRPr lang="en-US" dirty="0"/>
          </a:p>
        </p:txBody>
      </p:sp>
      <p:sp>
        <p:nvSpPr>
          <p:cNvPr id="3" name="Content Placeholder 2"/>
          <p:cNvSpPr>
            <a:spLocks noGrp="1"/>
          </p:cNvSpPr>
          <p:nvPr>
            <p:ph idx="1"/>
          </p:nvPr>
        </p:nvSpPr>
        <p:spPr/>
        <p:txBody>
          <a:bodyPr/>
          <a:lstStyle/>
          <a:p>
            <a:r>
              <a:rPr lang="en-US" dirty="0" smtClean="0"/>
              <a:t>Redundancy.</a:t>
            </a:r>
          </a:p>
          <a:p>
            <a:r>
              <a:rPr lang="en-US" dirty="0" smtClean="0"/>
              <a:t>No Future </a:t>
            </a:r>
            <a:r>
              <a:rPr lang="en-US" dirty="0" smtClean="0"/>
              <a:t>Work.</a:t>
            </a:r>
          </a:p>
          <a:p>
            <a:r>
              <a:rPr lang="en-US" dirty="0" smtClean="0"/>
              <a:t>Using “she/her” when refers to a user</a:t>
            </a:r>
            <a:r>
              <a:rPr lang="en-US" dirty="0" smtClean="0"/>
              <a:t>. (Not Technical)</a:t>
            </a:r>
            <a:endParaRPr lang="en-US" dirty="0" smtClean="0"/>
          </a:p>
          <a:p>
            <a:r>
              <a:rPr lang="en-US" dirty="0" smtClean="0"/>
              <a:t>What about </a:t>
            </a:r>
            <a:r>
              <a:rPr lang="en-US" dirty="0" err="1" smtClean="0"/>
              <a:t>linkedin</a:t>
            </a:r>
            <a:r>
              <a:rPr lang="en-US" dirty="0" smtClean="0"/>
              <a:t>? Because user here can be spammed much easier.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sz="4900" dirty="0" smtClean="0">
                <a:ea typeface="宋体" pitchFamily="2" charset="-122"/>
              </a:rPr>
              <a:t/>
            </a:r>
            <a:br>
              <a:rPr lang="en-US" altLang="zh-CN" sz="4900" dirty="0" smtClean="0">
                <a:ea typeface="宋体" pitchFamily="2" charset="-122"/>
              </a:rPr>
            </a:br>
            <a:r>
              <a:rPr lang="en-US" altLang="zh-CN" sz="4900" dirty="0" smtClean="0">
                <a:ea typeface="宋体" pitchFamily="2" charset="-122"/>
              </a:rPr>
              <a:t>Improvement</a:t>
            </a:r>
            <a:r>
              <a:rPr lang="en-US" altLang="zh-CN" dirty="0" smtClean="0">
                <a:ea typeface="宋体" pitchFamily="2" charset="-122"/>
              </a:rPr>
              <a:t/>
            </a:r>
            <a:br>
              <a:rPr lang="en-US" altLang="zh-CN" dirty="0" smtClean="0">
                <a:ea typeface="宋体" pitchFamily="2" charset="-122"/>
              </a:rPr>
            </a:br>
            <a:endParaRPr lang="en-US" dirty="0"/>
          </a:p>
        </p:txBody>
      </p:sp>
      <p:sp>
        <p:nvSpPr>
          <p:cNvPr id="3" name="Content Placeholder 2"/>
          <p:cNvSpPr>
            <a:spLocks noGrp="1"/>
          </p:cNvSpPr>
          <p:nvPr>
            <p:ph idx="1"/>
          </p:nvPr>
        </p:nvSpPr>
        <p:spPr/>
        <p:txBody>
          <a:bodyPr>
            <a:normAutofit/>
          </a:bodyPr>
          <a:lstStyle/>
          <a:p>
            <a:r>
              <a:rPr lang="en-US" dirty="0" smtClean="0"/>
              <a:t>Doing a reverse study</a:t>
            </a:r>
          </a:p>
          <a:p>
            <a:pPr lvl="1"/>
            <a:r>
              <a:rPr lang="en-US" dirty="0" smtClean="0"/>
              <a:t>Becoming spammers and check how users will respond and how easy to get their attention and information, and </a:t>
            </a:r>
            <a:r>
              <a:rPr lang="en-US" dirty="0" smtClean="0"/>
              <a:t>come up </a:t>
            </a:r>
            <a:r>
              <a:rPr lang="en-US" dirty="0" smtClean="0"/>
              <a:t>with percentages and numbers</a:t>
            </a:r>
            <a:r>
              <a:rPr lang="en-US" dirty="0" smtClean="0"/>
              <a:t>.</a:t>
            </a:r>
          </a:p>
          <a:p>
            <a:r>
              <a:rPr lang="en-US" dirty="0" smtClean="0"/>
              <a:t>Doing the same study again to confirm if they will get the same results.</a:t>
            </a:r>
            <a:endParaRPr lang="en-US" dirty="0" smtClean="0"/>
          </a:p>
          <a:p>
            <a:r>
              <a:rPr lang="en-US" dirty="0" smtClean="0"/>
              <a:t>Including </a:t>
            </a:r>
            <a:r>
              <a:rPr lang="en-US" dirty="0" smtClean="0"/>
              <a:t>other networks, like </a:t>
            </a:r>
            <a:r>
              <a:rPr lang="en-US" dirty="0" smtClean="0"/>
              <a:t>LinkedIn.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019800" y="1295400"/>
            <a:ext cx="762000" cy="1295400"/>
          </a:xfrm>
        </p:spPr>
        <p:txBody>
          <a:bodyPr>
            <a:noAutofit/>
          </a:bodyPr>
          <a:lstStyle/>
          <a:p>
            <a:pPr>
              <a:buNone/>
            </a:pPr>
            <a:r>
              <a:rPr lang="en-US" sz="9600" dirty="0" smtClean="0"/>
              <a:t>?</a:t>
            </a:r>
            <a:endParaRPr lang="en-US" sz="9600" dirty="0"/>
          </a:p>
        </p:txBody>
      </p:sp>
      <p:sp>
        <p:nvSpPr>
          <p:cNvPr id="4" name="Content Placeholder 2"/>
          <p:cNvSpPr txBox="1">
            <a:spLocks/>
          </p:cNvSpPr>
          <p:nvPr/>
        </p:nvSpPr>
        <p:spPr>
          <a:xfrm>
            <a:off x="3657600" y="2590800"/>
            <a:ext cx="1600200" cy="2514600"/>
          </a:xfrm>
          <a:prstGeom prst="rect">
            <a:avLst/>
          </a:prstGeom>
        </p:spPr>
        <p:txBody>
          <a:bodyPr vert="horz" lIns="91440" tIns="45720" rIns="91440" bIns="45720" rtlCol="0">
            <a:noAutofit/>
          </a:bodyPr>
          <a:lstStyle/>
          <a:p>
            <a:pPr marL="342900" marR="0" lvl="0" indent="-342900" algn="l" defTabSz="914400" eaLnBrk="1" fontAlgn="auto" latinLnBrk="0" hangingPunct="1">
              <a:lnSpc>
                <a:spcPct val="100000"/>
              </a:lnSpc>
              <a:spcBef>
                <a:spcPct val="20000"/>
              </a:spcBef>
              <a:spcAft>
                <a:spcPts val="0"/>
              </a:spcAft>
              <a:buClrTx/>
              <a:buSzTx/>
              <a:buFont typeface="Arial" pitchFamily="34" charset="0"/>
              <a:buNone/>
              <a:tabLst/>
              <a:defRPr/>
            </a:pPr>
            <a:r>
              <a:rPr kumimoji="0" lang="en-US" sz="200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5" name="Content Placeholder 2"/>
          <p:cNvSpPr txBox="1">
            <a:spLocks/>
          </p:cNvSpPr>
          <p:nvPr/>
        </p:nvSpPr>
        <p:spPr>
          <a:xfrm>
            <a:off x="381000" y="304800"/>
            <a:ext cx="762000" cy="1295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9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6" name="Content Placeholder 2"/>
          <p:cNvSpPr txBox="1">
            <a:spLocks/>
          </p:cNvSpPr>
          <p:nvPr/>
        </p:nvSpPr>
        <p:spPr>
          <a:xfrm>
            <a:off x="7543800" y="3505200"/>
            <a:ext cx="762000" cy="1295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9600" b="0" i="0" u="none" strike="noStrike" kern="1200" cap="none" spc="0" normalizeH="0" baseline="0" noProof="0" smtClean="0">
                <a:ln>
                  <a:noFill/>
                </a:ln>
                <a:solidFill>
                  <a:schemeClr val="tx1"/>
                </a:solidFill>
                <a:effectLst/>
                <a:uLnTx/>
                <a:uFillTx/>
                <a:latin typeface="+mn-lt"/>
                <a:ea typeface="+mn-ea"/>
                <a:cs typeface="+mn-cs"/>
              </a:rPr>
              <a:t>?</a:t>
            </a:r>
            <a:endParaRPr kumimoji="0" lang="en-US" sz="9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838200" y="3352800"/>
            <a:ext cx="1600200" cy="2514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9" name="Content Placeholder 2"/>
          <p:cNvSpPr txBox="1">
            <a:spLocks/>
          </p:cNvSpPr>
          <p:nvPr/>
        </p:nvSpPr>
        <p:spPr>
          <a:xfrm>
            <a:off x="7543800" y="0"/>
            <a:ext cx="1600200" cy="2514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10" name="Content Placeholder 2"/>
          <p:cNvSpPr txBox="1">
            <a:spLocks/>
          </p:cNvSpPr>
          <p:nvPr/>
        </p:nvSpPr>
        <p:spPr>
          <a:xfrm>
            <a:off x="4495800" y="1905000"/>
            <a:ext cx="762000" cy="1295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9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11" name="Content Placeholder 2"/>
          <p:cNvSpPr txBox="1">
            <a:spLocks/>
          </p:cNvSpPr>
          <p:nvPr/>
        </p:nvSpPr>
        <p:spPr>
          <a:xfrm>
            <a:off x="7772400" y="5334000"/>
            <a:ext cx="762000" cy="1295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9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12" name="Content Placeholder 2"/>
          <p:cNvSpPr txBox="1">
            <a:spLocks/>
          </p:cNvSpPr>
          <p:nvPr/>
        </p:nvSpPr>
        <p:spPr>
          <a:xfrm>
            <a:off x="5334000" y="5334000"/>
            <a:ext cx="762000" cy="1295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9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13" name="Content Placeholder 2"/>
          <p:cNvSpPr txBox="1">
            <a:spLocks/>
          </p:cNvSpPr>
          <p:nvPr/>
        </p:nvSpPr>
        <p:spPr>
          <a:xfrm>
            <a:off x="1752600" y="228600"/>
            <a:ext cx="1600200" cy="2514600"/>
          </a:xfrm>
          <a:prstGeom prst="rect">
            <a:avLst/>
          </a:prstGeom>
        </p:spPr>
        <p:txBody>
          <a:bodyPr vert="horz" lIns="91440" tIns="45720" rIns="91440" bIns="45720" rtlCol="0">
            <a:noAutofit/>
          </a:bodyPr>
          <a:lstStyle/>
          <a:p>
            <a:pPr marL="342900" marR="0" lvl="0" indent="-342900" algn="l" defTabSz="914400" eaLnBrk="1" fontAlgn="auto" latinLnBrk="0" hangingPunct="1">
              <a:lnSpc>
                <a:spcPct val="100000"/>
              </a:lnSpc>
              <a:spcBef>
                <a:spcPct val="20000"/>
              </a:spcBef>
              <a:spcAft>
                <a:spcPts val="0"/>
              </a:spcAft>
              <a:buClrTx/>
              <a:buSzTx/>
              <a:buFont typeface="Arial" pitchFamily="34" charset="0"/>
              <a:buNone/>
              <a:tabLst/>
              <a:defRPr/>
            </a:pPr>
            <a:r>
              <a:rPr kumimoji="0" lang="en-US" sz="200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14" name="Content Placeholder 2"/>
          <p:cNvSpPr txBox="1">
            <a:spLocks/>
          </p:cNvSpPr>
          <p:nvPr/>
        </p:nvSpPr>
        <p:spPr>
          <a:xfrm>
            <a:off x="2514600" y="4800600"/>
            <a:ext cx="762000" cy="1295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9600" b="0" i="0" u="none"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In this paper, </a:t>
            </a:r>
            <a:r>
              <a:rPr lang="en-US" dirty="0" smtClean="0"/>
              <a:t>They analyze </a:t>
            </a:r>
            <a:r>
              <a:rPr lang="en-US" dirty="0"/>
              <a:t>to which extent spam has </a:t>
            </a:r>
            <a:r>
              <a:rPr lang="en-US" dirty="0" smtClean="0"/>
              <a:t>entered social </a:t>
            </a:r>
            <a:r>
              <a:rPr lang="en-US" dirty="0"/>
              <a:t>networks. More precisely, </a:t>
            </a:r>
            <a:r>
              <a:rPr lang="en-US" dirty="0" smtClean="0"/>
              <a:t>They analyze </a:t>
            </a:r>
            <a:r>
              <a:rPr lang="en-US" dirty="0"/>
              <a:t>how </a:t>
            </a:r>
            <a:r>
              <a:rPr lang="en-US" dirty="0" smtClean="0"/>
              <a:t>spammers who </a:t>
            </a:r>
            <a:r>
              <a:rPr lang="en-US" dirty="0"/>
              <a:t>target social networking sites operate. To </a:t>
            </a:r>
            <a:r>
              <a:rPr lang="en-US" dirty="0" smtClean="0"/>
              <a:t>collect the </a:t>
            </a:r>
            <a:r>
              <a:rPr lang="en-US" dirty="0"/>
              <a:t>data about spamming activity, </a:t>
            </a:r>
            <a:r>
              <a:rPr lang="en-US" dirty="0" smtClean="0"/>
              <a:t>They created </a:t>
            </a:r>
            <a:r>
              <a:rPr lang="en-US" dirty="0"/>
              <a:t>a large </a:t>
            </a:r>
            <a:r>
              <a:rPr lang="en-US" dirty="0" smtClean="0"/>
              <a:t>and diverse </a:t>
            </a:r>
            <a:r>
              <a:rPr lang="en-US" dirty="0"/>
              <a:t>set of “honey-profiles” on three large social </a:t>
            </a:r>
            <a:r>
              <a:rPr lang="en-US" dirty="0" smtClean="0"/>
              <a:t>networking sites</a:t>
            </a:r>
            <a:r>
              <a:rPr lang="en-US" dirty="0"/>
              <a:t>, and logged the kind of contacts and messages </a:t>
            </a:r>
            <a:r>
              <a:rPr lang="en-US" dirty="0" smtClean="0"/>
              <a:t>that they </a:t>
            </a:r>
            <a:r>
              <a:rPr lang="en-US" dirty="0"/>
              <a:t>received. T</a:t>
            </a:r>
            <a:r>
              <a:rPr lang="en-US" dirty="0" smtClean="0"/>
              <a:t>hen they analyzed </a:t>
            </a:r>
            <a:r>
              <a:rPr lang="en-US" dirty="0"/>
              <a:t>the collected data </a:t>
            </a:r>
            <a:r>
              <a:rPr lang="en-US" dirty="0" smtClean="0"/>
              <a:t>and identified </a:t>
            </a:r>
            <a:r>
              <a:rPr lang="en-US" dirty="0"/>
              <a:t>anomalous behavior of users who contacted </a:t>
            </a:r>
            <a:r>
              <a:rPr lang="en-US" dirty="0" smtClean="0"/>
              <a:t>their profiles</a:t>
            </a:r>
            <a:r>
              <a:rPr lang="en-US" dirty="0"/>
              <a:t>. Based on the analysis of this behavior, </a:t>
            </a:r>
            <a:r>
              <a:rPr lang="en-US" dirty="0" smtClean="0"/>
              <a:t>they developed techniques </a:t>
            </a:r>
            <a:r>
              <a:rPr lang="en-US" dirty="0"/>
              <a:t>to detect spammers in social networks, </a:t>
            </a:r>
            <a:r>
              <a:rPr lang="en-US" dirty="0" smtClean="0"/>
              <a:t>and they aggregated </a:t>
            </a:r>
            <a:r>
              <a:rPr lang="en-US" dirty="0"/>
              <a:t>their messages in large spam campaigns. </a:t>
            </a:r>
            <a:r>
              <a:rPr lang="en-US" dirty="0" smtClean="0"/>
              <a:t>Their results </a:t>
            </a:r>
            <a:r>
              <a:rPr lang="en-US" dirty="0"/>
              <a:t>show that it is possible to automatically identify </a:t>
            </a:r>
            <a:r>
              <a:rPr lang="en-US" dirty="0" smtClean="0"/>
              <a:t>the accounts </a:t>
            </a:r>
            <a:r>
              <a:rPr lang="en-US" dirty="0"/>
              <a:t>used by spammers, and </a:t>
            </a:r>
            <a:r>
              <a:rPr lang="en-US" dirty="0" smtClean="0"/>
              <a:t>their analysis </a:t>
            </a:r>
            <a:r>
              <a:rPr lang="en-US" dirty="0"/>
              <a:t>was used </a:t>
            </a:r>
            <a:r>
              <a:rPr lang="en-US" dirty="0" smtClean="0"/>
              <a:t>for take-down </a:t>
            </a:r>
            <a:r>
              <a:rPr lang="en-US" dirty="0"/>
              <a:t>efforts in a real-world social network.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Over the last few years, social networking sites have </a:t>
            </a:r>
            <a:r>
              <a:rPr lang="en-US" dirty="0" smtClean="0"/>
              <a:t>become one </a:t>
            </a:r>
            <a:r>
              <a:rPr lang="en-US" dirty="0"/>
              <a:t>of the main ways for users to keep track and </a:t>
            </a:r>
            <a:r>
              <a:rPr lang="en-US" dirty="0" smtClean="0"/>
              <a:t>communicate with </a:t>
            </a:r>
            <a:r>
              <a:rPr lang="en-US" dirty="0"/>
              <a:t>their friends online</a:t>
            </a:r>
            <a:r>
              <a:rPr lang="en-US" dirty="0" smtClean="0"/>
              <a:t>.</a:t>
            </a:r>
          </a:p>
          <a:p>
            <a:pPr algn="just"/>
            <a:r>
              <a:rPr lang="en-US" dirty="0" smtClean="0"/>
              <a:t>Sites such as </a:t>
            </a:r>
            <a:r>
              <a:rPr lang="en-US" dirty="0" err="1" smtClean="0"/>
              <a:t>Facebook</a:t>
            </a:r>
            <a:r>
              <a:rPr lang="en-US" dirty="0" smtClean="0"/>
              <a:t>, MySpace</a:t>
            </a:r>
            <a:r>
              <a:rPr lang="en-US" dirty="0" smtClean="0"/>
              <a:t>, and Twitter are consistently among the top </a:t>
            </a:r>
            <a:r>
              <a:rPr lang="en-US" dirty="0" smtClean="0"/>
              <a:t>20 most-viewed </a:t>
            </a:r>
            <a:r>
              <a:rPr lang="en-US" dirty="0" smtClean="0"/>
              <a:t>web sites of the Internet.</a:t>
            </a:r>
            <a:endParaRPr lang="en-US" dirty="0" smtClean="0"/>
          </a:p>
          <a:p>
            <a:pPr algn="just"/>
            <a:r>
              <a:rPr lang="en-US" dirty="0" smtClean="0"/>
              <a:t>Statistics show </a:t>
            </a:r>
            <a:r>
              <a:rPr lang="en-US" dirty="0"/>
              <a:t>that, on average, users spend more time on </a:t>
            </a:r>
            <a:r>
              <a:rPr lang="en-US" dirty="0" smtClean="0"/>
              <a:t>popular social </a:t>
            </a:r>
            <a:r>
              <a:rPr lang="en-US" dirty="0"/>
              <a:t>networking sites than on any other </a:t>
            </a:r>
            <a:r>
              <a:rPr lang="en-US" dirty="0" smtClean="0"/>
              <a:t>site.</a:t>
            </a:r>
          </a:p>
          <a:p>
            <a:pPr algn="just"/>
            <a:r>
              <a:rPr lang="en-US" dirty="0"/>
              <a:t>The tremendous increase in popularity of social </a:t>
            </a:r>
            <a:r>
              <a:rPr lang="en-US" dirty="0" smtClean="0"/>
              <a:t>networking sites </a:t>
            </a:r>
            <a:r>
              <a:rPr lang="en-US" dirty="0"/>
              <a:t>allows them to collect a huge amount of </a:t>
            </a:r>
            <a:r>
              <a:rPr lang="en-US" dirty="0" smtClean="0"/>
              <a:t>personal information </a:t>
            </a:r>
            <a:r>
              <a:rPr lang="en-US" dirty="0"/>
              <a:t>about the users, their friends, and their habits</a:t>
            </a:r>
            <a:r>
              <a:rPr lang="en-US" dirty="0" smtClean="0"/>
              <a:t>.</a:t>
            </a:r>
          </a:p>
          <a:p>
            <a:pPr algn="just"/>
            <a:r>
              <a:rPr lang="en-US" dirty="0"/>
              <a:t>Unfortunately, this wealth of information, as well as the </a:t>
            </a:r>
            <a:r>
              <a:rPr lang="en-US" dirty="0" smtClean="0"/>
              <a:t>ease with </a:t>
            </a:r>
            <a:r>
              <a:rPr lang="en-US" dirty="0"/>
              <a:t>which one can reach many users, also attracted the </a:t>
            </a:r>
            <a:r>
              <a:rPr lang="en-US" dirty="0" smtClean="0"/>
              <a:t>interest of spammers.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From </a:t>
            </a:r>
            <a:r>
              <a:rPr lang="en-US" dirty="0"/>
              <a:t>a security point of view, social networks have </a:t>
            </a:r>
            <a:r>
              <a:rPr lang="en-US" dirty="0" smtClean="0"/>
              <a:t>unique characteristics</a:t>
            </a:r>
            <a:r>
              <a:rPr lang="en-US" dirty="0"/>
              <a:t>. </a:t>
            </a:r>
            <a:endParaRPr lang="en-US" dirty="0" smtClean="0"/>
          </a:p>
          <a:p>
            <a:pPr lvl="1" algn="just"/>
            <a:r>
              <a:rPr lang="en-US" dirty="0" smtClean="0"/>
              <a:t>First</a:t>
            </a:r>
            <a:r>
              <a:rPr lang="en-US" dirty="0"/>
              <a:t>, information access and interaction </a:t>
            </a:r>
            <a:r>
              <a:rPr lang="en-US" dirty="0" smtClean="0"/>
              <a:t>is based </a:t>
            </a:r>
            <a:r>
              <a:rPr lang="en-US" dirty="0"/>
              <a:t>on trust</a:t>
            </a:r>
            <a:r>
              <a:rPr lang="en-US" dirty="0" smtClean="0"/>
              <a:t>.</a:t>
            </a:r>
          </a:p>
          <a:p>
            <a:pPr lvl="1" algn="just"/>
            <a:r>
              <a:rPr lang="en-US" dirty="0" smtClean="0"/>
              <a:t>Second, </a:t>
            </a:r>
            <a:r>
              <a:rPr lang="en-US" dirty="0"/>
              <a:t>different levels of user awareness with respect to </a:t>
            </a:r>
            <a:r>
              <a:rPr lang="en-US" dirty="0" smtClean="0"/>
              <a:t>threats.</a:t>
            </a:r>
          </a:p>
          <a:p>
            <a:pPr algn="just"/>
            <a:r>
              <a:rPr lang="en-US" dirty="0"/>
              <a:t>Unfortunately, social networking sites do not provide </a:t>
            </a:r>
            <a:r>
              <a:rPr lang="en-US" dirty="0" smtClean="0"/>
              <a:t>strong authentication </a:t>
            </a:r>
            <a:r>
              <a:rPr lang="en-US" dirty="0"/>
              <a:t>mechanisms, and it is easy to impersonate </a:t>
            </a:r>
            <a:r>
              <a:rPr lang="en-US" dirty="0" smtClean="0"/>
              <a:t>a user </a:t>
            </a:r>
            <a:r>
              <a:rPr lang="en-US" dirty="0"/>
              <a:t>and sneak into a person’s network of </a:t>
            </a:r>
            <a:r>
              <a:rPr lang="en-US" dirty="0" smtClean="0"/>
              <a:t>trust.</a:t>
            </a:r>
          </a:p>
          <a:p>
            <a:pPr algn="just"/>
            <a:r>
              <a:rPr lang="en-US" dirty="0"/>
              <a:t>Even though social networks have raised the attention </a:t>
            </a:r>
            <a:r>
              <a:rPr lang="en-US" dirty="0" smtClean="0"/>
              <a:t>of researchers</a:t>
            </a:r>
            <a:r>
              <a:rPr lang="en-US" dirty="0"/>
              <a:t>, the problem of spam is still not well understood.</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Mobile Interface.</a:t>
            </a:r>
          </a:p>
          <a:p>
            <a:pPr lvl="1" algn="just"/>
            <a:r>
              <a:rPr lang="en-US" dirty="0" smtClean="0"/>
              <a:t>To attract more users and to make their platform more accessible from any kind of device, major social networks launched mobile versions of their sites.</a:t>
            </a:r>
          </a:p>
          <a:p>
            <a:pPr lvl="1" algn="just"/>
            <a:r>
              <a:rPr lang="en-US" dirty="0" smtClean="0"/>
              <a:t>To improve usability, no JavaScript is present on these pages.</a:t>
            </a:r>
          </a:p>
          <a:p>
            <a:pPr lvl="1" algn="just"/>
            <a:r>
              <a:rPr lang="en-US" dirty="0" smtClean="0"/>
              <a:t>This has made social networks more accessible from everywhere. However, the mobile environment provides spammers with an easy way to interact with these sites and carry out their tasks</a:t>
            </a:r>
            <a:r>
              <a:rPr lang="en-US" dirty="0" smtClean="0"/>
              <a:t>.</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ea typeface="宋体" pitchFamily="2" charset="-122"/>
              </a:rPr>
              <a:t>Background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a:t>
            </a:r>
            <a:r>
              <a:rPr lang="en-US" dirty="0" err="1"/>
              <a:t>Facebook</a:t>
            </a:r>
            <a:r>
              <a:rPr lang="en-US" dirty="0"/>
              <a:t> Social </a:t>
            </a:r>
            <a:r>
              <a:rPr lang="en-US" dirty="0" smtClean="0"/>
              <a:t>Network</a:t>
            </a:r>
          </a:p>
          <a:p>
            <a:pPr lvl="1" algn="just"/>
            <a:r>
              <a:rPr lang="en-US" dirty="0" err="1"/>
              <a:t>Facebook</a:t>
            </a:r>
            <a:r>
              <a:rPr lang="en-US" dirty="0"/>
              <a:t> is currently the largest </a:t>
            </a:r>
            <a:r>
              <a:rPr lang="en-US" dirty="0" smtClean="0"/>
              <a:t> social </a:t>
            </a:r>
            <a:r>
              <a:rPr lang="en-US" dirty="0"/>
              <a:t>network on the </a:t>
            </a:r>
            <a:r>
              <a:rPr lang="en-US" dirty="0" smtClean="0"/>
              <a:t>Internet. On </a:t>
            </a:r>
            <a:r>
              <a:rPr lang="en-US" dirty="0"/>
              <a:t>their website, the </a:t>
            </a:r>
            <a:r>
              <a:rPr lang="en-US" dirty="0" err="1"/>
              <a:t>Facebook</a:t>
            </a:r>
            <a:r>
              <a:rPr lang="en-US" dirty="0"/>
              <a:t> administrators </a:t>
            </a:r>
            <a:r>
              <a:rPr lang="en-US" dirty="0" smtClean="0"/>
              <a:t>claim to </a:t>
            </a:r>
            <a:r>
              <a:rPr lang="en-US" dirty="0"/>
              <a:t>have more than 400 million active users all over the </a:t>
            </a:r>
            <a:r>
              <a:rPr lang="en-US" dirty="0" smtClean="0"/>
              <a:t>world, with </a:t>
            </a:r>
            <a:r>
              <a:rPr lang="en-US" dirty="0"/>
              <a:t>over 2 billion media items (videos and pictures) </a:t>
            </a:r>
            <a:r>
              <a:rPr lang="en-US" dirty="0" smtClean="0"/>
              <a:t>shared every week</a:t>
            </a:r>
          </a:p>
          <a:p>
            <a:pPr lvl="1" algn="just"/>
            <a:r>
              <a:rPr lang="en-US" dirty="0"/>
              <a:t>Usually, user profiles are not public, and the right to </a:t>
            </a:r>
            <a:r>
              <a:rPr lang="en-US" dirty="0" smtClean="0"/>
              <a:t>view a </a:t>
            </a:r>
            <a:r>
              <a:rPr lang="en-US" dirty="0"/>
              <a:t>user’s page is granted only after having established a </a:t>
            </a:r>
            <a:r>
              <a:rPr lang="en-US" dirty="0" smtClean="0"/>
              <a:t>relationship of trust (Friends)</a:t>
            </a:r>
          </a:p>
          <a:p>
            <a:pPr lvl="1" algn="just"/>
            <a:r>
              <a:rPr lang="en-US" dirty="0"/>
              <a:t>Most of the time, </a:t>
            </a:r>
            <a:r>
              <a:rPr lang="en-US" dirty="0" err="1"/>
              <a:t>Facebook</a:t>
            </a:r>
            <a:r>
              <a:rPr lang="en-US" dirty="0"/>
              <a:t> users </a:t>
            </a:r>
            <a:r>
              <a:rPr lang="en-US" dirty="0" smtClean="0"/>
              <a:t>accept friendship </a:t>
            </a:r>
            <a:r>
              <a:rPr lang="en-US" dirty="0"/>
              <a:t>requests from persons they barely know, while </a:t>
            </a:r>
            <a:r>
              <a:rPr lang="en-US" dirty="0" smtClean="0"/>
              <a:t>in real </a:t>
            </a:r>
            <a:r>
              <a:rPr lang="en-US" dirty="0"/>
              <a:t>life, the person asking to be friend would undergo </a:t>
            </a:r>
            <a:r>
              <a:rPr lang="en-US" dirty="0" smtClean="0"/>
              <a:t>more scrutiny</a:t>
            </a: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Background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The MySpace Social </a:t>
            </a:r>
            <a:r>
              <a:rPr lang="en-US" dirty="0" smtClean="0"/>
              <a:t>Network</a:t>
            </a:r>
          </a:p>
          <a:p>
            <a:pPr lvl="1" algn="just"/>
            <a:r>
              <a:rPr lang="en-US" dirty="0"/>
              <a:t>MySpace was the first social network to gain </a:t>
            </a:r>
            <a:r>
              <a:rPr lang="en-US" dirty="0" smtClean="0"/>
              <a:t>significant popularity </a:t>
            </a:r>
            <a:r>
              <a:rPr lang="en-US" dirty="0"/>
              <a:t>among Internet users. The basic idea of this </a:t>
            </a:r>
            <a:r>
              <a:rPr lang="en-US" dirty="0" smtClean="0"/>
              <a:t>network is </a:t>
            </a:r>
            <a:r>
              <a:rPr lang="en-US" dirty="0"/>
              <a:t>to provide each user with a web page, which the </a:t>
            </a:r>
            <a:r>
              <a:rPr lang="en-US" dirty="0" smtClean="0"/>
              <a:t>user can </a:t>
            </a:r>
            <a:r>
              <a:rPr lang="en-US" dirty="0"/>
              <a:t>then personalize with information about </a:t>
            </a:r>
            <a:r>
              <a:rPr lang="en-US" dirty="0" smtClean="0"/>
              <a:t>herself/himself </a:t>
            </a:r>
            <a:r>
              <a:rPr lang="en-US" dirty="0"/>
              <a:t>and </a:t>
            </a:r>
            <a:r>
              <a:rPr lang="en-US" dirty="0" smtClean="0"/>
              <a:t>her/his </a:t>
            </a:r>
            <a:r>
              <a:rPr lang="en-US" dirty="0" smtClean="0"/>
              <a:t>interests.</a:t>
            </a:r>
          </a:p>
          <a:p>
            <a:pPr lvl="1" algn="just"/>
            <a:r>
              <a:rPr lang="en-US" dirty="0"/>
              <a:t>Even though MySpace has also the concept </a:t>
            </a:r>
            <a:r>
              <a:rPr lang="en-US" dirty="0" smtClean="0"/>
              <a:t>of “friendship</a:t>
            </a:r>
            <a:r>
              <a:rPr lang="en-US" dirty="0"/>
              <a:t>,” like </a:t>
            </a:r>
            <a:r>
              <a:rPr lang="en-US" dirty="0" err="1"/>
              <a:t>Facebook</a:t>
            </a:r>
            <a:r>
              <a:rPr lang="en-US" dirty="0"/>
              <a:t>, MySpace pages are public </a:t>
            </a:r>
            <a:r>
              <a:rPr lang="en-US" dirty="0" smtClean="0"/>
              <a:t>by default.</a:t>
            </a:r>
            <a:r>
              <a:rPr lang="en-US" dirty="0"/>
              <a:t> Therefore, it is easier for a malicious user to </a:t>
            </a:r>
            <a:r>
              <a:rPr lang="en-US" dirty="0" smtClean="0"/>
              <a:t>obtain sensitive </a:t>
            </a:r>
            <a:r>
              <a:rPr lang="en-US" dirty="0"/>
              <a:t>information about a user on MySpace than </a:t>
            </a:r>
            <a:r>
              <a:rPr lang="en-US" dirty="0" smtClean="0"/>
              <a:t>on </a:t>
            </a:r>
            <a:r>
              <a:rPr lang="en-US" dirty="0" err="1" smtClean="0"/>
              <a:t>Facebook</a:t>
            </a:r>
            <a:r>
              <a:rPr 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Background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Twitter Social </a:t>
            </a:r>
            <a:r>
              <a:rPr lang="en-US" dirty="0" smtClean="0"/>
              <a:t>Network</a:t>
            </a:r>
          </a:p>
          <a:p>
            <a:pPr lvl="1" algn="just"/>
            <a:r>
              <a:rPr lang="en-US" dirty="0"/>
              <a:t>Twitter is a much simpler social network than </a:t>
            </a:r>
            <a:r>
              <a:rPr lang="en-US" dirty="0" err="1" smtClean="0"/>
              <a:t>Facebook</a:t>
            </a:r>
            <a:r>
              <a:rPr lang="en-US" dirty="0" smtClean="0"/>
              <a:t> and </a:t>
            </a:r>
            <a:r>
              <a:rPr lang="en-US" dirty="0"/>
              <a:t>MySpace. It is designed as a </a:t>
            </a:r>
            <a:r>
              <a:rPr lang="en-US" dirty="0" err="1"/>
              <a:t>microblogging</a:t>
            </a:r>
            <a:r>
              <a:rPr lang="en-US" dirty="0"/>
              <a:t> </a:t>
            </a:r>
            <a:r>
              <a:rPr lang="en-US" dirty="0" smtClean="0"/>
              <a:t>platform, where </a:t>
            </a:r>
            <a:r>
              <a:rPr lang="en-US" dirty="0"/>
              <a:t>users send short text messages (i.e., tweets) that </a:t>
            </a:r>
            <a:r>
              <a:rPr lang="en-US" dirty="0" smtClean="0"/>
              <a:t>appear on </a:t>
            </a:r>
            <a:r>
              <a:rPr lang="en-US" dirty="0"/>
              <a:t>their friends’ </a:t>
            </a:r>
            <a:r>
              <a:rPr lang="en-US" dirty="0" smtClean="0"/>
              <a:t>pages.</a:t>
            </a:r>
          </a:p>
          <a:p>
            <a:pPr lvl="1" algn="just"/>
            <a:r>
              <a:rPr lang="en-US" dirty="0" smtClean="0"/>
              <a:t>Unlike </a:t>
            </a:r>
            <a:r>
              <a:rPr lang="en-US" dirty="0" err="1"/>
              <a:t>Facebook</a:t>
            </a:r>
            <a:r>
              <a:rPr lang="en-US" dirty="0"/>
              <a:t> and </a:t>
            </a:r>
            <a:r>
              <a:rPr lang="en-US" dirty="0" smtClean="0"/>
              <a:t>MySpace, no </a:t>
            </a:r>
            <a:r>
              <a:rPr lang="en-US" dirty="0"/>
              <a:t>personal information is shown on Twitter pages </a:t>
            </a:r>
            <a:r>
              <a:rPr lang="en-US" dirty="0" smtClean="0"/>
              <a:t>by default</a:t>
            </a:r>
            <a:r>
              <a:rPr lang="en-US" dirty="0"/>
              <a:t>. Users are identified only by a </a:t>
            </a:r>
            <a:r>
              <a:rPr lang="en-US" dirty="0" smtClean="0"/>
              <a:t>username.</a:t>
            </a:r>
          </a:p>
          <a:p>
            <a:pPr lvl="1" algn="just"/>
            <a:r>
              <a:rPr lang="en-US" dirty="0"/>
              <a:t>A Twitter user can start “following” another user. As </a:t>
            </a:r>
            <a:r>
              <a:rPr lang="en-US" dirty="0" smtClean="0"/>
              <a:t>a consequence</a:t>
            </a:r>
            <a:r>
              <a:rPr lang="en-US" dirty="0"/>
              <a:t>, </a:t>
            </a:r>
            <a:r>
              <a:rPr lang="en-US" dirty="0" smtClean="0"/>
              <a:t>user </a:t>
            </a:r>
            <a:r>
              <a:rPr lang="en-US" dirty="0"/>
              <a:t>receives the user’s tweets on </a:t>
            </a:r>
            <a:r>
              <a:rPr lang="en-US" dirty="0" smtClean="0"/>
              <a:t>her/his </a:t>
            </a:r>
            <a:r>
              <a:rPr lang="en-US" dirty="0"/>
              <a:t>own page</a:t>
            </a:r>
            <a:r>
              <a:rPr lang="en-US" dirty="0" smtClean="0"/>
              <a:t>.</a:t>
            </a:r>
            <a:r>
              <a:rPr lang="en-US" dirty="0"/>
              <a:t> By default, profiles on Twitter are </a:t>
            </a:r>
            <a:r>
              <a:rPr lang="en-US" dirty="0" smtClean="0"/>
              <a:t>public, but </a:t>
            </a:r>
            <a:r>
              <a:rPr lang="en-US" dirty="0"/>
              <a:t>a user can decide to protect </a:t>
            </a:r>
            <a:r>
              <a:rPr lang="en-US" dirty="0" smtClean="0"/>
              <a:t>her/his </a:t>
            </a:r>
            <a:r>
              <a:rPr lang="en-US" dirty="0"/>
              <a:t>profile. By doing </a:t>
            </a:r>
            <a:r>
              <a:rPr lang="en-US" dirty="0" smtClean="0"/>
              <a:t>that, anyone </a:t>
            </a:r>
            <a:r>
              <a:rPr lang="en-US" dirty="0"/>
              <a:t>wanting to follow the user needs </a:t>
            </a:r>
            <a:r>
              <a:rPr lang="en-US" dirty="0" smtClean="0"/>
              <a:t>her/his </a:t>
            </a:r>
            <a:r>
              <a:rPr lang="en-US" dirty="0"/>
              <a:t>permission.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3169</TotalTime>
  <Words>2324</Words>
  <Application>Microsoft Office PowerPoint</Application>
  <PresentationFormat>On-screen Show (4:3)</PresentationFormat>
  <Paragraphs>136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Detecting Spammers on Social Networks</vt:lpstr>
      <vt:lpstr>Outline</vt:lpstr>
      <vt:lpstr>Abstract</vt:lpstr>
      <vt:lpstr>Introduction</vt:lpstr>
      <vt:lpstr>Introduction</vt:lpstr>
      <vt:lpstr>Introduction</vt:lpstr>
      <vt:lpstr>Background</vt:lpstr>
      <vt:lpstr>Background</vt:lpstr>
      <vt:lpstr>Background</vt:lpstr>
      <vt:lpstr> Data collection </vt:lpstr>
      <vt:lpstr>Data collection</vt:lpstr>
      <vt:lpstr>Analysis of collected data</vt:lpstr>
      <vt:lpstr>Analysis of collected data</vt:lpstr>
      <vt:lpstr>Analysis of collected data</vt:lpstr>
      <vt:lpstr>Analysis of collected data</vt:lpstr>
      <vt:lpstr>Analysis of collected data</vt:lpstr>
      <vt:lpstr>Spam profile detection</vt:lpstr>
      <vt:lpstr>Spam profile detection</vt:lpstr>
      <vt:lpstr>Spam profile detection</vt:lpstr>
      <vt:lpstr>Spam profile detection</vt:lpstr>
      <vt:lpstr>Conclusion</vt:lpstr>
      <vt:lpstr>Contributions</vt:lpstr>
      <vt:lpstr>Weakness</vt:lpstr>
      <vt:lpstr> Improvement </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Detecting Spammers on Social Networks</dc:title>
  <dc:creator>YBO</dc:creator>
  <cp:lastModifiedBy>YBO</cp:lastModifiedBy>
  <cp:revision>221</cp:revision>
  <dcterms:created xsi:type="dcterms:W3CDTF">2012-03-16T01:27:21Z</dcterms:created>
  <dcterms:modified xsi:type="dcterms:W3CDTF">2012-03-21T02:05:22Z</dcterms:modified>
</cp:coreProperties>
</file>