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9" r:id="rId13"/>
    <p:sldId id="270" r:id="rId14"/>
    <p:sldId id="271" r:id="rId15"/>
    <p:sldId id="268" r:id="rId16"/>
    <p:sldId id="273" r:id="rId17"/>
    <p:sldId id="274" r:id="rId18"/>
    <p:sldId id="272" r:id="rId19"/>
    <p:sldId id="25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5746" autoAdjust="0"/>
  </p:normalViewPr>
  <p:slideViewPr>
    <p:cSldViewPr snapToGrid="0" snapToObjects="1">
      <p:cViewPr varScale="1">
        <p:scale>
          <a:sx n="110" d="100"/>
          <a:sy n="110" d="100"/>
        </p:scale>
        <p:origin x="-154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9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dLbls/>
        <c:shape val="box"/>
        <c:axId val="98936704"/>
        <c:axId val="98938240"/>
        <c:axId val="0"/>
      </c:bar3DChart>
      <c:catAx>
        <c:axId val="98936704"/>
        <c:scaling>
          <c:orientation val="minMax"/>
        </c:scaling>
        <c:delete val="1"/>
        <c:axPos val="b"/>
        <c:numFmt formatCode="General" sourceLinked="1"/>
        <c:tickLblPos val="none"/>
        <c:crossAx val="98938240"/>
        <c:crosses val="autoZero"/>
        <c:auto val="1"/>
        <c:lblAlgn val="ctr"/>
        <c:lblOffset val="100"/>
      </c:catAx>
      <c:valAx>
        <c:axId val="98938240"/>
        <c:scaling>
          <c:orientation val="minMax"/>
        </c:scaling>
        <c:delete val="1"/>
        <c:axPos val="l"/>
        <c:numFmt formatCode="General" sourceLinked="1"/>
        <c:tickLblPos val="none"/>
        <c:crossAx val="989367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9.9447147772691827E-2"/>
          <c:y val="3.9095022624434407E-2"/>
          <c:w val="0.90055285222730797"/>
          <c:h val="0.70632899846795194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Overhead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App Load Time</c:v>
                </c:pt>
                <c:pt idx="1">
                  <c:v>Addres Book (create)</c:v>
                </c:pt>
                <c:pt idx="2">
                  <c:v>Addres Book (read)</c:v>
                </c:pt>
                <c:pt idx="3">
                  <c:v>Phone Call</c:v>
                </c:pt>
                <c:pt idx="4">
                  <c:v>Take Picture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3.17460317460318E-2</c:v>
                </c:pt>
                <c:pt idx="1">
                  <c:v>5.4597701149425214E-2</c:v>
                </c:pt>
                <c:pt idx="2">
                  <c:v>0.17821782178217804</c:v>
                </c:pt>
                <c:pt idx="3">
                  <c:v>0.10416666666666702</c:v>
                </c:pt>
                <c:pt idx="4">
                  <c:v>0.28987194412107103</c:v>
                </c:pt>
              </c:numCache>
            </c:numRef>
          </c:val>
        </c:ser>
        <c:dLbls/>
        <c:shape val="box"/>
        <c:axId val="100136064"/>
        <c:axId val="100137600"/>
        <c:axId val="0"/>
      </c:bar3DChart>
      <c:catAx>
        <c:axId val="100136064"/>
        <c:scaling>
          <c:orientation val="minMax"/>
        </c:scaling>
        <c:axPos val="b"/>
        <c:tickLblPos val="nextTo"/>
        <c:txPr>
          <a:bodyPr rot="0" vert="horz" anchor="ctr" anchorCtr="1"/>
          <a:lstStyle/>
          <a:p>
            <a:pPr>
              <a:defRPr sz="1600"/>
            </a:pPr>
            <a:endParaRPr lang="en-US"/>
          </a:p>
        </c:txPr>
        <c:crossAx val="100137600"/>
        <c:crosses val="autoZero"/>
        <c:auto val="1"/>
        <c:lblAlgn val="ctr"/>
        <c:lblOffset val="100"/>
      </c:catAx>
      <c:valAx>
        <c:axId val="100137600"/>
        <c:scaling>
          <c:orientation val="minMax"/>
        </c:scaling>
        <c:axPos val="l"/>
        <c:majorGridlines/>
        <c:numFmt formatCode="0%" sourceLinked="0"/>
        <c:tickLblPos val="nextTo"/>
        <c:crossAx val="1001360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Android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Time (s)</c:v>
                </c:pt>
                <c:pt idx="1">
                  <c:v>Client Memory (mb)</c:v>
                </c:pt>
                <c:pt idx="2">
                  <c:v>Service Memory (mb)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8.58</c:v>
                </c:pt>
                <c:pt idx="1">
                  <c:v>21.06</c:v>
                </c:pt>
                <c:pt idx="2">
                  <c:v>18.919999999999998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TaintDroid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Time (s)</c:v>
                </c:pt>
                <c:pt idx="1">
                  <c:v>Client Memory (mb)</c:v>
                </c:pt>
                <c:pt idx="2">
                  <c:v>Service Memory (mb)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10.89</c:v>
                </c:pt>
                <c:pt idx="1">
                  <c:v>21.88</c:v>
                </c:pt>
                <c:pt idx="2">
                  <c:v>19.479999999999997</c:v>
                </c:pt>
              </c:numCache>
            </c:numRef>
          </c:val>
        </c:ser>
        <c:dLbls/>
        <c:shape val="box"/>
        <c:axId val="119734272"/>
        <c:axId val="119735808"/>
        <c:axId val="0"/>
      </c:bar3DChart>
      <c:catAx>
        <c:axId val="119734272"/>
        <c:scaling>
          <c:orientation val="minMax"/>
        </c:scaling>
        <c:axPos val="b"/>
        <c:tickLblPos val="nextTo"/>
        <c:crossAx val="119735808"/>
        <c:crosses val="autoZero"/>
        <c:auto val="1"/>
        <c:lblAlgn val="ctr"/>
        <c:lblOffset val="100"/>
      </c:catAx>
      <c:valAx>
        <c:axId val="119735808"/>
        <c:scaling>
          <c:orientation val="minMax"/>
        </c:scaling>
        <c:axPos val="l"/>
        <c:majorGridlines/>
        <c:numFmt formatCode="General" sourceLinked="1"/>
        <c:tickLblPos val="nextTo"/>
        <c:crossAx val="11973427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Had Access</c:v>
                </c:pt>
              </c:strCache>
            </c:strRef>
          </c:tx>
          <c:dLbls>
            <c:dLbl>
              <c:idx val="0"/>
              <c:layout>
                <c:manualLayout>
                  <c:x val="9.3698765404408996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1243851848529102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1243704291418202E-2"/>
                  <c:y val="8.2955301120130388E-18"/>
                </c:manualLayout>
              </c:layout>
              <c:showVal val="1"/>
            </c:dLbl>
            <c:showVal val="1"/>
          </c:dLbls>
          <c:cat>
            <c:strRef>
              <c:f>Sheet1!$A$2:$A$4</c:f>
              <c:strCache>
                <c:ptCount val="3"/>
                <c:pt idx="0">
                  <c:v>Phone Information</c:v>
                </c:pt>
                <c:pt idx="1">
                  <c:v>Device ID</c:v>
                </c:pt>
                <c:pt idx="2">
                  <c:v>Location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</c:v>
                </c:pt>
                <c:pt idx="1">
                  <c:v>20</c:v>
                </c:pt>
                <c:pt idx="2">
                  <c:v>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Distributed</c:v>
                </c:pt>
              </c:strCache>
            </c:strRef>
          </c:tx>
          <c:dLbls>
            <c:dLbl>
              <c:idx val="0"/>
              <c:layout>
                <c:manualLayout>
                  <c:x val="1.1243851848529102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4991802464705403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4991802464705302E-2"/>
                  <c:y val="-3.318212044805213E-17"/>
                </c:manualLayout>
              </c:layout>
              <c:showVal val="1"/>
            </c:dLbl>
            <c:showVal val="1"/>
          </c:dLbls>
          <c:cat>
            <c:strRef>
              <c:f>Sheet1!$A$2:$A$4</c:f>
              <c:strCache>
                <c:ptCount val="3"/>
                <c:pt idx="0">
                  <c:v>Phone Information</c:v>
                </c:pt>
                <c:pt idx="1">
                  <c:v>Device ID</c:v>
                </c:pt>
                <c:pt idx="2">
                  <c:v>Location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</c:v>
                </c:pt>
                <c:pt idx="1">
                  <c:v>9</c:v>
                </c:pt>
                <c:pt idx="2">
                  <c:v>15</c:v>
                </c:pt>
              </c:numCache>
            </c:numRef>
          </c:val>
        </c:ser>
        <c:dLbls/>
        <c:shape val="box"/>
        <c:axId val="119856512"/>
        <c:axId val="119858304"/>
        <c:axId val="0"/>
      </c:bar3DChart>
      <c:catAx>
        <c:axId val="119856512"/>
        <c:scaling>
          <c:orientation val="minMax"/>
        </c:scaling>
        <c:axPos val="b"/>
        <c:tickLblPos val="nextTo"/>
        <c:crossAx val="119858304"/>
        <c:crosses val="autoZero"/>
        <c:auto val="1"/>
        <c:lblAlgn val="ctr"/>
        <c:lblOffset val="100"/>
      </c:catAx>
      <c:valAx>
        <c:axId val="119858304"/>
        <c:scaling>
          <c:orientation val="minMax"/>
        </c:scaling>
        <c:axPos val="l"/>
        <c:majorGridlines/>
        <c:numFmt formatCode="General" sourceLinked="1"/>
        <c:tickLblPos val="nextTo"/>
        <c:crossAx val="119856512"/>
        <c:crosses val="autoZero"/>
        <c:crossBetween val="between"/>
        <c:majorUnit val="10"/>
      </c:valAx>
    </c:plotArea>
    <c:legend>
      <c:legendPos val="b"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6D4B4-A12A-5D44-BB46-C8848085DBFE}" type="datetimeFigureOut">
              <a:rPr lang="en-US" smtClean="0"/>
              <a:pPr/>
              <a:t>3/24/2011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BAE11-4656-DD43-BC23-219C3415F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4610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Paper published at the 9</a:t>
            </a:r>
            <a:r>
              <a:rPr lang="en-US" baseline="30000" dirty="0" smtClean="0"/>
              <a:t>th</a:t>
            </a:r>
            <a:r>
              <a:rPr lang="en-US" dirty="0" smtClean="0"/>
              <a:t> USENIX</a:t>
            </a:r>
            <a:r>
              <a:rPr lang="en-US" baseline="0" dirty="0" smtClean="0"/>
              <a:t> Symposium on Operating System Design and Implementation (OSDI ‘10)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BAE11-4656-DD43-BC23-219C3415FD1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6614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 Uses virtualized execution environment</a:t>
            </a:r>
            <a:r>
              <a:rPr lang="en-US" baseline="0" dirty="0" smtClean="0"/>
              <a:t> inherit in Android’s operating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BAE11-4656-DD43-BC23-219C3415FD1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99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Binder</a:t>
            </a:r>
            <a:r>
              <a:rPr lang="en-US" baseline="0" dirty="0" smtClean="0"/>
              <a:t> (IPC) Driver – Controls all </a:t>
            </a:r>
            <a:r>
              <a:rPr lang="en-US" baseline="0" dirty="0" err="1" smtClean="0"/>
              <a:t>interprocess</a:t>
            </a:r>
            <a:r>
              <a:rPr lang="en-US" baseline="0" dirty="0" smtClean="0"/>
              <a:t> communication.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Designed for BeOS, extended by Palm, customized for Android by Google</a:t>
            </a:r>
          </a:p>
          <a:p>
            <a:pPr marL="628650" lvl="1" indent="-171450">
              <a:buFont typeface="Arial"/>
              <a:buChar char="•"/>
            </a:pPr>
            <a:r>
              <a:rPr lang="en-US" i="1" baseline="0" dirty="0" smtClean="0"/>
              <a:t>Parcels</a:t>
            </a:r>
            <a:r>
              <a:rPr lang="en-US" i="0" baseline="0" dirty="0" smtClean="0"/>
              <a:t> serialize active and standard data objects (active objects core to managing shared data objects between processes)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BAE11-4656-DD43-BC23-219C3415FD1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464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Taint Map actually is a 32bit vector (shown as 16 for clarity in the image).</a:t>
            </a:r>
          </a:p>
          <a:p>
            <a:r>
              <a:rPr lang="en-US" dirty="0" smtClean="0"/>
              <a:t>Process</a:t>
            </a:r>
            <a:r>
              <a:rPr lang="en-US" baseline="0" dirty="0" smtClean="0"/>
              <a:t> Flow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Information is tainted</a:t>
            </a:r>
            <a:r>
              <a:rPr lang="en-US" baseline="0" dirty="0" smtClean="0"/>
              <a:t> in a trusted application (i.e. location provider)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Taint interface invokes a native method that interfaces with the </a:t>
            </a:r>
            <a:r>
              <a:rPr lang="en-US" baseline="0" dirty="0" err="1" smtClean="0"/>
              <a:t>Dalvik</a:t>
            </a:r>
            <a:r>
              <a:rPr lang="en-US" baseline="0" dirty="0" smtClean="0"/>
              <a:t> VM interpreter, storing markings on the taint map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err="1" smtClean="0"/>
              <a:t>Dalvik</a:t>
            </a:r>
            <a:r>
              <a:rPr lang="en-US" baseline="0" dirty="0" smtClean="0"/>
              <a:t> VM propagates taint tags according to data flow rules (see future slide)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When application uses tainted data in IPC transaction the custom modified binder library ensures the parcel has a taint tag reflecting the combined taint markings of all contained data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Parcel passed</a:t>
            </a:r>
            <a:r>
              <a:rPr lang="en-US" baseline="0" dirty="0" smtClean="0"/>
              <a:t> through the kernel to be received by untrusted application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Modified binder library retrieves taint tag from parcel and assigns it to all values read from it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err="1" smtClean="0"/>
              <a:t>Dalvik</a:t>
            </a:r>
            <a:r>
              <a:rPr lang="en-US" baseline="0" dirty="0" smtClean="0"/>
              <a:t> VM propagates taint tags (same as 3)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When untrusted application invokes a library specified as a taint </a:t>
            </a:r>
            <a:r>
              <a:rPr lang="en-US" baseline="0" dirty="0" err="1" smtClean="0"/>
              <a:t>soure</a:t>
            </a:r>
            <a:r>
              <a:rPr lang="en-US" baseline="0" dirty="0" smtClean="0"/>
              <a:t> (i.e. network send)…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Library retrieves the taint tag for the data and reports the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BAE11-4656-DD43-BC23-219C3415FD1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9616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Variables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Stored on internal stack adjacent to variables in memory (spatial locality)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Double the size of the stack frame allocation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For classes and arrays,</a:t>
            </a:r>
            <a:r>
              <a:rPr lang="en-US" baseline="0" dirty="0" smtClean="0"/>
              <a:t> one taint tag per entire structure (saves overhead and more efficient)</a:t>
            </a:r>
          </a:p>
          <a:p>
            <a:pPr marL="1085850" lvl="2" indent="-171450">
              <a:buFont typeface="Arial"/>
              <a:buChar char="•"/>
            </a:pPr>
            <a:r>
              <a:rPr lang="en-US" baseline="0" dirty="0" smtClean="0"/>
              <a:t>This does allow for false positives though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Messages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Keeps track of taints from IPC exchange of data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Methods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Initially taints data from native system libraries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Where taints come from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Files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Tracks and stores persistent tainted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BAE11-4656-DD43-BC23-219C3415FD1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1672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Low-bandwidth</a:t>
            </a:r>
            <a:r>
              <a:rPr lang="en-US" baseline="0" dirty="0" smtClean="0"/>
              <a:t> sensors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GPS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Accelerometers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Typically changes rapidly and simultaneously used by multiple applications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Android OS multiplexes access to improve speed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TaintDroid taints </a:t>
            </a:r>
            <a:r>
              <a:rPr lang="en-US" baseline="0" dirty="0" err="1" smtClean="0"/>
              <a:t>LocationManager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SensorManager</a:t>
            </a:r>
            <a:r>
              <a:rPr lang="en-US" baseline="0" dirty="0" smtClean="0"/>
              <a:t> applications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High-bandwidth sensors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Microphones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Cameras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Exchange large amounts of data, only used by one application at a time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Transferred via buffers or files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Information Databases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Address books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SMS messages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Notes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Taint added to database files that store data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Device Identifiers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SIM card identifiers</a:t>
            </a:r>
          </a:p>
          <a:p>
            <a:pPr marL="1085850" lvl="2" indent="-171450">
              <a:buFont typeface="Arial"/>
              <a:buChar char="•"/>
            </a:pPr>
            <a:r>
              <a:rPr lang="en-US" baseline="0" dirty="0" smtClean="0"/>
              <a:t>IMSI, ICC-ID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Device identifier</a:t>
            </a:r>
          </a:p>
          <a:p>
            <a:pPr marL="1085850" lvl="2" indent="-171450">
              <a:buFont typeface="Arial"/>
              <a:buChar char="•"/>
            </a:pPr>
            <a:r>
              <a:rPr lang="en-US" baseline="0" dirty="0" smtClean="0"/>
              <a:t>IMEI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API’s are overwritten to taint returns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Problems with tainting IMSI as it is used in conjunction with non-private data often (too many false positives)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BAE11-4656-DD43-BC23-219C3415FD1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3847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March 24, 2011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March 24,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March 24,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24,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March 24,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March 24,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March 24, 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March 24, 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March 24, 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March 24, 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March 24,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March 24,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ndroi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097" y="1230712"/>
            <a:ext cx="4252207" cy="5025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48953" cy="1720448"/>
          </a:xfrm>
        </p:spPr>
        <p:txBody>
          <a:bodyPr>
            <a:noAutofit/>
          </a:bodyPr>
          <a:lstStyle/>
          <a:p>
            <a:r>
              <a:rPr lang="en-US" sz="4800" dirty="0" smtClean="0"/>
              <a:t>TaintDroid: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Information-Flow Tracking System for </a:t>
            </a:r>
            <a:r>
              <a:rPr lang="en-US" dirty="0" err="1" smtClean="0"/>
              <a:t>Realtime</a:t>
            </a:r>
            <a:r>
              <a:rPr lang="en-US" dirty="0" smtClean="0"/>
              <a:t> Privacy Monitoring on Smartphones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20544852">
            <a:off x="5094323" y="861379"/>
            <a:ext cx="26195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Presented By:</a:t>
            </a:r>
          </a:p>
          <a:p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Steven Zittrower</a:t>
            </a:r>
            <a:endParaRPr lang="en-US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71775" y="2905435"/>
            <a:ext cx="2708537" cy="2272369"/>
            <a:chOff x="971775" y="2905435"/>
            <a:chExt cx="2708537" cy="2272369"/>
          </a:xfrm>
        </p:grpSpPr>
        <p:sp>
          <p:nvSpPr>
            <p:cNvPr id="11" name="TextBox 10"/>
            <p:cNvSpPr txBox="1"/>
            <p:nvPr/>
          </p:nvSpPr>
          <p:spPr>
            <a:xfrm>
              <a:off x="1038273" y="3361922"/>
              <a:ext cx="2642039" cy="1815882"/>
            </a:xfrm>
            <a:prstGeom prst="rect">
              <a:avLst/>
            </a:prstGeom>
            <a:noFill/>
          </p:spPr>
          <p:txBody>
            <a:bodyPr wrap="square" lIns="0" tIns="45720" rIns="0" bIns="45720" rtlCol="0">
              <a:spAutoFit/>
            </a:bodyPr>
            <a:lstStyle/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William </a:t>
              </a:r>
              <a:r>
                <a:rPr lang="en-US" sz="1600" dirty="0" err="1" smtClean="0">
                  <a:latin typeface="Courier New" pitchFamily="49" charset="0"/>
                  <a:cs typeface="Courier New" pitchFamily="49" charset="0"/>
                </a:rPr>
                <a:t>Enck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sz="1200" dirty="0" smtClean="0">
                  <a:latin typeface="Courier New" pitchFamily="49" charset="0"/>
                  <a:cs typeface="Courier New" pitchFamily="49" charset="0"/>
                </a:rPr>
                <a:t>(</a:t>
              </a:r>
              <a:r>
                <a:rPr lang="en-US" sz="1400" dirty="0" smtClean="0">
                  <a:latin typeface="Courier New" pitchFamily="49" charset="0"/>
                  <a:cs typeface="Courier New" pitchFamily="49" charset="0"/>
                </a:rPr>
                <a:t>Penn St)</a:t>
              </a:r>
              <a:endParaRPr lang="en-US" sz="1400" dirty="0">
                <a:latin typeface="Courier New" pitchFamily="49" charset="0"/>
                <a:cs typeface="Courier New" pitchFamily="49" charset="0"/>
              </a:endParaRPr>
            </a:p>
            <a:p>
              <a:pPr algn="r"/>
              <a:r>
                <a:rPr lang="en-US" sz="1200" dirty="0" smtClean="0">
                  <a:latin typeface="Courier New" pitchFamily="49" charset="0"/>
                  <a:cs typeface="Courier New" pitchFamily="49" charset="0"/>
                </a:rPr>
                <a:t>(Duke) 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Peter Gilbert</a:t>
              </a:r>
            </a:p>
            <a:p>
              <a:r>
                <a:rPr lang="en-US" sz="1600" dirty="0" err="1" smtClean="0">
                  <a:latin typeface="Courier New" pitchFamily="49" charset="0"/>
                  <a:cs typeface="Courier New" pitchFamily="49" charset="0"/>
                </a:rPr>
                <a:t>Byung-Gon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 Chun</a:t>
              </a:r>
              <a:r>
                <a:rPr lang="en-US" sz="1400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sz="1200" dirty="0" smtClean="0">
                  <a:latin typeface="Courier New" pitchFamily="49" charset="0"/>
                  <a:cs typeface="Courier New" pitchFamily="49" charset="0"/>
                </a:rPr>
                <a:t>(Intel)</a:t>
              </a:r>
            </a:p>
            <a:p>
              <a:pPr algn="r"/>
              <a:r>
                <a:rPr lang="en-US" sz="1200" dirty="0" smtClean="0">
                  <a:latin typeface="Courier New" pitchFamily="49" charset="0"/>
                  <a:cs typeface="Courier New" pitchFamily="49" charset="0"/>
                </a:rPr>
                <a:t>(Duke) 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Landon P. Cox</a:t>
              </a:r>
            </a:p>
            <a:p>
              <a:r>
                <a:rPr lang="en-US" sz="1600" dirty="0" err="1" smtClean="0">
                  <a:latin typeface="Courier New" pitchFamily="49" charset="0"/>
                  <a:cs typeface="Courier New" pitchFamily="49" charset="0"/>
                </a:rPr>
                <a:t>Jaeyeon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 Jung </a:t>
              </a:r>
              <a:r>
                <a:rPr lang="en-US" sz="1200" dirty="0" smtClean="0">
                  <a:latin typeface="Courier New" pitchFamily="49" charset="0"/>
                  <a:cs typeface="Courier New" pitchFamily="49" charset="0"/>
                </a:rPr>
                <a:t>(Intel)</a:t>
              </a:r>
            </a:p>
            <a:p>
              <a:pPr algn="r"/>
              <a:r>
                <a:rPr lang="en-US" sz="1200" dirty="0" smtClean="0">
                  <a:latin typeface="Courier New" pitchFamily="49" charset="0"/>
                  <a:cs typeface="Courier New" pitchFamily="49" charset="0"/>
                </a:rPr>
                <a:t>(Penn St) 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Pat McDaniel</a:t>
              </a:r>
            </a:p>
            <a:p>
              <a:r>
                <a:rPr lang="en-US" sz="1600" dirty="0" err="1" smtClean="0">
                  <a:latin typeface="Courier New" pitchFamily="49" charset="0"/>
                  <a:cs typeface="Courier New" pitchFamily="49" charset="0"/>
                </a:rPr>
                <a:t>Anmol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sz="1600" dirty="0" err="1" smtClean="0">
                  <a:latin typeface="Courier New" pitchFamily="49" charset="0"/>
                  <a:cs typeface="Courier New" pitchFamily="49" charset="0"/>
                </a:rPr>
                <a:t>Sheth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sz="1200" dirty="0" smtClean="0">
                  <a:latin typeface="Courier New" pitchFamily="49" charset="0"/>
                  <a:cs typeface="Courier New" pitchFamily="49" charset="0"/>
                </a:rPr>
                <a:t>(Intel)</a:t>
              </a:r>
              <a:endParaRPr lang="en-US" sz="12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71775" y="2905435"/>
              <a:ext cx="19657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Courier New" pitchFamily="49" charset="0"/>
                  <a:cs typeface="Courier New" pitchFamily="49" charset="0"/>
                </a:rPr>
                <a:t>Authors:</a:t>
              </a:r>
              <a:endParaRPr lang="en-US" sz="2800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78706" y="185690"/>
            <a:ext cx="31148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urier New"/>
                <a:cs typeface="Courier New"/>
              </a:rPr>
              <a:t>Presented at </a:t>
            </a:r>
            <a:r>
              <a:rPr lang="en-US" sz="2800" b="1" dirty="0" smtClean="0">
                <a:latin typeface="Courier New"/>
                <a:cs typeface="Courier New"/>
              </a:rPr>
              <a:t>OSDI 2010</a:t>
            </a:r>
            <a:endParaRPr lang="en-US" sz="28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3645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Taint Propagation </a:t>
            </a:r>
            <a:endParaRPr lang="en-US" dirty="0"/>
          </a:p>
        </p:txBody>
      </p:sp>
      <p:pic>
        <p:nvPicPr>
          <p:cNvPr id="6" name="Content Placeholder 5" descr="j0149024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78" r="17378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Rules for passing taint markers</a:t>
            </a:r>
          </a:p>
          <a:p>
            <a:r>
              <a:rPr lang="en-US" sz="2000" dirty="0" smtClean="0"/>
              <a:t>α←</a:t>
            </a:r>
            <a:r>
              <a:rPr lang="en-US" sz="2000" i="1" dirty="0" smtClean="0"/>
              <a:t>C</a:t>
            </a:r>
            <a:r>
              <a:rPr lang="en-US" sz="2000" dirty="0" smtClean="0"/>
              <a:t> :</a:t>
            </a:r>
            <a:r>
              <a:rPr lang="en-US" sz="2000" spc="-300" dirty="0" smtClean="0"/>
              <a:t> </a:t>
            </a:r>
            <a:r>
              <a:rPr lang="en-US" sz="2000" spc="-300" dirty="0" err="1" smtClean="0"/>
              <a:t>τ</a:t>
            </a:r>
            <a:r>
              <a:rPr lang="en-US" sz="2000" spc="-300" baseline="-25000" dirty="0" smtClean="0"/>
              <a:t>α</a:t>
            </a:r>
            <a:r>
              <a:rPr lang="en-US" sz="2000" dirty="0" smtClean="0"/>
              <a:t>←0</a:t>
            </a:r>
          </a:p>
          <a:p>
            <a:r>
              <a:rPr lang="en-US" sz="2000" spc="-300" dirty="0" smtClean="0"/>
              <a:t>β</a:t>
            </a:r>
            <a:r>
              <a:rPr lang="en-US" sz="2000" dirty="0" smtClean="0"/>
              <a:t>←α:</a:t>
            </a:r>
            <a:r>
              <a:rPr lang="en-US" sz="2000" spc="-300" dirty="0" err="1" smtClean="0"/>
              <a:t>τ</a:t>
            </a:r>
            <a:r>
              <a:rPr lang="en-US" sz="2000" spc="-300" baseline="-25000" dirty="0" smtClean="0"/>
              <a:t>β</a:t>
            </a:r>
            <a:r>
              <a:rPr lang="en-US" sz="2000" spc="-300" dirty="0" smtClean="0"/>
              <a:t> </a:t>
            </a:r>
            <a:r>
              <a:rPr lang="en-US" sz="2000" dirty="0" smtClean="0"/>
              <a:t>←</a:t>
            </a:r>
            <a:r>
              <a:rPr lang="en-US" sz="2000" spc="-300" dirty="0" err="1" smtClean="0"/>
              <a:t>τ</a:t>
            </a:r>
            <a:r>
              <a:rPr lang="en-US" sz="2000" spc="-300" baseline="-25000" dirty="0" smtClean="0"/>
              <a:t>α</a:t>
            </a:r>
          </a:p>
          <a:p>
            <a:r>
              <a:rPr lang="en-US" sz="2000" spc="-300" dirty="0" smtClean="0"/>
              <a:t>α←</a:t>
            </a:r>
            <a:r>
              <a:rPr lang="en-US" sz="2000" dirty="0" smtClean="0"/>
              <a:t>α⊗β</a:t>
            </a:r>
            <a:r>
              <a:rPr lang="en-US" sz="2000" spc="-300" dirty="0" smtClean="0"/>
              <a:t>:</a:t>
            </a:r>
            <a:r>
              <a:rPr lang="en-US" sz="2000" spc="-300" dirty="0" err="1" smtClean="0"/>
              <a:t>τ</a:t>
            </a:r>
            <a:r>
              <a:rPr lang="en-US" sz="2000" spc="-300" baseline="-25000" dirty="0" smtClean="0"/>
              <a:t>α</a:t>
            </a:r>
            <a:r>
              <a:rPr lang="en-US" sz="2000" spc="-300" dirty="0" smtClean="0"/>
              <a:t>←</a:t>
            </a:r>
            <a:r>
              <a:rPr lang="en-US" sz="2000" spc="-300" dirty="0" err="1" smtClean="0"/>
              <a:t>τ</a:t>
            </a:r>
            <a:r>
              <a:rPr lang="en-US" sz="2000" spc="-300" baseline="-25000" dirty="0" smtClean="0"/>
              <a:t>α</a:t>
            </a:r>
            <a:r>
              <a:rPr lang="en-US" sz="2000" spc="-300" dirty="0" smtClean="0"/>
              <a:t>∪</a:t>
            </a:r>
            <a:r>
              <a:rPr lang="en-US" sz="2000" spc="-300" dirty="0" err="1" smtClean="0"/>
              <a:t>τ</a:t>
            </a:r>
            <a:r>
              <a:rPr lang="en-US" sz="2000" spc="-300" baseline="-25000" dirty="0" smtClean="0"/>
              <a:t>β</a:t>
            </a:r>
          </a:p>
          <a:p>
            <a:r>
              <a:rPr lang="en-US" sz="2000" spc="-300" dirty="0" smtClean="0"/>
              <a:t>…</a:t>
            </a:r>
            <a:endParaRPr lang="en-US" sz="2000" spc="-300" baseline="-25000" dirty="0" smtClean="0"/>
          </a:p>
          <a:p>
            <a:r>
              <a:rPr lang="en-US" dirty="0" smtClean="0"/>
              <a:t>Govern steps 3, 7 of TaintDroid Architecture</a:t>
            </a:r>
          </a:p>
        </p:txBody>
      </p:sp>
    </p:spTree>
    <p:extLst>
      <p:ext uri="{BB962C8B-B14F-4D97-AF65-F5344CB8AC3E}">
        <p14:creationId xmlns:p14="http://schemas.microsoft.com/office/powerpoint/2010/main" xmlns="" val="52746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30 random popular applications</a:t>
            </a:r>
          </a:p>
          <a:p>
            <a:r>
              <a:rPr lang="en-US" dirty="0" smtClean="0"/>
              <a:t>100 minutes, 22,594 packets, 1,130 TCP connections</a:t>
            </a:r>
          </a:p>
          <a:p>
            <a:r>
              <a:rPr lang="en-US" dirty="0" smtClean="0"/>
              <a:t>Logged all TaintDroid messages</a:t>
            </a:r>
          </a:p>
          <a:p>
            <a:r>
              <a:rPr lang="en-US" dirty="0" smtClean="0"/>
              <a:t>Verified by logging network traffic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rcRect l="-5329" r="-53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1950150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Overhead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52534976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6505625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 Overhead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8270229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14363630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Takeaways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14% performance overhead</a:t>
            </a:r>
          </a:p>
          <a:p>
            <a:pPr lvl="1"/>
            <a:r>
              <a:rPr lang="en-US" dirty="0" smtClean="0"/>
              <a:t>Most operations less than 20ms slower</a:t>
            </a:r>
          </a:p>
          <a:p>
            <a:r>
              <a:rPr lang="en-US" dirty="0" smtClean="0"/>
              <a:t>IPC 27% slower than normal Android OS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ue to continual copying of tags as values placed in buffers</a:t>
            </a:r>
          </a:p>
          <a:p>
            <a:r>
              <a:rPr lang="en-US" dirty="0" smtClean="0"/>
              <a:t>3.5% more memory is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246973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79638649"/>
              </p:ext>
            </p:extLst>
          </p:nvPr>
        </p:nvGraphicFramePr>
        <p:xfrm>
          <a:off x="1043490" y="2324100"/>
          <a:ext cx="6777037" cy="350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69971571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Detects leakage of private after entering applications</a:t>
            </a:r>
          </a:p>
          <a:p>
            <a:pPr lvl="1"/>
            <a:r>
              <a:rPr lang="en-US" dirty="0" smtClean="0"/>
              <a:t>Previous work deals with securing data from non-trusted applications</a:t>
            </a:r>
          </a:p>
          <a:p>
            <a:r>
              <a:rPr lang="en-US" dirty="0" smtClean="0"/>
              <a:t>Works even if data is encrypted</a:t>
            </a:r>
          </a:p>
          <a:p>
            <a:r>
              <a:rPr lang="en-US" dirty="0" smtClean="0"/>
              <a:t>Identifies insecure, malicious, and unethical mobile applications</a:t>
            </a:r>
          </a:p>
          <a:p>
            <a:r>
              <a:rPr lang="en-US" dirty="0" smtClean="0"/>
              <a:t>Modest performance overheads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100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Requires custom OS modification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No checks on native libraries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No power overhead data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Network traffic only sink tested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Malicious attackers can bypass TaintDroid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0948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Real-time tracking and filtering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Eliminate or reduce false-positives through better management of variable-level tags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Detection of bypass attempts</a:t>
            </a:r>
          </a:p>
        </p:txBody>
      </p:sp>
    </p:spTree>
    <p:extLst>
      <p:ext uri="{BB962C8B-B14F-4D97-AF65-F5344CB8AC3E}">
        <p14:creationId xmlns:p14="http://schemas.microsoft.com/office/powerpoint/2010/main" xmlns="" val="63377697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References and Contributions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TaintDroid: </a:t>
            </a:r>
            <a:r>
              <a:rPr lang="en-US" sz="1800" dirty="0" smtClean="0"/>
              <a:t>An Information-Flow Tracking System for </a:t>
            </a:r>
            <a:r>
              <a:rPr lang="en-US" sz="1800" dirty="0" err="1" smtClean="0"/>
              <a:t>Realtime</a:t>
            </a:r>
            <a:r>
              <a:rPr lang="en-US" sz="1800" dirty="0" smtClean="0"/>
              <a:t> Privacy Monitoring on Smart Phones</a:t>
            </a:r>
          </a:p>
          <a:p>
            <a:r>
              <a:rPr lang="en-US" dirty="0" smtClean="0"/>
              <a:t>Google </a:t>
            </a:r>
            <a:r>
              <a:rPr lang="en-US" sz="1800" dirty="0" smtClean="0"/>
              <a:t>(http://</a:t>
            </a:r>
            <a:r>
              <a:rPr lang="en-US" sz="1800" dirty="0" err="1" smtClean="0"/>
              <a:t>code.google.com</a:t>
            </a:r>
            <a:r>
              <a:rPr lang="en-US" sz="1800" dirty="0" smtClean="0"/>
              <a:t>/android/)</a:t>
            </a:r>
          </a:p>
          <a:p>
            <a:r>
              <a:rPr lang="en-US" dirty="0" smtClean="0"/>
              <a:t>Clip-art courtesy of</a:t>
            </a:r>
          </a:p>
          <a:p>
            <a:pPr lvl="1"/>
            <a:r>
              <a:rPr lang="en-US" dirty="0" err="1" smtClean="0"/>
              <a:t>Norebbo.com</a:t>
            </a:r>
            <a:endParaRPr lang="en-US" dirty="0" smtClean="0"/>
          </a:p>
          <a:p>
            <a:pPr lvl="1"/>
            <a:r>
              <a:rPr lang="en-US" dirty="0" err="1" smtClean="0"/>
              <a:t>NASA.com</a:t>
            </a:r>
            <a:endParaRPr lang="en-US" dirty="0" smtClean="0"/>
          </a:p>
          <a:p>
            <a:pPr lvl="1"/>
            <a:r>
              <a:rPr lang="en-US" dirty="0" err="1" smtClean="0"/>
              <a:t>Linuxchixla.org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3886485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What is TaintDroid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Why it’s Important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Implementation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Costs and Tradeoffs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Results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648378" y="2416065"/>
            <a:ext cx="3419856" cy="32983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5000" dirty="0" smtClean="0"/>
              <a:t>?</a:t>
            </a:r>
            <a:endParaRPr lang="en-US" sz="25000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xmlns="" val="3015172169"/>
              </p:ext>
            </p:extLst>
          </p:nvPr>
        </p:nvGraphicFramePr>
        <p:xfrm>
          <a:off x="3706115" y="2092257"/>
          <a:ext cx="4864922" cy="3243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/>
          <a:srcRect l="3872" t="2208" r="9420" b="6291"/>
          <a:stretch/>
        </p:blipFill>
        <p:spPr>
          <a:xfrm>
            <a:off x="4379474" y="2416065"/>
            <a:ext cx="3688760" cy="291947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0634" y="2598370"/>
            <a:ext cx="3657600" cy="2651760"/>
          </a:xfrm>
          <a:prstGeom prst="rect">
            <a:avLst/>
          </a:prstGeom>
        </p:spPr>
      </p:pic>
      <p:pic>
        <p:nvPicPr>
          <p:cNvPr id="28" name="Picture 27" descr="bowti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31579">
            <a:off x="4311283" y="2981574"/>
            <a:ext cx="3965412" cy="185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35481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Graphic spid="13" grpId="0">
        <p:bldAsOne/>
      </p:bldGraphic>
      <p:bldGraphic spid="13" grpId="1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Smartphones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142" b="314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80111" cy="1519561"/>
          </a:xfrm>
        </p:spPr>
        <p:txBody>
          <a:bodyPr>
            <a:normAutofit/>
          </a:bodyPr>
          <a:lstStyle/>
          <a:p>
            <a:r>
              <a:rPr lang="en-US" dirty="0" smtClean="0"/>
              <a:t>GPS/Location Data</a:t>
            </a:r>
          </a:p>
          <a:p>
            <a:r>
              <a:rPr lang="en-US" dirty="0" smtClean="0"/>
              <a:t>Camera/Photos/Microphone</a:t>
            </a:r>
          </a:p>
          <a:p>
            <a:r>
              <a:rPr lang="en-US" dirty="0" smtClean="0"/>
              <a:t>Contacts</a:t>
            </a:r>
          </a:p>
          <a:p>
            <a:r>
              <a:rPr lang="en-US" dirty="0" smtClean="0"/>
              <a:t>SMS Messages</a:t>
            </a:r>
          </a:p>
          <a:p>
            <a:r>
              <a:rPr lang="en-US" dirty="0" smtClean="0"/>
              <a:t>SIM Identifiers (IMSI, ICC-ID, IMEI)</a:t>
            </a:r>
            <a:endParaRPr lang="en-US" dirty="0"/>
          </a:p>
        </p:txBody>
      </p:sp>
      <p:pic>
        <p:nvPicPr>
          <p:cNvPr id="6" name="Picture 5" descr="satellit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8664" y="2210929"/>
            <a:ext cx="2133183" cy="2660904"/>
          </a:xfrm>
          <a:prstGeom prst="rect">
            <a:avLst/>
          </a:prstGeom>
        </p:spPr>
      </p:pic>
      <p:pic>
        <p:nvPicPr>
          <p:cNvPr id="7" name="Picture 6" descr="camera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3929" y="2210929"/>
            <a:ext cx="2177918" cy="25416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48945" y="1824963"/>
            <a:ext cx="2883504" cy="3325479"/>
          </a:xfrm>
          <a:prstGeom prst="rect">
            <a:avLst/>
          </a:prstGeom>
        </p:spPr>
      </p:pic>
      <p:pic>
        <p:nvPicPr>
          <p:cNvPr id="10" name="Picture 9" descr="sms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9788" y="2345545"/>
            <a:ext cx="2312059" cy="2342086"/>
          </a:xfrm>
          <a:prstGeom prst="rect">
            <a:avLst/>
          </a:prstGeom>
        </p:spPr>
      </p:pic>
      <p:pic>
        <p:nvPicPr>
          <p:cNvPr id="11" name="Picture 10" descr="sim_card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5459" y="2723164"/>
            <a:ext cx="1622287" cy="152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5901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TaintDroid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dirty="0" smtClean="0"/>
              <a:t>Identifies Sensitive Data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Taints and Tracks Data Flow via</a:t>
            </a:r>
          </a:p>
          <a:p>
            <a:pPr lvl="1"/>
            <a:r>
              <a:rPr lang="en-US" dirty="0" smtClean="0"/>
              <a:t>Variables, Messages, Methods, and Files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Monitors Behavior of Running Applications in </a:t>
            </a:r>
            <a:r>
              <a:rPr lang="en-US" dirty="0" err="1" smtClean="0"/>
              <a:t>Realtime</a:t>
            </a:r>
            <a:endParaRPr lang="en-US" dirty="0" smtClean="0"/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Identifies Misuse of Private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161688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Android: The 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Built on the Linux kernel</a:t>
            </a:r>
          </a:p>
          <a:p>
            <a:r>
              <a:rPr lang="en-US" dirty="0" smtClean="0"/>
              <a:t>Applications run on top of middleware</a:t>
            </a:r>
          </a:p>
          <a:p>
            <a:r>
              <a:rPr lang="en-US" dirty="0" smtClean="0"/>
              <a:t>Written in JAVA</a:t>
            </a:r>
          </a:p>
          <a:p>
            <a:pPr lvl="1"/>
            <a:r>
              <a:rPr lang="en-US" dirty="0" smtClean="0"/>
              <a:t>Stack-based</a:t>
            </a:r>
          </a:p>
          <a:p>
            <a:r>
              <a:rPr lang="en-US" dirty="0" smtClean="0"/>
              <a:t>Executed in the </a:t>
            </a:r>
            <a:r>
              <a:rPr lang="en-US" dirty="0" err="1" smtClean="0"/>
              <a:t>Dalvik</a:t>
            </a:r>
            <a:r>
              <a:rPr lang="en-US" dirty="0" smtClean="0"/>
              <a:t> VM Interpreter</a:t>
            </a:r>
          </a:p>
          <a:p>
            <a:pPr lvl="1"/>
            <a:r>
              <a:rPr lang="en-US" dirty="0" smtClean="0"/>
              <a:t>Register-based</a:t>
            </a:r>
          </a:p>
          <a:p>
            <a:r>
              <a:rPr lang="en-US" dirty="0" smtClean="0"/>
              <a:t>Allows access to certain native libraries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rcRect l="-5187" r="-5187"/>
          <a:stretch>
            <a:fillRect/>
          </a:stretch>
        </p:blipFill>
        <p:spPr>
          <a:xfrm>
            <a:off x="4645025" y="2312988"/>
            <a:ext cx="3419475" cy="3494087"/>
          </a:xfrm>
        </p:spPr>
      </p:pic>
    </p:spTree>
    <p:extLst>
      <p:ext uri="{BB962C8B-B14F-4D97-AF65-F5344CB8AC3E}">
        <p14:creationId xmlns:p14="http://schemas.microsoft.com/office/powerpoint/2010/main" xmlns="" val="234211888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5889" y="886052"/>
            <a:ext cx="7309662" cy="52403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14333" y="89972"/>
            <a:ext cx="2540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Android </a:t>
            </a:r>
            <a:r>
              <a:rPr lang="en-US" sz="1000" dirty="0">
                <a:solidFill>
                  <a:schemeClr val="bg1"/>
                </a:solidFill>
              </a:rPr>
              <a:t>a</a:t>
            </a:r>
            <a:r>
              <a:rPr lang="en-US" sz="1000" dirty="0" smtClean="0">
                <a:solidFill>
                  <a:schemeClr val="bg1"/>
                </a:solidFill>
              </a:rPr>
              <a:t>rchitecture graphic courtesy of Google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3852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TaintDroid Architecture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379840" y="2335365"/>
            <a:ext cx="2872550" cy="10909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27668" y="2335364"/>
            <a:ext cx="2872550" cy="51991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379840" y="3578735"/>
            <a:ext cx="6220378" cy="980171"/>
            <a:chOff x="1142201" y="3638397"/>
            <a:chExt cx="6220378" cy="980171"/>
          </a:xfrm>
        </p:grpSpPr>
        <p:sp>
          <p:nvSpPr>
            <p:cNvPr id="11" name="Rounded Rectangle 10"/>
            <p:cNvSpPr/>
            <p:nvPr/>
          </p:nvSpPr>
          <p:spPr>
            <a:xfrm>
              <a:off x="1142201" y="3638397"/>
              <a:ext cx="2872550" cy="9801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490029" y="3638397"/>
              <a:ext cx="2872550" cy="9801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79840" y="4711305"/>
            <a:ext cx="6220378" cy="614691"/>
            <a:chOff x="1142201" y="4771987"/>
            <a:chExt cx="6220378" cy="614691"/>
          </a:xfrm>
        </p:grpSpPr>
        <p:sp>
          <p:nvSpPr>
            <p:cNvPr id="14" name="Rounded Rectangle 13"/>
            <p:cNvSpPr/>
            <p:nvPr/>
          </p:nvSpPr>
          <p:spPr>
            <a:xfrm>
              <a:off x="1142201" y="4771987"/>
              <a:ext cx="2872550" cy="61469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490029" y="4771987"/>
              <a:ext cx="2872550" cy="61469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1379840" y="5478396"/>
            <a:ext cx="6220378" cy="61469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379840" y="2326842"/>
            <a:ext cx="2752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Trusted Applications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7668" y="2326842"/>
            <a:ext cx="2752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Untrusted Applications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9840" y="4035686"/>
            <a:ext cx="122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FFFFFF"/>
                </a:solidFill>
              </a:rPr>
              <a:t>Dalvik</a:t>
            </a:r>
            <a:r>
              <a:rPr lang="en-US" sz="1400" b="1" dirty="0" smtClean="0">
                <a:solidFill>
                  <a:srgbClr val="FFFFFF"/>
                </a:solidFill>
              </a:rPr>
              <a:t> VM</a:t>
            </a:r>
          </a:p>
          <a:p>
            <a:r>
              <a:rPr lang="en-US" sz="1400" b="1" dirty="0" smtClean="0">
                <a:solidFill>
                  <a:srgbClr val="FFFFFF"/>
                </a:solidFill>
              </a:rPr>
              <a:t>Interpreter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79839" y="4708093"/>
            <a:ext cx="2752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Binder IPC Library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17683" y="5615787"/>
            <a:ext cx="2752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</a:rPr>
              <a:t>Binder Kernel Module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25037" y="4708092"/>
            <a:ext cx="2075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FFFF"/>
                </a:solidFill>
              </a:rPr>
              <a:t>Binder IPC Library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24124" y="4035686"/>
            <a:ext cx="1376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err="1" smtClean="0">
                <a:solidFill>
                  <a:srgbClr val="FFFFFF"/>
                </a:solidFill>
              </a:rPr>
              <a:t>Dalvik</a:t>
            </a:r>
            <a:r>
              <a:rPr lang="en-US" sz="1400" b="1" dirty="0" smtClean="0">
                <a:solidFill>
                  <a:srgbClr val="FFFFFF"/>
                </a:solidFill>
              </a:rPr>
              <a:t> VM Interpreter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727668" y="2957559"/>
            <a:ext cx="2872550" cy="46877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727668" y="2957559"/>
            <a:ext cx="2752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Trusted Library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505477" y="3093079"/>
            <a:ext cx="1315931" cy="246888"/>
          </a:xfrm>
          <a:prstGeom prst="roundRect">
            <a:avLst>
              <a:gd name="adj" fmla="val 50000"/>
            </a:avLst>
          </a:prstGeom>
          <a:solidFill>
            <a:schemeClr val="bg1">
              <a:alpha val="6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Taint Source</a:t>
            </a:r>
            <a:endParaRPr lang="en-US" sz="1400" dirty="0"/>
          </a:p>
        </p:txBody>
      </p:sp>
      <p:sp>
        <p:nvSpPr>
          <p:cNvPr id="53" name="Rounded Rectangle 52"/>
          <p:cNvSpPr/>
          <p:nvPr/>
        </p:nvSpPr>
        <p:spPr>
          <a:xfrm>
            <a:off x="6353176" y="3111447"/>
            <a:ext cx="1182648" cy="248834"/>
          </a:xfrm>
          <a:prstGeom prst="roundRect">
            <a:avLst>
              <a:gd name="adj" fmla="val 50000"/>
            </a:avLst>
          </a:prstGeom>
          <a:solidFill>
            <a:schemeClr val="bg1">
              <a:alpha val="6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Taint Sink</a:t>
            </a:r>
            <a:endParaRPr lang="en-US" sz="1400" dirty="0"/>
          </a:p>
        </p:txBody>
      </p:sp>
      <p:sp>
        <p:nvSpPr>
          <p:cNvPr id="54" name="Left Brace 53"/>
          <p:cNvSpPr/>
          <p:nvPr/>
        </p:nvSpPr>
        <p:spPr>
          <a:xfrm>
            <a:off x="1107137" y="2335365"/>
            <a:ext cx="272702" cy="1090971"/>
          </a:xfrm>
          <a:prstGeom prst="leftBrace">
            <a:avLst>
              <a:gd name="adj1" fmla="val 43261"/>
              <a:gd name="adj2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ounded Rectangle 56"/>
          <p:cNvSpPr/>
          <p:nvPr/>
        </p:nvSpPr>
        <p:spPr>
          <a:xfrm>
            <a:off x="2816115" y="5022880"/>
            <a:ext cx="1400382" cy="246888"/>
          </a:xfrm>
          <a:prstGeom prst="roundRect">
            <a:avLst>
              <a:gd name="adj" fmla="val 50000"/>
            </a:avLst>
          </a:prstGeom>
          <a:solidFill>
            <a:schemeClr val="bg1">
              <a:alpha val="6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Binder Hook</a:t>
            </a:r>
            <a:endParaRPr lang="en-US" sz="1400" dirty="0"/>
          </a:p>
        </p:txBody>
      </p:sp>
      <p:sp>
        <p:nvSpPr>
          <p:cNvPr id="58" name="Rounded Rectangle 57"/>
          <p:cNvSpPr/>
          <p:nvPr/>
        </p:nvSpPr>
        <p:spPr>
          <a:xfrm>
            <a:off x="4811786" y="5022880"/>
            <a:ext cx="1400382" cy="246888"/>
          </a:xfrm>
          <a:prstGeom prst="roundRect">
            <a:avLst>
              <a:gd name="adj" fmla="val 50000"/>
            </a:avLst>
          </a:prstGeom>
          <a:solidFill>
            <a:schemeClr val="bg1">
              <a:alpha val="6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Binder Hook</a:t>
            </a:r>
            <a:endParaRPr lang="en-US" sz="1400" dirty="0"/>
          </a:p>
        </p:txBody>
      </p:sp>
      <p:sp>
        <p:nvSpPr>
          <p:cNvPr id="59" name="Left Brace 58"/>
          <p:cNvSpPr/>
          <p:nvPr/>
        </p:nvSpPr>
        <p:spPr>
          <a:xfrm>
            <a:off x="1107137" y="3602371"/>
            <a:ext cx="272702" cy="1723625"/>
          </a:xfrm>
          <a:prstGeom prst="leftBrace">
            <a:avLst>
              <a:gd name="adj1" fmla="val 43261"/>
              <a:gd name="adj2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Left Brace 59"/>
          <p:cNvSpPr/>
          <p:nvPr/>
        </p:nvSpPr>
        <p:spPr>
          <a:xfrm>
            <a:off x="1107137" y="5478396"/>
            <a:ext cx="272702" cy="614691"/>
          </a:xfrm>
          <a:prstGeom prst="leftBrace">
            <a:avLst>
              <a:gd name="adj1" fmla="val 22304"/>
              <a:gd name="adj2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43380" y="2071426"/>
            <a:ext cx="400110" cy="161986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 smtClean="0"/>
              <a:t>Interpreted Code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643380" y="5459869"/>
            <a:ext cx="400110" cy="65174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 smtClean="0"/>
              <a:t>Kernel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643380" y="3944917"/>
            <a:ext cx="400110" cy="10385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 err="1" smtClean="0"/>
              <a:t>Userspace</a:t>
            </a:r>
            <a:endParaRPr lang="en-US" sz="1400" dirty="0"/>
          </a:p>
        </p:txBody>
      </p:sp>
      <p:sp>
        <p:nvSpPr>
          <p:cNvPr id="64" name="Rounded Rectangle 63"/>
          <p:cNvSpPr/>
          <p:nvPr/>
        </p:nvSpPr>
        <p:spPr>
          <a:xfrm>
            <a:off x="2819400" y="3691291"/>
            <a:ext cx="1000125" cy="77289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8480066"/>
              </p:ext>
            </p:extLst>
          </p:nvPr>
        </p:nvGraphicFramePr>
        <p:xfrm>
          <a:off x="2992902" y="3740642"/>
          <a:ext cx="653120" cy="6563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280"/>
                <a:gridCol w="163280"/>
                <a:gridCol w="163280"/>
                <a:gridCol w="163280"/>
              </a:tblGrid>
              <a:tr h="164089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8940" marR="68940" marT="34470" marB="3447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8940" marR="68940" marT="34470" marB="34470"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8940" marR="68940" marT="34470" marB="34470"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8940" marR="68940" marT="34470" marB="34470">
                    <a:solidFill>
                      <a:schemeClr val="tx1"/>
                    </a:solidFill>
                  </a:tcPr>
                </a:tc>
              </a:tr>
              <a:tr h="164089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68940" marR="68940" marT="34470" marB="34470"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68940" marR="68940" marT="34470" marB="34470"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8940" marR="68940" marT="34470" marB="34470"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8940" marR="68940" marT="34470" marB="34470"/>
                </a:tc>
              </a:tr>
              <a:tr h="164089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68940" marR="68940" marT="34470" marB="34470"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68940" marR="68940" marT="34470" marB="34470"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68940" marR="68940" marT="34470" marB="34470"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8940" marR="68940" marT="34470" marB="34470"/>
                </a:tc>
              </a:tr>
              <a:tr h="164089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68940" marR="68940" marT="34470" marB="34470"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68940" marR="68940" marT="34470" marB="34470"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8940" marR="68940" marT="34470" marB="34470"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8940" marR="68940" marT="34470" marB="34470"/>
                </a:tc>
              </a:tr>
            </a:tbl>
          </a:graphicData>
        </a:graphic>
      </p:graphicFrame>
      <p:sp>
        <p:nvSpPr>
          <p:cNvPr id="71" name="Circular Arrow 70"/>
          <p:cNvSpPr/>
          <p:nvPr/>
        </p:nvSpPr>
        <p:spPr>
          <a:xfrm>
            <a:off x="2977395" y="3454911"/>
            <a:ext cx="648119" cy="504575"/>
          </a:xfrm>
          <a:prstGeom prst="circularArrow">
            <a:avLst>
              <a:gd name="adj1" fmla="val 0"/>
              <a:gd name="adj2" fmla="val 1142319"/>
              <a:gd name="adj3" fmla="val 20566396"/>
              <a:gd name="adj4" fmla="val 10800000"/>
              <a:gd name="adj5" fmla="val 95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5222170" y="3697673"/>
            <a:ext cx="1000125" cy="77289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2461290"/>
              </p:ext>
            </p:extLst>
          </p:nvPr>
        </p:nvGraphicFramePr>
        <p:xfrm>
          <a:off x="5395672" y="3747024"/>
          <a:ext cx="653120" cy="6563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280"/>
                <a:gridCol w="163280"/>
                <a:gridCol w="163280"/>
                <a:gridCol w="163280"/>
              </a:tblGrid>
              <a:tr h="164089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8940" marR="68940" marT="34470" marB="3447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8940" marR="68940" marT="34470" marB="34470"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8940" marR="68940" marT="34470" marB="34470"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8940" marR="68940" marT="34470" marB="34470">
                    <a:solidFill>
                      <a:schemeClr val="tx1"/>
                    </a:solidFill>
                  </a:tcPr>
                </a:tc>
              </a:tr>
              <a:tr h="164089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68940" marR="68940" marT="34470" marB="34470"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68940" marR="68940" marT="34470" marB="34470"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8940" marR="68940" marT="34470" marB="34470"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68940" marR="68940" marT="34470" marB="34470"/>
                </a:tc>
              </a:tr>
              <a:tr h="164089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68940" marR="68940" marT="34470" marB="34470"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68940" marR="68940" marT="34470" marB="34470"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68940" marR="68940" marT="34470" marB="34470"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8940" marR="68940" marT="34470" marB="34470"/>
                </a:tc>
              </a:tr>
              <a:tr h="164089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68940" marR="68940" marT="34470" marB="34470"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68940" marR="68940" marT="34470" marB="34470"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8940" marR="68940" marT="34470" marB="34470"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68940" marR="68940" marT="34470" marB="34470"/>
                </a:tc>
              </a:tr>
            </a:tbl>
          </a:graphicData>
        </a:graphic>
      </p:graphicFrame>
      <p:sp>
        <p:nvSpPr>
          <p:cNvPr id="74" name="Circular Arrow 73"/>
          <p:cNvSpPr/>
          <p:nvPr/>
        </p:nvSpPr>
        <p:spPr>
          <a:xfrm>
            <a:off x="5380165" y="3461293"/>
            <a:ext cx="648119" cy="504575"/>
          </a:xfrm>
          <a:prstGeom prst="circularArrow">
            <a:avLst>
              <a:gd name="adj1" fmla="val 0"/>
              <a:gd name="adj2" fmla="val 1142319"/>
              <a:gd name="adj3" fmla="val 20566396"/>
              <a:gd name="adj4" fmla="val 10800000"/>
              <a:gd name="adj5" fmla="val 95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 rot="16200000">
            <a:off x="3525832" y="3879908"/>
            <a:ext cx="1106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Taint Map</a:t>
            </a:r>
            <a:endParaRPr lang="en-US" sz="1400" dirty="0"/>
          </a:p>
        </p:txBody>
      </p:sp>
      <p:sp>
        <p:nvSpPr>
          <p:cNvPr id="76" name="TextBox 75"/>
          <p:cNvSpPr txBox="1"/>
          <p:nvPr/>
        </p:nvSpPr>
        <p:spPr>
          <a:xfrm rot="16200000">
            <a:off x="4366203" y="3911180"/>
            <a:ext cx="1106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Taint Map</a:t>
            </a:r>
            <a:endParaRPr lang="en-US" sz="1400" dirty="0"/>
          </a:p>
        </p:txBody>
      </p:sp>
      <p:sp>
        <p:nvSpPr>
          <p:cNvPr id="78" name="Rectangle 77"/>
          <p:cNvSpPr/>
          <p:nvPr/>
        </p:nvSpPr>
        <p:spPr>
          <a:xfrm>
            <a:off x="2786587" y="3062029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cxnSp>
        <p:nvCxnSpPr>
          <p:cNvPr id="80" name="Elbow Connector 79"/>
          <p:cNvCxnSpPr>
            <a:stCxn id="29" idx="2"/>
          </p:cNvCxnSpPr>
          <p:nvPr/>
        </p:nvCxnSpPr>
        <p:spPr>
          <a:xfrm rot="16200000" flipH="1">
            <a:off x="2316351" y="3187059"/>
            <a:ext cx="508138" cy="813954"/>
          </a:xfrm>
          <a:prstGeom prst="bentConnector2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/>
          <p:nvPr/>
        </p:nvCxnSpPr>
        <p:spPr>
          <a:xfrm rot="16200000" flipH="1">
            <a:off x="3198985" y="4295133"/>
            <a:ext cx="1135349" cy="241275"/>
          </a:xfrm>
          <a:prstGeom prst="bentConnector3">
            <a:avLst>
              <a:gd name="adj1" fmla="val -1176"/>
            </a:avLst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93"/>
          <p:cNvCxnSpPr>
            <a:stCxn id="57" idx="2"/>
            <a:endCxn id="58" idx="2"/>
          </p:cNvCxnSpPr>
          <p:nvPr/>
        </p:nvCxnSpPr>
        <p:spPr>
          <a:xfrm rot="16200000" flipH="1">
            <a:off x="4514141" y="4271932"/>
            <a:ext cx="12700" cy="1995671"/>
          </a:xfrm>
          <a:prstGeom prst="bentConnector3">
            <a:avLst>
              <a:gd name="adj1" fmla="val 2475000"/>
            </a:avLst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Elbow Connector 117"/>
          <p:cNvCxnSpPr/>
          <p:nvPr/>
        </p:nvCxnSpPr>
        <p:spPr>
          <a:xfrm rot="5400000" flipH="1" flipV="1">
            <a:off x="4640502" y="4260597"/>
            <a:ext cx="1188215" cy="322126"/>
          </a:xfrm>
          <a:prstGeom prst="bentConnector2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>
            <a:endCxn id="53" idx="2"/>
          </p:cNvCxnSpPr>
          <p:nvPr/>
        </p:nvCxnSpPr>
        <p:spPr>
          <a:xfrm flipV="1">
            <a:off x="6048792" y="3360281"/>
            <a:ext cx="895708" cy="467271"/>
          </a:xfrm>
          <a:prstGeom prst="bentConnector2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6944500" y="2733675"/>
            <a:ext cx="0" cy="35940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140"/>
          <p:cNvSpPr/>
          <p:nvPr/>
        </p:nvSpPr>
        <p:spPr>
          <a:xfrm>
            <a:off x="1889867" y="3602855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142" name="Rectangle 141"/>
          <p:cNvSpPr/>
          <p:nvPr/>
        </p:nvSpPr>
        <p:spPr>
          <a:xfrm>
            <a:off x="3691236" y="3515783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143" name="Rectangle 142"/>
          <p:cNvSpPr/>
          <p:nvPr/>
        </p:nvSpPr>
        <p:spPr>
          <a:xfrm>
            <a:off x="3582028" y="4481162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4</a:t>
            </a:r>
            <a:endParaRPr lang="en-US" sz="1400" dirty="0"/>
          </a:p>
        </p:txBody>
      </p:sp>
      <p:sp>
        <p:nvSpPr>
          <p:cNvPr id="144" name="Rectangle 143"/>
          <p:cNvSpPr/>
          <p:nvPr/>
        </p:nvSpPr>
        <p:spPr>
          <a:xfrm>
            <a:off x="4361480" y="5229257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5</a:t>
            </a:r>
            <a:endParaRPr lang="en-US" sz="1400" dirty="0"/>
          </a:p>
        </p:txBody>
      </p:sp>
      <p:sp>
        <p:nvSpPr>
          <p:cNvPr id="145" name="Rectangle 144"/>
          <p:cNvSpPr/>
          <p:nvPr/>
        </p:nvSpPr>
        <p:spPr>
          <a:xfrm>
            <a:off x="5016723" y="3553309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6</a:t>
            </a:r>
            <a:endParaRPr lang="en-US" sz="1400" dirty="0"/>
          </a:p>
        </p:txBody>
      </p:sp>
      <p:sp>
        <p:nvSpPr>
          <p:cNvPr id="146" name="Rectangle 145"/>
          <p:cNvSpPr/>
          <p:nvPr/>
        </p:nvSpPr>
        <p:spPr>
          <a:xfrm>
            <a:off x="6094959" y="3540641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7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6952565" y="3559691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9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6971615" y="2536807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114333" y="89972"/>
            <a:ext cx="2540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TaintDroid Architecture map courtesy of </a:t>
            </a:r>
            <a:r>
              <a:rPr lang="en-US" sz="1000" i="1" dirty="0" smtClean="0">
                <a:solidFill>
                  <a:schemeClr val="bg1"/>
                </a:solidFill>
              </a:rPr>
              <a:t>TaintDroid: An Information-Flow…</a:t>
            </a:r>
            <a:endParaRPr lang="en-US" sz="1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13462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Tainted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Variables</a:t>
            </a:r>
          </a:p>
          <a:p>
            <a:pPr lvl="1"/>
            <a:r>
              <a:rPr lang="en-US" dirty="0" smtClean="0"/>
              <a:t>Locals, arguments, statics, classes, and arrays</a:t>
            </a:r>
          </a:p>
          <a:p>
            <a:r>
              <a:rPr lang="en-US" dirty="0" smtClean="0"/>
              <a:t>Messages</a:t>
            </a:r>
          </a:p>
          <a:p>
            <a:pPr lvl="1"/>
            <a:r>
              <a:rPr lang="en-US" dirty="0" smtClean="0"/>
              <a:t>Taint tag is upper bound of tainted variables in message</a:t>
            </a:r>
          </a:p>
          <a:p>
            <a:r>
              <a:rPr lang="en-US" dirty="0" smtClean="0"/>
              <a:t>Methods</a:t>
            </a:r>
          </a:p>
          <a:p>
            <a:pPr lvl="1"/>
            <a:r>
              <a:rPr lang="en-US" dirty="0" smtClean="0"/>
              <a:t>Tracks and propagates system provided native libraries</a:t>
            </a:r>
          </a:p>
          <a:p>
            <a:r>
              <a:rPr lang="en-US" dirty="0" smtClean="0"/>
              <a:t>Files</a:t>
            </a:r>
          </a:p>
          <a:p>
            <a:pPr lvl="1"/>
            <a:r>
              <a:rPr lang="en-US" dirty="0" smtClean="0"/>
              <a:t>One tag per-file, same logic as </a:t>
            </a:r>
            <a:r>
              <a:rPr lang="en-US" i="1" dirty="0" smtClean="0"/>
              <a:t>messages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Screen shot 2011-03-23 at 3.00.08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2526" y="2824596"/>
            <a:ext cx="6554108" cy="285525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7855937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cceleromet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152" y="2955771"/>
            <a:ext cx="3416300" cy="2120900"/>
          </a:xfrm>
          <a:prstGeom prst="rect">
            <a:avLst/>
          </a:prstGeom>
        </p:spPr>
      </p:pic>
      <p:pic>
        <p:nvPicPr>
          <p:cNvPr id="11" name="Picture 10" descr="digital_camer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152" y="2955771"/>
            <a:ext cx="3289012" cy="2434723"/>
          </a:xfrm>
          <a:prstGeom prst="rect">
            <a:avLst/>
          </a:prstGeom>
        </p:spPr>
      </p:pic>
      <p:pic>
        <p:nvPicPr>
          <p:cNvPr id="12" name="Picture 11" descr="databas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5338" y="2694102"/>
            <a:ext cx="2889998" cy="30849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4540" y="3262737"/>
            <a:ext cx="2413000" cy="1562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Things Get Tainted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Low-bandwidth Sensors</a:t>
            </a:r>
          </a:p>
          <a:p>
            <a:r>
              <a:rPr lang="en-US" dirty="0" smtClean="0"/>
              <a:t>High-bandwidth Sensors</a:t>
            </a:r>
          </a:p>
          <a:p>
            <a:r>
              <a:rPr lang="en-US" dirty="0" smtClean="0"/>
              <a:t>Information Databases</a:t>
            </a:r>
          </a:p>
          <a:p>
            <a:r>
              <a:rPr lang="en-US" dirty="0" smtClean="0"/>
              <a:t>Devices Identifiers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Sinks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Network Calls</a:t>
            </a:r>
          </a:p>
          <a:p>
            <a:r>
              <a:rPr lang="en-US" dirty="0" smtClean="0"/>
              <a:t>File-system Writes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19691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build="p"/>
      <p:bldP spid="8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</TotalTime>
  <Words>905</Words>
  <Application>Microsoft Office PowerPoint</Application>
  <PresentationFormat>On-screen Show (4:3)</PresentationFormat>
  <Paragraphs>189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Austin</vt:lpstr>
      <vt:lpstr>TaintDroid:</vt:lpstr>
      <vt:lpstr>Overview</vt:lpstr>
      <vt:lpstr>Modern Smartphones</vt:lpstr>
      <vt:lpstr>TaintDroid</vt:lpstr>
      <vt:lpstr>Android: The OS</vt:lpstr>
      <vt:lpstr>Slide 6</vt:lpstr>
      <vt:lpstr>TaintDroid Architecture</vt:lpstr>
      <vt:lpstr>Types of Tainted Data</vt:lpstr>
      <vt:lpstr>How Things Get Tainted</vt:lpstr>
      <vt:lpstr>Taint Propagation </vt:lpstr>
      <vt:lpstr>Experiments </vt:lpstr>
      <vt:lpstr>Performance Overhead</vt:lpstr>
      <vt:lpstr>Throughput Overhead</vt:lpstr>
      <vt:lpstr>Performance Takeaways </vt:lpstr>
      <vt:lpstr>Results</vt:lpstr>
      <vt:lpstr>Contributions</vt:lpstr>
      <vt:lpstr>Weaknesses</vt:lpstr>
      <vt:lpstr>Improvements</vt:lpstr>
      <vt:lpstr>References and Contributions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TaintDroid</dc:title>
  <dc:creator>Steven Zittrower</dc:creator>
  <cp:lastModifiedBy>Cliff Zou</cp:lastModifiedBy>
  <cp:revision>48</cp:revision>
  <dcterms:created xsi:type="dcterms:W3CDTF">2011-03-23T01:24:54Z</dcterms:created>
  <dcterms:modified xsi:type="dcterms:W3CDTF">2011-03-24T18:49:08Z</dcterms:modified>
</cp:coreProperties>
</file>