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70" r:id="rId5"/>
    <p:sldId id="271" r:id="rId6"/>
    <p:sldId id="272" r:id="rId7"/>
    <p:sldId id="273" r:id="rId8"/>
    <p:sldId id="280" r:id="rId9"/>
    <p:sldId id="281" r:id="rId10"/>
    <p:sldId id="274" r:id="rId11"/>
    <p:sldId id="276" r:id="rId12"/>
    <p:sldId id="282" r:id="rId13"/>
    <p:sldId id="283" r:id="rId14"/>
    <p:sldId id="277" r:id="rId15"/>
    <p:sldId id="284" r:id="rId16"/>
    <p:sldId id="278" r:id="rId17"/>
    <p:sldId id="285" r:id="rId18"/>
    <p:sldId id="258" r:id="rId19"/>
    <p:sldId id="259" r:id="rId20"/>
    <p:sldId id="26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C871970-CE4C-4B7E-AB95-1AC26BF2C069}" type="datetimeFigureOut">
              <a:rPr lang="en-US" smtClean="0"/>
              <a:t>3/29/2011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CD34A2A-3423-45C1-9E9F-C3D900C5431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71970-CE4C-4B7E-AB95-1AC26BF2C069}" type="datetimeFigureOut">
              <a:rPr lang="en-US" smtClean="0"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4A2A-3423-45C1-9E9F-C3D900C543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71970-CE4C-4B7E-AB95-1AC26BF2C069}" type="datetimeFigureOut">
              <a:rPr lang="en-US" smtClean="0"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4A2A-3423-45C1-9E9F-C3D900C543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C871970-CE4C-4B7E-AB95-1AC26BF2C069}" type="datetimeFigureOut">
              <a:rPr lang="en-US" smtClean="0"/>
              <a:t>3/29/2011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CD34A2A-3423-45C1-9E9F-C3D900C5431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C871970-CE4C-4B7E-AB95-1AC26BF2C069}" type="datetimeFigureOut">
              <a:rPr lang="en-US" smtClean="0"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CD34A2A-3423-45C1-9E9F-C3D900C5431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71970-CE4C-4B7E-AB95-1AC26BF2C069}" type="datetimeFigureOut">
              <a:rPr lang="en-US" smtClean="0"/>
              <a:t>3/29/2011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4A2A-3423-45C1-9E9F-C3D900C5431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71970-CE4C-4B7E-AB95-1AC26BF2C069}" type="datetimeFigureOut">
              <a:rPr lang="en-US" smtClean="0"/>
              <a:t>3/29/2011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4A2A-3423-45C1-9E9F-C3D900C5431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C871970-CE4C-4B7E-AB95-1AC26BF2C069}" type="datetimeFigureOut">
              <a:rPr lang="en-US" smtClean="0"/>
              <a:t>3/29/2011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D34A2A-3423-45C1-9E9F-C3D900C5431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71970-CE4C-4B7E-AB95-1AC26BF2C069}" type="datetimeFigureOut">
              <a:rPr lang="en-US" smtClean="0"/>
              <a:t>3/29/2011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4A2A-3423-45C1-9E9F-C3D900C543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C871970-CE4C-4B7E-AB95-1AC26BF2C069}" type="datetimeFigureOut">
              <a:rPr lang="en-US" smtClean="0"/>
              <a:t>3/29/2011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CD34A2A-3423-45C1-9E9F-C3D900C5431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C871970-CE4C-4B7E-AB95-1AC26BF2C069}" type="datetimeFigureOut">
              <a:rPr lang="en-US" smtClean="0"/>
              <a:t>3/29/2011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D34A2A-3423-45C1-9E9F-C3D900C5431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C871970-CE4C-4B7E-AB95-1AC26BF2C069}" type="datetimeFigureOut">
              <a:rPr lang="en-US" smtClean="0"/>
              <a:t>3/29/2011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CD34A2A-3423-45C1-9E9F-C3D900C5431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HyperSafe</a:t>
            </a:r>
            <a:r>
              <a:rPr lang="en-US" dirty="0"/>
              <a:t>: A Lightweight Approach to Provide Lifetime Hypervisor Control-Flow</a:t>
            </a:r>
            <a:br>
              <a:rPr lang="en-US" dirty="0"/>
            </a:br>
            <a:r>
              <a:rPr lang="en-US" dirty="0"/>
              <a:t>Integrity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Self Protection for the Hypervisor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356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</a:t>
            </a:r>
            <a:r>
              <a:rPr lang="en-US" dirty="0" err="1" smtClean="0"/>
              <a:t>HyperSafe</a:t>
            </a:r>
            <a:r>
              <a:rPr lang="en-US" dirty="0" smtClean="0"/>
              <a:t>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rotects the memory space the hypervisor runs in</a:t>
            </a:r>
          </a:p>
          <a:p>
            <a:r>
              <a:rPr lang="en-US" dirty="0" smtClean="0"/>
              <a:t>Provides structure for calls and returns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Two main Techniques</a:t>
            </a:r>
          </a:p>
          <a:p>
            <a:r>
              <a:rPr lang="en-US" dirty="0"/>
              <a:t>Non-</a:t>
            </a:r>
            <a:r>
              <a:rPr lang="en-US" dirty="0" err="1"/>
              <a:t>bypassable</a:t>
            </a:r>
            <a:r>
              <a:rPr lang="en-US" dirty="0"/>
              <a:t> memory lockdown</a:t>
            </a:r>
          </a:p>
          <a:p>
            <a:pPr lvl="1"/>
            <a:r>
              <a:rPr lang="en-US" dirty="0"/>
              <a:t>Current hypervisors all page tables are writable</a:t>
            </a:r>
          </a:p>
          <a:p>
            <a:r>
              <a:rPr lang="en-US" dirty="0"/>
              <a:t>Restricted pointer </a:t>
            </a:r>
            <a:r>
              <a:rPr lang="en-US" dirty="0" smtClean="0"/>
              <a:t>indexing</a:t>
            </a:r>
          </a:p>
          <a:p>
            <a:pPr lvl="1"/>
            <a:r>
              <a:rPr lang="en-US" dirty="0" smtClean="0"/>
              <a:t>Control what functions can be called and acceptable return addresses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8785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</a:t>
            </a:r>
            <a:r>
              <a:rPr lang="en-US" dirty="0" err="1" smtClean="0"/>
              <a:t>bypassable</a:t>
            </a:r>
            <a:r>
              <a:rPr lang="en-US" dirty="0" smtClean="0"/>
              <a:t> Memory Lockdown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Most significant technique</a:t>
            </a:r>
          </a:p>
          <a:p>
            <a:r>
              <a:rPr lang="en-US" dirty="0" smtClean="0"/>
              <a:t>Divides memory (physical and virtual) into page tables</a:t>
            </a:r>
          </a:p>
          <a:p>
            <a:r>
              <a:rPr lang="en-US" dirty="0" smtClean="0"/>
              <a:t>Each table has a number of page table entries. (512 in x86_64)</a:t>
            </a:r>
          </a:p>
          <a:p>
            <a:r>
              <a:rPr lang="en-US" dirty="0" smtClean="0"/>
              <a:t>Each entry has certain bits to specify protection attributes (writable(r/w), executable, or specify user or supervisor(u/s))</a:t>
            </a:r>
          </a:p>
          <a:p>
            <a:r>
              <a:rPr lang="en-US" dirty="0" smtClean="0"/>
              <a:t>A page can either be executable OR writable</a:t>
            </a:r>
          </a:p>
          <a:p>
            <a:r>
              <a:rPr lang="en-US" dirty="0" smtClean="0"/>
              <a:t>Hypervisor code is write protected</a:t>
            </a:r>
          </a:p>
          <a:p>
            <a:r>
              <a:rPr lang="en-US" dirty="0" smtClean="0"/>
              <a:t>Sometime it needs to be updated (benign update)</a:t>
            </a:r>
          </a:p>
        </p:txBody>
      </p:sp>
    </p:spTree>
    <p:extLst>
      <p:ext uri="{BB962C8B-B14F-4D97-AF65-F5344CB8AC3E}">
        <p14:creationId xmlns:p14="http://schemas.microsoft.com/office/powerpoint/2010/main" val="4065368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Benign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Sometimes executable memory needs to be updated / written to</a:t>
            </a:r>
          </a:p>
          <a:p>
            <a:r>
              <a:rPr lang="en-US" dirty="0" smtClean="0"/>
              <a:t>Supervisor only </a:t>
            </a:r>
            <a:r>
              <a:rPr lang="en-US" b="1" dirty="0" smtClean="0"/>
              <a:t>not User</a:t>
            </a:r>
          </a:p>
          <a:p>
            <a:r>
              <a:rPr lang="en-US" dirty="0" smtClean="0"/>
              <a:t>Technique uses the W P bit (Write Protect) in hardware</a:t>
            </a:r>
          </a:p>
          <a:p>
            <a:r>
              <a:rPr lang="en-US" dirty="0" smtClean="0"/>
              <a:t>On initial load set page tables read only and W P bit on</a:t>
            </a:r>
          </a:p>
          <a:p>
            <a:r>
              <a:rPr lang="en-US" dirty="0" smtClean="0"/>
              <a:t>On benign update clear W P bit, make the change, then set the W P bit on</a:t>
            </a:r>
          </a:p>
          <a:p>
            <a:r>
              <a:rPr lang="en-US" dirty="0" err="1" smtClean="0"/>
              <a:t>HyperSafe</a:t>
            </a:r>
            <a:r>
              <a:rPr lang="en-US" dirty="0" smtClean="0"/>
              <a:t> can ensure the action matches a security policy</a:t>
            </a:r>
          </a:p>
          <a:p>
            <a:r>
              <a:rPr lang="en-US" dirty="0" smtClean="0"/>
              <a:t>During process disable interrupts then re-enable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280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09801"/>
            <a:ext cx="8730002" cy="246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09600" y="4953000"/>
            <a:ext cx="762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Effectively locks down access to hypervisor code to ensure integrity</a:t>
            </a:r>
          </a:p>
        </p:txBody>
      </p:sp>
    </p:spTree>
    <p:extLst>
      <p:ext uri="{BB962C8B-B14F-4D97-AF65-F5344CB8AC3E}">
        <p14:creationId xmlns:p14="http://schemas.microsoft.com/office/powerpoint/2010/main" val="369634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Restricted Pointer Indexing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Restrict control of functions and return addresses from the user space</a:t>
            </a:r>
          </a:p>
          <a:p>
            <a:r>
              <a:rPr lang="en-US" dirty="0" smtClean="0"/>
              <a:t>Establishes tables maintained in protected memory for approved function and ret calls</a:t>
            </a:r>
          </a:p>
          <a:p>
            <a:r>
              <a:rPr lang="en-US" dirty="0" smtClean="0"/>
              <a:t>The table contains the pointers to the approved functions and returns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340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Restricted Point Indexing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563" y="1388839"/>
            <a:ext cx="4198237" cy="2344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035" y="3733801"/>
            <a:ext cx="6892007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4470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Prototype developed for </a:t>
            </a:r>
            <a:r>
              <a:rPr lang="en-US" dirty="0" err="1" smtClean="0"/>
              <a:t>BitVisor</a:t>
            </a:r>
            <a:r>
              <a:rPr lang="en-US" dirty="0" smtClean="0"/>
              <a:t> and </a:t>
            </a:r>
            <a:r>
              <a:rPr lang="en-US" dirty="0" err="1" smtClean="0"/>
              <a:t>Xen</a:t>
            </a:r>
            <a:endParaRPr lang="en-US" dirty="0" smtClean="0"/>
          </a:p>
          <a:p>
            <a:r>
              <a:rPr lang="en-US" dirty="0" err="1" smtClean="0"/>
              <a:t>HyperSafe</a:t>
            </a:r>
            <a:r>
              <a:rPr lang="en-US" dirty="0" smtClean="0"/>
              <a:t> protection</a:t>
            </a:r>
          </a:p>
          <a:p>
            <a:pPr lvl="1"/>
            <a:r>
              <a:rPr lang="en-US" dirty="0" smtClean="0"/>
              <a:t>Used attacks mimicking those in the National Vulnerability Database </a:t>
            </a:r>
          </a:p>
          <a:p>
            <a:pPr lvl="1"/>
            <a:r>
              <a:rPr lang="en-US" dirty="0" smtClean="0"/>
              <a:t>Performed as designed</a:t>
            </a:r>
          </a:p>
          <a:p>
            <a:pPr lvl="1"/>
            <a:r>
              <a:rPr lang="en-US" dirty="0" smtClean="0"/>
              <a:t>Writing to protected page tables generated error codes</a:t>
            </a:r>
          </a:p>
          <a:p>
            <a:pPr lvl="1"/>
            <a:r>
              <a:rPr lang="en-US" dirty="0" smtClean="0"/>
              <a:t>Attempts to change control flow were silently defeated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1512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Performance hit of about 5% (3% for –m)</a:t>
            </a:r>
          </a:p>
          <a:p>
            <a:r>
              <a:rPr lang="en-US" dirty="0" err="1" smtClean="0"/>
              <a:t>HyperSafe</a:t>
            </a:r>
            <a:r>
              <a:rPr lang="en-US" dirty="0" smtClean="0"/>
              <a:t>-m is </a:t>
            </a:r>
            <a:r>
              <a:rPr lang="en-US" dirty="0" err="1" smtClean="0"/>
              <a:t>HyperSafe</a:t>
            </a:r>
            <a:r>
              <a:rPr lang="en-US" dirty="0" smtClean="0"/>
              <a:t> with some optimization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95600"/>
            <a:ext cx="8351793" cy="2906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99973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framework with two techniques to protect hypervisors</a:t>
            </a:r>
          </a:p>
          <a:p>
            <a:pPr lvl="1"/>
            <a:r>
              <a:rPr lang="en-US" dirty="0" smtClean="0"/>
              <a:t>Protect the memory space</a:t>
            </a:r>
          </a:p>
          <a:p>
            <a:pPr lvl="1"/>
            <a:r>
              <a:rPr lang="en-US" dirty="0" smtClean="0"/>
              <a:t>Protect control flow</a:t>
            </a:r>
          </a:p>
          <a:p>
            <a:r>
              <a:rPr lang="en-US" dirty="0" smtClean="0"/>
              <a:t>Actually did it vs. just talk about what is possible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5829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actionable for IT security </a:t>
            </a:r>
            <a:r>
              <a:rPr lang="en-US" dirty="0" smtClean="0"/>
              <a:t>groups</a:t>
            </a:r>
          </a:p>
          <a:p>
            <a:pPr lvl="1"/>
            <a:r>
              <a:rPr lang="en-US" dirty="0" smtClean="0"/>
              <a:t>I can’t get it and use it</a:t>
            </a:r>
          </a:p>
          <a:p>
            <a:pPr lvl="1"/>
            <a:r>
              <a:rPr lang="en-US" dirty="0" smtClean="0"/>
              <a:t>No commercial or open source plans</a:t>
            </a:r>
            <a:endParaRPr lang="en-US" dirty="0" smtClean="0"/>
          </a:p>
          <a:p>
            <a:r>
              <a:rPr lang="en-US" dirty="0" smtClean="0"/>
              <a:t>Not clear to me on how you deploy </a:t>
            </a:r>
            <a:r>
              <a:rPr lang="en-US" dirty="0" err="1" smtClean="0"/>
              <a:t>HyperSafe</a:t>
            </a:r>
            <a:endParaRPr lang="en-US" dirty="0" smtClean="0"/>
          </a:p>
          <a:p>
            <a:pPr lvl="1"/>
            <a:r>
              <a:rPr lang="en-US" dirty="0" smtClean="0"/>
              <a:t>Assumption is modify the source code of hypervisor software and kernel and recompile it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6559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Paper: </a:t>
            </a:r>
            <a:r>
              <a:rPr lang="en-US" dirty="0" err="1"/>
              <a:t>HyperSafe</a:t>
            </a:r>
            <a:r>
              <a:rPr lang="en-US" dirty="0"/>
              <a:t>: A Lightweight Approach to Provide Lifetime Hypervisor </a:t>
            </a:r>
            <a:r>
              <a:rPr lang="en-US" dirty="0" smtClean="0"/>
              <a:t>Control-Flow Integrity</a:t>
            </a:r>
          </a:p>
          <a:p>
            <a:r>
              <a:rPr lang="en-US" dirty="0" smtClean="0"/>
              <a:t>Authors: </a:t>
            </a:r>
            <a:r>
              <a:rPr lang="en-US" dirty="0" err="1"/>
              <a:t>Zhi</a:t>
            </a:r>
            <a:r>
              <a:rPr lang="en-US" dirty="0"/>
              <a:t> </a:t>
            </a:r>
            <a:r>
              <a:rPr lang="en-US" dirty="0" smtClean="0"/>
              <a:t>Wang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err="1"/>
              <a:t>Xuxian</a:t>
            </a:r>
            <a:r>
              <a:rPr lang="en-US" dirty="0"/>
              <a:t> </a:t>
            </a:r>
            <a:r>
              <a:rPr lang="en-US" dirty="0" smtClean="0"/>
              <a:t>Jiang</a:t>
            </a:r>
            <a:endParaRPr lang="en-US" dirty="0"/>
          </a:p>
          <a:p>
            <a:r>
              <a:rPr lang="en-US" dirty="0" smtClean="0"/>
              <a:t>Department of Computer Science, North Carolina State University</a:t>
            </a:r>
          </a:p>
          <a:p>
            <a:r>
              <a:rPr lang="en-US" dirty="0" smtClean="0"/>
              <a:t>Presented at: </a:t>
            </a:r>
            <a:r>
              <a:rPr lang="en-US" i="1" dirty="0" smtClean="0"/>
              <a:t>31st </a:t>
            </a:r>
            <a:r>
              <a:rPr lang="en-US" i="1" dirty="0"/>
              <a:t>IEEE Symposium on Security &amp; Privacy</a:t>
            </a:r>
            <a:r>
              <a:rPr lang="en-US" dirty="0" smtClean="0"/>
              <a:t>, Oakland, CA USA, May 2010</a:t>
            </a:r>
          </a:p>
        </p:txBody>
      </p:sp>
    </p:spTree>
    <p:extLst>
      <p:ext uri="{BB962C8B-B14F-4D97-AF65-F5344CB8AC3E}">
        <p14:creationId xmlns:p14="http://schemas.microsoft.com/office/powerpoint/2010/main" val="41148961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r>
              <a:rPr lang="en-US" dirty="0" smtClean="0"/>
              <a:t>Get it in the field</a:t>
            </a:r>
          </a:p>
          <a:p>
            <a:pPr lvl="1"/>
            <a:r>
              <a:rPr lang="en-US" dirty="0" smtClean="0"/>
              <a:t>Partner with hypervisor vendors</a:t>
            </a:r>
          </a:p>
          <a:p>
            <a:pPr lvl="1"/>
            <a:r>
              <a:rPr lang="en-US" dirty="0" smtClean="0"/>
              <a:t>VMware would be a big one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543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Figures in presentation credited to original paper and presentation</a:t>
            </a:r>
          </a:p>
          <a:p>
            <a:r>
              <a:rPr lang="en-US" dirty="0"/>
              <a:t> </a:t>
            </a:r>
            <a:r>
              <a:rPr lang="en-US" dirty="0" smtClean="0"/>
              <a:t>Presentation by Jon Rhoades – Digital Forensics Program – UCF</a:t>
            </a:r>
          </a:p>
          <a:p>
            <a:r>
              <a:rPr lang="en-US" dirty="0" smtClean="0"/>
              <a:t>Questions during presentation are welcome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45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Context 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Present </a:t>
            </a:r>
            <a:r>
              <a:rPr lang="en-US" dirty="0" err="1" smtClean="0"/>
              <a:t>HyperSafe</a:t>
            </a:r>
            <a:endParaRPr lang="en-US" dirty="0" smtClean="0"/>
          </a:p>
          <a:p>
            <a:r>
              <a:rPr lang="en-US" dirty="0" smtClean="0"/>
              <a:t>A framework capability to protect Virtualization Hypervisors from security threats</a:t>
            </a:r>
          </a:p>
          <a:p>
            <a:r>
              <a:rPr lang="en-US" dirty="0" smtClean="0"/>
              <a:t>Primary Two Techniques</a:t>
            </a:r>
          </a:p>
          <a:p>
            <a:pPr lvl="1"/>
            <a:r>
              <a:rPr lang="en-US" dirty="0" smtClean="0"/>
              <a:t>Non-</a:t>
            </a:r>
            <a:r>
              <a:rPr lang="en-US" dirty="0" err="1" smtClean="0"/>
              <a:t>bypassable</a:t>
            </a:r>
            <a:r>
              <a:rPr lang="en-US" dirty="0" smtClean="0"/>
              <a:t> memory lockdown</a:t>
            </a:r>
          </a:p>
          <a:p>
            <a:pPr lvl="1"/>
            <a:r>
              <a:rPr lang="en-US" dirty="0" smtClean="0"/>
              <a:t>Restricted pointer indexing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framework has been used for a prototype system for </a:t>
            </a:r>
            <a:r>
              <a:rPr lang="en-US" dirty="0" err="1" smtClean="0"/>
              <a:t>BitVisor</a:t>
            </a:r>
            <a:r>
              <a:rPr lang="en-US" dirty="0" smtClean="0"/>
              <a:t> and </a:t>
            </a:r>
            <a:r>
              <a:rPr lang="en-US" dirty="0" err="1" smtClean="0"/>
              <a:t>Xen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601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Hypervisor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Virtual Machine Manager</a:t>
            </a:r>
          </a:p>
          <a:p>
            <a:r>
              <a:rPr lang="en-US" dirty="0" smtClean="0"/>
              <a:t>Controls when and how the Virtual Machines start and stop</a:t>
            </a:r>
          </a:p>
          <a:p>
            <a:r>
              <a:rPr lang="en-US" dirty="0" smtClean="0"/>
              <a:t>Access to VM settings</a:t>
            </a:r>
          </a:p>
          <a:p>
            <a:r>
              <a:rPr lang="en-US" dirty="0" smtClean="0"/>
              <a:t>Allocates and manages resources for the Virtual Machines</a:t>
            </a:r>
          </a:p>
          <a:p>
            <a:pPr lvl="1"/>
            <a:r>
              <a:rPr lang="en-US" dirty="0" smtClean="0"/>
              <a:t>Established </a:t>
            </a:r>
          </a:p>
          <a:p>
            <a:pPr lvl="1"/>
            <a:r>
              <a:rPr lang="en-US" dirty="0" smtClean="0"/>
              <a:t>Running</a:t>
            </a:r>
          </a:p>
          <a:p>
            <a:r>
              <a:rPr lang="en-US" dirty="0" smtClean="0"/>
              <a:t>Examples of Hypervisors</a:t>
            </a:r>
          </a:p>
          <a:p>
            <a:pPr lvl="1"/>
            <a:r>
              <a:rPr lang="en-US" dirty="0" err="1" smtClean="0"/>
              <a:t>Xen</a:t>
            </a:r>
            <a:r>
              <a:rPr lang="en-US" dirty="0" smtClean="0"/>
              <a:t>, VMware ESX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751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Threats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VMs vulnerable if Hypervisor is hacked</a:t>
            </a:r>
          </a:p>
          <a:p>
            <a:r>
              <a:rPr lang="en-US" dirty="0" err="1" smtClean="0"/>
              <a:t>Xen</a:t>
            </a:r>
            <a:r>
              <a:rPr lang="en-US" dirty="0"/>
              <a:t> </a:t>
            </a:r>
            <a:r>
              <a:rPr lang="en-US" dirty="0" smtClean="0"/>
              <a:t>2007-9 26 security vulnerabilities  identified*</a:t>
            </a:r>
          </a:p>
          <a:p>
            <a:r>
              <a:rPr lang="en-US" dirty="0" smtClean="0"/>
              <a:t>VMware ESX 2007-9 18 security vulnerabilities identified*</a:t>
            </a:r>
          </a:p>
          <a:p>
            <a:r>
              <a:rPr lang="en-US" dirty="0" smtClean="0"/>
              <a:t>Code base for Hypervisors growing</a:t>
            </a:r>
          </a:p>
          <a:p>
            <a:pPr lvl="1"/>
            <a:r>
              <a:rPr lang="en-US" dirty="0" err="1" smtClean="0"/>
              <a:t>Xen</a:t>
            </a:r>
            <a:r>
              <a:rPr lang="en-US" dirty="0" smtClean="0"/>
              <a:t> 230K lines of code</a:t>
            </a:r>
          </a:p>
          <a:p>
            <a:r>
              <a:rPr lang="en-US" dirty="0" smtClean="0"/>
              <a:t>Hypervisor runs at lowest level of software stack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* Source: National Vulnerability Database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532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Protect The Hypervisor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Rapid growth in adoption of Virtual Machines</a:t>
            </a:r>
          </a:p>
          <a:p>
            <a:pPr lvl="1"/>
            <a:r>
              <a:rPr lang="en-US" dirty="0" smtClean="0"/>
              <a:t>16% of server workload in 2010</a:t>
            </a:r>
          </a:p>
          <a:p>
            <a:pPr lvl="1"/>
            <a:r>
              <a:rPr lang="en-US" dirty="0" smtClean="0"/>
              <a:t>50% by 2012 (estimated)</a:t>
            </a:r>
          </a:p>
          <a:p>
            <a:r>
              <a:rPr lang="en-US" dirty="0" smtClean="0"/>
              <a:t>VM escape </a:t>
            </a:r>
            <a:r>
              <a:rPr lang="en-US" dirty="0" smtClean="0"/>
              <a:t>attacks</a:t>
            </a:r>
          </a:p>
          <a:p>
            <a:pPr lvl="1"/>
            <a:r>
              <a:rPr lang="en-US" dirty="0" smtClean="0"/>
              <a:t>Break out of a VM and access </a:t>
            </a:r>
            <a:r>
              <a:rPr lang="en-US" dirty="0" err="1" smtClean="0"/>
              <a:t>HyperVisor</a:t>
            </a:r>
            <a:endParaRPr lang="en-US" dirty="0" smtClean="0"/>
          </a:p>
          <a:p>
            <a:r>
              <a:rPr lang="en-US" dirty="0" smtClean="0"/>
              <a:t>Hypervisor based </a:t>
            </a:r>
            <a:r>
              <a:rPr lang="en-US" dirty="0" smtClean="0"/>
              <a:t>rootkits</a:t>
            </a:r>
            <a:endParaRPr lang="en-US" dirty="0" smtClean="0"/>
          </a:p>
          <a:p>
            <a:r>
              <a:rPr lang="en-US" dirty="0" smtClean="0"/>
              <a:t>If you get control of Hypervisor you have control of the VMs</a:t>
            </a:r>
          </a:p>
          <a:p>
            <a:pPr lvl="1"/>
            <a:r>
              <a:rPr lang="en-US" dirty="0" smtClean="0"/>
              <a:t>Console access</a:t>
            </a:r>
          </a:p>
          <a:p>
            <a:pPr lvl="1"/>
            <a:r>
              <a:rPr lang="en-US" dirty="0" smtClean="0"/>
              <a:t>Physical access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368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Hypervisors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Type</a:t>
            </a:r>
          </a:p>
          <a:p>
            <a:pPr lvl="1"/>
            <a:r>
              <a:rPr lang="en-US" dirty="0" smtClean="0"/>
              <a:t>I –No underlying OS ( VMware </a:t>
            </a:r>
            <a:r>
              <a:rPr lang="en-US" dirty="0" err="1" smtClean="0"/>
              <a:t>ESXi</a:t>
            </a:r>
            <a:r>
              <a:rPr lang="en-US" dirty="0" smtClean="0"/>
              <a:t>, </a:t>
            </a:r>
            <a:r>
              <a:rPr lang="en-US" dirty="0" err="1" smtClean="0"/>
              <a:t>Citirix</a:t>
            </a:r>
            <a:r>
              <a:rPr lang="en-US" dirty="0" smtClean="0"/>
              <a:t> </a:t>
            </a:r>
            <a:r>
              <a:rPr lang="en-US" dirty="0" err="1" smtClean="0"/>
              <a:t>XexServer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II – Hypervisor loaded onto an OS ( Microsoft Virtual PC, VMware Server)</a:t>
            </a:r>
          </a:p>
          <a:p>
            <a:r>
              <a:rPr lang="en-US" dirty="0" smtClean="0"/>
              <a:t>Type I is also referred to as bare metal or native hypervisor</a:t>
            </a:r>
          </a:p>
        </p:txBody>
      </p:sp>
    </p:spTree>
    <p:extLst>
      <p:ext uri="{BB962C8B-B14F-4D97-AF65-F5344CB8AC3E}">
        <p14:creationId xmlns:p14="http://schemas.microsoft.com/office/powerpoint/2010/main" val="1899340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</a:t>
            </a:r>
            <a:r>
              <a:rPr lang="en-US" dirty="0" err="1" smtClean="0"/>
              <a:t>HyperSafe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Enable </a:t>
            </a:r>
            <a:r>
              <a:rPr lang="en-US" dirty="0"/>
              <a:t>self protection of commodity type-I (bare-metal) </a:t>
            </a:r>
            <a:r>
              <a:rPr lang="en-US" dirty="0" smtClean="0"/>
              <a:t>hypervisors</a:t>
            </a:r>
          </a:p>
          <a:p>
            <a:r>
              <a:rPr lang="en-US" dirty="0" smtClean="0"/>
              <a:t>Not require significant changes to the existing hypervisor design and function</a:t>
            </a:r>
          </a:p>
          <a:p>
            <a:r>
              <a:rPr lang="en-US" dirty="0" smtClean="0"/>
              <a:t>Efficiently implemented on commodity hardware</a:t>
            </a:r>
          </a:p>
          <a:p>
            <a:endParaRPr lang="en-US" dirty="0"/>
          </a:p>
          <a:p>
            <a:r>
              <a:rPr lang="en-US" dirty="0" smtClean="0"/>
              <a:t>Assumptions</a:t>
            </a:r>
          </a:p>
          <a:p>
            <a:pPr lvl="1"/>
            <a:r>
              <a:rPr lang="en-US" dirty="0" smtClean="0"/>
              <a:t>Trustworthy hardware</a:t>
            </a:r>
          </a:p>
          <a:p>
            <a:pPr lvl="1"/>
            <a:r>
              <a:rPr lang="en-US" dirty="0" smtClean="0"/>
              <a:t>Software bugs in hypervisor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7526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1584</TotalTime>
  <Words>737</Words>
  <Application>Microsoft Office PowerPoint</Application>
  <PresentationFormat>On-screen Show (4:3)</PresentationFormat>
  <Paragraphs>119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Oriel</vt:lpstr>
      <vt:lpstr>HyperSafe: A Lightweight Approach to Provide Lifetime Hypervisor Control-Flow Integrity</vt:lpstr>
      <vt:lpstr>Introduction</vt:lpstr>
      <vt:lpstr>Introduction</vt:lpstr>
      <vt:lpstr>For Context What is it?</vt:lpstr>
      <vt:lpstr>Hypervisor</vt:lpstr>
      <vt:lpstr>What are the Threats</vt:lpstr>
      <vt:lpstr>Why Protect The Hypervisor</vt:lpstr>
      <vt:lpstr>Types of Hypervisors</vt:lpstr>
      <vt:lpstr>Goals of HyperSafe</vt:lpstr>
      <vt:lpstr>How does HyperSafe Work?</vt:lpstr>
      <vt:lpstr>Non-bypassable Memory Lockdown</vt:lpstr>
      <vt:lpstr>Benign Update</vt:lpstr>
      <vt:lpstr>Updates</vt:lpstr>
      <vt:lpstr>Restricted Pointer Indexing</vt:lpstr>
      <vt:lpstr>Restricted Point Indexing</vt:lpstr>
      <vt:lpstr>Production Use</vt:lpstr>
      <vt:lpstr>Performance Overhead</vt:lpstr>
      <vt:lpstr>Contributions</vt:lpstr>
      <vt:lpstr>Weakness</vt:lpstr>
      <vt:lpstr>Improvement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Spamming Botnets: Signatures and Characteristics</dc:title>
  <dc:creator>jrhoades</dc:creator>
  <cp:lastModifiedBy>jrhoades</cp:lastModifiedBy>
  <cp:revision>80</cp:revision>
  <dcterms:created xsi:type="dcterms:W3CDTF">2011-03-10T23:37:29Z</dcterms:created>
  <dcterms:modified xsi:type="dcterms:W3CDTF">2011-03-29T13:26:51Z</dcterms:modified>
</cp:coreProperties>
</file>