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67" r:id="rId3"/>
    <p:sldId id="257" r:id="rId4"/>
    <p:sldId id="265" r:id="rId5"/>
    <p:sldId id="263" r:id="rId6"/>
    <p:sldId id="264" r:id="rId7"/>
    <p:sldId id="258" r:id="rId8"/>
    <p:sldId id="259" r:id="rId9"/>
    <p:sldId id="266" r:id="rId10"/>
    <p:sldId id="268" r:id="rId11"/>
    <p:sldId id="273" r:id="rId12"/>
    <p:sldId id="272" r:id="rId13"/>
    <p:sldId id="269" r:id="rId14"/>
    <p:sldId id="270" r:id="rId15"/>
    <p:sldId id="271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60" r:id="rId25"/>
    <p:sldId id="261" r:id="rId26"/>
    <p:sldId id="262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798" autoAdjust="0"/>
  </p:normalViewPr>
  <p:slideViewPr>
    <p:cSldViewPr>
      <p:cViewPr varScale="1">
        <p:scale>
          <a:sx n="81" d="100"/>
          <a:sy n="81" d="100"/>
        </p:scale>
        <p:origin x="-12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E88D72-894E-4C94-94E1-AD22133A7554}" type="datetimeFigureOut">
              <a:rPr lang="en-US" smtClean="0"/>
              <a:pPr/>
              <a:t>3/15/2011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D2FE12-EF8B-476E-8CD1-A16F4A79BCF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Intermediate step was to locate Ips</a:t>
            </a:r>
            <a:r>
              <a:rPr lang="en-US" baseline="0" dirty="0" smtClean="0"/>
              <a:t> with port 80 or 443 open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2FE12-EF8B-476E-8CD1-A16F4A79BCF9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3533-B0A8-45D8-92B1-CF5EB2EBE116}" type="datetimeFigureOut">
              <a:rPr lang="en-US" smtClean="0"/>
              <a:pPr/>
              <a:t>3/15/2011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4D43-7D2A-4B15-B9AA-5F72CD6DCA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3533-B0A8-45D8-92B1-CF5EB2EBE116}" type="datetimeFigureOut">
              <a:rPr lang="en-US" smtClean="0"/>
              <a:pPr/>
              <a:t>3/15/2011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4D43-7D2A-4B15-B9AA-5F72CD6DCA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3533-B0A8-45D8-92B1-CF5EB2EBE116}" type="datetimeFigureOut">
              <a:rPr lang="en-US" smtClean="0"/>
              <a:pPr/>
              <a:t>3/15/2011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4D43-7D2A-4B15-B9AA-5F72CD6DCA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3533-B0A8-45D8-92B1-CF5EB2EBE116}" type="datetimeFigureOut">
              <a:rPr lang="en-US" smtClean="0"/>
              <a:pPr/>
              <a:t>3/15/2011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4D43-7D2A-4B15-B9AA-5F72CD6DCA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3533-B0A8-45D8-92B1-CF5EB2EBE116}" type="datetimeFigureOut">
              <a:rPr lang="en-US" smtClean="0"/>
              <a:pPr/>
              <a:t>3/15/2011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4D43-7D2A-4B15-B9AA-5F72CD6DCA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3533-B0A8-45D8-92B1-CF5EB2EBE116}" type="datetimeFigureOut">
              <a:rPr lang="en-US" smtClean="0"/>
              <a:pPr/>
              <a:t>3/15/2011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4D43-7D2A-4B15-B9AA-5F72CD6DCA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3533-B0A8-45D8-92B1-CF5EB2EBE116}" type="datetimeFigureOut">
              <a:rPr lang="en-US" smtClean="0"/>
              <a:pPr/>
              <a:t>3/15/2011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4D43-7D2A-4B15-B9AA-5F72CD6DCA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3533-B0A8-45D8-92B1-CF5EB2EBE116}" type="datetimeFigureOut">
              <a:rPr lang="en-US" smtClean="0"/>
              <a:pPr/>
              <a:t>3/15/2011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4D43-7D2A-4B15-B9AA-5F72CD6DCA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3533-B0A8-45D8-92B1-CF5EB2EBE116}" type="datetimeFigureOut">
              <a:rPr lang="en-US" smtClean="0"/>
              <a:pPr/>
              <a:t>3/15/2011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4D43-7D2A-4B15-B9AA-5F72CD6DCA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3533-B0A8-45D8-92B1-CF5EB2EBE116}" type="datetimeFigureOut">
              <a:rPr lang="en-US" smtClean="0"/>
              <a:pPr/>
              <a:t>3/15/2011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4D43-7D2A-4B15-B9AA-5F72CD6DCA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3533-B0A8-45D8-92B1-CF5EB2EBE116}" type="datetimeFigureOut">
              <a:rPr lang="en-US" smtClean="0"/>
              <a:pPr/>
              <a:t>3/15/2011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F4D43-7D2A-4B15-B9AA-5F72CD6DCA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B3533-B0A8-45D8-92B1-CF5EB2EBE116}" type="datetimeFigureOut">
              <a:rPr lang="en-US" smtClean="0"/>
              <a:pPr/>
              <a:t>3/15/2011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F4D43-7D2A-4B15-B9AA-5F72CD6DCA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microsoft.com/Cloud/WindowsAzure" TargetMode="External"/><Relationship Id="rId2" Type="http://schemas.openxmlformats.org/officeDocument/2006/relationships/hyperlink" Target="http://aws.amazon.com/ec2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office.microsoft.com/en-us/images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09600"/>
            <a:ext cx="7772400" cy="192405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Hey, You, Get Off of My Cloud: Exploring Information Leakage in Third-Party Compute Clouds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3429000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Thomas Ristenpart*, Eran Tromer</a:t>
            </a:r>
            <a:r>
              <a:rPr lang="en-US" baseline="30000" dirty="0" smtClean="0">
                <a:sym typeface="Wingdings"/>
              </a:rPr>
              <a:t> </a:t>
            </a:r>
            <a:r>
              <a:rPr lang="en-US" dirty="0" smtClean="0"/>
              <a:t>, Hovav Shacham*, Stefan Savage*</a:t>
            </a:r>
          </a:p>
          <a:p>
            <a:pPr>
              <a:buFont typeface="Wingdings" pitchFamily="2" charset="2"/>
              <a:buChar char="U"/>
            </a:pPr>
            <a:r>
              <a:rPr lang="en-US" sz="1400" dirty="0" smtClean="0">
                <a:sym typeface="Wingdings"/>
              </a:rPr>
              <a:t> Dept. of Computer Science and Engineering</a:t>
            </a:r>
          </a:p>
          <a:p>
            <a:r>
              <a:rPr lang="en-US" sz="1400" baseline="30000" dirty="0" smtClean="0">
                <a:sym typeface="Wingdings"/>
              </a:rPr>
              <a:t>University of California, San Diego, USA</a:t>
            </a:r>
          </a:p>
          <a:p>
            <a:r>
              <a:rPr lang="en-US" sz="1400" dirty="0" smtClean="0"/>
              <a:t>* Computer Science and Artificial Intelligence Laboratory</a:t>
            </a:r>
          </a:p>
          <a:p>
            <a:r>
              <a:rPr lang="en-US" sz="1000" dirty="0" smtClean="0"/>
              <a:t>Massachusetts Institute of Technology, Cambridge, USA</a:t>
            </a: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2438400" y="2667000"/>
            <a:ext cx="586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For the ACM Conference on Computer </a:t>
            </a:r>
            <a:r>
              <a:rPr lang="en-US" i="1" dirty="0"/>
              <a:t>and Communications Security - CCS 2009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5867400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Presented by Bo Sun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Placement</a:t>
            </a:r>
          </a:p>
          <a:p>
            <a:pPr lvl="1"/>
            <a:r>
              <a:rPr lang="en-US" dirty="0" smtClean="0"/>
              <a:t>Placing adversary’s VM on the physical machine which hosts the victim’s VM</a:t>
            </a:r>
          </a:p>
          <a:p>
            <a:pPr lvl="2"/>
            <a:r>
              <a:rPr lang="en-US" dirty="0" smtClean="0"/>
              <a:t>Attacker-Victim VM Co-residence Strategy</a:t>
            </a:r>
          </a:p>
          <a:p>
            <a:pPr lvl="1"/>
            <a:r>
              <a:rPr lang="en-US" dirty="0" smtClean="0"/>
              <a:t>Proving Co-residence</a:t>
            </a:r>
          </a:p>
          <a:p>
            <a:r>
              <a:rPr lang="en-US" dirty="0" smtClean="0"/>
              <a:t>Extraction</a:t>
            </a:r>
          </a:p>
          <a:p>
            <a:pPr lvl="1"/>
            <a:r>
              <a:rPr lang="en-US" dirty="0" smtClean="0"/>
              <a:t>Culling confidential information</a:t>
            </a:r>
          </a:p>
          <a:p>
            <a:pPr lvl="2"/>
            <a:r>
              <a:rPr lang="en-US" dirty="0" smtClean="0"/>
              <a:t>Via “Manipulation of shared physical resource”</a:t>
            </a:r>
          </a:p>
          <a:p>
            <a:pPr lvl="2"/>
            <a:r>
              <a:rPr lang="en-US" dirty="0" smtClean="0"/>
              <a:t>“Information Leakage”</a:t>
            </a:r>
          </a:p>
          <a:p>
            <a:pPr lvl="2"/>
            <a:r>
              <a:rPr lang="en-US" dirty="0" smtClean="0"/>
              <a:t>Side channel Attacks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Amazon EC2 (Elastic Compute Cloud)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Uses XEN Virtual Machine Monitor</a:t>
            </a:r>
          </a:p>
          <a:p>
            <a:r>
              <a:rPr lang="en-US" dirty="0" smtClean="0"/>
              <a:t>Each account can run 20 VM instances</a:t>
            </a:r>
          </a:p>
          <a:p>
            <a:r>
              <a:rPr lang="en-US" dirty="0" smtClean="0"/>
              <a:t>VMs have access to many network probing tools</a:t>
            </a:r>
          </a:p>
          <a:p>
            <a:pPr lvl="1"/>
            <a:r>
              <a:rPr lang="en-US" dirty="0" smtClean="0"/>
              <a:t>WHOIS, hping, nmap, wget</a:t>
            </a:r>
          </a:p>
          <a:p>
            <a:pPr lvl="1"/>
            <a:r>
              <a:rPr lang="en-US" dirty="0" smtClean="0"/>
              <a:t>Arbitrary attack code which attacks other guest OS (VM instances)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Amazon EC2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Region</a:t>
            </a:r>
          </a:p>
          <a:p>
            <a:pPr lvl="1"/>
            <a:r>
              <a:rPr lang="en-US" dirty="0" smtClean="0"/>
              <a:t>Europe or </a:t>
            </a:r>
            <a:r>
              <a:rPr lang="en-US" b="1" dirty="0" smtClean="0"/>
              <a:t>US</a:t>
            </a:r>
          </a:p>
          <a:p>
            <a:r>
              <a:rPr lang="en-US" dirty="0" smtClean="0"/>
              <a:t>Zone</a:t>
            </a:r>
          </a:p>
          <a:p>
            <a:pPr lvl="1"/>
            <a:r>
              <a:rPr lang="en-US" dirty="0" smtClean="0"/>
              <a:t>Locales which are power-grid isolated</a:t>
            </a:r>
          </a:p>
          <a:p>
            <a:pPr lvl="1"/>
            <a:r>
              <a:rPr lang="en-US" dirty="0" smtClean="0"/>
              <a:t>3 Zones available</a:t>
            </a:r>
          </a:p>
          <a:p>
            <a:r>
              <a:rPr lang="en-US" dirty="0" smtClean="0"/>
              <a:t>Configuration</a:t>
            </a:r>
          </a:p>
          <a:p>
            <a:pPr lvl="1"/>
            <a:r>
              <a:rPr lang="en-US" dirty="0" smtClean="0"/>
              <a:t>Virtual Machine specs</a:t>
            </a:r>
          </a:p>
          <a:p>
            <a:pPr lvl="2"/>
            <a:r>
              <a:rPr lang="en-US" dirty="0" smtClean="0"/>
              <a:t>RAM, CPU, etc.</a:t>
            </a:r>
          </a:p>
          <a:p>
            <a:pPr lvl="2"/>
            <a:r>
              <a:rPr lang="en-US" dirty="0" smtClean="0"/>
              <a:t>Windows, linux, FreeBSD, etc.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Mapping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Map EC2</a:t>
            </a:r>
          </a:p>
          <a:p>
            <a:pPr lvl="1"/>
            <a:r>
              <a:rPr lang="en-US" dirty="0" smtClean="0"/>
              <a:t>To find any patterns</a:t>
            </a:r>
          </a:p>
          <a:p>
            <a:r>
              <a:rPr lang="en-US" dirty="0" smtClean="0"/>
              <a:t>Surveying External Addresses (WHOIS)</a:t>
            </a:r>
          </a:p>
          <a:p>
            <a:pPr lvl="1"/>
            <a:r>
              <a:rPr lang="en-US" dirty="0" smtClean="0"/>
              <a:t>Three distinct IPs prefixed with /17, /18, /19</a:t>
            </a:r>
          </a:p>
          <a:p>
            <a:pPr lvl="2"/>
            <a:r>
              <a:rPr lang="en-US" dirty="0" smtClean="0"/>
              <a:t>57344 IPs</a:t>
            </a:r>
          </a:p>
          <a:p>
            <a:r>
              <a:rPr lang="en-US" dirty="0" smtClean="0"/>
              <a:t>Internal Addresses</a:t>
            </a:r>
          </a:p>
          <a:p>
            <a:pPr lvl="1"/>
            <a:r>
              <a:rPr lang="en-US" dirty="0" smtClean="0"/>
              <a:t>DNS lookup </a:t>
            </a:r>
            <a:r>
              <a:rPr lang="en-US" i="1" dirty="0" smtClean="0"/>
              <a:t>within</a:t>
            </a:r>
            <a:r>
              <a:rPr lang="en-US" dirty="0" smtClean="0"/>
              <a:t> EC2 mapped external/internal IPs</a:t>
            </a:r>
          </a:p>
          <a:p>
            <a:pPr lvl="2"/>
            <a:r>
              <a:rPr lang="en-US" dirty="0" smtClean="0"/>
              <a:t>14054 IPs with open port 80, 443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648200" y="3657600"/>
          <a:ext cx="3352800" cy="383176"/>
        </p:xfrm>
        <a:graphic>
          <a:graphicData uri="http://schemas.openxmlformats.org/presentationml/2006/ole">
            <p:oleObj spid="_x0000_s2050" name="Equation" r:id="rId4" imgW="177768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Mapping 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867400"/>
            <a:ext cx="7848600" cy="609600"/>
          </a:xfrm>
        </p:spPr>
        <p:txBody>
          <a:bodyPr>
            <a:normAutofit/>
          </a:bodyPr>
          <a:lstStyle/>
          <a:p>
            <a:r>
              <a:rPr lang="en-US" dirty="0" smtClean="0"/>
              <a:t>Note coarse clustering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371600"/>
            <a:ext cx="8686800" cy="4301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Mapping Significance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Showed that internal IPs were assigned correlates with zone and VM type</a:t>
            </a:r>
          </a:p>
          <a:p>
            <a:r>
              <a:rPr lang="en-US" dirty="0" smtClean="0"/>
              <a:t>Such patterns can be exploited to ensure maximum likelihood of Co-residence</a:t>
            </a:r>
          </a:p>
          <a:p>
            <a:r>
              <a:rPr lang="en-US" dirty="0" smtClean="0"/>
              <a:t>Prevention of mapping</a:t>
            </a:r>
          </a:p>
          <a:p>
            <a:pPr lvl="1"/>
            <a:r>
              <a:rPr lang="en-US" dirty="0" smtClean="0"/>
              <a:t>Remove clustering based on zone &amp; VM type</a:t>
            </a:r>
          </a:p>
          <a:p>
            <a:pPr lvl="1"/>
            <a:r>
              <a:rPr lang="en-US" dirty="0" smtClean="0"/>
              <a:t>Make it harder to map external/internal IPs</a:t>
            </a:r>
          </a:p>
          <a:p>
            <a:pPr lvl="2"/>
            <a:r>
              <a:rPr lang="en-US" dirty="0" smtClean="0"/>
              <a:t>VLANs and bridging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Co-residence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Matching Dom0 IP</a:t>
            </a:r>
          </a:p>
          <a:p>
            <a:pPr lvl="1"/>
            <a:r>
              <a:rPr lang="en-US" dirty="0" smtClean="0"/>
              <a:t>Special-privileged “first guest OS”, which manages routing of traffic to other guest VMs</a:t>
            </a:r>
          </a:p>
          <a:p>
            <a:pPr lvl="1"/>
            <a:r>
              <a:rPr lang="en-US" dirty="0" smtClean="0"/>
              <a:t>Using two traceroute to identify</a:t>
            </a:r>
          </a:p>
          <a:p>
            <a:pPr lvl="2"/>
            <a:r>
              <a:rPr lang="en-US" dirty="0" smtClean="0"/>
              <a:t>First hop = attacker instance’s Dom0 IP</a:t>
            </a:r>
          </a:p>
          <a:p>
            <a:pPr lvl="2"/>
            <a:r>
              <a:rPr lang="en-US" dirty="0" smtClean="0"/>
              <a:t>Last hop = victim instance’s Dom0 IP</a:t>
            </a:r>
          </a:p>
          <a:p>
            <a:pPr lvl="3"/>
            <a:r>
              <a:rPr lang="en-US" dirty="0" smtClean="0"/>
              <a:t>Done on a different physical machine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Co-residence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 also be inferred in other ways</a:t>
            </a:r>
          </a:p>
          <a:p>
            <a:r>
              <a:rPr lang="en-US" dirty="0" smtClean="0"/>
              <a:t>Round trip times</a:t>
            </a:r>
          </a:p>
          <a:p>
            <a:pPr lvl="1"/>
            <a:r>
              <a:rPr lang="en-US" dirty="0" smtClean="0"/>
              <a:t>Lower in</a:t>
            </a:r>
            <a:br>
              <a:rPr lang="en-US" dirty="0" smtClean="0"/>
            </a:br>
            <a:r>
              <a:rPr lang="en-US" dirty="0" smtClean="0"/>
              <a:t>Co-resident</a:t>
            </a:r>
            <a:br>
              <a:rPr lang="en-US" dirty="0" smtClean="0"/>
            </a:br>
            <a:r>
              <a:rPr lang="en-US" dirty="0" smtClean="0"/>
              <a:t>instances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Numerically close IPs within 7</a:t>
            </a:r>
          </a:p>
          <a:p>
            <a:pPr lvl="1"/>
            <a:r>
              <a:rPr lang="en-US" dirty="0" smtClean="0"/>
              <a:t>Only 8 VM instances on a physical machine</a:t>
            </a:r>
          </a:p>
          <a:p>
            <a:endParaRPr lang="en-U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2362200"/>
            <a:ext cx="4572000" cy="221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Co-residency Obfuscation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Dom0 does not respond to traceroute</a:t>
            </a:r>
          </a:p>
          <a:p>
            <a:r>
              <a:rPr lang="en-US" dirty="0" smtClean="0"/>
              <a:t>Do statically assign internal IPs</a:t>
            </a:r>
          </a:p>
          <a:p>
            <a:endParaRPr lang="en-US" dirty="0" smtClean="0"/>
          </a:p>
          <a:p>
            <a:r>
              <a:rPr lang="en-US" dirty="0" smtClean="0"/>
              <a:t>Non-network based checks still persist</a:t>
            </a:r>
          </a:p>
          <a:p>
            <a:pPr lvl="1"/>
            <a:r>
              <a:rPr lang="en-US" dirty="0" smtClean="0"/>
              <a:t>Co-residence based on observing CPU load</a:t>
            </a:r>
          </a:p>
          <a:p>
            <a:pPr lvl="2"/>
            <a:r>
              <a:rPr lang="en-US" dirty="0" smtClean="0"/>
              <a:t>PRIME+TRIGGER+PROBE</a:t>
            </a:r>
          </a:p>
          <a:p>
            <a:pPr lvl="2"/>
            <a:r>
              <a:rPr lang="en-US" dirty="0" smtClean="0"/>
              <a:t>Estimate based on anticipated cache eviction</a:t>
            </a:r>
          </a:p>
          <a:p>
            <a:pPr lvl="1"/>
            <a:r>
              <a:rPr lang="en-US" dirty="0" smtClean="0"/>
              <a:t>Observation of host CPU load after an attacker triggers heavy load in victim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Co-residency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Naïve</a:t>
            </a:r>
          </a:p>
          <a:p>
            <a:pPr lvl="1"/>
            <a:r>
              <a:rPr lang="en-US" dirty="0" smtClean="0"/>
              <a:t>Infer likely victim zone &amp; config type from cloud map</a:t>
            </a:r>
          </a:p>
          <a:p>
            <a:pPr lvl="1"/>
            <a:r>
              <a:rPr lang="en-US" dirty="0" smtClean="0"/>
              <a:t>Spawn many instances within a time frame and hope for co-residency</a:t>
            </a:r>
          </a:p>
          <a:p>
            <a:pPr lvl="1"/>
            <a:r>
              <a:rPr lang="en-US" dirty="0" smtClean="0"/>
              <a:t>Of 1686 victims, 141 successful co-residencies using 1785 attacker instances</a:t>
            </a:r>
          </a:p>
          <a:p>
            <a:pPr lvl="2"/>
            <a:r>
              <a:rPr lang="en-US" dirty="0" smtClean="0"/>
              <a:t>8.4% coverage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Paraphrasing of titular authors and using their figures</a:t>
            </a:r>
          </a:p>
          <a:p>
            <a:r>
              <a:rPr lang="en-US" dirty="0" smtClean="0"/>
              <a:t>Quotes from Amazon and Microsoft webpages</a:t>
            </a:r>
          </a:p>
          <a:p>
            <a:pPr lvl="1"/>
            <a:r>
              <a:rPr lang="en-US" dirty="0" smtClean="0">
                <a:hlinkClick r:id="rId2"/>
              </a:rPr>
              <a:t>http://aws.amazon.com/ec2/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http://microsoft.com/Cloud/WindowsAzure</a:t>
            </a:r>
            <a:endParaRPr lang="en-US" dirty="0" smtClean="0"/>
          </a:p>
          <a:p>
            <a:r>
              <a:rPr lang="en-US" dirty="0" smtClean="0"/>
              <a:t>Clip art from Microsoft Office</a:t>
            </a:r>
          </a:p>
          <a:p>
            <a:pPr lvl="1"/>
            <a:r>
              <a:rPr lang="en-US" dirty="0" smtClean="0">
                <a:hlinkClick r:id="rId4"/>
              </a:rPr>
              <a:t>http://office.microsoft.com/en-us/images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Co-residency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Placement Locality Abuse</a:t>
            </a:r>
          </a:p>
          <a:p>
            <a:endParaRPr lang="en-US" dirty="0" smtClean="0"/>
          </a:p>
          <a:p>
            <a:r>
              <a:rPr lang="en-US" dirty="0" smtClean="0"/>
              <a:t>Instances created with small time-gap exhibit high chance of being on the same physical machine</a:t>
            </a:r>
          </a:p>
          <a:p>
            <a:pPr lvl="1"/>
            <a:r>
              <a:rPr lang="en-US" dirty="0" smtClean="0"/>
              <a:t>Wait for a known victim instance to disappear</a:t>
            </a:r>
          </a:p>
          <a:p>
            <a:pPr lvl="1"/>
            <a:r>
              <a:rPr lang="en-US" dirty="0" smtClean="0"/>
              <a:t>Then wait for it to appear again</a:t>
            </a:r>
          </a:p>
          <a:p>
            <a:pPr lvl="2"/>
            <a:r>
              <a:rPr lang="en-US" dirty="0" smtClean="0"/>
              <a:t>Immediately spam attacker instances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Co-residency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19600"/>
            <a:ext cx="8229600" cy="1706563"/>
          </a:xfrm>
        </p:spPr>
        <p:txBody>
          <a:bodyPr/>
          <a:lstStyle/>
          <a:p>
            <a:r>
              <a:rPr lang="en-US" dirty="0" smtClean="0"/>
              <a:t>Much better coverage using time locality</a:t>
            </a:r>
          </a:p>
          <a:p>
            <a:r>
              <a:rPr lang="en-US" dirty="0" smtClean="0"/>
              <a:t>Time of day did not effect coverage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600200"/>
            <a:ext cx="8763662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Anti-Placement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Authors suggest letting users control where their VM instances run</a:t>
            </a:r>
          </a:p>
          <a:p>
            <a:r>
              <a:rPr lang="en-US" dirty="0" smtClean="0"/>
              <a:t>Users decide who to share hardware with</a:t>
            </a:r>
          </a:p>
          <a:p>
            <a:r>
              <a:rPr lang="en-US" dirty="0" smtClean="0"/>
              <a:t>Users pay extra for loss of efficiency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Leakage of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Just from Cache-correlated CPU load</a:t>
            </a:r>
          </a:p>
          <a:p>
            <a:pPr lvl="1"/>
            <a:r>
              <a:rPr lang="en-US" dirty="0" smtClean="0"/>
              <a:t>Covertly monitor web traffic of victim</a:t>
            </a:r>
          </a:p>
          <a:p>
            <a:pPr lvl="1"/>
            <a:r>
              <a:rPr lang="en-US" dirty="0" smtClean="0"/>
              <a:t>Estimate key-stroke timing</a:t>
            </a:r>
          </a:p>
          <a:p>
            <a:pPr lvl="2"/>
            <a:r>
              <a:rPr lang="en-US" dirty="0" smtClean="0"/>
              <a:t>victim inputting SSH password becomes insecure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Other sophisticated attacks exist, but low risk</a:t>
            </a:r>
          </a:p>
          <a:p>
            <a:pPr lvl="1"/>
            <a:r>
              <a:rPr lang="en-US" dirty="0" smtClean="0"/>
              <a:t>Cross-VM cryptographic attacks</a:t>
            </a:r>
          </a:p>
          <a:p>
            <a:pPr lvl="1"/>
            <a:r>
              <a:rPr lang="en-US" dirty="0" smtClean="0"/>
              <a:t>Authors defers to references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Identified security risk of EC2</a:t>
            </a:r>
          </a:p>
          <a:p>
            <a:pPr lvl="1"/>
            <a:r>
              <a:rPr lang="en-US" dirty="0" smtClean="0"/>
              <a:t>Amazon will work harder to ensure security</a:t>
            </a:r>
          </a:p>
          <a:p>
            <a:r>
              <a:rPr lang="en-US" dirty="0" smtClean="0"/>
              <a:t>Tied together exploits using</a:t>
            </a:r>
          </a:p>
          <a:p>
            <a:pPr lvl="1"/>
            <a:r>
              <a:rPr lang="en-US" dirty="0" smtClean="0"/>
              <a:t>network base tools</a:t>
            </a:r>
          </a:p>
          <a:p>
            <a:pPr lvl="1"/>
            <a:r>
              <a:rPr lang="en-US" dirty="0" smtClean="0"/>
              <a:t>CPU load estimation</a:t>
            </a:r>
          </a:p>
          <a:p>
            <a:endParaRPr lang="en-US" dirty="0" smtClean="0"/>
          </a:p>
          <a:p>
            <a:r>
              <a:rPr lang="en-US" dirty="0" smtClean="0"/>
              <a:t>Addressed </a:t>
            </a:r>
            <a:r>
              <a:rPr lang="en-US" dirty="0" smtClean="0"/>
              <a:t>legal, ethical concerns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Authors suggest generalizability of their approach, but procedure is tailored-made for EC2</a:t>
            </a:r>
          </a:p>
          <a:p>
            <a:r>
              <a:rPr lang="en-US" dirty="0" smtClean="0"/>
              <a:t>Cache-based covert communication is a digression</a:t>
            </a:r>
          </a:p>
          <a:p>
            <a:endParaRPr lang="en-US" dirty="0" smtClean="0"/>
          </a:p>
          <a:p>
            <a:r>
              <a:rPr lang="en-US" dirty="0" smtClean="0"/>
              <a:t>Published information that might be useful for EC2 rivals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Improvement / Extension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the same for MS Azure, or other service to ensure the claim that this approach is generalizable</a:t>
            </a:r>
          </a:p>
          <a:p>
            <a:r>
              <a:rPr lang="en-US" dirty="0" smtClean="0"/>
              <a:t>Re-examine “fundamental” risk of resource sharing and come up with more clever solution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Thank you!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Questions?</a:t>
            </a:r>
            <a:endParaRPr lang="en-US" sz="40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Thomas Ristenpart, Eran Tromer, Hovav Shacham, and Stefan Savage. Hey, You, Get Off of My Cloud: Exploring Information Leakage in Third-Party Compute Clouds.  </a:t>
            </a:r>
            <a:r>
              <a:rPr lang="en-US" i="1" dirty="0" smtClean="0"/>
              <a:t>Computer and Communications Security - CCS 2009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 Cloud Services</a:t>
            </a:r>
          </a:p>
          <a:p>
            <a:r>
              <a:rPr lang="en-US" dirty="0" smtClean="0"/>
              <a:t>Motivation &amp; Goal</a:t>
            </a:r>
          </a:p>
          <a:p>
            <a:r>
              <a:rPr lang="en-US" dirty="0" smtClean="0"/>
              <a:t>Procedure</a:t>
            </a:r>
          </a:p>
          <a:p>
            <a:pPr lvl="1"/>
            <a:r>
              <a:rPr lang="en-US" dirty="0" smtClean="0"/>
              <a:t>Amazon EC2 vulnerability</a:t>
            </a:r>
            <a:endParaRPr lang="en-US" dirty="0" smtClean="0"/>
          </a:p>
          <a:p>
            <a:r>
              <a:rPr lang="en-US" dirty="0" smtClean="0"/>
              <a:t>Contribution</a:t>
            </a:r>
          </a:p>
          <a:p>
            <a:r>
              <a:rPr lang="en-US" dirty="0" smtClean="0"/>
              <a:t>Weakness</a:t>
            </a:r>
          </a:p>
          <a:p>
            <a:r>
              <a:rPr lang="en-US" dirty="0" smtClean="0"/>
              <a:t>Improvement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 Cloud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Client wishes to rent a remote computer resource</a:t>
            </a:r>
          </a:p>
          <a:p>
            <a:endParaRPr lang="en-US" dirty="0" smtClean="0"/>
          </a:p>
          <a:p>
            <a:r>
              <a:rPr lang="en-US" dirty="0" smtClean="0"/>
              <a:t>Compute </a:t>
            </a:r>
            <a:r>
              <a:rPr lang="en-US" dirty="0" smtClean="0"/>
              <a:t>Cloud</a:t>
            </a:r>
          </a:p>
          <a:p>
            <a:pPr lvl="1"/>
            <a:r>
              <a:rPr lang="en-US" dirty="0" smtClean="0"/>
              <a:t>Provider grants a virtualized resource</a:t>
            </a:r>
          </a:p>
          <a:p>
            <a:pPr lvl="1"/>
            <a:r>
              <a:rPr lang="en-US" dirty="0" smtClean="0"/>
              <a:t>Many to one (client : physical resource)</a:t>
            </a:r>
          </a:p>
          <a:p>
            <a:pPr lvl="1"/>
            <a:r>
              <a:rPr lang="en-US" dirty="0" smtClean="0"/>
              <a:t>Clients share the physical resource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Compute Cloud (User’s Perspective)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From Amazon’s EC2 website</a:t>
            </a:r>
          </a:p>
          <a:p>
            <a:pPr lvl="1"/>
            <a:r>
              <a:rPr lang="en-US" dirty="0" smtClean="0"/>
              <a:t>“quickly scale capacity, both up and down”</a:t>
            </a:r>
          </a:p>
          <a:p>
            <a:pPr lvl="1"/>
            <a:r>
              <a:rPr lang="en-US" dirty="0" smtClean="0"/>
              <a:t>“pay only for capacity that you actually use”</a:t>
            </a:r>
          </a:p>
          <a:p>
            <a:pPr lvl="1"/>
            <a:r>
              <a:rPr lang="en-US" dirty="0" smtClean="0"/>
              <a:t>“failure resilient applications”</a:t>
            </a:r>
          </a:p>
          <a:p>
            <a:r>
              <a:rPr lang="en-US" dirty="0" smtClean="0"/>
              <a:t>From MS’s Azure website</a:t>
            </a:r>
          </a:p>
          <a:p>
            <a:pPr lvl="1"/>
            <a:r>
              <a:rPr lang="en-US" dirty="0" smtClean="0"/>
              <a:t>“launch [webapps] in minutes instead of months”</a:t>
            </a:r>
          </a:p>
          <a:p>
            <a:pPr lvl="1"/>
            <a:r>
              <a:rPr lang="en-US" dirty="0" smtClean="0"/>
              <a:t>“unencumbered by redundancy, bandwidth or server constraints”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Compute Cloud (Provider’s Perspective)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Efficient &amp; Cheap</a:t>
            </a:r>
          </a:p>
          <a:p>
            <a:pPr lvl="1"/>
            <a:r>
              <a:rPr lang="en-US" dirty="0" smtClean="0"/>
              <a:t>Maximize usage of physical resources</a:t>
            </a:r>
          </a:p>
          <a:p>
            <a:r>
              <a:rPr lang="en-US" dirty="0" smtClean="0"/>
              <a:t>Provides for Users’ Needs</a:t>
            </a:r>
          </a:p>
          <a:p>
            <a:pPr lvl="1"/>
            <a:r>
              <a:rPr lang="en-US" dirty="0" smtClean="0"/>
              <a:t>Dynamic Provisioning</a:t>
            </a:r>
          </a:p>
          <a:p>
            <a:pPr lvl="1"/>
            <a:r>
              <a:rPr lang="en-US" dirty="0" smtClean="0"/>
              <a:t>Ease of deployment via Virtualization</a:t>
            </a:r>
          </a:p>
          <a:p>
            <a:pPr lvl="1"/>
            <a:r>
              <a:rPr lang="en-US" dirty="0" smtClean="0"/>
              <a:t>Ease of backup</a:t>
            </a:r>
          </a:p>
          <a:p>
            <a:r>
              <a:rPr lang="en-US" dirty="0" smtClean="0"/>
              <a:t>So what is bad about it?</a:t>
            </a:r>
          </a:p>
          <a:p>
            <a:pPr lvl="1"/>
            <a:r>
              <a:rPr lang="en-US" dirty="0" smtClean="0"/>
              <a:t>VMs have their own vulnerabilities!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Multiplexing Tenancy (Co-residence)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1295400"/>
          </a:xfrm>
        </p:spPr>
        <p:txBody>
          <a:bodyPr/>
          <a:lstStyle/>
          <a:p>
            <a:r>
              <a:rPr lang="en-US" dirty="0" smtClean="0"/>
              <a:t>Multiple “tenants”, single physical server</a:t>
            </a:r>
          </a:p>
          <a:p>
            <a:pPr lvl="1"/>
            <a:r>
              <a:rPr lang="en-US" dirty="0" smtClean="0"/>
              <a:t>Works well if no user is malicious</a:t>
            </a:r>
            <a:endParaRPr lang="en-US" dirty="0"/>
          </a:p>
        </p:txBody>
      </p:sp>
      <p:sp>
        <p:nvSpPr>
          <p:cNvPr id="1026" name="tower"/>
          <p:cNvSpPr>
            <a:spLocks noEditPoints="1" noChangeArrowheads="1"/>
          </p:cNvSpPr>
          <p:nvPr/>
        </p:nvSpPr>
        <p:spPr bwMode="auto">
          <a:xfrm>
            <a:off x="762000" y="2895600"/>
            <a:ext cx="2819400" cy="3352800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3200400" y="4038600"/>
            <a:ext cx="18288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3200400" y="4953000"/>
            <a:ext cx="18288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3200400" y="3124200"/>
            <a:ext cx="18288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181600" y="2895600"/>
            <a:ext cx="2514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181600" y="3886200"/>
            <a:ext cx="2514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181600" y="4876800"/>
            <a:ext cx="2514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14400" y="4114800"/>
            <a:ext cx="175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Physical Server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57800" y="29718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John Doe’s Virtual Machine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57800" y="3962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Bob’s Virtual Machine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57800" y="49530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Trudy’s Virtual Machine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129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Trudy is Bob’s Adversary</a:t>
            </a:r>
          </a:p>
          <a:p>
            <a:pPr lvl="1"/>
            <a:r>
              <a:rPr lang="en-US" dirty="0" smtClean="0"/>
              <a:t>Breaks data isolation between users</a:t>
            </a:r>
          </a:p>
          <a:p>
            <a:pPr lvl="1"/>
            <a:r>
              <a:rPr lang="en-US" b="1" dirty="0" smtClean="0"/>
              <a:t>Violates Confidentiality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1026" name="tower"/>
          <p:cNvSpPr>
            <a:spLocks noEditPoints="1" noChangeArrowheads="1"/>
          </p:cNvSpPr>
          <p:nvPr/>
        </p:nvSpPr>
        <p:spPr bwMode="auto">
          <a:xfrm>
            <a:off x="762000" y="2895600"/>
            <a:ext cx="2819400" cy="3352800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3200400" y="4038600"/>
            <a:ext cx="18288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3200400" y="4953000"/>
            <a:ext cx="18288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3200400" y="3124200"/>
            <a:ext cx="18288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181600" y="2895600"/>
            <a:ext cx="2514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181600" y="3886200"/>
            <a:ext cx="2514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181600" y="4876800"/>
            <a:ext cx="2514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14400" y="4114800"/>
            <a:ext cx="175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Physical Server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57800" y="29718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John Doe’s Virtual Machine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57800" y="3962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Bob’s Virtual Machine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57800" y="49530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Trudy’s Virtual Machine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5" name="Curved Right Arrow 14"/>
          <p:cNvSpPr/>
          <p:nvPr/>
        </p:nvSpPr>
        <p:spPr>
          <a:xfrm rot="10800000">
            <a:off x="7696200" y="4114800"/>
            <a:ext cx="838200" cy="14478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&amp;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</a:p>
          <a:p>
            <a:pPr lvl="1"/>
            <a:r>
              <a:rPr lang="en-US" dirty="0" smtClean="0"/>
              <a:t>Authors fear the compromise of </a:t>
            </a:r>
            <a:r>
              <a:rPr lang="en-US" i="1" dirty="0" smtClean="0"/>
              <a:t>confidentiality </a:t>
            </a:r>
            <a:r>
              <a:rPr lang="en-US" dirty="0" smtClean="0"/>
              <a:t>within compute clouds</a:t>
            </a:r>
          </a:p>
          <a:p>
            <a:pPr lvl="2"/>
            <a:r>
              <a:rPr lang="en-US" dirty="0" smtClean="0"/>
              <a:t>Medical records, e-commerce (credit cards), etc.</a:t>
            </a:r>
          </a:p>
          <a:p>
            <a:r>
              <a:rPr lang="en-US" dirty="0" smtClean="0"/>
              <a:t>Goal</a:t>
            </a:r>
          </a:p>
          <a:p>
            <a:pPr lvl="1"/>
            <a:r>
              <a:rPr lang="en-US" dirty="0" smtClean="0"/>
              <a:t>Prove the existence of confidentiality breach within EC2</a:t>
            </a:r>
          </a:p>
          <a:p>
            <a:pPr lvl="1"/>
            <a:r>
              <a:rPr lang="en-US" dirty="0" smtClean="0"/>
              <a:t>Suggest countermeasures</a:t>
            </a:r>
          </a:p>
        </p:txBody>
      </p:sp>
      <p:pic>
        <p:nvPicPr>
          <p:cNvPr id="4" name="Picture 3" descr="MM90028680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64680" y="4777400"/>
            <a:ext cx="1493520" cy="1808819"/>
          </a:xfrm>
          <a:prstGeom prst="rect">
            <a:avLst/>
          </a:prstGeom>
        </p:spPr>
      </p:pic>
      <p:sp>
        <p:nvSpPr>
          <p:cNvPr id="5" name="&quot;No&quot; Symbol 4"/>
          <p:cNvSpPr/>
          <p:nvPr/>
        </p:nvSpPr>
        <p:spPr>
          <a:xfrm>
            <a:off x="6705600" y="4572000"/>
            <a:ext cx="2133600" cy="1981200"/>
          </a:xfrm>
          <a:prstGeom prst="noSmoking">
            <a:avLst>
              <a:gd name="adj" fmla="val 13082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1998</TotalTime>
  <Words>972</Words>
  <Application>Microsoft Office PowerPoint</Application>
  <PresentationFormat>On-screen Show (4:3)</PresentationFormat>
  <Paragraphs>187</Paragraphs>
  <Slides>28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Office Theme</vt:lpstr>
      <vt:lpstr>Equation</vt:lpstr>
      <vt:lpstr>Hey, You, Get Off of My Cloud: Exploring Information Leakage in Third-Party Compute Clouds</vt:lpstr>
      <vt:lpstr>Acknowledgement</vt:lpstr>
      <vt:lpstr>Outline</vt:lpstr>
      <vt:lpstr>Compute Cloud</vt:lpstr>
      <vt:lpstr>Compute Cloud (User’s Perspective)</vt:lpstr>
      <vt:lpstr>Compute Cloud (Provider’s Perspective)</vt:lpstr>
      <vt:lpstr>Multiplexing Tenancy (Co-residence)</vt:lpstr>
      <vt:lpstr>Problem</vt:lpstr>
      <vt:lpstr>Motivation &amp; Goal</vt:lpstr>
      <vt:lpstr>Procedure Overview</vt:lpstr>
      <vt:lpstr>Amazon EC2 (Elastic Compute Cloud)</vt:lpstr>
      <vt:lpstr>Amazon EC2 options</vt:lpstr>
      <vt:lpstr>Cloud Mapping</vt:lpstr>
      <vt:lpstr>Mapping Continued…</vt:lpstr>
      <vt:lpstr>Mapping Significance</vt:lpstr>
      <vt:lpstr>Co-residence Proof</vt:lpstr>
      <vt:lpstr>Co-residence Proof</vt:lpstr>
      <vt:lpstr>Co-residency Obfuscation </vt:lpstr>
      <vt:lpstr>Co-residency Strategy</vt:lpstr>
      <vt:lpstr>Co-residency Strategy</vt:lpstr>
      <vt:lpstr>Co-residency Strategy</vt:lpstr>
      <vt:lpstr>Anti-Placement Strategy</vt:lpstr>
      <vt:lpstr>On Leakage of Data</vt:lpstr>
      <vt:lpstr>Contribution</vt:lpstr>
      <vt:lpstr>Weakness</vt:lpstr>
      <vt:lpstr>Improvement / Extension</vt:lpstr>
      <vt:lpstr>Thank you!</vt:lpstr>
      <vt:lpstr>References</vt:lpstr>
    </vt:vector>
  </TitlesOfParts>
  <Company>IST/UCF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Hey, You, Get Off of My Cloud: Exploring Information Leakage in Third-Party Compute Clouds</dc:title>
  <dc:creator>Bo Sun</dc:creator>
  <cp:lastModifiedBy>Bo Sun</cp:lastModifiedBy>
  <cp:revision>65</cp:revision>
  <dcterms:created xsi:type="dcterms:W3CDTF">2011-03-13T20:52:17Z</dcterms:created>
  <dcterms:modified xsi:type="dcterms:W3CDTF">2011-03-15T17:16:06Z</dcterms:modified>
</cp:coreProperties>
</file>