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80" r:id="rId18"/>
    <p:sldId id="281" r:id="rId19"/>
    <p:sldId id="284" r:id="rId20"/>
    <p:sldId id="271" r:id="rId21"/>
    <p:sldId id="272" r:id="rId22"/>
    <p:sldId id="274" r:id="rId23"/>
    <p:sldId id="285" r:id="rId24"/>
    <p:sldId id="275" r:id="rId25"/>
    <p:sldId id="276" r:id="rId26"/>
    <p:sldId id="277" r:id="rId27"/>
    <p:sldId id="278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1" autoAdjust="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46D55-00A5-C745-8243-386349C0345C}" type="datetimeFigureOut">
              <a:rPr lang="en-US" smtClean="0"/>
              <a:t>4/14/11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5DBE8-AE50-AC4D-A7ED-4264DE9D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4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Knows</a:t>
            </a:r>
            <a:r>
              <a:rPr lang="en-US" baseline="0" dirty="0" smtClean="0"/>
              <a:t> the geolocation algorithm</a:t>
            </a:r>
          </a:p>
          <a:p>
            <a:r>
              <a:rPr lang="en-US" baseline="0" dirty="0" smtClean="0"/>
              <a:t>Assumption: network measurements reach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DBE8-AE50-AC4D-A7ED-4264DE9D33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5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2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4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9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9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2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2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8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8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5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2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4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9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9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201" y="2126878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2" y="3475039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9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8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2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2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8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5"/>
            <a:ext cx="3657600" cy="86836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1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5"/>
            <a:ext cx="3657600" cy="86836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1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8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1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801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7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7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2" y="6297707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913282"/>
            <a:ext cx="72390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Dude, where’s that IP? </a:t>
            </a:r>
            <a:r>
              <a:rPr lang="en-US" sz="3600" dirty="0"/>
              <a:t>Circumventing measurement-based IP </a:t>
            </a:r>
            <a:r>
              <a:rPr lang="en-US" sz="3600" dirty="0" smtClean="0"/>
              <a:t>geolocation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Presented by: Steven Zittrower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44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Delay-based Geolocation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37" y="1714264"/>
            <a:ext cx="8128113" cy="4878397"/>
          </a:xfrm>
          <a:prstGeom prst="rect">
            <a:avLst/>
          </a:prstGeom>
        </p:spPr>
      </p:pic>
      <p:pic>
        <p:nvPicPr>
          <p:cNvPr id="6" name="Picture 5" descr="200387759-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88" y="3837925"/>
            <a:ext cx="453658" cy="120543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215636" y="2621150"/>
            <a:ext cx="3881152" cy="1387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18416" y="4287517"/>
            <a:ext cx="4178372" cy="529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416252" y="4440642"/>
            <a:ext cx="311717" cy="1396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0"/>
          </p:cNvCxnSpPr>
          <p:nvPr/>
        </p:nvCxnSpPr>
        <p:spPr>
          <a:xfrm flipH="1">
            <a:off x="6323617" y="2847059"/>
            <a:ext cx="92635" cy="990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37" y="1972619"/>
            <a:ext cx="1161313" cy="959788"/>
          </a:xfrm>
          <a:prstGeom prst="rect">
            <a:avLst/>
          </a:prstGeom>
        </p:spPr>
      </p:pic>
      <p:pic>
        <p:nvPicPr>
          <p:cNvPr id="8" name="Picture 7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77" y="4214733"/>
            <a:ext cx="1161313" cy="959788"/>
          </a:xfrm>
          <a:prstGeom prst="rect">
            <a:avLst/>
          </a:prstGeom>
        </p:spPr>
      </p:pic>
      <p:pic>
        <p:nvPicPr>
          <p:cNvPr id="10" name="Picture 9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88" y="5358671"/>
            <a:ext cx="1161313" cy="959788"/>
          </a:xfrm>
          <a:prstGeom prst="rect">
            <a:avLst/>
          </a:prstGeom>
        </p:spPr>
      </p:pic>
      <p:pic>
        <p:nvPicPr>
          <p:cNvPr id="9" name="Picture 8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95" y="1877539"/>
            <a:ext cx="1161313" cy="9597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79140" y="2273221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ping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6691" y="4470298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ping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4527" y="2159485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ping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6244" y="5605955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ping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0396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11E-6 -1.02362E-6 L 0.44816 0.21306 " pathEditMode="relative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135E-6 -4.13617E-6 L 0.46171 -0.064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7" y="-32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855E-6 -9.912E-7 L -0.0132 0.20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104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786E-6 -5.55813E-8 L -0.03386 -0.20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-10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37" y="1714264"/>
            <a:ext cx="8128113" cy="4878397"/>
          </a:xfrm>
          <a:prstGeom prst="rect">
            <a:avLst/>
          </a:prstGeom>
        </p:spPr>
      </p:pic>
      <p:pic>
        <p:nvPicPr>
          <p:cNvPr id="6" name="Picture 5" descr="200387759-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88" y="3837925"/>
            <a:ext cx="453658" cy="1205434"/>
          </a:xfrm>
          <a:prstGeom prst="rect">
            <a:avLst/>
          </a:prstGeom>
        </p:spPr>
      </p:pic>
      <p:sp>
        <p:nvSpPr>
          <p:cNvPr id="23" name="Arc 22"/>
          <p:cNvSpPr/>
          <p:nvPr/>
        </p:nvSpPr>
        <p:spPr>
          <a:xfrm>
            <a:off x="3847842" y="829136"/>
            <a:ext cx="5136820" cy="3611506"/>
          </a:xfrm>
          <a:prstGeom prst="arc">
            <a:avLst>
              <a:gd name="adj1" fmla="val 3732705"/>
              <a:gd name="adj2" fmla="val 8233234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-2892292" y="1810814"/>
            <a:ext cx="9621415" cy="6013273"/>
          </a:xfrm>
          <a:prstGeom prst="arc">
            <a:avLst>
              <a:gd name="adj1" fmla="val 20298410"/>
              <a:gd name="adj2" fmla="val 187794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Delay-based Geolocation</a:t>
            </a:r>
            <a:endParaRPr lang="en-US" dirty="0"/>
          </a:p>
        </p:txBody>
      </p:sp>
      <p:sp>
        <p:nvSpPr>
          <p:cNvPr id="18" name="Arc 17"/>
          <p:cNvSpPr/>
          <p:nvPr/>
        </p:nvSpPr>
        <p:spPr>
          <a:xfrm>
            <a:off x="-2646566" y="-378851"/>
            <a:ext cx="9904667" cy="6235275"/>
          </a:xfrm>
          <a:prstGeom prst="arc">
            <a:avLst>
              <a:gd name="adj1" fmla="val 292929"/>
              <a:gd name="adj2" fmla="val 2053627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4159559" y="3995928"/>
            <a:ext cx="5136820" cy="3611506"/>
          </a:xfrm>
          <a:prstGeom prst="arc">
            <a:avLst>
              <a:gd name="adj1" fmla="val 13228450"/>
              <a:gd name="adj2" fmla="val 17134313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6096788" y="4105087"/>
            <a:ext cx="219292" cy="219292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98" y="1972619"/>
            <a:ext cx="1161313" cy="959788"/>
          </a:xfrm>
          <a:prstGeom prst="rect">
            <a:avLst/>
          </a:prstGeom>
        </p:spPr>
      </p:pic>
      <p:pic>
        <p:nvPicPr>
          <p:cNvPr id="8" name="Picture 7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8" y="4214733"/>
            <a:ext cx="1161313" cy="959788"/>
          </a:xfrm>
          <a:prstGeom prst="rect">
            <a:avLst/>
          </a:prstGeom>
        </p:spPr>
      </p:pic>
      <p:pic>
        <p:nvPicPr>
          <p:cNvPr id="10" name="Picture 9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88" y="5358671"/>
            <a:ext cx="1161313" cy="959788"/>
          </a:xfrm>
          <a:prstGeom prst="rect">
            <a:avLst/>
          </a:prstGeom>
        </p:spPr>
      </p:pic>
      <p:pic>
        <p:nvPicPr>
          <p:cNvPr id="9" name="Picture 8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95" y="1877539"/>
            <a:ext cx="1161313" cy="9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1" grpId="1" animBg="1"/>
      <p:bldP spid="18" grpId="1" animBg="1"/>
      <p:bldP spid="22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2017489" y="4503695"/>
            <a:ext cx="950201" cy="145335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Topology-aware 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Knows some routing information (</a:t>
            </a:r>
            <a:r>
              <a:rPr lang="en-US" dirty="0" err="1" smtClean="0">
                <a:latin typeface="Courier New"/>
                <a:cs typeface="Courier New"/>
              </a:rPr>
              <a:t>traceroute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Uses RTT and topology to better determine location</a:t>
            </a:r>
            <a:endParaRPr lang="en-US" dirty="0"/>
          </a:p>
        </p:txBody>
      </p:sp>
      <p:pic>
        <p:nvPicPr>
          <p:cNvPr id="4" name="Picture 3" descr="200387759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54" y="3566878"/>
            <a:ext cx="705131" cy="1873634"/>
          </a:xfrm>
          <a:prstGeom prst="rect">
            <a:avLst/>
          </a:prstGeom>
        </p:spPr>
      </p:pic>
      <p:pic>
        <p:nvPicPr>
          <p:cNvPr id="5" name="Picture 4" descr="skd188803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45" y="3783104"/>
            <a:ext cx="1743783" cy="144118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5" idx="3"/>
            <a:endCxn id="4" idx="1"/>
          </p:cNvCxnSpPr>
          <p:nvPr/>
        </p:nvCxnSpPr>
        <p:spPr>
          <a:xfrm>
            <a:off x="2887628" y="4503695"/>
            <a:ext cx="3552126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401" y="3459938"/>
            <a:ext cx="276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Delay-based geolocation assumes direct routes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967690" y="5745391"/>
            <a:ext cx="423313" cy="4233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73867" y="5745391"/>
            <a:ext cx="423313" cy="4233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80759" y="5745391"/>
            <a:ext cx="423313" cy="4233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5" idx="6"/>
            <a:endCxn id="16" idx="2"/>
          </p:cNvCxnSpPr>
          <p:nvPr/>
        </p:nvCxnSpPr>
        <p:spPr>
          <a:xfrm>
            <a:off x="3391003" y="5957048"/>
            <a:ext cx="782864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</p:cNvCxnSpPr>
          <p:nvPr/>
        </p:nvCxnSpPr>
        <p:spPr>
          <a:xfrm>
            <a:off x="4571207" y="5957048"/>
            <a:ext cx="809552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6"/>
            <a:endCxn id="4" idx="1"/>
          </p:cNvCxnSpPr>
          <p:nvPr/>
        </p:nvCxnSpPr>
        <p:spPr>
          <a:xfrm flipV="1">
            <a:off x="5804072" y="4503695"/>
            <a:ext cx="635682" cy="145335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79140" y="4272862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ping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9140" y="4275497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ping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0208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4546E-7 2.86244E-6 L 0.4766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8106 0.04167 0.16211 0.08561 0.19963 C 0.12954 0.23715 0.2108 0.22325 0.26393 0.22464 C 0.31707 0.22603 0.36899 0.24525 0.40476 0.2075 C 0.44053 0.16976 0.45963 0.0836 0.47873 -0.00255 " pathEditMode="relative" ptsTypes="aaaaA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2"/>
      <p:bldP spid="3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614525"/>
              </p:ext>
            </p:extLst>
          </p:nvPr>
        </p:nvGraphicFramePr>
        <p:xfrm>
          <a:off x="779463" y="1949448"/>
          <a:ext cx="7583487" cy="44008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6124"/>
                <a:gridCol w="2185405"/>
                <a:gridCol w="3371958"/>
              </a:tblGrid>
              <a:tr h="5501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Algorithm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</a:t>
                      </a:r>
                      <a:r>
                        <a:rPr lang="en-US" sz="2400" baseline="0" dirty="0" smtClean="0"/>
                        <a:t> Accuracy (km)</a:t>
                      </a:r>
                      <a:endParaRPr lang="en-US" sz="2400" dirty="0"/>
                    </a:p>
                  </a:txBody>
                  <a:tcPr/>
                </a:tc>
              </a:tr>
              <a:tr h="550112">
                <a:tc rowSpan="4">
                  <a:txBody>
                    <a:bodyPr/>
                    <a:lstStyle/>
                    <a:p>
                      <a:r>
                        <a:rPr lang="en-US" sz="2400" dirty="0" smtClean="0"/>
                        <a:t>Delay-Based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GeoPing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109-150</a:t>
                      </a:r>
                      <a:endParaRPr lang="en-US" sz="2400" dirty="0"/>
                    </a:p>
                  </a:txBody>
                  <a:tcPr anchor="ctr"/>
                </a:tc>
              </a:tr>
              <a:tr h="550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CGB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78-182</a:t>
                      </a:r>
                      <a:endParaRPr lang="en-US" sz="2400" dirty="0"/>
                    </a:p>
                  </a:txBody>
                  <a:tcPr anchor="ctr"/>
                </a:tc>
              </a:tr>
              <a:tr h="550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Statistical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92</a:t>
                      </a:r>
                      <a:endParaRPr lang="en-US" sz="2400" dirty="0"/>
                    </a:p>
                  </a:txBody>
                  <a:tcPr anchor="ctr"/>
                </a:tc>
              </a:tr>
              <a:tr h="550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Learning-based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407-449</a:t>
                      </a:r>
                      <a:endParaRPr lang="en-US" sz="2400" dirty="0"/>
                    </a:p>
                  </a:txBody>
                  <a:tcPr anchor="ctr"/>
                </a:tc>
              </a:tr>
              <a:tr h="550112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Topology-Aware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TBG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194</a:t>
                      </a:r>
                      <a:endParaRPr lang="en-US" sz="2400" dirty="0"/>
                    </a:p>
                  </a:txBody>
                  <a:tcPr anchor="ctr"/>
                </a:tc>
              </a:tr>
              <a:tr h="550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Octant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35-40 (median)</a:t>
                      </a:r>
                      <a:endParaRPr lang="en-US" sz="2400" dirty="0"/>
                    </a:p>
                  </a:txBody>
                  <a:tcPr anchor="ctr"/>
                </a:tc>
              </a:tr>
              <a:tr h="550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GeoTrack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156 (median)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83696" y="251528"/>
            <a:ext cx="283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i="1" dirty="0" smtClean="0"/>
              <a:t>Dude, where’s that IP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5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Adversaries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Tampers with RTT times</a:t>
            </a:r>
          </a:p>
          <a:p>
            <a:r>
              <a:rPr lang="en-US" dirty="0" smtClean="0"/>
              <a:t>Delays packets from certain landmarks</a:t>
            </a:r>
          </a:p>
          <a:p>
            <a:r>
              <a:rPr lang="en-US" dirty="0" smtClean="0"/>
              <a:t>Can only increase RTT</a:t>
            </a:r>
          </a:p>
          <a:p>
            <a:r>
              <a:rPr lang="en-US" dirty="0" smtClean="0"/>
              <a:t>Models a home user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Sophisticated Adversary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fake routes and paths</a:t>
            </a:r>
          </a:p>
          <a:p>
            <a:r>
              <a:rPr lang="en-US" dirty="0" smtClean="0"/>
              <a:t>Owns several IP addresses/gateways</a:t>
            </a:r>
          </a:p>
          <a:p>
            <a:r>
              <a:rPr lang="en-US" dirty="0" smtClean="0"/>
              <a:t>Constructs paths to confuse topology-aware geolocation</a:t>
            </a:r>
          </a:p>
          <a:p>
            <a:r>
              <a:rPr lang="en-US" dirty="0" smtClean="0"/>
              <a:t>Adds delays in-between hops on path</a:t>
            </a:r>
          </a:p>
          <a:p>
            <a:r>
              <a:rPr lang="en-US" dirty="0" smtClean="0"/>
              <a:t>Models a cloud service provider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0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37" y="1714264"/>
            <a:ext cx="8128113" cy="4878397"/>
          </a:xfrm>
          <a:prstGeom prst="rect">
            <a:avLst/>
          </a:prstGeom>
        </p:spPr>
      </p:pic>
      <p:pic>
        <p:nvPicPr>
          <p:cNvPr id="11" name="Picture 10" descr="200387759-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88" y="3837925"/>
            <a:ext cx="453658" cy="1205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 Adding Attacks (Simple Attack)</a:t>
            </a:r>
            <a:endParaRPr lang="en-US" dirty="0"/>
          </a:p>
        </p:txBody>
      </p:sp>
      <p:pic>
        <p:nvPicPr>
          <p:cNvPr id="10" name="Picture 9" descr="200387759-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88" y="3837925"/>
            <a:ext cx="453658" cy="1205434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>
            <a:off x="-2892292" y="1810814"/>
            <a:ext cx="9621415" cy="6013273"/>
          </a:xfrm>
          <a:prstGeom prst="arc">
            <a:avLst>
              <a:gd name="adj1" fmla="val 20298410"/>
              <a:gd name="adj2" fmla="val 187794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-2646566" y="-378851"/>
            <a:ext cx="9904667" cy="6235275"/>
          </a:xfrm>
          <a:prstGeom prst="arc">
            <a:avLst>
              <a:gd name="adj1" fmla="val 292929"/>
              <a:gd name="adj2" fmla="val 3338882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4159559" y="3995928"/>
            <a:ext cx="5136820" cy="3611506"/>
          </a:xfrm>
          <a:prstGeom prst="arc">
            <a:avLst>
              <a:gd name="adj1" fmla="val 10833776"/>
              <a:gd name="adj2" fmla="val 17134313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388027" y="-988880"/>
            <a:ext cx="10555494" cy="6872349"/>
          </a:xfrm>
          <a:prstGeom prst="arc">
            <a:avLst>
              <a:gd name="adj1" fmla="val 6167939"/>
              <a:gd name="adj2" fmla="val 8652813"/>
            </a:avLst>
          </a:prstGeom>
          <a:solidFill>
            <a:srgbClr val="F1B015">
              <a:alpha val="35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95" y="1877539"/>
            <a:ext cx="1161313" cy="959788"/>
          </a:xfrm>
          <a:prstGeom prst="rect">
            <a:avLst/>
          </a:prstGeom>
        </p:spPr>
      </p:pic>
      <p:pic>
        <p:nvPicPr>
          <p:cNvPr id="12" name="Picture 11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98" y="1972619"/>
            <a:ext cx="1161313" cy="959788"/>
          </a:xfrm>
          <a:prstGeom prst="rect">
            <a:avLst/>
          </a:prstGeom>
        </p:spPr>
      </p:pic>
      <p:pic>
        <p:nvPicPr>
          <p:cNvPr id="13" name="Picture 12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8" y="4214733"/>
            <a:ext cx="1161313" cy="959788"/>
          </a:xfrm>
          <a:prstGeom prst="rect">
            <a:avLst/>
          </a:prstGeom>
        </p:spPr>
      </p:pic>
      <p:pic>
        <p:nvPicPr>
          <p:cNvPr id="14" name="Picture 13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88" y="5358671"/>
            <a:ext cx="1161313" cy="9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071E-6 -3.63678E-6 L -0.12278 0.0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8" y="4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1" animBg="1"/>
      <p:bldP spid="18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and 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Cannot move a target to a forged </a:t>
            </a:r>
            <a:r>
              <a:rPr lang="en-US" sz="2800" dirty="0" smtClean="0"/>
              <a:t>locatio</a:t>
            </a:r>
            <a:r>
              <a:rPr lang="en-US" sz="2800" dirty="0" smtClean="0"/>
              <a:t>n </a:t>
            </a:r>
            <a:r>
              <a:rPr lang="en-US" sz="2800" dirty="0" smtClean="0"/>
              <a:t>that’s </a:t>
            </a:r>
            <a:r>
              <a:rPr lang="en-US" sz="2800" dirty="0" smtClean="0"/>
              <a:t>in the same region of the landmarks</a:t>
            </a:r>
          </a:p>
          <a:p>
            <a:pPr lvl="1"/>
            <a:r>
              <a:rPr lang="en-US" sz="2400" dirty="0" smtClean="0"/>
              <a:t>Cannot decrease RRT’s</a:t>
            </a:r>
          </a:p>
          <a:p>
            <a:r>
              <a:rPr lang="en-US" sz="2800" dirty="0" smtClean="0"/>
              <a:t>Detection is evident by large intersection areas</a:t>
            </a:r>
          </a:p>
          <a:p>
            <a:r>
              <a:rPr lang="en-US" sz="2800" dirty="0" smtClean="0"/>
              <a:t>Limited accuracy</a:t>
            </a:r>
          </a:p>
          <a:p>
            <a:r>
              <a:rPr lang="en-US" sz="2800" dirty="0" smtClean="0"/>
              <a:t>Poor against topology-aware geolocation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75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 Landmarks Used For Evaluation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3" y="1934639"/>
            <a:ext cx="8331475" cy="44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Landmark Moved To “Forged”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3" y="1934639"/>
            <a:ext cx="8331475" cy="44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Attacks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3696" y="251528"/>
            <a:ext cx="283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i="1" dirty="0" smtClean="0"/>
              <a:t>Dude, where’s that IP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Content Placeholder 6" descr="circles-x_move_y_attackererror_binscat_perfect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319" r="-1631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9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111374"/>
            <a:ext cx="5867400" cy="1162297"/>
          </a:xfrm>
        </p:spPr>
        <p:txBody>
          <a:bodyPr/>
          <a:lstStyle/>
          <a:p>
            <a:r>
              <a:rPr lang="en-US" dirty="0" smtClean="0"/>
              <a:t>Authors: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5273672"/>
            <a:ext cx="5867400" cy="696824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Phillipa</a:t>
            </a:r>
            <a:r>
              <a:rPr lang="en-US" sz="1800" dirty="0" smtClean="0"/>
              <a:t> Gill, </a:t>
            </a:r>
            <a:r>
              <a:rPr lang="en-US" sz="1800" dirty="0" err="1" smtClean="0"/>
              <a:t>Yashar</a:t>
            </a:r>
            <a:r>
              <a:rPr lang="en-US" sz="1800" dirty="0" smtClean="0"/>
              <a:t> </a:t>
            </a:r>
            <a:r>
              <a:rPr lang="en-US" sz="1800" dirty="0" err="1" smtClean="0"/>
              <a:t>Ganjali</a:t>
            </a:r>
            <a:r>
              <a:rPr lang="en-US" sz="1800" dirty="0" smtClean="0"/>
              <a:t>, David Lie (University of Toronto) &amp; Bernard Wong (Cornell University)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9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Region Sizes</a:t>
            </a:r>
            <a:endParaRPr lang="en-US" dirty="0"/>
          </a:p>
        </p:txBody>
      </p:sp>
      <p:pic>
        <p:nvPicPr>
          <p:cNvPr id="4" name="Content Placeholder 15" descr="circles-regionsize_cdf_pres.ep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517" r="634"/>
          <a:stretch/>
        </p:blipFill>
        <p:spPr>
          <a:xfrm>
            <a:off x="941891" y="1727927"/>
            <a:ext cx="6884220" cy="4830678"/>
          </a:xfrm>
        </p:spPr>
      </p:pic>
      <p:sp>
        <p:nvSpPr>
          <p:cNvPr id="5" name="TextBox 4"/>
          <p:cNvSpPr txBox="1"/>
          <p:nvPr/>
        </p:nvSpPr>
        <p:spPr>
          <a:xfrm>
            <a:off x="6083696" y="251528"/>
            <a:ext cx="283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i="1" dirty="0" smtClean="0"/>
              <a:t>Dude, where’s that IP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4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Topology-Aware 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Determines delay of each intermediate router in path</a:t>
            </a:r>
          </a:p>
          <a:p>
            <a:r>
              <a:rPr lang="en-US" sz="2800" dirty="0" smtClean="0"/>
              <a:t>Estimates location of each stop</a:t>
            </a:r>
          </a:p>
          <a:p>
            <a:r>
              <a:rPr lang="en-US" sz="2800" dirty="0" smtClean="0"/>
              <a:t>Limits impact of circuitous end-to-end paths</a:t>
            </a:r>
          </a:p>
          <a:p>
            <a:r>
              <a:rPr lang="en-US" sz="2800" dirty="0" smtClean="0"/>
              <a:t>Better estimates of target location</a:t>
            </a:r>
          </a:p>
          <a:p>
            <a:r>
              <a:rPr lang="en-US" sz="2800" dirty="0" smtClean="0"/>
              <a:t>Very effective </a:t>
            </a:r>
            <a:r>
              <a:rPr lang="en-US" sz="2800" dirty="0" smtClean="0"/>
              <a:t>in detecting </a:t>
            </a:r>
            <a:r>
              <a:rPr lang="en-US" sz="2800" i="1" dirty="0" smtClean="0"/>
              <a:t>Simple</a:t>
            </a:r>
            <a:r>
              <a:rPr lang="en-US" sz="2800" dirty="0" smtClean="0"/>
              <a:t> </a:t>
            </a:r>
            <a:r>
              <a:rPr lang="en-US" sz="2800" dirty="0" smtClean="0"/>
              <a:t>attacks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822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Sophisticated Attacks vs. Topology-Aware 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Adversary has geographically distributed gateway routers in its network</a:t>
            </a:r>
          </a:p>
          <a:p>
            <a:r>
              <a:rPr lang="en-US" sz="2800" dirty="0" smtClean="0"/>
              <a:t>Delay routes along path instead of just the last node</a:t>
            </a:r>
          </a:p>
          <a:p>
            <a:r>
              <a:rPr lang="en-US" sz="2800" dirty="0" smtClean="0"/>
              <a:t>Paper’s Claim: </a:t>
            </a:r>
            <a:r>
              <a:rPr lang="en-US" sz="2800" i="1" dirty="0" smtClean="0"/>
              <a:t>Theoretically with three or more geographically distributed gateway routers an adversary can move a target to an arbitrary location!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3563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hopadding-x_move_y_attackererror_binscat3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319" r="-163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3696" y="251528"/>
            <a:ext cx="283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i="1" dirty="0" smtClean="0"/>
              <a:t>Dude, where’s that IP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2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Region Sizes</a:t>
            </a:r>
            <a:endParaRPr lang="en-US" dirty="0"/>
          </a:p>
        </p:txBody>
      </p:sp>
      <p:pic>
        <p:nvPicPr>
          <p:cNvPr id="4" name="Content Placeholder 3" descr="hopadding-regionsize_cdf_pres.ep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32" r="1465"/>
          <a:stretch/>
        </p:blipFill>
        <p:spPr>
          <a:xfrm>
            <a:off x="1300647" y="1816911"/>
            <a:ext cx="6542707" cy="4766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3696" y="251528"/>
            <a:ext cx="283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i="1" dirty="0" smtClean="0"/>
              <a:t>Dude, where’s that IP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3341" y="2924111"/>
            <a:ext cx="220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little increase in intersection sizes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66876" y="3042257"/>
            <a:ext cx="1476625" cy="646331"/>
          </a:xfrm>
          <a:prstGeom prst="ellipse">
            <a:avLst/>
          </a:prstGeom>
          <a:noFill/>
          <a:ln w="38100" cmpd="sng">
            <a:solidFill>
              <a:srgbClr val="103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3857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Current Geolocation methods are highly susceptible to attacks</a:t>
            </a:r>
          </a:p>
          <a:p>
            <a:r>
              <a:rPr lang="en-US" sz="2400" dirty="0" smtClean="0"/>
              <a:t>Topology-Aware Method</a:t>
            </a:r>
          </a:p>
          <a:p>
            <a:pPr lvl="1"/>
            <a:r>
              <a:rPr lang="en-US" sz="2200" dirty="0" smtClean="0"/>
              <a:t>Better at locating non-malicious users</a:t>
            </a:r>
          </a:p>
          <a:p>
            <a:pPr lvl="1"/>
            <a:r>
              <a:rPr lang="en-US" sz="2200" dirty="0" smtClean="0"/>
              <a:t>Much worse at detecting malicious attackers</a:t>
            </a:r>
          </a:p>
          <a:p>
            <a:r>
              <a:rPr lang="en-US" sz="2400" dirty="0" smtClean="0"/>
              <a:t>Simple attacks good enough to get within target country</a:t>
            </a:r>
          </a:p>
          <a:p>
            <a:r>
              <a:rPr lang="en-US" sz="2400" dirty="0" smtClean="0"/>
              <a:t>Sophisticated attacks with topology-aware geolocation can relocate to specific states</a:t>
            </a:r>
          </a:p>
          <a:p>
            <a:r>
              <a:rPr lang="en-US" sz="2400" dirty="0" smtClean="0"/>
              <a:t>Need for better location based detection</a:t>
            </a:r>
          </a:p>
          <a:p>
            <a:r>
              <a:rPr lang="en-US" sz="2400" dirty="0" smtClean="0"/>
              <a:t>Better algorithms for detection of malicious 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46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Evaluated current methods of geolocation</a:t>
            </a:r>
          </a:p>
          <a:p>
            <a:r>
              <a:rPr lang="en-US" dirty="0" smtClean="0"/>
              <a:t>Devised two separate attacks for each method (simple &amp; sophisticated)</a:t>
            </a:r>
          </a:p>
          <a:p>
            <a:r>
              <a:rPr lang="en-US" dirty="0" smtClean="0"/>
              <a:t>Suggested methods for detection of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1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data on frequency of attacks (are these attacks common?)</a:t>
            </a:r>
          </a:p>
          <a:p>
            <a:r>
              <a:rPr lang="en-US" sz="2800" dirty="0" smtClean="0"/>
              <a:t>Evaluation nodes all within North America (only one outside of the USA)</a:t>
            </a:r>
          </a:p>
          <a:p>
            <a:r>
              <a:rPr lang="en-US" sz="2800" dirty="0" smtClean="0"/>
              <a:t>Limited explanation on Best-Line vs. Speed of Light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7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 suggestions for ways to prevent attacks</a:t>
            </a:r>
          </a:p>
          <a:p>
            <a:r>
              <a:rPr lang="en-US" sz="2800" dirty="0" smtClean="0"/>
              <a:t>Better analysis on which algorithms within each class work the best for detecting malicious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9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Dude, where’s that IP? Circumventing measurement-based IP geolocation</a:t>
            </a:r>
          </a:p>
          <a:p>
            <a:r>
              <a:rPr lang="en-US" sz="2800" dirty="0" err="1"/>
              <a:t>m</a:t>
            </a:r>
            <a:r>
              <a:rPr lang="en-US" sz="2800" dirty="0" err="1" smtClean="0"/>
              <a:t>lb.tv</a:t>
            </a:r>
            <a:endParaRPr lang="en-US" sz="2800" dirty="0" smtClean="0"/>
          </a:p>
          <a:p>
            <a:r>
              <a:rPr lang="en-US" sz="2800" dirty="0" smtClean="0"/>
              <a:t>Google</a:t>
            </a:r>
          </a:p>
          <a:p>
            <a:r>
              <a:rPr lang="en-US" sz="2800" dirty="0" smtClean="0"/>
              <a:t>Amazon EC2</a:t>
            </a:r>
          </a:p>
        </p:txBody>
      </p:sp>
    </p:spTree>
    <p:extLst>
      <p:ext uri="{BB962C8B-B14F-4D97-AF65-F5344CB8AC3E}">
        <p14:creationId xmlns:p14="http://schemas.microsoft.com/office/powerpoint/2010/main" val="244413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663" y="4111374"/>
            <a:ext cx="6928337" cy="1790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USENIX Security ‘10 Proceedings of the 19</a:t>
            </a:r>
            <a:r>
              <a:rPr lang="en-US" baseline="30000" dirty="0" smtClean="0"/>
              <a:t>th</a:t>
            </a:r>
            <a:r>
              <a:rPr lang="en-US" dirty="0" smtClean="0"/>
              <a:t> USENIX Conference on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Determine location of computer based on its IP</a:t>
            </a:r>
          </a:p>
          <a:p>
            <a:r>
              <a:rPr lang="en-US" sz="2800" dirty="0" smtClean="0"/>
              <a:t>Methods</a:t>
            </a:r>
          </a:p>
          <a:p>
            <a:pPr lvl="1"/>
            <a:r>
              <a:rPr lang="en-US" sz="2600" dirty="0" smtClean="0"/>
              <a:t>Passive methods</a:t>
            </a:r>
            <a:endParaRPr lang="en-US" sz="2600" dirty="0" smtClean="0"/>
          </a:p>
          <a:p>
            <a:pPr lvl="1"/>
            <a:r>
              <a:rPr lang="en-US" sz="2600" dirty="0" smtClean="0"/>
              <a:t>Delay-based techniques</a:t>
            </a:r>
          </a:p>
          <a:p>
            <a:pPr lvl="1"/>
            <a:r>
              <a:rPr lang="en-US" sz="2600" dirty="0" smtClean="0"/>
              <a:t>Topology-aware techniques</a:t>
            </a:r>
          </a:p>
          <a:p>
            <a:r>
              <a:rPr lang="en-US" sz="2800" dirty="0" err="1" smtClean="0"/>
              <a:t>Hulu</a:t>
            </a:r>
            <a:r>
              <a:rPr lang="en-US" sz="2800" dirty="0" smtClean="0"/>
              <a:t>, BBC </a:t>
            </a:r>
            <a:r>
              <a:rPr lang="en-US" sz="2800" dirty="0" err="1" smtClean="0"/>
              <a:t>iPlayer</a:t>
            </a:r>
            <a:r>
              <a:rPr lang="en-US" sz="2800" dirty="0" smtClean="0"/>
              <a:t>, Pandora, </a:t>
            </a:r>
            <a:r>
              <a:rPr lang="en-US" sz="2800" dirty="0" err="1" smtClean="0"/>
              <a:t>mlb.tv</a:t>
            </a:r>
            <a:r>
              <a:rPr lang="en-US" sz="2800" dirty="0" smtClean="0"/>
              <a:t>, Google Search Results</a:t>
            </a:r>
          </a:p>
          <a:p>
            <a:r>
              <a:rPr lang="en-US" sz="2800" dirty="0" smtClean="0"/>
              <a:t>Banks, Facebook, Gmail</a:t>
            </a:r>
          </a:p>
          <a:p>
            <a:r>
              <a:rPr lang="en-US" sz="2800" dirty="0" smtClean="0"/>
              <a:t>Internet Gambling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576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Examples, </a:t>
            </a:r>
            <a:r>
              <a:rPr lang="en-US" dirty="0"/>
              <a:t>A</a:t>
            </a:r>
            <a:r>
              <a:rPr lang="en-US" dirty="0" smtClean="0"/>
              <a:t>ccess Control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96" b="4827"/>
          <a:stretch/>
        </p:blipFill>
        <p:spPr>
          <a:xfrm>
            <a:off x="576425" y="1792469"/>
            <a:ext cx="7948645" cy="4742978"/>
          </a:xfrm>
        </p:spPr>
      </p:pic>
    </p:spTree>
    <p:extLst>
      <p:ext uri="{BB962C8B-B14F-4D97-AF65-F5344CB8AC3E}">
        <p14:creationId xmlns:p14="http://schemas.microsoft.com/office/powerpoint/2010/main" val="125361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examples, Custom Content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102" b="1"/>
          <a:stretch/>
        </p:blipFill>
        <p:spPr>
          <a:xfrm>
            <a:off x="347212" y="1799868"/>
            <a:ext cx="8451404" cy="467647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23114" y="5381332"/>
            <a:ext cx="1440864" cy="959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35015" y="5381332"/>
            <a:ext cx="399165" cy="959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35015" y="3552204"/>
            <a:ext cx="399165" cy="20637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14" y="3552204"/>
            <a:ext cx="4711901" cy="1829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6" name="Rounded Rectangle 35"/>
          <p:cNvSpPr/>
          <p:nvPr/>
        </p:nvSpPr>
        <p:spPr>
          <a:xfrm>
            <a:off x="779463" y="2899018"/>
            <a:ext cx="3976841" cy="5147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Geolocation Based Search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7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Cloud </a:t>
            </a: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Regional restrictions of cloud servers</a:t>
            </a:r>
          </a:p>
          <a:p>
            <a:r>
              <a:rPr lang="en-US" sz="2800" dirty="0" smtClean="0"/>
              <a:t>Virtual Machines required by law or SLA to be in certain physical locations</a:t>
            </a:r>
          </a:p>
          <a:p>
            <a:r>
              <a:rPr lang="en-US" sz="2800" dirty="0" smtClean="0"/>
              <a:t>Malicious </a:t>
            </a:r>
            <a:r>
              <a:rPr lang="en-US" sz="2800" dirty="0"/>
              <a:t>providers </a:t>
            </a:r>
            <a:r>
              <a:rPr lang="en-US" sz="2800" dirty="0" smtClean="0"/>
              <a:t>incentivized to circumvent geolocation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211" r="821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08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Approaches for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WHOIS</a:t>
            </a:r>
          </a:p>
          <a:p>
            <a:pPr lvl="1"/>
            <a:r>
              <a:rPr lang="en-US" sz="2800" dirty="0" smtClean="0"/>
              <a:t>Database of server information</a:t>
            </a:r>
          </a:p>
          <a:p>
            <a:r>
              <a:rPr lang="en-US" sz="3200" dirty="0" smtClean="0"/>
              <a:t>Commercial databases</a:t>
            </a:r>
          </a:p>
          <a:p>
            <a:pPr lvl="1"/>
            <a:r>
              <a:rPr lang="en-US" sz="2800" dirty="0" err="1" smtClean="0"/>
              <a:t>Quova</a:t>
            </a:r>
            <a:endParaRPr lang="en-US" sz="2800" dirty="0" smtClean="0"/>
          </a:p>
          <a:p>
            <a:pPr lvl="1"/>
            <a:r>
              <a:rPr lang="en-US" sz="2800" dirty="0" err="1" smtClean="0"/>
              <a:t>MaxMind</a:t>
            </a: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Arbitrarily updated</a:t>
            </a:r>
          </a:p>
          <a:p>
            <a:r>
              <a:rPr lang="en-US" sz="2800" dirty="0" smtClean="0"/>
              <a:t>Proxies can circumvent databases</a:t>
            </a:r>
          </a:p>
        </p:txBody>
      </p:sp>
    </p:spTree>
    <p:extLst>
      <p:ext uri="{BB962C8B-B14F-4D97-AF65-F5344CB8AC3E}">
        <p14:creationId xmlns:p14="http://schemas.microsoft.com/office/powerpoint/2010/main" val="247939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/>
              <a:t>Measurement Based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/>
              <a:t>Use known landmarks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/>
              <a:t>Calculate time delays</a:t>
            </a:r>
            <a:r>
              <a:rPr lang="en-US" sz="2800" dirty="0"/>
              <a:t> </a:t>
            </a:r>
            <a:r>
              <a:rPr lang="en-US" sz="2800" dirty="0" smtClean="0"/>
              <a:t>and traffic paths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/>
              <a:t>Algorithms approximate </a:t>
            </a:r>
            <a:r>
              <a:rPr lang="en-US" sz="2800" dirty="0" smtClean="0"/>
              <a:t>location</a:t>
            </a:r>
          </a:p>
          <a:p>
            <a:pPr>
              <a:lnSpc>
                <a:spcPct val="130000"/>
              </a:lnSpc>
            </a:pPr>
            <a:r>
              <a:rPr lang="en-US" sz="3000" dirty="0" smtClean="0"/>
              <a:t>Combination of passive and active methods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35655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744</TotalTime>
  <Words>698</Words>
  <Application>Microsoft Macintosh PowerPoint</Application>
  <PresentationFormat>On-screen Show (4:3)</PresentationFormat>
  <Paragraphs>139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Pixel</vt:lpstr>
      <vt:lpstr>Dude, where’s that IP? Circumventing measurement-based IP geolocation</vt:lpstr>
      <vt:lpstr>Authors:</vt:lpstr>
      <vt:lpstr>USENIX Security ‘10 Proceedings of the 19th USENIX Conference on Security</vt:lpstr>
      <vt:lpstr>IP Geolocation</vt:lpstr>
      <vt:lpstr>Examples, Access Control</vt:lpstr>
      <vt:lpstr>More examples, Custom Content</vt:lpstr>
      <vt:lpstr>Examples in Cloud Computing</vt:lpstr>
      <vt:lpstr>Passive Approaches for Location</vt:lpstr>
      <vt:lpstr>Active Approaches</vt:lpstr>
      <vt:lpstr>Delay-based Geolocation</vt:lpstr>
      <vt:lpstr>Delay-based Geolocation</vt:lpstr>
      <vt:lpstr>Topology-aware Geolocation</vt:lpstr>
      <vt:lpstr>Effectiveness of Approaches</vt:lpstr>
      <vt:lpstr>Attacks and Adversaries</vt:lpstr>
      <vt:lpstr>Delay Adding Attacks (Simple Attack)</vt:lpstr>
      <vt:lpstr>Limits and Downsides</vt:lpstr>
      <vt:lpstr>50 Landmarks Used For Evaluation</vt:lpstr>
      <vt:lpstr>Each Landmark Moved To “Forged” Location</vt:lpstr>
      <vt:lpstr>Accuracy of Attacks</vt:lpstr>
      <vt:lpstr>CDF of Region Sizes</vt:lpstr>
      <vt:lpstr>Topology-Aware Geolocation</vt:lpstr>
      <vt:lpstr>Sophisticated Attacks vs. Topology-Aware Geolocation</vt:lpstr>
      <vt:lpstr>Accuracy of Attack</vt:lpstr>
      <vt:lpstr>CDF of Region Sizes</vt:lpstr>
      <vt:lpstr>Conclusions</vt:lpstr>
      <vt:lpstr>Contributions</vt:lpstr>
      <vt:lpstr>Weaknesses</vt:lpstr>
      <vt:lpstr>Improvements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Dude, where’s that IP?</dc:title>
  <dc:creator>Steven Zittrower</dc:creator>
  <cp:lastModifiedBy>Steven Zittrower</cp:lastModifiedBy>
  <cp:revision>35</cp:revision>
  <dcterms:created xsi:type="dcterms:W3CDTF">2011-04-13T16:05:32Z</dcterms:created>
  <dcterms:modified xsi:type="dcterms:W3CDTF">2011-04-14T17:18:57Z</dcterms:modified>
</cp:coreProperties>
</file>