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3" r:id="rId4"/>
    <p:sldId id="285" r:id="rId5"/>
    <p:sldId id="286" r:id="rId6"/>
    <p:sldId id="287" r:id="rId7"/>
    <p:sldId id="288" r:id="rId8"/>
    <p:sldId id="292" r:id="rId9"/>
    <p:sldId id="289" r:id="rId10"/>
    <p:sldId id="290" r:id="rId11"/>
    <p:sldId id="306" r:id="rId12"/>
    <p:sldId id="305" r:id="rId13"/>
    <p:sldId id="295" r:id="rId14"/>
    <p:sldId id="294" r:id="rId15"/>
    <p:sldId id="296" r:id="rId16"/>
    <p:sldId id="297" r:id="rId17"/>
    <p:sldId id="304" r:id="rId18"/>
    <p:sldId id="298" r:id="rId19"/>
    <p:sldId id="299" r:id="rId20"/>
    <p:sldId id="303" r:id="rId21"/>
    <p:sldId id="300" r:id="rId22"/>
    <p:sldId id="301" r:id="rId23"/>
    <p:sldId id="302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105A28-3CA6-4A55-9080-F42BDE1E90F6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94AA6B-48D9-4838-830C-0FFBC2AA76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0901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 smtClean="0"/>
              <a:t>“Analysis of Social Network based Sybil Defenses”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760" y="4800600"/>
            <a:ext cx="7406640" cy="1752600"/>
          </a:xfrm>
        </p:spPr>
        <p:txBody>
          <a:bodyPr/>
          <a:lstStyle/>
          <a:p>
            <a:pPr algn="just"/>
            <a:r>
              <a:rPr lang="en-US" u="sng" dirty="0" smtClean="0"/>
              <a:t>Presented by: </a:t>
            </a:r>
          </a:p>
          <a:p>
            <a:pPr algn="just"/>
            <a:r>
              <a:rPr lang="en-US" sz="2000" dirty="0" smtClean="0"/>
              <a:t>		M. Faisal Amjad</a:t>
            </a:r>
            <a:endParaRPr lang="en-US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27760" y="2209800"/>
            <a:ext cx="7711440" cy="25908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Authors:</a:t>
            </a:r>
            <a:endParaRPr kumimoji="0" lang="en-US" sz="2600" b="0" i="0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		B. </a:t>
            </a:r>
            <a:r>
              <a:rPr lang="en-US" sz="20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Viswanath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, K. </a:t>
            </a:r>
            <a:r>
              <a:rPr lang="en-US" sz="20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Gummadi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, A. Post, A. </a:t>
            </a:r>
            <a:r>
              <a:rPr lang="en-US" sz="2000" dirty="0" err="1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Mislove</a:t>
            </a:r>
            <a:endParaRPr lang="en-US" sz="20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Conference:</a:t>
            </a: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		ACM SIGCOMM 2010</a:t>
            </a:r>
            <a:endParaRPr kumimoji="0" lang="en-US" sz="2000" b="0" i="0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Derivation of node Ranking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6497091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50292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Sybils</a:t>
            </a:r>
            <a:r>
              <a:rPr lang="en-US" dirty="0" smtClean="0"/>
              <a:t> and non-</a:t>
            </a:r>
            <a:r>
              <a:rPr lang="en-US" dirty="0" err="1" smtClean="0"/>
              <a:t>Sybils</a:t>
            </a:r>
            <a:r>
              <a:rPr lang="en-US" dirty="0" smtClean="0"/>
              <a:t> can be told apart with the help of node ranking which is based upon proximity to trusted node</a:t>
            </a:r>
          </a:p>
          <a:p>
            <a:endParaRPr lang="en-US" dirty="0" smtClean="0"/>
          </a:p>
          <a:p>
            <a:r>
              <a:rPr lang="en-US" dirty="0" err="1" smtClean="0"/>
              <a:t>Sybils</a:t>
            </a:r>
            <a:r>
              <a:rPr lang="en-US" dirty="0" smtClean="0"/>
              <a:t> cannot have many connections to high ranking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Reduction of Sybil Defense Schemes</a:t>
            </a:r>
            <a:endParaRPr lang="en-US" sz="2800" u="sng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52650"/>
            <a:ext cx="589638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1120" y="2057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Comparison of Generated Rankings</a:t>
            </a:r>
            <a:endParaRPr lang="en-US" sz="32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Comparison of Generated Rankings</a:t>
            </a:r>
            <a:endParaRPr lang="en-US" sz="28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Two metrics are used to compare rankings generated by the Sybil defense schemes</a:t>
            </a:r>
          </a:p>
          <a:p>
            <a:r>
              <a:rPr lang="en-US" sz="2400" u="sng" dirty="0" smtClean="0"/>
              <a:t>Mutual Information:</a:t>
            </a:r>
            <a:r>
              <a:rPr lang="en-US" sz="2400" dirty="0" smtClean="0"/>
              <a:t> measures the similarity of two </a:t>
            </a:r>
            <a:r>
              <a:rPr lang="en-US" sz="2400" dirty="0" err="1" smtClean="0"/>
              <a:t>partitionings</a:t>
            </a:r>
            <a:r>
              <a:rPr lang="en-US" sz="2400" dirty="0" smtClean="0"/>
              <a:t> of a set. Values Range 0 – 1. </a:t>
            </a:r>
          </a:p>
          <a:p>
            <a:pPr lvl="1"/>
            <a:r>
              <a:rPr lang="en-US" sz="2000" dirty="0" smtClean="0"/>
              <a:t>0 = no correlation</a:t>
            </a:r>
          </a:p>
          <a:p>
            <a:pPr lvl="1"/>
            <a:r>
              <a:rPr lang="en-US" sz="2000" dirty="0" smtClean="0"/>
              <a:t>1 = perfect match</a:t>
            </a:r>
          </a:p>
          <a:p>
            <a:r>
              <a:rPr lang="en-US" sz="2400" u="sng" dirty="0" smtClean="0"/>
              <a:t>Conductance</a:t>
            </a:r>
            <a:r>
              <a:rPr lang="en-US" sz="2400" dirty="0" smtClean="0"/>
              <a:t>: measures quality of communities within large networks. Values Range 0 – 1.</a:t>
            </a:r>
            <a:r>
              <a:rPr lang="en-US" sz="2000" dirty="0" smtClean="0"/>
              <a:t> lower numbers indicate stronger communities.</a:t>
            </a:r>
          </a:p>
          <a:p>
            <a:r>
              <a:rPr lang="en-US" sz="2400" dirty="0" smtClean="0"/>
              <a:t>A synthetic network and real world social networks are used to compare rankings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Comparison of Generated Rankings</a:t>
            </a:r>
            <a:br>
              <a:rPr lang="en-US" sz="2800" u="sng" dirty="0" smtClean="0"/>
            </a:br>
            <a:r>
              <a:rPr lang="en-US" sz="2800" u="sng" dirty="0" smtClean="0"/>
              <a:t>(Synthetic Network)</a:t>
            </a:r>
            <a:endParaRPr lang="en-US" sz="28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Synthetic network generated using </a:t>
            </a:r>
            <a:r>
              <a:rPr lang="en-US" sz="2400" dirty="0" err="1" smtClean="0"/>
              <a:t>Barabasi</a:t>
            </a:r>
            <a:r>
              <a:rPr lang="en-US" sz="2400" dirty="0" smtClean="0"/>
              <a:t>-Albert Preferential attachment model</a:t>
            </a:r>
          </a:p>
          <a:p>
            <a:r>
              <a:rPr lang="en-US" sz="2400" dirty="0" smtClean="0"/>
              <a:t>The network consists of two densely connected communities of 256 nodes each, connected by a small number of edges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526162"/>
            <a:ext cx="6553200" cy="28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5105400"/>
            <a:ext cx="749808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similarity of generated partitions and quality of communities is max at partition size of 256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447800"/>
            <a:ext cx="47529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295400" y="762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Comparison of Generated Rankings</a:t>
            </a:r>
            <a:b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sng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(Synthetic Network)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6223"/>
            <a:ext cx="46577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9625" y="1259086"/>
            <a:ext cx="45243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981200" y="4797623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Facebook</a:t>
            </a:r>
            <a:r>
              <a:rPr lang="en-US" sz="1400" dirty="0" smtClean="0"/>
              <a:t> Network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4797623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Astrophysics Network</a:t>
            </a:r>
            <a:endParaRPr lang="en-US" sz="1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Comparison of Generated Rankings</a:t>
            </a:r>
            <a:br>
              <a:rPr lang="en-US" sz="2800" u="sng" dirty="0" smtClean="0"/>
            </a:br>
            <a:r>
              <a:rPr lang="en-US" sz="2800" u="sng" dirty="0" smtClean="0"/>
              <a:t>(Real World Networks)</a:t>
            </a:r>
            <a:endParaRPr lang="en-US" sz="2800" u="sng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19200" y="5105400"/>
            <a:ext cx="7498080" cy="19050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Nodes that are tightly connected around a trusted node are more likely to be ranked higher</a:t>
            </a:r>
          </a:p>
          <a:p>
            <a:r>
              <a:rPr lang="en-US" sz="1800" dirty="0" smtClean="0"/>
              <a:t>When there are multiple nodes that are similarly well connected to the trusted node are often ranked differently in different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1120" y="2057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Application of Community Detection Algorithms</a:t>
            </a:r>
            <a:endParaRPr lang="en-US" sz="2800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Applying Community Detection (CD) Algorithms</a:t>
            </a:r>
            <a:endParaRPr lang="en-US" sz="28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49808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There are numerous approaches to detect communities and the quality of these communities</a:t>
            </a:r>
          </a:p>
          <a:p>
            <a:endParaRPr lang="en-US" sz="2400" dirty="0" smtClean="0"/>
          </a:p>
          <a:p>
            <a:r>
              <a:rPr lang="en-US" sz="2400" dirty="0" smtClean="0"/>
              <a:t>The authors use their own community detection algorithm to evaluate its performance in detecting </a:t>
            </a:r>
            <a:r>
              <a:rPr lang="en-US" sz="2400" dirty="0" err="1" smtClean="0"/>
              <a:t>Sybils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Metric used to show Sybil detection capability is called Area Under the Receiver Operating Characteristic (ROC) curve or A’</a:t>
            </a:r>
          </a:p>
          <a:p>
            <a:endParaRPr lang="en-US" sz="2400" dirty="0" smtClean="0"/>
          </a:p>
          <a:p>
            <a:r>
              <a:rPr lang="en-US" sz="2400" dirty="0" smtClean="0"/>
              <a:t>A’ is the probability that a Sybil defense scheme ranks a randomly selected Sybil node lower than a randomly selected non-Sybil node.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Performance comparison for Sybil Detection</a:t>
            </a:r>
            <a:endParaRPr lang="en-US" sz="2800" u="sng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09700"/>
            <a:ext cx="47339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875" y="4381500"/>
            <a:ext cx="47339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867400" y="2057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Synthetic Network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51170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Facebook</a:t>
            </a:r>
            <a:r>
              <a:rPr lang="en-US" dirty="0" smtClean="0"/>
              <a:t> Network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Acknowledgements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tables and graphs have been taken from the paper "An Analysis of Social Network-Based Sybil Defenses", </a:t>
            </a:r>
            <a:r>
              <a:rPr lang="en-US" sz="2400" dirty="0" err="1" smtClean="0"/>
              <a:t>Viswanath</a:t>
            </a:r>
            <a:r>
              <a:rPr lang="en-US" sz="2400" dirty="0" smtClean="0"/>
              <a:t> et al., SIGCOMM 2010. </a:t>
            </a:r>
          </a:p>
          <a:p>
            <a:r>
              <a:rPr lang="en-US" sz="2400" dirty="0" err="1" smtClean="0"/>
              <a:t>Cliparts</a:t>
            </a:r>
            <a:r>
              <a:rPr lang="en-US" sz="2400" dirty="0" smtClean="0"/>
              <a:t> from MS Office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2057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Limitations of Sybil Defense Schemes</a:t>
            </a:r>
            <a:endParaRPr lang="en-US" sz="3200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Limitations of Sybil Defense - Impact of Social Network Structure</a:t>
            </a:r>
            <a:endParaRPr lang="en-US" sz="2800" u="sng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7925" y="1447800"/>
            <a:ext cx="51720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352800"/>
            <a:ext cx="47720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>
          <a:xfrm>
            <a:off x="3810000" y="2438400"/>
            <a:ext cx="54864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57800" y="2438400"/>
            <a:ext cx="54864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600" y="16002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Synthetic Network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Limitations of Sybil Defense - Impact of Social Network Structure</a:t>
            </a:r>
            <a:endParaRPr lang="en-US" sz="2800" u="sng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0" y="1447800"/>
            <a:ext cx="50673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6975" y="3581400"/>
            <a:ext cx="49244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Limitations of Sybil Defense – Targeted Sybil Attacks</a:t>
            </a:r>
            <a:endParaRPr lang="en-US" sz="2800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19200" y="1219200"/>
            <a:ext cx="7620000" cy="56388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Sybil defense schemes assume that attackers (</a:t>
            </a:r>
            <a:r>
              <a:rPr lang="en-US" sz="2400" dirty="0" err="1" smtClean="0"/>
              <a:t>Sybils</a:t>
            </a:r>
            <a:r>
              <a:rPr lang="en-US" sz="2400" dirty="0" smtClean="0"/>
              <a:t>) establish links to randomly selected nodes in the network</a:t>
            </a:r>
          </a:p>
          <a:p>
            <a:r>
              <a:rPr lang="en-US" sz="2400" dirty="0" smtClean="0"/>
              <a:t>To find out the performance of Sybil defense schemes in targeted attacks, attackers have more control over their link placement to </a:t>
            </a:r>
            <a:r>
              <a:rPr lang="en-US" sz="2400" i="1" dirty="0" smtClean="0"/>
              <a:t>k</a:t>
            </a:r>
            <a:r>
              <a:rPr lang="en-US" sz="2400" dirty="0" smtClean="0"/>
              <a:t> nodes closest to trusted node.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As Sybil links get closer to trusted node, Sybil nodes are ranked higher than non-Sybil nodes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3581400"/>
            <a:ext cx="49149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Contributions</a:t>
            </a:r>
            <a:endParaRPr lang="en-US" sz="36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Shown the working of social network-based Sybil defense systems.</a:t>
            </a:r>
          </a:p>
          <a:p>
            <a:r>
              <a:rPr lang="en-US" sz="2400" dirty="0" smtClean="0"/>
              <a:t>Shown that these schemes degrade in networks with strong communities</a:t>
            </a:r>
          </a:p>
          <a:p>
            <a:r>
              <a:rPr lang="en-US" sz="2400" dirty="0" smtClean="0"/>
              <a:t>Shown that these schemes degrade when </a:t>
            </a:r>
            <a:r>
              <a:rPr lang="en-US" sz="2400" dirty="0" err="1" smtClean="0"/>
              <a:t>Sybils</a:t>
            </a:r>
            <a:r>
              <a:rPr lang="en-US" sz="2400" dirty="0" smtClean="0"/>
              <a:t> can establish targeted links</a:t>
            </a:r>
          </a:p>
          <a:p>
            <a:r>
              <a:rPr lang="en-US" sz="2400" dirty="0" smtClean="0"/>
              <a:t>Argue that existing Community Detection schemes perform better than Sybil defense schemes</a:t>
            </a:r>
          </a:p>
          <a:p>
            <a:r>
              <a:rPr lang="en-US" sz="2400" dirty="0" smtClean="0"/>
              <a:t>Question the basic assumptions of existing Sybil defense schemes and suggested improvements.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Weaknesses</a:t>
            </a:r>
            <a:endParaRPr lang="en-US" sz="36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 description about the experimental setup used in the study</a:t>
            </a:r>
          </a:p>
          <a:p>
            <a:r>
              <a:rPr lang="en-US" sz="2400" dirty="0" smtClean="0"/>
              <a:t>Authors have shown that the Sybil defense schemes are sensitive to level of community structure but did not explain why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Improvements</a:t>
            </a:r>
            <a:endParaRPr lang="en-US" sz="36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Sybil detection could leverage information other than mere connections to other nodes.</a:t>
            </a:r>
          </a:p>
          <a:p>
            <a:r>
              <a:rPr lang="en-US" sz="2400" dirty="0" smtClean="0"/>
              <a:t>Patterns such as location, duration, time and nature of activities, even passwords and PIN codes could be incorporated to find Sybil identities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2209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smtClean="0"/>
              <a:t>Questions</a:t>
            </a:r>
            <a:endParaRPr lang="en-US" sz="36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5794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Outline</a:t>
            </a:r>
            <a:endParaRPr lang="en-US" sz="36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Introduction to Sybil attack</a:t>
            </a:r>
          </a:p>
          <a:p>
            <a:r>
              <a:rPr lang="en-US" sz="2400" dirty="0" smtClean="0"/>
              <a:t>Sybil Defense mechanisms</a:t>
            </a:r>
          </a:p>
          <a:p>
            <a:r>
              <a:rPr lang="en-US" sz="2400" dirty="0" smtClean="0"/>
              <a:t>Performance comparison of generated node Ranking</a:t>
            </a:r>
          </a:p>
          <a:p>
            <a:r>
              <a:rPr lang="en-US" sz="2400" dirty="0" smtClean="0"/>
              <a:t>Performance comparison for detection of </a:t>
            </a:r>
            <a:r>
              <a:rPr lang="en-US" sz="2400" dirty="0" err="1" smtClean="0"/>
              <a:t>Sybils</a:t>
            </a:r>
            <a:endParaRPr lang="en-US" sz="2400" dirty="0" smtClean="0"/>
          </a:p>
          <a:p>
            <a:r>
              <a:rPr lang="en-US" sz="2400" dirty="0" smtClean="0"/>
              <a:t>Limitations of Sybil Defense schemes</a:t>
            </a:r>
          </a:p>
          <a:p>
            <a:r>
              <a:rPr lang="en-US" sz="2400" dirty="0" smtClean="0"/>
              <a:t>Contribution, weaknesses &amp; Improvements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Introduction to Sybil Attack</a:t>
            </a:r>
            <a:endParaRPr lang="en-US" sz="3200" u="sng" dirty="0"/>
          </a:p>
        </p:txBody>
      </p:sp>
      <p:pic>
        <p:nvPicPr>
          <p:cNvPr id="23554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8628" y="5438579"/>
            <a:ext cx="509169" cy="511000"/>
          </a:xfrm>
          <a:prstGeom prst="rect">
            <a:avLst/>
          </a:prstGeom>
          <a:noFill/>
        </p:spPr>
      </p:pic>
      <p:pic>
        <p:nvPicPr>
          <p:cNvPr id="23556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57600"/>
            <a:ext cx="954634" cy="90606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 rot="19781511">
            <a:off x="2907749" y="5451447"/>
            <a:ext cx="21671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www.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3557" name="Cloud"/>
          <p:cNvSpPr>
            <a:spLocks noChangeAspect="1" noEditPoints="1" noChangeArrowheads="1"/>
          </p:cNvSpPr>
          <p:nvPr/>
        </p:nvSpPr>
        <p:spPr bwMode="auto">
          <a:xfrm>
            <a:off x="5181600" y="22860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67000" y="4572000"/>
            <a:ext cx="1066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457700" y="4229100"/>
            <a:ext cx="1066800" cy="6858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157385">
            <a:off x="2640199" y="48006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Owns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 rot="18239478">
            <a:off x="4752044" y="437319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traffic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557" grpId="0" animBg="1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Introduction to Sybil Attack</a:t>
            </a:r>
            <a:endParaRPr lang="en-US" sz="3200" u="sng" dirty="0"/>
          </a:p>
        </p:txBody>
      </p:sp>
      <p:pic>
        <p:nvPicPr>
          <p:cNvPr id="6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8628" y="5438579"/>
            <a:ext cx="509169" cy="511000"/>
          </a:xfrm>
          <a:prstGeom prst="rect">
            <a:avLst/>
          </a:prstGeom>
          <a:noFill/>
        </p:spPr>
      </p:pic>
      <p:pic>
        <p:nvPicPr>
          <p:cNvPr id="7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657600"/>
            <a:ext cx="954634" cy="90606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 rot="19781511">
            <a:off x="2907749" y="5451447"/>
            <a:ext cx="21671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www.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9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6859" y="6146779"/>
            <a:ext cx="509169" cy="511000"/>
          </a:xfrm>
          <a:prstGeom prst="rect">
            <a:avLst/>
          </a:prstGeom>
          <a:noFill/>
        </p:spPr>
      </p:pic>
      <p:sp>
        <p:nvSpPr>
          <p:cNvPr id="10" name="Cloud"/>
          <p:cNvSpPr>
            <a:spLocks noChangeAspect="1" noEditPoints="1" noChangeArrowheads="1"/>
          </p:cNvSpPr>
          <p:nvPr/>
        </p:nvSpPr>
        <p:spPr bwMode="auto">
          <a:xfrm>
            <a:off x="6096000" y="28194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Internet</a:t>
            </a:r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514600" y="2895600"/>
            <a:ext cx="2743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4953000" y="3886200"/>
            <a:ext cx="129540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Process 14"/>
          <p:cNvSpPr/>
          <p:nvPr/>
        </p:nvSpPr>
        <p:spPr>
          <a:xfrm>
            <a:off x="5410200" y="2362200"/>
            <a:ext cx="19050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32120" y="251460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32120" y="266700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532120" y="281940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32120" y="2971800"/>
            <a:ext cx="6400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905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Reputation System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029201" y="4038600"/>
            <a:ext cx="1295400" cy="114300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20649649">
            <a:off x="3319756" y="301809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Vote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19182868">
            <a:off x="5361644" y="460179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traffic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Introduction to Sybil Attack</a:t>
            </a:r>
            <a:endParaRPr lang="en-US" sz="3200" u="sng" dirty="0"/>
          </a:p>
        </p:txBody>
      </p:sp>
      <p:pic>
        <p:nvPicPr>
          <p:cNvPr id="5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8628" y="5438579"/>
            <a:ext cx="509169" cy="511000"/>
          </a:xfrm>
          <a:prstGeom prst="rect">
            <a:avLst/>
          </a:prstGeom>
          <a:noFill/>
        </p:spPr>
      </p:pic>
      <p:pic>
        <p:nvPicPr>
          <p:cNvPr id="6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124200"/>
            <a:ext cx="954634" cy="90606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 rot="19781511">
            <a:off x="2907749" y="5451447"/>
            <a:ext cx="21671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www.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8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6859" y="6146779"/>
            <a:ext cx="509169" cy="511000"/>
          </a:xfrm>
          <a:prstGeom prst="rect">
            <a:avLst/>
          </a:prstGeom>
          <a:noFill/>
        </p:spPr>
      </p:pic>
      <p:sp>
        <p:nvSpPr>
          <p:cNvPr id="9" name="Cloud"/>
          <p:cNvSpPr>
            <a:spLocks noChangeAspect="1" noEditPoints="1" noChangeArrowheads="1"/>
          </p:cNvSpPr>
          <p:nvPr/>
        </p:nvSpPr>
        <p:spPr bwMode="auto">
          <a:xfrm>
            <a:off x="6096000" y="28194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Internet</a:t>
            </a:r>
          </a:p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438400" y="2895600"/>
            <a:ext cx="2819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4953000" y="3886200"/>
            <a:ext cx="129540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Process 11"/>
          <p:cNvSpPr/>
          <p:nvPr/>
        </p:nvSpPr>
        <p:spPr>
          <a:xfrm>
            <a:off x="5410200" y="2362200"/>
            <a:ext cx="19050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532120" y="2514600"/>
            <a:ext cx="6400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32120" y="266700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32120" y="281940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32120" y="2971800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0" y="1905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Reputation System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5029201" y="4038600"/>
            <a:ext cx="129540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4766" y="2034137"/>
            <a:ext cx="497434" cy="472124"/>
          </a:xfrm>
          <a:prstGeom prst="rect">
            <a:avLst/>
          </a:prstGeom>
          <a:noFill/>
        </p:spPr>
      </p:pic>
      <p:pic>
        <p:nvPicPr>
          <p:cNvPr id="20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652076"/>
            <a:ext cx="497434" cy="472124"/>
          </a:xfrm>
          <a:prstGeom prst="rect">
            <a:avLst/>
          </a:prstGeom>
          <a:noFill/>
        </p:spPr>
      </p:pic>
      <p:pic>
        <p:nvPicPr>
          <p:cNvPr id="21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61676"/>
            <a:ext cx="497434" cy="472124"/>
          </a:xfrm>
          <a:prstGeom prst="rect">
            <a:avLst/>
          </a:prstGeom>
          <a:noFill/>
        </p:spPr>
      </p:pic>
      <p:pic>
        <p:nvPicPr>
          <p:cNvPr id="22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10000"/>
            <a:ext cx="497434" cy="472124"/>
          </a:xfrm>
          <a:prstGeom prst="rect">
            <a:avLst/>
          </a:prstGeom>
          <a:noFill/>
        </p:spPr>
      </p:pic>
      <p:pic>
        <p:nvPicPr>
          <p:cNvPr id="23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5234" y="4427939"/>
            <a:ext cx="497434" cy="472124"/>
          </a:xfrm>
          <a:prstGeom prst="rect">
            <a:avLst/>
          </a:prstGeom>
          <a:noFill/>
        </p:spPr>
      </p:pic>
      <p:pic>
        <p:nvPicPr>
          <p:cNvPr id="24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5234" y="5037539"/>
            <a:ext cx="497434" cy="472124"/>
          </a:xfrm>
          <a:prstGeom prst="rect">
            <a:avLst/>
          </a:prstGeom>
          <a:noFill/>
        </p:spPr>
      </p:pic>
      <p:cxnSp>
        <p:nvCxnSpPr>
          <p:cNvPr id="25" name="Straight Arrow Connector 24"/>
          <p:cNvCxnSpPr/>
          <p:nvPr/>
        </p:nvCxnSpPr>
        <p:spPr>
          <a:xfrm flipV="1">
            <a:off x="2514600" y="3048000"/>
            <a:ext cx="2743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514600" y="2743200"/>
            <a:ext cx="2743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438400" y="2362200"/>
            <a:ext cx="2819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514600" y="3200400"/>
            <a:ext cx="27432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4" idx="3"/>
          </p:cNvCxnSpPr>
          <p:nvPr/>
        </p:nvCxnSpPr>
        <p:spPr>
          <a:xfrm flipV="1">
            <a:off x="2442668" y="3429000"/>
            <a:ext cx="2738932" cy="1844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5029201" y="4267199"/>
            <a:ext cx="129540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5105400" y="4419600"/>
            <a:ext cx="129540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 flipV="1">
            <a:off x="5181601" y="4572000"/>
            <a:ext cx="129540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4876801" y="3733799"/>
            <a:ext cx="129540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8631" y="6172200"/>
            <a:ext cx="509169" cy="511000"/>
          </a:xfrm>
          <a:prstGeom prst="rect">
            <a:avLst/>
          </a:prstGeom>
          <a:noFill/>
        </p:spPr>
      </p:pic>
      <p:pic>
        <p:nvPicPr>
          <p:cNvPr id="43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6299179"/>
            <a:ext cx="509169" cy="511000"/>
          </a:xfrm>
          <a:prstGeom prst="rect">
            <a:avLst/>
          </a:prstGeom>
          <a:noFill/>
        </p:spPr>
      </p:pic>
      <p:pic>
        <p:nvPicPr>
          <p:cNvPr id="44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5257800"/>
            <a:ext cx="509169" cy="511000"/>
          </a:xfrm>
          <a:prstGeom prst="rect">
            <a:avLst/>
          </a:prstGeom>
          <a:noFill/>
        </p:spPr>
      </p:pic>
      <p:pic>
        <p:nvPicPr>
          <p:cNvPr id="45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248400"/>
            <a:ext cx="509169" cy="511000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1752600" y="144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Sybils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429000" y="2069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votes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19182868">
            <a:off x="5619707" y="5017839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traffic</a:t>
            </a:r>
            <a:endParaRPr lang="en-US" sz="1600" dirty="0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V="1">
            <a:off x="5600700" y="27813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Sybil Defense Mechanisms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Many social networks, p2p networks and reputation systems exist</a:t>
            </a:r>
          </a:p>
          <a:p>
            <a:endParaRPr lang="en-US" sz="2400" dirty="0" smtClean="0"/>
          </a:p>
          <a:p>
            <a:r>
              <a:rPr lang="en-US" sz="2400" dirty="0" smtClean="0"/>
              <a:t>Attacker can arbitrarily create Sybil identities</a:t>
            </a:r>
          </a:p>
          <a:p>
            <a:endParaRPr lang="en-US" sz="2400" dirty="0" smtClean="0"/>
          </a:p>
          <a:p>
            <a:r>
              <a:rPr lang="en-US" sz="2400" dirty="0" smtClean="0"/>
              <a:t>Two ways to determine the trust level of a social network entity</a:t>
            </a:r>
          </a:p>
          <a:p>
            <a:pPr lvl="1"/>
            <a:r>
              <a:rPr lang="en-US" sz="1800" b="1" dirty="0" smtClean="0"/>
              <a:t>Centralized</a:t>
            </a:r>
            <a:r>
              <a:rPr lang="en-US" sz="1800" dirty="0" smtClean="0"/>
              <a:t> i.e. through a trusted certification authority</a:t>
            </a:r>
          </a:p>
          <a:p>
            <a:pPr lvl="1"/>
            <a:r>
              <a:rPr lang="en-US" sz="1800" b="1" dirty="0" smtClean="0"/>
              <a:t>Defense mechanisms </a:t>
            </a:r>
            <a:r>
              <a:rPr lang="en-US" sz="1800" dirty="0" smtClean="0"/>
              <a:t>to determine trust level of an entity</a:t>
            </a:r>
          </a:p>
          <a:p>
            <a:endParaRPr lang="en-US" sz="2400" dirty="0" smtClean="0"/>
          </a:p>
          <a:p>
            <a:r>
              <a:rPr lang="en-US" sz="2400" dirty="0" smtClean="0"/>
              <a:t>Creating connections from all </a:t>
            </a:r>
            <a:r>
              <a:rPr lang="en-US" sz="2400" dirty="0" err="1" smtClean="0"/>
              <a:t>Sybils</a:t>
            </a:r>
            <a:r>
              <a:rPr lang="en-US" sz="2400" dirty="0" smtClean="0"/>
              <a:t> to many non-</a:t>
            </a:r>
            <a:r>
              <a:rPr lang="en-US" sz="2400" dirty="0" err="1" smtClean="0"/>
              <a:t>Sybils</a:t>
            </a:r>
            <a:r>
              <a:rPr lang="en-US" sz="2400" dirty="0" smtClean="0"/>
              <a:t> is almost impossible</a:t>
            </a:r>
          </a:p>
          <a:p>
            <a:endParaRPr lang="en-US" sz="2400" dirty="0" smtClean="0"/>
          </a:p>
          <a:p>
            <a:r>
              <a:rPr lang="en-US" sz="2400" dirty="0" smtClean="0"/>
              <a:t>Results in poor network connectivity in case of </a:t>
            </a:r>
            <a:r>
              <a:rPr lang="en-US" sz="2400" dirty="0" err="1" smtClean="0"/>
              <a:t>Sybils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Sybil Defense Mechanisms Covered</a:t>
            </a:r>
            <a:endParaRPr lang="en-US" sz="28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Sybil-Guard</a:t>
            </a:r>
          </a:p>
          <a:p>
            <a:r>
              <a:rPr lang="en-US" sz="2400" dirty="0" smtClean="0"/>
              <a:t>Sybil-Limit</a:t>
            </a:r>
          </a:p>
          <a:p>
            <a:r>
              <a:rPr lang="en-US" sz="2400" dirty="0" smtClean="0"/>
              <a:t>Sybil-Infer</a:t>
            </a:r>
          </a:p>
          <a:p>
            <a:r>
              <a:rPr lang="en-US" sz="2400" dirty="0" err="1" smtClean="0"/>
              <a:t>SumUp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Creation of Network Partitions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One way to evaluate performance of Sybil defense schemes is to treat them as black boxes</a:t>
            </a:r>
          </a:p>
          <a:p>
            <a:endParaRPr lang="en-US" sz="2400" dirty="0" smtClean="0"/>
          </a:p>
          <a:p>
            <a:r>
              <a:rPr lang="en-US" sz="2400" dirty="0" smtClean="0"/>
              <a:t>Output of these schemes creates partitions in the network graph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50" y="3448127"/>
            <a:ext cx="3409950" cy="325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2215</TotalTime>
  <Words>757</Words>
  <Application>Microsoft Office PowerPoint</Application>
  <PresentationFormat>On-screen Show (4:3)</PresentationFormat>
  <Paragraphs>125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“Analysis of Social Network based Sybil Defenses”</vt:lpstr>
      <vt:lpstr>Acknowledgements</vt:lpstr>
      <vt:lpstr>Outline</vt:lpstr>
      <vt:lpstr>Introduction to Sybil Attack</vt:lpstr>
      <vt:lpstr>Introduction to Sybil Attack</vt:lpstr>
      <vt:lpstr>Introduction to Sybil Attack</vt:lpstr>
      <vt:lpstr>Sybil Defense Mechanisms</vt:lpstr>
      <vt:lpstr>Sybil Defense Mechanisms Covered</vt:lpstr>
      <vt:lpstr>Creation of Network Partitions</vt:lpstr>
      <vt:lpstr>Derivation of node Ranking</vt:lpstr>
      <vt:lpstr>Reduction of Sybil Defense Schemes</vt:lpstr>
      <vt:lpstr>Comparison of Generated Rankings</vt:lpstr>
      <vt:lpstr>Comparison of Generated Rankings</vt:lpstr>
      <vt:lpstr>Comparison of Generated Rankings (Synthetic Network)</vt:lpstr>
      <vt:lpstr>Slide 15</vt:lpstr>
      <vt:lpstr>Comparison of Generated Rankings (Real World Networks)</vt:lpstr>
      <vt:lpstr>Application of Community Detection Algorithms</vt:lpstr>
      <vt:lpstr>Applying Community Detection (CD) Algorithms</vt:lpstr>
      <vt:lpstr>Performance comparison for Sybil Detection</vt:lpstr>
      <vt:lpstr>Limitations of Sybil Defense Schemes</vt:lpstr>
      <vt:lpstr>Limitations of Sybil Defense - Impact of Social Network Structure</vt:lpstr>
      <vt:lpstr>Limitations of Sybil Defense - Impact of Social Network Structure</vt:lpstr>
      <vt:lpstr>Limitations of Sybil Defense – Targeted Sybil Attacks</vt:lpstr>
      <vt:lpstr>Contributions</vt:lpstr>
      <vt:lpstr>Weaknesses</vt:lpstr>
      <vt:lpstr>Improvements</vt:lpstr>
      <vt:lpstr>Questions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Denial of Service Attacks in  Cognitive Radio Networks and Counter Measures</dc:title>
  <dc:creator>Faisal Amjad</dc:creator>
  <cp:lastModifiedBy>Cliff Zou</cp:lastModifiedBy>
  <cp:revision>68</cp:revision>
  <dcterms:created xsi:type="dcterms:W3CDTF">2011-02-27T19:22:32Z</dcterms:created>
  <dcterms:modified xsi:type="dcterms:W3CDTF">2011-03-17T17:20:47Z</dcterms:modified>
</cp:coreProperties>
</file>