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83" r:id="rId4"/>
    <p:sldId id="285" r:id="rId5"/>
    <p:sldId id="286" r:id="rId6"/>
    <p:sldId id="287" r:id="rId7"/>
    <p:sldId id="288" r:id="rId8"/>
    <p:sldId id="292" r:id="rId9"/>
    <p:sldId id="289" r:id="rId10"/>
    <p:sldId id="290" r:id="rId11"/>
    <p:sldId id="306" r:id="rId12"/>
    <p:sldId id="305" r:id="rId13"/>
    <p:sldId id="295" r:id="rId14"/>
    <p:sldId id="294" r:id="rId15"/>
    <p:sldId id="296" r:id="rId16"/>
    <p:sldId id="297" r:id="rId17"/>
    <p:sldId id="304" r:id="rId18"/>
    <p:sldId id="298" r:id="rId19"/>
    <p:sldId id="299" r:id="rId20"/>
    <p:sldId id="303" r:id="rId21"/>
    <p:sldId id="300" r:id="rId22"/>
    <p:sldId id="301" r:id="rId23"/>
    <p:sldId id="302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29" d="100"/>
          <a:sy n="129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5105A28-3CA6-4A55-9080-F42BDE1E90F6}" type="datetimeFigureOut">
              <a:rPr lang="en-US" smtClean="0"/>
              <a:pPr/>
              <a:t>3/17/2011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D94AA6B-48D9-4838-830C-0FFBC2AA76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50901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en-US" sz="3200" b="1" u="sng" dirty="0" smtClean="0"/>
              <a:t>“Analysis of Social Network based Sybil Defenses”</a:t>
            </a:r>
            <a:endParaRPr lang="en-US" sz="3200" b="1" u="sn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7760" y="4800600"/>
            <a:ext cx="7406640" cy="1752600"/>
          </a:xfrm>
        </p:spPr>
        <p:txBody>
          <a:bodyPr/>
          <a:lstStyle/>
          <a:p>
            <a:pPr algn="just"/>
            <a:r>
              <a:rPr lang="en-US" u="sng" dirty="0" smtClean="0"/>
              <a:t>Presented by: </a:t>
            </a:r>
          </a:p>
          <a:p>
            <a:pPr algn="just"/>
            <a:r>
              <a:rPr lang="en-US" sz="2000" dirty="0" smtClean="0"/>
              <a:t>		M. Faisal Amjad</a:t>
            </a:r>
            <a:endParaRPr lang="en-US" dirty="0" smtClean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127760" y="2209800"/>
            <a:ext cx="7711440" cy="2590800"/>
          </a:xfrm>
          <a:prstGeom prst="rect">
            <a:avLst/>
          </a:prstGeom>
        </p:spPr>
        <p:txBody>
          <a:bodyPr tIns="0">
            <a:normAutofit/>
          </a:bodyPr>
          <a:lstStyle/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6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Authors:</a:t>
            </a:r>
            <a:endParaRPr kumimoji="0" lang="en-US" sz="2600" b="0" i="0" strike="noStrike" kern="1200" cap="none" spc="0" normalizeH="0" baseline="0" noProof="0" dirty="0" smtClean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		B. </a:t>
            </a:r>
            <a:r>
              <a:rPr lang="en-US" sz="20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Viswanath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, K. </a:t>
            </a:r>
            <a:r>
              <a:rPr lang="en-US" sz="20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Gummadi</a:t>
            </a: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, A. Post, A. </a:t>
            </a:r>
            <a:r>
              <a:rPr lang="en-US" sz="2000" dirty="0" err="1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Mislove</a:t>
            </a:r>
            <a:endParaRPr lang="en-US" sz="2000" dirty="0" smtClean="0">
              <a:solidFill>
                <a:schemeClr val="tx2">
                  <a:shade val="30000"/>
                  <a:satMod val="150000"/>
                </a:schemeClr>
              </a:solidFill>
            </a:endParaRP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2400" b="0" i="0" u="sng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hade val="30000"/>
                    <a:satMod val="1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Conference:</a:t>
            </a:r>
          </a:p>
          <a:p>
            <a:pPr marL="27432" marR="0" lvl="0" indent="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lang="en-US" sz="2000" dirty="0" smtClean="0">
                <a:solidFill>
                  <a:schemeClr val="tx2">
                    <a:shade val="30000"/>
                    <a:satMod val="150000"/>
                  </a:schemeClr>
                </a:solidFill>
              </a:rPr>
              <a:t>		ACM SIGCOMM 2010</a:t>
            </a:r>
            <a:endParaRPr kumimoji="0" lang="en-US" sz="2000" b="0" i="0" strike="noStrike" kern="1200" cap="none" spc="0" normalizeH="0" baseline="0" noProof="0" dirty="0">
              <a:ln>
                <a:noFill/>
              </a:ln>
              <a:solidFill>
                <a:schemeClr val="tx2">
                  <a:shade val="30000"/>
                  <a:satMod val="1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Derivation of node Ranking</a:t>
            </a: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1828800"/>
            <a:ext cx="6497091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447800" y="5029200"/>
            <a:ext cx="716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Sybils</a:t>
            </a:r>
            <a:r>
              <a:rPr lang="en-US" dirty="0" smtClean="0"/>
              <a:t> and non-</a:t>
            </a:r>
            <a:r>
              <a:rPr lang="en-US" dirty="0" err="1" smtClean="0"/>
              <a:t>Sybils</a:t>
            </a:r>
            <a:r>
              <a:rPr lang="en-US" dirty="0" smtClean="0"/>
              <a:t> can be told apart with the help of node ranking which is based upon proximity to trusted node</a:t>
            </a:r>
          </a:p>
          <a:p>
            <a:endParaRPr lang="en-US" dirty="0" smtClean="0"/>
          </a:p>
          <a:p>
            <a:r>
              <a:rPr lang="en-US" dirty="0" err="1" smtClean="0"/>
              <a:t>Sybils</a:t>
            </a:r>
            <a:r>
              <a:rPr lang="en-US" dirty="0" smtClean="0"/>
              <a:t> cannot have many connections to high ranking nodes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Reduction of Sybil Defense Schemes</a:t>
            </a:r>
            <a:endParaRPr lang="en-US" sz="2800" u="sng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2152650"/>
            <a:ext cx="589638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1120" y="2057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Comparison of Generated Rankings</a:t>
            </a:r>
            <a:endParaRPr lang="en-US" sz="3200" u="sng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Comparison of Generated Rankings</a:t>
            </a:r>
            <a:endParaRPr lang="en-US" sz="28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Two metrics are used to compare rankings generated by the Sybil defense schemes</a:t>
            </a:r>
          </a:p>
          <a:p>
            <a:r>
              <a:rPr lang="en-US" sz="2400" u="sng" dirty="0" smtClean="0"/>
              <a:t>Mutual Information:</a:t>
            </a:r>
            <a:r>
              <a:rPr lang="en-US" sz="2400" dirty="0" smtClean="0"/>
              <a:t> measures the similarity of two </a:t>
            </a:r>
            <a:r>
              <a:rPr lang="en-US" sz="2400" dirty="0" err="1" smtClean="0"/>
              <a:t>partitionings</a:t>
            </a:r>
            <a:r>
              <a:rPr lang="en-US" sz="2400" dirty="0" smtClean="0"/>
              <a:t> of a set. Values Range 0 – 1. </a:t>
            </a:r>
          </a:p>
          <a:p>
            <a:pPr lvl="1"/>
            <a:r>
              <a:rPr lang="en-US" sz="2000" dirty="0" smtClean="0"/>
              <a:t>0 = no correlation</a:t>
            </a:r>
          </a:p>
          <a:p>
            <a:pPr lvl="1"/>
            <a:r>
              <a:rPr lang="en-US" sz="2000" dirty="0" smtClean="0"/>
              <a:t>1 = perfect match</a:t>
            </a:r>
          </a:p>
          <a:p>
            <a:r>
              <a:rPr lang="en-US" sz="2400" u="sng" dirty="0" smtClean="0"/>
              <a:t>Conductance</a:t>
            </a:r>
            <a:r>
              <a:rPr lang="en-US" sz="2400" dirty="0" smtClean="0"/>
              <a:t>: measures quality of communities within large networks. Values Range 0 – 1.</a:t>
            </a:r>
            <a:r>
              <a:rPr lang="en-US" sz="2000" dirty="0" smtClean="0"/>
              <a:t> lower numbers indicate stronger communities.</a:t>
            </a:r>
          </a:p>
          <a:p>
            <a:r>
              <a:rPr lang="en-US" sz="2400" dirty="0" smtClean="0"/>
              <a:t>A synthetic network and real world social networks are used to compare rankings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Comparison of Generated Rankings</a:t>
            </a:r>
            <a:br>
              <a:rPr lang="en-US" sz="2800" u="sng" dirty="0" smtClean="0"/>
            </a:br>
            <a:r>
              <a:rPr lang="en-US" sz="2800" u="sng" dirty="0" smtClean="0"/>
              <a:t>(Synthetic Network)</a:t>
            </a:r>
            <a:endParaRPr lang="en-US" sz="28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Synthetic network generated using </a:t>
            </a:r>
            <a:r>
              <a:rPr lang="en-US" sz="2400" dirty="0" err="1" smtClean="0"/>
              <a:t>Barabasi</a:t>
            </a:r>
            <a:r>
              <a:rPr lang="en-US" sz="2400" dirty="0" smtClean="0"/>
              <a:t>-Albert Preferential attachment model</a:t>
            </a:r>
          </a:p>
          <a:p>
            <a:r>
              <a:rPr lang="en-US" sz="2400" dirty="0" smtClean="0"/>
              <a:t>The network consists of two densely connected communities of 256 nodes each, connected by a small number of edges</a:t>
            </a: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3526162"/>
            <a:ext cx="6553200" cy="28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95400" y="5105400"/>
            <a:ext cx="7498080" cy="137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similarity of generated partitions and quality of communities is max at partition size of 256</a:t>
            </a: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513" y="1447800"/>
            <a:ext cx="4752975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1295400" y="76200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Comparison of Generated Rankings</a:t>
            </a:r>
            <a:b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2800" b="0" i="0" u="sng" strike="noStrike" kern="1200" cap="none" spc="0" normalizeH="0" baseline="0" noProof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(Synthetic Network)</a:t>
            </a:r>
            <a:endParaRPr kumimoji="0" lang="en-US" sz="2800" b="0" i="0" u="sng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216223"/>
            <a:ext cx="465772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96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19625" y="1259086"/>
            <a:ext cx="4524375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1981200" y="4797623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Facebook</a:t>
            </a:r>
            <a:r>
              <a:rPr lang="en-US" sz="1400" dirty="0" smtClean="0"/>
              <a:t> Network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4797623"/>
            <a:ext cx="2895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Astrophysics Network</a:t>
            </a:r>
            <a:endParaRPr lang="en-US" sz="14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95400" y="762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Comparison of Generated Rankings</a:t>
            </a:r>
            <a:br>
              <a:rPr lang="en-US" sz="2800" u="sng" dirty="0" smtClean="0"/>
            </a:br>
            <a:r>
              <a:rPr lang="en-US" sz="2800" u="sng" dirty="0" smtClean="0"/>
              <a:t>(Real World Networks)</a:t>
            </a:r>
            <a:endParaRPr lang="en-US" sz="2800" u="sng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1219200" y="5105400"/>
            <a:ext cx="7498080" cy="19050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Nodes that are tightly connected around a trusted node are more likely to be ranked higher</a:t>
            </a:r>
          </a:p>
          <a:p>
            <a:r>
              <a:rPr lang="en-US" sz="1800" dirty="0" smtClean="0"/>
              <a:t>When there are multiple nodes that are similarly well connected to the trusted node are often ranked differently in different algorithms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341120" y="2057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Application of Community Detection Algorithms</a:t>
            </a:r>
            <a:endParaRPr lang="en-US" sz="2800" u="sng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Applying Community Detection (CD) Algorithms</a:t>
            </a:r>
            <a:endParaRPr lang="en-US" sz="28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7498080" cy="4191000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 smtClean="0"/>
              <a:t>There are numerous approaches to detect communities and the quality of these communities</a:t>
            </a:r>
          </a:p>
          <a:p>
            <a:endParaRPr lang="en-US" sz="2400" dirty="0" smtClean="0"/>
          </a:p>
          <a:p>
            <a:r>
              <a:rPr lang="en-US" sz="2400" dirty="0" smtClean="0"/>
              <a:t>The authors use their own community detection algorithm to evaluate its performance in detecting </a:t>
            </a:r>
            <a:r>
              <a:rPr lang="en-US" sz="2400" dirty="0" err="1" smtClean="0"/>
              <a:t>Sybils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Metric used to show Sybil detection capability is called Area Under the Receiver Operating Characteristic (ROC) curve or A’</a:t>
            </a:r>
          </a:p>
          <a:p>
            <a:endParaRPr lang="en-US" sz="2400" dirty="0" smtClean="0"/>
          </a:p>
          <a:p>
            <a:r>
              <a:rPr lang="en-US" sz="2400" dirty="0" smtClean="0"/>
              <a:t>A’ is the probability that a Sybil defense scheme ranks a randomly selected Sybil node lower than a randomly selected non-Sybil node.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Performance comparison for Sybil Detection</a:t>
            </a:r>
            <a:endParaRPr lang="en-US" sz="2800" u="sng" dirty="0"/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1409700"/>
            <a:ext cx="4733925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33875" y="4381500"/>
            <a:ext cx="4733925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867400" y="2057400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Synthetic Network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905000" y="5117068"/>
            <a:ext cx="259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Facebook</a:t>
            </a:r>
            <a:r>
              <a:rPr lang="en-US" dirty="0" smtClean="0"/>
              <a:t> Network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Acknowledgements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The tables and graphs have been taken from the paper "An Analysis of Social Network-Based Sybil Defenses", </a:t>
            </a:r>
            <a:r>
              <a:rPr lang="en-US" sz="2400" dirty="0" err="1" smtClean="0"/>
              <a:t>Viswanath</a:t>
            </a:r>
            <a:r>
              <a:rPr lang="en-US" sz="2400" dirty="0" smtClean="0"/>
              <a:t> et al., SIGCOMM 2010. </a:t>
            </a:r>
          </a:p>
          <a:p>
            <a:r>
              <a:rPr lang="en-US" sz="2400" dirty="0" err="1" smtClean="0"/>
              <a:t>Cliparts</a:t>
            </a:r>
            <a:r>
              <a:rPr lang="en-US" sz="2400" dirty="0" smtClean="0"/>
              <a:t> from MS Office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1120" y="2057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 smtClean="0"/>
              <a:t>Limitations of Sybil Defense Schemes</a:t>
            </a:r>
            <a:endParaRPr lang="en-US" sz="3200" u="sng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Limitations of Sybil Defense - Impact of Social Network Structure</a:t>
            </a:r>
            <a:endParaRPr lang="en-US" sz="2800" u="sng" dirty="0"/>
          </a:p>
        </p:txBody>
      </p:sp>
      <p:pic>
        <p:nvPicPr>
          <p:cNvPr id="317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47925" y="1447800"/>
            <a:ext cx="5172075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352800"/>
            <a:ext cx="477202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Arrow Connector 9"/>
          <p:cNvCxnSpPr/>
          <p:nvPr/>
        </p:nvCxnSpPr>
        <p:spPr>
          <a:xfrm>
            <a:off x="3810000" y="2438400"/>
            <a:ext cx="54864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257800" y="2438400"/>
            <a:ext cx="548640" cy="0"/>
          </a:xfrm>
          <a:prstGeom prst="straightConnector1">
            <a:avLst/>
          </a:prstGeom>
          <a:ln>
            <a:tailEnd type="arrow"/>
          </a:ln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990600" y="1600200"/>
            <a:ext cx="1981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Synthetic Network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Limitations of Sybil Defense - Impact of Social Network Structure</a:t>
            </a:r>
            <a:endParaRPr lang="en-US" sz="2800" u="sng" dirty="0"/>
          </a:p>
        </p:txBody>
      </p:sp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6500" y="1447800"/>
            <a:ext cx="50673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66975" y="3581400"/>
            <a:ext cx="4924425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1219200" y="152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2800" u="sng" dirty="0" smtClean="0"/>
              <a:t>Limitations of Sybil Defense – Targeted Sybil Attacks</a:t>
            </a:r>
            <a:endParaRPr lang="en-US" sz="2800" u="sng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219200" y="1219200"/>
            <a:ext cx="7620000" cy="5638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Sybil defense schemes assume that attackers (</a:t>
            </a:r>
            <a:r>
              <a:rPr lang="en-US" sz="2400" dirty="0" err="1" smtClean="0"/>
              <a:t>Sybils</a:t>
            </a:r>
            <a:r>
              <a:rPr lang="en-US" sz="2400" dirty="0" smtClean="0"/>
              <a:t>) establish links to randomly selected nodes in the network</a:t>
            </a:r>
          </a:p>
          <a:p>
            <a:r>
              <a:rPr lang="en-US" sz="2400" dirty="0" smtClean="0"/>
              <a:t>To find out the performance of Sybil defense schemes in targeted attacks, attackers have more control over their link placement to </a:t>
            </a:r>
            <a:r>
              <a:rPr lang="en-US" sz="2400" i="1" dirty="0" smtClean="0"/>
              <a:t>k</a:t>
            </a:r>
            <a:r>
              <a:rPr lang="en-US" sz="2400" dirty="0" smtClean="0"/>
              <a:t> nodes closest to trusted node.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As Sybil links get closer to trusted node, Sybil nodes are ranked higher than non-Sybil nodes</a:t>
            </a:r>
          </a:p>
        </p:txBody>
      </p:sp>
      <p:pic>
        <p:nvPicPr>
          <p:cNvPr id="337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24100" y="3581400"/>
            <a:ext cx="4914900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Contributions</a:t>
            </a:r>
            <a:endParaRPr lang="en-US" sz="36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Shown the working of social network-based Sybil defense systems.</a:t>
            </a:r>
          </a:p>
          <a:p>
            <a:r>
              <a:rPr lang="en-US" sz="2400" dirty="0" smtClean="0"/>
              <a:t>Shown that these schemes degrade in networks with strong communities</a:t>
            </a:r>
          </a:p>
          <a:p>
            <a:r>
              <a:rPr lang="en-US" sz="2400" dirty="0" smtClean="0"/>
              <a:t>Shown that these schemes degrade when </a:t>
            </a:r>
            <a:r>
              <a:rPr lang="en-US" sz="2400" dirty="0" err="1" smtClean="0"/>
              <a:t>Sybils</a:t>
            </a:r>
            <a:r>
              <a:rPr lang="en-US" sz="2400" dirty="0" smtClean="0"/>
              <a:t> can establish targeted links</a:t>
            </a:r>
          </a:p>
          <a:p>
            <a:r>
              <a:rPr lang="en-US" sz="2400" dirty="0" smtClean="0"/>
              <a:t>Argue that existing Community Detection schemes perform better than Sybil defense schemes</a:t>
            </a:r>
          </a:p>
          <a:p>
            <a:r>
              <a:rPr lang="en-US" sz="2400" dirty="0" smtClean="0"/>
              <a:t>Question the basic assumptions of existing Sybil defense schemes and suggested improvements.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Weaknesses</a:t>
            </a:r>
            <a:endParaRPr lang="en-US" sz="36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NO description about the experimental setup used in the study</a:t>
            </a:r>
          </a:p>
          <a:p>
            <a:r>
              <a:rPr lang="en-US" sz="2400" dirty="0" smtClean="0"/>
              <a:t>Authors have shown that the Sybil defense schemes are sensitive to level of community structure but did not explain why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Improvements</a:t>
            </a:r>
            <a:endParaRPr lang="en-US" sz="36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Sybil detection could leverage information other than mere connections to other nodes.</a:t>
            </a:r>
          </a:p>
          <a:p>
            <a:r>
              <a:rPr lang="en-US" sz="2400" dirty="0" smtClean="0"/>
              <a:t>Patterns such as location, duration, time and nature of activities, even passwords and PIN codes could be incorporated to find Sybil identities</a:t>
            </a:r>
            <a:endParaRPr lang="en-US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22098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en-US" sz="3600" u="sng" dirty="0" smtClean="0"/>
              <a:t>Questions</a:t>
            </a:r>
            <a:endParaRPr lang="en-US" sz="3600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219200" y="579438"/>
            <a:ext cx="7498080" cy="1143000"/>
          </a:xfrm>
        </p:spPr>
        <p:txBody>
          <a:bodyPr>
            <a:normAutofit/>
          </a:bodyPr>
          <a:lstStyle/>
          <a:p>
            <a:r>
              <a:rPr lang="en-US" sz="3600" u="sng" dirty="0" smtClean="0"/>
              <a:t>Outline</a:t>
            </a:r>
            <a:endParaRPr lang="en-US" sz="36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219200" y="17526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Introduction to Sybil attack</a:t>
            </a:r>
          </a:p>
          <a:p>
            <a:r>
              <a:rPr lang="en-US" sz="2400" dirty="0" smtClean="0"/>
              <a:t>Sybil Defense mechanisms</a:t>
            </a:r>
          </a:p>
          <a:p>
            <a:r>
              <a:rPr lang="en-US" sz="2400" dirty="0" smtClean="0"/>
              <a:t>Performance comparison of generated node Ranking</a:t>
            </a:r>
          </a:p>
          <a:p>
            <a:r>
              <a:rPr lang="en-US" sz="2400" dirty="0" smtClean="0"/>
              <a:t>Performance comparison for detection of </a:t>
            </a:r>
            <a:r>
              <a:rPr lang="en-US" sz="2400" dirty="0" err="1" smtClean="0"/>
              <a:t>Sybils</a:t>
            </a:r>
            <a:endParaRPr lang="en-US" sz="2400" dirty="0" smtClean="0"/>
          </a:p>
          <a:p>
            <a:r>
              <a:rPr lang="en-US" sz="2400" dirty="0" smtClean="0"/>
              <a:t>Limitations of Sybil Defense schemes</a:t>
            </a:r>
          </a:p>
          <a:p>
            <a:r>
              <a:rPr lang="en-US" sz="2400" dirty="0" smtClean="0"/>
              <a:t>Contribution, weaknesses &amp; Improvements</a:t>
            </a: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u="sng" dirty="0" smtClean="0"/>
              <a:t>Introduction to Sybil Attack</a:t>
            </a:r>
            <a:endParaRPr lang="en-US" sz="3200" u="sng" dirty="0"/>
          </a:p>
        </p:txBody>
      </p:sp>
      <p:pic>
        <p:nvPicPr>
          <p:cNvPr id="23554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628" y="5438579"/>
            <a:ext cx="509169" cy="511000"/>
          </a:xfrm>
          <a:prstGeom prst="rect">
            <a:avLst/>
          </a:prstGeom>
          <a:noFill/>
        </p:spPr>
      </p:pic>
      <p:pic>
        <p:nvPicPr>
          <p:cNvPr id="23556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57600"/>
            <a:ext cx="954634" cy="90606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rot="19781511">
            <a:off x="2907749" y="5451447"/>
            <a:ext cx="21671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www.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23557" name="Cloud"/>
          <p:cNvSpPr>
            <a:spLocks noChangeAspect="1" noEditPoints="1" noChangeArrowheads="1"/>
          </p:cNvSpPr>
          <p:nvPr/>
        </p:nvSpPr>
        <p:spPr bwMode="auto">
          <a:xfrm>
            <a:off x="5181600" y="22860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endParaRPr lang="en-US" dirty="0" smtClean="0"/>
          </a:p>
          <a:p>
            <a:pPr algn="ctr"/>
            <a:r>
              <a:rPr lang="en-US" dirty="0" smtClean="0"/>
              <a:t>Internet</a:t>
            </a:r>
            <a:endParaRPr lang="en-US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667000" y="4572000"/>
            <a:ext cx="10668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457700" y="4229100"/>
            <a:ext cx="1066800" cy="685800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2157385">
            <a:off x="2640199" y="48006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Owns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 rot="18239478">
            <a:off x="4752044" y="437319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traffic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3557" grpId="0" animBg="1"/>
      <p:bldP spid="19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Introduction to Sybil Attack</a:t>
            </a:r>
            <a:endParaRPr lang="en-US" sz="3200" u="sng" dirty="0"/>
          </a:p>
        </p:txBody>
      </p:sp>
      <p:pic>
        <p:nvPicPr>
          <p:cNvPr id="6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628" y="5438579"/>
            <a:ext cx="509169" cy="511000"/>
          </a:xfrm>
          <a:prstGeom prst="rect">
            <a:avLst/>
          </a:prstGeom>
          <a:noFill/>
        </p:spPr>
      </p:pic>
      <p:pic>
        <p:nvPicPr>
          <p:cNvPr id="7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3657600"/>
            <a:ext cx="954634" cy="906061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 rot="19781511">
            <a:off x="2907749" y="5451447"/>
            <a:ext cx="21671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www.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9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6859" y="6146779"/>
            <a:ext cx="509169" cy="511000"/>
          </a:xfrm>
          <a:prstGeom prst="rect">
            <a:avLst/>
          </a:prstGeom>
          <a:noFill/>
        </p:spPr>
      </p:pic>
      <p:sp>
        <p:nvSpPr>
          <p:cNvPr id="10" name="Cloud"/>
          <p:cNvSpPr>
            <a:spLocks noChangeAspect="1" noEditPoints="1" noChangeArrowheads="1"/>
          </p:cNvSpPr>
          <p:nvPr/>
        </p:nvSpPr>
        <p:spPr bwMode="auto">
          <a:xfrm>
            <a:off x="6096000" y="28194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Internet</a:t>
            </a:r>
          </a:p>
          <a:p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2514600" y="2895600"/>
            <a:ext cx="2743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0800000" flipV="1">
            <a:off x="4953000" y="3886200"/>
            <a:ext cx="129540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lowchart: Process 14"/>
          <p:cNvSpPr/>
          <p:nvPr/>
        </p:nvSpPr>
        <p:spPr>
          <a:xfrm>
            <a:off x="5410200" y="2362200"/>
            <a:ext cx="19050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9" name="Straight Connector 18"/>
          <p:cNvCxnSpPr/>
          <p:nvPr/>
        </p:nvCxnSpPr>
        <p:spPr>
          <a:xfrm>
            <a:off x="5532120" y="2514600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532120" y="2667000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32120" y="2819400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532120" y="2971800"/>
            <a:ext cx="6400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334000" y="1905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Reputation System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rot="10800000" flipV="1">
            <a:off x="5029201" y="4038600"/>
            <a:ext cx="1295400" cy="1143000"/>
          </a:xfrm>
          <a:prstGeom prst="straightConnector1">
            <a:avLst/>
          </a:prstGeom>
          <a:ln w="127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 rot="20649649">
            <a:off x="3319756" y="3018092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Vote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 rot="19182868">
            <a:off x="5361644" y="460179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traffic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Introduction to Sybil Attack</a:t>
            </a:r>
            <a:endParaRPr lang="en-US" sz="3200" u="sng" dirty="0"/>
          </a:p>
        </p:txBody>
      </p:sp>
      <p:pic>
        <p:nvPicPr>
          <p:cNvPr id="5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48628" y="5438579"/>
            <a:ext cx="509169" cy="511000"/>
          </a:xfrm>
          <a:prstGeom prst="rect">
            <a:avLst/>
          </a:prstGeom>
          <a:noFill/>
        </p:spPr>
      </p:pic>
      <p:pic>
        <p:nvPicPr>
          <p:cNvPr id="6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124200"/>
            <a:ext cx="954634" cy="906061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 rot="19781511">
            <a:off x="2907749" y="5451447"/>
            <a:ext cx="2167131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www.</a:t>
            </a:r>
            <a:endParaRPr lang="en-US" sz="40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8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6859" y="6146779"/>
            <a:ext cx="509169" cy="511000"/>
          </a:xfrm>
          <a:prstGeom prst="rect">
            <a:avLst/>
          </a:prstGeom>
          <a:noFill/>
        </p:spPr>
      </p:pic>
      <p:sp>
        <p:nvSpPr>
          <p:cNvPr id="9" name="Cloud"/>
          <p:cNvSpPr>
            <a:spLocks noChangeAspect="1" noEditPoints="1" noChangeArrowheads="1"/>
          </p:cNvSpPr>
          <p:nvPr/>
        </p:nvSpPr>
        <p:spPr bwMode="auto">
          <a:xfrm>
            <a:off x="6096000" y="2819400"/>
            <a:ext cx="2743200" cy="1838325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Internet</a:t>
            </a:r>
          </a:p>
          <a:p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2438400" y="2895600"/>
            <a:ext cx="2819400" cy="609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10800000" flipV="1">
            <a:off x="4953000" y="3886200"/>
            <a:ext cx="129540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lowchart: Process 11"/>
          <p:cNvSpPr/>
          <p:nvPr/>
        </p:nvSpPr>
        <p:spPr>
          <a:xfrm>
            <a:off x="5410200" y="2362200"/>
            <a:ext cx="1905000" cy="990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532120" y="2514600"/>
            <a:ext cx="640080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5532120" y="2667000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32120" y="2819400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532120" y="2971800"/>
            <a:ext cx="64008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5334000" y="19050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Reputation System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0800000" flipV="1">
            <a:off x="5029201" y="4038600"/>
            <a:ext cx="129540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64766" y="2034137"/>
            <a:ext cx="497434" cy="472124"/>
          </a:xfrm>
          <a:prstGeom prst="rect">
            <a:avLst/>
          </a:prstGeom>
          <a:noFill/>
        </p:spPr>
      </p:pic>
      <p:pic>
        <p:nvPicPr>
          <p:cNvPr id="20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2652076"/>
            <a:ext cx="497434" cy="472124"/>
          </a:xfrm>
          <a:prstGeom prst="rect">
            <a:avLst/>
          </a:prstGeom>
          <a:noFill/>
        </p:spPr>
      </p:pic>
      <p:pic>
        <p:nvPicPr>
          <p:cNvPr id="21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261676"/>
            <a:ext cx="497434" cy="472124"/>
          </a:xfrm>
          <a:prstGeom prst="rect">
            <a:avLst/>
          </a:prstGeom>
          <a:noFill/>
        </p:spPr>
      </p:pic>
      <p:pic>
        <p:nvPicPr>
          <p:cNvPr id="22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3810000"/>
            <a:ext cx="497434" cy="472124"/>
          </a:xfrm>
          <a:prstGeom prst="rect">
            <a:avLst/>
          </a:prstGeom>
          <a:noFill/>
        </p:spPr>
      </p:pic>
      <p:pic>
        <p:nvPicPr>
          <p:cNvPr id="23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5234" y="4427939"/>
            <a:ext cx="497434" cy="472124"/>
          </a:xfrm>
          <a:prstGeom prst="rect">
            <a:avLst/>
          </a:prstGeom>
          <a:noFill/>
        </p:spPr>
      </p:pic>
      <p:pic>
        <p:nvPicPr>
          <p:cNvPr id="24" name="Picture 4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45234" y="5037539"/>
            <a:ext cx="497434" cy="472124"/>
          </a:xfrm>
          <a:prstGeom prst="rect">
            <a:avLst/>
          </a:prstGeom>
          <a:noFill/>
        </p:spPr>
      </p:pic>
      <p:cxnSp>
        <p:nvCxnSpPr>
          <p:cNvPr id="25" name="Straight Arrow Connector 24"/>
          <p:cNvCxnSpPr/>
          <p:nvPr/>
        </p:nvCxnSpPr>
        <p:spPr>
          <a:xfrm flipV="1">
            <a:off x="2514600" y="3048000"/>
            <a:ext cx="2743200" cy="914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2514600" y="2743200"/>
            <a:ext cx="274320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2438400" y="2362200"/>
            <a:ext cx="2819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514600" y="3200400"/>
            <a:ext cx="27432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stCxn id="24" idx="3"/>
          </p:cNvCxnSpPr>
          <p:nvPr/>
        </p:nvCxnSpPr>
        <p:spPr>
          <a:xfrm flipV="1">
            <a:off x="2442668" y="3429000"/>
            <a:ext cx="2738932" cy="184460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rot="10800000" flipV="1">
            <a:off x="5029201" y="4267199"/>
            <a:ext cx="129540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rot="10800000" flipV="1">
            <a:off x="5105400" y="4419600"/>
            <a:ext cx="129540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0800000" flipV="1">
            <a:off x="5181601" y="4572000"/>
            <a:ext cx="129540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0800000" flipV="1">
            <a:off x="4876801" y="3733799"/>
            <a:ext cx="1295400" cy="1143000"/>
          </a:xfrm>
          <a:prstGeom prst="straightConnector1">
            <a:avLst/>
          </a:prstGeom>
          <a:ln w="1905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48631" y="6172200"/>
            <a:ext cx="509169" cy="511000"/>
          </a:xfrm>
          <a:prstGeom prst="rect">
            <a:avLst/>
          </a:prstGeom>
          <a:noFill/>
        </p:spPr>
      </p:pic>
      <p:pic>
        <p:nvPicPr>
          <p:cNvPr id="43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6299179"/>
            <a:ext cx="509169" cy="511000"/>
          </a:xfrm>
          <a:prstGeom prst="rect">
            <a:avLst/>
          </a:prstGeom>
          <a:noFill/>
        </p:spPr>
      </p:pic>
      <p:pic>
        <p:nvPicPr>
          <p:cNvPr id="44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0400" y="5257800"/>
            <a:ext cx="509169" cy="511000"/>
          </a:xfrm>
          <a:prstGeom prst="rect">
            <a:avLst/>
          </a:prstGeom>
          <a:noFill/>
        </p:spPr>
      </p:pic>
      <p:pic>
        <p:nvPicPr>
          <p:cNvPr id="45" name="Picture 2" descr="C:\Program Files (x86)\Microsoft Office\MEDIA\CAGCAT10\j0222015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6248400"/>
            <a:ext cx="509169" cy="511000"/>
          </a:xfrm>
          <a:prstGeom prst="rect">
            <a:avLst/>
          </a:prstGeom>
          <a:noFill/>
        </p:spPr>
      </p:pic>
      <p:sp>
        <p:nvSpPr>
          <p:cNvPr id="46" name="TextBox 45"/>
          <p:cNvSpPr txBox="1"/>
          <p:nvPr/>
        </p:nvSpPr>
        <p:spPr>
          <a:xfrm>
            <a:off x="1752600" y="1447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Sybils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3429000" y="2069068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votes</a:t>
            </a:r>
            <a:endParaRPr lang="en-US" dirty="0"/>
          </a:p>
        </p:txBody>
      </p:sp>
      <p:sp>
        <p:nvSpPr>
          <p:cNvPr id="48" name="TextBox 47"/>
          <p:cNvSpPr txBox="1"/>
          <p:nvPr/>
        </p:nvSpPr>
        <p:spPr>
          <a:xfrm rot="19182868">
            <a:off x="5619707" y="5017839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traffic</a:t>
            </a:r>
            <a:endParaRPr lang="en-US" sz="1600" dirty="0"/>
          </a:p>
        </p:txBody>
      </p:sp>
      <p:cxnSp>
        <p:nvCxnSpPr>
          <p:cNvPr id="50" name="Straight Arrow Connector 49"/>
          <p:cNvCxnSpPr/>
          <p:nvPr/>
        </p:nvCxnSpPr>
        <p:spPr>
          <a:xfrm rot="16200000" flipV="1">
            <a:off x="5600700" y="2781300"/>
            <a:ext cx="533400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u="sng" dirty="0" smtClean="0"/>
              <a:t>Sybil Defense Mechanisms</a:t>
            </a:r>
            <a:endParaRPr lang="en-US" sz="2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Many social networks, p2p networks and reputation systems exist</a:t>
            </a:r>
          </a:p>
          <a:p>
            <a:endParaRPr lang="en-US" sz="2400" dirty="0" smtClean="0"/>
          </a:p>
          <a:p>
            <a:r>
              <a:rPr lang="en-US" sz="2400" dirty="0" smtClean="0"/>
              <a:t>Attacker can arbitrarily create Sybil identities</a:t>
            </a:r>
          </a:p>
          <a:p>
            <a:endParaRPr lang="en-US" sz="2400" dirty="0" smtClean="0"/>
          </a:p>
          <a:p>
            <a:r>
              <a:rPr lang="en-US" sz="2400" dirty="0" smtClean="0"/>
              <a:t>Two ways to determine the trust level of a social network entity</a:t>
            </a:r>
          </a:p>
          <a:p>
            <a:pPr lvl="1"/>
            <a:r>
              <a:rPr lang="en-US" sz="1800" b="1" dirty="0" smtClean="0"/>
              <a:t>Centralized</a:t>
            </a:r>
            <a:r>
              <a:rPr lang="en-US" sz="1800" dirty="0" smtClean="0"/>
              <a:t> i.e. through a trusted certification authority</a:t>
            </a:r>
          </a:p>
          <a:p>
            <a:pPr lvl="1"/>
            <a:r>
              <a:rPr lang="en-US" sz="1800" b="1" dirty="0" smtClean="0"/>
              <a:t>Defense mechanisms </a:t>
            </a:r>
            <a:r>
              <a:rPr lang="en-US" sz="1800" dirty="0" smtClean="0"/>
              <a:t>to determine trust level of an entity</a:t>
            </a:r>
          </a:p>
          <a:p>
            <a:endParaRPr lang="en-US" sz="2400" dirty="0" smtClean="0"/>
          </a:p>
          <a:p>
            <a:r>
              <a:rPr lang="en-US" sz="2400" dirty="0" smtClean="0"/>
              <a:t>Creating connections from all </a:t>
            </a:r>
            <a:r>
              <a:rPr lang="en-US" sz="2400" dirty="0" err="1" smtClean="0"/>
              <a:t>Sybils</a:t>
            </a:r>
            <a:r>
              <a:rPr lang="en-US" sz="2400" dirty="0" smtClean="0"/>
              <a:t> to many non-</a:t>
            </a:r>
            <a:r>
              <a:rPr lang="en-US" sz="2400" dirty="0" err="1" smtClean="0"/>
              <a:t>Sybils</a:t>
            </a:r>
            <a:r>
              <a:rPr lang="en-US" sz="2400" dirty="0" smtClean="0"/>
              <a:t> is almost impossible</a:t>
            </a:r>
          </a:p>
          <a:p>
            <a:endParaRPr lang="en-US" sz="2400" dirty="0" smtClean="0"/>
          </a:p>
          <a:p>
            <a:r>
              <a:rPr lang="en-US" sz="2400" dirty="0" smtClean="0"/>
              <a:t>Results in poor network connectivity in case of </a:t>
            </a:r>
            <a:r>
              <a:rPr lang="en-US" sz="2400" dirty="0" err="1" smtClean="0"/>
              <a:t>Sybils</a:t>
            </a:r>
            <a:r>
              <a:rPr 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Sybil Defense Mechanisms Covered</a:t>
            </a:r>
            <a:endParaRPr lang="en-US" sz="2800" u="sng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181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Sybil-Guard</a:t>
            </a:r>
          </a:p>
          <a:p>
            <a:r>
              <a:rPr lang="en-US" sz="2400" dirty="0" smtClean="0"/>
              <a:t>Sybil-Limit</a:t>
            </a:r>
          </a:p>
          <a:p>
            <a:r>
              <a:rPr lang="en-US" sz="2400" dirty="0" smtClean="0"/>
              <a:t>Sybil-Infer</a:t>
            </a:r>
          </a:p>
          <a:p>
            <a:r>
              <a:rPr lang="en-US" sz="2400" dirty="0" err="1" smtClean="0"/>
              <a:t>SumUp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sz="2800" u="sng" dirty="0" smtClean="0"/>
              <a:t>Creation of Network Partitions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One way to evaluate performance of Sybil defense schemes is to treat them as black boxes</a:t>
            </a:r>
          </a:p>
          <a:p>
            <a:endParaRPr lang="en-US" sz="2400" dirty="0" smtClean="0"/>
          </a:p>
          <a:p>
            <a:r>
              <a:rPr lang="en-US" sz="2400" dirty="0" smtClean="0"/>
              <a:t>Output of these schemes creates partitions in the network graph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0450" y="3448127"/>
            <a:ext cx="3409950" cy="3257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2215</TotalTime>
  <Words>757</Words>
  <Application>Microsoft Office PowerPoint</Application>
  <PresentationFormat>On-screen Show (4:3)</PresentationFormat>
  <Paragraphs>125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Solstice</vt:lpstr>
      <vt:lpstr>“Analysis of Social Network based Sybil Defenses”</vt:lpstr>
      <vt:lpstr>Acknowledgements</vt:lpstr>
      <vt:lpstr>Outline</vt:lpstr>
      <vt:lpstr>Introduction to Sybil Attack</vt:lpstr>
      <vt:lpstr>Introduction to Sybil Attack</vt:lpstr>
      <vt:lpstr>Introduction to Sybil Attack</vt:lpstr>
      <vt:lpstr>Sybil Defense Mechanisms</vt:lpstr>
      <vt:lpstr>Sybil Defense Mechanisms Covered</vt:lpstr>
      <vt:lpstr>Creation of Network Partitions</vt:lpstr>
      <vt:lpstr>Derivation of node Ranking</vt:lpstr>
      <vt:lpstr>Reduction of Sybil Defense Schemes</vt:lpstr>
      <vt:lpstr>Comparison of Generated Rankings</vt:lpstr>
      <vt:lpstr>Comparison of Generated Rankings</vt:lpstr>
      <vt:lpstr>Comparison of Generated Rankings (Synthetic Network)</vt:lpstr>
      <vt:lpstr>Slide 15</vt:lpstr>
      <vt:lpstr>Comparison of Generated Rankings (Real World Networks)</vt:lpstr>
      <vt:lpstr>Application of Community Detection Algorithms</vt:lpstr>
      <vt:lpstr>Applying Community Detection (CD) Algorithms</vt:lpstr>
      <vt:lpstr>Performance comparison for Sybil Detection</vt:lpstr>
      <vt:lpstr>Limitations of Sybil Defense Schemes</vt:lpstr>
      <vt:lpstr>Limitations of Sybil Defense - Impact of Social Network Structure</vt:lpstr>
      <vt:lpstr>Limitations of Sybil Defense - Impact of Social Network Structure</vt:lpstr>
      <vt:lpstr>Limitations of Sybil Defense – Targeted Sybil Attacks</vt:lpstr>
      <vt:lpstr>Contributions</vt:lpstr>
      <vt:lpstr>Weaknesses</vt:lpstr>
      <vt:lpstr>Improvements</vt:lpstr>
      <vt:lpstr>Questions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Denial of Service Attacks in  Cognitive Radio Networks and Counter Measures</dc:title>
  <dc:creator>Faisal Amjad</dc:creator>
  <cp:lastModifiedBy>Cliff Zou</cp:lastModifiedBy>
  <cp:revision>68</cp:revision>
  <dcterms:created xsi:type="dcterms:W3CDTF">2011-02-27T19:22:32Z</dcterms:created>
  <dcterms:modified xsi:type="dcterms:W3CDTF">2011-03-17T17:20:47Z</dcterms:modified>
</cp:coreProperties>
</file>