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07C656-0036-46C6-AAA5-FF1E4BBF348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2337196-276A-43F9-BDFA-DEE7439E85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9975"/>
            <a:ext cx="8458200" cy="1470025"/>
          </a:xfrm>
        </p:spPr>
        <p:txBody>
          <a:bodyPr/>
          <a:lstStyle/>
          <a:p>
            <a:r>
              <a:rPr lang="en-US" dirty="0" smtClean="0"/>
              <a:t>All Your </a:t>
            </a:r>
            <a:r>
              <a:rPr lang="en-US" dirty="0" err="1" smtClean="0"/>
              <a:t>iFRAMEs</a:t>
            </a:r>
            <a:r>
              <a:rPr lang="en-US" dirty="0" smtClean="0"/>
              <a:t> Point to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458200" cy="1752600"/>
          </a:xfrm>
        </p:spPr>
        <p:txBody>
          <a:bodyPr/>
          <a:lstStyle/>
          <a:p>
            <a:r>
              <a:rPr lang="en-US" dirty="0" smtClean="0"/>
              <a:t>Authors:</a:t>
            </a:r>
          </a:p>
          <a:p>
            <a:r>
              <a:rPr lang="en-US" dirty="0" err="1" smtClean="0"/>
              <a:t>Niels</a:t>
            </a:r>
            <a:r>
              <a:rPr lang="en-US" dirty="0" smtClean="0"/>
              <a:t> </a:t>
            </a:r>
            <a:r>
              <a:rPr lang="en-US" dirty="0" err="1" smtClean="0"/>
              <a:t>Provos</a:t>
            </a:r>
            <a:r>
              <a:rPr lang="en-US" dirty="0" smtClean="0"/>
              <a:t>				</a:t>
            </a:r>
            <a:r>
              <a:rPr lang="en-US" dirty="0" err="1" smtClean="0"/>
              <a:t>Moheeb</a:t>
            </a:r>
            <a:r>
              <a:rPr lang="en-US" dirty="0" smtClean="0"/>
              <a:t> Abu Rajab</a:t>
            </a:r>
          </a:p>
          <a:p>
            <a:r>
              <a:rPr lang="en-US" dirty="0" smtClean="0"/>
              <a:t>Panayiotis </a:t>
            </a:r>
            <a:r>
              <a:rPr lang="en-US" dirty="0" err="1" smtClean="0"/>
              <a:t>Mavrommatis</a:t>
            </a:r>
            <a:r>
              <a:rPr lang="en-US" dirty="0" smtClean="0"/>
              <a:t>		Fabian </a:t>
            </a:r>
            <a:r>
              <a:rPr lang="en-US" dirty="0" err="1" smtClean="0"/>
              <a:t>Monrose</a:t>
            </a:r>
            <a:endParaRPr lang="en-US" dirty="0" smtClean="0"/>
          </a:p>
          <a:p>
            <a:r>
              <a:rPr lang="en-US" i="1" dirty="0" smtClean="0"/>
              <a:t>Google Inc.				Johns Hopkins University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2532" y="6096000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Presenter: Justin Rhodes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techniques for 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 web servers with scripting apps</a:t>
            </a:r>
          </a:p>
          <a:p>
            <a:pPr lvl="1"/>
            <a:r>
              <a:rPr lang="en-US" dirty="0" smtClean="0"/>
              <a:t>phpBB2 or </a:t>
            </a:r>
            <a:r>
              <a:rPr lang="en-US" dirty="0" err="1" smtClean="0"/>
              <a:t>InvisionBoard</a:t>
            </a:r>
            <a:endParaRPr lang="en-US" dirty="0" smtClean="0"/>
          </a:p>
          <a:p>
            <a:r>
              <a:rPr lang="en-US" dirty="0" smtClean="0"/>
              <a:t>Use IFRAMEs to hide injected content</a:t>
            </a:r>
          </a:p>
          <a:p>
            <a:r>
              <a:rPr lang="en-US" dirty="0" smtClean="0"/>
              <a:t>Websites that allow user input</a:t>
            </a:r>
          </a:p>
          <a:p>
            <a:pPr lvl="1"/>
            <a:r>
              <a:rPr lang="en-US" dirty="0" smtClean="0"/>
              <a:t>Forums or blogs</a:t>
            </a:r>
          </a:p>
          <a:p>
            <a:pPr lvl="1"/>
            <a:r>
              <a:rPr lang="en-US" dirty="0" smtClean="0"/>
              <a:t>Can redirect to malicious URL</a:t>
            </a:r>
          </a:p>
          <a:p>
            <a:pPr lvl="1"/>
            <a:r>
              <a:rPr lang="en-US" sz="2000" dirty="0" smtClean="0"/>
              <a:t>&lt;IFRAME SRC=“attack.php" WIDTH=0 HEIGHT=0&gt;&lt;/IFRAME&gt;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MAIN GOAL: Redirect to malicious URL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typical infection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6482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Malicious script is hidden inside of an IFRAME</a:t>
            </a:r>
          </a:p>
          <a:p>
            <a:endParaRPr lang="en-US" dirty="0" smtClean="0"/>
          </a:p>
          <a:p>
            <a:r>
              <a:rPr lang="en-US" dirty="0" smtClean="0"/>
              <a:t>Exploit script in most cases is written with </a:t>
            </a:r>
            <a:r>
              <a:rPr lang="en-US" dirty="0" err="1" smtClean="0"/>
              <a:t>javascript</a:t>
            </a:r>
            <a:r>
              <a:rPr lang="en-US" dirty="0" smtClean="0"/>
              <a:t> which targets browser or </a:t>
            </a:r>
            <a:r>
              <a:rPr lang="en-US" dirty="0" err="1" smtClean="0"/>
              <a:t>plugin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Attackers can evade detection with obfuscated </a:t>
            </a:r>
            <a:r>
              <a:rPr lang="en-US" dirty="0" err="1" smtClean="0"/>
              <a:t>javascript</a:t>
            </a:r>
            <a:endParaRPr lang="en-US" dirty="0"/>
          </a:p>
        </p:txBody>
      </p:sp>
      <p:pic>
        <p:nvPicPr>
          <p:cNvPr id="4" name="Picture 2" descr="C:\Users\Justin\Desktop\2011_03_16\IMG_0001.jpg"/>
          <p:cNvPicPr>
            <a:picLocks noChangeAspect="1" noChangeArrowheads="1"/>
          </p:cNvPicPr>
          <p:nvPr/>
        </p:nvPicPr>
        <p:blipFill>
          <a:blip r:embed="rId2" cstate="print"/>
          <a:srcRect l="12750" t="14383" r="49980" b="59094"/>
          <a:stretch>
            <a:fillRect/>
          </a:stretch>
        </p:blipFill>
        <p:spPr bwMode="auto">
          <a:xfrm>
            <a:off x="5007429" y="2438400"/>
            <a:ext cx="413657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malicious URLs and help improve safety on the internet.</a:t>
            </a:r>
          </a:p>
          <a:p>
            <a:r>
              <a:rPr lang="en-US" dirty="0" smtClean="0"/>
              <a:t>Pre-processing starts with large web repository from Google.</a:t>
            </a:r>
          </a:p>
          <a:p>
            <a:r>
              <a:rPr lang="en-US" dirty="0" smtClean="0"/>
              <a:t>Identify the URLs that trigger drive-by downloads</a:t>
            </a:r>
          </a:p>
          <a:p>
            <a:pPr lvl="1"/>
            <a:r>
              <a:rPr lang="en-US" dirty="0" smtClean="0"/>
              <a:t>Too expensive because of billions of URLs</a:t>
            </a:r>
          </a:p>
          <a:p>
            <a:r>
              <a:rPr lang="en-US" dirty="0" smtClean="0"/>
              <a:t>Light-weight techniques extract URLs that are more likely to be malicious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Justin\Desktop\2011_03_16\IMG_0001.jpg"/>
          <p:cNvPicPr>
            <a:picLocks noChangeAspect="1" noChangeArrowheads="1"/>
          </p:cNvPicPr>
          <p:nvPr/>
        </p:nvPicPr>
        <p:blipFill>
          <a:blip r:embed="rId2" cstate="print"/>
          <a:srcRect l="52963" t="29555" r="14671" b="49226"/>
          <a:stretch>
            <a:fillRect/>
          </a:stretch>
        </p:blipFill>
        <p:spPr bwMode="auto">
          <a:xfrm>
            <a:off x="1676400" y="1219200"/>
            <a:ext cx="58674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if a chosen URL is malicious</a:t>
            </a:r>
          </a:p>
          <a:p>
            <a:pPr lvl="1"/>
            <a:r>
              <a:rPr lang="en-US" dirty="0" smtClean="0"/>
              <a:t>Running Windows images on virtual machines</a:t>
            </a:r>
          </a:p>
          <a:p>
            <a:pPr lvl="1"/>
            <a:r>
              <a:rPr lang="en-US" dirty="0" smtClean="0"/>
              <a:t>Using an </a:t>
            </a:r>
            <a:r>
              <a:rPr lang="en-US" dirty="0" err="1" smtClean="0"/>
              <a:t>unpatched</a:t>
            </a:r>
            <a:r>
              <a:rPr lang="en-US" dirty="0" smtClean="0"/>
              <a:t> version of IE</a:t>
            </a:r>
          </a:p>
          <a:p>
            <a:r>
              <a:rPr lang="en-US" dirty="0" smtClean="0"/>
              <a:t>Starts a browser and visits URL</a:t>
            </a:r>
          </a:p>
          <a:p>
            <a:pPr lvl="1"/>
            <a:r>
              <a:rPr lang="en-US" dirty="0" smtClean="0"/>
              <a:t>Run VM for 2 minutes and monitor the system</a:t>
            </a:r>
          </a:p>
          <a:p>
            <a:r>
              <a:rPr lang="en-US" dirty="0" smtClean="0"/>
              <a:t>Create a score for each URL</a:t>
            </a:r>
          </a:p>
          <a:p>
            <a:pPr lvl="1"/>
            <a:r>
              <a:rPr lang="en-US" dirty="0" smtClean="0"/>
              <a:t># of created processes, # of registry changes, and # of file system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one million URLs go through the verification process daily.</a:t>
            </a:r>
          </a:p>
          <a:p>
            <a:pPr lvl="1"/>
            <a:r>
              <a:rPr lang="en-US" dirty="0" smtClean="0"/>
              <a:t>25,000 of these are flagged as malicious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step: Find out where these malicious URLs are coming from.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malware delivery trees from all the landing sites that lead to a particular malware distribution site.</a:t>
            </a:r>
          </a:p>
          <a:p>
            <a:endParaRPr lang="en-US" dirty="0" smtClean="0"/>
          </a:p>
          <a:p>
            <a:r>
              <a:rPr lang="en-US" dirty="0" smtClean="0"/>
              <a:t>Inspecting the </a:t>
            </a:r>
            <a:r>
              <a:rPr lang="en-US" dirty="0" err="1" smtClean="0"/>
              <a:t>Referer</a:t>
            </a:r>
            <a:r>
              <a:rPr lang="en-US" dirty="0" smtClean="0"/>
              <a:t> header from the HTTP requests.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Drive-by Downloads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9936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Collection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– Oct 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URLs</a:t>
                      </a:r>
                      <a:r>
                        <a:rPr lang="en-US" baseline="0" dirty="0" smtClean="0"/>
                        <a:t> checked in-depth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66,534,330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Unique suspicious landing URLs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3,385,889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Unique malicious landing URLs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3,417,590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Unique malicious landing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181,699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Unique distribution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ustin\Desktop\2011_03_16\IMG_0002.jpg"/>
          <p:cNvPicPr>
            <a:picLocks noChangeAspect="1" noChangeArrowheads="1"/>
          </p:cNvPicPr>
          <p:nvPr/>
        </p:nvPicPr>
        <p:blipFill>
          <a:blip r:embed="rId2" cstate="print"/>
          <a:srcRect l="50756" t="9931" r="12955" b="65819"/>
          <a:stretch>
            <a:fillRect/>
          </a:stretch>
        </p:blipFill>
        <p:spPr bwMode="auto">
          <a:xfrm>
            <a:off x="1981200" y="533400"/>
            <a:ext cx="5181600" cy="4481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incoming search queries to Google that return at least one URL reported as malicious.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Hosting Countries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362200"/>
          <a:ext cx="8001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Dist. Site hosting 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of all dist.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Landing site hosting 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of all landing sites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Malaysia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105400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poor security practices by web </a:t>
            </a:r>
            <a:r>
              <a:rPr lang="en-US" dirty="0" err="1" smtClean="0"/>
              <a:t>admins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distribution networks are highly localized within </a:t>
            </a:r>
          </a:p>
          <a:p>
            <a:r>
              <a:rPr lang="en-US" dirty="0" smtClean="0"/>
              <a:t>common geographic boundaries.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Your </a:t>
            </a:r>
            <a:r>
              <a:rPr lang="en-US" dirty="0" err="1" smtClean="0"/>
              <a:t>iFRAMEs</a:t>
            </a:r>
            <a:r>
              <a:rPr lang="en-US" dirty="0" smtClean="0"/>
              <a:t> Point to Us</a:t>
            </a:r>
          </a:p>
          <a:p>
            <a:r>
              <a:rPr lang="en-US" dirty="0" smtClean="0"/>
              <a:t>Presented at: 17</a:t>
            </a:r>
            <a:r>
              <a:rPr lang="en-US" baseline="30000" dirty="0" smtClean="0"/>
              <a:t>th</a:t>
            </a:r>
            <a:r>
              <a:rPr lang="en-US" dirty="0" smtClean="0"/>
              <a:t> USENIX Security Symposium</a:t>
            </a:r>
          </a:p>
          <a:p>
            <a:pPr lvl="1"/>
            <a:r>
              <a:rPr lang="en-US" dirty="0" smtClean="0"/>
              <a:t>San Jose, California</a:t>
            </a:r>
          </a:p>
          <a:p>
            <a:pPr lvl="1"/>
            <a:r>
              <a:rPr lang="en-US" dirty="0" smtClean="0"/>
              <a:t>July 28 – August 1, 2008</a:t>
            </a:r>
          </a:p>
          <a:p>
            <a:endParaRPr lang="en-US" dirty="0" smtClean="0"/>
          </a:p>
          <a:p>
            <a:r>
              <a:rPr lang="en-US" dirty="0" smtClean="0"/>
              <a:t>Presentation by Justin Rhodes</a:t>
            </a:r>
          </a:p>
          <a:p>
            <a:pPr lvl="1"/>
            <a:r>
              <a:rPr lang="en-US" dirty="0" smtClean="0"/>
              <a:t>UCF MS Digital Forensics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browsing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 of a no-brainer…</a:t>
            </a:r>
          </a:p>
          <a:p>
            <a:endParaRPr lang="en-US" dirty="0" smtClean="0"/>
          </a:p>
          <a:p>
            <a:r>
              <a:rPr lang="en-US" dirty="0" smtClean="0"/>
              <a:t>Search results for “adult” related queries will result in more malicious URLs as opposed to “home/garden” related queries.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Software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 compromise</a:t>
            </a:r>
          </a:p>
          <a:p>
            <a:pPr lvl="1"/>
            <a:r>
              <a:rPr lang="en-US" dirty="0" smtClean="0"/>
              <a:t>Vulnerabilities in old versions of Apache and PHP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contributed content</a:t>
            </a:r>
          </a:p>
          <a:p>
            <a:pPr lvl="1"/>
            <a:r>
              <a:rPr lang="en-US" dirty="0" smtClean="0"/>
              <a:t>Blog posts</a:t>
            </a:r>
          </a:p>
          <a:p>
            <a:pPr lvl="1"/>
            <a:r>
              <a:rPr lang="en-US" dirty="0" smtClean="0"/>
              <a:t>Drive-by downloads via 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Downloads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syndication</a:t>
            </a:r>
          </a:p>
          <a:p>
            <a:pPr lvl="1"/>
            <a:r>
              <a:rPr lang="en-US" dirty="0" smtClean="0"/>
              <a:t>Advertiser sells advertising space to another advertising company and they sell it to another, etc…</a:t>
            </a:r>
          </a:p>
          <a:p>
            <a:pPr lvl="1"/>
            <a:r>
              <a:rPr lang="en-US" dirty="0" smtClean="0"/>
              <a:t>The more syndication, the better chances of malicious code.</a:t>
            </a:r>
          </a:p>
          <a:p>
            <a:r>
              <a:rPr lang="en-US" dirty="0" smtClean="0"/>
              <a:t>2% of the landing sites were delivering malware from unsafe 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Downloads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 appear on thousands of websites simultaneously…get removed quickly</a:t>
            </a:r>
          </a:p>
          <a:p>
            <a:endParaRPr lang="en-US" dirty="0" smtClean="0"/>
          </a:p>
        </p:txBody>
      </p:sp>
      <p:pic>
        <p:nvPicPr>
          <p:cNvPr id="25602" name="Picture 2" descr="C:\Users\Justin\Desktop\2011_03_16\IMG.jpg"/>
          <p:cNvPicPr>
            <a:picLocks noChangeAspect="1" noChangeArrowheads="1"/>
          </p:cNvPicPr>
          <p:nvPr/>
        </p:nvPicPr>
        <p:blipFill>
          <a:blip r:embed="rId2" cstate="print"/>
          <a:srcRect l="13098" t="10594" r="12362" b="63640"/>
          <a:stretch>
            <a:fillRect/>
          </a:stretch>
        </p:blipFill>
        <p:spPr bwMode="auto">
          <a:xfrm>
            <a:off x="762000" y="3238500"/>
            <a:ext cx="7239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13716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Dutch radio station website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20574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Germany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5867400" y="10668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6600" y="31242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Netherlands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5410200" y="48768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Netherlands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46482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Austria</a:t>
            </a:r>
            <a:endParaRPr lang="en-US" dirty="0"/>
          </a:p>
        </p:txBody>
      </p:sp>
      <p:pic>
        <p:nvPicPr>
          <p:cNvPr id="24578" name="Picture 2" descr="http://www.theodora.com/flags/new/de-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561975" cy="342901"/>
          </a:xfrm>
          <a:prstGeom prst="rect">
            <a:avLst/>
          </a:prstGeom>
          <a:noFill/>
        </p:spPr>
      </p:pic>
      <p:pic>
        <p:nvPicPr>
          <p:cNvPr id="24580" name="Picture 4" descr="http://www.workmall.com/flags/united_states_flag_files/us-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0"/>
            <a:ext cx="647700" cy="342901"/>
          </a:xfrm>
          <a:prstGeom prst="rect">
            <a:avLst/>
          </a:prstGeom>
          <a:noFill/>
        </p:spPr>
      </p:pic>
      <p:pic>
        <p:nvPicPr>
          <p:cNvPr id="24582" name="Picture 6" descr="Flag of the Netherl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895600"/>
            <a:ext cx="685800" cy="438151"/>
          </a:xfrm>
          <a:prstGeom prst="rect">
            <a:avLst/>
          </a:prstGeom>
          <a:noFill/>
        </p:spPr>
      </p:pic>
      <p:pic>
        <p:nvPicPr>
          <p:cNvPr id="13" name="Picture 6" descr="Flag of the Netherl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648200"/>
            <a:ext cx="685800" cy="438151"/>
          </a:xfrm>
          <a:prstGeom prst="rect">
            <a:avLst/>
          </a:prstGeom>
          <a:noFill/>
        </p:spPr>
      </p:pic>
      <p:pic>
        <p:nvPicPr>
          <p:cNvPr id="24584" name="Picture 8" descr="http://www.theodora.com/flags/au-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95800"/>
            <a:ext cx="457200" cy="304801"/>
          </a:xfrm>
          <a:prstGeom prst="rect">
            <a:avLst/>
          </a:prstGeom>
          <a:noFill/>
        </p:spPr>
      </p:pic>
      <p:sp>
        <p:nvSpPr>
          <p:cNvPr id="16" name="Pentagon 15"/>
          <p:cNvSpPr/>
          <p:nvPr/>
        </p:nvSpPr>
        <p:spPr>
          <a:xfrm rot="1182329">
            <a:off x="2362810" y="2455298"/>
            <a:ext cx="1295400" cy="228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19715332">
            <a:off x="4841449" y="2378215"/>
            <a:ext cx="1295400" cy="228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 rot="2722472">
            <a:off x="6365637" y="2789169"/>
            <a:ext cx="1295400" cy="228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 rot="8382467" flipV="1">
            <a:off x="6467969" y="4755574"/>
            <a:ext cx="1295400" cy="267498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 rot="11566572" flipV="1">
            <a:off x="4039595" y="5528371"/>
            <a:ext cx="1435867" cy="259677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381000" y="3810000"/>
            <a:ext cx="1828800" cy="1600200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Malware</a:t>
            </a:r>
            <a:endParaRPr lang="en-US" sz="1600" dirty="0"/>
          </a:p>
        </p:txBody>
      </p:sp>
      <p:sp>
        <p:nvSpPr>
          <p:cNvPr id="22" name="Pentagon 21"/>
          <p:cNvSpPr/>
          <p:nvPr/>
        </p:nvSpPr>
        <p:spPr>
          <a:xfrm rot="11566572" flipV="1">
            <a:off x="1306337" y="5184752"/>
            <a:ext cx="1435867" cy="259677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Redirect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sites can grow to have over 21,000 landing sites.</a:t>
            </a:r>
          </a:p>
          <a:p>
            <a:pPr lvl="1"/>
            <a:r>
              <a:rPr lang="en-US" dirty="0" smtClean="0"/>
              <a:t>Makes them easier to detect, but they also can infect more users faster.</a:t>
            </a:r>
          </a:p>
          <a:p>
            <a:r>
              <a:rPr lang="en-US" dirty="0" smtClean="0"/>
              <a:t>Roughly 45% of their detected malware distribution sites used only a single landing site at a time.</a:t>
            </a:r>
          </a:p>
          <a:p>
            <a:pPr lvl="1"/>
            <a:r>
              <a:rPr lang="en-US" dirty="0" smtClean="0"/>
              <a:t>Slip under the radar and avoid detection</a:t>
            </a:r>
          </a:p>
          <a:p>
            <a:r>
              <a:rPr lang="en-US" dirty="0" smtClean="0"/>
              <a:t>Malware is shared between MDS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Infection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these drive-by downloads doing?</a:t>
            </a:r>
          </a:p>
          <a:p>
            <a:pPr lvl="1"/>
            <a:r>
              <a:rPr lang="en-US" dirty="0" smtClean="0"/>
              <a:t>Running Processes</a:t>
            </a:r>
          </a:p>
          <a:p>
            <a:pPr lvl="1"/>
            <a:r>
              <a:rPr lang="en-US" dirty="0" smtClean="0"/>
              <a:t>Registry Changes</a:t>
            </a:r>
          </a:p>
          <a:p>
            <a:pPr lvl="2"/>
            <a:r>
              <a:rPr lang="en-US" dirty="0" smtClean="0"/>
              <a:t>BHO – Browser helper object with privileges</a:t>
            </a:r>
          </a:p>
          <a:p>
            <a:pPr lvl="2"/>
            <a:r>
              <a:rPr lang="en-US" dirty="0" smtClean="0"/>
              <a:t>Preferences – home page, search engine</a:t>
            </a:r>
          </a:p>
          <a:p>
            <a:pPr lvl="2"/>
            <a:r>
              <a:rPr lang="en-US" dirty="0" smtClean="0"/>
              <a:t>Security – firewall settings, auto updates</a:t>
            </a:r>
          </a:p>
          <a:p>
            <a:pPr lvl="2"/>
            <a:r>
              <a:rPr lang="en-US" dirty="0" smtClean="0"/>
              <a:t>Startup – malware stays after reboot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7740" y="5562600"/>
          <a:ext cx="6957060" cy="741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87780"/>
                <a:gridCol w="1280160"/>
                <a:gridCol w="2011680"/>
                <a:gridCol w="123444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BHO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Preferences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Security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Startup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URLs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51.27%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Concerned for the safety of browsing the web</a:t>
            </a:r>
          </a:p>
          <a:p>
            <a:r>
              <a:rPr lang="en-US" dirty="0" smtClean="0"/>
              <a:t>Attempt to fill the gaps by providing a look from several perspectives</a:t>
            </a:r>
          </a:p>
          <a:p>
            <a:r>
              <a:rPr lang="en-US" dirty="0" smtClean="0"/>
              <a:t>Found several relations between MDS and networks</a:t>
            </a:r>
          </a:p>
          <a:p>
            <a:r>
              <a:rPr lang="en-US" dirty="0" smtClean="0"/>
              <a:t>Syndicated Ads</a:t>
            </a:r>
          </a:p>
          <a:p>
            <a:r>
              <a:rPr lang="en-US" dirty="0" smtClean="0"/>
              <a:t>State-of-the-art Anti-Virus engines lack the ability to protect drive-bys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Google.com search queries over a period of time</a:t>
            </a:r>
          </a:p>
          <a:p>
            <a:pPr lvl="1"/>
            <a:r>
              <a:rPr lang="en-US" dirty="0" smtClean="0"/>
              <a:t>Over 66 million URLs in 10 months</a:t>
            </a:r>
          </a:p>
          <a:p>
            <a:r>
              <a:rPr lang="en-US" dirty="0" smtClean="0"/>
              <a:t>Data collection infrastructure</a:t>
            </a:r>
          </a:p>
          <a:p>
            <a:r>
              <a:rPr lang="en-US" dirty="0" smtClean="0"/>
              <a:t>Acknowledgments:</a:t>
            </a:r>
          </a:p>
          <a:p>
            <a:pPr lvl="1"/>
            <a:r>
              <a:rPr lang="en-US" dirty="0" smtClean="0"/>
              <a:t>Oliver Fisher, Dean McNamee, Mark </a:t>
            </a:r>
            <a:r>
              <a:rPr lang="en-US" dirty="0" err="1" smtClean="0"/>
              <a:t>Palatucci</a:t>
            </a:r>
            <a:r>
              <a:rPr lang="en-US" dirty="0" smtClean="0"/>
              <a:t>, and </a:t>
            </a:r>
            <a:r>
              <a:rPr lang="en-US" dirty="0" err="1" smtClean="0"/>
              <a:t>Ke</a:t>
            </a:r>
            <a:r>
              <a:rPr lang="en-US" dirty="0" smtClean="0"/>
              <a:t> Wang</a:t>
            </a:r>
          </a:p>
          <a:p>
            <a:pPr lvl="2"/>
            <a:r>
              <a:rPr lang="en-US" dirty="0" smtClean="0"/>
              <a:t>Google’s malware detection infrastructure</a:t>
            </a:r>
          </a:p>
          <a:p>
            <a:r>
              <a:rPr lang="en-US" dirty="0" smtClean="0"/>
              <a:t>Funded by NSF grants</a:t>
            </a:r>
          </a:p>
          <a:p>
            <a:pPr lvl="1"/>
            <a:r>
              <a:rPr lang="en-US" dirty="0" smtClean="0"/>
              <a:t>CNS-0627611 &amp; CNS-0430338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research that was done showed results that should already be known</a:t>
            </a:r>
          </a:p>
          <a:p>
            <a:pPr lvl="1"/>
            <a:r>
              <a:rPr lang="en-US" dirty="0" smtClean="0"/>
              <a:t>Search terms which result in more malicious URLs</a:t>
            </a:r>
          </a:p>
          <a:p>
            <a:endParaRPr lang="en-US" dirty="0" smtClean="0"/>
          </a:p>
          <a:p>
            <a:r>
              <a:rPr lang="en-US" dirty="0" smtClean="0"/>
              <a:t>Give no solution to what can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Detailed study of drive-by downloads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Finding malicious URLs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Aspects of the drive-by downloads problem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Browsing habits vs. exposure to malware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Techniques used to distribute malware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URLs collected over 10 months to see which are malicious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done to add security?</a:t>
            </a:r>
          </a:p>
          <a:p>
            <a:pPr lvl="1"/>
            <a:r>
              <a:rPr lang="en-US" dirty="0" smtClean="0"/>
              <a:t>Google’s end for supplying “clean” URLs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Fixing advertising on the web</a:t>
            </a:r>
          </a:p>
          <a:p>
            <a:pPr lvl="1"/>
            <a:r>
              <a:rPr lang="en-US" dirty="0" err="1" smtClean="0"/>
              <a:t>iAds</a:t>
            </a:r>
            <a:r>
              <a:rPr lang="en-US" dirty="0" smtClean="0"/>
              <a:t> – Apples approach to ads in apps</a:t>
            </a:r>
          </a:p>
          <a:p>
            <a:pPr lvl="1"/>
            <a:r>
              <a:rPr lang="en-US" dirty="0" smtClean="0"/>
              <a:t>Google Ads</a:t>
            </a:r>
          </a:p>
          <a:p>
            <a:pPr lvl="1"/>
            <a:r>
              <a:rPr lang="en-US" dirty="0" smtClean="0"/>
              <a:t>Limiting the number of redirects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95600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Any Questions?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drive-by download?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Wikipedia:</a:t>
            </a:r>
          </a:p>
          <a:p>
            <a:pPr lvl="1"/>
            <a:r>
              <a:rPr lang="en-US" dirty="0" smtClean="0"/>
              <a:t>Downloads which a person authorizes, but doesn’t know the consequences.</a:t>
            </a:r>
          </a:p>
          <a:p>
            <a:pPr lvl="1"/>
            <a:r>
              <a:rPr lang="en-US" dirty="0" smtClean="0"/>
              <a:t>Any download that happens without the user knowing.</a:t>
            </a:r>
          </a:p>
          <a:p>
            <a:r>
              <a:rPr lang="en-US" dirty="0" smtClean="0"/>
              <a:t>From the paper:</a:t>
            </a:r>
          </a:p>
          <a:p>
            <a:pPr lvl="1"/>
            <a:r>
              <a:rPr lang="en-US" dirty="0" smtClean="0"/>
              <a:t>Caused by URLs that attempt to exploit their visitors and cause malware to be installed and run automatically.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scanning attacks are being replaced</a:t>
            </a:r>
          </a:p>
          <a:p>
            <a:pPr lvl="1"/>
            <a:r>
              <a:rPr lang="en-US" dirty="0" smtClean="0"/>
              <a:t>Exploitation on the web</a:t>
            </a:r>
          </a:p>
          <a:p>
            <a:pPr lvl="1"/>
            <a:r>
              <a:rPr lang="en-US" dirty="0" smtClean="0"/>
              <a:t>Used to distribute malware</a:t>
            </a:r>
          </a:p>
          <a:p>
            <a:endParaRPr lang="en-US" dirty="0" smtClean="0"/>
          </a:p>
          <a:p>
            <a:r>
              <a:rPr lang="en-US" dirty="0" smtClean="0"/>
              <a:t>Web-based malware infection follows a pull-based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Pull-based infection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victim directly causes their own infection.</a:t>
            </a:r>
          </a:p>
          <a:p>
            <a:pPr lvl="1"/>
            <a:r>
              <a:rPr lang="en-US" dirty="0" smtClean="0"/>
              <a:t>Visiting the site which causes the attack.</a:t>
            </a:r>
          </a:p>
          <a:p>
            <a:pPr lvl="1"/>
            <a:r>
              <a:rPr lang="en-US" dirty="0" smtClean="0"/>
              <a:t>Could happen from a “trusted” site that has been hacked.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4495800"/>
            <a:ext cx="1981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Trusted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4267200"/>
            <a:ext cx="28194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Malicious Code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5638800" y="4572000"/>
            <a:ext cx="2286000" cy="17526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962400" y="5181600"/>
            <a:ext cx="16764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514987">
            <a:off x="3714190" y="4533629"/>
            <a:ext cx="2590800" cy="4572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engineering techniques to entice visitors to download or run malware.</a:t>
            </a:r>
          </a:p>
          <a:p>
            <a:endParaRPr lang="en-US" dirty="0" smtClean="0"/>
          </a:p>
          <a:p>
            <a:r>
              <a:rPr lang="en-US" dirty="0" smtClean="0"/>
              <a:t>Targets browser vulnerabilities which will automatically download and run.</a:t>
            </a:r>
            <a:endParaRPr lang="en-US" dirty="0"/>
          </a:p>
        </p:txBody>
      </p:sp>
      <p:pic>
        <p:nvPicPr>
          <p:cNvPr id="2052" name="Picture 4" descr="http://kernelhack.com/wp-content/uploads/2009/05/ie6_f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2362200" cy="207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lwarecity.com/images/610/02_Polanski_Malware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59382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social engineering technique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techniques for 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Remotely exploiting vulnerable network services</a:t>
            </a:r>
          </a:p>
          <a:p>
            <a:pPr lvl="1"/>
            <a:r>
              <a:rPr lang="en-US" dirty="0" smtClean="0"/>
              <a:t>Has become less successful and less profitable</a:t>
            </a:r>
          </a:p>
          <a:p>
            <a:pPr lvl="1"/>
            <a:r>
              <a:rPr lang="en-US" dirty="0" smtClean="0"/>
              <a:t>NATs and firewalls</a:t>
            </a:r>
          </a:p>
          <a:p>
            <a:endParaRPr lang="en-US" dirty="0" smtClean="0"/>
          </a:p>
          <a:p>
            <a:r>
              <a:rPr lang="en-US" dirty="0" smtClean="0"/>
              <a:t>Lure web users to connect to compromised malicious servers.</a:t>
            </a:r>
          </a:p>
          <a:p>
            <a:pPr lvl="1"/>
            <a:r>
              <a:rPr lang="en-US" dirty="0" smtClean="0"/>
              <a:t>Deliver exploits targeting the vulnerabilities in web browsers or their </a:t>
            </a:r>
            <a:r>
              <a:rPr lang="en-US" dirty="0" err="1" smtClean="0"/>
              <a:t>plugins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292</TotalTime>
  <Words>1053</Words>
  <Application>Microsoft Office PowerPoint</Application>
  <PresentationFormat>On-screen Show (4:3)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</vt:lpstr>
      <vt:lpstr>All Your iFRAMEs Point to Us</vt:lpstr>
      <vt:lpstr>Presentation</vt:lpstr>
      <vt:lpstr>Overview of paper</vt:lpstr>
      <vt:lpstr>What is a drive-by download?</vt:lpstr>
      <vt:lpstr>Web-based attacks</vt:lpstr>
      <vt:lpstr>Pull-based infection model</vt:lpstr>
      <vt:lpstr>Web-malware</vt:lpstr>
      <vt:lpstr>PowerPoint Presentation</vt:lpstr>
      <vt:lpstr>Common techniques for attackers</vt:lpstr>
      <vt:lpstr>Common techniques for attackers</vt:lpstr>
      <vt:lpstr>How typical infection occurs</vt:lpstr>
      <vt:lpstr>Primary Objective</vt:lpstr>
      <vt:lpstr>PowerPoint Presentation</vt:lpstr>
      <vt:lpstr>Verification Process</vt:lpstr>
      <vt:lpstr>Verification Process</vt:lpstr>
      <vt:lpstr>Malware Distribution Network</vt:lpstr>
      <vt:lpstr>Prevalence of Drive-by Downloads</vt:lpstr>
      <vt:lpstr>PowerPoint Presentation</vt:lpstr>
      <vt:lpstr>Top 5 Hosting Countries</vt:lpstr>
      <vt:lpstr>Impact of browsing habits</vt:lpstr>
      <vt:lpstr>Malicious Software Injection</vt:lpstr>
      <vt:lpstr>Drive-by Downloads via Ads</vt:lpstr>
      <vt:lpstr>Drive-by Downloads via Ads</vt:lpstr>
      <vt:lpstr>Example</vt:lpstr>
      <vt:lpstr>Malware Distribution Infrastructure</vt:lpstr>
      <vt:lpstr>Post Infection Impact</vt:lpstr>
      <vt:lpstr>Conclusion</vt:lpstr>
      <vt:lpstr>Contribution</vt:lpstr>
      <vt:lpstr>Weakness</vt:lpstr>
      <vt:lpstr>Improvement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 iFRAMEs Point to Us</dc:title>
  <dc:creator>Justin</dc:creator>
  <cp:lastModifiedBy>jrhodes</cp:lastModifiedBy>
  <cp:revision>84</cp:revision>
  <dcterms:created xsi:type="dcterms:W3CDTF">2011-03-16T14:51:55Z</dcterms:created>
  <dcterms:modified xsi:type="dcterms:W3CDTF">2011-03-17T13:33:11Z</dcterms:modified>
</cp:coreProperties>
</file>