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86" r:id="rId7"/>
    <p:sldId id="288" r:id="rId8"/>
    <p:sldId id="289" r:id="rId9"/>
    <p:sldId id="290" r:id="rId10"/>
    <p:sldId id="264" r:id="rId11"/>
    <p:sldId id="276" r:id="rId12"/>
    <p:sldId id="277" r:id="rId13"/>
    <p:sldId id="278" r:id="rId14"/>
    <p:sldId id="266" r:id="rId15"/>
    <p:sldId id="279" r:id="rId16"/>
    <p:sldId id="280" r:id="rId17"/>
    <p:sldId id="283" r:id="rId18"/>
    <p:sldId id="267" r:id="rId19"/>
    <p:sldId id="269" r:id="rId20"/>
    <p:sldId id="270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0769" autoAdjust="0"/>
  </p:normalViewPr>
  <p:slideViewPr>
    <p:cSldViewPr>
      <p:cViewPr varScale="1">
        <p:scale>
          <a:sx n="45" d="100"/>
          <a:sy n="45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7" y="2495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\Documents\auto%20attack%20results%20sidebar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\Documents\aggregate%20results%201-07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Sheet1!$A$157</c:f>
              <c:strCache>
                <c:ptCount val="1"/>
                <c:pt idx="0">
                  <c:v>PWD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Sheet1!$B$156:$F$156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Sheet1!$B$157:$F$157</c:f>
              <c:numCache>
                <c:formatCode>General</c:formatCode>
                <c:ptCount val="5"/>
                <c:pt idx="0">
                  <c:v>1.3333333333333341E-2</c:v>
                </c:pt>
                <c:pt idx="1">
                  <c:v>2.6666666666666682E-2</c:v>
                </c:pt>
                <c:pt idx="2">
                  <c:v>0.55333333333333334</c:v>
                </c:pt>
                <c:pt idx="3">
                  <c:v>0.22666666666666671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Sheet1!$A$158</c:f>
              <c:strCache>
                <c:ptCount val="1"/>
                <c:pt idx="0">
                  <c:v>SURF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Sheet1!$B$156:$F$156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Sheet1!$B$158:$F$158</c:f>
              <c:numCache>
                <c:formatCode>General</c:formatCode>
                <c:ptCount val="5"/>
                <c:pt idx="0">
                  <c:v>1.3333333333333341E-2</c:v>
                </c:pt>
                <c:pt idx="1">
                  <c:v>2.0000000000000014E-2</c:v>
                </c:pt>
                <c:pt idx="2">
                  <c:v>0.36666666666666697</c:v>
                </c:pt>
                <c:pt idx="3">
                  <c:v>0.21333333333333349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Sheet1!$A$159</c:f>
              <c:strCache>
                <c:ptCount val="1"/>
                <c:pt idx="0">
                  <c:v>SIFT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Sheet1!$B$156:$F$156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Sheet1!$B$159:$F$159</c:f>
              <c:numCache>
                <c:formatCode>General</c:formatCode>
                <c:ptCount val="5"/>
                <c:pt idx="0">
                  <c:v>2.0000000000000014E-2</c:v>
                </c:pt>
                <c:pt idx="1">
                  <c:v>8.0000000000000057E-2</c:v>
                </c:pt>
                <c:pt idx="2">
                  <c:v>0.28000000000000008</c:v>
                </c:pt>
                <c:pt idx="3">
                  <c:v>0.33333333333333331</c:v>
                </c:pt>
                <c:pt idx="4">
                  <c:v>1</c:v>
                </c:pt>
              </c:numCache>
            </c:numRef>
          </c:val>
        </c:ser>
        <c:axId val="34336768"/>
        <c:axId val="34338688"/>
      </c:barChart>
      <c:catAx>
        <c:axId val="343367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 b="0">
                    <a:latin typeface="+mn-lt"/>
                    <a:cs typeface="Times New Roman" pitchFamily="18" charset="0"/>
                  </a:defRPr>
                </a:pPr>
                <a:r>
                  <a:rPr lang="en-US" sz="2400" b="0">
                    <a:latin typeface="+mn-lt"/>
                    <a:cs typeface="Times New Roman" pitchFamily="18" charset="0"/>
                  </a:rPr>
                  <a:t>Image</a:t>
                </a:r>
                <a:r>
                  <a:rPr lang="en-US" sz="2400" b="0" baseline="0">
                    <a:latin typeface="+mn-lt"/>
                    <a:cs typeface="Times New Roman" pitchFamily="18" charset="0"/>
                  </a:rPr>
                  <a:t> Set</a:t>
                </a:r>
                <a:endParaRPr lang="en-US" sz="2400" b="0">
                  <a:latin typeface="+mn-lt"/>
                  <a:cs typeface="Times New Roman" pitchFamily="18" charset="0"/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2000">
                <a:latin typeface="+mn-lt"/>
                <a:cs typeface="Times New Roman" pitchFamily="18" charset="0"/>
              </a:defRPr>
            </a:pPr>
            <a:endParaRPr lang="en-US"/>
          </a:p>
        </c:txPr>
        <c:crossAx val="34338688"/>
        <c:crosses val="autoZero"/>
        <c:auto val="1"/>
        <c:lblAlgn val="ctr"/>
        <c:lblOffset val="100"/>
      </c:catAx>
      <c:valAx>
        <c:axId val="34338688"/>
        <c:scaling>
          <c:orientation val="minMax"/>
          <c:max val="1"/>
        </c:scaling>
        <c:axPos val="b"/>
        <c:majorGridlines/>
        <c:title>
          <c:tx>
            <c:rich>
              <a:bodyPr/>
              <a:lstStyle/>
              <a:p>
                <a:pPr>
                  <a:defRPr sz="2400">
                    <a:latin typeface="+mn-lt"/>
                  </a:defRPr>
                </a:pPr>
                <a:r>
                  <a:rPr lang="en-US" sz="2400" b="0">
                    <a:latin typeface="+mn-lt"/>
                    <a:cs typeface="Times New Roman" pitchFamily="18" charset="0"/>
                  </a:rPr>
                  <a:t>Attack</a:t>
                </a:r>
                <a:r>
                  <a:rPr lang="en-US" sz="2400" b="0" baseline="0">
                    <a:latin typeface="+mn-lt"/>
                    <a:cs typeface="Times New Roman" pitchFamily="18" charset="0"/>
                  </a:rPr>
                  <a:t> Success Rate</a:t>
                </a:r>
                <a:endParaRPr lang="en-US" sz="2400" b="0">
                  <a:latin typeface="+mn-lt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+mn-lt"/>
                <a:cs typeface="Times New Roman" pitchFamily="18" charset="0"/>
              </a:defRPr>
            </a:pPr>
            <a:endParaRPr lang="en-US"/>
          </a:p>
        </c:txPr>
        <c:crossAx val="34336768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200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cat>
            <c:strRef>
              <c:f>Sheet1!$G$72:$G$81</c:f>
              <c:strCach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45+</c:v>
                </c:pt>
              </c:strCache>
            </c:strRef>
          </c:cat>
          <c:val>
            <c:numRef>
              <c:f>Sheet1!$H$72:$H$81</c:f>
              <c:numCache>
                <c:formatCode>General</c:formatCode>
                <c:ptCount val="10"/>
                <c:pt idx="0">
                  <c:v>0.12172442941673722</c:v>
                </c:pt>
                <c:pt idx="1">
                  <c:v>0.44378698224852081</c:v>
                </c:pt>
                <c:pt idx="2">
                  <c:v>0.25443786982248551</c:v>
                </c:pt>
                <c:pt idx="3">
                  <c:v>9.0448013524936602E-2</c:v>
                </c:pt>
                <c:pt idx="4">
                  <c:v>4.480135249366015E-2</c:v>
                </c:pt>
                <c:pt idx="5">
                  <c:v>2.1132713440405772E-2</c:v>
                </c:pt>
                <c:pt idx="6">
                  <c:v>7.6077768385460695E-3</c:v>
                </c:pt>
                <c:pt idx="7">
                  <c:v>7.6077768385460695E-3</c:v>
                </c:pt>
                <c:pt idx="8">
                  <c:v>1.6906170752324615E-3</c:v>
                </c:pt>
                <c:pt idx="9">
                  <c:v>5.9171597633136128E-3</c:v>
                </c:pt>
              </c:numCache>
            </c:numRef>
          </c:val>
        </c:ser>
        <c:axId val="37316864"/>
        <c:axId val="37319040"/>
      </c:barChart>
      <c:catAx>
        <c:axId val="3731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>
                    <a:latin typeface="+mn-lt"/>
                  </a:defRPr>
                </a:pPr>
                <a:r>
                  <a:rPr lang="en-US" sz="2800" b="0" dirty="0">
                    <a:latin typeface="+mn-lt"/>
                    <a:cs typeface="Times New Roman" pitchFamily="18" charset="0"/>
                  </a:rPr>
                  <a:t>Seconds Elapsed Before User Response</a:t>
                </a:r>
              </a:p>
            </c:rich>
          </c:tx>
          <c:layout>
            <c:manualLayout>
              <c:xMode val="edge"/>
              <c:yMode val="edge"/>
              <c:x val="0.20816098773043898"/>
              <c:y val="0.8831073928258967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en-US"/>
          </a:p>
        </c:txPr>
        <c:crossAx val="37319040"/>
        <c:crosses val="autoZero"/>
        <c:auto val="1"/>
        <c:lblAlgn val="ctr"/>
        <c:lblOffset val="100"/>
      </c:catAx>
      <c:valAx>
        <c:axId val="37319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>
                    <a:latin typeface="+mn-lt"/>
                  </a:defRPr>
                </a:pPr>
                <a:r>
                  <a:rPr lang="en-US" sz="2800" b="0" dirty="0">
                    <a:latin typeface="+mn-lt"/>
                    <a:cs typeface="Times New Roman" pitchFamily="18" charset="0"/>
                  </a:rPr>
                  <a:t>Relative Frequency</a:t>
                </a:r>
              </a:p>
            </c:rich>
          </c:tx>
          <c:layout>
            <c:manualLayout>
              <c:xMode val="edge"/>
              <c:yMode val="edge"/>
              <c:x val="4.6296296296296328E-3"/>
              <c:y val="0.11312358200987586"/>
            </c:manualLayout>
          </c:layout>
        </c:title>
        <c:numFmt formatCode="#,##0.00" sourceLinked="0"/>
        <c:tickLblPos val="nextTo"/>
        <c:txPr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en-US"/>
          </a:p>
        </c:txPr>
        <c:crossAx val="3731686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0477-F71A-4776-80EB-1302B3D20A7D}" type="datetimeFigureOut">
              <a:rPr lang="en-US" smtClean="0"/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C65-F3A7-4934-B323-94BAFC4F97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Asirra</a:t>
            </a:r>
            <a:r>
              <a:rPr lang="en-US" baseline="0" dirty="0" smtClean="0"/>
              <a:t> use cat/dog for </a:t>
            </a:r>
            <a:r>
              <a:rPr lang="en-US" baseline="0" dirty="0" err="1" smtClean="0"/>
              <a:t>captcha</a:t>
            </a:r>
            <a:r>
              <a:rPr lang="en-US" baseline="0" dirty="0" smtClean="0"/>
              <a:t>, but can be defeated by machine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C65-F3A7-4934-B323-94BAFC4F97C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075045-FD0F-4E17-A425-4B65D1D0E17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2657C2-52B0-4B12-9D01-3F9AF08F3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Scene Tagging: Image-Based CAPTCHA Using Image Composition and Object Relationships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7924800" cy="1676400"/>
          </a:xfrm>
        </p:spPr>
        <p:txBody>
          <a:bodyPr anchor="ctr">
            <a:normAutofit fontScale="62500" lnSpcReduction="20000"/>
          </a:bodyPr>
          <a:lstStyle/>
          <a:p>
            <a:endParaRPr lang="en-US" sz="5100" dirty="0" smtClean="0">
              <a:solidFill>
                <a:schemeClr val="tx1"/>
              </a:solidFill>
            </a:endParaRPr>
          </a:p>
          <a:p>
            <a:r>
              <a:rPr lang="en-US" sz="5100" dirty="0" smtClean="0">
                <a:solidFill>
                  <a:schemeClr val="tx1"/>
                </a:solidFill>
              </a:rPr>
              <a:t>Peter Matthews, Cliff C. </a:t>
            </a:r>
            <a:r>
              <a:rPr lang="en-US" sz="5100" dirty="0" err="1" smtClean="0">
                <a:solidFill>
                  <a:schemeClr val="tx1"/>
                </a:solidFill>
              </a:rPr>
              <a:t>Zou</a:t>
            </a:r>
            <a:endParaRPr lang="en-US" sz="5100" dirty="0" smtClean="0">
              <a:solidFill>
                <a:schemeClr val="tx1"/>
              </a:solidFill>
            </a:endParaRPr>
          </a:p>
          <a:p>
            <a:r>
              <a:rPr lang="en-US" sz="5100" dirty="0" smtClean="0">
                <a:solidFill>
                  <a:schemeClr val="tx1"/>
                </a:solidFill>
              </a:rPr>
              <a:t>University of Central Florida</a:t>
            </a:r>
            <a:endParaRPr lang="en-US" sz="5100" dirty="0">
              <a:solidFill>
                <a:schemeClr val="tx1"/>
              </a:solidFill>
            </a:endParaRPr>
          </a:p>
          <a:p>
            <a:r>
              <a:rPr lang="en-US" sz="5100" dirty="0" err="1" smtClean="0">
                <a:solidFill>
                  <a:schemeClr val="tx1"/>
                </a:solidFill>
              </a:rPr>
              <a:t>AsiaCCS</a:t>
            </a:r>
            <a:r>
              <a:rPr lang="en-US" sz="5100" dirty="0" smtClean="0">
                <a:solidFill>
                  <a:schemeClr val="tx1"/>
                </a:solidFill>
              </a:rPr>
              <a:t> 2010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Image Creation / Distortion Sequence</a:t>
            </a:r>
            <a:endParaRPr lang="en-US" dirty="0"/>
          </a:p>
        </p:txBody>
      </p:sp>
      <p:pic>
        <p:nvPicPr>
          <p:cNvPr id="5" name="Content Placeholder 7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133600"/>
            <a:ext cx="4501662" cy="3376246"/>
          </a:xfrm>
        </p:spPr>
      </p:pic>
      <p:sp>
        <p:nvSpPr>
          <p:cNvPr id="6" name="Rectangle 5"/>
          <p:cNvSpPr/>
          <p:nvPr/>
        </p:nvSpPr>
        <p:spPr>
          <a:xfrm>
            <a:off x="2057400" y="5791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Initial background, object images</a:t>
            </a:r>
            <a:endParaRPr lang="en-US" sz="2800" dirty="0"/>
          </a:p>
        </p:txBody>
      </p:sp>
      <p:pic>
        <p:nvPicPr>
          <p:cNvPr id="7" name="Picture 6" descr="image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793631" cy="879231"/>
          </a:xfrm>
          <a:prstGeom prst="rect">
            <a:avLst/>
          </a:prstGeom>
        </p:spPr>
      </p:pic>
      <p:pic>
        <p:nvPicPr>
          <p:cNvPr id="8" name="Picture 7" descr="image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133600"/>
            <a:ext cx="1631852" cy="1744394"/>
          </a:xfrm>
          <a:prstGeom prst="rect">
            <a:avLst/>
          </a:prstGeom>
        </p:spPr>
      </p:pic>
      <p:pic>
        <p:nvPicPr>
          <p:cNvPr id="9" name="Picture 8" descr="image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886200"/>
            <a:ext cx="1118382" cy="1681089"/>
          </a:xfrm>
          <a:prstGeom prst="rect">
            <a:avLst/>
          </a:prstGeom>
        </p:spPr>
      </p:pic>
      <p:pic>
        <p:nvPicPr>
          <p:cNvPr id="10" name="Picture 9" descr="image4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2057400"/>
            <a:ext cx="24384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Clutter, Global Color Shift</a:t>
            </a:r>
            <a:endParaRPr lang="en-US" dirty="0"/>
          </a:p>
        </p:txBody>
      </p:sp>
      <p:pic>
        <p:nvPicPr>
          <p:cNvPr id="4" name="Content Placeholder 3" descr="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133600"/>
            <a:ext cx="4501662" cy="3376246"/>
          </a:xfrm>
        </p:spPr>
      </p:pic>
      <p:pic>
        <p:nvPicPr>
          <p:cNvPr id="6" name="Picture 5" descr="image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793631" cy="879231"/>
          </a:xfrm>
          <a:prstGeom prst="rect">
            <a:avLst/>
          </a:prstGeom>
        </p:spPr>
      </p:pic>
      <p:pic>
        <p:nvPicPr>
          <p:cNvPr id="7" name="Picture 6" descr="image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133600"/>
            <a:ext cx="1631852" cy="1744394"/>
          </a:xfrm>
          <a:prstGeom prst="rect">
            <a:avLst/>
          </a:prstGeom>
        </p:spPr>
      </p:pic>
      <p:pic>
        <p:nvPicPr>
          <p:cNvPr id="8" name="Picture 7" descr="image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886200"/>
            <a:ext cx="1118382" cy="1681089"/>
          </a:xfrm>
          <a:prstGeom prst="rect">
            <a:avLst/>
          </a:prstGeom>
        </p:spPr>
      </p:pic>
      <p:pic>
        <p:nvPicPr>
          <p:cNvPr id="9" name="Picture 8" descr="image4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2057400"/>
            <a:ext cx="2438400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5845314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Adds regions of interest to flat background area, makes it more difficult to perform object isolation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Scaled, Overlaid</a:t>
            </a:r>
            <a:endParaRPr lang="en-US" dirty="0"/>
          </a:p>
        </p:txBody>
      </p:sp>
      <p:pic>
        <p:nvPicPr>
          <p:cNvPr id="4" name="Content Placeholder 3" descr="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133600"/>
            <a:ext cx="4501662" cy="3376246"/>
          </a:xfrm>
        </p:spPr>
      </p:pic>
      <p:sp>
        <p:nvSpPr>
          <p:cNvPr id="21" name="TextBox 20"/>
          <p:cNvSpPr txBox="1"/>
          <p:nvPr/>
        </p:nvSpPr>
        <p:spPr>
          <a:xfrm>
            <a:off x="990600" y="5867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Independent dimensional scaling distorts relationships between object features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Warping</a:t>
            </a:r>
            <a:endParaRPr lang="en-US" dirty="0"/>
          </a:p>
        </p:txBody>
      </p:sp>
      <p:pic>
        <p:nvPicPr>
          <p:cNvPr id="4" name="Content Placeholder 3" descr="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133600"/>
            <a:ext cx="4501662" cy="3376246"/>
          </a:xfrm>
        </p:spPr>
      </p:pic>
      <p:sp>
        <p:nvSpPr>
          <p:cNvPr id="5" name="TextBox 4"/>
          <p:cNvSpPr txBox="1"/>
          <p:nvPr/>
        </p:nvSpPr>
        <p:spPr>
          <a:xfrm>
            <a:off x="990600" y="5867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Warping image in a non-linear fashion further distorts relationships between image features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Color Shifting</a:t>
            </a:r>
            <a:endParaRPr lang="en-US" dirty="0"/>
          </a:p>
        </p:txBody>
      </p:sp>
      <p:pic>
        <p:nvPicPr>
          <p:cNvPr id="8" name="Content Placeholder 7" descr="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133600"/>
            <a:ext cx="4501662" cy="3376246"/>
          </a:xfrm>
        </p:spPr>
      </p:pic>
      <p:sp>
        <p:nvSpPr>
          <p:cNvPr id="5" name="TextBox 4"/>
          <p:cNvSpPr txBox="1"/>
          <p:nvPr/>
        </p:nvSpPr>
        <p:spPr>
          <a:xfrm>
            <a:off x="990600" y="5867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Impacts local color distribution, breaks up object color segments, introduces image discontinuities  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Semi-Regular Clutter</a:t>
            </a:r>
            <a:endParaRPr lang="en-US" dirty="0"/>
          </a:p>
        </p:txBody>
      </p:sp>
      <p:pic>
        <p:nvPicPr>
          <p:cNvPr id="4" name="Content Placeholder 3" descr="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133600"/>
            <a:ext cx="4501662" cy="3376246"/>
          </a:xfrm>
        </p:spPr>
      </p:pic>
      <p:sp>
        <p:nvSpPr>
          <p:cNvPr id="5" name="TextBox 4"/>
          <p:cNvSpPr txBox="1"/>
          <p:nvPr/>
        </p:nvSpPr>
        <p:spPr>
          <a:xfrm>
            <a:off x="990600" y="5867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Works to obscure object shape, edges, segments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Texture Effects</a:t>
            </a:r>
            <a:endParaRPr lang="en-US" dirty="0"/>
          </a:p>
        </p:txBody>
      </p:sp>
      <p:pic>
        <p:nvPicPr>
          <p:cNvPr id="6" name="Content Placeholder 5" descr="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169" y="2399689"/>
            <a:ext cx="4501662" cy="3376246"/>
          </a:xfrm>
        </p:spPr>
      </p:pic>
      <p:sp>
        <p:nvSpPr>
          <p:cNvPr id="4" name="TextBox 3"/>
          <p:cNvSpPr txBox="1"/>
          <p:nvPr/>
        </p:nvSpPr>
        <p:spPr>
          <a:xfrm>
            <a:off x="990600" y="5867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Dithering, quantization, noise obscures object textural information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Attack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90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Three likely object recognition techniques tested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One based on matching of pixel color values</a:t>
            </a:r>
          </a:p>
          <a:p>
            <a:pPr lvl="1"/>
            <a:r>
              <a:rPr lang="en-US" dirty="0" smtClean="0"/>
              <a:t>Object template </a:t>
            </a:r>
            <a:r>
              <a:rPr lang="en-US" dirty="0"/>
              <a:t>matching via measuring the normalized pixel-wise difference (</a:t>
            </a:r>
            <a:r>
              <a:rPr lang="en-US" b="1" dirty="0"/>
              <a:t>PWD</a:t>
            </a:r>
            <a:r>
              <a:rPr lang="en-US" dirty="0" smtClean="0"/>
              <a:t>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05200"/>
            <a:ext cx="8458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</a:rPr>
              <a:t>Two advanced methods that look for correlation between object images and the scene image with regards to various types of distinctive image locations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/>
              <a:t>Scale Invariant Feature Transform (</a:t>
            </a:r>
            <a:r>
              <a:rPr lang="en-US" sz="2800" b="1" dirty="0" smtClean="0"/>
              <a:t>SIFT</a:t>
            </a:r>
            <a:r>
              <a:rPr lang="en-US" sz="2800" dirty="0" smtClean="0"/>
              <a:t>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/>
              <a:t>Speeded Up Robust Features (</a:t>
            </a:r>
            <a:r>
              <a:rPr lang="en-US" sz="2800" b="1" dirty="0" smtClean="0"/>
              <a:t>SURF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Attack Testing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524000"/>
          <a:ext cx="8686800" cy="324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724400"/>
          <a:ext cx="8077200" cy="1857489"/>
        </p:xfrm>
        <a:graphic>
          <a:graphicData uri="http://schemas.openxmlformats.org/drawingml/2006/table">
            <a:tbl>
              <a:tblPr/>
              <a:tblGrid>
                <a:gridCol w="788348"/>
                <a:gridCol w="7288852"/>
              </a:tblGrid>
              <a:tr h="2448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Set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Distortion Set Applied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No distortions, objects are placed on flat background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Object Scaling, mesh warping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Global color shifting, randomized clutter, localized color shifting, semi-regular object clutter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Combination of the distortions of set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Combination of the distortions of set E and localized texture effects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participants recruited on UCF campus</a:t>
            </a:r>
          </a:p>
          <a:p>
            <a:r>
              <a:rPr lang="en-US" dirty="0" smtClean="0"/>
              <a:t>Each participant answered an average of 65 scene tagging questions</a:t>
            </a:r>
          </a:p>
          <a:p>
            <a:r>
              <a:rPr lang="en-US" dirty="0" smtClean="0"/>
              <a:t>Results were par with reported text CAPTCHA user success rates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572000"/>
          <a:ext cx="8153400" cy="16459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33600"/>
                <a:gridCol w="1905000"/>
                <a:gridCol w="25908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Response Format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 Choice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Image Point Selection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Overall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</a:t>
                      </a:r>
                      <a:r>
                        <a:rPr lang="en-US" sz="2400" baseline="0" dirty="0" smtClean="0"/>
                        <a:t> Success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0.979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0.975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Challenge-response tests that can be easily solved by a human user, but </a:t>
            </a:r>
            <a:r>
              <a:rPr lang="en-US" sz="2800" dirty="0" smtClean="0"/>
              <a:t>difficult </a:t>
            </a:r>
            <a:r>
              <a:rPr lang="en-US" sz="2800" dirty="0" smtClean="0"/>
              <a:t>to solve by automated </a:t>
            </a:r>
            <a:r>
              <a:rPr lang="en-US" sz="2800" dirty="0" smtClean="0"/>
              <a:t>program</a:t>
            </a:r>
            <a:r>
              <a:rPr lang="en-US" sz="2800" dirty="0" smtClean="0"/>
              <a:t>s</a:t>
            </a:r>
            <a:endParaRPr lang="en-US" sz="2800" dirty="0" smtClean="0"/>
          </a:p>
          <a:p>
            <a:r>
              <a:rPr lang="en-US" sz="2800" dirty="0" smtClean="0"/>
              <a:t>Play an important role in protecting Internet services from automated abuses</a:t>
            </a:r>
          </a:p>
          <a:p>
            <a:pPr lvl="1"/>
            <a:r>
              <a:rPr lang="en-US" dirty="0" smtClean="0"/>
              <a:t>Mass user account registration</a:t>
            </a:r>
          </a:p>
          <a:p>
            <a:pPr lvl="1"/>
            <a:r>
              <a:rPr lang="en-US" dirty="0" smtClean="0"/>
              <a:t>Automated posting of spam comments to blogs, wikis, forums</a:t>
            </a:r>
          </a:p>
          <a:p>
            <a:pPr lvl="1"/>
            <a:r>
              <a:rPr lang="en-US" dirty="0" smtClean="0"/>
              <a:t>Abuse of online polls / recommendation services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34381"/>
            <a:ext cx="2590800" cy="10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scaptc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600333"/>
            <a:ext cx="4406350" cy="10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Response Time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600200"/>
          <a:ext cx="836908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Continue preliminary work using scene tagging concepts with the automatic generation of scene images using 3-D models and environments</a:t>
            </a:r>
          </a:p>
          <a:p>
            <a:pPr lvl="1"/>
            <a:r>
              <a:rPr lang="en-US" dirty="0" smtClean="0"/>
              <a:t>Automated 3-D object recognition very difficult due to variations in pose, lighting, etc.</a:t>
            </a:r>
          </a:p>
          <a:p>
            <a:pPr lvl="1"/>
            <a:r>
              <a:rPr lang="en-US" dirty="0" smtClean="0"/>
              <a:t>Allows us to use less intrusive image distortions and produce more attractive images</a:t>
            </a:r>
          </a:p>
          <a:p>
            <a:pPr lvl="1"/>
            <a:r>
              <a:rPr lang="en-US" dirty="0" smtClean="0"/>
              <a:t>Allows us to utilize innovative question types and response formats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Problems with Text-based CAPTCHA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Vulnerability to attack has been repeatedly demonstrated by computer vision researchers</a:t>
            </a:r>
          </a:p>
          <a:p>
            <a:pPr lvl="1"/>
            <a:r>
              <a:rPr lang="en-US" dirty="0" smtClean="0"/>
              <a:t>Microsoft (2008)</a:t>
            </a:r>
          </a:p>
          <a:p>
            <a:pPr lvl="1"/>
            <a:r>
              <a:rPr lang="en-US" dirty="0" smtClean="0"/>
              <a:t>Yahoo (2004)</a:t>
            </a:r>
          </a:p>
          <a:p>
            <a:pPr lvl="1"/>
            <a:r>
              <a:rPr lang="en-US" dirty="0" err="1" smtClean="0"/>
              <a:t>ReCAPTCHA</a:t>
            </a:r>
            <a:r>
              <a:rPr lang="en-US" dirty="0" smtClean="0"/>
              <a:t> (2009) </a:t>
            </a:r>
            <a:endParaRPr lang="en-US" dirty="0"/>
          </a:p>
          <a:p>
            <a:r>
              <a:rPr lang="en-US" sz="2800" dirty="0" smtClean="0"/>
              <a:t>Stronger </a:t>
            </a:r>
            <a:r>
              <a:rPr lang="en-US" sz="2800" dirty="0"/>
              <a:t>and more elaborate </a:t>
            </a:r>
            <a:r>
              <a:rPr lang="en-US" sz="2800" dirty="0" smtClean="0"/>
              <a:t>distortions </a:t>
            </a:r>
            <a:r>
              <a:rPr lang="en-US" sz="2800" dirty="0"/>
              <a:t>have been </a:t>
            </a:r>
            <a:r>
              <a:rPr lang="en-US" sz="2800" dirty="0" smtClean="0"/>
              <a:t>utilized</a:t>
            </a:r>
          </a:p>
          <a:p>
            <a:pPr lvl="1"/>
            <a:r>
              <a:rPr lang="en-US" dirty="0" smtClean="0"/>
              <a:t>Result: Higher </a:t>
            </a:r>
            <a:r>
              <a:rPr lang="en-US" dirty="0"/>
              <a:t>user error rates </a:t>
            </a:r>
            <a:r>
              <a:rPr lang="en-US" dirty="0" smtClean="0"/>
              <a:t>and user </a:t>
            </a:r>
            <a:r>
              <a:rPr lang="en-US" dirty="0" smtClean="0"/>
              <a:t>frustration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CAPTCHA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70037"/>
            <a:ext cx="51054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the subject of a presented image is (generally</a:t>
            </a:r>
            <a:r>
              <a:rPr lang="en-US" dirty="0" smtClean="0"/>
              <a:t>) </a:t>
            </a:r>
            <a:r>
              <a:rPr lang="en-US" dirty="0" smtClean="0"/>
              <a:t>difficult for automated systems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Challenge 1</a:t>
            </a:r>
            <a:r>
              <a:rPr lang="en-US" dirty="0" smtClean="0"/>
              <a:t>: Construction of a large, correctly-tagged database of images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Challenge 2</a:t>
            </a:r>
            <a:r>
              <a:rPr lang="en-US" dirty="0" smtClean="0"/>
              <a:t>: Known image database based attack</a:t>
            </a:r>
            <a:endParaRPr lang="en-US" dirty="0"/>
          </a:p>
        </p:txBody>
      </p:sp>
      <p:pic>
        <p:nvPicPr>
          <p:cNvPr id="6" name="Picture 5" descr="captcha_la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4478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Scene Tagging―A New Form of Image-based CAPTCHA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181600" cy="4038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Scene image via composition of a background image and multiple object images</a:t>
            </a:r>
          </a:p>
          <a:p>
            <a:pPr lvl="1"/>
            <a:r>
              <a:rPr lang="en-US" sz="2400" dirty="0" smtClean="0"/>
              <a:t>Results in a very large space of possible composite images without requiring a large image database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Ask user to answer </a:t>
            </a:r>
            <a:r>
              <a:rPr lang="en-US" sz="2400" b="1" dirty="0" smtClean="0">
                <a:solidFill>
                  <a:srgbClr val="C00000"/>
                </a:solidFill>
              </a:rPr>
              <a:t>relationship</a:t>
            </a:r>
            <a:r>
              <a:rPr lang="en-US" sz="2400" dirty="0" smtClean="0">
                <a:solidFill>
                  <a:srgbClr val="C00000"/>
                </a:solidFill>
              </a:rPr>
              <a:t> between several objects in the image</a:t>
            </a:r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328" y="1524000"/>
            <a:ext cx="4077672" cy="30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400" dirty="0" smtClean="0"/>
              <a:t>   Requires successful recognition of most of the object images present in order to answer </a:t>
            </a:r>
            <a:r>
              <a:rPr lang="en-US" sz="2400" dirty="0" smtClean="0"/>
              <a:t>correctly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/>
              <a:t>   Require to understand the relationship based questions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05400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A carefully designed sequence of systematic image distortions is used to make it difficult for automated attacks to determine the quantity, identity, and location of the objects present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Scene Tagging―A New Form of Image-based CAPTCHA</a:t>
            </a:r>
            <a:endParaRPr lang="en-US" sz="4000" dirty="0"/>
          </a:p>
        </p:txBody>
      </p:sp>
      <p:pic>
        <p:nvPicPr>
          <p:cNvPr id="7" name="Picture 1" descr="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4038600" cy="30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sz="3600" dirty="0" smtClean="0"/>
              <a:t>Relative Spatial</a:t>
            </a:r>
            <a:br>
              <a:rPr lang="en-US" sz="3600" dirty="0" smtClean="0"/>
            </a:br>
            <a:r>
              <a:rPr lang="en-US" sz="3600" dirty="0" smtClean="0"/>
              <a:t> Location Questions</a:t>
            </a:r>
          </a:p>
          <a:p>
            <a:r>
              <a:rPr lang="en-US" sz="3600" dirty="0" smtClean="0"/>
              <a:t>E.g. “Please click the center of the object to the upper-left of the butterfly.”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077672" cy="30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Object Quantity</a:t>
            </a:r>
            <a:br>
              <a:rPr lang="en-US" dirty="0" smtClean="0"/>
            </a:br>
            <a:r>
              <a:rPr lang="en-US" dirty="0" smtClean="0"/>
              <a:t> Questions</a:t>
            </a:r>
          </a:p>
          <a:p>
            <a:r>
              <a:rPr lang="en-US" dirty="0" smtClean="0"/>
              <a:t>E.g. “Please select the name of the object that is shown twice on the image.”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077672" cy="30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304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3.</a:t>
            </a:r>
            <a:r>
              <a:rPr lang="en-US" dirty="0"/>
              <a:t> </a:t>
            </a:r>
            <a:r>
              <a:rPr lang="en-US" dirty="0" smtClean="0"/>
              <a:t>Object Association</a:t>
            </a:r>
            <a:br>
              <a:rPr lang="en-US" dirty="0" smtClean="0"/>
            </a:br>
            <a:r>
              <a:rPr lang="en-US" dirty="0" smtClean="0"/>
              <a:t> Questions</a:t>
            </a:r>
          </a:p>
          <a:p>
            <a:r>
              <a:rPr lang="en-US" dirty="0" smtClean="0"/>
              <a:t>E.g. “Please select the name of the image object that is least like the others present.”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077672" cy="30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1516</TotalTime>
  <Words>632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  Scene Tagging: Image-Based CAPTCHA Using Image Composition and Object Relationships </vt:lpstr>
      <vt:lpstr>CAPTCHA</vt:lpstr>
      <vt:lpstr>Problems with Text-based CAPTCHA</vt:lpstr>
      <vt:lpstr>Image-Based CAPTCHA</vt:lpstr>
      <vt:lpstr>Scene Tagging―A New Form of Image-based CAPTCHA</vt:lpstr>
      <vt:lpstr>Scene Tagging―A New Form of Image-based CAPTCHA</vt:lpstr>
      <vt:lpstr>Question Types</vt:lpstr>
      <vt:lpstr>Question Types</vt:lpstr>
      <vt:lpstr>Question Types</vt:lpstr>
      <vt:lpstr>Scene Image Creation / Distortion Sequence</vt:lpstr>
      <vt:lpstr>Background Clutter, Global Color Shift</vt:lpstr>
      <vt:lpstr>Objects Scaled, Overlaid</vt:lpstr>
      <vt:lpstr>Mesh Warping</vt:lpstr>
      <vt:lpstr>Localized Color Shifting</vt:lpstr>
      <vt:lpstr>Semi-Regular Clutter</vt:lpstr>
      <vt:lpstr>Localized Texture Effects</vt:lpstr>
      <vt:lpstr>Automated Attack Testing</vt:lpstr>
      <vt:lpstr>Automated Attack Testing Results</vt:lpstr>
      <vt:lpstr>User Study</vt:lpstr>
      <vt:lpstr>User Response Time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Scene Tagging: Image-Based CAPTCHA Using Image Composition and Object Relationships</dc:title>
  <dc:creator>pm</dc:creator>
  <cp:lastModifiedBy>czou</cp:lastModifiedBy>
  <cp:revision>115</cp:revision>
  <dcterms:created xsi:type="dcterms:W3CDTF">2010-04-10T18:12:10Z</dcterms:created>
  <dcterms:modified xsi:type="dcterms:W3CDTF">2010-04-15T03:01:30Z</dcterms:modified>
</cp:coreProperties>
</file>