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257" r:id="rId3"/>
    <p:sldId id="261" r:id="rId4"/>
    <p:sldId id="258" r:id="rId5"/>
    <p:sldId id="259" r:id="rId6"/>
    <p:sldId id="263" r:id="rId7"/>
    <p:sldId id="262" r:id="rId8"/>
    <p:sldId id="264" r:id="rId9"/>
    <p:sldId id="265" r:id="rId10"/>
    <p:sldId id="260" r:id="rId11"/>
    <p:sldId id="266" r:id="rId12"/>
    <p:sldId id="267" r:id="rId13"/>
    <p:sldId id="268" r:id="rId14"/>
    <p:sldId id="269" r:id="rId15"/>
    <p:sldId id="277" r:id="rId16"/>
    <p:sldId id="278" r:id="rId17"/>
    <p:sldId id="279" r:id="rId18"/>
    <p:sldId id="280" r:id="rId19"/>
    <p:sldId id="281" r:id="rId20"/>
    <p:sldId id="282" r:id="rId21"/>
    <p:sldId id="283" r:id="rId22"/>
    <p:sldId id="285" r:id="rId23"/>
    <p:sldId id="287" r:id="rId24"/>
    <p:sldId id="270" r:id="rId25"/>
    <p:sldId id="288" r:id="rId26"/>
    <p:sldId id="289" r:id="rId27"/>
    <p:sldId id="276" r:id="rId28"/>
    <p:sldId id="290" r:id="rId29"/>
    <p:sldId id="291" r:id="rId30"/>
    <p:sldId id="292"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74676" autoAdjust="0"/>
  </p:normalViewPr>
  <p:slideViewPr>
    <p:cSldViewPr>
      <p:cViewPr varScale="1">
        <p:scale>
          <a:sx n="84" d="100"/>
          <a:sy n="84" d="100"/>
        </p:scale>
        <p:origin x="-49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D6D3D2-1869-4311-8C02-B5777B287B5D}" type="datetimeFigureOut">
              <a:rPr lang="en-US" smtClean="0"/>
              <a:t>4/6/2010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1E62A2-D5DF-4EF4-86F9-12E1CD106696}"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-During the user</a:t>
            </a:r>
            <a:r>
              <a:rPr lang="en-US" baseline="0" dirty="0" smtClean="0"/>
              <a:t> authentication process, the privileged applications cache user-identity information such as user ID, group ID, and access rights in MEMORY WHILE EXECUTING THE AUTHENTICATION PROTOCOL.</a:t>
            </a:r>
          </a:p>
          <a:p>
            <a:endParaRPr lang="en-US" baseline="0" dirty="0" smtClean="0"/>
          </a:p>
          <a:p>
            <a:r>
              <a:rPr lang="en-US" baseline="0" dirty="0" smtClean="0"/>
              <a:t>**IF the cached information can be overwritten in the window between the time the information is first stored in memory and the time it is used for access control, the attacker can potentially change the identity and perform otherwise unauthorized operations within the target system.**</a:t>
            </a:r>
            <a:endParaRPr lang="en-US" dirty="0"/>
          </a:p>
        </p:txBody>
      </p:sp>
      <p:sp>
        <p:nvSpPr>
          <p:cNvPr id="4" name="Slide Number Placeholder 3"/>
          <p:cNvSpPr>
            <a:spLocks noGrp="1"/>
          </p:cNvSpPr>
          <p:nvPr>
            <p:ph type="sldNum" sz="quarter" idx="10"/>
          </p:nvPr>
        </p:nvSpPr>
        <p:spPr/>
        <p:txBody>
          <a:bodyPr/>
          <a:lstStyle/>
          <a:p>
            <a:fld id="{271E62A2-D5DF-4EF4-86F9-12E1CD106696}" type="slidenum">
              <a:rPr lang="en-US" smtClean="0"/>
              <a:t>6</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-Another</a:t>
            </a:r>
            <a:r>
              <a:rPr lang="en-US" baseline="0" dirty="0" smtClean="0"/>
              <a:t> HTTPD server, GHTTPD, has a stack buffer overflow vulnerability in its logging function.</a:t>
            </a:r>
          </a:p>
          <a:p>
            <a:r>
              <a:rPr lang="en-US" baseline="0" dirty="0" smtClean="0"/>
              <a:t>-The most popular way to exploit the stack buffer overflow is to use the stack-smashing method, which overwrites the return address.</a:t>
            </a:r>
          </a:p>
          <a:p>
            <a:endParaRPr lang="en-US" baseline="0" dirty="0" smtClean="0"/>
          </a:p>
          <a:p>
            <a:endParaRPr lang="en-US" baseline="0" dirty="0" smtClean="0"/>
          </a:p>
          <a:p>
            <a:r>
              <a:rPr lang="en-US" baseline="0" dirty="0" smtClean="0"/>
              <a:t>-What the authors did was construct an attack that neither injects code nor alters the return address.</a:t>
            </a:r>
          </a:p>
          <a:p>
            <a:r>
              <a:rPr lang="en-US" baseline="0" dirty="0" smtClean="0"/>
              <a:t>-The attacker only alters the backup value of a register in the function frame of the vulnerable function to compromise the security validation checks and eventually cause the root compromise.</a:t>
            </a:r>
          </a:p>
          <a:p>
            <a:endParaRPr lang="en-US" baseline="0" dirty="0" smtClean="0"/>
          </a:p>
        </p:txBody>
      </p:sp>
      <p:sp>
        <p:nvSpPr>
          <p:cNvPr id="4" name="Slide Number Placeholder 3"/>
          <p:cNvSpPr>
            <a:spLocks noGrp="1"/>
          </p:cNvSpPr>
          <p:nvPr>
            <p:ph type="sldNum" sz="quarter" idx="10"/>
          </p:nvPr>
        </p:nvSpPr>
        <p:spPr/>
        <p:txBody>
          <a:bodyPr/>
          <a:lstStyle/>
          <a:p>
            <a:fld id="{271E62A2-D5DF-4EF4-86F9-12E1CD106696}" type="slidenum">
              <a:rPr lang="en-US" smtClean="0"/>
              <a:t>18</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baseline="0" dirty="0" smtClean="0"/>
              <a:t>-The stack buffer overflow vulnerability is in the function, log(), where a long user input string can overrun a 200-byte stack buffer.</a:t>
            </a:r>
          </a:p>
          <a:p>
            <a:endParaRPr lang="en-US" baseline="0" dirty="0" smtClean="0"/>
          </a:p>
          <a:p>
            <a:r>
              <a:rPr lang="en-US" baseline="0" dirty="0" smtClean="0"/>
              <a:t>-They found 3 registers from the caller that were saved on the stack at the entry of function log() and restored before it returns.</a:t>
            </a:r>
          </a:p>
          <a:p>
            <a:r>
              <a:rPr lang="en-US" baseline="0" dirty="0" smtClean="0"/>
              <a:t>-Register ESI -&gt; holds the value of the variable “</a:t>
            </a:r>
            <a:r>
              <a:rPr lang="en-US" baseline="0" dirty="0" err="1" smtClean="0"/>
              <a:t>ptr</a:t>
            </a:r>
            <a:r>
              <a:rPr lang="en-US" baseline="0" dirty="0" smtClean="0"/>
              <a:t>” of the caller function “</a:t>
            </a:r>
            <a:r>
              <a:rPr lang="en-US" baseline="0" dirty="0" err="1" smtClean="0"/>
              <a:t>serveconnection</a:t>
            </a:r>
            <a:r>
              <a:rPr lang="en-US" baseline="0" dirty="0" smtClean="0"/>
              <a:t>()”.</a:t>
            </a:r>
          </a:p>
          <a:p>
            <a:r>
              <a:rPr lang="en-US" baseline="0" dirty="0" smtClean="0"/>
              <a:t>	-Variable “</a:t>
            </a:r>
            <a:r>
              <a:rPr lang="en-US" baseline="0" dirty="0" err="1" smtClean="0"/>
              <a:t>ptr</a:t>
            </a:r>
            <a:r>
              <a:rPr lang="en-US" baseline="0" dirty="0" smtClean="0"/>
              <a:t>” is a pointer to the text string of the URL requested by the remote client.</a:t>
            </a:r>
          </a:p>
          <a:p>
            <a:r>
              <a:rPr lang="en-US" baseline="0" dirty="0" smtClean="0"/>
              <a:t>	-Function “</a:t>
            </a:r>
            <a:r>
              <a:rPr lang="en-US" baseline="0" dirty="0" err="1" smtClean="0"/>
              <a:t>serveconnection</a:t>
            </a:r>
            <a:r>
              <a:rPr lang="en-US" baseline="0" dirty="0" smtClean="0"/>
              <a:t>()” checks if the substring “/..”(parent directory) is embedded in the requested URL.</a:t>
            </a:r>
          </a:p>
          <a:p>
            <a:r>
              <a:rPr lang="en-US" baseline="0" dirty="0" smtClean="0"/>
              <a:t>	-Without check, a client could execute” www.foo.com/cgi-bin/../bar”, an executable outside the restricted CGI-BIN 	directory.</a:t>
            </a:r>
          </a:p>
          <a:p>
            <a:r>
              <a:rPr lang="en-US" baseline="0" dirty="0" smtClean="0"/>
              <a:t>-They observe that the function “log()” is called after “</a:t>
            </a:r>
            <a:r>
              <a:rPr lang="en-US" baseline="0" dirty="0" err="1" smtClean="0"/>
              <a:t>serveconnection</a:t>
            </a:r>
            <a:r>
              <a:rPr lang="en-US" baseline="0" dirty="0" smtClean="0"/>
              <a:t>()” checks the absence of “/..” in the URL, but before the CGI request is parsed and handled.</a:t>
            </a:r>
          </a:p>
          <a:p>
            <a:endParaRPr lang="en-US" baseline="0" dirty="0" smtClean="0"/>
          </a:p>
          <a:p>
            <a:r>
              <a:rPr lang="en-US" baseline="0" dirty="0" smtClean="0"/>
              <a:t>-This is another TOCTTOU attack.</a:t>
            </a:r>
          </a:p>
          <a:p>
            <a:r>
              <a:rPr lang="en-US" baseline="0" dirty="0" smtClean="0"/>
              <a:t>-They first present a legit URL without “/..” to bypass the absence check, then they change the value of register ESI(value of </a:t>
            </a:r>
            <a:r>
              <a:rPr lang="en-US" baseline="0" dirty="0" err="1" smtClean="0"/>
              <a:t>ptr</a:t>
            </a:r>
            <a:r>
              <a:rPr lang="en-US" baseline="0" dirty="0" smtClean="0"/>
              <a:t>) to point to a URL containing “/..” before the CGI is processed.</a:t>
            </a:r>
          </a:p>
          <a:p>
            <a:endParaRPr lang="en-US" b="1" dirty="0" smtClean="0"/>
          </a:p>
          <a:p>
            <a:endParaRPr lang="en-US" b="1" dirty="0" smtClean="0"/>
          </a:p>
          <a:p>
            <a:r>
              <a:rPr lang="en-US" b="1" baseline="0" dirty="0" smtClean="0"/>
              <a:t>Use the GET command of HTTP protocol to trigger the buffer overflow condition and force the server to run /bin/</a:t>
            </a:r>
            <a:r>
              <a:rPr lang="en-US" b="1" baseline="0" dirty="0" err="1" smtClean="0"/>
              <a:t>sh</a:t>
            </a:r>
            <a:r>
              <a:rPr lang="en-US" b="1" baseline="0" dirty="0" smtClean="0"/>
              <a:t> as a CGI program:</a:t>
            </a:r>
          </a:p>
          <a:p>
            <a:r>
              <a:rPr lang="en-US" b="1" baseline="0" dirty="0" smtClean="0"/>
              <a:t>	send the command GET AA..AA\</a:t>
            </a:r>
            <a:r>
              <a:rPr lang="en-US" b="1" baseline="0" dirty="0" err="1" smtClean="0"/>
              <a:t>xdc</a:t>
            </a:r>
            <a:r>
              <a:rPr lang="en-US" b="1" baseline="0" dirty="0" smtClean="0"/>
              <a:t>\....to the server.</a:t>
            </a:r>
          </a:p>
          <a:p>
            <a:endParaRPr lang="en-US" b="1" baseline="0" dirty="0" smtClean="0"/>
          </a:p>
          <a:p>
            <a:r>
              <a:rPr lang="en-US" b="1" baseline="0" dirty="0" smtClean="0"/>
              <a:t>-The server converts the command into a null terminated string pointed to by </a:t>
            </a:r>
            <a:r>
              <a:rPr lang="en-US" b="1" baseline="0" dirty="0" err="1" smtClean="0"/>
              <a:t>ptr</a:t>
            </a:r>
            <a:r>
              <a:rPr lang="en-US" b="1" baseline="0" dirty="0" smtClean="0"/>
              <a:t> in the function </a:t>
            </a:r>
            <a:r>
              <a:rPr lang="en-US" b="1" baseline="0" dirty="0" err="1" smtClean="0"/>
              <a:t>serveconnection</a:t>
            </a:r>
            <a:r>
              <a:rPr lang="en-US" b="1" baseline="0" dirty="0" smtClean="0"/>
              <a:t>().</a:t>
            </a:r>
          </a:p>
          <a:p>
            <a:r>
              <a:rPr lang="en-US" b="1" baseline="0" dirty="0" smtClean="0"/>
              <a:t>-The string passes the “/..” absence check of </a:t>
            </a:r>
            <a:r>
              <a:rPr lang="en-US" b="1" baseline="0" dirty="0" err="1" smtClean="0"/>
              <a:t>serveconnection</a:t>
            </a:r>
            <a:r>
              <a:rPr lang="en-US" b="1" baseline="0" dirty="0" smtClean="0"/>
              <a:t>() on line 1.</a:t>
            </a:r>
          </a:p>
          <a:p>
            <a:r>
              <a:rPr lang="en-US" b="1" baseline="0" dirty="0" smtClean="0"/>
              <a:t>-When a string is passed to log() </a:t>
            </a:r>
            <a:r>
              <a:rPr lang="en-US" b="1" baseline="0" dirty="0" err="1" smtClean="0"/>
              <a:t>fucntion</a:t>
            </a:r>
            <a:r>
              <a:rPr lang="en-US" b="1" baseline="0" dirty="0" smtClean="0"/>
              <a:t> in line 2, it overruns the buffer and changes the saved copy of register ESI on the stack frame of log() to 0xbfffd7dc, which is the address of the second part of the GET command.</a:t>
            </a:r>
          </a:p>
          <a:p>
            <a:r>
              <a:rPr lang="en-US" b="1" dirty="0" smtClean="0"/>
              <a:t>-when</a:t>
            </a:r>
            <a:r>
              <a:rPr lang="en-US" b="1" baseline="0" dirty="0" smtClean="0"/>
              <a:t> log() returns, the value of the </a:t>
            </a:r>
            <a:r>
              <a:rPr lang="en-US" b="1" baseline="0" dirty="0" err="1" smtClean="0"/>
              <a:t>ptr</a:t>
            </a:r>
            <a:r>
              <a:rPr lang="en-US" b="1" baseline="0" dirty="0" smtClean="0"/>
              <a:t> points to this unchecked string, which is a CGI request containing “/..”.</a:t>
            </a:r>
          </a:p>
          <a:p>
            <a:r>
              <a:rPr lang="en-US" b="1" baseline="0" dirty="0" smtClean="0"/>
              <a:t>-Succeeding in the check of line 3, the request eventually starts the execution of /bin/</a:t>
            </a:r>
            <a:r>
              <a:rPr lang="en-US" b="1" baseline="0" dirty="0" err="1" smtClean="0"/>
              <a:t>sh</a:t>
            </a:r>
            <a:r>
              <a:rPr lang="en-US" b="1" baseline="0" dirty="0" smtClean="0"/>
              <a:t> at line 4 under the root privilege.</a:t>
            </a:r>
            <a:endParaRPr lang="en-US" b="1" dirty="0" smtClean="0"/>
          </a:p>
          <a:p>
            <a:endParaRPr lang="en-US" b="1" dirty="0"/>
          </a:p>
        </p:txBody>
      </p:sp>
      <p:sp>
        <p:nvSpPr>
          <p:cNvPr id="4" name="Slide Number Placeholder 3"/>
          <p:cNvSpPr>
            <a:spLocks noGrp="1"/>
          </p:cNvSpPr>
          <p:nvPr>
            <p:ph type="sldNum" sz="quarter" idx="10"/>
          </p:nvPr>
        </p:nvSpPr>
        <p:spPr/>
        <p:txBody>
          <a:bodyPr/>
          <a:lstStyle/>
          <a:p>
            <a:fld id="{271E62A2-D5DF-4EF4-86F9-12E1CD106696}" type="slidenum">
              <a:rPr lang="en-US" smtClean="0"/>
              <a:t>19</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Default</a:t>
            </a:r>
            <a:r>
              <a:rPr lang="en-US" baseline="0" dirty="0" smtClean="0"/>
              <a:t> configuration of GHTTPD: /</a:t>
            </a:r>
            <a:r>
              <a:rPr lang="en-US" baseline="0" dirty="0" err="1" smtClean="0"/>
              <a:t>usr</a:t>
            </a:r>
            <a:r>
              <a:rPr lang="en-US" baseline="0" dirty="0" smtClean="0"/>
              <a:t>/local/</a:t>
            </a:r>
            <a:r>
              <a:rPr lang="en-US" baseline="0" dirty="0" err="1" smtClean="0"/>
              <a:t>ghttpd</a:t>
            </a:r>
            <a:r>
              <a:rPr lang="en-US" baseline="0" dirty="0" smtClean="0"/>
              <a:t>/</a:t>
            </a:r>
            <a:r>
              <a:rPr lang="en-US" baseline="0" dirty="0" err="1" smtClean="0"/>
              <a:t>cgi</a:t>
            </a:r>
            <a:r>
              <a:rPr lang="en-US" baseline="0" dirty="0" smtClean="0"/>
              <a:t>-bin</a:t>
            </a:r>
          </a:p>
          <a:p>
            <a:r>
              <a:rPr lang="en-US" baseline="0" dirty="0" smtClean="0"/>
              <a:t>Absolute path of /bin/</a:t>
            </a:r>
            <a:r>
              <a:rPr lang="en-US" baseline="0" dirty="0" err="1" smtClean="0"/>
              <a:t>sh</a:t>
            </a:r>
            <a:r>
              <a:rPr lang="en-US" baseline="0" dirty="0" smtClean="0"/>
              <a:t> on the server: /</a:t>
            </a:r>
            <a:r>
              <a:rPr lang="en-US" baseline="0" dirty="0" err="1" smtClean="0"/>
              <a:t>usr</a:t>
            </a:r>
            <a:r>
              <a:rPr lang="en-US" baseline="0" dirty="0" smtClean="0"/>
              <a:t>/local/</a:t>
            </a:r>
            <a:r>
              <a:rPr lang="en-US" baseline="0" dirty="0" err="1" smtClean="0"/>
              <a:t>ghttpd</a:t>
            </a:r>
            <a:r>
              <a:rPr lang="en-US" baseline="0" dirty="0" smtClean="0"/>
              <a:t>/</a:t>
            </a:r>
            <a:r>
              <a:rPr lang="en-US" baseline="0" dirty="0" err="1" smtClean="0"/>
              <a:t>cgi</a:t>
            </a:r>
            <a:r>
              <a:rPr lang="en-US" baseline="0" dirty="0" smtClean="0"/>
              <a:t>-bin/../../../../bin/</a:t>
            </a:r>
            <a:r>
              <a:rPr lang="en-US" baseline="0" dirty="0" err="1" smtClean="0"/>
              <a:t>sh</a:t>
            </a:r>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271E62A2-D5DF-4EF4-86F9-12E1CD106696}" type="slidenum">
              <a:rPr lang="en-US" smtClean="0"/>
              <a:t>20</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 attacker can exploit security vulnerabilities in a program</a:t>
            </a:r>
            <a:r>
              <a:rPr lang="en-US" baseline="0" dirty="0" smtClean="0"/>
              <a:t> to overwrite such BOOLEAN variables and get access to the target system.</a:t>
            </a:r>
          </a:p>
          <a:p>
            <a:r>
              <a:rPr lang="en-US" baseline="0" dirty="0" smtClean="0"/>
              <a:t>-They study this attack in  the context of SSH server implementation</a:t>
            </a:r>
          </a:p>
          <a:p>
            <a:endParaRPr lang="en-US" baseline="0" dirty="0" smtClean="0"/>
          </a:p>
          <a:p>
            <a:r>
              <a:rPr lang="en-US" baseline="0" dirty="0" smtClean="0"/>
              <a:t>-Integer vulnerability exists in multiple SSH server implementations.</a:t>
            </a:r>
          </a:p>
          <a:p>
            <a:endParaRPr lang="en-US" baseline="0" dirty="0" smtClean="0"/>
          </a:p>
          <a:p>
            <a:r>
              <a:rPr lang="en-US" baseline="0" dirty="0" smtClean="0"/>
              <a:t>What is Integer Overflow?</a:t>
            </a:r>
          </a:p>
          <a:p>
            <a:r>
              <a:rPr lang="en-US" baseline="0" dirty="0" smtClean="0"/>
              <a:t>-The vulnerability is triggered when an extraordinary large encrypted SSH packet is sent to the server.</a:t>
            </a:r>
          </a:p>
          <a:p>
            <a:endParaRPr lang="en-US" baseline="0" dirty="0" smtClean="0"/>
          </a:p>
          <a:p>
            <a:r>
              <a:rPr lang="en-US" baseline="0" dirty="0" smtClean="0"/>
              <a:t>-Their goal is to corrupt non-control data in order to log in to the system as root without providing a correct password.</a:t>
            </a:r>
            <a:endParaRPr lang="en-US" dirty="0"/>
          </a:p>
        </p:txBody>
      </p:sp>
      <p:sp>
        <p:nvSpPr>
          <p:cNvPr id="4" name="Slide Number Placeholder 3"/>
          <p:cNvSpPr>
            <a:spLocks noGrp="1"/>
          </p:cNvSpPr>
          <p:nvPr>
            <p:ph type="sldNum" sz="quarter" idx="10"/>
          </p:nvPr>
        </p:nvSpPr>
        <p:spPr/>
        <p:txBody>
          <a:bodyPr/>
          <a:lstStyle/>
          <a:p>
            <a:fld id="{271E62A2-D5DF-4EF4-86F9-12E1CD106696}" type="slidenum">
              <a:rPr lang="en-US" smtClean="0"/>
              <a:t>21</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-Evaluation of the SSH server implementation</a:t>
            </a:r>
            <a:r>
              <a:rPr lang="en-US" baseline="0" dirty="0" smtClean="0"/>
              <a:t> shows that the integer flow vulnerability is in the function </a:t>
            </a:r>
            <a:r>
              <a:rPr lang="en-US" baseline="0" dirty="0" err="1" smtClean="0"/>
              <a:t>detect_attack</a:t>
            </a:r>
            <a:r>
              <a:rPr lang="en-US" baseline="0" dirty="0" smtClean="0"/>
              <a:t>().</a:t>
            </a:r>
          </a:p>
          <a:p>
            <a:r>
              <a:rPr lang="en-US" baseline="0" dirty="0" smtClean="0"/>
              <a:t>-</a:t>
            </a:r>
            <a:r>
              <a:rPr lang="en-US" baseline="0" dirty="0" err="1" smtClean="0"/>
              <a:t>detect_attack</a:t>
            </a:r>
            <a:r>
              <a:rPr lang="en-US" baseline="0" dirty="0" smtClean="0"/>
              <a:t>() detects the CR32 compensation attack against the SSH1 protocol.</a:t>
            </a:r>
          </a:p>
          <a:p>
            <a:r>
              <a:rPr lang="en-US" baseline="0" dirty="0" smtClean="0"/>
              <a:t>	-This function is invoked whenever an encrypted packet arrives, including the encrypted user password packet.</a:t>
            </a:r>
          </a:p>
          <a:p>
            <a:endParaRPr lang="en-US" baseline="0" dirty="0" smtClean="0"/>
          </a:p>
          <a:p>
            <a:r>
              <a:rPr lang="en-US" baseline="0" dirty="0" smtClean="0"/>
              <a:t>-the server relies on </a:t>
            </a:r>
            <a:r>
              <a:rPr lang="en-US" baseline="0" dirty="0" err="1" smtClean="0"/>
              <a:t>do_authentication</a:t>
            </a:r>
            <a:r>
              <a:rPr lang="en-US" baseline="0" dirty="0" smtClean="0"/>
              <a:t>() to authenticate remote users.</a:t>
            </a:r>
          </a:p>
          <a:p>
            <a:r>
              <a:rPr lang="en-US" baseline="0" dirty="0" smtClean="0"/>
              <a:t>-It uses a while loop to authenticate a user based on various authentication methods.</a:t>
            </a:r>
          </a:p>
          <a:p>
            <a:r>
              <a:rPr lang="en-US" baseline="0" dirty="0" smtClean="0"/>
              <a:t>-The authentication succeeds if it passes one of these methods.</a:t>
            </a:r>
          </a:p>
          <a:p>
            <a:r>
              <a:rPr lang="en-US" baseline="0" dirty="0" smtClean="0"/>
              <a:t>-A stack variable AUTHENTICATED is defined as a Boolean flag to indicate if the user passed the method.</a:t>
            </a:r>
          </a:p>
          <a:p>
            <a:pPr>
              <a:buFontTx/>
              <a:buChar char="-"/>
            </a:pPr>
            <a:r>
              <a:rPr lang="en-US" baseline="0" dirty="0" smtClean="0"/>
              <a:t>The initial value is 0 (FALSE)</a:t>
            </a:r>
          </a:p>
          <a:p>
            <a:pPr>
              <a:buFontTx/>
              <a:buChar char="-"/>
            </a:pPr>
            <a:endParaRPr lang="en-US" baseline="0" dirty="0" smtClean="0"/>
          </a:p>
          <a:p>
            <a:pPr>
              <a:buFontTx/>
              <a:buChar char="-"/>
            </a:pPr>
            <a:r>
              <a:rPr lang="en-US" baseline="0" dirty="0" smtClean="0"/>
              <a:t>Line 3 then reads the input packet using </a:t>
            </a:r>
            <a:r>
              <a:rPr lang="en-US" baseline="0" dirty="0" err="1" smtClean="0"/>
              <a:t>packet_read</a:t>
            </a:r>
            <a:r>
              <a:rPr lang="en-US" baseline="0" dirty="0" smtClean="0"/>
              <a:t>(), which internally invokes the vulnerable function </a:t>
            </a:r>
            <a:r>
              <a:rPr lang="en-US" baseline="0" dirty="0" err="1" smtClean="0"/>
              <a:t>detect_attack</a:t>
            </a:r>
            <a:r>
              <a:rPr lang="en-US" baseline="0" dirty="0" smtClean="0"/>
              <a:t>().</a:t>
            </a:r>
          </a:p>
          <a:p>
            <a:pPr>
              <a:buFontTx/>
              <a:buChar char="-"/>
            </a:pPr>
            <a:endParaRPr lang="en-US" baseline="0" dirty="0" smtClean="0"/>
          </a:p>
          <a:p>
            <a:pPr>
              <a:buFontTx/>
              <a:buChar char="-"/>
            </a:pPr>
            <a:r>
              <a:rPr lang="en-US" baseline="0" dirty="0" smtClean="0"/>
              <a:t>Their attack is to corrupt the AUTHENTICATED flag and force the program to break out of the while loop and go to line 9, where a shell is started for the authenticated user.</a:t>
            </a:r>
          </a:p>
          <a:p>
            <a:pPr>
              <a:buFontTx/>
              <a:buChar char="-"/>
            </a:pPr>
            <a:endParaRPr lang="en-US" baseline="0" dirty="0" smtClean="0"/>
          </a:p>
          <a:p>
            <a:pPr>
              <a:buFontTx/>
              <a:buChar char="-"/>
            </a:pPr>
            <a:endParaRPr lang="en-US" baseline="0" dirty="0" smtClean="0"/>
          </a:p>
          <a:p>
            <a:pPr>
              <a:buFontTx/>
              <a:buChar char="-"/>
            </a:pPr>
            <a:endParaRPr lang="en-US" dirty="0"/>
          </a:p>
        </p:txBody>
      </p:sp>
      <p:sp>
        <p:nvSpPr>
          <p:cNvPr id="4" name="Slide Number Placeholder 3"/>
          <p:cNvSpPr>
            <a:spLocks noGrp="1"/>
          </p:cNvSpPr>
          <p:nvPr>
            <p:ph type="sldNum" sz="quarter" idx="10"/>
          </p:nvPr>
        </p:nvSpPr>
        <p:spPr/>
        <p:txBody>
          <a:bodyPr/>
          <a:lstStyle/>
          <a:p>
            <a:fld id="{271E62A2-D5DF-4EF4-86F9-12E1CD106696}" type="slidenum">
              <a:rPr lang="en-US" smtClean="0"/>
              <a:t>22</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1E62A2-D5DF-4EF4-86F9-12E1CD106696}" type="slidenum">
              <a:rPr lang="en-US" smtClean="0"/>
              <a:t>26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-The administrator can specify</a:t>
            </a:r>
            <a:r>
              <a:rPr lang="en-US" baseline="0" dirty="0" smtClean="0"/>
              <a:t> locations of data and executable files, ACL policies for files and directories, and other security related parameters.</a:t>
            </a:r>
          </a:p>
          <a:p>
            <a:r>
              <a:rPr lang="en-US" baseline="0" dirty="0" smtClean="0"/>
              <a:t>-The server application processes the </a:t>
            </a:r>
            <a:r>
              <a:rPr lang="en-US" baseline="0" dirty="0" err="1" smtClean="0"/>
              <a:t>config</a:t>
            </a:r>
            <a:r>
              <a:rPr lang="en-US" baseline="0" dirty="0" smtClean="0"/>
              <a:t> files to initialize internal data structures at the beginning of execution.</a:t>
            </a:r>
          </a:p>
          <a:p>
            <a:r>
              <a:rPr lang="en-US" baseline="0" dirty="0" smtClean="0"/>
              <a:t>	-At runtime, these data structures are used to control the behaviors of the application and rarely change once the server enters</a:t>
            </a:r>
          </a:p>
          <a:p>
            <a:r>
              <a:rPr lang="en-US" baseline="0" dirty="0" smtClean="0"/>
              <a:t>	the service loop.</a:t>
            </a:r>
          </a:p>
          <a:p>
            <a:r>
              <a:rPr lang="en-US" baseline="0" dirty="0" smtClean="0"/>
              <a:t>-So, CORRUPTING the configuration data structures allows the attacker to change and even control the behaviors of the target application.</a:t>
            </a:r>
          </a:p>
          <a:p>
            <a:r>
              <a:rPr lang="en-US" baseline="0" dirty="0" smtClean="0"/>
              <a:t>***</a:t>
            </a:r>
          </a:p>
          <a:p>
            <a:r>
              <a:rPr lang="en-US" baseline="0" dirty="0" smtClean="0"/>
              <a:t>-In this study they focus on the FILE PATH CONFIGURATION INFORMATION</a:t>
            </a:r>
          </a:p>
          <a:p>
            <a:r>
              <a:rPr lang="en-US" baseline="0" dirty="0" smtClean="0"/>
              <a:t>-The FILE PATH DIRECTIVES define where certain data is to be located so the server can find them at runtime.</a:t>
            </a:r>
          </a:p>
          <a:p>
            <a:r>
              <a:rPr lang="en-US" baseline="0" dirty="0" smtClean="0"/>
              <a:t>-In the case of a web server, the CGI-BIN path directive is not only used to located the CGI programs, but it also has a pre-selected list of “trusted” programs in the specific directory that can be ran. So, if it is not on the list, the web server will refuse to run it.</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**If the configuration data can be overwritten through memory corruption vulnerabilities, an attacker can bypass the access control policy defined by the system administrator.**</a:t>
            </a:r>
          </a:p>
          <a:p>
            <a:endParaRPr lang="en-US" baseline="0" dirty="0" smtClean="0"/>
          </a:p>
          <a:p>
            <a:endParaRPr lang="en-US" baseline="0" dirty="0" smtClean="0"/>
          </a:p>
          <a:p>
            <a:r>
              <a:rPr lang="en-US" baseline="0" dirty="0" smtClean="0"/>
              <a:t>TERMS:</a:t>
            </a:r>
          </a:p>
          <a:p>
            <a:r>
              <a:rPr lang="en-US" baseline="0" dirty="0" smtClean="0"/>
              <a:t>-ACL: Access Control List -&gt; A list of permissions attached to the object</a:t>
            </a:r>
          </a:p>
          <a:p>
            <a:r>
              <a:rPr lang="en-US" baseline="0" dirty="0" smtClean="0"/>
              <a:t>-CGI: Common Gateway Interface -&gt; is a standard for running executables on the server for data processing.</a:t>
            </a:r>
          </a:p>
          <a:p>
            <a:endParaRPr lang="en-US" baseline="0" dirty="0" smtClean="0"/>
          </a:p>
        </p:txBody>
      </p:sp>
      <p:sp>
        <p:nvSpPr>
          <p:cNvPr id="4" name="Slide Number Placeholder 3"/>
          <p:cNvSpPr>
            <a:spLocks noGrp="1"/>
          </p:cNvSpPr>
          <p:nvPr>
            <p:ph type="sldNum" sz="quarter" idx="10"/>
          </p:nvPr>
        </p:nvSpPr>
        <p:spPr/>
        <p:txBody>
          <a:bodyPr/>
          <a:lstStyle/>
          <a:p>
            <a:fld id="{271E62A2-D5DF-4EF4-86F9-12E1CD106696}" type="slidenum">
              <a:rPr lang="en-US" smtClean="0"/>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-Changing</a:t>
            </a:r>
            <a:r>
              <a:rPr lang="en-US" baseline="0" dirty="0" smtClean="0"/>
              <a:t> the user input is another way to launch a successful NCD attack</a:t>
            </a:r>
          </a:p>
          <a:p>
            <a:endParaRPr lang="en-US" baseline="0" dirty="0" smtClean="0"/>
          </a:p>
          <a:p>
            <a:r>
              <a:rPr lang="en-US" baseline="0" dirty="0" smtClean="0"/>
              <a:t>-Input validation is a critical step in many applications to guarantee intended security policies.</a:t>
            </a:r>
          </a:p>
          <a:p>
            <a:endParaRPr lang="en-US" baseline="0" dirty="0" smtClean="0"/>
          </a:p>
          <a:p>
            <a:r>
              <a:rPr lang="en-US" baseline="0" dirty="0" smtClean="0"/>
              <a:t>**IF user can be altered after the validation step, an attacker would be able to break into the system. They used the follow steps:</a:t>
            </a:r>
          </a:p>
          <a:p>
            <a:r>
              <a:rPr lang="en-US" baseline="0" dirty="0" smtClean="0"/>
              <a:t>	1.use a legit input to pass the input validation checking</a:t>
            </a:r>
          </a:p>
          <a:p>
            <a:r>
              <a:rPr lang="en-US" baseline="0" dirty="0" smtClean="0"/>
              <a:t>	2.alter the buffered input data to become malicious</a:t>
            </a:r>
          </a:p>
          <a:p>
            <a:r>
              <a:rPr lang="en-US" baseline="0" dirty="0" smtClean="0"/>
              <a:t>	3. force the application to use the altered data</a:t>
            </a:r>
          </a:p>
          <a:p>
            <a:endParaRPr lang="en-US" baseline="0" dirty="0" smtClean="0"/>
          </a:p>
          <a:p>
            <a:r>
              <a:rPr lang="en-US" baseline="0" dirty="0" smtClean="0"/>
              <a:t>This attack is also called a TOCTTOU (Time Of Check to Time of Use).</a:t>
            </a:r>
          </a:p>
          <a:p>
            <a:r>
              <a:rPr lang="en-US" baseline="0" dirty="0" smtClean="0"/>
              <a:t>	-&gt;Using legit data to pass security checkpoint </a:t>
            </a:r>
          </a:p>
          <a:p>
            <a:r>
              <a:rPr lang="en-US" baseline="0" dirty="0" smtClean="0"/>
              <a:t>	-&gt;then force the application to use corrupted data that it thinks is legit</a:t>
            </a:r>
            <a:endParaRPr lang="en-US" dirty="0"/>
          </a:p>
        </p:txBody>
      </p:sp>
      <p:sp>
        <p:nvSpPr>
          <p:cNvPr id="4" name="Slide Number Placeholder 3"/>
          <p:cNvSpPr>
            <a:spLocks noGrp="1"/>
          </p:cNvSpPr>
          <p:nvPr>
            <p:ph type="sldNum" sz="quarter" idx="10"/>
          </p:nvPr>
        </p:nvSpPr>
        <p:spPr/>
        <p:txBody>
          <a:bodyPr/>
          <a:lstStyle/>
          <a:p>
            <a:fld id="{271E62A2-D5DF-4EF4-86F9-12E1CD106696}" type="slidenum">
              <a:rPr lang="en-US" smtClean="0"/>
              <a:t>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-Decision-making routines rely on several Boolean values to reach</a:t>
            </a:r>
            <a:r>
              <a:rPr lang="en-US" baseline="0" dirty="0" smtClean="0"/>
              <a:t> a final verdict.</a:t>
            </a:r>
          </a:p>
          <a:p>
            <a:r>
              <a:rPr lang="en-US" dirty="0" smtClean="0"/>
              <a:t>-No matter how many steps are involved to authenticate</a:t>
            </a:r>
            <a:r>
              <a:rPr lang="en-US" baseline="0" dirty="0" smtClean="0"/>
              <a:t> you eventually will have to get to a conditional branch instruction saying yes or no.</a:t>
            </a:r>
            <a:endParaRPr lang="en-US" dirty="0" smtClean="0"/>
          </a:p>
          <a:p>
            <a:endParaRPr lang="en-US" dirty="0" smtClean="0"/>
          </a:p>
          <a:p>
            <a:r>
              <a:rPr lang="en-US" dirty="0" smtClean="0"/>
              <a:t>***An attacker can corrupt the value of these final decision-making data to influence</a:t>
            </a:r>
            <a:r>
              <a:rPr lang="en-US" baseline="0" dirty="0" smtClean="0"/>
              <a:t> the eventual critical decision</a:t>
            </a:r>
            <a:endParaRPr lang="en-US" dirty="0"/>
          </a:p>
        </p:txBody>
      </p:sp>
      <p:sp>
        <p:nvSpPr>
          <p:cNvPr id="4" name="Slide Number Placeholder 3"/>
          <p:cNvSpPr>
            <a:spLocks noGrp="1"/>
          </p:cNvSpPr>
          <p:nvPr>
            <p:ph type="sldNum" sz="quarter" idx="10"/>
          </p:nvPr>
        </p:nvSpPr>
        <p:spPr/>
        <p:txBody>
          <a:bodyPr/>
          <a:lstStyle/>
          <a:p>
            <a:fld id="{271E62A2-D5DF-4EF4-86F9-12E1CD106696}" type="slidenum">
              <a:rPr lang="en-US" smtClean="0"/>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Goal: To construct an attack against user identity data that can lead to root privilege compromise without injecting external code.</a:t>
            </a:r>
          </a:p>
          <a:p>
            <a:endParaRPr lang="en-US" dirty="0" smtClean="0"/>
          </a:p>
          <a:p>
            <a:r>
              <a:rPr lang="en-US" dirty="0" smtClean="0"/>
              <a:t>-The</a:t>
            </a:r>
            <a:r>
              <a:rPr lang="en-US" baseline="0" dirty="0" smtClean="0"/>
              <a:t> WU-FTPD FTP server is very widely used.</a:t>
            </a:r>
          </a:p>
          <a:p>
            <a:r>
              <a:rPr lang="en-US" baseline="0" dirty="0" smtClean="0"/>
              <a:t>-The SITE EXEC COMMAND FORMAT STRING VULNERABILITY is one that can result in malicious code execution with root privilege.</a:t>
            </a:r>
            <a:endParaRPr lang="en-US" dirty="0"/>
          </a:p>
        </p:txBody>
      </p:sp>
      <p:sp>
        <p:nvSpPr>
          <p:cNvPr id="4" name="Slide Number Placeholder 3"/>
          <p:cNvSpPr>
            <a:spLocks noGrp="1"/>
          </p:cNvSpPr>
          <p:nvPr>
            <p:ph type="sldNum" sz="quarter" idx="10"/>
          </p:nvPr>
        </p:nvSpPr>
        <p:spPr/>
        <p:txBody>
          <a:bodyPr/>
          <a:lstStyle/>
          <a:p>
            <a:fld id="{271E62A2-D5DF-4EF4-86F9-12E1CD106696}" type="slidenum">
              <a:rPr lang="en-US" smtClean="0"/>
              <a:t>11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first attempt failed because the SITE</a:t>
            </a:r>
            <a:r>
              <a:rPr lang="en-US" baseline="0" dirty="0" smtClean="0"/>
              <a:t> EXEC format string occurs in a procedure that can only be invoked after a successful user login.</a:t>
            </a:r>
          </a:p>
          <a:p>
            <a:r>
              <a:rPr lang="en-US" baseline="0" dirty="0" smtClean="0"/>
              <a:t>-That means an attacker could not change data that would directly compromise the existing authentication steps in FTPD.</a:t>
            </a:r>
            <a:endParaRPr lang="en-US" dirty="0"/>
          </a:p>
        </p:txBody>
      </p:sp>
      <p:sp>
        <p:nvSpPr>
          <p:cNvPr id="4" name="Slide Number Placeholder 3"/>
          <p:cNvSpPr>
            <a:spLocks noGrp="1"/>
          </p:cNvSpPr>
          <p:nvPr>
            <p:ph type="sldNum" sz="quarter" idx="10"/>
          </p:nvPr>
        </p:nvSpPr>
        <p:spPr/>
        <p:txBody>
          <a:bodyPr/>
          <a:lstStyle/>
          <a:p>
            <a:fld id="{271E62A2-D5DF-4EF4-86F9-12E1CD106696}" type="slidenum">
              <a:rPr lang="en-US" smtClean="0"/>
              <a:t>12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In a </a:t>
            </a:r>
            <a:r>
              <a:rPr lang="en-US" dirty="0" err="1" smtClean="0"/>
              <a:t>unix</a:t>
            </a:r>
            <a:r>
              <a:rPr lang="en-US" dirty="0" smtClean="0"/>
              <a:t> based system:</a:t>
            </a:r>
          </a:p>
          <a:p>
            <a:r>
              <a:rPr lang="en-US" dirty="0" smtClean="0"/>
              <a:t>	-user</a:t>
            </a:r>
            <a:r>
              <a:rPr lang="en-US" baseline="0" dirty="0" smtClean="0"/>
              <a:t> names, user IDs are saved in a file </a:t>
            </a:r>
            <a:r>
              <a:rPr lang="en-US" baseline="0" dirty="0" err="1" smtClean="0"/>
              <a:t>calld</a:t>
            </a:r>
            <a:r>
              <a:rPr lang="en-US" baseline="0" dirty="0" smtClean="0"/>
              <a:t> </a:t>
            </a:r>
            <a:r>
              <a:rPr lang="en-US" i="1" baseline="0" dirty="0" smtClean="0"/>
              <a:t>/etc/</a:t>
            </a:r>
            <a:r>
              <a:rPr lang="en-US" i="1" baseline="0" dirty="0" err="1" smtClean="0"/>
              <a:t>passwd</a:t>
            </a:r>
            <a:r>
              <a:rPr lang="en-US" i="0" baseline="0" dirty="0" smtClean="0"/>
              <a:t>, which is only writable to a root user.</a:t>
            </a:r>
          </a:p>
          <a:p>
            <a:endParaRPr lang="en-US" i="0" baseline="0" dirty="0" smtClean="0"/>
          </a:p>
          <a:p>
            <a:r>
              <a:rPr lang="en-US" i="0" baseline="0" dirty="0" smtClean="0"/>
              <a:t>Steps:</a:t>
            </a:r>
          </a:p>
          <a:p>
            <a:endParaRPr lang="en-US" i="0" baseline="0" dirty="0" smtClean="0"/>
          </a:p>
          <a:p>
            <a:r>
              <a:rPr lang="en-US" i="0" baseline="0" dirty="0" smtClean="0"/>
              <a:t>1.After a successful login, the effective UID (EUID) of the FTPD process has properly dropped to the user’s UID, so the process runs as an “</a:t>
            </a:r>
            <a:r>
              <a:rPr lang="en-US" i="0" baseline="0" dirty="0" err="1" smtClean="0"/>
              <a:t>unpriveleged</a:t>
            </a:r>
            <a:r>
              <a:rPr lang="en-US" i="0" baseline="0" dirty="0" smtClean="0"/>
              <a:t> user”</a:t>
            </a:r>
          </a:p>
          <a:p>
            <a:r>
              <a:rPr lang="en-US" dirty="0" smtClean="0"/>
              <a:t>2.Therefore, the /etc/</a:t>
            </a:r>
            <a:r>
              <a:rPr lang="en-US" dirty="0" err="1" smtClean="0"/>
              <a:t>passwd</a:t>
            </a:r>
            <a:r>
              <a:rPr lang="en-US" baseline="0" dirty="0" smtClean="0"/>
              <a:t> can be overwritten ONLY if we escalate the privilege of the server process to ROOT PRIVILEGE.</a:t>
            </a:r>
          </a:p>
          <a:p>
            <a:r>
              <a:rPr lang="en-US" baseline="0" dirty="0" smtClean="0"/>
              <a:t>3. Still possible because the real UID of the process is still 0 (Root UID) even after its EUID is set to be the user UID.</a:t>
            </a:r>
          </a:p>
          <a:p>
            <a:r>
              <a:rPr lang="en-US" baseline="0" dirty="0" smtClean="0"/>
              <a:t>4. We want to corrupt a certain data structure so the EUID can be reverted back to 0.</a:t>
            </a:r>
          </a:p>
          <a:p>
            <a:endParaRPr lang="en-US" baseline="0" dirty="0" smtClean="0"/>
          </a:p>
          <a:p>
            <a:r>
              <a:rPr lang="en-US" baseline="0" dirty="0" smtClean="0"/>
              <a:t>Functions used:</a:t>
            </a:r>
          </a:p>
          <a:p>
            <a:endParaRPr lang="en-US" baseline="0" dirty="0" smtClean="0"/>
          </a:p>
          <a:p>
            <a:r>
              <a:rPr lang="en-US" i="1" baseline="0" dirty="0" err="1" smtClean="0"/>
              <a:t>seteuid</a:t>
            </a:r>
            <a:r>
              <a:rPr lang="en-US" i="1" baseline="0" dirty="0" smtClean="0"/>
              <a:t>()</a:t>
            </a:r>
            <a:r>
              <a:rPr lang="en-US" i="0" baseline="0" dirty="0" smtClean="0"/>
              <a:t> -&gt; changes the EUID when necessary</a:t>
            </a:r>
          </a:p>
          <a:p>
            <a:r>
              <a:rPr lang="en-US" i="0" baseline="0" dirty="0" smtClean="0"/>
              <a:t>	-There are 18 </a:t>
            </a:r>
            <a:r>
              <a:rPr lang="en-US" i="0" baseline="0" dirty="0" err="1" smtClean="0"/>
              <a:t>seteuid</a:t>
            </a:r>
            <a:r>
              <a:rPr lang="en-US" i="0" baseline="0" dirty="0" smtClean="0"/>
              <a:t>() function calls in the WU-FTPD source code</a:t>
            </a:r>
          </a:p>
          <a:p>
            <a:r>
              <a:rPr lang="en-US" i="1" baseline="0" dirty="0" err="1" smtClean="0"/>
              <a:t>getdatasock</a:t>
            </a:r>
            <a:r>
              <a:rPr lang="en-US" i="1" baseline="0" dirty="0" smtClean="0"/>
              <a:t>() -&gt; invoked when a user issues data transfer commands, such as GET and PUT.</a:t>
            </a:r>
          </a:p>
          <a:p>
            <a:r>
              <a:rPr lang="en-US" i="1" baseline="0" dirty="0" smtClean="0"/>
              <a:t>	-</a:t>
            </a:r>
            <a:r>
              <a:rPr lang="en-US" i="0" baseline="0" dirty="0" smtClean="0"/>
              <a:t>it temporarily escalates its privilege to root using </a:t>
            </a:r>
            <a:r>
              <a:rPr lang="en-US" i="0" baseline="0" dirty="0" err="1" smtClean="0"/>
              <a:t>seteuid</a:t>
            </a:r>
            <a:r>
              <a:rPr lang="en-US" i="0" baseline="0" dirty="0" smtClean="0"/>
              <a:t>(0) in order to perform </a:t>
            </a:r>
            <a:r>
              <a:rPr lang="en-US" i="0" baseline="0" dirty="0" err="1" smtClean="0"/>
              <a:t>setsockopt</a:t>
            </a:r>
            <a:r>
              <a:rPr lang="en-US" i="0" baseline="0" dirty="0" smtClean="0"/>
              <a:t>() operation.</a:t>
            </a:r>
          </a:p>
          <a:p>
            <a:r>
              <a:rPr lang="en-US" i="0" baseline="0" dirty="0" smtClean="0"/>
              <a:t>	-it then calls </a:t>
            </a:r>
            <a:r>
              <a:rPr lang="en-US" i="0" baseline="0" dirty="0" err="1" smtClean="0"/>
              <a:t>seteuid</a:t>
            </a:r>
            <a:r>
              <a:rPr lang="en-US" i="0" baseline="0" dirty="0" smtClean="0"/>
              <a:t>(pw-&gt;</a:t>
            </a:r>
            <a:r>
              <a:rPr lang="en-US" i="0" baseline="0" dirty="0" err="1" smtClean="0"/>
              <a:t>pw_uid</a:t>
            </a:r>
            <a:r>
              <a:rPr lang="en-US" i="0" baseline="0" dirty="0" smtClean="0"/>
              <a:t>) to drop the privilege.</a:t>
            </a:r>
          </a:p>
          <a:p>
            <a:r>
              <a:rPr lang="en-US" i="0" baseline="0" dirty="0" smtClean="0"/>
              <a:t>	</a:t>
            </a:r>
          </a:p>
          <a:p>
            <a:r>
              <a:rPr lang="en-US" i="0" baseline="0" dirty="0" err="1" smtClean="0"/>
              <a:t>seteuid</a:t>
            </a:r>
            <a:r>
              <a:rPr lang="en-US" i="0" baseline="0" dirty="0" smtClean="0"/>
              <a:t>(pw-&gt;</a:t>
            </a:r>
            <a:r>
              <a:rPr lang="en-US" i="0" baseline="0" dirty="0" err="1" smtClean="0"/>
              <a:t>pw_uid</a:t>
            </a:r>
            <a:r>
              <a:rPr lang="en-US" i="0" baseline="0" dirty="0" smtClean="0"/>
              <a:t>) -&gt; a cached copy of the user ID saved on the heap.</a:t>
            </a:r>
            <a:endParaRPr lang="en-US" i="1" dirty="0"/>
          </a:p>
        </p:txBody>
      </p:sp>
      <p:sp>
        <p:nvSpPr>
          <p:cNvPr id="4" name="Slide Number Placeholder 3"/>
          <p:cNvSpPr>
            <a:spLocks noGrp="1"/>
          </p:cNvSpPr>
          <p:nvPr>
            <p:ph type="sldNum" sz="quarter" idx="10"/>
          </p:nvPr>
        </p:nvSpPr>
        <p:spPr/>
        <p:txBody>
          <a:bodyPr/>
          <a:lstStyle/>
          <a:p>
            <a:fld id="{271E62A2-D5DF-4EF4-86F9-12E1CD106696}" type="slidenum">
              <a:rPr lang="en-US" smtClean="0"/>
              <a:t>13</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-Memory</a:t>
            </a:r>
            <a:r>
              <a:rPr lang="en-US" baseline="0" dirty="0" smtClean="0"/>
              <a:t> corruption vulnerabilities on an HTTP daemon and a Telnet daemon allow configuration data attacks to succeed in getting root shells, if these daemons run as root.</a:t>
            </a:r>
          </a:p>
          <a:p>
            <a:endParaRPr lang="en-US" baseline="0" dirty="0" smtClean="0"/>
          </a:p>
          <a:p>
            <a:r>
              <a:rPr lang="en-US" baseline="0" dirty="0" smtClean="0"/>
              <a:t>Attacking the Null HTTPD</a:t>
            </a:r>
          </a:p>
          <a:p>
            <a:r>
              <a:rPr lang="en-US" baseline="0" dirty="0" smtClean="0"/>
              <a:t>	-Corrupting the CGI-BIN configuration string can result in root compromise without executing any external code.</a:t>
            </a:r>
          </a:p>
          <a:p>
            <a:r>
              <a:rPr lang="en-US" baseline="0" dirty="0" smtClean="0"/>
              <a:t>	-Remember, the CGI-BIN directive restricts users from executing programs outside the CGI-BIN</a:t>
            </a:r>
          </a:p>
          <a:p>
            <a:r>
              <a:rPr lang="en-US" baseline="0" dirty="0" smtClean="0"/>
              <a:t>	-A clients URL requesting the execution of a CGI program is always relative to the CGI-BIN configuration.</a:t>
            </a:r>
          </a:p>
          <a:p>
            <a:r>
              <a:rPr lang="en-US" baseline="0" dirty="0" smtClean="0"/>
              <a:t>		-Assume: </a:t>
            </a:r>
          </a:p>
          <a:p>
            <a:r>
              <a:rPr lang="en-US" baseline="0" dirty="0" smtClean="0"/>
              <a:t>		</a:t>
            </a:r>
            <a:r>
              <a:rPr lang="en-US" b="1" baseline="0" dirty="0" smtClean="0"/>
              <a:t>the path of server -&gt; “</a:t>
            </a:r>
            <a:r>
              <a:rPr lang="en-US" baseline="0" dirty="0" smtClean="0"/>
              <a:t>www.foo.com is /</a:t>
            </a:r>
            <a:r>
              <a:rPr lang="en-US" baseline="0" dirty="0" err="1" smtClean="0"/>
              <a:t>usr</a:t>
            </a:r>
            <a:r>
              <a:rPr lang="en-US" baseline="0" dirty="0" smtClean="0"/>
              <a:t>/local/</a:t>
            </a:r>
            <a:r>
              <a:rPr lang="en-US" baseline="0" dirty="0" err="1" smtClean="0"/>
              <a:t>httpd</a:t>
            </a:r>
            <a:r>
              <a:rPr lang="en-US" baseline="0" dirty="0" smtClean="0"/>
              <a:t>/</a:t>
            </a:r>
            <a:r>
              <a:rPr lang="en-US" baseline="0" dirty="0" err="1" smtClean="0"/>
              <a:t>cgi</a:t>
            </a:r>
            <a:r>
              <a:rPr lang="en-US" baseline="0" dirty="0" smtClean="0"/>
              <a:t>-bin”</a:t>
            </a:r>
          </a:p>
          <a:p>
            <a:r>
              <a:rPr lang="en-US" baseline="0" dirty="0" smtClean="0"/>
              <a:t>		</a:t>
            </a:r>
            <a:r>
              <a:rPr lang="en-US" b="1" baseline="0" dirty="0" smtClean="0"/>
              <a:t>Request of URL -&gt;</a:t>
            </a:r>
            <a:r>
              <a:rPr lang="en-US" b="0" baseline="0" dirty="0" smtClean="0"/>
              <a:t> “http://www.foo.com/cgi-bin/bar” is processed, the HTTP server prefixes CGI-BIN to 		bar and executes the file /</a:t>
            </a:r>
            <a:r>
              <a:rPr lang="en-US" b="0" baseline="0" dirty="0" err="1" smtClean="0"/>
              <a:t>usr</a:t>
            </a:r>
            <a:r>
              <a:rPr lang="en-US" b="0" baseline="0" dirty="0" smtClean="0"/>
              <a:t>/local/</a:t>
            </a:r>
            <a:r>
              <a:rPr lang="en-US" b="0" baseline="0" dirty="0" err="1" smtClean="0"/>
              <a:t>httpd</a:t>
            </a:r>
            <a:r>
              <a:rPr lang="en-US" b="0" baseline="0" dirty="0" smtClean="0"/>
              <a:t>/</a:t>
            </a:r>
            <a:r>
              <a:rPr lang="en-US" b="0" baseline="0" dirty="0" err="1" smtClean="0"/>
              <a:t>cgi</a:t>
            </a:r>
            <a:r>
              <a:rPr lang="en-US" b="0" baseline="0" dirty="0" smtClean="0"/>
              <a:t>-bin/bar on the servers file system</a:t>
            </a:r>
          </a:p>
          <a:p>
            <a:endParaRPr lang="en-US" baseline="0" dirty="0" smtClean="0"/>
          </a:p>
          <a:p>
            <a:r>
              <a:rPr lang="en-US" baseline="0" dirty="0" smtClean="0"/>
              <a:t>-Figure 2 shows the attack process, which overwrites CGI-BIN configuration so that the shell program /bin/</a:t>
            </a:r>
            <a:r>
              <a:rPr lang="en-US" baseline="0" dirty="0" err="1" smtClean="0"/>
              <a:t>sh</a:t>
            </a:r>
            <a:r>
              <a:rPr lang="en-US" baseline="0" dirty="0" smtClean="0"/>
              <a:t> can be started as a CGI program.</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271E62A2-D5DF-4EF4-86F9-12E1CD106696}" type="slidenum">
              <a:rPr lang="en-US" smtClean="0"/>
              <a:t>16</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heap overflow is triggered when a special POST command is received by the server.</a:t>
            </a:r>
          </a:p>
          <a:p>
            <a:endParaRPr lang="en-US" baseline="0" dirty="0" smtClean="0"/>
          </a:p>
          <a:p>
            <a:r>
              <a:rPr lang="en-US" baseline="0" dirty="0" smtClean="0"/>
              <a:t>**Due to the nature of heap corruption vulnerability, an attacker usually can only precisely control the first two bytes in the corrupted word at a time to avoid segmentation faults.</a:t>
            </a:r>
          </a:p>
          <a:p>
            <a:endParaRPr lang="en-US" baseline="0" dirty="0" smtClean="0"/>
          </a:p>
          <a:p>
            <a:r>
              <a:rPr lang="en-US" baseline="0" dirty="0" smtClean="0"/>
              <a:t>-They issue TWO POST commands to overwrite 4 characters in the CGI-BIN configuration so that it is changed from:</a:t>
            </a:r>
          </a:p>
          <a:p>
            <a:r>
              <a:rPr lang="en-US" baseline="0" dirty="0" smtClean="0"/>
              <a:t>	“/</a:t>
            </a:r>
            <a:r>
              <a:rPr lang="en-US" baseline="0" dirty="0" err="1" smtClean="0"/>
              <a:t>usr</a:t>
            </a:r>
            <a:r>
              <a:rPr lang="en-US" baseline="0" dirty="0" smtClean="0"/>
              <a:t>/local/</a:t>
            </a:r>
            <a:r>
              <a:rPr lang="en-US" baseline="0" dirty="0" err="1" smtClean="0"/>
              <a:t>httpd</a:t>
            </a:r>
            <a:r>
              <a:rPr lang="en-US" baseline="0" dirty="0" smtClean="0"/>
              <a:t>/</a:t>
            </a:r>
            <a:r>
              <a:rPr lang="en-US" baseline="0" dirty="0" err="1" smtClean="0"/>
              <a:t>cgi</a:t>
            </a:r>
            <a:r>
              <a:rPr lang="en-US" baseline="0" dirty="0" smtClean="0"/>
              <a:t>-bin\0” -&gt; “/bin\0”</a:t>
            </a:r>
          </a:p>
          <a:p>
            <a:endParaRPr lang="en-US" baseline="0" dirty="0" smtClean="0"/>
          </a:p>
          <a:p>
            <a:r>
              <a:rPr lang="en-US" baseline="0" dirty="0" smtClean="0"/>
              <a:t>-After this corruption they were able to start “/bin/</a:t>
            </a:r>
            <a:r>
              <a:rPr lang="en-US" baseline="0" dirty="0" err="1" smtClean="0"/>
              <a:t>sh</a:t>
            </a:r>
            <a:r>
              <a:rPr lang="en-US" baseline="0" dirty="0" smtClean="0"/>
              <a:t>” as a CGI program and send any shell command as the standard input to “/bin/</a:t>
            </a:r>
            <a:r>
              <a:rPr lang="en-US" baseline="0" dirty="0" err="1" smtClean="0"/>
              <a:t>sh</a:t>
            </a:r>
            <a:r>
              <a:rPr lang="en-US" baseline="0" dirty="0" smtClean="0"/>
              <a:t>”.</a:t>
            </a:r>
          </a:p>
          <a:p>
            <a:r>
              <a:rPr lang="en-US" baseline="0" dirty="0" smtClean="0"/>
              <a:t>	-Used example of running “</a:t>
            </a:r>
            <a:r>
              <a:rPr lang="en-US" baseline="0" dirty="0" err="1" smtClean="0"/>
              <a:t>rm</a:t>
            </a:r>
            <a:r>
              <a:rPr lang="en-US" baseline="0" dirty="0" smtClean="0"/>
              <a:t> /</a:t>
            </a:r>
            <a:r>
              <a:rPr lang="en-US" baseline="0" dirty="0" err="1" smtClean="0"/>
              <a:t>tmp</a:t>
            </a:r>
            <a:r>
              <a:rPr lang="en-US" baseline="0" dirty="0" smtClean="0"/>
              <a:t>/root-private-file”, which is only writable as root.  This is the indicator that this attack 	did work.</a:t>
            </a:r>
          </a:p>
        </p:txBody>
      </p:sp>
      <p:sp>
        <p:nvSpPr>
          <p:cNvPr id="4" name="Slide Number Placeholder 3"/>
          <p:cNvSpPr>
            <a:spLocks noGrp="1"/>
          </p:cNvSpPr>
          <p:nvPr>
            <p:ph type="sldNum" sz="quarter" idx="10"/>
          </p:nvPr>
        </p:nvSpPr>
        <p:spPr/>
        <p:txBody>
          <a:bodyPr/>
          <a:lstStyle/>
          <a:p>
            <a:fld id="{271E62A2-D5DF-4EF4-86F9-12E1CD106696}" type="slidenum">
              <a:rPr lang="en-US" smtClean="0"/>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0DE2FDBE-AADF-49B9-B32C-3A7BF0261E06}" type="datetimeFigureOut">
              <a:rPr lang="en-US" smtClean="0"/>
              <a:pPr/>
              <a:t>4/6/2010</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EB64C795-C301-486A-8A6E-9CA9452B77F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DE2FDBE-AADF-49B9-B32C-3A7BF0261E06}" type="datetimeFigureOut">
              <a:rPr lang="en-US" smtClean="0"/>
              <a:pPr/>
              <a:t>4/6/2010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64C795-C301-486A-8A6E-9CA9452B77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DE2FDBE-AADF-49B9-B32C-3A7BF0261E06}" type="datetimeFigureOut">
              <a:rPr lang="en-US" smtClean="0"/>
              <a:pPr/>
              <a:t>4/6/2010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64C795-C301-486A-8A6E-9CA9452B77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0DE2FDBE-AADF-49B9-B32C-3A7BF0261E06}" type="datetimeFigureOut">
              <a:rPr lang="en-US" smtClean="0"/>
              <a:pPr/>
              <a:t>4/6/2010</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EB64C795-C301-486A-8A6E-9CA9452B77F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0DE2FDBE-AADF-49B9-B32C-3A7BF0261E06}" type="datetimeFigureOut">
              <a:rPr lang="en-US" smtClean="0"/>
              <a:pPr/>
              <a:t>4/6/2010</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EB64C795-C301-486A-8A6E-9CA9452B77F9}"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0DE2FDBE-AADF-49B9-B32C-3A7BF0261E06}" type="datetimeFigureOut">
              <a:rPr lang="en-US" smtClean="0"/>
              <a:pPr/>
              <a:t>4/6/2010</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EB64C795-C301-486A-8A6E-9CA9452B77F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0DE2FDBE-AADF-49B9-B32C-3A7BF0261E06}" type="datetimeFigureOut">
              <a:rPr lang="en-US" smtClean="0"/>
              <a:pPr/>
              <a:t>4/6/2010</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EB64C795-C301-486A-8A6E-9CA9452B77F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DE2FDBE-AADF-49B9-B32C-3A7BF0261E06}" type="datetimeFigureOut">
              <a:rPr lang="en-US" smtClean="0"/>
              <a:pPr/>
              <a:t>4/6/2010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64C795-C301-486A-8A6E-9CA9452B77F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0DE2FDBE-AADF-49B9-B32C-3A7BF0261E06}" type="datetimeFigureOut">
              <a:rPr lang="en-US" smtClean="0"/>
              <a:pPr/>
              <a:t>4/6/2010</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EB64C795-C301-486A-8A6E-9CA9452B77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0DE2FDBE-AADF-49B9-B32C-3A7BF0261E06}" type="datetimeFigureOut">
              <a:rPr lang="en-US" smtClean="0"/>
              <a:pPr/>
              <a:t>4/6/2010</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EB64C795-C301-486A-8A6E-9CA9452B77F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0DE2FDBE-AADF-49B9-B32C-3A7BF0261E06}" type="datetimeFigureOut">
              <a:rPr lang="en-US" smtClean="0"/>
              <a:pPr/>
              <a:t>4/6/2010</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EB64C795-C301-486A-8A6E-9CA9452B77F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0DE2FDBE-AADF-49B9-B32C-3A7BF0261E06}" type="datetimeFigureOut">
              <a:rPr lang="en-US" smtClean="0"/>
              <a:pPr/>
              <a:t>4/6/2010</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EB64C795-C301-486A-8A6E-9CA9452B77F9}"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Non-Control Data Attacks Are Realistic Threats</a:t>
            </a:r>
            <a:endParaRPr lang="en-US" dirty="0"/>
          </a:p>
        </p:txBody>
      </p:sp>
      <p:sp>
        <p:nvSpPr>
          <p:cNvPr id="3" name="Subtitle 2"/>
          <p:cNvSpPr>
            <a:spLocks noGrp="1"/>
          </p:cNvSpPr>
          <p:nvPr>
            <p:ph type="subTitle" idx="1"/>
          </p:nvPr>
        </p:nvSpPr>
        <p:spPr/>
        <p:txBody>
          <a:bodyPr>
            <a:normAutofit/>
          </a:bodyPr>
          <a:lstStyle/>
          <a:p>
            <a:r>
              <a:rPr lang="en-US" dirty="0" smtClean="0"/>
              <a:t>14</a:t>
            </a:r>
            <a:r>
              <a:rPr lang="en-US" baseline="30000" dirty="0" smtClean="0"/>
              <a:t>th</a:t>
            </a:r>
            <a:r>
              <a:rPr lang="en-US" dirty="0" smtClean="0"/>
              <a:t> Conference of USENIX Security Symposium, 2005</a:t>
            </a:r>
            <a:endParaRPr lang="en-US" i="1" dirty="0" smtClean="0"/>
          </a:p>
        </p:txBody>
      </p:sp>
      <p:sp>
        <p:nvSpPr>
          <p:cNvPr id="4" name="TextBox 3"/>
          <p:cNvSpPr txBox="1"/>
          <p:nvPr/>
        </p:nvSpPr>
        <p:spPr>
          <a:xfrm>
            <a:off x="381000" y="3352800"/>
            <a:ext cx="8763000" cy="369332"/>
          </a:xfrm>
          <a:prstGeom prst="rect">
            <a:avLst/>
          </a:prstGeom>
          <a:noFill/>
        </p:spPr>
        <p:txBody>
          <a:bodyPr wrap="square" rtlCol="0">
            <a:spAutoFit/>
          </a:bodyPr>
          <a:lstStyle/>
          <a:p>
            <a:r>
              <a:rPr lang="en-US" i="1" dirty="0" smtClean="0"/>
              <a:t>Shuo Chen, Jun Xu, Emre C. Sezer, Prachi Gauriar, and Ravishankar K. Iyer</a:t>
            </a:r>
            <a:endParaRPr lang="en-US" i="1" dirty="0"/>
          </a:p>
        </p:txBody>
      </p:sp>
      <p:sp>
        <p:nvSpPr>
          <p:cNvPr id="5" name="TextBox 4"/>
          <p:cNvSpPr txBox="1"/>
          <p:nvPr/>
        </p:nvSpPr>
        <p:spPr>
          <a:xfrm>
            <a:off x="6400800" y="4267200"/>
            <a:ext cx="2209800" cy="461665"/>
          </a:xfrm>
          <a:prstGeom prst="rect">
            <a:avLst/>
          </a:prstGeom>
          <a:noFill/>
        </p:spPr>
        <p:txBody>
          <a:bodyPr wrap="square" rtlCol="0">
            <a:spAutoFit/>
          </a:bodyPr>
          <a:lstStyle/>
          <a:p>
            <a:r>
              <a:rPr lang="en-US" sz="2400" dirty="0" smtClean="0"/>
              <a:t>Brett Hodges</a:t>
            </a:r>
            <a:endParaRPr lang="en-US" sz="2400" dirty="0"/>
          </a:p>
        </p:txBody>
      </p:sp>
      <p:sp>
        <p:nvSpPr>
          <p:cNvPr id="6" name="TextBox 5"/>
          <p:cNvSpPr txBox="1"/>
          <p:nvPr/>
        </p:nvSpPr>
        <p:spPr>
          <a:xfrm>
            <a:off x="6858000" y="4724400"/>
            <a:ext cx="1508746" cy="369332"/>
          </a:xfrm>
          <a:prstGeom prst="rect">
            <a:avLst/>
          </a:prstGeom>
          <a:noFill/>
        </p:spPr>
        <p:txBody>
          <a:bodyPr wrap="none" rtlCol="0">
            <a:spAutoFit/>
          </a:bodyPr>
          <a:lstStyle/>
          <a:p>
            <a:r>
              <a:rPr lang="en-US" dirty="0" smtClean="0"/>
              <a:t>April 8, 2010</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it work?</a:t>
            </a:r>
            <a:endParaRPr lang="en-US" dirty="0"/>
          </a:p>
        </p:txBody>
      </p:sp>
      <p:sp>
        <p:nvSpPr>
          <p:cNvPr id="3" name="Content Placeholder 2"/>
          <p:cNvSpPr>
            <a:spLocks noGrp="1"/>
          </p:cNvSpPr>
          <p:nvPr>
            <p:ph idx="1"/>
          </p:nvPr>
        </p:nvSpPr>
        <p:spPr/>
        <p:txBody>
          <a:bodyPr/>
          <a:lstStyle/>
          <a:p>
            <a:r>
              <a:rPr lang="en-US" dirty="0" smtClean="0"/>
              <a:t>Manual source code analysis needed</a:t>
            </a:r>
          </a:p>
          <a:p>
            <a:r>
              <a:rPr lang="en-US" dirty="0" smtClean="0"/>
              <a:t>Attackers use known exploits to overwrite the Non-Control </a:t>
            </a:r>
            <a:r>
              <a:rPr lang="en-US" dirty="0" smtClean="0"/>
              <a:t>Data</a:t>
            </a:r>
          </a:p>
          <a:p>
            <a:pPr lvl="1"/>
            <a:r>
              <a:rPr lang="en-US" dirty="0" smtClean="0"/>
              <a:t>Format string </a:t>
            </a:r>
            <a:r>
              <a:rPr lang="en-US" dirty="0" smtClean="0"/>
              <a:t>v</a:t>
            </a:r>
            <a:r>
              <a:rPr lang="en-US" dirty="0" smtClean="0"/>
              <a:t>ulnerabilities</a:t>
            </a:r>
          </a:p>
          <a:p>
            <a:pPr lvl="1"/>
            <a:r>
              <a:rPr lang="en-US" dirty="0" smtClean="0"/>
              <a:t>Heap overflow</a:t>
            </a:r>
          </a:p>
          <a:p>
            <a:pPr lvl="1"/>
            <a:r>
              <a:rPr lang="en-US" dirty="0" smtClean="0"/>
              <a:t>Stack buffer overflow</a:t>
            </a:r>
          </a:p>
          <a:p>
            <a:pPr lvl="1"/>
            <a:r>
              <a:rPr lang="en-US" dirty="0" smtClean="0"/>
              <a:t>Integer overflow</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 String Attack against User Identity Data </a:t>
            </a:r>
            <a:endParaRPr lang="en-US" dirty="0"/>
          </a:p>
        </p:txBody>
      </p:sp>
      <p:sp>
        <p:nvSpPr>
          <p:cNvPr id="3" name="Content Placeholder 2"/>
          <p:cNvSpPr>
            <a:spLocks noGrp="1"/>
          </p:cNvSpPr>
          <p:nvPr>
            <p:ph idx="1"/>
          </p:nvPr>
        </p:nvSpPr>
        <p:spPr/>
        <p:txBody>
          <a:bodyPr/>
          <a:lstStyle/>
          <a:p>
            <a:r>
              <a:rPr lang="en-US" dirty="0" smtClean="0"/>
              <a:t>Goal: To construct an attack against user identity data that can lead to root privilege compromise without injecting external code.</a:t>
            </a:r>
          </a:p>
          <a:p>
            <a:r>
              <a:rPr lang="en-US" dirty="0" smtClean="0"/>
              <a:t>WU-FTPD FTP server</a:t>
            </a:r>
          </a:p>
          <a:p>
            <a:r>
              <a:rPr lang="en-US" dirty="0" smtClean="0"/>
              <a:t>The </a:t>
            </a:r>
            <a:r>
              <a:rPr lang="en-US" i="1" dirty="0" smtClean="0"/>
              <a:t>Site Exec Command Format String Vulnerability</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Attempt #1: Failed</a:t>
            </a:r>
            <a:endParaRPr lang="en-US" dirty="0"/>
          </a:p>
        </p:txBody>
      </p:sp>
      <p:sp>
        <p:nvSpPr>
          <p:cNvPr id="3" name="Content Placeholder 2"/>
          <p:cNvSpPr>
            <a:spLocks noGrp="1"/>
          </p:cNvSpPr>
          <p:nvPr>
            <p:ph idx="1"/>
          </p:nvPr>
        </p:nvSpPr>
        <p:spPr/>
        <p:txBody>
          <a:bodyPr/>
          <a:lstStyle/>
          <a:p>
            <a:r>
              <a:rPr lang="en-US" dirty="0" smtClean="0"/>
              <a:t>Find data items that if corrupted could allow the attacker to log in to the system</a:t>
            </a:r>
          </a:p>
          <a:p>
            <a:pPr lvl="1"/>
            <a:r>
              <a:rPr lang="en-US" dirty="0" smtClean="0"/>
              <a:t>Login as root without providing correct </a:t>
            </a:r>
            <a:r>
              <a:rPr lang="en-US" dirty="0" smtClean="0"/>
              <a:t>password</a:t>
            </a:r>
          </a:p>
          <a:p>
            <a:r>
              <a:rPr lang="en-US" dirty="0" smtClean="0"/>
              <a:t>Why?</a:t>
            </a:r>
          </a:p>
          <a:p>
            <a:pPr lvl="1"/>
            <a:r>
              <a:rPr lang="en-US" dirty="0" smtClean="0"/>
              <a:t>The SITE EXEC format string</a:t>
            </a:r>
            <a:endParaRPr lang="en-US" dirty="0" smtClean="0"/>
          </a:p>
          <a:p>
            <a:pPr lvl="2"/>
            <a:r>
              <a:rPr lang="en-US" dirty="0" smtClean="0"/>
              <a:t>Could not change data due to FTPD authentication steps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Attempt #2: Success</a:t>
            </a:r>
            <a:endParaRPr lang="en-US" dirty="0"/>
          </a:p>
        </p:txBody>
      </p:sp>
      <p:sp>
        <p:nvSpPr>
          <p:cNvPr id="3" name="Content Placeholder 2"/>
          <p:cNvSpPr>
            <a:spLocks noGrp="1"/>
          </p:cNvSpPr>
          <p:nvPr>
            <p:ph idx="1"/>
          </p:nvPr>
        </p:nvSpPr>
        <p:spPr>
          <a:xfrm>
            <a:off x="457200" y="1882808"/>
            <a:ext cx="8686800" cy="4572000"/>
          </a:xfrm>
        </p:spPr>
        <p:txBody>
          <a:bodyPr/>
          <a:lstStyle/>
          <a:p>
            <a:r>
              <a:rPr lang="en-US" dirty="0" smtClean="0"/>
              <a:t>Overwrite the information source used for authentication</a:t>
            </a:r>
          </a:p>
          <a:p>
            <a:r>
              <a:rPr lang="en-US" dirty="0" smtClean="0"/>
              <a:t>UNIX system user names and IDs stored in </a:t>
            </a:r>
            <a:r>
              <a:rPr lang="en-US" i="1" dirty="0" smtClean="0"/>
              <a:t>/etc/</a:t>
            </a:r>
            <a:r>
              <a:rPr lang="en-US" i="1" dirty="0" err="1" smtClean="0"/>
              <a:t>passwd</a:t>
            </a:r>
            <a:endParaRPr lang="en-US" i="1" dirty="0" smtClean="0"/>
          </a:p>
          <a:p>
            <a:pPr lvl="1"/>
            <a:r>
              <a:rPr lang="en-US" i="1" dirty="0" smtClean="0"/>
              <a:t>Overwrite </a:t>
            </a:r>
            <a:r>
              <a:rPr lang="en-US" i="1" dirty="0" err="1" smtClean="0"/>
              <a:t>passwd</a:t>
            </a:r>
            <a:r>
              <a:rPr lang="en-US" i="1" dirty="0" smtClean="0"/>
              <a:t> to give user root</a:t>
            </a:r>
          </a:p>
          <a:p>
            <a:r>
              <a:rPr lang="en-US" dirty="0" smtClean="0"/>
              <a:t>Exploit </a:t>
            </a:r>
            <a:r>
              <a:rPr lang="en-US" dirty="0" err="1" smtClean="0"/>
              <a:t>getdatasock</a:t>
            </a:r>
            <a:r>
              <a:rPr lang="en-US" dirty="0" smtClean="0"/>
              <a:t>() on specific FTP server</a:t>
            </a:r>
          </a:p>
          <a:p>
            <a:pPr lvl="1"/>
            <a:r>
              <a:rPr lang="en-US" dirty="0" smtClean="0"/>
              <a:t>Escalate </a:t>
            </a:r>
            <a:r>
              <a:rPr lang="en-US" dirty="0" err="1" smtClean="0"/>
              <a:t>seteuid</a:t>
            </a:r>
            <a:r>
              <a:rPr lang="en-US" dirty="0" smtClean="0"/>
              <a:t>(0)</a:t>
            </a:r>
          </a:p>
          <a:p>
            <a:pPr lvl="2"/>
            <a:r>
              <a:rPr lang="en-US" dirty="0" smtClean="0"/>
              <a:t>Root access</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a:t>
            </a:r>
            <a:endParaRPr lang="en-US" dirty="0"/>
          </a:p>
        </p:txBody>
      </p:sp>
      <p:pic>
        <p:nvPicPr>
          <p:cNvPr id="4" name="Content Placeholder 3"/>
          <p:cNvPicPr>
            <a:picLocks noGrp="1" noChangeAspect="1" noChangeArrowheads="1"/>
          </p:cNvPicPr>
          <p:nvPr>
            <p:ph idx="1"/>
          </p:nvPr>
        </p:nvPicPr>
        <p:blipFill>
          <a:blip r:embed="rId2"/>
          <a:srcRect/>
          <a:stretch>
            <a:fillRect/>
          </a:stretch>
        </p:blipFill>
        <p:spPr bwMode="auto">
          <a:xfrm>
            <a:off x="381000" y="2667000"/>
            <a:ext cx="8451760" cy="3810000"/>
          </a:xfrm>
          <a:prstGeom prst="rect">
            <a:avLst/>
          </a:prstGeom>
          <a:noFill/>
          <a:ln w="9525">
            <a:noFill/>
            <a:round/>
            <a:headEnd/>
            <a:tailEnd/>
          </a:ln>
          <a:effectLst/>
        </p:spPr>
      </p:pic>
      <p:sp>
        <p:nvSpPr>
          <p:cNvPr id="6" name="TextBox 5"/>
          <p:cNvSpPr txBox="1"/>
          <p:nvPr/>
        </p:nvSpPr>
        <p:spPr>
          <a:xfrm>
            <a:off x="5486400" y="3730079"/>
            <a:ext cx="2209799" cy="384721"/>
          </a:xfrm>
          <a:prstGeom prst="rect">
            <a:avLst/>
          </a:prstGeom>
          <a:noFill/>
        </p:spPr>
        <p:txBody>
          <a:bodyPr wrap="square" rtlCol="0">
            <a:spAutoFit/>
          </a:bodyPr>
          <a:lstStyle/>
          <a:p>
            <a:r>
              <a:rPr lang="en-US" sz="1900" dirty="0" smtClean="0">
                <a:solidFill>
                  <a:schemeClr val="accent1"/>
                </a:solidFill>
                <a:latin typeface="Aharoni" pitchFamily="2" charset="-79"/>
                <a:cs typeface="Aharoni" pitchFamily="2" charset="-79"/>
              </a:rPr>
              <a:t>Changes the EUID</a:t>
            </a:r>
            <a:endParaRPr lang="en-US" sz="1900" dirty="0">
              <a:solidFill>
                <a:schemeClr val="accent1"/>
              </a:solidFill>
              <a:latin typeface="Aharoni" pitchFamily="2" charset="-79"/>
              <a:cs typeface="Aharoni" pitchFamily="2" charset="-79"/>
            </a:endParaRPr>
          </a:p>
        </p:txBody>
      </p:sp>
      <p:cxnSp>
        <p:nvCxnSpPr>
          <p:cNvPr id="8" name="Straight Arrow Connector 7"/>
          <p:cNvCxnSpPr/>
          <p:nvPr/>
        </p:nvCxnSpPr>
        <p:spPr>
          <a:xfrm rot="10800000">
            <a:off x="4724400" y="3886200"/>
            <a:ext cx="762000"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0" name="Straight Arrow Connector 9"/>
          <p:cNvCxnSpPr/>
          <p:nvPr/>
        </p:nvCxnSpPr>
        <p:spPr>
          <a:xfrm rot="5400000" flipH="1" flipV="1">
            <a:off x="5220097" y="5752703"/>
            <a:ext cx="381000" cy="794"/>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2" name="TextBox 11"/>
          <p:cNvSpPr txBox="1"/>
          <p:nvPr/>
        </p:nvSpPr>
        <p:spPr>
          <a:xfrm>
            <a:off x="3352800" y="5867400"/>
            <a:ext cx="5200463" cy="369332"/>
          </a:xfrm>
          <a:prstGeom prst="rect">
            <a:avLst/>
          </a:prstGeom>
          <a:noFill/>
        </p:spPr>
        <p:txBody>
          <a:bodyPr wrap="none" rtlCol="0">
            <a:spAutoFit/>
          </a:bodyPr>
          <a:lstStyle/>
          <a:p>
            <a:r>
              <a:rPr lang="en-US" dirty="0" smtClean="0">
                <a:solidFill>
                  <a:schemeClr val="accent1"/>
                </a:solidFill>
                <a:latin typeface="Aharoni" pitchFamily="2" charset="-79"/>
                <a:cs typeface="Aharoni" pitchFamily="2" charset="-79"/>
              </a:rPr>
              <a:t>Cached copy of the User ID saved on the heap</a:t>
            </a:r>
            <a:endParaRPr lang="en-US" dirty="0">
              <a:solidFill>
                <a:schemeClr val="accent1"/>
              </a:solidFill>
              <a:latin typeface="Aharoni" pitchFamily="2" charset="-79"/>
              <a:cs typeface="Aharoni" pitchFamily="2" charset="-79"/>
            </a:endParaRPr>
          </a:p>
        </p:txBody>
      </p:sp>
      <p:sp>
        <p:nvSpPr>
          <p:cNvPr id="15" name="TextBox 14"/>
          <p:cNvSpPr txBox="1"/>
          <p:nvPr/>
        </p:nvSpPr>
        <p:spPr>
          <a:xfrm>
            <a:off x="457200" y="1524000"/>
            <a:ext cx="8229600" cy="1015663"/>
          </a:xfrm>
          <a:prstGeom prst="rect">
            <a:avLst/>
          </a:prstGeom>
          <a:noFill/>
        </p:spPr>
        <p:txBody>
          <a:bodyPr wrap="square" rtlCol="0">
            <a:spAutoFit/>
          </a:bodyPr>
          <a:lstStyle/>
          <a:p>
            <a:r>
              <a:rPr lang="en-US" sz="3000" dirty="0" smtClean="0"/>
              <a:t>Invoked when a user issues a data transfer command such at “get” or “put</a:t>
            </a:r>
            <a:endParaRPr lang="en-US" sz="3000" dirty="0"/>
          </a:p>
        </p:txBody>
      </p:sp>
      <p:cxnSp>
        <p:nvCxnSpPr>
          <p:cNvPr id="17" name="Elbow Connector 16"/>
          <p:cNvCxnSpPr/>
          <p:nvPr/>
        </p:nvCxnSpPr>
        <p:spPr>
          <a:xfrm>
            <a:off x="1066800" y="4800600"/>
            <a:ext cx="838200" cy="381000"/>
          </a:xfrm>
          <a:prstGeom prst="bentConnector3">
            <a:avLst>
              <a:gd name="adj1" fmla="val 3535"/>
            </a:avLst>
          </a:prstGeom>
          <a:ln>
            <a:tailEnd type="arrow"/>
          </a:ln>
        </p:spPr>
        <p:style>
          <a:lnRef idx="3">
            <a:schemeClr val="accent1"/>
          </a:lnRef>
          <a:fillRef idx="0">
            <a:schemeClr val="accent1"/>
          </a:fillRef>
          <a:effectRef idx="2">
            <a:schemeClr val="accent1"/>
          </a:effectRef>
          <a:fontRef idx="minor">
            <a:schemeClr val="tx1"/>
          </a:fontRef>
        </p:style>
      </p:cxnSp>
      <p:sp>
        <p:nvSpPr>
          <p:cNvPr id="20" name="TextBox 19"/>
          <p:cNvSpPr txBox="1"/>
          <p:nvPr/>
        </p:nvSpPr>
        <p:spPr>
          <a:xfrm>
            <a:off x="685800" y="4419600"/>
            <a:ext cx="915635" cy="369332"/>
          </a:xfrm>
          <a:prstGeom prst="rect">
            <a:avLst/>
          </a:prstGeom>
          <a:noFill/>
        </p:spPr>
        <p:txBody>
          <a:bodyPr wrap="none" rtlCol="0">
            <a:spAutoFit/>
          </a:bodyPr>
          <a:lstStyle/>
          <a:p>
            <a:r>
              <a:rPr lang="en-US" b="1" dirty="0" smtClean="0">
                <a:solidFill>
                  <a:schemeClr val="accent1"/>
                </a:solidFill>
              </a:rPr>
              <a:t>Exploit</a:t>
            </a:r>
            <a:endParaRPr lang="en-US" b="1" dirty="0">
              <a:solidFill>
                <a:schemeClr val="accen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additive="base">
                                        <p:cTn id="27" dur="500" fill="hold"/>
                                        <p:tgtEl>
                                          <p:spTgt spid="20"/>
                                        </p:tgtEl>
                                        <p:attrNameLst>
                                          <p:attrName>ppt_x</p:attrName>
                                        </p:attrNameLst>
                                      </p:cBhvr>
                                      <p:tavLst>
                                        <p:tav tm="0">
                                          <p:val>
                                            <p:strVal val="#ppt_x"/>
                                          </p:val>
                                        </p:tav>
                                        <p:tav tm="100000">
                                          <p:val>
                                            <p:strVal val="#ppt_x"/>
                                          </p:val>
                                        </p:tav>
                                      </p:tavLst>
                                    </p:anim>
                                    <p:anim calcmode="lin" valueType="num">
                                      <p:cBhvr additive="base">
                                        <p:cTn id="28" dur="500" fill="hold"/>
                                        <p:tgtEl>
                                          <p:spTgt spid="20"/>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500" fill="hold"/>
                                        <p:tgtEl>
                                          <p:spTgt spid="17"/>
                                        </p:tgtEl>
                                        <p:attrNameLst>
                                          <p:attrName>ppt_x</p:attrName>
                                        </p:attrNameLst>
                                      </p:cBhvr>
                                      <p:tavLst>
                                        <p:tav tm="0">
                                          <p:val>
                                            <p:strVal val="#ppt_x"/>
                                          </p:val>
                                        </p:tav>
                                        <p:tav tm="100000">
                                          <p:val>
                                            <p:strVal val="#ppt_x"/>
                                          </p:val>
                                        </p:tav>
                                      </p:tavLst>
                                    </p:anim>
                                    <p:anim calcmode="lin" valueType="num">
                                      <p:cBhvr additive="base">
                                        <p:cTn id="3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P spid="2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1"/>
          <p:cNvPicPr>
            <a:picLocks noGrp="1" noChangeAspect="1" noChangeArrowheads="1"/>
          </p:cNvPicPr>
          <p:nvPr>
            <p:ph idx="1"/>
          </p:nvPr>
        </p:nvPicPr>
        <p:blipFill>
          <a:blip r:embed="rId2"/>
          <a:srcRect/>
          <a:stretch>
            <a:fillRect/>
          </a:stretch>
        </p:blipFill>
        <p:spPr bwMode="auto">
          <a:xfrm>
            <a:off x="1143000" y="457200"/>
            <a:ext cx="6781800" cy="6026269"/>
          </a:xfrm>
          <a:prstGeom prst="rect">
            <a:avLst/>
          </a:prstGeom>
          <a:noFill/>
          <a:ln w="9525">
            <a:noFill/>
            <a:round/>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Heap Corruption Attacks against Configuration Data</a:t>
            </a:r>
            <a:endParaRPr lang="en-US" dirty="0"/>
          </a:p>
        </p:txBody>
      </p:sp>
      <p:sp>
        <p:nvSpPr>
          <p:cNvPr id="3" name="Content Placeholder 2"/>
          <p:cNvSpPr>
            <a:spLocks noGrp="1"/>
          </p:cNvSpPr>
          <p:nvPr>
            <p:ph idx="1"/>
          </p:nvPr>
        </p:nvSpPr>
        <p:spPr/>
        <p:txBody>
          <a:bodyPr>
            <a:normAutofit/>
          </a:bodyPr>
          <a:lstStyle/>
          <a:p>
            <a:r>
              <a:rPr lang="en-US" dirty="0" smtClean="0"/>
              <a:t>Goal: to corrupt the CGI-BIN configuration string that will result in root compromise without executing any external code</a:t>
            </a:r>
          </a:p>
          <a:p>
            <a:r>
              <a:rPr lang="en-US" dirty="0" smtClean="0"/>
              <a:t>Attacking the Null HTTPD daemon</a:t>
            </a:r>
          </a:p>
          <a:p>
            <a:pPr lvl="1"/>
            <a:r>
              <a:rPr lang="en-US" dirty="0" smtClean="0"/>
              <a:t>Server name:  www.foo.com</a:t>
            </a:r>
          </a:p>
          <a:p>
            <a:pPr lvl="1"/>
            <a:r>
              <a:rPr lang="en-US" dirty="0" smtClean="0"/>
              <a:t>CGI-BIN Path: </a:t>
            </a:r>
            <a:r>
              <a:rPr lang="en-US" dirty="0" smtClean="0"/>
              <a:t>/</a:t>
            </a:r>
            <a:r>
              <a:rPr lang="en-US" dirty="0" err="1" smtClean="0"/>
              <a:t>usr</a:t>
            </a:r>
            <a:r>
              <a:rPr lang="en-US" dirty="0" smtClean="0"/>
              <a:t>/local/</a:t>
            </a:r>
            <a:r>
              <a:rPr lang="en-US" dirty="0" err="1" smtClean="0"/>
              <a:t>httpd</a:t>
            </a:r>
            <a:r>
              <a:rPr lang="en-US" dirty="0" smtClean="0"/>
              <a:t>/</a:t>
            </a:r>
            <a:r>
              <a:rPr lang="en-US" dirty="0" err="1" smtClean="0"/>
              <a:t>cgi</a:t>
            </a:r>
            <a:r>
              <a:rPr lang="en-US" dirty="0" smtClean="0"/>
              <a:t>-bin</a:t>
            </a:r>
            <a:endParaRPr lang="en-US" dirty="0" smtClean="0"/>
          </a:p>
          <a:p>
            <a:pPr lvl="1"/>
            <a:r>
              <a:rPr lang="en-US" dirty="0" smtClean="0"/>
              <a:t>Request: http://www.foo.com/cgi-bin/bar</a:t>
            </a:r>
          </a:p>
          <a:p>
            <a:pPr lvl="1"/>
            <a:r>
              <a:rPr lang="en-US" dirty="0" smtClean="0"/>
              <a:t>Server executes: </a:t>
            </a:r>
          </a:p>
          <a:p>
            <a:pPr lvl="1"/>
            <a:endParaRPr lang="en-US" dirty="0" smtClean="0"/>
          </a:p>
        </p:txBody>
      </p:sp>
      <p:sp>
        <p:nvSpPr>
          <p:cNvPr id="5" name="TextBox 4"/>
          <p:cNvSpPr txBox="1"/>
          <p:nvPr/>
        </p:nvSpPr>
        <p:spPr>
          <a:xfrm>
            <a:off x="3505200" y="4800600"/>
            <a:ext cx="4419600" cy="492443"/>
          </a:xfrm>
          <a:prstGeom prst="rect">
            <a:avLst/>
          </a:prstGeom>
          <a:noFill/>
        </p:spPr>
        <p:txBody>
          <a:bodyPr wrap="square" rtlCol="0">
            <a:spAutoFit/>
          </a:bodyPr>
          <a:lstStyle/>
          <a:p>
            <a:r>
              <a:rPr lang="en-US" sz="2600" dirty="0" smtClean="0">
                <a:solidFill>
                  <a:schemeClr val="accent1"/>
                </a:solidFill>
              </a:rPr>
              <a:t>/</a:t>
            </a:r>
            <a:r>
              <a:rPr lang="en-US" sz="2600" dirty="0" err="1" smtClean="0">
                <a:solidFill>
                  <a:schemeClr val="accent1"/>
                </a:solidFill>
              </a:rPr>
              <a:t>usr</a:t>
            </a:r>
            <a:r>
              <a:rPr lang="en-US" sz="2600" dirty="0" smtClean="0">
                <a:solidFill>
                  <a:schemeClr val="accent1"/>
                </a:solidFill>
              </a:rPr>
              <a:t>/local/</a:t>
            </a:r>
            <a:r>
              <a:rPr lang="en-US" sz="2600" dirty="0" err="1" smtClean="0">
                <a:solidFill>
                  <a:schemeClr val="accent1"/>
                </a:solidFill>
              </a:rPr>
              <a:t>httpd</a:t>
            </a:r>
            <a:r>
              <a:rPr lang="en-US" sz="2600" dirty="0" smtClean="0">
                <a:solidFill>
                  <a:schemeClr val="accent1"/>
                </a:solidFill>
              </a:rPr>
              <a:t>/</a:t>
            </a:r>
            <a:r>
              <a:rPr lang="en-US" sz="2600" dirty="0" err="1" smtClean="0">
                <a:solidFill>
                  <a:schemeClr val="accent1"/>
                </a:solidFill>
              </a:rPr>
              <a:t>cgi</a:t>
            </a:r>
            <a:r>
              <a:rPr lang="en-US" sz="2600" dirty="0" smtClean="0">
                <a:solidFill>
                  <a:schemeClr val="accent1"/>
                </a:solidFill>
              </a:rPr>
              <a:t>-bin</a:t>
            </a:r>
            <a:endParaRPr lang="en-US" sz="2600" dirty="0">
              <a:solidFill>
                <a:schemeClr val="accent1"/>
              </a:solidFill>
            </a:endParaRPr>
          </a:p>
        </p:txBody>
      </p:sp>
      <p:sp>
        <p:nvSpPr>
          <p:cNvPr id="6" name="TextBox 5"/>
          <p:cNvSpPr txBox="1"/>
          <p:nvPr/>
        </p:nvSpPr>
        <p:spPr>
          <a:xfrm>
            <a:off x="7391400" y="5298757"/>
            <a:ext cx="990600" cy="492443"/>
          </a:xfrm>
          <a:prstGeom prst="rect">
            <a:avLst/>
          </a:prstGeom>
          <a:noFill/>
        </p:spPr>
        <p:txBody>
          <a:bodyPr wrap="square" rtlCol="0">
            <a:spAutoFit/>
          </a:bodyPr>
          <a:lstStyle/>
          <a:p>
            <a:r>
              <a:rPr lang="en-US" sz="2600" dirty="0" smtClean="0">
                <a:solidFill>
                  <a:schemeClr val="accent1"/>
                </a:solidFill>
              </a:rPr>
              <a:t>/bar</a:t>
            </a:r>
            <a:endParaRPr lang="en-US" sz="2600" dirty="0">
              <a:solidFill>
                <a:schemeClr val="accen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path" presetSubtype="0" accel="50000" decel="50000" fill="hold" grpId="1" nodeType="clickEffect">
                                  <p:stCondLst>
                                    <p:cond delay="0"/>
                                  </p:stCondLst>
                                  <p:childTnLst>
                                    <p:animMotion origin="layout" path="M -0.1 0.01966 L 0.05833 0.1418 " pathEditMode="relative" rAng="0" ptsTypes="AA">
                                      <p:cBhvr>
                                        <p:cTn id="11" dur="2000" fill="hold"/>
                                        <p:tgtEl>
                                          <p:spTgt spid="5"/>
                                        </p:tgtEl>
                                        <p:attrNameLst>
                                          <p:attrName>ppt_x</p:attrName>
                                          <p:attrName>ppt_y</p:attrName>
                                        </p:attrNameLst>
                                      </p:cBhvr>
                                      <p:rCtr x="79" y="61"/>
                                    </p:animMotion>
                                  </p:childTnLst>
                                </p:cTn>
                              </p:par>
                            </p:childTnLst>
                          </p:cTn>
                        </p:par>
                      </p:childTnLst>
                    </p:cTn>
                  </p:par>
                  <p:par>
                    <p:cTn id="12" fill="hold">
                      <p:stCondLst>
                        <p:cond delay="indefinite"/>
                      </p:stCondLst>
                      <p:childTnLst>
                        <p:par>
                          <p:cTn id="13" fill="hold">
                            <p:stCondLst>
                              <p:cond delay="0"/>
                            </p:stCondLst>
                            <p:childTnLst>
                              <p:par>
                                <p:cTn id="14" presetID="4" presetClass="entr" presetSubtype="16"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ox(in)">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path" presetSubtype="0" accel="50000" decel="50000" fill="hold" grpId="1" nodeType="clickEffect">
                                  <p:stCondLst>
                                    <p:cond delay="0"/>
                                  </p:stCondLst>
                                  <p:childTnLst>
                                    <p:animMotion origin="layout" path="M 0 -3.70113E-6 L 0.04583 0.06917 " pathEditMode="relative" rAng="0" ptsTypes="AA">
                                      <p:cBhvr>
                                        <p:cTn id="20" dur="2000" fill="hold"/>
                                        <p:tgtEl>
                                          <p:spTgt spid="6"/>
                                        </p:tgtEl>
                                        <p:attrNameLst>
                                          <p:attrName>ppt_x</p:attrName>
                                          <p:attrName>ppt_y</p:attrName>
                                        </p:attrNameLst>
                                      </p:cBhvr>
                                      <p:rCtr x="23" y="3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p:bldP spid="6"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Picture 1"/>
          <p:cNvPicPr>
            <a:picLocks noGrp="1" noChangeAspect="1" noChangeArrowheads="1"/>
          </p:cNvPicPr>
          <p:nvPr>
            <p:ph idx="1"/>
          </p:nvPr>
        </p:nvPicPr>
        <p:blipFill>
          <a:blip r:embed="rId3"/>
          <a:srcRect/>
          <a:stretch>
            <a:fillRect/>
          </a:stretch>
        </p:blipFill>
        <p:spPr bwMode="auto">
          <a:xfrm>
            <a:off x="457200" y="381000"/>
            <a:ext cx="7010400" cy="5883101"/>
          </a:xfrm>
          <a:prstGeom prst="rect">
            <a:avLst/>
          </a:prstGeom>
          <a:noFill/>
          <a:ln w="9525">
            <a:noFill/>
            <a:round/>
            <a:headEnd/>
            <a:tailEnd/>
          </a:ln>
          <a:effectLst/>
        </p:spPr>
      </p:pic>
      <p:cxnSp>
        <p:nvCxnSpPr>
          <p:cNvPr id="6" name="Straight Arrow Connector 5"/>
          <p:cNvCxnSpPr>
            <a:stCxn id="7" idx="1"/>
          </p:cNvCxnSpPr>
          <p:nvPr/>
        </p:nvCxnSpPr>
        <p:spPr>
          <a:xfrm rot="10800000" flipV="1">
            <a:off x="5104607" y="918864"/>
            <a:ext cx="1219995" cy="453529"/>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7" name="TextBox 6"/>
          <p:cNvSpPr txBox="1"/>
          <p:nvPr/>
        </p:nvSpPr>
        <p:spPr>
          <a:xfrm>
            <a:off x="6324601" y="457200"/>
            <a:ext cx="2819399" cy="923330"/>
          </a:xfrm>
          <a:prstGeom prst="rect">
            <a:avLst/>
          </a:prstGeom>
          <a:noFill/>
        </p:spPr>
        <p:txBody>
          <a:bodyPr wrap="square" rtlCol="0">
            <a:spAutoFit/>
          </a:bodyPr>
          <a:lstStyle/>
          <a:p>
            <a:r>
              <a:rPr lang="en-US" b="1" dirty="0" smtClean="0">
                <a:solidFill>
                  <a:schemeClr val="accent1"/>
                </a:solidFill>
              </a:rPr>
              <a:t>Heap corruption triggered with POST command</a:t>
            </a:r>
            <a:endParaRPr lang="en-US" b="1" dirty="0">
              <a:solidFill>
                <a:schemeClr val="accen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1+#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1+#ppt_w/2"/>
                                          </p:val>
                                        </p:tav>
                                        <p:tav tm="100000">
                                          <p:val>
                                            <p:strVal val="#ppt_x"/>
                                          </p:val>
                                        </p:tav>
                                      </p:tavLst>
                                    </p:anim>
                                    <p:anim calcmode="lin" valueType="num">
                                      <p:cBhvr additive="base">
                                        <p:cTn id="12" dur="500" fill="hold"/>
                                        <p:tgtEl>
                                          <p:spTgt spid="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Stack Buffer Overflow against User Input Data</a:t>
            </a:r>
            <a:endParaRPr lang="en-US" dirty="0"/>
          </a:p>
        </p:txBody>
      </p:sp>
      <p:sp>
        <p:nvSpPr>
          <p:cNvPr id="3" name="Content Placeholder 2"/>
          <p:cNvSpPr>
            <a:spLocks noGrp="1"/>
          </p:cNvSpPr>
          <p:nvPr>
            <p:ph idx="1"/>
          </p:nvPr>
        </p:nvSpPr>
        <p:spPr/>
        <p:txBody>
          <a:bodyPr/>
          <a:lstStyle/>
          <a:p>
            <a:r>
              <a:rPr lang="en-US" dirty="0" smtClean="0"/>
              <a:t>Goal: To construct an attack that neither injects code nor alters the return </a:t>
            </a:r>
            <a:r>
              <a:rPr lang="en-US" dirty="0" smtClean="0"/>
              <a:t>address</a:t>
            </a:r>
          </a:p>
          <a:p>
            <a:r>
              <a:rPr lang="en-US" dirty="0" smtClean="0"/>
              <a:t>HTTPD server : GHTTPD</a:t>
            </a:r>
          </a:p>
          <a:p>
            <a:pPr lvl="1"/>
            <a:r>
              <a:rPr lang="en-US" dirty="0" smtClean="0"/>
              <a:t>Stack buffer overflow in function log()</a:t>
            </a:r>
          </a:p>
          <a:p>
            <a:pPr lvl="1"/>
            <a:r>
              <a:rPr lang="en-US" dirty="0" smtClean="0"/>
              <a:t>Alter the backup value of ESI register to compromise validation checks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1"/>
          <p:cNvPicPr>
            <a:picLocks noGrp="1" noChangeAspect="1" noChangeArrowheads="1"/>
          </p:cNvPicPr>
          <p:nvPr>
            <p:ph idx="1"/>
          </p:nvPr>
        </p:nvPicPr>
        <p:blipFill>
          <a:blip r:embed="rId3"/>
          <a:srcRect/>
          <a:stretch>
            <a:fillRect/>
          </a:stretch>
        </p:blipFill>
        <p:spPr bwMode="auto">
          <a:xfrm>
            <a:off x="609600" y="457200"/>
            <a:ext cx="4754614" cy="6096000"/>
          </a:xfrm>
          <a:prstGeom prst="rect">
            <a:avLst/>
          </a:prstGeom>
          <a:noFill/>
          <a:ln w="9525">
            <a:noFill/>
            <a:round/>
            <a:headEnd/>
            <a:tailEnd/>
          </a:ln>
          <a:effectLst/>
        </p:spPr>
      </p:pic>
      <p:cxnSp>
        <p:nvCxnSpPr>
          <p:cNvPr id="6" name="Straight Arrow Connector 5"/>
          <p:cNvCxnSpPr>
            <a:stCxn id="7" idx="1"/>
          </p:cNvCxnSpPr>
          <p:nvPr/>
        </p:nvCxnSpPr>
        <p:spPr>
          <a:xfrm rot="10800000">
            <a:off x="3733800" y="2286000"/>
            <a:ext cx="1752600" cy="32266"/>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7" name="TextBox 6"/>
          <p:cNvSpPr txBox="1"/>
          <p:nvPr/>
        </p:nvSpPr>
        <p:spPr>
          <a:xfrm>
            <a:off x="5486400" y="2133600"/>
            <a:ext cx="3366627" cy="369332"/>
          </a:xfrm>
          <a:prstGeom prst="rect">
            <a:avLst/>
          </a:prstGeom>
          <a:noFill/>
        </p:spPr>
        <p:txBody>
          <a:bodyPr wrap="none" rtlCol="0">
            <a:spAutoFit/>
          </a:bodyPr>
          <a:lstStyle/>
          <a:p>
            <a:r>
              <a:rPr lang="en-US" b="1" dirty="0" smtClean="0">
                <a:solidFill>
                  <a:schemeClr val="accent1"/>
                </a:solidFill>
              </a:rPr>
              <a:t>www.foo.com/cgi-bin/../bar</a:t>
            </a:r>
            <a:endParaRPr lang="en-US" b="1" dirty="0">
              <a:solidFill>
                <a:schemeClr val="accent1"/>
              </a:solidFill>
            </a:endParaRPr>
          </a:p>
        </p:txBody>
      </p:sp>
      <p:cxnSp>
        <p:nvCxnSpPr>
          <p:cNvPr id="10" name="Straight Arrow Connector 9"/>
          <p:cNvCxnSpPr/>
          <p:nvPr/>
        </p:nvCxnSpPr>
        <p:spPr>
          <a:xfrm rot="10800000">
            <a:off x="2286000" y="2743200"/>
            <a:ext cx="3429000"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3" name="TextBox 12"/>
          <p:cNvSpPr txBox="1"/>
          <p:nvPr/>
        </p:nvSpPr>
        <p:spPr>
          <a:xfrm>
            <a:off x="5715000" y="2590800"/>
            <a:ext cx="3429000" cy="923330"/>
          </a:xfrm>
          <a:prstGeom prst="rect">
            <a:avLst/>
          </a:prstGeom>
          <a:noFill/>
        </p:spPr>
        <p:txBody>
          <a:bodyPr wrap="square" rtlCol="0">
            <a:spAutoFit/>
          </a:bodyPr>
          <a:lstStyle/>
          <a:p>
            <a:r>
              <a:rPr lang="en-US" b="1" dirty="0" smtClean="0">
                <a:solidFill>
                  <a:schemeClr val="accent1"/>
                </a:solidFill>
              </a:rPr>
              <a:t>Change value of ESI register to point to URL containing “/..”</a:t>
            </a:r>
            <a:endParaRPr lang="en-US" b="1" dirty="0">
              <a:solidFill>
                <a:schemeClr val="accent1"/>
              </a:solidFill>
            </a:endParaRPr>
          </a:p>
        </p:txBody>
      </p:sp>
      <p:cxnSp>
        <p:nvCxnSpPr>
          <p:cNvPr id="15" name="Elbow Connector 14"/>
          <p:cNvCxnSpPr/>
          <p:nvPr/>
        </p:nvCxnSpPr>
        <p:spPr>
          <a:xfrm rot="10800000">
            <a:off x="3810000" y="3124200"/>
            <a:ext cx="1905000" cy="1295400"/>
          </a:xfrm>
          <a:prstGeom prst="bentConnector3">
            <a:avLst>
              <a:gd name="adj1" fmla="val 50000"/>
            </a:avLst>
          </a:prstGeom>
          <a:ln>
            <a:tailEnd type="arrow"/>
          </a:ln>
        </p:spPr>
        <p:style>
          <a:lnRef idx="3">
            <a:schemeClr val="accent1"/>
          </a:lnRef>
          <a:fillRef idx="0">
            <a:schemeClr val="accent1"/>
          </a:fillRef>
          <a:effectRef idx="2">
            <a:schemeClr val="accent1"/>
          </a:effectRef>
          <a:fontRef idx="minor">
            <a:schemeClr val="tx1"/>
          </a:fontRef>
        </p:style>
      </p:cxnSp>
      <p:sp>
        <p:nvSpPr>
          <p:cNvPr id="16" name="TextBox 15"/>
          <p:cNvSpPr txBox="1"/>
          <p:nvPr/>
        </p:nvSpPr>
        <p:spPr>
          <a:xfrm>
            <a:off x="5638800" y="4191000"/>
            <a:ext cx="3200399" cy="646331"/>
          </a:xfrm>
          <a:prstGeom prst="rect">
            <a:avLst/>
          </a:prstGeom>
          <a:noFill/>
        </p:spPr>
        <p:txBody>
          <a:bodyPr wrap="square" rtlCol="0">
            <a:spAutoFit/>
          </a:bodyPr>
          <a:lstStyle/>
          <a:p>
            <a:r>
              <a:rPr lang="en-US" b="1" dirty="0" smtClean="0">
                <a:solidFill>
                  <a:schemeClr val="accent1"/>
                </a:solidFill>
              </a:rPr>
              <a:t>You can now run /bin/</a:t>
            </a:r>
            <a:r>
              <a:rPr lang="en-US" b="1" dirty="0" err="1" smtClean="0">
                <a:solidFill>
                  <a:schemeClr val="accent1"/>
                </a:solidFill>
              </a:rPr>
              <a:t>sh</a:t>
            </a:r>
            <a:r>
              <a:rPr lang="en-US" b="1" dirty="0" smtClean="0">
                <a:solidFill>
                  <a:schemeClr val="accent1"/>
                </a:solidFill>
              </a:rPr>
              <a:t> as a CGI program</a:t>
            </a:r>
            <a:endParaRPr lang="en-US" b="1" dirty="0">
              <a:solidFill>
                <a:schemeClr val="accent1"/>
              </a:solidFill>
            </a:endParaRPr>
          </a:p>
        </p:txBody>
      </p:sp>
      <p:sp>
        <p:nvSpPr>
          <p:cNvPr id="18" name="TextBox 17"/>
          <p:cNvSpPr txBox="1"/>
          <p:nvPr/>
        </p:nvSpPr>
        <p:spPr>
          <a:xfrm>
            <a:off x="5638800" y="685800"/>
            <a:ext cx="2895600" cy="923330"/>
          </a:xfrm>
          <a:prstGeom prst="rect">
            <a:avLst/>
          </a:prstGeom>
          <a:noFill/>
        </p:spPr>
        <p:txBody>
          <a:bodyPr wrap="square" rtlCol="0">
            <a:spAutoFit/>
          </a:bodyPr>
          <a:lstStyle/>
          <a:p>
            <a:r>
              <a:rPr lang="en-US" b="1" dirty="0" err="1" smtClean="0">
                <a:solidFill>
                  <a:schemeClr val="accent1"/>
                </a:solidFill>
              </a:rPr>
              <a:t>s</a:t>
            </a:r>
            <a:r>
              <a:rPr lang="en-US" b="1" dirty="0" err="1" smtClean="0">
                <a:solidFill>
                  <a:schemeClr val="accent1"/>
                </a:solidFill>
              </a:rPr>
              <a:t>erveconnection</a:t>
            </a:r>
            <a:r>
              <a:rPr lang="en-US" b="1" dirty="0" smtClean="0">
                <a:solidFill>
                  <a:schemeClr val="accent1"/>
                </a:solidFill>
              </a:rPr>
              <a:t>() checks to see if “/..” is embedded in the URL</a:t>
            </a:r>
            <a:endParaRPr lang="en-US" b="1" dirty="0">
              <a:solidFill>
                <a:schemeClr val="accen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1+#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1+#ppt_w/2"/>
                                          </p:val>
                                        </p:tav>
                                        <p:tav tm="100000">
                                          <p:val>
                                            <p:strVal val="#ppt_x"/>
                                          </p:val>
                                        </p:tav>
                                      </p:tavLst>
                                    </p:anim>
                                    <p:anim calcmode="lin" valueType="num">
                                      <p:cBhvr additive="base">
                                        <p:cTn id="12"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1+#ppt_w/2"/>
                                          </p:val>
                                        </p:tav>
                                        <p:tav tm="100000">
                                          <p:val>
                                            <p:strVal val="#ppt_x"/>
                                          </p:val>
                                        </p:tav>
                                      </p:tavLst>
                                    </p:anim>
                                    <p:anim calcmode="lin" valueType="num">
                                      <p:cBhvr additive="base">
                                        <p:cTn id="18" dur="500" fill="hold"/>
                                        <p:tgtEl>
                                          <p:spTgt spid="13"/>
                                        </p:tgtEl>
                                        <p:attrNameLst>
                                          <p:attrName>ppt_y</p:attrName>
                                        </p:attrNameLst>
                                      </p:cBhvr>
                                      <p:tavLst>
                                        <p:tav tm="0">
                                          <p:val>
                                            <p:strVal val="#ppt_y"/>
                                          </p:val>
                                        </p:tav>
                                        <p:tav tm="100000">
                                          <p:val>
                                            <p:strVal val="#ppt_y"/>
                                          </p:val>
                                        </p:tav>
                                      </p:tavLst>
                                    </p:anim>
                                  </p:childTnLst>
                                </p:cTn>
                              </p:par>
                              <p:par>
                                <p:cTn id="19" presetID="2" presetClass="entr" presetSubtype="2"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1+#ppt_w/2"/>
                                          </p:val>
                                        </p:tav>
                                        <p:tav tm="100000">
                                          <p:val>
                                            <p:strVal val="#ppt_x"/>
                                          </p:val>
                                        </p:tav>
                                      </p:tavLst>
                                    </p:anim>
                                    <p:anim calcmode="lin" valueType="num">
                                      <p:cBhvr additive="base">
                                        <p:cTn id="22"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6"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additive="base">
                                        <p:cTn id="27" dur="500" fill="hold"/>
                                        <p:tgtEl>
                                          <p:spTgt spid="15"/>
                                        </p:tgtEl>
                                        <p:attrNameLst>
                                          <p:attrName>ppt_x</p:attrName>
                                        </p:attrNameLst>
                                      </p:cBhvr>
                                      <p:tavLst>
                                        <p:tav tm="0">
                                          <p:val>
                                            <p:strVal val="1+#ppt_w/2"/>
                                          </p:val>
                                        </p:tav>
                                        <p:tav tm="100000">
                                          <p:val>
                                            <p:strVal val="#ppt_x"/>
                                          </p:val>
                                        </p:tav>
                                      </p:tavLst>
                                    </p:anim>
                                    <p:anim calcmode="lin" valueType="num">
                                      <p:cBhvr additive="base">
                                        <p:cTn id="28" dur="500" fill="hold"/>
                                        <p:tgtEl>
                                          <p:spTgt spid="15"/>
                                        </p:tgtEl>
                                        <p:attrNameLst>
                                          <p:attrName>ppt_y</p:attrName>
                                        </p:attrNameLst>
                                      </p:cBhvr>
                                      <p:tavLst>
                                        <p:tav tm="0">
                                          <p:val>
                                            <p:strVal val="1+#ppt_h/2"/>
                                          </p:val>
                                        </p:tav>
                                        <p:tav tm="100000">
                                          <p:val>
                                            <p:strVal val="#ppt_y"/>
                                          </p:val>
                                        </p:tav>
                                      </p:tavLst>
                                    </p:anim>
                                  </p:childTnLst>
                                </p:cTn>
                              </p:par>
                              <p:par>
                                <p:cTn id="29" presetID="2" presetClass="entr" presetSubtype="6"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1+#ppt_w/2"/>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457200" y="1882808"/>
            <a:ext cx="8458200" cy="4572000"/>
          </a:xfrm>
        </p:spPr>
        <p:txBody>
          <a:bodyPr/>
          <a:lstStyle/>
          <a:p>
            <a:r>
              <a:rPr lang="en-US" dirty="0" smtClean="0"/>
              <a:t>Emphasis</a:t>
            </a:r>
            <a:endParaRPr lang="en-US" dirty="0" smtClean="0"/>
          </a:p>
          <a:p>
            <a:r>
              <a:rPr lang="en-US" dirty="0" smtClean="0"/>
              <a:t>Control Data vs. Non-Control </a:t>
            </a:r>
            <a:r>
              <a:rPr lang="en-US" dirty="0" smtClean="0"/>
              <a:t>Data</a:t>
            </a:r>
            <a:endParaRPr lang="en-US" dirty="0" smtClean="0"/>
          </a:p>
          <a:p>
            <a:r>
              <a:rPr lang="en-US" dirty="0" smtClean="0"/>
              <a:t>S</a:t>
            </a:r>
            <a:r>
              <a:rPr lang="en-US" dirty="0" smtClean="0"/>
              <a:t>ecurity </a:t>
            </a:r>
            <a:r>
              <a:rPr lang="en-US" dirty="0" smtClean="0"/>
              <a:t>critical non-control </a:t>
            </a:r>
            <a:r>
              <a:rPr lang="en-US" dirty="0" smtClean="0"/>
              <a:t>data types</a:t>
            </a:r>
            <a:endParaRPr lang="en-US" dirty="0" smtClean="0"/>
          </a:p>
          <a:p>
            <a:r>
              <a:rPr lang="en-US" dirty="0" smtClean="0"/>
              <a:t>Real </a:t>
            </a:r>
            <a:r>
              <a:rPr lang="en-US" dirty="0" smtClean="0"/>
              <a:t>world application </a:t>
            </a:r>
            <a:r>
              <a:rPr lang="en-US" dirty="0" smtClean="0"/>
              <a:t>tests</a:t>
            </a:r>
            <a:endParaRPr lang="en-US" dirty="0" smtClean="0"/>
          </a:p>
          <a:p>
            <a:r>
              <a:rPr lang="en-US" dirty="0" smtClean="0"/>
              <a:t>Defense for such </a:t>
            </a:r>
            <a:r>
              <a:rPr lang="en-US" dirty="0" smtClean="0"/>
              <a:t>attacks</a:t>
            </a:r>
          </a:p>
          <a:p>
            <a:r>
              <a:rPr lang="en-US" dirty="0" smtClean="0"/>
              <a:t>Conclusion</a:t>
            </a:r>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1"/>
          <p:cNvPicPr>
            <a:picLocks noGrp="1" noChangeAspect="1" noChangeArrowheads="1"/>
          </p:cNvPicPr>
          <p:nvPr>
            <p:ph idx="1"/>
          </p:nvPr>
        </p:nvPicPr>
        <p:blipFill>
          <a:blip r:embed="rId3"/>
          <a:srcRect/>
          <a:stretch>
            <a:fillRect/>
          </a:stretch>
        </p:blipFill>
        <p:spPr bwMode="auto">
          <a:xfrm>
            <a:off x="1295400" y="1219200"/>
            <a:ext cx="6338080" cy="4572000"/>
          </a:xfrm>
          <a:prstGeom prst="rect">
            <a:avLst/>
          </a:prstGeom>
          <a:noFill/>
          <a:ln w="9525">
            <a:noFill/>
            <a:round/>
            <a:headEnd/>
            <a:tailEnd/>
          </a:ln>
          <a:effectLst/>
        </p:spPr>
      </p:pic>
      <p:cxnSp>
        <p:nvCxnSpPr>
          <p:cNvPr id="6" name="Straight Arrow Connector 5"/>
          <p:cNvCxnSpPr/>
          <p:nvPr/>
        </p:nvCxnSpPr>
        <p:spPr>
          <a:xfrm rot="10800000">
            <a:off x="3886200" y="3810000"/>
            <a:ext cx="533400"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7" name="TextBox 6"/>
          <p:cNvSpPr txBox="1"/>
          <p:nvPr/>
        </p:nvSpPr>
        <p:spPr>
          <a:xfrm>
            <a:off x="4419600" y="3581400"/>
            <a:ext cx="1391728" cy="369332"/>
          </a:xfrm>
          <a:prstGeom prst="rect">
            <a:avLst/>
          </a:prstGeom>
          <a:noFill/>
        </p:spPr>
        <p:txBody>
          <a:bodyPr wrap="none" rtlCol="0">
            <a:spAutoFit/>
          </a:bodyPr>
          <a:lstStyle/>
          <a:p>
            <a:r>
              <a:rPr lang="en-US" b="1" dirty="0" smtClean="0">
                <a:solidFill>
                  <a:schemeClr val="accent1"/>
                </a:solidFill>
              </a:rPr>
              <a:t>0xbfffd7dc</a:t>
            </a:r>
            <a:endParaRPr lang="en-US" b="1" dirty="0">
              <a:solidFill>
                <a:schemeClr val="accent1"/>
              </a:solidFill>
            </a:endParaRPr>
          </a:p>
        </p:txBody>
      </p:sp>
      <p:cxnSp>
        <p:nvCxnSpPr>
          <p:cNvPr id="9" name="Straight Arrow Connector 8"/>
          <p:cNvCxnSpPr>
            <a:stCxn id="7" idx="3"/>
          </p:cNvCxnSpPr>
          <p:nvPr/>
        </p:nvCxnSpPr>
        <p:spPr>
          <a:xfrm flipV="1">
            <a:off x="5811328" y="2743200"/>
            <a:ext cx="284672" cy="1022866"/>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2" name="Elbow Connector 11"/>
          <p:cNvCxnSpPr/>
          <p:nvPr/>
        </p:nvCxnSpPr>
        <p:spPr>
          <a:xfrm rot="10800000" flipV="1">
            <a:off x="4191000" y="2819400"/>
            <a:ext cx="2895600" cy="1371600"/>
          </a:xfrm>
          <a:prstGeom prst="bentConnector3">
            <a:avLst>
              <a:gd name="adj1" fmla="val 185"/>
            </a:avLst>
          </a:prstGeom>
          <a:ln>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1+#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1+#ppt_w/2"/>
                                          </p:val>
                                        </p:tav>
                                        <p:tav tm="100000">
                                          <p:val>
                                            <p:strVal val="#ppt_x"/>
                                          </p:val>
                                        </p:tav>
                                      </p:tavLst>
                                    </p:anim>
                                    <p:anim calcmode="lin" valueType="num">
                                      <p:cBhvr additive="base">
                                        <p:cTn id="12"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1"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ppt_x"/>
                                          </p:val>
                                        </p:tav>
                                        <p:tav tm="100000">
                                          <p:val>
                                            <p:strVal val="#ppt_x"/>
                                          </p:val>
                                        </p:tav>
                                      </p:tavLst>
                                    </p:anim>
                                    <p:anim calcmode="lin" valueType="num">
                                      <p:cBhvr additive="base">
                                        <p:cTn id="24"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Integer Overflow Attack against Decision-Making Data</a:t>
            </a:r>
            <a:endParaRPr lang="en-US" dirty="0"/>
          </a:p>
        </p:txBody>
      </p:sp>
      <p:sp>
        <p:nvSpPr>
          <p:cNvPr id="3" name="Content Placeholder 2"/>
          <p:cNvSpPr>
            <a:spLocks noGrp="1"/>
          </p:cNvSpPr>
          <p:nvPr>
            <p:ph idx="1"/>
          </p:nvPr>
        </p:nvSpPr>
        <p:spPr/>
        <p:txBody>
          <a:bodyPr/>
          <a:lstStyle/>
          <a:p>
            <a:r>
              <a:rPr lang="en-US" dirty="0" smtClean="0"/>
              <a:t>Goal: Overwrite Boolean variables to get access to target without using password</a:t>
            </a:r>
          </a:p>
          <a:p>
            <a:r>
              <a:rPr lang="en-US" dirty="0" smtClean="0"/>
              <a:t>Attack on SSH server implementation</a:t>
            </a:r>
          </a:p>
          <a:p>
            <a:pPr lvl="1"/>
            <a:r>
              <a:rPr lang="en-US" dirty="0" smtClean="0"/>
              <a:t>SSH Communications Inc.</a:t>
            </a:r>
          </a:p>
          <a:p>
            <a:pPr lvl="1"/>
            <a:r>
              <a:rPr lang="en-US" dirty="0" smtClean="0"/>
              <a:t>OpenSSH.org</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Picture 1"/>
          <p:cNvPicPr>
            <a:picLocks noGrp="1" noChangeAspect="1" noChangeArrowheads="1"/>
          </p:cNvPicPr>
          <p:nvPr>
            <p:ph idx="1"/>
          </p:nvPr>
        </p:nvPicPr>
        <p:blipFill>
          <a:blip r:embed="rId3"/>
          <a:srcRect/>
          <a:stretch>
            <a:fillRect/>
          </a:stretch>
        </p:blipFill>
        <p:spPr bwMode="auto">
          <a:xfrm>
            <a:off x="381000" y="533400"/>
            <a:ext cx="6553200" cy="5965338"/>
          </a:xfrm>
          <a:prstGeom prst="rect">
            <a:avLst/>
          </a:prstGeom>
          <a:noFill/>
          <a:ln w="9525">
            <a:noFill/>
            <a:round/>
            <a:headEnd/>
            <a:tailEnd/>
          </a:ln>
          <a:effectLst/>
        </p:spPr>
      </p:pic>
      <p:cxnSp>
        <p:nvCxnSpPr>
          <p:cNvPr id="6" name="Straight Arrow Connector 5"/>
          <p:cNvCxnSpPr/>
          <p:nvPr/>
        </p:nvCxnSpPr>
        <p:spPr>
          <a:xfrm rot="10800000">
            <a:off x="4572000" y="1447800"/>
            <a:ext cx="609600"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8" name="TextBox 7"/>
          <p:cNvSpPr txBox="1"/>
          <p:nvPr/>
        </p:nvSpPr>
        <p:spPr>
          <a:xfrm>
            <a:off x="5148537" y="1219200"/>
            <a:ext cx="3385863" cy="369332"/>
          </a:xfrm>
          <a:prstGeom prst="rect">
            <a:avLst/>
          </a:prstGeom>
          <a:noFill/>
        </p:spPr>
        <p:txBody>
          <a:bodyPr wrap="none" rtlCol="0">
            <a:spAutoFit/>
          </a:bodyPr>
          <a:lstStyle/>
          <a:p>
            <a:r>
              <a:rPr lang="en-US" b="1" dirty="0" smtClean="0">
                <a:solidFill>
                  <a:schemeClr val="accent1"/>
                </a:solidFill>
              </a:rPr>
              <a:t>Boolean flag indicates FALSE</a:t>
            </a:r>
            <a:endParaRPr lang="en-US" b="1" dirty="0">
              <a:solidFill>
                <a:schemeClr val="accent1"/>
              </a:solidFill>
            </a:endParaRPr>
          </a:p>
        </p:txBody>
      </p:sp>
      <p:cxnSp>
        <p:nvCxnSpPr>
          <p:cNvPr id="10" name="Straight Arrow Connector 9"/>
          <p:cNvCxnSpPr/>
          <p:nvPr/>
        </p:nvCxnSpPr>
        <p:spPr>
          <a:xfrm rot="10800000">
            <a:off x="6705600" y="2895600"/>
            <a:ext cx="533400"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1" name="TextBox 10"/>
          <p:cNvSpPr txBox="1"/>
          <p:nvPr/>
        </p:nvSpPr>
        <p:spPr>
          <a:xfrm>
            <a:off x="7315200" y="2667000"/>
            <a:ext cx="1828800" cy="646331"/>
          </a:xfrm>
          <a:prstGeom prst="rect">
            <a:avLst/>
          </a:prstGeom>
          <a:noFill/>
        </p:spPr>
        <p:txBody>
          <a:bodyPr wrap="square" rtlCol="0">
            <a:spAutoFit/>
          </a:bodyPr>
          <a:lstStyle/>
          <a:p>
            <a:r>
              <a:rPr lang="en-US" b="1" dirty="0" smtClean="0">
                <a:solidFill>
                  <a:schemeClr val="accent1"/>
                </a:solidFill>
              </a:rPr>
              <a:t>Integer Flow Vulnerability</a:t>
            </a:r>
            <a:endParaRPr lang="en-US" b="1" dirty="0">
              <a:solidFill>
                <a:schemeClr val="accent1"/>
              </a:solidFill>
            </a:endParaRPr>
          </a:p>
        </p:txBody>
      </p:sp>
      <p:cxnSp>
        <p:nvCxnSpPr>
          <p:cNvPr id="12" name="Straight Arrow Connector 11"/>
          <p:cNvCxnSpPr/>
          <p:nvPr/>
        </p:nvCxnSpPr>
        <p:spPr>
          <a:xfrm rot="10800000">
            <a:off x="4724400" y="2590800"/>
            <a:ext cx="533400"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3" name="TextBox 12"/>
          <p:cNvSpPr txBox="1"/>
          <p:nvPr/>
        </p:nvSpPr>
        <p:spPr>
          <a:xfrm>
            <a:off x="5257800" y="2362200"/>
            <a:ext cx="3376245" cy="369332"/>
          </a:xfrm>
          <a:prstGeom prst="rect">
            <a:avLst/>
          </a:prstGeom>
          <a:noFill/>
        </p:spPr>
        <p:txBody>
          <a:bodyPr wrap="none" rtlCol="0">
            <a:spAutoFit/>
          </a:bodyPr>
          <a:lstStyle/>
          <a:p>
            <a:r>
              <a:rPr lang="en-US" b="1" dirty="0" smtClean="0">
                <a:solidFill>
                  <a:schemeClr val="accent1"/>
                </a:solidFill>
              </a:rPr>
              <a:t>Send very large packet here</a:t>
            </a:r>
            <a:endParaRPr lang="en-US" b="1" dirty="0">
              <a:solidFill>
                <a:schemeClr val="accent1"/>
              </a:solidFill>
            </a:endParaRPr>
          </a:p>
        </p:txBody>
      </p:sp>
      <p:sp>
        <p:nvSpPr>
          <p:cNvPr id="28" name="TextBox 27"/>
          <p:cNvSpPr txBox="1"/>
          <p:nvPr/>
        </p:nvSpPr>
        <p:spPr>
          <a:xfrm>
            <a:off x="4876800" y="4343400"/>
            <a:ext cx="3877985" cy="369332"/>
          </a:xfrm>
          <a:prstGeom prst="rect">
            <a:avLst/>
          </a:prstGeom>
          <a:noFill/>
        </p:spPr>
        <p:txBody>
          <a:bodyPr wrap="none" rtlCol="0">
            <a:spAutoFit/>
          </a:bodyPr>
          <a:lstStyle/>
          <a:p>
            <a:r>
              <a:rPr lang="en-US" b="1" dirty="0" smtClean="0">
                <a:solidFill>
                  <a:schemeClr val="accent1"/>
                </a:solidFill>
              </a:rPr>
              <a:t>Server fails but breaks out of loop</a:t>
            </a:r>
            <a:endParaRPr lang="en-US" b="1" dirty="0">
              <a:solidFill>
                <a:schemeClr val="accent1"/>
              </a:solidFill>
            </a:endParaRPr>
          </a:p>
        </p:txBody>
      </p:sp>
      <p:cxnSp>
        <p:nvCxnSpPr>
          <p:cNvPr id="30" name="Elbow Connector 29"/>
          <p:cNvCxnSpPr/>
          <p:nvPr/>
        </p:nvCxnSpPr>
        <p:spPr>
          <a:xfrm rot="10800000" flipV="1">
            <a:off x="4648200" y="4800600"/>
            <a:ext cx="3429000" cy="1143000"/>
          </a:xfrm>
          <a:prstGeom prst="bentConnector3">
            <a:avLst>
              <a:gd name="adj1" fmla="val -496"/>
            </a:avLst>
          </a:prstGeom>
          <a:ln>
            <a:tailEnd type="arrow"/>
          </a:ln>
        </p:spPr>
        <p:style>
          <a:lnRef idx="3">
            <a:schemeClr val="accent1"/>
          </a:lnRef>
          <a:fillRef idx="0">
            <a:schemeClr val="accent1"/>
          </a:fillRef>
          <a:effectRef idx="2">
            <a:schemeClr val="accent1"/>
          </a:effectRef>
          <a:fontRef idx="minor">
            <a:schemeClr val="tx1"/>
          </a:fontRef>
        </p:style>
      </p:cxnSp>
      <p:sp>
        <p:nvSpPr>
          <p:cNvPr id="32" name="TextBox 31"/>
          <p:cNvSpPr txBox="1"/>
          <p:nvPr/>
        </p:nvSpPr>
        <p:spPr>
          <a:xfrm>
            <a:off x="1676400" y="6488668"/>
            <a:ext cx="4900701" cy="369332"/>
          </a:xfrm>
          <a:prstGeom prst="rect">
            <a:avLst/>
          </a:prstGeom>
          <a:noFill/>
        </p:spPr>
        <p:txBody>
          <a:bodyPr wrap="none" rtlCol="0">
            <a:spAutoFit/>
          </a:bodyPr>
          <a:lstStyle/>
          <a:p>
            <a:r>
              <a:rPr lang="en-US" b="1" dirty="0" smtClean="0"/>
              <a:t>Boolean set  to 1 (TRUE) and spawns a shell</a:t>
            </a:r>
            <a:endParaRPr lang="en-US" b="1" dirty="0"/>
          </a:p>
        </p:txBody>
      </p:sp>
      <p:cxnSp>
        <p:nvCxnSpPr>
          <p:cNvPr id="36" name="Elbow Connector 35"/>
          <p:cNvCxnSpPr/>
          <p:nvPr/>
        </p:nvCxnSpPr>
        <p:spPr>
          <a:xfrm rot="10800000">
            <a:off x="3505200" y="4191000"/>
            <a:ext cx="1371600" cy="381000"/>
          </a:xfrm>
          <a:prstGeom prst="bentConnector3">
            <a:avLst>
              <a:gd name="adj1" fmla="val 101064"/>
            </a:avLst>
          </a:prstGeom>
          <a:ln>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1+#ppt_w/2"/>
                                          </p:val>
                                        </p:tav>
                                        <p:tav tm="100000">
                                          <p:val>
                                            <p:strVal val="#ppt_x"/>
                                          </p:val>
                                        </p:tav>
                                      </p:tavLst>
                                    </p:anim>
                                    <p:anim calcmode="lin" valueType="num">
                                      <p:cBhvr additive="base">
                                        <p:cTn id="12"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1+#ppt_w/2"/>
                                          </p:val>
                                        </p:tav>
                                        <p:tav tm="100000">
                                          <p:val>
                                            <p:strVal val="#ppt_x"/>
                                          </p:val>
                                        </p:tav>
                                      </p:tavLst>
                                    </p:anim>
                                    <p:anim calcmode="lin" valueType="num">
                                      <p:cBhvr additive="base">
                                        <p:cTn id="18" dur="500" fill="hold"/>
                                        <p:tgtEl>
                                          <p:spTgt spid="13"/>
                                        </p:tgtEl>
                                        <p:attrNameLst>
                                          <p:attrName>ppt_y</p:attrName>
                                        </p:attrNameLst>
                                      </p:cBhvr>
                                      <p:tavLst>
                                        <p:tav tm="0">
                                          <p:val>
                                            <p:strVal val="#ppt_y"/>
                                          </p:val>
                                        </p:tav>
                                        <p:tav tm="100000">
                                          <p:val>
                                            <p:strVal val="#ppt_y"/>
                                          </p:val>
                                        </p:tav>
                                      </p:tavLst>
                                    </p:anim>
                                  </p:childTnLst>
                                </p:cTn>
                              </p:par>
                              <p:par>
                                <p:cTn id="19" presetID="2" presetClass="entr" presetSubtype="2"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1+#ppt_w/2"/>
                                          </p:val>
                                        </p:tav>
                                        <p:tav tm="100000">
                                          <p:val>
                                            <p:strVal val="#ppt_x"/>
                                          </p:val>
                                        </p:tav>
                                      </p:tavLst>
                                    </p:anim>
                                    <p:anim calcmode="lin" valueType="num">
                                      <p:cBhvr additive="base">
                                        <p:cTn id="22"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1+#ppt_w/2"/>
                                          </p:val>
                                        </p:tav>
                                        <p:tav tm="100000">
                                          <p:val>
                                            <p:strVal val="#ppt_x"/>
                                          </p:val>
                                        </p:tav>
                                      </p:tavLst>
                                    </p:anim>
                                    <p:anim calcmode="lin" valueType="num">
                                      <p:cBhvr additive="base">
                                        <p:cTn id="28" dur="500" fill="hold"/>
                                        <p:tgtEl>
                                          <p:spTgt spid="11"/>
                                        </p:tgtEl>
                                        <p:attrNameLst>
                                          <p:attrName>ppt_y</p:attrName>
                                        </p:attrNameLst>
                                      </p:cBhvr>
                                      <p:tavLst>
                                        <p:tav tm="0">
                                          <p:val>
                                            <p:strVal val="#ppt_y"/>
                                          </p:val>
                                        </p:tav>
                                        <p:tav tm="100000">
                                          <p:val>
                                            <p:strVal val="#ppt_y"/>
                                          </p:val>
                                        </p:tav>
                                      </p:tavLst>
                                    </p:anim>
                                  </p:childTnLst>
                                </p:cTn>
                              </p:par>
                              <p:par>
                                <p:cTn id="29" presetID="2" presetClass="entr" presetSubtype="2"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1+#ppt_w/2"/>
                                          </p:val>
                                        </p:tav>
                                        <p:tav tm="100000">
                                          <p:val>
                                            <p:strVal val="#ppt_x"/>
                                          </p:val>
                                        </p:tav>
                                      </p:tavLst>
                                    </p:anim>
                                    <p:anim calcmode="lin" valueType="num">
                                      <p:cBhvr additive="base">
                                        <p:cTn id="32"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6"/>
                                        </p:tgtEl>
                                        <p:attrNameLst>
                                          <p:attrName>style.visibility</p:attrName>
                                        </p:attrNameLst>
                                      </p:cBhvr>
                                      <p:to>
                                        <p:strVal val="visible"/>
                                      </p:to>
                                    </p:set>
                                    <p:anim calcmode="lin" valueType="num">
                                      <p:cBhvr additive="base">
                                        <p:cTn id="37" dur="500" fill="hold"/>
                                        <p:tgtEl>
                                          <p:spTgt spid="36"/>
                                        </p:tgtEl>
                                        <p:attrNameLst>
                                          <p:attrName>ppt_x</p:attrName>
                                        </p:attrNameLst>
                                      </p:cBhvr>
                                      <p:tavLst>
                                        <p:tav tm="0">
                                          <p:val>
                                            <p:strVal val="#ppt_x"/>
                                          </p:val>
                                        </p:tav>
                                        <p:tav tm="100000">
                                          <p:val>
                                            <p:strVal val="#ppt_x"/>
                                          </p:val>
                                        </p:tav>
                                      </p:tavLst>
                                    </p:anim>
                                    <p:anim calcmode="lin" valueType="num">
                                      <p:cBhvr additive="base">
                                        <p:cTn id="38" dur="500" fill="hold"/>
                                        <p:tgtEl>
                                          <p:spTgt spid="36"/>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28"/>
                                        </p:tgtEl>
                                        <p:attrNameLst>
                                          <p:attrName>style.visibility</p:attrName>
                                        </p:attrNameLst>
                                      </p:cBhvr>
                                      <p:to>
                                        <p:strVal val="visible"/>
                                      </p:to>
                                    </p:set>
                                    <p:anim calcmode="lin" valueType="num">
                                      <p:cBhvr additive="base">
                                        <p:cTn id="41" dur="500" fill="hold"/>
                                        <p:tgtEl>
                                          <p:spTgt spid="28"/>
                                        </p:tgtEl>
                                        <p:attrNameLst>
                                          <p:attrName>ppt_x</p:attrName>
                                        </p:attrNameLst>
                                      </p:cBhvr>
                                      <p:tavLst>
                                        <p:tav tm="0">
                                          <p:val>
                                            <p:strVal val="#ppt_x"/>
                                          </p:val>
                                        </p:tav>
                                        <p:tav tm="100000">
                                          <p:val>
                                            <p:strVal val="#ppt_x"/>
                                          </p:val>
                                        </p:tav>
                                      </p:tavLst>
                                    </p:anim>
                                    <p:anim calcmode="lin" valueType="num">
                                      <p:cBhvr additive="base">
                                        <p:cTn id="4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0"/>
                                        </p:tgtEl>
                                        <p:attrNameLst>
                                          <p:attrName>style.visibility</p:attrName>
                                        </p:attrNameLst>
                                      </p:cBhvr>
                                      <p:to>
                                        <p:strVal val="visible"/>
                                      </p:to>
                                    </p:set>
                                    <p:anim calcmode="lin" valueType="num">
                                      <p:cBhvr additive="base">
                                        <p:cTn id="47" dur="500" fill="hold"/>
                                        <p:tgtEl>
                                          <p:spTgt spid="30"/>
                                        </p:tgtEl>
                                        <p:attrNameLst>
                                          <p:attrName>ppt_x</p:attrName>
                                        </p:attrNameLst>
                                      </p:cBhvr>
                                      <p:tavLst>
                                        <p:tav tm="0">
                                          <p:val>
                                            <p:strVal val="#ppt_x"/>
                                          </p:val>
                                        </p:tav>
                                        <p:tav tm="100000">
                                          <p:val>
                                            <p:strVal val="#ppt_x"/>
                                          </p:val>
                                        </p:tav>
                                      </p:tavLst>
                                    </p:anim>
                                    <p:anim calcmode="lin" valueType="num">
                                      <p:cBhvr additive="base">
                                        <p:cTn id="48" dur="500" fill="hold"/>
                                        <p:tgtEl>
                                          <p:spTgt spid="30"/>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2"/>
                                        </p:tgtEl>
                                        <p:attrNameLst>
                                          <p:attrName>style.visibility</p:attrName>
                                        </p:attrNameLst>
                                      </p:cBhvr>
                                      <p:to>
                                        <p:strVal val="visible"/>
                                      </p:to>
                                    </p:set>
                                    <p:anim calcmode="lin" valueType="num">
                                      <p:cBhvr additive="base">
                                        <p:cTn id="51" dur="500" fill="hold"/>
                                        <p:tgtEl>
                                          <p:spTgt spid="32"/>
                                        </p:tgtEl>
                                        <p:attrNameLst>
                                          <p:attrName>ppt_x</p:attrName>
                                        </p:attrNameLst>
                                      </p:cBhvr>
                                      <p:tavLst>
                                        <p:tav tm="0">
                                          <p:val>
                                            <p:strVal val="#ppt_x"/>
                                          </p:val>
                                        </p:tav>
                                        <p:tav tm="100000">
                                          <p:val>
                                            <p:strVal val="#ppt_x"/>
                                          </p:val>
                                        </p:tav>
                                      </p:tavLst>
                                    </p:anim>
                                    <p:anim calcmode="lin" valueType="num">
                                      <p:cBhvr additive="base">
                                        <p:cTn id="52"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3" grpId="0"/>
      <p:bldP spid="28" grpId="0"/>
      <p:bldP spid="3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However…</a:t>
            </a:r>
            <a:endParaRPr lang="en-US" dirty="0"/>
          </a:p>
        </p:txBody>
      </p:sp>
      <p:sp>
        <p:nvSpPr>
          <p:cNvPr id="3" name="Content Placeholder 2"/>
          <p:cNvSpPr>
            <a:spLocks noGrp="1"/>
          </p:cNvSpPr>
          <p:nvPr>
            <p:ph idx="1"/>
          </p:nvPr>
        </p:nvSpPr>
        <p:spPr/>
        <p:txBody>
          <a:bodyPr/>
          <a:lstStyle/>
          <a:p>
            <a:r>
              <a:rPr lang="en-US" dirty="0" smtClean="0"/>
              <a:t>Current program does not calculate checksums</a:t>
            </a:r>
          </a:p>
          <a:p>
            <a:pPr lvl="1"/>
            <a:r>
              <a:rPr lang="en-US" dirty="0" smtClean="0"/>
              <a:t>Proof-of-concept </a:t>
            </a:r>
            <a:r>
              <a:rPr lang="en-US" dirty="0" smtClean="0"/>
              <a:t>attack</a:t>
            </a:r>
          </a:p>
          <a:p>
            <a:pPr lvl="1"/>
            <a:r>
              <a:rPr lang="en-US" dirty="0" smtClean="0"/>
              <a:t>SSH validation does packet checksums</a:t>
            </a:r>
          </a:p>
          <a:p>
            <a:r>
              <a:rPr lang="en-US" dirty="0" smtClean="0"/>
              <a:t>To make attack complete:</a:t>
            </a:r>
          </a:p>
          <a:p>
            <a:pPr lvl="1"/>
            <a:r>
              <a:rPr lang="en-US" dirty="0" smtClean="0"/>
              <a:t>Understand DES cryptographic algorithms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Defenses</a:t>
            </a:r>
            <a:endParaRPr lang="en-US" dirty="0"/>
          </a:p>
        </p:txBody>
      </p:sp>
      <p:sp>
        <p:nvSpPr>
          <p:cNvPr id="3" name="Content Placeholder 2"/>
          <p:cNvSpPr>
            <a:spLocks noGrp="1"/>
          </p:cNvSpPr>
          <p:nvPr>
            <p:ph idx="1"/>
          </p:nvPr>
        </p:nvSpPr>
        <p:spPr/>
        <p:txBody>
          <a:bodyPr>
            <a:normAutofit/>
          </a:bodyPr>
          <a:lstStyle/>
          <a:p>
            <a:r>
              <a:rPr lang="en-US" dirty="0" smtClean="0"/>
              <a:t>Categorized into two classes:</a:t>
            </a:r>
          </a:p>
          <a:p>
            <a:pPr lvl="1"/>
            <a:r>
              <a:rPr lang="en-US" dirty="0" smtClean="0"/>
              <a:t>1. Techniques to avoid having memory-safety bugs in software</a:t>
            </a:r>
          </a:p>
          <a:p>
            <a:pPr lvl="1"/>
            <a:r>
              <a:rPr lang="en-US" dirty="0" smtClean="0"/>
              <a:t>2. Techniques to defeat exploitations of these </a:t>
            </a:r>
            <a:r>
              <a:rPr lang="en-US" dirty="0" smtClean="0"/>
              <a:t>bugs</a:t>
            </a:r>
          </a:p>
          <a:p>
            <a:r>
              <a:rPr lang="en-US" dirty="0" smtClean="0"/>
              <a:t>Failed Techniques</a:t>
            </a:r>
          </a:p>
          <a:p>
            <a:r>
              <a:rPr lang="en-US" dirty="0" smtClean="0"/>
              <a:t>Better Techniques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Failed Defense Techniques</a:t>
            </a:r>
            <a:endParaRPr lang="en-US" dirty="0"/>
          </a:p>
        </p:txBody>
      </p:sp>
      <p:sp>
        <p:nvSpPr>
          <p:cNvPr id="3" name="Content Placeholder 2"/>
          <p:cNvSpPr>
            <a:spLocks noGrp="1"/>
          </p:cNvSpPr>
          <p:nvPr>
            <p:ph idx="1"/>
          </p:nvPr>
        </p:nvSpPr>
        <p:spPr/>
        <p:txBody>
          <a:bodyPr/>
          <a:lstStyle/>
          <a:p>
            <a:r>
              <a:rPr lang="en-US" dirty="0" err="1" smtClean="0"/>
              <a:t>StackShield</a:t>
            </a:r>
            <a:endParaRPr lang="en-US" dirty="0" smtClean="0"/>
          </a:p>
          <a:p>
            <a:pPr lvl="1"/>
            <a:r>
              <a:rPr lang="en-US" dirty="0" smtClean="0"/>
              <a:t>NCD: no address changes</a:t>
            </a:r>
            <a:endParaRPr lang="en-US" dirty="0" smtClean="0"/>
          </a:p>
          <a:p>
            <a:r>
              <a:rPr lang="en-US" dirty="0" smtClean="0"/>
              <a:t>Intrusion Detection Systems</a:t>
            </a:r>
          </a:p>
          <a:p>
            <a:pPr lvl="1"/>
            <a:r>
              <a:rPr lang="en-US" dirty="0" smtClean="0"/>
              <a:t>NCD: No invocation of system calls</a:t>
            </a:r>
          </a:p>
          <a:p>
            <a:r>
              <a:rPr lang="en-US" dirty="0" smtClean="0"/>
              <a:t>Non-Executable-Memory Protections</a:t>
            </a:r>
          </a:p>
          <a:p>
            <a:pPr lvl="1"/>
            <a:r>
              <a:rPr lang="en-US" dirty="0" smtClean="0"/>
              <a:t>NCD: No code is injected</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Techniques and Mitigation</a:t>
            </a:r>
            <a:endParaRPr lang="en-US" dirty="0"/>
          </a:p>
        </p:txBody>
      </p:sp>
      <p:sp>
        <p:nvSpPr>
          <p:cNvPr id="3" name="Content Placeholder 2"/>
          <p:cNvSpPr>
            <a:spLocks noGrp="1"/>
          </p:cNvSpPr>
          <p:nvPr>
            <p:ph idx="1"/>
          </p:nvPr>
        </p:nvSpPr>
        <p:spPr/>
        <p:txBody>
          <a:bodyPr/>
          <a:lstStyle/>
          <a:p>
            <a:r>
              <a:rPr lang="en-US" i="1" dirty="0" err="1" smtClean="0"/>
              <a:t>StackGuard</a:t>
            </a:r>
            <a:r>
              <a:rPr lang="en-US" dirty="0" smtClean="0"/>
              <a:t> &amp; </a:t>
            </a:r>
            <a:r>
              <a:rPr lang="en-US" i="1" dirty="0" err="1" smtClean="0"/>
              <a:t>Libsafe</a:t>
            </a:r>
            <a:r>
              <a:rPr lang="en-US" dirty="0" smtClean="0"/>
              <a:t> can still defeat stack buffer overflow unless it is in the same frame as the overflowing buffer like the GHTTPD example.</a:t>
            </a:r>
          </a:p>
          <a:p>
            <a:r>
              <a:rPr lang="en-US" dirty="0" smtClean="0"/>
              <a:t>Minimize the lifetime of security critical data</a:t>
            </a:r>
          </a:p>
          <a:p>
            <a:pPr lvl="1"/>
            <a:r>
              <a:rPr lang="en-US" dirty="0" smtClean="0"/>
              <a:t>Period of “in between” time where code is changed then executed</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The Applicability Claim is empirically validated</a:t>
            </a:r>
          </a:p>
          <a:p>
            <a:r>
              <a:rPr lang="en-US" dirty="0" smtClean="0"/>
              <a:t>Experiments conducting non-control-data attacks against major network server applications</a:t>
            </a:r>
          </a:p>
          <a:p>
            <a:pPr lvl="1"/>
            <a:r>
              <a:rPr lang="en-US" dirty="0" smtClean="0"/>
              <a:t>Each attack exploits a different type of memory vulnerability to corrupt non-control data and gain privileges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cont…</a:t>
            </a:r>
            <a:endParaRPr lang="en-US" dirty="0"/>
          </a:p>
        </p:txBody>
      </p:sp>
      <p:sp>
        <p:nvSpPr>
          <p:cNvPr id="3" name="Content Placeholder 2"/>
          <p:cNvSpPr>
            <a:spLocks noGrp="1"/>
          </p:cNvSpPr>
          <p:nvPr>
            <p:ph idx="1"/>
          </p:nvPr>
        </p:nvSpPr>
        <p:spPr/>
        <p:txBody>
          <a:bodyPr/>
          <a:lstStyle/>
          <a:p>
            <a:r>
              <a:rPr lang="en-US" dirty="0" smtClean="0"/>
              <a:t>NCD are not as straightforward so they require semantic knowledge</a:t>
            </a:r>
          </a:p>
          <a:p>
            <a:pPr lvl="1"/>
            <a:r>
              <a:rPr lang="en-US" dirty="0" smtClean="0"/>
              <a:t>Harder to do so less do </a:t>
            </a:r>
            <a:r>
              <a:rPr lang="en-US" dirty="0" smtClean="0"/>
              <a:t>it</a:t>
            </a:r>
          </a:p>
          <a:p>
            <a:r>
              <a:rPr lang="en-US" dirty="0" smtClean="0"/>
              <a:t>Control flow integrity may not be sufficient enough for security</a:t>
            </a:r>
          </a:p>
          <a:p>
            <a:r>
              <a:rPr lang="en-US" dirty="0" smtClean="0"/>
              <a:t>Finding a generic solution for NCD attacks is still an open problem</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Contribution</a:t>
            </a:r>
            <a:endParaRPr lang="en-US" dirty="0"/>
          </a:p>
        </p:txBody>
      </p:sp>
      <p:sp>
        <p:nvSpPr>
          <p:cNvPr id="3" name="Content Placeholder 2"/>
          <p:cNvSpPr>
            <a:spLocks noGrp="1"/>
          </p:cNvSpPr>
          <p:nvPr>
            <p:ph idx="1"/>
          </p:nvPr>
        </p:nvSpPr>
        <p:spPr/>
        <p:txBody>
          <a:bodyPr/>
          <a:lstStyle/>
          <a:p>
            <a:r>
              <a:rPr lang="en-US" dirty="0" smtClean="0"/>
              <a:t>Increase awareness that NCD attacks are very important</a:t>
            </a:r>
          </a:p>
          <a:p>
            <a:r>
              <a:rPr lang="en-US" dirty="0" smtClean="0"/>
              <a:t>Provide flaws in current defensive techniques</a:t>
            </a:r>
          </a:p>
          <a:p>
            <a:r>
              <a:rPr lang="en-US" dirty="0" smtClean="0"/>
              <a:t>Offers suggestions to secure critical data better</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Emphasis of paper</a:t>
            </a:r>
            <a:endParaRPr lang="en-US" dirty="0"/>
          </a:p>
        </p:txBody>
      </p:sp>
      <p:sp>
        <p:nvSpPr>
          <p:cNvPr id="3" name="Content Placeholder 2"/>
          <p:cNvSpPr>
            <a:spLocks noGrp="1"/>
          </p:cNvSpPr>
          <p:nvPr>
            <p:ph idx="1"/>
          </p:nvPr>
        </p:nvSpPr>
        <p:spPr/>
        <p:txBody>
          <a:bodyPr>
            <a:normAutofit fontScale="92500"/>
          </a:bodyPr>
          <a:lstStyle/>
          <a:p>
            <a:r>
              <a:rPr lang="en-US" dirty="0" smtClean="0"/>
              <a:t>To show that non-control-data attacks are </a:t>
            </a:r>
            <a:r>
              <a:rPr lang="en-US" dirty="0" smtClean="0"/>
              <a:t>realistic</a:t>
            </a:r>
          </a:p>
          <a:p>
            <a:r>
              <a:rPr lang="en-US" dirty="0" smtClean="0"/>
              <a:t>To show “The viability of non-control-data attacks against </a:t>
            </a:r>
            <a:r>
              <a:rPr lang="en-US" i="1" dirty="0" smtClean="0"/>
              <a:t>real-world</a:t>
            </a:r>
            <a:r>
              <a:rPr lang="en-US" dirty="0" smtClean="0"/>
              <a:t> applications”</a:t>
            </a:r>
          </a:p>
          <a:p>
            <a:r>
              <a:rPr lang="en-US" dirty="0" smtClean="0"/>
              <a:t>Applicability of Claim:</a:t>
            </a:r>
          </a:p>
          <a:p>
            <a:pPr lvl="1"/>
            <a:r>
              <a:rPr lang="en-US" dirty="0" smtClean="0"/>
              <a:t>“Many real-world software applications are susceptible to non-control-data attacks, and the severity of the resulting security compromises is equivalent to that of control-data attacks.”</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Weakness / Improvement</a:t>
            </a:r>
            <a:endParaRPr lang="en-US" dirty="0"/>
          </a:p>
        </p:txBody>
      </p:sp>
      <p:sp>
        <p:nvSpPr>
          <p:cNvPr id="3" name="Content Placeholder 2"/>
          <p:cNvSpPr>
            <a:spLocks noGrp="1"/>
          </p:cNvSpPr>
          <p:nvPr>
            <p:ph idx="1"/>
          </p:nvPr>
        </p:nvSpPr>
        <p:spPr/>
        <p:txBody>
          <a:bodyPr/>
          <a:lstStyle/>
          <a:p>
            <a:r>
              <a:rPr lang="en-US" dirty="0" smtClean="0"/>
              <a:t>Poor organization</a:t>
            </a:r>
          </a:p>
          <a:p>
            <a:r>
              <a:rPr lang="en-US" dirty="0" smtClean="0"/>
              <a:t>Spent more time on their validations</a:t>
            </a:r>
          </a:p>
          <a:p>
            <a:r>
              <a:rPr lang="en-US" dirty="0" smtClean="0"/>
              <a:t>Organize the paper to have a better flow</a:t>
            </a:r>
          </a:p>
          <a:p>
            <a:r>
              <a:rPr lang="en-US" dirty="0" smtClean="0"/>
              <a:t>Explain the main </a:t>
            </a:r>
            <a:r>
              <a:rPr lang="en-US" i="1" dirty="0" smtClean="0"/>
              <a:t>real world</a:t>
            </a:r>
            <a:r>
              <a:rPr lang="en-US" dirty="0" smtClean="0"/>
              <a:t> tests more in depth</a:t>
            </a:r>
          </a:p>
          <a:p>
            <a:r>
              <a:rPr lang="en-US" dirty="0" smtClean="0"/>
              <a:t>Offer modified code solutions for defensive </a:t>
            </a:r>
            <a:r>
              <a:rPr lang="en-US" dirty="0" smtClean="0"/>
              <a:t>techniques</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685800"/>
            <a:ext cx="3657600" cy="1399032"/>
          </a:xfrm>
        </p:spPr>
        <p:txBody>
          <a:bodyPr/>
          <a:lstStyle/>
          <a:p>
            <a:endParaRPr lang="en-US" dirty="0"/>
          </a:p>
        </p:txBody>
      </p:sp>
      <p:pic>
        <p:nvPicPr>
          <p:cNvPr id="1028" name="Picture 4"/>
          <p:cNvPicPr>
            <a:picLocks noGrp="1" noChangeAspect="1" noChangeArrowheads="1"/>
          </p:cNvPicPr>
          <p:nvPr>
            <p:ph idx="1"/>
          </p:nvPr>
        </p:nvPicPr>
        <p:blipFill>
          <a:blip r:embed="rId2"/>
          <a:srcRect/>
          <a:stretch>
            <a:fillRect/>
          </a:stretch>
        </p:blipFill>
        <p:spPr bwMode="auto">
          <a:xfrm>
            <a:off x="3886200" y="2743200"/>
            <a:ext cx="1168663" cy="1154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 Data Attack</a:t>
            </a:r>
            <a:endParaRPr lang="en-US" dirty="0"/>
          </a:p>
        </p:txBody>
      </p:sp>
      <p:sp>
        <p:nvSpPr>
          <p:cNvPr id="3" name="Content Placeholder 2"/>
          <p:cNvSpPr>
            <a:spLocks noGrp="1"/>
          </p:cNvSpPr>
          <p:nvPr>
            <p:ph idx="1"/>
          </p:nvPr>
        </p:nvSpPr>
        <p:spPr/>
        <p:txBody>
          <a:bodyPr>
            <a:normAutofit/>
          </a:bodyPr>
          <a:lstStyle/>
          <a:p>
            <a:r>
              <a:rPr lang="en-US" dirty="0" smtClean="0"/>
              <a:t>What is </a:t>
            </a:r>
            <a:r>
              <a:rPr lang="en-US" dirty="0" smtClean="0"/>
              <a:t>a control data attack?</a:t>
            </a:r>
          </a:p>
          <a:p>
            <a:pPr lvl="1"/>
            <a:r>
              <a:rPr lang="en-US" dirty="0" smtClean="0"/>
              <a:t>Corrupt function pointers, jump targets and return addresses to run malicious code</a:t>
            </a:r>
            <a:endParaRPr lang="en-US" dirty="0" smtClean="0"/>
          </a:p>
          <a:p>
            <a:r>
              <a:rPr lang="en-US" dirty="0" smtClean="0"/>
              <a:t>Common </a:t>
            </a:r>
            <a:r>
              <a:rPr lang="en-US" dirty="0" smtClean="0"/>
              <a:t>Design for attack</a:t>
            </a:r>
          </a:p>
          <a:p>
            <a:pPr lvl="1"/>
            <a:r>
              <a:rPr lang="en-US" dirty="0" smtClean="0"/>
              <a:t>Hijack the target program</a:t>
            </a:r>
          </a:p>
          <a:p>
            <a:pPr lvl="1"/>
            <a:r>
              <a:rPr lang="en-US" dirty="0" smtClean="0"/>
              <a:t>Inject own code or out-of-context library</a:t>
            </a:r>
          </a:p>
          <a:p>
            <a:pPr lvl="1"/>
            <a:r>
              <a:rPr lang="en-US" dirty="0" smtClean="0"/>
              <a:t>Make a system call to spawn root </a:t>
            </a:r>
            <a:r>
              <a:rPr lang="en-US" dirty="0" smtClean="0"/>
              <a:t>shell</a:t>
            </a:r>
          </a:p>
          <a:p>
            <a:r>
              <a:rPr lang="en-US" dirty="0" smtClean="0"/>
              <a:t>M</a:t>
            </a:r>
            <a:r>
              <a:rPr lang="en-US" dirty="0" smtClean="0"/>
              <a:t>ost dominate</a:t>
            </a:r>
            <a:endParaRPr lang="en-US" b="1" dirty="0" smtClean="0"/>
          </a:p>
          <a:p>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Non-Control Data Attack</a:t>
            </a:r>
            <a:endParaRPr lang="en-US" dirty="0"/>
          </a:p>
        </p:txBody>
      </p:sp>
      <p:sp>
        <p:nvSpPr>
          <p:cNvPr id="3" name="Content Placeholder 2"/>
          <p:cNvSpPr>
            <a:spLocks noGrp="1"/>
          </p:cNvSpPr>
          <p:nvPr>
            <p:ph idx="1"/>
          </p:nvPr>
        </p:nvSpPr>
        <p:spPr/>
        <p:txBody>
          <a:bodyPr/>
          <a:lstStyle/>
          <a:p>
            <a:r>
              <a:rPr lang="en-US" dirty="0" smtClean="0"/>
              <a:t>Attacks not corrupting any control data</a:t>
            </a:r>
          </a:p>
          <a:p>
            <a:r>
              <a:rPr lang="en-US" dirty="0" smtClean="0"/>
              <a:t>Corrupt a variety of application data that is critical to program security</a:t>
            </a:r>
          </a:p>
          <a:p>
            <a:pPr lvl="1"/>
            <a:r>
              <a:rPr lang="en-US" dirty="0" smtClean="0"/>
              <a:t>User Identity Data</a:t>
            </a:r>
          </a:p>
          <a:p>
            <a:pPr lvl="1"/>
            <a:r>
              <a:rPr lang="en-US" dirty="0" smtClean="0"/>
              <a:t>Configuration Data</a:t>
            </a:r>
          </a:p>
          <a:p>
            <a:pPr lvl="1"/>
            <a:r>
              <a:rPr lang="en-US" dirty="0" smtClean="0"/>
              <a:t>User Input Data</a:t>
            </a:r>
          </a:p>
          <a:p>
            <a:pPr lvl="1"/>
            <a:r>
              <a:rPr lang="en-US" dirty="0" smtClean="0"/>
              <a:t>Decision-making </a:t>
            </a:r>
            <a:r>
              <a:rPr lang="en-US" dirty="0" smtClean="0"/>
              <a:t>Data</a:t>
            </a:r>
            <a:endParaRPr lang="en-US" dirty="0" smtClean="0"/>
          </a:p>
          <a:p>
            <a:r>
              <a:rPr lang="en-US" dirty="0" smtClean="0"/>
              <a:t>More rare</a:t>
            </a: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Identity Data</a:t>
            </a:r>
            <a:endParaRPr lang="en-US" dirty="0"/>
          </a:p>
        </p:txBody>
      </p:sp>
      <p:sp>
        <p:nvSpPr>
          <p:cNvPr id="3" name="Content Placeholder 2"/>
          <p:cNvSpPr>
            <a:spLocks noGrp="1"/>
          </p:cNvSpPr>
          <p:nvPr>
            <p:ph idx="1"/>
          </p:nvPr>
        </p:nvSpPr>
        <p:spPr/>
        <p:txBody>
          <a:bodyPr/>
          <a:lstStyle/>
          <a:p>
            <a:r>
              <a:rPr lang="en-US" dirty="0" smtClean="0"/>
              <a:t>Server applications require remote user authentication</a:t>
            </a:r>
          </a:p>
          <a:p>
            <a:pPr lvl="1"/>
            <a:r>
              <a:rPr lang="en-US" dirty="0" smtClean="0"/>
              <a:t>Applications cache </a:t>
            </a:r>
            <a:r>
              <a:rPr lang="en-US" dirty="0" smtClean="0"/>
              <a:t>user ID, group ID, and access </a:t>
            </a:r>
            <a:r>
              <a:rPr lang="en-US" dirty="0" smtClean="0"/>
              <a:t>rights</a:t>
            </a:r>
          </a:p>
          <a:p>
            <a:r>
              <a:rPr lang="en-US" dirty="0" smtClean="0"/>
              <a:t>Overwrite cached information</a:t>
            </a:r>
          </a:p>
          <a:p>
            <a:pPr lvl="1"/>
            <a:r>
              <a:rPr lang="en-US" dirty="0" smtClean="0"/>
              <a:t>First stored in memory -&gt; time used for access control</a:t>
            </a:r>
          </a:p>
          <a:p>
            <a:pPr lvl="2"/>
            <a:r>
              <a:rPr lang="en-US" dirty="0" smtClean="0"/>
              <a:t>Attacker can change identity and perform unauthorized operations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Configuration Data</a:t>
            </a:r>
            <a:endParaRPr lang="en-US" dirty="0"/>
          </a:p>
        </p:txBody>
      </p:sp>
      <p:sp>
        <p:nvSpPr>
          <p:cNvPr id="3" name="Content Placeholder 2"/>
          <p:cNvSpPr>
            <a:spLocks noGrp="1"/>
          </p:cNvSpPr>
          <p:nvPr>
            <p:ph idx="1"/>
          </p:nvPr>
        </p:nvSpPr>
        <p:spPr/>
        <p:txBody>
          <a:bodyPr/>
          <a:lstStyle/>
          <a:p>
            <a:r>
              <a:rPr lang="en-US" dirty="0" smtClean="0"/>
              <a:t>Site specific configuration files</a:t>
            </a:r>
          </a:p>
          <a:p>
            <a:pPr lvl="1"/>
            <a:r>
              <a:rPr lang="en-US" dirty="0" smtClean="0"/>
              <a:t>i.e., Apache web server</a:t>
            </a:r>
          </a:p>
          <a:p>
            <a:pPr lvl="2"/>
            <a:r>
              <a:rPr lang="en-US" dirty="0" smtClean="0"/>
              <a:t>“</a:t>
            </a:r>
            <a:r>
              <a:rPr lang="en-US" dirty="0" err="1" smtClean="0"/>
              <a:t>httpd.conf</a:t>
            </a:r>
            <a:r>
              <a:rPr lang="en-US" dirty="0" smtClean="0"/>
              <a:t>” </a:t>
            </a:r>
            <a:r>
              <a:rPr lang="en-US" dirty="0" smtClean="0"/>
              <a:t>file</a:t>
            </a:r>
          </a:p>
          <a:p>
            <a:r>
              <a:rPr lang="en-US" dirty="0" smtClean="0"/>
              <a:t>CGI-BIN path directory</a:t>
            </a:r>
          </a:p>
          <a:p>
            <a:pPr lvl="1"/>
            <a:r>
              <a:rPr lang="en-US" dirty="0" smtClean="0"/>
              <a:t>Preselected lists of “trusted” </a:t>
            </a:r>
            <a:r>
              <a:rPr lang="en-US" dirty="0" smtClean="0"/>
              <a:t>programs</a:t>
            </a:r>
          </a:p>
          <a:p>
            <a:r>
              <a:rPr lang="en-US" dirty="0" smtClean="0"/>
              <a:t>Overwritten through memory corruption vulnerability</a:t>
            </a:r>
          </a:p>
          <a:p>
            <a:pPr lvl="1"/>
            <a:r>
              <a:rPr lang="en-US" dirty="0" smtClean="0"/>
              <a:t>Attacker can bypass the ACL defined</a:t>
            </a:r>
          </a:p>
          <a:p>
            <a:pPr lvl="2"/>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Input Data</a:t>
            </a:r>
            <a:endParaRPr lang="en-US" dirty="0"/>
          </a:p>
        </p:txBody>
      </p:sp>
      <p:sp>
        <p:nvSpPr>
          <p:cNvPr id="3" name="Content Placeholder 2"/>
          <p:cNvSpPr>
            <a:spLocks noGrp="1"/>
          </p:cNvSpPr>
          <p:nvPr>
            <p:ph idx="1"/>
          </p:nvPr>
        </p:nvSpPr>
        <p:spPr/>
        <p:txBody>
          <a:bodyPr>
            <a:normAutofit/>
          </a:bodyPr>
          <a:lstStyle/>
          <a:p>
            <a:r>
              <a:rPr lang="en-US" dirty="0" smtClean="0"/>
              <a:t>Input validation</a:t>
            </a:r>
          </a:p>
          <a:p>
            <a:r>
              <a:rPr lang="en-US" dirty="0" smtClean="0"/>
              <a:t>After validation altering steps:</a:t>
            </a:r>
            <a:endParaRPr lang="en-US" dirty="0" smtClean="0"/>
          </a:p>
          <a:p>
            <a:pPr lvl="1"/>
            <a:r>
              <a:rPr lang="en-US" dirty="0" smtClean="0"/>
              <a:t>1.Use a legit input to pass the validation checking</a:t>
            </a:r>
          </a:p>
          <a:p>
            <a:pPr lvl="1"/>
            <a:r>
              <a:rPr lang="en-US" dirty="0" smtClean="0"/>
              <a:t>2. Alter the buffered input data to become malicious</a:t>
            </a:r>
          </a:p>
          <a:p>
            <a:pPr lvl="1"/>
            <a:r>
              <a:rPr lang="en-US" dirty="0" smtClean="0"/>
              <a:t>3. Force the application to use the altered </a:t>
            </a:r>
            <a:r>
              <a:rPr lang="en-US" dirty="0" smtClean="0"/>
              <a:t>Data</a:t>
            </a:r>
          </a:p>
          <a:p>
            <a:r>
              <a:rPr lang="en-US" dirty="0" smtClean="0"/>
              <a:t>Time Of Check to Time Of Use attack</a:t>
            </a:r>
          </a:p>
          <a:p>
            <a:pPr lvl="1"/>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Decision-Making Data</a:t>
            </a:r>
            <a:endParaRPr lang="en-US" dirty="0"/>
          </a:p>
        </p:txBody>
      </p:sp>
      <p:sp>
        <p:nvSpPr>
          <p:cNvPr id="3" name="Content Placeholder 2"/>
          <p:cNvSpPr>
            <a:spLocks noGrp="1"/>
          </p:cNvSpPr>
          <p:nvPr>
            <p:ph idx="1"/>
          </p:nvPr>
        </p:nvSpPr>
        <p:spPr/>
        <p:txBody>
          <a:bodyPr/>
          <a:lstStyle/>
          <a:p>
            <a:r>
              <a:rPr lang="en-US" dirty="0" smtClean="0"/>
              <a:t>Network server applications use multiple steps for user authentication</a:t>
            </a:r>
          </a:p>
          <a:p>
            <a:pPr lvl="1"/>
            <a:r>
              <a:rPr lang="en-US" dirty="0" smtClean="0"/>
              <a:t>Rely on several Boolean </a:t>
            </a:r>
            <a:r>
              <a:rPr lang="en-US" dirty="0" smtClean="0"/>
              <a:t>values</a:t>
            </a:r>
          </a:p>
          <a:p>
            <a:r>
              <a:rPr lang="en-US" dirty="0" smtClean="0"/>
              <a:t>Corrupt </a:t>
            </a:r>
            <a:r>
              <a:rPr lang="en-US" dirty="0" smtClean="0"/>
              <a:t>the value of the final decision-making data </a:t>
            </a:r>
          </a:p>
          <a:p>
            <a:pPr lvl="1"/>
            <a:r>
              <a:rPr lang="en-US" dirty="0" smtClean="0"/>
              <a:t>Will influence the eventual critical </a:t>
            </a:r>
            <a:r>
              <a:rPr lang="en-US" dirty="0" smtClean="0"/>
              <a:t>decision</a:t>
            </a:r>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2465</TotalTime>
  <Words>1762</Words>
  <Application>Microsoft Office PowerPoint</Application>
  <PresentationFormat>On-screen Show (4:3)</PresentationFormat>
  <Paragraphs>308</Paragraphs>
  <Slides>31</Slides>
  <Notes>15</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Verve</vt:lpstr>
      <vt:lpstr>Non-Control Data Attacks Are Realistic Threats</vt:lpstr>
      <vt:lpstr>Introduction</vt:lpstr>
      <vt:lpstr>Emphasis of paper</vt:lpstr>
      <vt:lpstr>Control Data Attack</vt:lpstr>
      <vt:lpstr>Non-Control Data Attack</vt:lpstr>
      <vt:lpstr>User Identity Data</vt:lpstr>
      <vt:lpstr>Configuration Data</vt:lpstr>
      <vt:lpstr>User Input Data</vt:lpstr>
      <vt:lpstr>Decision-Making Data</vt:lpstr>
      <vt:lpstr>How does it work?</vt:lpstr>
      <vt:lpstr>Format String Attack against User Identity Data </vt:lpstr>
      <vt:lpstr>Attempt #1: Failed</vt:lpstr>
      <vt:lpstr>Attempt #2: Success</vt:lpstr>
      <vt:lpstr>Code</vt:lpstr>
      <vt:lpstr>Slide 15</vt:lpstr>
      <vt:lpstr>Heap Corruption Attacks against Configuration Data</vt:lpstr>
      <vt:lpstr>Slide 17</vt:lpstr>
      <vt:lpstr>Stack Buffer Overflow against User Input Data</vt:lpstr>
      <vt:lpstr>Slide 19</vt:lpstr>
      <vt:lpstr>Slide 20</vt:lpstr>
      <vt:lpstr>Integer Overflow Attack against Decision-Making Data</vt:lpstr>
      <vt:lpstr>Slide 22</vt:lpstr>
      <vt:lpstr>However…</vt:lpstr>
      <vt:lpstr>Defenses</vt:lpstr>
      <vt:lpstr>Failed Defense Techniques</vt:lpstr>
      <vt:lpstr>Techniques and Mitigation</vt:lpstr>
      <vt:lpstr>Conclusion</vt:lpstr>
      <vt:lpstr>Conclusion cont…</vt:lpstr>
      <vt:lpstr>Contribution</vt:lpstr>
      <vt:lpstr>Weakness / Improvement</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Non-Control Data Attacks Are Realistic Threats</dc:title>
  <dc:creator>brett6</dc:creator>
  <cp:lastModifiedBy>brett6</cp:lastModifiedBy>
  <cp:revision>220</cp:revision>
  <dcterms:created xsi:type="dcterms:W3CDTF">2010-04-05T22:16:28Z</dcterms:created>
  <dcterms:modified xsi:type="dcterms:W3CDTF">2010-04-08T15:44:32Z</dcterms:modified>
</cp:coreProperties>
</file>